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comments/modernComment_101_0.xml" ContentType="application/vnd.ms-powerpoint.comments+xml"/>
  <Override PartName="/ppt/tags/tag69.xml" ContentType="application/vnd.openxmlformats-officedocument.presentationml.tags+xml"/>
  <Override PartName="/ppt/tags/tag70.xml" ContentType="application/vnd.openxmlformats-officedocument.presentationml.tags+xml"/>
  <Override PartName="/ppt/notesSlides/notesSlide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2.xml" ContentType="application/vnd.openxmlformats-officedocument.presentationml.notesSlide+xml"/>
  <Override PartName="/ppt/ink/ink1.xml" ContentType="application/inkml+xml"/>
  <Override PartName="/ppt/ink/ink2.xml" ContentType="application/inkml+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1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9" r:id="rId4"/>
    <p:sldId id="261" r:id="rId5"/>
    <p:sldId id="263" r:id="rId6"/>
    <p:sldId id="266" r:id="rId7"/>
    <p:sldId id="270" r:id="rId8"/>
    <p:sldId id="267" r:id="rId9"/>
    <p:sldId id="281" r:id="rId10"/>
    <p:sldId id="268" r:id="rId11"/>
    <p:sldId id="269" r:id="rId12"/>
    <p:sldId id="272" r:id="rId13"/>
    <p:sldId id="278" r:id="rId14"/>
    <p:sldId id="280" r:id="rId15"/>
    <p:sldId id="283" r:id="rId16"/>
    <p:sldId id="274" r:id="rId17"/>
    <p:sldId id="276" r:id="rId18"/>
    <p:sldId id="279" r:id="rId19"/>
    <p:sldId id="27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B0B0E8-C029-BCBD-5AAE-ADCFD831AA42}" name="Liang, Jason" initials="LJ" userId="S::jsliang@ucsd.edu::d12cf17c-14e5-4a06-a8c4-65bfd8b805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F2E6"/>
    <a:srgbClr val="FCE6D5"/>
    <a:srgbClr val="FAE6D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57E67-5850-E356-DEA3-3B98383A47CC}" v="28" dt="2026-05-22T07:01:18.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61803"/>
  </p:normalViewPr>
  <p:slideViewPr>
    <p:cSldViewPr snapToGrid="0">
      <p:cViewPr varScale="1">
        <p:scale>
          <a:sx n="80" d="100"/>
          <a:sy n="80" d="100"/>
        </p:scale>
        <p:origin x="1992" y="192"/>
      </p:cViewPr>
      <p:guideLst>
        <p:guide orient="horz" pos="2195"/>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79CCC2A1-7901-4B7D-A79F-C90C23013781}" authorId="{76B0B0E8-C029-BCBD-5AAE-ADCFD831AA42}" created="2026-05-15T04:38:04.919">
    <pc:sldMkLst xmlns:pc="http://schemas.microsoft.com/office/powerpoint/2013/main/command">
      <pc:docMk/>
      <pc:sldMk cId="0" sldId="257"/>
    </pc:sldMkLst>
    <p188:txBody>
      <a:bodyPr/>
      <a:lstStyle/>
      <a:p>
        <a:r>
          <a:rPr lang="en-US"/>
          <a:t>--- Animations will be helpful to focus audience members' attention and align voice track + visual track.  (See example slides on the group webpage.)
--- Slide 2 (currently, a graphic which IMO isn't working so well) should probably be in animated bullets -- it will be much more effective IMO
--- What is the time budget? Generally, each slide would take between 40 seconds and 90 seconds, so the target #slides can be figured out from this. When you write out speaker notes, ~90-100 words per minute is a good rule of thumb. And, prose that is good for spoken delivery is VERY different from prose that is good for reading on paper. Please think about these things.
--- You need an outline slide, even if it is very simple. It helps the audience members stay oriented during the talk. Just repeat the slide at the start of each section, with the current section highlighted. See any number of sample talks on the lab website ...
--- The voice and visual tracks must go together, which is why developing speaker notes as you develop slides is so important. Please do this.
--- Title of Slide 3 is not so great. Perhaps it should be something like "Our Contributions" or "Key Contributions" or similar (you definitely don't want to paste in the paper title)
--- Slides 6 and 7: titles should be something like Main Results - HPWL and  Main Results - Routed WL  . In general, using exactly the same title on multiple slides means that you've lost the chance to provide information content -- it's almost always suboptimal to do this. (Even Results (1/2), Results (2/2) can be better than Results , Results ...)
--- Slide 7 runtimes look very strange. Is this because DRT runtime is included? Please double-check and also explain clearly what is going on with the very long runtimes.
--- Slide 8 LSMC really belongs with "Methods", not "Results". So, please explain LSMC at the end of a "Methods" section.  
--- Slides 4+5 really are one slide -- you can narrow the textbox on 4 and put the figures to the right, alongside. Animation is key here -- explain the operators one by one.
--- After the merged Slides 4-5, then you should spend a few slides to elaborate -- explain the key implementation decisions / insights. I think 1-2 slides per each operator might be about right, followed by the LSMC explanation, before presenting experimental setup and results. (You generally need one slide that clearly explains experimental setup -- testcases/provenance, DOE, etc. -- "reproducible from the description provided" (or at least some reference to particular parts/subsections of the paper for this information) is the bar here..In some sense, you want to bring the audience with you on your journey/story of the work and how you reached the reported result.
--- I wasn't too clear on what you were trying to say with Slides 9 and 10 -- perhaps "put yourself in the audience's shoes" and try to empathize / project how the audience members will react or comprehend these (and other) slides.</a:t>
        </a:r>
      </a:p>
    </p188:txBody>
  </p188:cm>
  <p188:cm id="{66F38916-8007-44F3-8937-89AC3867387E}" authorId="{76B0B0E8-C029-BCBD-5AAE-ADCFD831AA42}" created="2026-05-19T16:54:09.325">
    <pc:sldMkLst xmlns:pc="http://schemas.microsoft.com/office/powerpoint/2013/main/command">
      <pc:docMk/>
      <pc:sldMk cId="0" sldId="257"/>
    </pc:sldMkLst>
    <p188:txBody>
      <a:bodyPr/>
      <a:lstStyle/>
      <a:p>
        <a:r>
          <a:rPr lang="en-US"/>
          <a:t>15 min total, 3 min for Q&amp;A​</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16T23:01:21.702"/>
    </inkml:context>
    <inkml:brush xml:id="br0">
      <inkml:brushProperty name="width" value="0.05" units="cm"/>
      <inkml:brushProperty name="height" value="0.05" units="cm"/>
    </inkml:brush>
  </inkml:definitions>
  <inkml:trace contextRef="#ctx0" brushRef="#br0">13158 11218 16383 0 0,'1'0'0'0'0,"5"0"0"0"0,9 0 0 0 0,15 0 0 0 0,15 1 0 0 0,10 3 0 0 0,10 5 0 0 0,3 6 0 0 0,1 5 0 0 0,-1 3 0 0 0,-4 3 0 0 0,-4-1 0 0 0,-7 0 0 0 0,-6-1 0 0 0,-5-1 0 0 0,-6-1 0 0 0,-3 0 0 0 0,-4-1 0 0 0,-2 0 0 0 0,-1 1 0 0 0,-2-1 0 0 0,-1 1 0 0 0,-3-2 0 0 0,0 0 0 0 0,-1 0 0 0 0,-1 1 0 0 0,0-1 0 0 0,1 0 0 0 0,0 1 0 0 0,-1-1 0 0 0,0 0 0 0 0,-1-1 0 0 0,-1 0 0 0 0,0-2 0 0 0,-2-1 0 0 0,0-1 0 0 0,-2-2 0 0 0,-1-1 0 0 0,-2-2 0 0 0,0 0 0 0 0,1 1 0 0 0,-2 1 0 0 0,1-1 0 0 0,0 1 0 0 0,0-1 0 0 0,1 2 0 0 0,1 0 0 0 0,-1 1 0 0 0,2 1 0 0 0,0 0 0 0 0,0 0 0 0 0,0 2 0 0 0,1 0 0 0 0,-1 1 0 0 0,0 0 0 0 0,0 1 0 0 0,0-1 0 0 0,0 1 0 0 0,0-1 0 0 0,0 1 0 0 0,1-1 0 0 0,-1 1 0 0 0,0 0 0 0 0,0-1 0 0 0,1 1 0 0 0,1 0 0 0 0,1 1 0 0 0,0 1 0 0 0,1 3 0 0 0,0 2 0 0 0,1 3 0 0 0,2 3 0 0 0,2 2 0 0 0,1 2 0 0 0,3 1 0 0 0,0 2 0 0 0,3 0 0 0 0,0 2 0 0 0,1 0 0 0 0,1 2 0 0 0,1-1 0 0 0,0 0 0 0 0,0 0 0 0 0,1-2 0 0 0,-1-1 0 0 0,-2-2 0 0 0,0-2 0 0 0,-2-3 0 0 0,-2-3 0 0 0,-1-2 0 0 0,-1-4 0 0 0,-2-1 0 0 0,-1-1 0 0 0,-1-3 0 0 0,-2 0 0 0 0,0-2 0 0 0,-2-2 0 0 0,0-1 0 0 0,0-2 0 0 0,-2-1 0 0 0,0-1 0 0 0,0 0 0 0 0,-2-1 0 0 0,-1-1 0 0 0,0 1 0 0 0,-1-2 0 0 0,1 0 0 0 0,-2-1 0 0 0,1 0 0 0 0,-1-1 0 0 0,1 1 0 0 0,0-1 0 0 0,1 0 0 0 0,1 1 0 0 0,-1 0 0 0 0,1 0 0 0 0,-1 0 0 0 0,2 0 0 0 0,-1 0 0 0 0,1-1 0 0 0,0 0 0 0 0,-1-2 0 0 0,-1 1 0 0 0,0-1 0 0 0,0 0 0 0 0,0-1 0 0 0,-1 0 0 0 0,0 0 0 0 0,-1-1 0 0 0,1 0 0 0 0,-1 0 0 0 0,-1 0 0 0 0,0 0 0 0 0,0 0 0 0 0,0 0 0 0 0,1-1 0 0 0,2 1 0 0 0,0 0 0 0 0,2 0 0 0 0,2-3 0 0 0,0-3 0 0 0,1-3 0 0 0,0-3 0 0 0,0-2 0 0 0,1-1 0 0 0,-1-1 0 0 0,1 0 0 0 0,-2-2 0 0 0,0-2 0 0 0,0-2 0 0 0,0-1 0 0 0,1 0 0 0 0,-1-2 0 0 0,0-2 0 0 0,0-1 0 0 0,1-2 0 0 0,0-2 0 0 0,1-2 0 0 0,-1 0 0 0 0,-1 0 0 0 0,1 1 0 0 0,0 1 0 0 0,-1-1 0 0 0,0 1 0 0 0,-1 0 0 0 0,-1 1 0 0 0,-1 0 0 0 0,0-1 0 0 0,0 0 0 0 0,1-2 0 0 0,2-1 0 0 0,-1 0 0 0 0,1 0 0 0 0,1 1 0 0 0,0-1 0 0 0,1-1 0 0 0,2 1 0 0 0,0 0 0 0 0,0 4 0 0 0,-1 2 0 0 0,0 6 0 0 0,-2 3 0 0 0,0 5 0 0 0,-2 4 0 0 0,1 2 0 0 0,0 3 0 0 0,0 2 0 0 0,0 1 0 0 0,0 2 0 0 0,2 1 0 0 0,2 0 0 0 0,3 0 0 0 0,1 1 0 0 0,2-1 0 0 0,-2 1 0 0 0,-2 1 0 0 0,-3 3 0 0 0,-3 3 0 0 0,-2 1 0 0 0,-1 3 0 0 0,-2 1 0 0 0,1 2 0 0 0,-1 0 0 0 0,1 1 0 0 0,0 2 0 0 0,0 3 0 0 0,1 2 0 0 0,0 3 0 0 0,0 1 0 0 0,-1 1 0 0 0,0 1 0 0 0,-1 0 0 0 0,0 0 0 0 0,-2-2 0 0 0,0-2 0 0 0,-2-1 0 0 0,1-2 0 0 0,-2-2 0 0 0,0-1 0 0 0,-1-1 0 0 0,0-1 0 0 0,0-1 0 0 0,0-1 0 0 0,-1 0 0 0 0,1 0 0 0 0,-1 0 0 0 0,1 0 0 0 0,0-1 0 0 0,0 1 0 0 0,0 0 0 0 0,-1 0 0 0 0,0 0 0 0 0,1 0 0 0 0,0 0 0 0 0,0 0 0 0 0,-1 0 0 0 0,0-1 0 0 0,0-1 0 0 0,-1-2 0 0 0,1 0 0 0 0,0-1 0 0 0,-1-1 0 0 0,0 0 0 0 0,0 0 0 0 0,1 0 0 0 0,-1 0 0 0 0,1 2 0 0 0,0 0 0 0 0,0 1 0 0 0,0 1 0 0 0,0 0 0 0 0,1 3 0 0 0,0 1 0 0 0,0 2 0 0 0,1 2 0 0 0,0 2 0 0 0,1 2 0 0 0,1 3 0 0 0,0 1 0 0 0,1 2 0 0 0,2 1 0 0 0,-1-1 0 0 0,0 0 0 0 0,1 0 0 0 0,-1-1 0 0 0,0-1 0 0 0,0-1 0 0 0,-1 0 0 0 0,-1-3 0 0 0,0 0 0 0 0,0 0 0 0 0,0-2 0 0 0,1-2 0 0 0,-2 0 0 0 0,1-1 0 0 0,-1-2 0 0 0,0-2 0 0 0,0-1 0 0 0,1-2 0 0 0,0-3 0 0 0,2-4 0 0 0,1-2 0 0 0,2-2 0 0 0,2-2 0 0 0,4 0 0 0 0,2 0 0 0 0,2-1 0 0 0,1 0 0 0 0,0 1 0 0 0,-1 0 0 0 0,1 0 0 0 0,0-1 0 0 0,0-1 0 0 0,2-1 0 0 0,-1-3 0 0 0,1-3 0 0 0,-1-3 0 0 0,0-2 0 0 0,-2 0 0 0 0,-1-3 0 0 0,-2-1 0 0 0,1-3 0 0 0,-1-2 0 0 0,-1-2 0 0 0,1-1 0 0 0,-2-2 0 0 0,1-1 0 0 0,-1-3 0 0 0,1-1 0 0 0,-2-3 0 0 0,0-2 0 0 0,0 0 0 0 0,0 0 0 0 0,-1 0 0 0 0,0 1 0 0 0,-1 1 0 0 0,-2 1 0 0 0,0-2 0 0 0,-2-2 0 0 0,1-2 0 0 0,-1-2 0 0 0,0-2 0 0 0,-1-3 0 0 0,1-3 0 0 0,-1-1 0 0 0,0-1 0 0 0,0-1 0 0 0,0-1 0 0 0,0-2 0 0 0,0 0 0 0 0,-1 2 0 0 0,0 1 0 0 0,1-1 0 0 0,-1-1 0 0 0,2-2 0 0 0,-1-1 0 0 0,0-1 0 0 0,1 0 0 0 0,0-1 0 0 0,0 0 0 0 0,0-1 0 0 0,1 3 0 0 0,1 0 0 0 0,0 2 0 0 0,3 2 0 0 0,0 4 0 0 0,2 6 0 0 0,0 5 0 0 0,-2 7 0 0 0,0 6 0 0 0,-1 5 0 0 0,-2 6 0 0 0,-1 5 0 0 0,0 4 0 0 0,-1 3 0 0 0,-1 3 0 0 0,-1 3 0 0 0,0 3 0 0 0,1 4 0 0 0,1 4 0 0 0,1 3 0 0 0,2 5 0 0 0,1 4 0 0 0,2 3 0 0 0,1 5 0 0 0,1 4 0 0 0,0 3 0 0 0,1 4 0 0 0,-1 2 0 0 0,1 2 0 0 0,0 1 0 0 0,0-1 0 0 0,-1-1 0 0 0,0-1 0 0 0,-2-3 0 0 0,-1 0 0 0 0,-1-3 0 0 0,-1-1 0 0 0,-2-1 0 0 0,0 3 0 0 0,0 1 0 0 0,-1 4 0 0 0,-1 7 0 0 0,1 6 0 0 0,0 5 0 0 0,2 5 0 0 0,-1 3 0 0 0,1 4 0 0 0,0 3 0 0 0,0 5 0 0 0,-1 6 0 0 0,1 11 0 0 0,1 7 0 0 0,1 7 0 0 0,0 2 0 0 0,0 1 0 0 0,1 0 0 0 0,0-1 0 0 0,0-1 0 0 0,0-4 0 0 0,0-3 0 0 0,0-7 0 0 0,1-8 0 0 0,-1-8 0 0 0,-1-10 0 0 0,1-6 0 0 0,-1-6 0 0 0,0-4 0 0 0,1-3 0 0 0,1-2 0 0 0,0-1 0 0 0,-1-4 0 0 0,1-4 0 0 0,-2-7 0 0 0,-1-5 0 0 0,-1-6 0 0 0,-1-5 0 0 0,0-3 0 0 0,-1-5 0 0 0,1-3 0 0 0,1-2 0 0 0,1-2 0 0 0,1-1 0 0 0,1-1 0 0 0,0-2 0 0 0,0-1 0 0 0,-1-1 0 0 0,1-1 0 0 0,1-1 0 0 0,3 0 0 0 0,2-1 0 0 0,4-1 0 0 0,4-5 0 0 0,2-4 0 0 0,0-5 0 0 0,0-5 0 0 0,-1-3 0 0 0,-3-3 0 0 0,-2-6 0 0 0,-3-3 0 0 0,-2-5 0 0 0,0-4 0 0 0,-2-5 0 0 0,1-4 0 0 0,-1-6 0 0 0,-1-7 0 0 0,-2-4 0 0 0,-1-4 0 0 0,-2-3 0 0 0,0-2 0 0 0,-1 0 0 0 0,0-1 0 0 0,1-3 0 0 0,1-2 0 0 0,1-3 0 0 0,1 0 0 0 0,1 0 0 0 0,0 1 0 0 0,1 0 0 0 0,0 1 0 0 0,0 0 0 0 0,0 3 0 0 0,-1 3 0 0 0,0 5 0 0 0,-1 6 0 0 0,1 7 0 0 0,1 6 0 0 0,-1 8 0 0 0,1 10 0 0 0,1 8 0 0 0,-1 7 0 0 0,-1 7 0 0 0,-1 5 0 0 0,-1 3 0 0 0,0 4 0 0 0,-1 3 0 0 0,0 1 0 0 0,0 2 0 0 0,0-1 0 0 0,1 4 0 0 0,1 5 0 0 0,5 9 0 0 0,5 11 0 0 0,4 10 0 0 0,3 9 0 0 0,0 8 0 0 0,-1 3 0 0 0,-1 2 0 0 0,-3 0 0 0 0,-1-2 0 0 0,-3-4 0 0 0,-3-3 0 0 0,-1-7 0 0 0,-3-6 0 0 0,-1-7 0 0 0,-2-4 0 0 0,-2-5 0 0 0,0-3 0 0 0,0-3 0 0 0,0-3 0 0 0,-1-3 0 0 0,0-1 0 0 0,-1-4 0 0 0,0-1 0 0 0,0-2 0 0 0,0-2 0 0 0,0 0 0 0 0,-1-2 0 0 0,-1-1 0 0 0,-1-3 0 0 0,0-6 0 0 0,2-10 0 0 0,0-12 0 0 0,3-13 0 0 0,1-13 0 0 0,0-13 0 0 0,1-7 0 0 0,-2-1 0 0 0,-2 2 0 0 0,-1 5 0 0 0,-2 8 0 0 0,1 7 0 0 0,-1 7 0 0 0,0 6 0 0 0,1 3 0 0 0,-1 3 0 0 0,1 1 0 0 0,0 1 0 0 0,1-1 0 0 0,2-3 0 0 0,0-3 0 0 0,2-1 0 0 0,1-4 0 0 0,0-1 0 0 0,1-1 0 0 0,1 0 0 0 0,-1-1 0 0 0,2 2 0 0 0,-1 2 0 0 0,0 3 0 0 0,1 3 0 0 0,0 3 0 0 0,0 3 0 0 0,1 3 0 0 0,0 3 0 0 0,2 1 0 0 0,0 2 0 0 0,2 2 0 0 0,-2 3 0 0 0,0 3 0 0 0,-1 4 0 0 0,-1 4 0 0 0,0 3 0 0 0,-1 4 0 0 0,0 2 0 0 0,0 2 0 0 0,0 0 0 0 0,0 1 0 0 0,-1 0 0 0 0,1-1 0 0 0,0 1 0 0 0,0-1 0 0 0,-1 2 0 0 0,-3 1 0 0 0,-3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16T21:49:54.216"/>
    </inkml:context>
    <inkml:brush xml:id="br0">
      <inkml:brushProperty name="width" value="0.05" units="cm"/>
      <inkml:brushProperty name="height" value="0.05" units="cm"/>
    </inkml:brush>
  </inkml:definitions>
  <inkml:trace contextRef="#ctx0" brushRef="#br0">13158 11218 16383 0 0,'1'0'0'0'0,"5"0"0"0"0,9 0 0 0 0,15 0 0 0 0,15 1 0 0 0,10 3 0 0 0,10 5 0 0 0,3 6 0 0 0,1 5 0 0 0,-1 3 0 0 0,-4 3 0 0 0,-4-1 0 0 0,-7 0 0 0 0,-6-1 0 0 0,-5-1 0 0 0,-6-1 0 0 0,-3 0 0 0 0,-4-1 0 0 0,-2 0 0 0 0,-1 1 0 0 0,-2-1 0 0 0,-1 1 0 0 0,-3-2 0 0 0,0 0 0 0 0,-1 0 0 0 0,-1 1 0 0 0,0-1 0 0 0,1 0 0 0 0,0 1 0 0 0,-1-1 0 0 0,0 0 0 0 0,-1-1 0 0 0,-1 0 0 0 0,0-2 0 0 0,-2-1 0 0 0,0-1 0 0 0,-2-2 0 0 0,-1-1 0 0 0,-2-2 0 0 0,0 0 0 0 0,1 1 0 0 0,-2 1 0 0 0,1-1 0 0 0,0 1 0 0 0,0-1 0 0 0,1 2 0 0 0,1 0 0 0 0,-1 1 0 0 0,2 1 0 0 0,0 0 0 0 0,0 0 0 0 0,0 2 0 0 0,1 0 0 0 0,-1 1 0 0 0,0 0 0 0 0,0 1 0 0 0,0-1 0 0 0,0 1 0 0 0,0-1 0 0 0,0 1 0 0 0,1-1 0 0 0,-1 1 0 0 0,0 0 0 0 0,0-1 0 0 0,1 1 0 0 0,1 0 0 0 0,1 1 0 0 0,0 1 0 0 0,1 3 0 0 0,0 2 0 0 0,1 3 0 0 0,2 3 0 0 0,2 2 0 0 0,1 2 0 0 0,3 1 0 0 0,0 2 0 0 0,3 0 0 0 0,0 2 0 0 0,1 0 0 0 0,1 2 0 0 0,1-1 0 0 0,0 0 0 0 0,0 0 0 0 0,1-2 0 0 0,-1-1 0 0 0,-2-2 0 0 0,0-2 0 0 0,-2-3 0 0 0,-2-3 0 0 0,-1-2 0 0 0,-1-4 0 0 0,-2-1 0 0 0,-1-1 0 0 0,-1-3 0 0 0,-2 0 0 0 0,0-2 0 0 0,-2-2 0 0 0,0-1 0 0 0,0-2 0 0 0,-2-1 0 0 0,0-1 0 0 0,0 0 0 0 0,-2-1 0 0 0,-1-1 0 0 0,0 1 0 0 0,-1-2 0 0 0,1 0 0 0 0,-2-1 0 0 0,1 0 0 0 0,-1-1 0 0 0,1 1 0 0 0,0-1 0 0 0,1 0 0 0 0,1 1 0 0 0,-1 0 0 0 0,1 0 0 0 0,-1 0 0 0 0,2 0 0 0 0,-1 0 0 0 0,1-1 0 0 0,0 0 0 0 0,-1-2 0 0 0,-1 1 0 0 0,0-1 0 0 0,0 0 0 0 0,0-1 0 0 0,-1 0 0 0 0,0 0 0 0 0,-1-1 0 0 0,1 0 0 0 0,-1 0 0 0 0,-1 0 0 0 0,0 0 0 0 0,0 0 0 0 0,0 0 0 0 0,1-1 0 0 0,2 1 0 0 0,0 0 0 0 0,2 0 0 0 0,2-3 0 0 0,0-3 0 0 0,1-3 0 0 0,0-3 0 0 0,0-2 0 0 0,1-1 0 0 0,-1-1 0 0 0,1 0 0 0 0,-2-2 0 0 0,0-2 0 0 0,0-2 0 0 0,0-1 0 0 0,1 0 0 0 0,-1-2 0 0 0,0-2 0 0 0,0-1 0 0 0,1-2 0 0 0,0-2 0 0 0,1-2 0 0 0,-1 0 0 0 0,-1 0 0 0 0,1 1 0 0 0,0 1 0 0 0,-1-1 0 0 0,0 1 0 0 0,-1 0 0 0 0,-1 1 0 0 0,-1 0 0 0 0,0-1 0 0 0,0 0 0 0 0,1-2 0 0 0,2-1 0 0 0,-1 0 0 0 0,1 0 0 0 0,1 1 0 0 0,0-1 0 0 0,1-1 0 0 0,2 1 0 0 0,0 0 0 0 0,0 4 0 0 0,-1 2 0 0 0,0 6 0 0 0,-2 3 0 0 0,0 5 0 0 0,-2 4 0 0 0,1 2 0 0 0,0 3 0 0 0,0 2 0 0 0,0 1 0 0 0,0 2 0 0 0,2 1 0 0 0,2 0 0 0 0,3 0 0 0 0,1 1 0 0 0,2-1 0 0 0,-2 1 0 0 0,-2 1 0 0 0,-3 3 0 0 0,-3 3 0 0 0,-2 1 0 0 0,-1 3 0 0 0,-2 1 0 0 0,1 2 0 0 0,-1 0 0 0 0,1 1 0 0 0,0 2 0 0 0,0 3 0 0 0,1 2 0 0 0,0 3 0 0 0,0 1 0 0 0,-1 1 0 0 0,0 1 0 0 0,-1 0 0 0 0,0 0 0 0 0,-2-2 0 0 0,0-2 0 0 0,-2-1 0 0 0,1-2 0 0 0,-2-2 0 0 0,0-1 0 0 0,-1-1 0 0 0,0-1 0 0 0,0-1 0 0 0,0-1 0 0 0,-1 0 0 0 0,1 0 0 0 0,-1 0 0 0 0,1 0 0 0 0,0-1 0 0 0,0 1 0 0 0,0 0 0 0 0,-1 0 0 0 0,0 0 0 0 0,1 0 0 0 0,0 0 0 0 0,0 0 0 0 0,-1 0 0 0 0,0-1 0 0 0,0-1 0 0 0,-1-2 0 0 0,1 0 0 0 0,0-1 0 0 0,-1-1 0 0 0,0 0 0 0 0,0 0 0 0 0,1 0 0 0 0,-1 0 0 0 0,1 2 0 0 0,0 0 0 0 0,0 1 0 0 0,0 1 0 0 0,0 0 0 0 0,1 3 0 0 0,0 1 0 0 0,0 2 0 0 0,1 2 0 0 0,0 2 0 0 0,1 2 0 0 0,1 3 0 0 0,0 1 0 0 0,1 2 0 0 0,2 1 0 0 0,-1-1 0 0 0,0 0 0 0 0,1 0 0 0 0,-1-1 0 0 0,0-1 0 0 0,0-1 0 0 0,-1 0 0 0 0,-1-3 0 0 0,0 0 0 0 0,0 0 0 0 0,0-2 0 0 0,1-2 0 0 0,-2 0 0 0 0,1-1 0 0 0,-1-2 0 0 0,0-2 0 0 0,0-1 0 0 0,1-2 0 0 0,0-3 0 0 0,2-4 0 0 0,1-2 0 0 0,2-2 0 0 0,2-2 0 0 0,4 0 0 0 0,2 0 0 0 0,2-1 0 0 0,1 0 0 0 0,0 1 0 0 0,-1 0 0 0 0,1 0 0 0 0,0-1 0 0 0,0-1 0 0 0,2-1 0 0 0,-1-3 0 0 0,1-3 0 0 0,-1-3 0 0 0,0-2 0 0 0,-2 0 0 0 0,-1-3 0 0 0,-2-1 0 0 0,1-3 0 0 0,-1-2 0 0 0,-1-2 0 0 0,1-1 0 0 0,-2-2 0 0 0,1-1 0 0 0,-1-3 0 0 0,1-1 0 0 0,-2-3 0 0 0,0-2 0 0 0,0 0 0 0 0,0 0 0 0 0,-1 0 0 0 0,0 1 0 0 0,-1 1 0 0 0,-2 1 0 0 0,0-2 0 0 0,-2-2 0 0 0,1-2 0 0 0,-1-2 0 0 0,0-2 0 0 0,-1-3 0 0 0,1-3 0 0 0,-1-1 0 0 0,0-1 0 0 0,0-1 0 0 0,0-1 0 0 0,0-2 0 0 0,0 0 0 0 0,-1 2 0 0 0,0 1 0 0 0,1-1 0 0 0,-1-1 0 0 0,2-2 0 0 0,-1-1 0 0 0,0-1 0 0 0,1 0 0 0 0,0-1 0 0 0,0 0 0 0 0,0-1 0 0 0,1 3 0 0 0,1 0 0 0 0,0 2 0 0 0,3 2 0 0 0,0 4 0 0 0,2 6 0 0 0,0 5 0 0 0,-2 7 0 0 0,0 6 0 0 0,-1 5 0 0 0,-2 6 0 0 0,-1 5 0 0 0,0 4 0 0 0,-1 3 0 0 0,-1 3 0 0 0,-1 3 0 0 0,0 3 0 0 0,1 4 0 0 0,1 4 0 0 0,1 3 0 0 0,2 5 0 0 0,1 4 0 0 0,2 3 0 0 0,1 5 0 0 0,1 4 0 0 0,0 3 0 0 0,1 4 0 0 0,-1 2 0 0 0,1 2 0 0 0,0 1 0 0 0,0-1 0 0 0,-1-1 0 0 0,0-1 0 0 0,-2-3 0 0 0,-1 0 0 0 0,-1-3 0 0 0,-1-1 0 0 0,-2-1 0 0 0,0 3 0 0 0,0 1 0 0 0,-1 4 0 0 0,-1 7 0 0 0,1 6 0 0 0,0 5 0 0 0,2 5 0 0 0,-1 3 0 0 0,1 4 0 0 0,0 3 0 0 0,0 5 0 0 0,-1 6 0 0 0,1 11 0 0 0,1 7 0 0 0,1 7 0 0 0,0 2 0 0 0,0 1 0 0 0,1 0 0 0 0,0-1 0 0 0,0-1 0 0 0,0-4 0 0 0,0-3 0 0 0,0-7 0 0 0,1-8 0 0 0,-1-8 0 0 0,-1-10 0 0 0,1-6 0 0 0,-1-6 0 0 0,0-4 0 0 0,1-3 0 0 0,1-2 0 0 0,0-1 0 0 0,-1-4 0 0 0,1-4 0 0 0,-2-7 0 0 0,-1-5 0 0 0,-1-6 0 0 0,-1-5 0 0 0,0-3 0 0 0,-1-5 0 0 0,1-3 0 0 0,1-2 0 0 0,1-2 0 0 0,1-1 0 0 0,1-1 0 0 0,0-2 0 0 0,0-1 0 0 0,-1-1 0 0 0,1-1 0 0 0,1-1 0 0 0,3 0 0 0 0,2-1 0 0 0,4-1 0 0 0,4-5 0 0 0,2-4 0 0 0,0-5 0 0 0,0-5 0 0 0,-1-3 0 0 0,-3-3 0 0 0,-2-6 0 0 0,-3-3 0 0 0,-2-5 0 0 0,0-4 0 0 0,-2-5 0 0 0,1-4 0 0 0,-1-6 0 0 0,-1-7 0 0 0,-2-4 0 0 0,-1-4 0 0 0,-2-3 0 0 0,0-2 0 0 0,-1 0 0 0 0,0-1 0 0 0,1-3 0 0 0,1-2 0 0 0,1-3 0 0 0,1 0 0 0 0,1 0 0 0 0,0 1 0 0 0,1 0 0 0 0,0 1 0 0 0,0 0 0 0 0,0 3 0 0 0,-1 3 0 0 0,0 5 0 0 0,-1 6 0 0 0,1 7 0 0 0,1 6 0 0 0,-1 8 0 0 0,1 10 0 0 0,1 8 0 0 0,-1 7 0 0 0,-1 7 0 0 0,-1 5 0 0 0,-1 3 0 0 0,0 4 0 0 0,-1 3 0 0 0,0 1 0 0 0,0 2 0 0 0,0-1 0 0 0,1 4 0 0 0,1 5 0 0 0,5 9 0 0 0,5 11 0 0 0,4 10 0 0 0,3 9 0 0 0,0 8 0 0 0,-1 3 0 0 0,-1 2 0 0 0,-3 0 0 0 0,-1-2 0 0 0,-3-4 0 0 0,-3-3 0 0 0,-1-7 0 0 0,-3-6 0 0 0,-1-7 0 0 0,-2-4 0 0 0,-2-5 0 0 0,0-3 0 0 0,0-3 0 0 0,0-3 0 0 0,-1-3 0 0 0,0-1 0 0 0,-1-4 0 0 0,0-1 0 0 0,0-2 0 0 0,0-2 0 0 0,0 0 0 0 0,-1-2 0 0 0,-1-1 0 0 0,-1-3 0 0 0,0-6 0 0 0,2-10 0 0 0,0-12 0 0 0,3-13 0 0 0,1-13 0 0 0,0-13 0 0 0,1-7 0 0 0,-2-1 0 0 0,-2 2 0 0 0,-1 5 0 0 0,-2 8 0 0 0,1 7 0 0 0,-1 7 0 0 0,0 6 0 0 0,1 3 0 0 0,-1 3 0 0 0,1 1 0 0 0,0 1 0 0 0,1-1 0 0 0,2-3 0 0 0,0-3 0 0 0,2-1 0 0 0,1-4 0 0 0,0-1 0 0 0,1-1 0 0 0,1 0 0 0 0,-1-1 0 0 0,2 2 0 0 0,-1 2 0 0 0,0 3 0 0 0,1 3 0 0 0,0 3 0 0 0,0 3 0 0 0,1 3 0 0 0,0 3 0 0 0,2 1 0 0 0,0 2 0 0 0,2 2 0 0 0,-2 3 0 0 0,0 3 0 0 0,-1 4 0 0 0,-1 4 0 0 0,0 3 0 0 0,-1 4 0 0 0,0 2 0 0 0,0 2 0 0 0,0 0 0 0 0,0 1 0 0 0,-1 0 0 0 0,1-1 0 0 0,0 1 0 0 0,0-1 0 0 0,-1 2 0 0 0,-3 1 0 0 0,-3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FC666-3784-41A4-89F3-159EC5461E40}" type="datetimeFigureOut">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8A8F-C65C-42AD-B145-D1181861D40F}" type="slidenum">
              <a:t>‹#›</a:t>
            </a:fld>
            <a:endParaRPr lang="en-US"/>
          </a:p>
        </p:txBody>
      </p:sp>
    </p:spTree>
    <p:extLst>
      <p:ext uri="{BB962C8B-B14F-4D97-AF65-F5344CB8AC3E}">
        <p14:creationId xmlns:p14="http://schemas.microsoft.com/office/powerpoint/2010/main" val="297692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Hi everyone, thanks for joining. I will be presenting our work today on our work "LSMC Meets GPU Accelerati</a:t>
            </a:r>
            <a:r>
              <a:rPr lang="en-US"/>
              <a:t>on</a:t>
            </a:r>
            <a:r>
              <a:rPr lang="en-US">
                <a:ea typeface="Calibri"/>
                <a:cs typeface="Calibri"/>
              </a:rPr>
              <a:t>: High Quality Multi-Row Detailed Placement"</a:t>
            </a:r>
            <a:endParaRPr lang="en-US"/>
          </a:p>
        </p:txBody>
      </p:sp>
      <p:sp>
        <p:nvSpPr>
          <p:cNvPr id="4" name="Slide Number Placeholder 3"/>
          <p:cNvSpPr>
            <a:spLocks noGrp="1"/>
          </p:cNvSpPr>
          <p:nvPr>
            <p:ph type="sldNum" sz="quarter" idx="5"/>
          </p:nvPr>
        </p:nvSpPr>
        <p:spPr/>
        <p:txBody>
          <a:bodyPr/>
          <a:lstStyle/>
          <a:p>
            <a:fld id="{98548A8F-C65C-42AD-B145-D1181861D40F}" type="slidenum">
              <a:rPr lang="en-US"/>
              <a:t>1</a:t>
            </a:fld>
            <a:endParaRPr lang="en-US"/>
          </a:p>
        </p:txBody>
      </p:sp>
    </p:spTree>
    <p:extLst>
      <p:ext uri="{BB962C8B-B14F-4D97-AF65-F5344CB8AC3E}">
        <p14:creationId xmlns:p14="http://schemas.microsoft.com/office/powerpoint/2010/main" val="80461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018E-927A-CC84-3895-AFBFE7D3E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F540-E009-D975-A627-70BB4315B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1689E-B9E0-2D2B-1D68-D94EC0A056C2}"/>
              </a:ext>
            </a:extLst>
          </p:cNvPr>
          <p:cNvSpPr>
            <a:spLocks noGrp="1"/>
          </p:cNvSpPr>
          <p:nvPr>
            <p:ph type="body" idx="1"/>
          </p:nvPr>
        </p:nvSpPr>
        <p:spPr/>
        <p:txBody>
          <a:bodyPr/>
          <a:lstStyle/>
          <a:p>
            <a:r>
              <a:rPr lang="en-US">
                <a:ea typeface="Calibri"/>
                <a:cs typeface="Calibri"/>
              </a:rPr>
              <a:t>1-2 min</a:t>
            </a:r>
          </a:p>
          <a:p>
            <a:pPr marL="171450" indent="-171450">
              <a:buFont typeface="Calibri"/>
              <a:buChar char="-"/>
            </a:pPr>
            <a:r>
              <a:rPr lang="en-US" dirty="0"/>
              <a:t>Now let’s take a closer look at global swap. The main idea here is pretty straightforward: we want to swap cells in ways that improve HPWL.</a:t>
            </a:r>
            <a:endParaRPr lang="en-US" dirty="0">
              <a:ea typeface="Calibri"/>
              <a:cs typeface="Calibri"/>
            </a:endParaRPr>
          </a:p>
          <a:p>
            <a:endParaRPr lang="en-US" dirty="0">
              <a:ea typeface="Calibri"/>
              <a:cs typeface="Calibri"/>
            </a:endParaRPr>
          </a:p>
          <a:p>
            <a:pPr marL="171450" indent="-171450">
              <a:buFont typeface="Calibri"/>
              <a:buChar char="-"/>
            </a:pPr>
            <a:r>
              <a:rPr lang="en-US" b="1"/>
              <a:t>[FLASH STEP 1]</a:t>
            </a:r>
            <a:r>
              <a:rPr lang="en-US"/>
              <a:t> For each cell, we first build a list of candidate cells that it could potentially swap with. Instead of searching globally across the entire design, we only look within the cell’s median net bounding box. This is a useful heuristic because cells in that region are much more likely to lead to a beneficial HPWL improvement.</a:t>
            </a:r>
            <a:endParaRPr lang="en-US">
              <a:ea typeface="Calibri"/>
              <a:cs typeface="Calibri"/>
            </a:endParaRPr>
          </a:p>
          <a:p>
            <a:pPr marL="171450" indent="-171450">
              <a:buFont typeface="Calibri"/>
              <a:buChar char="-"/>
            </a:pPr>
            <a:r>
              <a:rPr lang="en-US" b="1" dirty="0"/>
              <a:t>[FLASH STEP 2]</a:t>
            </a:r>
            <a:r>
              <a:rPr lang="en-US" dirty="0"/>
              <a:t> From there, the GPU evaluates these candidate swaps in parallel. We assign GPU blocks to each cell, and then individual threads within the block each evaluate one possible swap candidate. Every thread computes what the HPWL would look like if the two cells were exchanged. Illegal swaps are assigned an infinite cost to maintain legality during optimization.</a:t>
            </a:r>
            <a:endParaRPr lang="en-US" dirty="0">
              <a:ea typeface="Calibri"/>
              <a:cs typeface="Calibri"/>
            </a:endParaRPr>
          </a:p>
          <a:p>
            <a:pPr marL="171450" indent="-171450">
              <a:buFont typeface="Calibri"/>
              <a:buChar char="-"/>
            </a:pPr>
            <a:r>
              <a:rPr lang="en-US" b="1" dirty="0"/>
              <a:t>[FLASH STEP 3]</a:t>
            </a:r>
            <a:r>
              <a:rPr lang="en-US" dirty="0"/>
              <a:t> Once all of the candidate costs have been computed, we leverage a standard GPU primitive called parallel reduction to quickly find the minimum-cost swap for each cell. This operation quickly aggregates many values down to a single minimum-cost result.</a:t>
            </a:r>
            <a:endParaRPr lang="en-US" dirty="0">
              <a:ea typeface="Calibri"/>
              <a:cs typeface="Calibri"/>
            </a:endParaRPr>
          </a:p>
          <a:p>
            <a:pPr marL="171450" indent="-171450">
              <a:buFont typeface="Calibri"/>
              <a:buChar char="-"/>
            </a:pPr>
            <a:r>
              <a:rPr lang="en-US"/>
              <a:t>Even though the evaluation step is fully parallel, we commit swaps sequentially. The reason for this is to avoid conflicts where multiple cells might try to swap with the same target cell at the same time. </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7CE9D0C-C7C6-ACA7-13EF-9E65FBDC501F}"/>
              </a:ext>
            </a:extLst>
          </p:cNvPr>
          <p:cNvSpPr>
            <a:spLocks noGrp="1"/>
          </p:cNvSpPr>
          <p:nvPr>
            <p:ph type="sldNum" sz="quarter" idx="5"/>
          </p:nvPr>
        </p:nvSpPr>
        <p:spPr/>
        <p:txBody>
          <a:bodyPr/>
          <a:lstStyle/>
          <a:p>
            <a:fld id="{98548A8F-C65C-42AD-B145-D1181861D40F}" type="slidenum">
              <a:t>10</a:t>
            </a:fld>
            <a:endParaRPr lang="en-US"/>
          </a:p>
        </p:txBody>
      </p:sp>
    </p:spTree>
    <p:extLst>
      <p:ext uri="{BB962C8B-B14F-4D97-AF65-F5344CB8AC3E}">
        <p14:creationId xmlns:p14="http://schemas.microsoft.com/office/powerpoint/2010/main" val="122451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0B18-D5EE-3C5C-7AF9-A6250FFF9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FC4EB-216C-3754-CE20-1654511FF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37295-AF83-BA8E-5DCC-134F53640D16}"/>
              </a:ext>
            </a:extLst>
          </p:cNvPr>
          <p:cNvSpPr>
            <a:spLocks noGrp="1"/>
          </p:cNvSpPr>
          <p:nvPr>
            <p:ph type="body" idx="1"/>
          </p:nvPr>
        </p:nvSpPr>
        <p:spPr/>
        <p:txBody>
          <a:bodyPr/>
          <a:lstStyle/>
          <a:p>
            <a:r>
              <a:rPr lang="en-US">
                <a:ea typeface="Calibri"/>
                <a:cs typeface="Calibri"/>
              </a:rPr>
              <a:t>2 min</a:t>
            </a:r>
          </a:p>
          <a:p>
            <a:pPr marL="171450" indent="-171450">
              <a:buFont typeface="Calibri"/>
              <a:buChar char="-"/>
            </a:pPr>
            <a:r>
              <a:rPr lang="en-US" dirty="0"/>
              <a:t>Now let’s look at local reordering. The goal here is to find the optimal ordering, or permutation, of cells within a small placement window in order to minimize HPWL.</a:t>
            </a:r>
            <a:endParaRPr lang="en-US" dirty="0">
              <a:ea typeface="Calibri"/>
              <a:cs typeface="Calibri"/>
            </a:endParaRPr>
          </a:p>
          <a:p>
            <a:endParaRPr lang="en-US" dirty="0">
              <a:ea typeface="Calibri"/>
              <a:cs typeface="Calibri"/>
            </a:endParaRPr>
          </a:p>
          <a:p>
            <a:pPr marL="171450" indent="-171450">
              <a:buFont typeface="Calibri"/>
              <a:buChar char="-"/>
            </a:pPr>
            <a:r>
              <a:rPr lang="en-US" b="1" dirty="0"/>
              <a:t>[FLASH STEP 1] </a:t>
            </a:r>
            <a:r>
              <a:rPr lang="en-US" dirty="0"/>
              <a:t>We start by extracting all of the movable cells within a window, which can span multiple rows, along with all of the legal placement sites available in that region. One important challenge is that multiple windows may be processed in parallel, and cells in different windows can sometimes share nets. If we ignored those dependencies, optimizing windows independently could lead to suboptimal assignments. To avoid this, we only consider cells whose nets are fully contained within the current window, which removes cross-window conflicts during parallel execution.</a:t>
            </a:r>
            <a:endParaRPr lang="en-US" dirty="0">
              <a:ea typeface="Calibri"/>
              <a:cs typeface="Calibri"/>
            </a:endParaRPr>
          </a:p>
          <a:p>
            <a:pPr marL="171450" indent="-171450">
              <a:buFont typeface="Calibri"/>
              <a:buChar char="-"/>
            </a:pPr>
            <a:r>
              <a:rPr lang="en-US" b="1" dirty="0"/>
              <a:t>[FLASH STEP 2]</a:t>
            </a:r>
            <a:r>
              <a:rPr lang="en-US" dirty="0"/>
              <a:t> Once the window is constructed, we build a dynamic programming table that incrementally determines the best permutation of cells. Each entry in the table represents the minimum HPWL cost of placing cell </a:t>
            </a:r>
            <a:r>
              <a:rPr lang="en-US" i="1" dirty="0" err="1"/>
              <a:t>i</a:t>
            </a:r>
            <a:r>
              <a:rPr lang="en-US" dirty="0"/>
              <a:t> at site </a:t>
            </a:r>
            <a:r>
              <a:rPr lang="en-US" i="1" dirty="0"/>
              <a:t>j </a:t>
            </a:r>
            <a:r>
              <a:rPr lang="en-US" dirty="0"/>
              <a:t>within the window.</a:t>
            </a:r>
            <a:endParaRPr lang="en-US" dirty="0">
              <a:ea typeface="Calibri"/>
              <a:cs typeface="Calibri"/>
            </a:endParaRPr>
          </a:p>
          <a:p>
            <a:pPr marL="171450" indent="-171450">
              <a:buFont typeface="Calibri"/>
              <a:buChar char="-"/>
            </a:pPr>
            <a:r>
              <a:rPr lang="en-US" dirty="0"/>
              <a:t>To accelerate this process on the GPU, we parallelize the cost computation step. Multiple GPU threads simultaneously evaluate the cost of assigning different cells to different sites, and then parallel reduction is used to efficiently identify the minimum-cost assignment for each stage of the DP construction.</a:t>
            </a:r>
            <a:endParaRPr lang="en-US" dirty="0">
              <a:ea typeface="Calibri"/>
              <a:cs typeface="Calibri"/>
            </a:endParaRPr>
          </a:p>
          <a:p>
            <a:pPr marL="171450" indent="-171450">
              <a:buFont typeface="Calibri"/>
              <a:buChar char="-"/>
            </a:pPr>
            <a:r>
              <a:rPr lang="en-US" b="1" dirty="0"/>
              <a:t>[FLASH STEP 3]</a:t>
            </a:r>
            <a:r>
              <a:rPr lang="en-US" dirty="0"/>
              <a:t> As the dynamic programming table fills in, the final row represents all possible ways of placing the last cell, meaning it captures the total cost of complete permutations for the window. We again use parallel reduction to quickly identify the minimum-cost final placement.</a:t>
            </a:r>
            <a:endParaRPr lang="en-US" dirty="0">
              <a:ea typeface="Calibri"/>
              <a:cs typeface="Calibri"/>
            </a:endParaRPr>
          </a:p>
          <a:p>
            <a:pPr marL="171450" indent="-171450">
              <a:buFont typeface="Calibri"/>
              <a:buChar char="-"/>
            </a:pPr>
            <a:r>
              <a:rPr lang="en-US" b="1" dirty="0"/>
              <a:t>[FLASH STEP 4]</a:t>
            </a:r>
            <a:r>
              <a:rPr lang="en-US" dirty="0"/>
              <a:t> Finally, we backtrack through the DP table to recover the sequence of predecessor assignments that produced the optimal solution. This gives us the best cell ordering for the window, and we then commit those cell locations back onto the placement grid.</a:t>
            </a:r>
            <a:endParaRPr lang="en-US" dirty="0">
              <a:ea typeface="Calibri"/>
              <a:cs typeface="Calibri"/>
            </a:endParaRPr>
          </a:p>
          <a:p>
            <a:pPr marL="228600" indent="-228600">
              <a:buFont typeface="Calibri"/>
              <a:buChar char="-"/>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2B6BDBA2-6906-9A71-93E8-1EC354FC0C3C}"/>
              </a:ext>
            </a:extLst>
          </p:cNvPr>
          <p:cNvSpPr>
            <a:spLocks noGrp="1"/>
          </p:cNvSpPr>
          <p:nvPr>
            <p:ph type="sldNum" sz="quarter" idx="5"/>
          </p:nvPr>
        </p:nvSpPr>
        <p:spPr/>
        <p:txBody>
          <a:bodyPr/>
          <a:lstStyle/>
          <a:p>
            <a:fld id="{98548A8F-C65C-42AD-B145-D1181861D40F}" type="slidenum">
              <a:t>11</a:t>
            </a:fld>
            <a:endParaRPr lang="en-US"/>
          </a:p>
        </p:txBody>
      </p:sp>
    </p:spTree>
    <p:extLst>
      <p:ext uri="{BB962C8B-B14F-4D97-AF65-F5344CB8AC3E}">
        <p14:creationId xmlns:p14="http://schemas.microsoft.com/office/powerpoint/2010/main" val="176210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E8507-AE9A-F344-17D2-1EB9EBD0A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5C2AB-5D68-7BF7-B20C-58FF86D82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8C812-0990-D4B4-97AE-79456A8F9922}"/>
              </a:ext>
            </a:extLst>
          </p:cNvPr>
          <p:cNvSpPr>
            <a:spLocks noGrp="1"/>
          </p:cNvSpPr>
          <p:nvPr>
            <p:ph type="body" idx="1"/>
          </p:nvPr>
        </p:nvSpPr>
        <p:spPr/>
        <p:txBody>
          <a:bodyPr/>
          <a:lstStyle/>
          <a:p>
            <a:r>
              <a:rPr lang="en-US">
                <a:ea typeface="Calibri"/>
                <a:cs typeface="Calibri"/>
              </a:rPr>
              <a:t>2 min</a:t>
            </a:r>
          </a:p>
          <a:p>
            <a:r>
              <a:rPr lang="en-US" dirty="0">
                <a:ea typeface="Calibri"/>
                <a:cs typeface="Calibri"/>
              </a:rPr>
              <a:t>Now I'll talk about the LSMC booster. </a:t>
            </a:r>
          </a:p>
          <a:p>
            <a:pPr marL="171450" indent="-171450">
              <a:buFont typeface="Calibri"/>
              <a:buChar char="-"/>
            </a:pPr>
            <a:r>
              <a:rPr lang="en-US" dirty="0"/>
              <a:t>Classical detailed placement techniques are greedy local search methods that iteratively apply operations such as independent set matching, global swap, and local reordering to reduce HPWL. In high-utilization designs with limited whitespace and multi-row cells, these methods often become trapped in local minima where additional local moves provide little improvement. </a:t>
            </a:r>
            <a:endParaRPr lang="en-US" dirty="0">
              <a:ea typeface="Calibri"/>
              <a:cs typeface="Calibri"/>
            </a:endParaRPr>
          </a:p>
          <a:p>
            <a:pPr marL="171450" indent="-171450">
              <a:buFont typeface="Calibri"/>
              <a:buChar char="-"/>
            </a:pPr>
            <a:r>
              <a:rPr lang="en-US" dirty="0"/>
              <a:t>To resolve this, the large-Step Markov Chain (LSMC) heuristic escapes these local minima by applying “kick moves” consisting of random legal cell swaps to perturb the current solution. After perturbation, the GPU-accelerated descent flow is rerun to converge to a new local optimum. If the new placement improves HPWL, it is accepted; otherwise, the previous solution is retained. This iterative workflow enables exploration of a much larger solution space and improves placement quality, especially at high utilization. </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A896662-CEB9-B0FC-422D-6683441B4248}"/>
              </a:ext>
            </a:extLst>
          </p:cNvPr>
          <p:cNvSpPr>
            <a:spLocks noGrp="1"/>
          </p:cNvSpPr>
          <p:nvPr>
            <p:ph type="sldNum" sz="quarter" idx="5"/>
          </p:nvPr>
        </p:nvSpPr>
        <p:spPr/>
        <p:txBody>
          <a:bodyPr/>
          <a:lstStyle/>
          <a:p>
            <a:fld id="{98548A8F-C65C-42AD-B145-D1181861D40F}" type="slidenum">
              <a:t>12</a:t>
            </a:fld>
            <a:endParaRPr lang="en-US"/>
          </a:p>
        </p:txBody>
      </p:sp>
    </p:spTree>
    <p:extLst>
      <p:ext uri="{BB962C8B-B14F-4D97-AF65-F5344CB8AC3E}">
        <p14:creationId xmlns:p14="http://schemas.microsoft.com/office/powerpoint/2010/main" val="279748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F2C47-CED8-D913-5FCA-324FF1353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C2184-7646-2A6F-5124-39172D374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F596A-EB4C-EF07-5669-D74FA2AB87C8}"/>
              </a:ext>
            </a:extLst>
          </p:cNvPr>
          <p:cNvSpPr>
            <a:spLocks noGrp="1"/>
          </p:cNvSpPr>
          <p:nvPr>
            <p:ph type="body" idx="1"/>
          </p:nvPr>
        </p:nvSpPr>
        <p:spPr/>
        <p:txBody>
          <a:bodyPr/>
          <a:lstStyle/>
          <a:p>
            <a:r>
              <a:rPr lang="en-US" dirty="0">
                <a:ea typeface="Calibri"/>
                <a:cs typeface="Calibri"/>
              </a:rPr>
              <a:t>I'll now talk about some results.</a:t>
            </a:r>
          </a:p>
        </p:txBody>
      </p:sp>
      <p:sp>
        <p:nvSpPr>
          <p:cNvPr id="4" name="Slide Number Placeholder 3">
            <a:extLst>
              <a:ext uri="{FF2B5EF4-FFF2-40B4-BE49-F238E27FC236}">
                <a16:creationId xmlns:a16="http://schemas.microsoft.com/office/drawing/2014/main" id="{2386C551-393B-B773-4218-A411F9C99B0A}"/>
              </a:ext>
            </a:extLst>
          </p:cNvPr>
          <p:cNvSpPr>
            <a:spLocks noGrp="1"/>
          </p:cNvSpPr>
          <p:nvPr>
            <p:ph type="sldNum" sz="quarter" idx="5"/>
          </p:nvPr>
        </p:nvSpPr>
        <p:spPr/>
        <p:txBody>
          <a:bodyPr/>
          <a:lstStyle/>
          <a:p>
            <a:fld id="{98548A8F-C65C-42AD-B145-D1181861D40F}" type="slidenum">
              <a:t>13</a:t>
            </a:fld>
            <a:endParaRPr lang="en-US"/>
          </a:p>
        </p:txBody>
      </p:sp>
    </p:spTree>
    <p:extLst>
      <p:ext uri="{BB962C8B-B14F-4D97-AF65-F5344CB8AC3E}">
        <p14:creationId xmlns:p14="http://schemas.microsoft.com/office/powerpoint/2010/main" val="341369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1C11E-8D54-8693-D576-CFAFAABA6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1E32A-558C-9BA4-49A2-FB3D3241D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EB587-0FF3-785A-D37E-FA6228E8EAA1}"/>
              </a:ext>
            </a:extLst>
          </p:cNvPr>
          <p:cNvSpPr>
            <a:spLocks noGrp="1"/>
          </p:cNvSpPr>
          <p:nvPr>
            <p:ph type="body" idx="1"/>
          </p:nvPr>
        </p:nvSpPr>
        <p:spPr/>
        <p:txBody>
          <a:bodyPr/>
          <a:lstStyle/>
          <a:p>
            <a:r>
              <a:rPr lang="en-US">
                <a:ea typeface="Calibri"/>
                <a:cs typeface="Calibri"/>
              </a:rPr>
              <a:t>45 sec</a:t>
            </a:r>
          </a:p>
          <a:p>
            <a:pPr marL="171450" indent="-171450">
              <a:buFont typeface="Calibri"/>
              <a:buChar char="-"/>
            </a:pPr>
            <a:r>
              <a:rPr lang="en-US" dirty="0">
                <a:ea typeface="Calibri"/>
                <a:cs typeface="Calibri"/>
              </a:rPr>
              <a:t>First I'll describe our setup. We evaluate our approach on 3 testcases taken from the Tilos macro placement benchmarks on ASAP7 technology, as shown. We benchmark on HPWL, routed wirelength after post route optimization, and runtime of the detailed placement flow</a:t>
            </a:r>
          </a:p>
          <a:p>
            <a:pPr marL="171450" indent="-171450">
              <a:buFont typeface="Calibri"/>
              <a:buChar char="-"/>
            </a:pPr>
            <a:r>
              <a:rPr lang="en-US" dirty="0">
                <a:ea typeface="Calibri"/>
                <a:cs typeface="Calibri"/>
              </a:rPr>
              <a:t>Our </a:t>
            </a:r>
            <a:r>
              <a:rPr lang="en-US" err="1">
                <a:ea typeface="Calibri"/>
                <a:cs typeface="Calibri"/>
              </a:rPr>
              <a:t>platfor</a:t>
            </a:r>
            <a:r>
              <a:rPr lang="en-US" dirty="0">
                <a:ea typeface="Calibri"/>
                <a:cs typeface="Calibri"/>
              </a:rPr>
              <a:t>m consists of these machines, includi</a:t>
            </a:r>
            <a:r>
              <a:rPr lang="en-US">
                <a:ea typeface="Calibri"/>
                <a:cs typeface="Calibri"/>
              </a:rPr>
              <a:t>ng one NVIDIA GPU for </a:t>
            </a:r>
            <a:r>
              <a:rPr lang="en-US" err="1">
                <a:ea typeface="Calibri"/>
                <a:cs typeface="Calibri"/>
              </a:rPr>
              <a:t>runni</a:t>
            </a:r>
            <a:r>
              <a:rPr lang="en-US">
                <a:ea typeface="Calibri"/>
                <a:cs typeface="Calibri"/>
              </a:rPr>
              <a:t>ng CUDA code</a:t>
            </a:r>
          </a:p>
          <a:p>
            <a:pPr marL="171450" indent="-171450">
              <a:buFont typeface="Calibri"/>
              <a:buChar char="-"/>
            </a:pPr>
            <a:r>
              <a:rPr lang="en-US" dirty="0">
                <a:ea typeface="Calibri"/>
                <a:cs typeface="Calibri"/>
              </a:rPr>
              <a:t>We compare our approach against DPO, the detailed placer in </a:t>
            </a:r>
            <a:r>
              <a:rPr lang="en-US" dirty="0" err="1">
                <a:ea typeface="Calibri"/>
                <a:cs typeface="Calibri"/>
              </a:rPr>
              <a:t>OpenROAD</a:t>
            </a:r>
            <a:r>
              <a:rPr lang="en-US" dirty="0">
                <a:ea typeface="Calibri"/>
                <a:cs typeface="Calibri"/>
              </a:rPr>
              <a:t>, and </a:t>
            </a:r>
            <a:r>
              <a:rPr lang="en-US" dirty="0" err="1">
                <a:ea typeface="Calibri"/>
                <a:cs typeface="Calibri"/>
              </a:rPr>
              <a:t>ABCDPlace</a:t>
            </a:r>
            <a:r>
              <a:rPr lang="en-US" dirty="0">
                <a:ea typeface="Calibri"/>
                <a:cs typeface="Calibri"/>
              </a:rPr>
              <a:t>, a well-known GPU-accelerated detailed placer</a:t>
            </a:r>
          </a:p>
        </p:txBody>
      </p:sp>
      <p:sp>
        <p:nvSpPr>
          <p:cNvPr id="4" name="Slide Number Placeholder 3">
            <a:extLst>
              <a:ext uri="{FF2B5EF4-FFF2-40B4-BE49-F238E27FC236}">
                <a16:creationId xmlns:a16="http://schemas.microsoft.com/office/drawing/2014/main" id="{FCCE39B9-E326-3B32-44DB-1EB6458D796C}"/>
              </a:ext>
            </a:extLst>
          </p:cNvPr>
          <p:cNvSpPr>
            <a:spLocks noGrp="1"/>
          </p:cNvSpPr>
          <p:nvPr>
            <p:ph type="sldNum" sz="quarter" idx="5"/>
          </p:nvPr>
        </p:nvSpPr>
        <p:spPr/>
        <p:txBody>
          <a:bodyPr/>
          <a:lstStyle/>
          <a:p>
            <a:fld id="{98548A8F-C65C-42AD-B145-D1181861D40F}" type="slidenum">
              <a:t>14</a:t>
            </a:fld>
            <a:endParaRPr lang="en-US"/>
          </a:p>
        </p:txBody>
      </p:sp>
    </p:spTree>
    <p:extLst>
      <p:ext uri="{BB962C8B-B14F-4D97-AF65-F5344CB8AC3E}">
        <p14:creationId xmlns:p14="http://schemas.microsoft.com/office/powerpoint/2010/main" val="161495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1BD15-1BD8-1D83-5F2C-1E9592D5C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A7466-972D-D0AB-9400-350815AF2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F5D08-3E54-892B-A033-C97799A4510A}"/>
              </a:ext>
            </a:extLst>
          </p:cNvPr>
          <p:cNvSpPr>
            <a:spLocks noGrp="1"/>
          </p:cNvSpPr>
          <p:nvPr>
            <p:ph type="body" idx="1"/>
          </p:nvPr>
        </p:nvSpPr>
        <p:spPr/>
        <p:txBody>
          <a:bodyPr/>
          <a:lstStyle/>
          <a:p>
            <a:r>
              <a:rPr lang="en-US">
                <a:ea typeface="Calibri"/>
                <a:cs typeface="Calibri"/>
              </a:rPr>
              <a:t>30 sec</a:t>
            </a:r>
          </a:p>
          <a:p>
            <a:pPr marL="171450" indent="-171450">
              <a:buFont typeface="Calibri"/>
              <a:buChar char="-"/>
            </a:pPr>
            <a:r>
              <a:rPr lang="en-US" dirty="0">
                <a:ea typeface="Calibri"/>
                <a:cs typeface="Calibri"/>
              </a:rPr>
              <a:t>Our experiments consist of two main workflows, a main workflow and a utilization study workflow (where we evaluate the quality and runtime of our placer in higher utilization designs by seeing how our GPU-accelerated detailed placement kernels work in tandem with our LSMC framework). </a:t>
            </a:r>
          </a:p>
          <a:p>
            <a:pPr marL="171450" indent="-171450">
              <a:buFont typeface="Calibri"/>
              <a:buChar char="-"/>
            </a:pPr>
            <a:r>
              <a:rPr lang="en-US">
                <a:ea typeface="Calibri"/>
                <a:cs typeface="Calibri"/>
              </a:rPr>
              <a:t>Our test cases </a:t>
            </a:r>
            <a:r>
              <a:rPr lang="en-US" err="1">
                <a:ea typeface="Calibri"/>
                <a:cs typeface="Calibri"/>
              </a:rPr>
              <a:t>ar</a:t>
            </a:r>
            <a:r>
              <a:rPr lang="en-US">
                <a:ea typeface="Calibri"/>
                <a:cs typeface="Calibri"/>
              </a:rPr>
              <a:t>e </a:t>
            </a:r>
            <a:r>
              <a:rPr lang="en-US" err="1">
                <a:ea typeface="Calibri"/>
                <a:cs typeface="Calibri"/>
              </a:rPr>
              <a:t>synthesiz</a:t>
            </a:r>
            <a:r>
              <a:rPr lang="en-US">
                <a:ea typeface="Calibri"/>
                <a:cs typeface="Calibri"/>
              </a:rPr>
              <a:t>ed and globally </a:t>
            </a:r>
            <a:r>
              <a:rPr lang="en-US" err="1">
                <a:ea typeface="Calibri"/>
                <a:cs typeface="Calibri"/>
              </a:rPr>
              <a:t>plac</a:t>
            </a:r>
            <a:r>
              <a:rPr lang="en-US">
                <a:ea typeface="Calibri"/>
                <a:cs typeface="Calibri"/>
              </a:rPr>
              <a:t>ed using commercial tools </a:t>
            </a:r>
            <a:r>
              <a:rPr lang="en-US" err="1">
                <a:ea typeface="Calibri"/>
                <a:cs typeface="Calibri"/>
              </a:rPr>
              <a:t>befor</a:t>
            </a:r>
            <a:r>
              <a:rPr lang="en-US">
                <a:ea typeface="Calibri"/>
                <a:cs typeface="Calibri"/>
              </a:rPr>
              <a:t>e running through the detailed placement flows to be evaluated.</a:t>
            </a:r>
          </a:p>
          <a:p>
            <a:pPr marL="171450" indent="-171450">
              <a:buFont typeface="Calibri"/>
              <a:buChar char="-"/>
            </a:pPr>
            <a:r>
              <a:rPr lang="en-US" dirty="0">
                <a:ea typeface="Calibri"/>
                <a:cs typeface="Calibri"/>
              </a:rPr>
              <a:t>We measure detailed placement HPWL using </a:t>
            </a:r>
            <a:r>
              <a:rPr lang="en-US" dirty="0" err="1">
                <a:ea typeface="Calibri"/>
                <a:cs typeface="Calibri"/>
              </a:rPr>
              <a:t>OpenROAD</a:t>
            </a:r>
            <a:r>
              <a:rPr lang="en-US" dirty="0">
                <a:ea typeface="Calibri"/>
                <a:cs typeface="Calibri"/>
              </a:rPr>
              <a:t> and then take the designs through post route optimization and evaluate the routed wirelength using commercial tools.</a:t>
            </a:r>
          </a:p>
        </p:txBody>
      </p:sp>
      <p:sp>
        <p:nvSpPr>
          <p:cNvPr id="4" name="Slide Number Placeholder 3">
            <a:extLst>
              <a:ext uri="{FF2B5EF4-FFF2-40B4-BE49-F238E27FC236}">
                <a16:creationId xmlns:a16="http://schemas.microsoft.com/office/drawing/2014/main" id="{4FF2AF13-15F8-B5CF-CDA4-56D87E7B8BBD}"/>
              </a:ext>
            </a:extLst>
          </p:cNvPr>
          <p:cNvSpPr>
            <a:spLocks noGrp="1"/>
          </p:cNvSpPr>
          <p:nvPr>
            <p:ph type="sldNum" sz="quarter" idx="5"/>
          </p:nvPr>
        </p:nvSpPr>
        <p:spPr/>
        <p:txBody>
          <a:bodyPr/>
          <a:lstStyle/>
          <a:p>
            <a:fld id="{98548A8F-C65C-42AD-B145-D1181861D40F}" type="slidenum">
              <a:t>15</a:t>
            </a:fld>
            <a:endParaRPr lang="en-US"/>
          </a:p>
        </p:txBody>
      </p:sp>
    </p:spTree>
    <p:extLst>
      <p:ext uri="{BB962C8B-B14F-4D97-AF65-F5344CB8AC3E}">
        <p14:creationId xmlns:p14="http://schemas.microsoft.com/office/powerpoint/2010/main" val="158610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FFA6-DE48-B7C9-DE14-B7B21200D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8ADDD-24FB-6783-9F7A-C806188DF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9A12C-1938-990B-321C-89260E7D4E92}"/>
              </a:ext>
            </a:extLst>
          </p:cNvPr>
          <p:cNvSpPr>
            <a:spLocks noGrp="1"/>
          </p:cNvSpPr>
          <p:nvPr>
            <p:ph type="body" idx="1"/>
          </p:nvPr>
        </p:nvSpPr>
        <p:spPr/>
        <p:txBody>
          <a:bodyPr/>
          <a:lstStyle/>
          <a:p>
            <a:r>
              <a:rPr lang="en-US">
                <a:ea typeface="Calibri"/>
                <a:cs typeface="Calibri"/>
              </a:rPr>
              <a:t>1 min</a:t>
            </a:r>
            <a:endParaRPr lang="en-US" dirty="0">
              <a:ea typeface="Calibri"/>
              <a:cs typeface="Calibri"/>
            </a:endParaRPr>
          </a:p>
          <a:p>
            <a:pPr marL="171450" indent="-171450">
              <a:buFont typeface="Calibri"/>
              <a:buChar char="-"/>
            </a:pPr>
            <a:r>
              <a:rPr lang="en-US" dirty="0">
                <a:ea typeface="Calibri"/>
                <a:cs typeface="Calibri"/>
              </a:rPr>
              <a:t>Here we </a:t>
            </a:r>
            <a:r>
              <a:rPr lang="en-US" dirty="0" err="1">
                <a:ea typeface="Calibri"/>
                <a:cs typeface="Calibri"/>
              </a:rPr>
              <a:t>presen</a:t>
            </a:r>
            <a:r>
              <a:rPr lang="en-US" dirty="0">
                <a:solidFill>
                  <a:srgbClr val="000000"/>
                </a:solidFill>
                <a:latin typeface="Calibri"/>
                <a:ea typeface="Calibri"/>
                <a:cs typeface="Calibri"/>
              </a:rPr>
              <a:t>t</a:t>
            </a:r>
            <a:r>
              <a:rPr lang="en-US" dirty="0">
                <a:ea typeface="Calibri"/>
                <a:cs typeface="Calibri"/>
              </a:rPr>
              <a:t> the main results of our experiments. We can see that in most cases, we achieve better HPWL than both DPO and </a:t>
            </a:r>
            <a:r>
              <a:rPr lang="en-US" dirty="0" err="1">
                <a:ea typeface="Calibri"/>
                <a:cs typeface="Calibri"/>
              </a:rPr>
              <a:t>ABCDPlace</a:t>
            </a:r>
            <a:r>
              <a:rPr lang="en-US" dirty="0">
                <a:ea typeface="Calibri"/>
                <a:cs typeface="Calibri"/>
              </a:rPr>
              <a:t> with similar or better runtime.</a:t>
            </a:r>
            <a:endParaRPr lang="en-US"/>
          </a:p>
          <a:p>
            <a:pPr marL="171450" indent="-171450">
              <a:buFont typeface="Calibri"/>
              <a:buChar char="-"/>
            </a:pPr>
            <a:r>
              <a:rPr lang="en-US" dirty="0">
                <a:ea typeface="Calibri"/>
                <a:cs typeface="Calibri"/>
              </a:rPr>
              <a:t>After post-route optimization, we also achieve better routed wirelength than DPO and </a:t>
            </a:r>
            <a:r>
              <a:rPr lang="en-US" dirty="0" err="1">
                <a:ea typeface="Calibri"/>
                <a:cs typeface="Calibri"/>
              </a:rPr>
              <a:t>ABCDPlace</a:t>
            </a:r>
            <a:r>
              <a:rPr lang="en-US" dirty="0">
                <a:ea typeface="Calibri"/>
                <a:cs typeface="Calibri"/>
              </a:rPr>
              <a:t>, where the NR indicates that </a:t>
            </a:r>
            <a:r>
              <a:rPr lang="en-US" dirty="0" err="1">
                <a:ea typeface="Calibri"/>
                <a:cs typeface="Calibri"/>
              </a:rPr>
              <a:t>ABCDPlace</a:t>
            </a:r>
            <a:r>
              <a:rPr lang="en-US" dirty="0">
                <a:ea typeface="Calibri"/>
                <a:cs typeface="Calibri"/>
              </a:rPr>
              <a:t> crashed due to a segmentation fault during the detailed placement flow.</a:t>
            </a:r>
          </a:p>
        </p:txBody>
      </p:sp>
      <p:sp>
        <p:nvSpPr>
          <p:cNvPr id="4" name="Slide Number Placeholder 3">
            <a:extLst>
              <a:ext uri="{FF2B5EF4-FFF2-40B4-BE49-F238E27FC236}">
                <a16:creationId xmlns:a16="http://schemas.microsoft.com/office/drawing/2014/main" id="{930F35EA-46EC-D61E-3806-4545D5E698AA}"/>
              </a:ext>
            </a:extLst>
          </p:cNvPr>
          <p:cNvSpPr>
            <a:spLocks noGrp="1"/>
          </p:cNvSpPr>
          <p:nvPr>
            <p:ph type="sldNum" sz="quarter" idx="5"/>
          </p:nvPr>
        </p:nvSpPr>
        <p:spPr/>
        <p:txBody>
          <a:bodyPr/>
          <a:lstStyle/>
          <a:p>
            <a:fld id="{98548A8F-C65C-42AD-B145-D1181861D40F}" type="slidenum">
              <a:t>16</a:t>
            </a:fld>
            <a:endParaRPr lang="en-US"/>
          </a:p>
        </p:txBody>
      </p:sp>
    </p:spTree>
    <p:extLst>
      <p:ext uri="{BB962C8B-B14F-4D97-AF65-F5344CB8AC3E}">
        <p14:creationId xmlns:p14="http://schemas.microsoft.com/office/powerpoint/2010/main" val="403553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AD497-5FB4-9F73-581E-8F42F3507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AD513-E91F-69BE-0A90-51CD9EFA4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99CD5-7A4D-E72B-329E-884FC08EAF77}"/>
              </a:ext>
            </a:extLst>
          </p:cNvPr>
          <p:cNvSpPr>
            <a:spLocks noGrp="1"/>
          </p:cNvSpPr>
          <p:nvPr>
            <p:ph type="body" idx="1"/>
          </p:nvPr>
        </p:nvSpPr>
        <p:spPr/>
        <p:txBody>
          <a:bodyPr/>
          <a:lstStyle/>
          <a:p>
            <a:r>
              <a:rPr lang="en-US" dirty="0">
                <a:ea typeface="Calibri"/>
                <a:cs typeface="Calibri"/>
              </a:rPr>
              <a:t>1 min</a:t>
            </a:r>
          </a:p>
          <a:p>
            <a:pPr marL="171450" indent="-171450">
              <a:buFont typeface="Calibri"/>
              <a:buChar char="-"/>
            </a:pPr>
            <a:r>
              <a:rPr lang="en-US" dirty="0">
                <a:ea typeface="Calibri"/>
                <a:cs typeface="Calibri"/>
              </a:rPr>
              <a:t>We now present the utilization study workflow results, where we adjust the utilization of our testcases to study the performance of our workflow as utilization increases. As a reminder, we have enabled the LSMC heuristic in these experiments, which incurs some expected runtime due to the additional optimization iterations that are performed after the first descent phase.</a:t>
            </a:r>
            <a:endParaRPr lang="en-US"/>
          </a:p>
          <a:p>
            <a:pPr marL="171450" indent="-171450">
              <a:buFont typeface="Calibri"/>
              <a:buChar char="-"/>
            </a:pPr>
            <a:r>
              <a:rPr lang="en-US" dirty="0">
                <a:ea typeface="Calibri"/>
                <a:cs typeface="Calibri"/>
              </a:rPr>
              <a:t>As we can see, our GPU-DPO consistently achieves better HPWL and </a:t>
            </a:r>
            <a:r>
              <a:rPr lang="en-US" dirty="0" err="1">
                <a:ea typeface="Calibri"/>
                <a:cs typeface="Calibri"/>
              </a:rPr>
              <a:t>rWL</a:t>
            </a:r>
            <a:r>
              <a:rPr lang="en-US" dirty="0">
                <a:ea typeface="Calibri"/>
                <a:cs typeface="Calibri"/>
              </a:rPr>
              <a:t> at higher utilizations, with up to 4% lower post detailed placement HPWL compared to </a:t>
            </a:r>
            <a:r>
              <a:rPr lang="en-US" dirty="0" err="1">
                <a:ea typeface="Calibri"/>
                <a:cs typeface="Calibri"/>
              </a:rPr>
              <a:t>ABCDPlace</a:t>
            </a:r>
            <a:r>
              <a:rPr lang="en-US" dirty="0">
                <a:ea typeface="Calibri"/>
                <a:cs typeface="Calibri"/>
              </a:rPr>
              <a:t> in 90% utilization. So, we can see that these results underscore the effectiveness of our LSMC heuristic in allowing the placer to explore meaningful opportunities for HPWL improvement.</a:t>
            </a:r>
          </a:p>
        </p:txBody>
      </p:sp>
      <p:sp>
        <p:nvSpPr>
          <p:cNvPr id="4" name="Slide Number Placeholder 3">
            <a:extLst>
              <a:ext uri="{FF2B5EF4-FFF2-40B4-BE49-F238E27FC236}">
                <a16:creationId xmlns:a16="http://schemas.microsoft.com/office/drawing/2014/main" id="{EF2732B5-0DA1-D32E-93AA-4F88FF0A4982}"/>
              </a:ext>
            </a:extLst>
          </p:cNvPr>
          <p:cNvSpPr>
            <a:spLocks noGrp="1"/>
          </p:cNvSpPr>
          <p:nvPr>
            <p:ph type="sldNum" sz="quarter" idx="5"/>
          </p:nvPr>
        </p:nvSpPr>
        <p:spPr/>
        <p:txBody>
          <a:bodyPr/>
          <a:lstStyle/>
          <a:p>
            <a:fld id="{98548A8F-C65C-42AD-B145-D1181861D40F}" type="slidenum">
              <a:t>17</a:t>
            </a:fld>
            <a:endParaRPr lang="en-US"/>
          </a:p>
        </p:txBody>
      </p:sp>
    </p:spTree>
    <p:extLst>
      <p:ext uri="{BB962C8B-B14F-4D97-AF65-F5344CB8AC3E}">
        <p14:creationId xmlns:p14="http://schemas.microsoft.com/office/powerpoint/2010/main" val="187178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86876-835B-A4CF-C3D6-4355BBB0D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FB688-2A2B-FBF0-0807-D961B93C9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09078-E071-2DB3-C251-7EAB17289FD4}"/>
              </a:ext>
            </a:extLst>
          </p:cNvPr>
          <p:cNvSpPr>
            <a:spLocks noGrp="1"/>
          </p:cNvSpPr>
          <p:nvPr>
            <p:ph type="body" idx="1"/>
          </p:nvPr>
        </p:nvSpPr>
        <p:spPr/>
        <p:txBody>
          <a:bodyPr/>
          <a:lstStyle/>
          <a:p>
            <a:r>
              <a:rPr lang="en-US" altLang="zh-CN" dirty="0">
                <a:ea typeface="Calibri"/>
                <a:cs typeface="Calibri"/>
              </a:rPr>
              <a:t>Now</a:t>
            </a:r>
            <a:r>
              <a:rPr lang="zh-CN" altLang="en-US" dirty="0">
                <a:ea typeface="Calibri"/>
                <a:cs typeface="Calibri"/>
              </a:rPr>
              <a:t> </a:t>
            </a:r>
            <a:r>
              <a:rPr lang="en-US" altLang="zh-CN" dirty="0">
                <a:ea typeface="Calibri"/>
                <a:cs typeface="Calibri"/>
              </a:rPr>
              <a:t>I</a:t>
            </a:r>
            <a:r>
              <a:rPr lang="zh-CN" altLang="en-US" dirty="0">
                <a:ea typeface="Calibri"/>
                <a:cs typeface="Calibri"/>
              </a:rPr>
              <a:t> </a:t>
            </a:r>
            <a:r>
              <a:rPr lang="en-US" altLang="zh-CN" dirty="0">
                <a:ea typeface="Calibri"/>
                <a:cs typeface="Calibri"/>
              </a:rPr>
              <a:t>will</a:t>
            </a:r>
            <a:r>
              <a:rPr lang="zh-CN" altLang="en-US" dirty="0">
                <a:ea typeface="Calibri"/>
                <a:cs typeface="Calibri"/>
              </a:rPr>
              <a:t> </a:t>
            </a:r>
            <a:r>
              <a:rPr lang="en-US" altLang="zh-CN" dirty="0">
                <a:ea typeface="Calibri"/>
                <a:cs typeface="Calibri"/>
              </a:rPr>
              <a:t>talk</a:t>
            </a:r>
            <a:r>
              <a:rPr lang="zh-CN" altLang="en-US" dirty="0">
                <a:ea typeface="Calibri"/>
                <a:cs typeface="Calibri"/>
              </a:rPr>
              <a:t> </a:t>
            </a:r>
            <a:r>
              <a:rPr lang="en-US" altLang="zh-CN" dirty="0">
                <a:ea typeface="Calibri"/>
                <a:cs typeface="Calibri"/>
              </a:rPr>
              <a:t>about</a:t>
            </a:r>
            <a:r>
              <a:rPr lang="zh-CN" altLang="en-US" dirty="0">
                <a:ea typeface="Calibri"/>
                <a:cs typeface="Calibri"/>
              </a:rPr>
              <a:t> </a:t>
            </a:r>
            <a:r>
              <a:rPr lang="en-US" altLang="zh-CN" dirty="0">
                <a:ea typeface="Calibri"/>
                <a:cs typeface="Calibri"/>
              </a:rPr>
              <a:t>conclusion</a:t>
            </a:r>
            <a:r>
              <a:rPr lang="zh-CN" altLang="en-US" dirty="0">
                <a:ea typeface="Calibri"/>
                <a:cs typeface="Calibri"/>
              </a:rPr>
              <a:t> </a:t>
            </a:r>
            <a:r>
              <a:rPr lang="en-US" altLang="zh-CN" dirty="0">
                <a:ea typeface="Calibri"/>
                <a:cs typeface="Calibri"/>
              </a:rPr>
              <a:t>and</a:t>
            </a:r>
            <a:r>
              <a:rPr lang="zh-CN" altLang="en-US" dirty="0">
                <a:ea typeface="Calibri"/>
                <a:cs typeface="Calibri"/>
              </a:rPr>
              <a:t> </a:t>
            </a:r>
            <a:r>
              <a:rPr lang="en-US" altLang="zh-CN" dirty="0">
                <a:ea typeface="Calibri"/>
                <a:cs typeface="Calibri"/>
              </a:rPr>
              <a:t>future</a:t>
            </a:r>
            <a:r>
              <a:rPr lang="zh-CN" altLang="en-US" dirty="0">
                <a:ea typeface="Calibri"/>
                <a:cs typeface="Calibri"/>
              </a:rPr>
              <a:t> </a:t>
            </a:r>
            <a:r>
              <a:rPr lang="en-US" altLang="zh-CN" dirty="0">
                <a:ea typeface="Calibri"/>
                <a:cs typeface="Calibri"/>
              </a:rPr>
              <a:t>work.</a:t>
            </a:r>
            <a:endParaRPr lang="en-US" dirty="0">
              <a:ea typeface="Calibri"/>
              <a:cs typeface="Calibri"/>
            </a:endParaRPr>
          </a:p>
        </p:txBody>
      </p:sp>
      <p:sp>
        <p:nvSpPr>
          <p:cNvPr id="4" name="Slide Number Placeholder 3">
            <a:extLst>
              <a:ext uri="{FF2B5EF4-FFF2-40B4-BE49-F238E27FC236}">
                <a16:creationId xmlns:a16="http://schemas.microsoft.com/office/drawing/2014/main" id="{295D0937-8514-5A84-6A4B-1A336E39309A}"/>
              </a:ext>
            </a:extLst>
          </p:cNvPr>
          <p:cNvSpPr>
            <a:spLocks noGrp="1"/>
          </p:cNvSpPr>
          <p:nvPr>
            <p:ph type="sldNum" sz="quarter" idx="5"/>
          </p:nvPr>
        </p:nvSpPr>
        <p:spPr/>
        <p:txBody>
          <a:bodyPr/>
          <a:lstStyle/>
          <a:p>
            <a:fld id="{98548A8F-C65C-42AD-B145-D1181861D40F}" type="slidenum">
              <a:t>18</a:t>
            </a:fld>
            <a:endParaRPr lang="en-US"/>
          </a:p>
        </p:txBody>
      </p:sp>
    </p:spTree>
    <p:extLst>
      <p:ext uri="{BB962C8B-B14F-4D97-AF65-F5344CB8AC3E}">
        <p14:creationId xmlns:p14="http://schemas.microsoft.com/office/powerpoint/2010/main" val="205566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1366-60C5-4176-B7DE-98B5CD7F4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A373C-4C37-0C5D-C8FA-2762C5E11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6F01F-1DF9-33D4-A522-2633B306AAB4}"/>
              </a:ext>
            </a:extLst>
          </p:cNvPr>
          <p:cNvSpPr>
            <a:spLocks noGrp="1"/>
          </p:cNvSpPr>
          <p:nvPr>
            <p:ph type="body" idx="1"/>
          </p:nvPr>
        </p:nvSpPr>
        <p:spPr/>
        <p:txBody>
          <a:bodyPr/>
          <a:lstStyle/>
          <a:p>
            <a:r>
              <a:rPr lang="en-US">
                <a:ea typeface="Calibri" panose="020F0502020204030204"/>
                <a:cs typeface="Calibri" panose="020F0502020204030204"/>
              </a:rPr>
              <a:t>30 sec – 1 min</a:t>
            </a:r>
            <a:endParaRPr lang="en-US" dirty="0">
              <a:ea typeface="Calibri" panose="020F0502020204030204"/>
              <a:cs typeface="Calibri" panose="020F0502020204030204"/>
            </a:endParaRPr>
          </a:p>
          <a:p>
            <a:pPr marL="171450" indent="-171450">
              <a:buFont typeface="Calibri"/>
              <a:buChar char="-"/>
            </a:pPr>
            <a:r>
              <a:rPr lang="en-US"/>
              <a:t>[</a:t>
            </a:r>
            <a:r>
              <a:rPr lang="en-US" b="1"/>
              <a:t>FLASH BULLET 1]</a:t>
            </a:r>
            <a:r>
              <a:rPr lang="en-US" b="1" dirty="0">
                <a:ea typeface="Calibri"/>
                <a:cs typeface="Calibri"/>
              </a:rPr>
              <a:t> </a:t>
            </a:r>
            <a:r>
              <a:rPr lang="en-US" dirty="0">
                <a:ea typeface="Calibri"/>
                <a:cs typeface="Calibri"/>
              </a:rPr>
              <a:t>So in conclusion, we have presented GPU-DPO, </a:t>
            </a:r>
          </a:p>
          <a:p>
            <a:endParaRPr lang="en-US" dirty="0">
              <a:ea typeface="Calibri"/>
              <a:cs typeface="Calibri"/>
            </a:endParaRPr>
          </a:p>
          <a:p>
            <a:pPr marL="171450" indent="-171450">
              <a:buFont typeface="Calibri"/>
              <a:buChar char="-"/>
            </a:pPr>
            <a:r>
              <a:rPr lang="en-US">
                <a:ea typeface="Calibri"/>
                <a:cs typeface="Calibri"/>
              </a:rPr>
              <a:t>[</a:t>
            </a:r>
            <a:r>
              <a:rPr lang="en-US" b="1">
                <a:ea typeface="Calibri"/>
                <a:cs typeface="Calibri"/>
              </a:rPr>
              <a:t>FLASH BULLET 2] </a:t>
            </a:r>
            <a:r>
              <a:rPr lang="en-US" dirty="0">
                <a:ea typeface="Calibri"/>
                <a:cs typeface="Calibri"/>
              </a:rPr>
              <a:t>a fast and effective GPU accelerated detailed placement workflow with GPU-accelerated transforms and an LSMC booster.</a:t>
            </a:r>
            <a:endParaRPr lang="en-US">
              <a:ea typeface="Calibri"/>
              <a:cs typeface="Calibri"/>
            </a:endParaRPr>
          </a:p>
          <a:p>
            <a:pPr marL="171450" indent="-171450">
              <a:buFont typeface="Calibri"/>
              <a:buChar char="-"/>
            </a:pPr>
            <a:r>
              <a:rPr lang="en-US" b="1" dirty="0">
                <a:ea typeface="Calibri"/>
                <a:cs typeface="Calibri"/>
              </a:rPr>
              <a:t>[FLASH BULLET 3] </a:t>
            </a:r>
            <a:r>
              <a:rPr lang="en-US" dirty="0">
                <a:ea typeface="Calibri"/>
                <a:cs typeface="Calibri"/>
              </a:rPr>
              <a:t>Some future work includes adding additional objectives to our workflow besides having a purely HPWL driven cost function, and supporting additional design constraints during optimization.</a:t>
            </a:r>
          </a:p>
          <a:p>
            <a:pPr marL="171450" indent="-171450">
              <a:buFont typeface="Calibri"/>
              <a:buChar char="-"/>
            </a:pPr>
            <a:endParaRPr lang="en-US" dirty="0">
              <a:ea typeface="Calibri"/>
              <a:cs typeface="Calibri"/>
            </a:endParaRPr>
          </a:p>
          <a:p>
            <a:r>
              <a:rPr lang="en-US" dirty="0">
                <a:ea typeface="Calibri"/>
                <a:cs typeface="Calibri"/>
              </a:rPr>
              <a:t>Thank you for lis</a:t>
            </a:r>
            <a:r>
              <a:rPr lang="en-US">
                <a:ea typeface="Calibri"/>
                <a:cs typeface="Calibri"/>
              </a:rPr>
              <a:t>tening.</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179A79C-D43F-5851-A210-833585E70A42}"/>
              </a:ext>
            </a:extLst>
          </p:cNvPr>
          <p:cNvSpPr>
            <a:spLocks noGrp="1"/>
          </p:cNvSpPr>
          <p:nvPr>
            <p:ph type="sldNum" sz="quarter" idx="5"/>
          </p:nvPr>
        </p:nvSpPr>
        <p:spPr/>
        <p:txBody>
          <a:bodyPr/>
          <a:lstStyle/>
          <a:p>
            <a:fld id="{98548A8F-C65C-42AD-B145-D1181861D40F}" type="slidenum">
              <a:t>19</a:t>
            </a:fld>
            <a:endParaRPr lang="en-US"/>
          </a:p>
        </p:txBody>
      </p:sp>
    </p:spTree>
    <p:extLst>
      <p:ext uri="{BB962C8B-B14F-4D97-AF65-F5344CB8AC3E}">
        <p14:creationId xmlns:p14="http://schemas.microsoft.com/office/powerpoint/2010/main" val="306531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outline of today's talk is as follows.</a:t>
            </a:r>
          </a:p>
        </p:txBody>
      </p:sp>
      <p:sp>
        <p:nvSpPr>
          <p:cNvPr id="4" name="Slide Number Placeholder 3"/>
          <p:cNvSpPr>
            <a:spLocks noGrp="1"/>
          </p:cNvSpPr>
          <p:nvPr>
            <p:ph type="sldNum" sz="quarter" idx="5"/>
          </p:nvPr>
        </p:nvSpPr>
        <p:spPr/>
        <p:txBody>
          <a:bodyPr/>
          <a:lstStyle/>
          <a:p>
            <a:fld id="{98548A8F-C65C-42AD-B145-D1181861D40F}" type="slidenum">
              <a:t>2</a:t>
            </a:fld>
            <a:endParaRPr lang="en-US"/>
          </a:p>
        </p:txBody>
      </p:sp>
    </p:spTree>
    <p:extLst>
      <p:ext uri="{BB962C8B-B14F-4D97-AF65-F5344CB8AC3E}">
        <p14:creationId xmlns:p14="http://schemas.microsoft.com/office/powerpoint/2010/main" val="202941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 min</a:t>
            </a:r>
            <a:endParaRPr lang="en-US"/>
          </a:p>
          <a:p>
            <a:pPr marL="171450" indent="-171450">
              <a:buFont typeface="Calibri"/>
              <a:buChar char="-"/>
            </a:pPr>
            <a:r>
              <a:rPr lang="en-US" dirty="0">
                <a:ea typeface="Calibri"/>
                <a:cs typeface="Calibri"/>
              </a:rPr>
              <a:t>I will first be going over the motivation of our paper by going over some challenges faced in detailed placement. To briefly describe detailed placement, it is usually the step in the VLSI physical design flow that happens after global placement and legalization, where cell locations are refined to improve power/performance/area metrics. It is typically invoked to </a:t>
            </a:r>
            <a:r>
              <a:rPr lang="en-US" dirty="0" err="1">
                <a:ea typeface="Calibri"/>
                <a:cs typeface="Calibri"/>
              </a:rPr>
              <a:t>recoverbecause</a:t>
            </a:r>
            <a:r>
              <a:rPr lang="en-US" dirty="0">
                <a:ea typeface="Calibri"/>
                <a:cs typeface="Calibri"/>
              </a:rPr>
              <a:t> it is invoked many times during the design cycle, it is critical for detailed placement to be fast and effective.</a:t>
            </a:r>
          </a:p>
          <a:p>
            <a:endParaRPr lang="en-US">
              <a:ea typeface="Calibri"/>
              <a:cs typeface="Calibri"/>
            </a:endParaRPr>
          </a:p>
          <a:p>
            <a:pPr marL="171450" indent="-171450">
              <a:buFont typeface="Calibri"/>
              <a:buChar char="-"/>
            </a:pPr>
            <a:r>
              <a:rPr lang="en-US" dirty="0">
                <a:ea typeface="Calibri"/>
                <a:cs typeface="Calibri"/>
              </a:rPr>
              <a:t>However, </a:t>
            </a:r>
            <a:r>
              <a:rPr lang="en-US" dirty="0"/>
              <a:t>detailed placement is a hard problem: modern designs are large and complex, which bring about a number of challenges for designing an effective and efficient detailed placement engine. Some of these challenges include:</a:t>
            </a:r>
            <a:endParaRPr lang="en-US" dirty="0">
              <a:ea typeface="Calibri"/>
              <a:cs typeface="Calibri"/>
            </a:endParaRPr>
          </a:p>
          <a:p>
            <a:pPr marL="171450" indent="-171450">
              <a:buFont typeface="Calibri"/>
              <a:buChar char="-"/>
            </a:pPr>
            <a:r>
              <a:rPr lang="en-US" b="1" dirty="0"/>
              <a:t>[FLASH BULLET 1]</a:t>
            </a:r>
            <a:r>
              <a:rPr lang="en-US" dirty="0"/>
              <a:t> A number of standard cells tightly packed in a constrained area, which makes it harder for the placer to find legal cell locations to improve the placement quality. Classical placers such as </a:t>
            </a:r>
            <a:r>
              <a:rPr lang="en-US" dirty="0" err="1"/>
              <a:t>OpenROAD's</a:t>
            </a:r>
            <a:r>
              <a:rPr lang="en-US" dirty="0"/>
              <a:t> detailed placer (DPO) and </a:t>
            </a:r>
            <a:r>
              <a:rPr lang="en-US" dirty="0" err="1"/>
              <a:t>ABCDPlace</a:t>
            </a:r>
            <a:r>
              <a:rPr lang="en-US" dirty="0"/>
              <a:t> tend to get stuck in local minima in high utilization floorplan</a:t>
            </a:r>
            <a:endParaRPr lang="en-US" dirty="0">
              <a:ea typeface="Calibri" panose="020F0502020204030204"/>
              <a:cs typeface="Calibri" panose="020F0502020204030204"/>
            </a:endParaRPr>
          </a:p>
          <a:p>
            <a:pPr marL="171450" indent="-171450">
              <a:buFont typeface="Calibri"/>
              <a:buChar char="-"/>
            </a:pPr>
            <a:r>
              <a:rPr lang="en-US" b="1"/>
              <a:t>[FLASH BULLET 2]</a:t>
            </a:r>
            <a:r>
              <a:rPr lang="en-US"/>
              <a:t> Numerous legality constraints (which grow at advanced nodes). Becomes hard to scale when you have more cells to place.</a:t>
            </a:r>
            <a:endParaRPr lang="en-US">
              <a:ea typeface="Calibri" panose="020F0502020204030204"/>
              <a:cs typeface="Calibri" panose="020F0502020204030204"/>
            </a:endParaRPr>
          </a:p>
          <a:p>
            <a:pPr marL="171450" indent="-171450">
              <a:buFont typeface="Calibri"/>
              <a:buChar char="-"/>
            </a:pPr>
            <a:r>
              <a:rPr lang="en-US" b="1"/>
              <a:t>[FLASH BULLET 3]</a:t>
            </a:r>
            <a:r>
              <a:rPr lang="en-US"/>
              <a:t> Increasing use of multi-row height cells (such as complex logic gates and MBFFs) which are often fixed in existing GPU placers; this leaves some PPA gain on the table. This also further complicates the placement procedure.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8548A8F-C65C-42AD-B145-D1181861D40F}" type="slidenum">
              <a:t>3</a:t>
            </a:fld>
            <a:endParaRPr lang="en-US"/>
          </a:p>
        </p:txBody>
      </p:sp>
    </p:spTree>
    <p:extLst>
      <p:ext uri="{BB962C8B-B14F-4D97-AF65-F5344CB8AC3E}">
        <p14:creationId xmlns:p14="http://schemas.microsoft.com/office/powerpoint/2010/main" val="142049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A7B4-71B5-2065-5547-FC310E0C8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0984B-62CF-3ABD-D16F-ECA176831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723E6-2E26-6D3C-5C37-7878B0B705F5}"/>
              </a:ext>
            </a:extLst>
          </p:cNvPr>
          <p:cNvSpPr>
            <a:spLocks noGrp="1"/>
          </p:cNvSpPr>
          <p:nvPr>
            <p:ph type="body" idx="1"/>
          </p:nvPr>
        </p:nvSpPr>
        <p:spPr/>
        <p:txBody>
          <a:bodyPr/>
          <a:lstStyle/>
          <a:p>
            <a:r>
              <a:rPr lang="en-US" dirty="0">
                <a:ea typeface="Calibri"/>
                <a:cs typeface="Calibri"/>
              </a:rPr>
              <a:t>1 min</a:t>
            </a:r>
          </a:p>
          <a:p>
            <a:r>
              <a:rPr lang="en-US" dirty="0">
                <a:ea typeface="Calibri"/>
                <a:cs typeface="Calibri"/>
              </a:rPr>
              <a:t>We therefore present GPU-DPO, a GPU accelerated detailed placer with the following key contributions:</a:t>
            </a:r>
          </a:p>
          <a:p>
            <a:pPr marL="171450" indent="-171450">
              <a:buFont typeface="Arial"/>
              <a:buChar char="•"/>
            </a:pPr>
            <a:r>
              <a:rPr lang="en-US" b="1" dirty="0">
                <a:ea typeface="Calibri"/>
                <a:cs typeface="Calibri"/>
              </a:rPr>
              <a:t>[FLASH BULLET 1]</a:t>
            </a:r>
            <a:r>
              <a:rPr lang="en-US" dirty="0">
                <a:ea typeface="Calibri"/>
                <a:cs typeface="Calibri"/>
              </a:rPr>
              <a:t> To the</a:t>
            </a:r>
            <a:r>
              <a:rPr lang="zh-CN" altLang="en-US" dirty="0">
                <a:ea typeface="Calibri"/>
                <a:cs typeface="Calibri"/>
              </a:rPr>
              <a:t> </a:t>
            </a:r>
            <a:r>
              <a:rPr lang="en-US" altLang="zh-CN" dirty="0">
                <a:ea typeface="Calibri"/>
                <a:cs typeface="Calibri"/>
              </a:rPr>
              <a:t>best</a:t>
            </a:r>
            <a:r>
              <a:rPr lang="zh-CN" altLang="en-US" dirty="0">
                <a:ea typeface="Calibri"/>
                <a:cs typeface="Calibri"/>
              </a:rPr>
              <a:t> </a:t>
            </a:r>
            <a:r>
              <a:rPr lang="en-US" altLang="zh-CN" dirty="0">
                <a:ea typeface="Calibri"/>
                <a:cs typeface="Calibri"/>
              </a:rPr>
              <a:t>of</a:t>
            </a:r>
            <a:r>
              <a:rPr lang="zh-CN" altLang="en-US" dirty="0">
                <a:ea typeface="Calibri"/>
                <a:cs typeface="Calibri"/>
              </a:rPr>
              <a:t> </a:t>
            </a:r>
            <a:r>
              <a:rPr lang="en-US" dirty="0">
                <a:ea typeface="Calibri"/>
                <a:cs typeface="Calibri"/>
              </a:rPr>
              <a:t>our knowledge, it is the first open sourced GPU-accelerated placer that is able to handle fully reorderable and movable cells (including multi-height cells). It </a:t>
            </a:r>
            <a:r>
              <a:rPr lang="en-US" dirty="0"/>
              <a:t>features GPU-accelerated transforms like Independent set matching, global swap, and local reordering</a:t>
            </a:r>
            <a:endParaRPr lang="en-US" dirty="0">
              <a:ea typeface="Calibri"/>
              <a:cs typeface="Calibri"/>
            </a:endParaRPr>
          </a:p>
          <a:p>
            <a:pPr marL="171450" indent="-171450">
              <a:buFont typeface="Arial"/>
              <a:buChar char="•"/>
            </a:pPr>
            <a:r>
              <a:rPr lang="en-US" b="1" dirty="0">
                <a:ea typeface="Calibri"/>
                <a:cs typeface="Calibri"/>
              </a:rPr>
              <a:t>[FLASH BULLET 2]</a:t>
            </a:r>
            <a:r>
              <a:rPr lang="en-US" dirty="0">
                <a:ea typeface="Calibri"/>
                <a:cs typeface="Calibri"/>
              </a:rPr>
              <a:t> A large-step Markov chain (or LSMC) heuristic that perturbs the local optimum, breaking out of stuck states at high utilization</a:t>
            </a:r>
          </a:p>
          <a:p>
            <a:pPr marL="171450" indent="-171450">
              <a:buFont typeface="Arial"/>
              <a:buChar char="•"/>
            </a:pPr>
            <a:r>
              <a:rPr lang="en-US" b="1" dirty="0">
                <a:ea typeface="Calibri"/>
                <a:cs typeface="Calibri"/>
              </a:rPr>
              <a:t>[FLASH BULLET 3]</a:t>
            </a:r>
            <a:r>
              <a:rPr lang="en-US" dirty="0">
                <a:ea typeface="Calibri"/>
                <a:cs typeface="Calibri"/>
              </a:rPr>
              <a:t> Fully open sourced</a:t>
            </a:r>
          </a:p>
          <a:p>
            <a:pPr marL="171450" indent="-171450">
              <a:buFont typeface="Arial"/>
              <a:buChar char="•"/>
            </a:pPr>
            <a:r>
              <a:rPr lang="en-US" b="1" dirty="0">
                <a:ea typeface="Calibri"/>
                <a:cs typeface="Calibri"/>
              </a:rPr>
              <a:t>[FLASH BULLET 4]</a:t>
            </a:r>
            <a:r>
              <a:rPr lang="en-US" dirty="0">
                <a:ea typeface="Calibri"/>
                <a:cs typeface="Calibri"/>
              </a:rPr>
              <a:t> Consistent HPWL and </a:t>
            </a:r>
            <a:r>
              <a:rPr lang="en-US" dirty="0" err="1">
                <a:ea typeface="Calibri"/>
                <a:cs typeface="Calibri"/>
              </a:rPr>
              <a:t>rWL</a:t>
            </a:r>
            <a:r>
              <a:rPr lang="en-US" dirty="0">
                <a:ea typeface="Calibri"/>
                <a:cs typeface="Calibri"/>
              </a:rPr>
              <a:t> improvements compared to OpenROAD DPO and state of the art GPU</a:t>
            </a:r>
            <a:r>
              <a:rPr lang="en-US" altLang="zh-CN" dirty="0">
                <a:ea typeface="Calibri"/>
                <a:cs typeface="Calibri"/>
              </a:rPr>
              <a:t>-accelerated</a:t>
            </a:r>
            <a:r>
              <a:rPr lang="zh-CN" altLang="en-US" dirty="0">
                <a:ea typeface="Calibri"/>
                <a:cs typeface="Calibri"/>
              </a:rPr>
              <a:t> </a:t>
            </a:r>
            <a:r>
              <a:rPr lang="en-US" altLang="zh-CN" dirty="0">
                <a:ea typeface="Calibri"/>
                <a:cs typeface="Calibri"/>
              </a:rPr>
              <a:t>detailed</a:t>
            </a:r>
            <a:r>
              <a:rPr lang="en-US" dirty="0">
                <a:ea typeface="Calibri"/>
                <a:cs typeface="Calibri"/>
              </a:rPr>
              <a:t> placer ABCDPlace</a:t>
            </a:r>
          </a:p>
          <a:p>
            <a:pPr marL="171450" indent="-171450">
              <a:buFont typeface="Calibri"/>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13A5ECD1-0A60-93D4-96E4-F9F9E8C27E0D}"/>
              </a:ext>
            </a:extLst>
          </p:cNvPr>
          <p:cNvSpPr>
            <a:spLocks noGrp="1"/>
          </p:cNvSpPr>
          <p:nvPr>
            <p:ph type="sldNum" sz="quarter" idx="5"/>
          </p:nvPr>
        </p:nvSpPr>
        <p:spPr/>
        <p:txBody>
          <a:bodyPr/>
          <a:lstStyle/>
          <a:p>
            <a:fld id="{98548A8F-C65C-42AD-B145-D1181861D40F}" type="slidenum">
              <a:t>4</a:t>
            </a:fld>
            <a:endParaRPr lang="en-US"/>
          </a:p>
        </p:txBody>
      </p:sp>
    </p:spTree>
    <p:extLst>
      <p:ext uri="{BB962C8B-B14F-4D97-AF65-F5344CB8AC3E}">
        <p14:creationId xmlns:p14="http://schemas.microsoft.com/office/powerpoint/2010/main" val="191860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2FD0-3461-995B-F5EA-85ED0AE60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DA229-8746-D1DC-B1E6-D426FD0A9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3B97A-7D76-E5E9-E812-FD135FB6B12C}"/>
              </a:ext>
            </a:extLst>
          </p:cNvPr>
          <p:cNvSpPr>
            <a:spLocks noGrp="1"/>
          </p:cNvSpPr>
          <p:nvPr>
            <p:ph type="body" idx="1"/>
          </p:nvPr>
        </p:nvSpPr>
        <p:spPr/>
        <p:txBody>
          <a:bodyPr/>
          <a:lstStyle/>
          <a:p>
            <a:r>
              <a:rPr lang="en-US" altLang="zh-CN" dirty="0">
                <a:ea typeface="Calibri"/>
                <a:cs typeface="Calibri"/>
              </a:rPr>
              <a:t>Next</a:t>
            </a:r>
            <a:r>
              <a:rPr lang="zh-CN" altLang="en-US" dirty="0">
                <a:ea typeface="Calibri"/>
                <a:cs typeface="Calibri"/>
              </a:rPr>
              <a:t> </a:t>
            </a:r>
            <a:r>
              <a:rPr lang="en-US" altLang="zh-CN" dirty="0">
                <a:ea typeface="Calibri"/>
                <a:cs typeface="Calibri"/>
              </a:rPr>
              <a:t>I</a:t>
            </a:r>
            <a:r>
              <a:rPr lang="zh-CN" altLang="en-US" dirty="0">
                <a:ea typeface="Calibri"/>
                <a:cs typeface="Calibri"/>
              </a:rPr>
              <a:t> </a:t>
            </a:r>
            <a:r>
              <a:rPr lang="en-US" altLang="zh-CN" dirty="0">
                <a:ea typeface="Calibri"/>
                <a:cs typeface="Calibri"/>
              </a:rPr>
              <a:t>will</a:t>
            </a:r>
            <a:r>
              <a:rPr lang="zh-CN" altLang="en-US" dirty="0">
                <a:ea typeface="Calibri"/>
                <a:cs typeface="Calibri"/>
              </a:rPr>
              <a:t> </a:t>
            </a:r>
            <a:r>
              <a:rPr lang="en-US" altLang="zh-CN" dirty="0">
                <a:ea typeface="Calibri"/>
                <a:cs typeface="Calibri"/>
              </a:rPr>
              <a:t>introduce</a:t>
            </a:r>
            <a:r>
              <a:rPr lang="zh-CN" altLang="en-US" dirty="0">
                <a:ea typeface="Calibri"/>
                <a:cs typeface="Calibri"/>
              </a:rPr>
              <a:t> </a:t>
            </a:r>
            <a:r>
              <a:rPr lang="en-US" altLang="zh-CN" dirty="0">
                <a:ea typeface="Calibri"/>
                <a:cs typeface="Calibri"/>
              </a:rPr>
              <a:t>our</a:t>
            </a:r>
            <a:r>
              <a:rPr lang="zh-CN" altLang="en-US" dirty="0">
                <a:ea typeface="Calibri"/>
                <a:cs typeface="Calibri"/>
              </a:rPr>
              <a:t> </a:t>
            </a:r>
            <a:r>
              <a:rPr lang="en-US" altLang="zh-CN" dirty="0">
                <a:ea typeface="Calibri"/>
                <a:cs typeface="Calibri"/>
              </a:rPr>
              <a:t>approach.</a:t>
            </a:r>
            <a:endParaRPr lang="en-US" dirty="0">
              <a:ea typeface="Calibri"/>
              <a:cs typeface="Calibri"/>
            </a:endParaRPr>
          </a:p>
        </p:txBody>
      </p:sp>
      <p:sp>
        <p:nvSpPr>
          <p:cNvPr id="4" name="Slide Number Placeholder 3">
            <a:extLst>
              <a:ext uri="{FF2B5EF4-FFF2-40B4-BE49-F238E27FC236}">
                <a16:creationId xmlns:a16="http://schemas.microsoft.com/office/drawing/2014/main" id="{65A7534E-D3FC-28E7-CEFC-047487A8E8E0}"/>
              </a:ext>
            </a:extLst>
          </p:cNvPr>
          <p:cNvSpPr>
            <a:spLocks noGrp="1"/>
          </p:cNvSpPr>
          <p:nvPr>
            <p:ph type="sldNum" sz="quarter" idx="5"/>
          </p:nvPr>
        </p:nvSpPr>
        <p:spPr/>
        <p:txBody>
          <a:bodyPr/>
          <a:lstStyle/>
          <a:p>
            <a:fld id="{98548A8F-C65C-42AD-B145-D1181861D40F}" type="slidenum">
              <a:t>5</a:t>
            </a:fld>
            <a:endParaRPr lang="en-US"/>
          </a:p>
        </p:txBody>
      </p:sp>
    </p:spTree>
    <p:extLst>
      <p:ext uri="{BB962C8B-B14F-4D97-AF65-F5344CB8AC3E}">
        <p14:creationId xmlns:p14="http://schemas.microsoft.com/office/powerpoint/2010/main" val="249442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6318-8F32-1E89-F173-5B2171E77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FA3F-EC58-8D4D-AF1A-BC5959A2D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69E06-05AD-7742-7567-34D70889EC0F}"/>
              </a:ext>
            </a:extLst>
          </p:cNvPr>
          <p:cNvSpPr>
            <a:spLocks noGrp="1"/>
          </p:cNvSpPr>
          <p:nvPr>
            <p:ph type="body" idx="1"/>
          </p:nvPr>
        </p:nvSpPr>
        <p:spPr/>
        <p:txBody>
          <a:bodyPr/>
          <a:lstStyle/>
          <a:p>
            <a:r>
              <a:rPr lang="en-US" dirty="0">
                <a:ea typeface="Calibri"/>
                <a:cs typeface="Calibri"/>
              </a:rPr>
              <a:t>1 min</a:t>
            </a:r>
          </a:p>
          <a:p>
            <a:pPr marL="171450" indent="-171450">
              <a:buFont typeface="Calibri"/>
              <a:buChar char="-"/>
            </a:pPr>
            <a:r>
              <a:rPr lang="en-US" dirty="0"/>
              <a:t>This slide shows the overall framework of our approach. Our two main contributions are highlighted as components 1 and 2.</a:t>
            </a:r>
            <a:endParaRPr lang="en-US" dirty="0">
              <a:ea typeface="Calibri"/>
              <a:cs typeface="Calibri"/>
            </a:endParaRPr>
          </a:p>
          <a:p>
            <a:pPr marL="171450" indent="-171450">
              <a:buFont typeface="Calibri"/>
              <a:buChar char="-"/>
            </a:pPr>
            <a:r>
              <a:rPr lang="en-US" dirty="0"/>
              <a:t>First, the placer reads in the design, evaluates the current HPWL, and performs a single descent phase. During this phase, we run our GPU-accelerated detailed placement operators to improve HPWL. </a:t>
            </a:r>
            <a:endParaRPr lang="en-US" dirty="0">
              <a:ea typeface="Calibri"/>
              <a:cs typeface="Calibri"/>
            </a:endParaRPr>
          </a:p>
          <a:p>
            <a:pPr marL="171450" indent="-171450">
              <a:buFont typeface="Calibri"/>
              <a:buChar char="-"/>
            </a:pPr>
            <a:r>
              <a:rPr lang="en-US" dirty="0"/>
              <a:t>If LSMC is enabled, the placer then enters an iterative optimization stage. In each iteration, we perturb the current solution and run the descent phase again to further improve placement quality. A new solution is accepted only if it achieves a lower HPWL than the previous one. We’ll explain this process in more detail on a later slide.</a:t>
            </a:r>
            <a:endParaRPr lang="en-US" dirty="0">
              <a:ea typeface="Calibri"/>
              <a:cs typeface="Calibri"/>
            </a:endParaRPr>
          </a:p>
          <a:p>
            <a:pPr marL="171450" indent="-171450">
              <a:buFont typeface="Calibri"/>
              <a:buChar char="-"/>
            </a:pPr>
            <a:r>
              <a:rPr lang="en-US" dirty="0"/>
              <a:t>If LSMC repeatedly fails to find a better solution, the algorithm terminates and outputs the final placement.</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FCF0B9B8-9712-7FAA-284F-FD7E396460CC}"/>
              </a:ext>
            </a:extLst>
          </p:cNvPr>
          <p:cNvSpPr>
            <a:spLocks noGrp="1"/>
          </p:cNvSpPr>
          <p:nvPr>
            <p:ph type="sldNum" sz="quarter" idx="5"/>
          </p:nvPr>
        </p:nvSpPr>
        <p:spPr/>
        <p:txBody>
          <a:bodyPr/>
          <a:lstStyle/>
          <a:p>
            <a:fld id="{98548A8F-C65C-42AD-B145-D1181861D40F}" type="slidenum">
              <a:t>6</a:t>
            </a:fld>
            <a:endParaRPr lang="en-US"/>
          </a:p>
        </p:txBody>
      </p:sp>
    </p:spTree>
    <p:extLst>
      <p:ext uri="{BB962C8B-B14F-4D97-AF65-F5344CB8AC3E}">
        <p14:creationId xmlns:p14="http://schemas.microsoft.com/office/powerpoint/2010/main" val="221974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EB84-CA40-D0D2-56BD-C90F746B1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AC44F-76E2-09EC-847F-CD3B8BE4B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6401B-73F5-80E6-01EF-E855FDC7B2E2}"/>
              </a:ext>
            </a:extLst>
          </p:cNvPr>
          <p:cNvSpPr>
            <a:spLocks noGrp="1"/>
          </p:cNvSpPr>
          <p:nvPr>
            <p:ph type="body" idx="1"/>
          </p:nvPr>
        </p:nvSpPr>
        <p:spPr/>
        <p:txBody>
          <a:bodyPr/>
          <a:lstStyle/>
          <a:p>
            <a:r>
              <a:rPr lang="en-US">
                <a:ea typeface="Calibri"/>
                <a:cs typeface="Calibri"/>
              </a:rPr>
              <a:t>1 min</a:t>
            </a:r>
          </a:p>
          <a:p>
            <a:pPr marL="171450" indent="-171450">
              <a:buFont typeface="Calibri"/>
              <a:buChar char="-"/>
            </a:pPr>
            <a:r>
              <a:rPr lang="en-US"/>
              <a:t>We now introduce the core algorithms behind our GPU-accelerated detailed placement operators, all of which are designed to directly optimize HPWL. We first introduce a few definitions.</a:t>
            </a:r>
            <a:endParaRPr lang="en-US">
              <a:ea typeface="Calibri"/>
              <a:cs typeface="Calibri"/>
            </a:endParaRPr>
          </a:p>
          <a:p>
            <a:endParaRPr lang="en-US" dirty="0">
              <a:ea typeface="Calibri"/>
              <a:cs typeface="Calibri"/>
            </a:endParaRPr>
          </a:p>
          <a:p>
            <a:pPr marL="171450" indent="-171450">
              <a:buFont typeface="Calibri"/>
              <a:buChar char="-"/>
            </a:pPr>
            <a:r>
              <a:rPr lang="en-US" b="1" dirty="0"/>
              <a:t>[FLASH BULLET 1]</a:t>
            </a:r>
            <a:r>
              <a:rPr lang="en-US" dirty="0"/>
              <a:t> MIS operates by extracting independent sets of cells and solving a parallel linear assignment problem to assign cells to placement sites to minimize HPWL.</a:t>
            </a:r>
            <a:endParaRPr lang="en-US" dirty="0">
              <a:ea typeface="Calibri"/>
              <a:cs typeface="Calibri"/>
            </a:endParaRPr>
          </a:p>
          <a:p>
            <a:pPr marL="171450" indent="-171450">
              <a:buFont typeface="Calibri"/>
              <a:buChar char="-"/>
            </a:pPr>
            <a:r>
              <a:rPr lang="en-US" b="1" dirty="0"/>
              <a:t>[FLASH BULLET 2]</a:t>
            </a:r>
            <a:r>
              <a:rPr lang="en-US" dirty="0"/>
              <a:t> Global swap improves placement quality by exchanging a cell with a nearby candidate cell located within its optimal median net bounding-box region, but only when the swap reduces HPWL.</a:t>
            </a:r>
            <a:endParaRPr lang="en-US" dirty="0">
              <a:ea typeface="Calibri"/>
              <a:cs typeface="Calibri"/>
            </a:endParaRPr>
          </a:p>
          <a:p>
            <a:pPr marL="171450" indent="-171450">
              <a:buFont typeface="Calibri"/>
              <a:buChar char="-"/>
            </a:pPr>
            <a:r>
              <a:rPr lang="en-US" b="1" dirty="0"/>
              <a:t>[FLASH BULLET 3] </a:t>
            </a:r>
            <a:r>
              <a:rPr lang="en-US" dirty="0"/>
              <a:t>Local reordering optimizes placement by evaluating permutations of cells within a small local window and selecting the arrangement with the lowest HPWL cost.</a:t>
            </a:r>
            <a:endParaRPr lang="en-US" dirty="0">
              <a:ea typeface="Calibri"/>
              <a:cs typeface="Calibri"/>
            </a:endParaRPr>
          </a:p>
          <a:p>
            <a:pPr marL="228600" indent="-228600">
              <a:buFont typeface="Calibri"/>
              <a:buChar char="-"/>
            </a:pPr>
            <a:endParaRPr lang="en-US">
              <a:ea typeface="Calibri"/>
              <a:cs typeface="Calibri"/>
            </a:endParaRPr>
          </a:p>
          <a:p>
            <a:endParaRPr lang="en-US">
              <a:ea typeface="Calibri"/>
              <a:cs typeface="Calibri"/>
            </a:endParaRPr>
          </a:p>
          <a:p>
            <a:pPr marL="228600" indent="-22860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7615B9B-14D6-E1C6-3EC1-BCF69AB332B3}"/>
              </a:ext>
            </a:extLst>
          </p:cNvPr>
          <p:cNvSpPr>
            <a:spLocks noGrp="1"/>
          </p:cNvSpPr>
          <p:nvPr>
            <p:ph type="sldNum" sz="quarter" idx="5"/>
          </p:nvPr>
        </p:nvSpPr>
        <p:spPr/>
        <p:txBody>
          <a:bodyPr/>
          <a:lstStyle/>
          <a:p>
            <a:fld id="{98548A8F-C65C-42AD-B145-D1181861D40F}" type="slidenum">
              <a:t>7</a:t>
            </a:fld>
            <a:endParaRPr lang="en-US"/>
          </a:p>
        </p:txBody>
      </p:sp>
    </p:spTree>
    <p:extLst>
      <p:ext uri="{BB962C8B-B14F-4D97-AF65-F5344CB8AC3E}">
        <p14:creationId xmlns:p14="http://schemas.microsoft.com/office/powerpoint/2010/main" val="277625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3A43-FA08-D879-3201-D00727308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1D741-9411-0E52-7A1C-0AFBBFF92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B89A1-1388-E674-C971-A9A5BC1DB938}"/>
              </a:ext>
            </a:extLst>
          </p:cNvPr>
          <p:cNvSpPr>
            <a:spLocks noGrp="1"/>
          </p:cNvSpPr>
          <p:nvPr>
            <p:ph type="body" idx="1"/>
          </p:nvPr>
        </p:nvSpPr>
        <p:spPr/>
        <p:txBody>
          <a:bodyPr/>
          <a:lstStyle/>
          <a:p>
            <a:r>
              <a:rPr lang="en-US">
                <a:ea typeface="Calibri"/>
                <a:cs typeface="Calibri"/>
              </a:rPr>
              <a:t>2 min</a:t>
            </a:r>
          </a:p>
          <a:p>
            <a:pPr marL="171450" indent="-171450">
              <a:buFont typeface="Calibri"/>
              <a:buChar char="-"/>
            </a:pPr>
            <a:r>
              <a:rPr lang="en-US" dirty="0">
                <a:ea typeface="Calibri"/>
                <a:cs typeface="Calibri"/>
              </a:rPr>
              <a:t>We now talk about the first operator, maximum independent set matching.</a:t>
            </a:r>
            <a:r>
              <a:rPr lang="en-US" dirty="0"/>
              <a:t> In this </a:t>
            </a:r>
            <a:r>
              <a:rPr lang="en-US" dirty="0" err="1"/>
              <a:t>contex</a:t>
            </a:r>
            <a:r>
              <a:rPr lang="en-US" dirty="0"/>
              <a:t>t, a maximum </a:t>
            </a:r>
            <a:r>
              <a:rPr lang="en-US" dirty="0" err="1"/>
              <a:t>independ</a:t>
            </a:r>
            <a:r>
              <a:rPr lang="en-US" dirty="0"/>
              <a:t>ent set is a group of cells where no two cells share a net. Since these cells do not directly interact, they can be optimized at the same time without conflict, which makes </a:t>
            </a:r>
            <a:r>
              <a:rPr lang="en-US" dirty="0" err="1"/>
              <a:t>paralle</a:t>
            </a:r>
            <a:r>
              <a:rPr lang="en-US" dirty="0"/>
              <a:t>l GPU </a:t>
            </a:r>
            <a:r>
              <a:rPr lang="en-US" dirty="0" err="1"/>
              <a:t>executio</a:t>
            </a:r>
            <a:r>
              <a:rPr lang="en-US" dirty="0"/>
              <a:t>n a </a:t>
            </a:r>
            <a:r>
              <a:rPr lang="en-US" dirty="0" err="1"/>
              <a:t>reasonab</a:t>
            </a:r>
            <a:r>
              <a:rPr lang="en-US" dirty="0"/>
              <a:t>le strategy.</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pPr marL="171450" indent="-171450">
              <a:buFont typeface="Calibri"/>
              <a:buChar char="-"/>
            </a:pPr>
            <a:r>
              <a:rPr lang="en-US" b="1" dirty="0"/>
              <a:t>[</a:t>
            </a:r>
            <a:r>
              <a:rPr lang="en-US" b="1" dirty="0">
                <a:ea typeface="Calibri"/>
                <a:cs typeface="Calibri"/>
              </a:rPr>
              <a:t>FLASH STEP 1] </a:t>
            </a:r>
            <a:r>
              <a:rPr lang="en-US" dirty="0"/>
              <a:t>In the first step as shown, the algorithm first selects a maximal set of non-interacting cells, highlighted in red. Each cell is checked in parallel on the GPU using one thread per cell to see whether their neighbo</a:t>
            </a:r>
            <a:r>
              <a:rPr lang="en-US"/>
              <a:t>rs fall within this set, allowing many cells to be evaluated in parallel.</a:t>
            </a:r>
            <a:endParaRPr lang="en-US" dirty="0">
              <a:ea typeface="Calibri" panose="020F0502020204030204"/>
              <a:cs typeface="Calibri" panose="020F0502020204030204"/>
            </a:endParaRPr>
          </a:p>
          <a:p>
            <a:pPr marL="171450" indent="-171450">
              <a:buFont typeface="Calibri"/>
              <a:buChar char="-"/>
            </a:pPr>
            <a:r>
              <a:rPr lang="en-US" b="1" dirty="0"/>
              <a:t>[FLASH STEP 2] </a:t>
            </a:r>
            <a:r>
              <a:rPr lang="en-US" dirty="0"/>
              <a:t>Next, we use k-means clustering to group the selected cells into smaller subsets of similar size. This makes the later optimization step easier to solve efficiently. Again, the work is parallelized: each thread computes the distance from its cell to the nearest cluster centroid independently.</a:t>
            </a:r>
            <a:endParaRPr lang="en-US" dirty="0">
              <a:ea typeface="Calibri" panose="020F0502020204030204"/>
              <a:cs typeface="Calibri" panose="020F0502020204030204"/>
            </a:endParaRPr>
          </a:p>
          <a:p>
            <a:pPr marL="171450" indent="-171450">
              <a:buFont typeface="Calibri"/>
              <a:buChar char="-"/>
            </a:pPr>
            <a:r>
              <a:rPr lang="en-US" b="1" dirty="0"/>
              <a:t>[FLASH STEP 3] </a:t>
            </a:r>
            <a:r>
              <a:rPr lang="en-US" dirty="0"/>
              <a:t>Then for each cluster, the algorithm solves a linear assignment problem by matching cells to legal placement sites. A connection between a cell and a site exists only if the move is allowed. The weight of each possible move is based on the expected improvement in half-perimeter wirelength. The algorithm then chooses the set of moves that gives the greatest overall wirelength improvement.</a:t>
            </a: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63E28D9E-40F5-ADCD-AC96-40E9B165F098}"/>
              </a:ext>
            </a:extLst>
          </p:cNvPr>
          <p:cNvSpPr>
            <a:spLocks noGrp="1"/>
          </p:cNvSpPr>
          <p:nvPr>
            <p:ph type="sldNum" sz="quarter" idx="5"/>
          </p:nvPr>
        </p:nvSpPr>
        <p:spPr/>
        <p:txBody>
          <a:bodyPr/>
          <a:lstStyle/>
          <a:p>
            <a:fld id="{98548A8F-C65C-42AD-B145-D1181861D40F}" type="slidenum">
              <a:t>8</a:t>
            </a:fld>
            <a:endParaRPr lang="en-US"/>
          </a:p>
        </p:txBody>
      </p:sp>
    </p:spTree>
    <p:extLst>
      <p:ext uri="{BB962C8B-B14F-4D97-AF65-F5344CB8AC3E}">
        <p14:creationId xmlns:p14="http://schemas.microsoft.com/office/powerpoint/2010/main" val="258336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B181-C9D9-544B-29C2-B1A1867FE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C00BA-0775-AF75-5514-6506C7B12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64940-81D3-8292-4F5D-AA499B746B5B}"/>
              </a:ext>
            </a:extLst>
          </p:cNvPr>
          <p:cNvSpPr>
            <a:spLocks noGrp="1"/>
          </p:cNvSpPr>
          <p:nvPr>
            <p:ph type="body" idx="1"/>
          </p:nvPr>
        </p:nvSpPr>
        <p:spPr/>
        <p:txBody>
          <a:bodyPr/>
          <a:lstStyle/>
          <a:p>
            <a:r>
              <a:rPr lang="en-US" dirty="0">
                <a:ea typeface="Calibri"/>
                <a:cs typeface="Calibri"/>
              </a:rPr>
              <a:t>1 min</a:t>
            </a:r>
          </a:p>
          <a:p>
            <a:r>
              <a:rPr lang="en-US" dirty="0">
                <a:ea typeface="Calibri"/>
                <a:cs typeface="Calibri"/>
              </a:rPr>
              <a:t>We now introduce the core steps in solving this linear assignment problem, which is a parallel auction-based matching </a:t>
            </a:r>
            <a:r>
              <a:rPr lang="en-US" dirty="0" err="1">
                <a:ea typeface="Calibri"/>
                <a:cs typeface="Calibri"/>
              </a:rPr>
              <a:t>approa</a:t>
            </a:r>
            <a:r>
              <a:rPr lang="en-US" dirty="0">
                <a:ea typeface="Calibri"/>
                <a:cs typeface="Calibri"/>
              </a:rPr>
              <a:t>ch.</a:t>
            </a:r>
          </a:p>
          <a:p>
            <a:endParaRPr lang="en-US" dirty="0"/>
          </a:p>
          <a:p>
            <a:pPr marL="171450" indent="-171450">
              <a:buFont typeface="Calibri"/>
              <a:buChar char="-"/>
            </a:pPr>
            <a:r>
              <a:rPr lang="en-US" b="1" dirty="0"/>
              <a:t>[FLASH STEP 4]</a:t>
            </a:r>
            <a:r>
              <a:rPr lang="en-US" dirty="0"/>
              <a:t> For each cluster, the algorithm constructs a cost matrix that captures the HPWL change for placing a particular cell at a particular site. Each matrix entry represents the estimated wirelength improvement of that move. This step is parallelized with one GPU thread assigned to compute each matrix entry.</a:t>
            </a:r>
          </a:p>
          <a:p>
            <a:pPr marL="171450" indent="-171450">
              <a:buFont typeface="Calibri"/>
              <a:buChar char="-"/>
            </a:pPr>
            <a:r>
              <a:rPr lang="en-US" b="1" dirty="0"/>
              <a:t>[FLASH STEP 5] </a:t>
            </a:r>
            <a:r>
              <a:rPr lang="en-US" dirty="0"/>
              <a:t>Within the auction algorithm, each cell thread evaluates the available sites and submits a bid for its preferred site. The bid is based on how much better the best site is compared to the second-best option, plus a small ε term to encourage convergence. Then, each site thread selects the highest bidder, increases the site’s price, and rejects the losing cells. Rejected cells then bid again in the next round. As site prices rise, heavily contested sites become less attractive, naturally spreading cells toward other legal placements. This process repeats until the matching converges.</a:t>
            </a:r>
          </a:p>
          <a:p>
            <a:pPr marL="171450" indent="-171450">
              <a:buFont typeface="Calibri"/>
              <a:buChar char="-"/>
            </a:pPr>
            <a:r>
              <a:rPr lang="en-US" b="1" dirty="0"/>
              <a:t>[FLASH STEP 6] </a:t>
            </a:r>
            <a:r>
              <a:rPr lang="en-US" dirty="0"/>
              <a:t>Finally, once the matching is complete, the new cell locations are committed sequentially for each cluster, updating the placement with the optimized assignments.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69EF7D4-EB39-0FCE-354F-FE5D46635E8D}"/>
              </a:ext>
            </a:extLst>
          </p:cNvPr>
          <p:cNvSpPr>
            <a:spLocks noGrp="1"/>
          </p:cNvSpPr>
          <p:nvPr>
            <p:ph type="sldNum" sz="quarter" idx="5"/>
          </p:nvPr>
        </p:nvSpPr>
        <p:spPr/>
        <p:txBody>
          <a:bodyPr/>
          <a:lstStyle/>
          <a:p>
            <a:fld id="{98548A8F-C65C-42AD-B145-D1181861D40F}" type="slidenum">
              <a:t>9</a:t>
            </a:fld>
            <a:endParaRPr lang="en-US"/>
          </a:p>
        </p:txBody>
      </p:sp>
    </p:spTree>
    <p:extLst>
      <p:ext uri="{BB962C8B-B14F-4D97-AF65-F5344CB8AC3E}">
        <p14:creationId xmlns:p14="http://schemas.microsoft.com/office/powerpoint/2010/main" val="1027700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2026/5/26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2026/5/26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2026/5/26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2026/5/26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2026/5/26</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2026/5/26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customXml" Target="../ink/ink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2.xml"/><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7.xml"/><Relationship Id="rId7" Type="http://schemas.openxmlformats.org/officeDocument/2006/relationships/image" Target="../media/image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2.xml"/><Relationship Id="rId7" Type="http://schemas.openxmlformats.org/officeDocument/2006/relationships/image" Target="../media/image4.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jpeg"/><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4.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image" Target="../media/image3.jpeg"/><Relationship Id="rId2" Type="http://schemas.openxmlformats.org/officeDocument/2006/relationships/tags" Target="../tags/tag67.xml"/><Relationship Id="rId1" Type="http://schemas.openxmlformats.org/officeDocument/2006/relationships/tags" Target="../tags/tag66.xml"/><Relationship Id="rId6" Type="http://schemas.microsoft.com/office/2018/10/relationships/comments" Target="../comments/modernComment_101_0.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4.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4.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vert="horz" lIns="90000" tIns="46800" rIns="90000" bIns="46800" rtlCol="0" anchor="ctr" anchorCtr="0">
            <a:normAutofit fontScale="90000"/>
          </a:bodyPr>
          <a:lstStyle/>
          <a:p>
            <a:br>
              <a:rPr lang="en-US" altLang="zh-CN" sz="3600" b="1">
                <a:solidFill>
                  <a:schemeClr val="bg1"/>
                </a:solidFill>
                <a:cs typeface="Arial"/>
              </a:rPr>
            </a:br>
            <a:br>
              <a:rPr lang="en-US" altLang="zh-CN" sz="3600" b="1">
                <a:cs typeface="Arial"/>
              </a:rPr>
            </a:br>
            <a:br>
              <a:rPr lang="en-US" altLang="zh-CN" sz="3600" b="1">
                <a:cs typeface="Arial"/>
              </a:rPr>
            </a:br>
            <a:br>
              <a:rPr lang="en-US" altLang="zh-CN" sz="3600" b="1">
                <a:cs typeface="Arial"/>
              </a:rPr>
            </a:br>
            <a:br>
              <a:rPr lang="en-US" altLang="zh-CN" sz="3600" b="1">
                <a:cs typeface="Arial"/>
              </a:rPr>
            </a:br>
            <a:r>
              <a:rPr lang="en-US" altLang="zh-CN" sz="3600" b="1">
                <a:solidFill>
                  <a:schemeClr val="bg1"/>
                </a:solidFill>
                <a:cs typeface="Arial"/>
              </a:rPr>
              <a:t>LSMC Meets GPU Acceleration: High Quality Multi-Row Detailed Placement</a:t>
            </a:r>
            <a:endParaRPr lang="zh-CN" sz="3600">
              <a:solidFill>
                <a:schemeClr val="bg1"/>
              </a:solidFill>
              <a:cs typeface="Arial"/>
            </a:endParaRPr>
          </a:p>
          <a:p>
            <a:endParaRPr lang="zh-CN" altLang="zh-CN">
              <a:solidFill>
                <a:schemeClr val="bg1"/>
              </a:solidFill>
              <a:cs typeface="Arial"/>
            </a:endParaRPr>
          </a:p>
        </p:txBody>
      </p:sp>
      <p:sp>
        <p:nvSpPr>
          <p:cNvPr id="3" name="副标题 2"/>
          <p:cNvSpPr>
            <a:spLocks noGrp="1"/>
          </p:cNvSpPr>
          <p:nvPr>
            <p:ph type="subTitle" idx="1"/>
            <p:custDataLst>
              <p:tags r:id="rId3"/>
            </p:custDataLst>
          </p:nvPr>
        </p:nvSpPr>
        <p:spPr>
          <a:xfrm>
            <a:off x="1198800" y="3802855"/>
            <a:ext cx="9799200" cy="1472400"/>
          </a:xfrm>
        </p:spPr>
        <p:txBody>
          <a:bodyPr vert="horz" lIns="90000" tIns="46800" rIns="90000" bIns="46800" rtlCol="0" anchor="t">
            <a:normAutofit/>
          </a:bodyPr>
          <a:lstStyle/>
          <a:p>
            <a:r>
              <a:rPr lang="en-US" altLang="zh-CN" sz="2000">
                <a:solidFill>
                  <a:schemeClr val="bg1"/>
                </a:solidFill>
                <a:cs typeface="Arial"/>
              </a:rPr>
              <a:t>Andrew Kahng, Jason Liang, Zhiang Wang</a:t>
            </a:r>
            <a:endParaRPr lang="zh-CN" sz="2000">
              <a:solidFill>
                <a:schemeClr val="bg1"/>
              </a:solidFill>
              <a:cs typeface="Arial"/>
            </a:endParaRPr>
          </a:p>
          <a:p>
            <a:r>
              <a:rPr lang="en-US" altLang="zh-CN" sz="2000">
                <a:solidFill>
                  <a:schemeClr val="bg1"/>
                </a:solidFill>
                <a:cs typeface="Arial"/>
              </a:rPr>
              <a:t>May 26, 2026</a:t>
            </a:r>
          </a:p>
          <a:p>
            <a:endParaRPr lang="zh-CN" altLang="en-US">
              <a:solidFill>
                <a:schemeClr val="bg1"/>
              </a:solidFill>
              <a:cs typeface="Arial"/>
            </a:endParaRPr>
          </a:p>
        </p:txBody>
      </p:sp>
      <p:pic>
        <p:nvPicPr>
          <p:cNvPr id="5" name="图片 4" descr="logo-3"/>
          <p:cNvPicPr>
            <a:picLocks noChangeAspect="1"/>
          </p:cNvPicPr>
          <p:nvPr/>
        </p:nvPicPr>
        <p:blipFill>
          <a:blip r:embed="rId7"/>
          <a:stretch>
            <a:fillRect/>
          </a:stretch>
        </p:blipFill>
        <p:spPr>
          <a:xfrm>
            <a:off x="2641283" y="596265"/>
            <a:ext cx="6909435" cy="166941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73835093-0BD5-3E3A-4E98-2D49A86FFCC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B61AEF-336F-A40A-E427-8267781553B5}"/>
              </a:ext>
            </a:extLst>
          </p:cNvPr>
          <p:cNvSpPr>
            <a:spLocks noGrp="1"/>
          </p:cNvSpPr>
          <p:nvPr>
            <p:ph type="title"/>
            <p:custDataLst>
              <p:tags r:id="rId2"/>
            </p:custDataLst>
          </p:nvPr>
        </p:nvSpPr>
        <p:spPr>
          <a:xfrm>
            <a:off x="608400" y="590816"/>
            <a:ext cx="10969200" cy="705600"/>
          </a:xfrm>
        </p:spPr>
        <p:txBody>
          <a:bodyPr/>
          <a:lstStyle/>
          <a:p>
            <a:r>
              <a:rPr lang="zh-CN" altLang="en-US">
                <a:cs typeface="Arial"/>
              </a:rPr>
              <a:t>Operator 2: Global Swap</a:t>
            </a:r>
          </a:p>
        </p:txBody>
      </p:sp>
      <p:pic>
        <p:nvPicPr>
          <p:cNvPr id="4" name="图片 3" descr="logo-4">
            <a:extLst>
              <a:ext uri="{FF2B5EF4-FFF2-40B4-BE49-F238E27FC236}">
                <a16:creationId xmlns:a16="http://schemas.microsoft.com/office/drawing/2014/main" id="{AF6255A2-B096-A43A-5C6F-A86DE32C4953}"/>
              </a:ext>
            </a:extLst>
          </p:cNvPr>
          <p:cNvPicPr>
            <a:picLocks noChangeAspect="1"/>
          </p:cNvPicPr>
          <p:nvPr/>
        </p:nvPicPr>
        <p:blipFill>
          <a:blip r:embed="rId6"/>
          <a:stretch>
            <a:fillRect/>
          </a:stretch>
        </p:blipFill>
        <p:spPr>
          <a:xfrm>
            <a:off x="10354310" y="6334125"/>
            <a:ext cx="1603375" cy="387350"/>
          </a:xfrm>
          <a:prstGeom prst="rect">
            <a:avLst/>
          </a:prstGeom>
        </p:spPr>
      </p:pic>
      <p:cxnSp>
        <p:nvCxnSpPr>
          <p:cNvPr id="31" name="Straight Arrow Connector 30">
            <a:extLst>
              <a:ext uri="{FF2B5EF4-FFF2-40B4-BE49-F238E27FC236}">
                <a16:creationId xmlns:a16="http://schemas.microsoft.com/office/drawing/2014/main" id="{33184CD5-2A51-47B5-D65C-F621A61D3397}"/>
              </a:ext>
            </a:extLst>
          </p:cNvPr>
          <p:cNvCxnSpPr/>
          <p:nvPr/>
        </p:nvCxnSpPr>
        <p:spPr>
          <a:xfrm>
            <a:off x="1053629" y="1445931"/>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2325CEF-A0DC-28A4-8128-D2E27A8B969B}"/>
              </a:ext>
            </a:extLst>
          </p:cNvPr>
          <p:cNvCxnSpPr>
            <a:cxnSpLocks/>
          </p:cNvCxnSpPr>
          <p:nvPr/>
        </p:nvCxnSpPr>
        <p:spPr>
          <a:xfrm>
            <a:off x="1053629" y="1886419"/>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D871D31-CF62-B2C8-E77C-4A2C965675B7}"/>
              </a:ext>
            </a:extLst>
          </p:cNvPr>
          <p:cNvCxnSpPr>
            <a:cxnSpLocks/>
          </p:cNvCxnSpPr>
          <p:nvPr/>
        </p:nvCxnSpPr>
        <p:spPr>
          <a:xfrm>
            <a:off x="1053629" y="2352320"/>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A999E30-1EC9-1499-B93E-FE05194E8100}"/>
              </a:ext>
            </a:extLst>
          </p:cNvPr>
          <p:cNvCxnSpPr>
            <a:cxnSpLocks/>
          </p:cNvCxnSpPr>
          <p:nvPr/>
        </p:nvCxnSpPr>
        <p:spPr>
          <a:xfrm>
            <a:off x="1053629" y="2818221"/>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B8A079-01B8-058E-FC56-2234A99DC87C}"/>
              </a:ext>
            </a:extLst>
          </p:cNvPr>
          <p:cNvCxnSpPr>
            <a:cxnSpLocks/>
          </p:cNvCxnSpPr>
          <p:nvPr/>
        </p:nvCxnSpPr>
        <p:spPr>
          <a:xfrm>
            <a:off x="1053629" y="3284122"/>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F19521D-CD12-3461-1971-9FD68F5AFB24}"/>
              </a:ext>
            </a:extLst>
          </p:cNvPr>
          <p:cNvSpPr/>
          <p:nvPr/>
        </p:nvSpPr>
        <p:spPr>
          <a:xfrm>
            <a:off x="1381796" y="1419583"/>
            <a:ext cx="379982" cy="4856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B2B1A70-6923-1FDC-3C96-A74B1E8FB8BE}"/>
              </a:ext>
            </a:extLst>
          </p:cNvPr>
          <p:cNvSpPr/>
          <p:nvPr/>
        </p:nvSpPr>
        <p:spPr>
          <a:xfrm>
            <a:off x="1986313" y="1428989"/>
            <a:ext cx="379982" cy="923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1</a:t>
            </a:r>
            <a:endParaRPr lang="en-US"/>
          </a:p>
        </p:txBody>
      </p:sp>
      <p:sp>
        <p:nvSpPr>
          <p:cNvPr id="38" name="Rectangle 37">
            <a:extLst>
              <a:ext uri="{FF2B5EF4-FFF2-40B4-BE49-F238E27FC236}">
                <a16:creationId xmlns:a16="http://schemas.microsoft.com/office/drawing/2014/main" id="{5CFDEECF-49E7-23C7-9BFD-5D8DE792A58C}"/>
              </a:ext>
            </a:extLst>
          </p:cNvPr>
          <p:cNvSpPr/>
          <p:nvPr/>
        </p:nvSpPr>
        <p:spPr>
          <a:xfrm>
            <a:off x="1381795" y="2352320"/>
            <a:ext cx="379982" cy="9421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DE63FDF-E1BE-00B8-3E71-B55ACCE0833C}"/>
              </a:ext>
            </a:extLst>
          </p:cNvPr>
          <p:cNvSpPr/>
          <p:nvPr/>
        </p:nvSpPr>
        <p:spPr>
          <a:xfrm>
            <a:off x="1986312" y="2360791"/>
            <a:ext cx="379982" cy="923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40" name="Rectangle 39">
            <a:extLst>
              <a:ext uri="{FF2B5EF4-FFF2-40B4-BE49-F238E27FC236}">
                <a16:creationId xmlns:a16="http://schemas.microsoft.com/office/drawing/2014/main" id="{3EAF08B5-272F-2364-5910-DBAC11280261}"/>
              </a:ext>
            </a:extLst>
          </p:cNvPr>
          <p:cNvSpPr/>
          <p:nvPr/>
        </p:nvSpPr>
        <p:spPr>
          <a:xfrm>
            <a:off x="3117622" y="1428988"/>
            <a:ext cx="379982" cy="9233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endParaRPr lang="en-US"/>
          </a:p>
        </p:txBody>
      </p:sp>
      <p:sp>
        <p:nvSpPr>
          <p:cNvPr id="41" name="Rectangle 40">
            <a:extLst>
              <a:ext uri="{FF2B5EF4-FFF2-40B4-BE49-F238E27FC236}">
                <a16:creationId xmlns:a16="http://schemas.microsoft.com/office/drawing/2014/main" id="{21FE8EEE-1F45-8916-1771-9E3DF19D7935}"/>
              </a:ext>
            </a:extLst>
          </p:cNvPr>
          <p:cNvSpPr/>
          <p:nvPr/>
        </p:nvSpPr>
        <p:spPr>
          <a:xfrm>
            <a:off x="4050305" y="1419581"/>
            <a:ext cx="379982" cy="4941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6E46C6-2914-AA07-597E-C0616C0767D1}"/>
              </a:ext>
            </a:extLst>
          </p:cNvPr>
          <p:cNvSpPr/>
          <p:nvPr/>
        </p:nvSpPr>
        <p:spPr>
          <a:xfrm>
            <a:off x="2573556" y="1428988"/>
            <a:ext cx="379982" cy="4659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43" name="Rectangle 42">
            <a:extLst>
              <a:ext uri="{FF2B5EF4-FFF2-40B4-BE49-F238E27FC236}">
                <a16:creationId xmlns:a16="http://schemas.microsoft.com/office/drawing/2014/main" id="{374F4171-4642-2F9A-302E-BD2CAEC5CA99}"/>
              </a:ext>
            </a:extLst>
          </p:cNvPr>
          <p:cNvSpPr/>
          <p:nvPr/>
        </p:nvSpPr>
        <p:spPr>
          <a:xfrm>
            <a:off x="2435380" y="1886418"/>
            <a:ext cx="379982" cy="46590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endParaRPr lang="en-US"/>
          </a:p>
        </p:txBody>
      </p:sp>
      <p:sp>
        <p:nvSpPr>
          <p:cNvPr id="44" name="Rectangle 43">
            <a:extLst>
              <a:ext uri="{FF2B5EF4-FFF2-40B4-BE49-F238E27FC236}">
                <a16:creationId xmlns:a16="http://schemas.microsoft.com/office/drawing/2014/main" id="{A0D4AED4-967F-CE50-6FE3-114A66A20568}"/>
              </a:ext>
            </a:extLst>
          </p:cNvPr>
          <p:cNvSpPr/>
          <p:nvPr/>
        </p:nvSpPr>
        <p:spPr>
          <a:xfrm>
            <a:off x="3307612" y="2352319"/>
            <a:ext cx="379982" cy="4659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endParaRPr lang="en-US"/>
          </a:p>
        </p:txBody>
      </p:sp>
      <p:sp>
        <p:nvSpPr>
          <p:cNvPr id="45" name="Rectangle 44">
            <a:extLst>
              <a:ext uri="{FF2B5EF4-FFF2-40B4-BE49-F238E27FC236}">
                <a16:creationId xmlns:a16="http://schemas.microsoft.com/office/drawing/2014/main" id="{E99EBDDB-7093-F04E-9052-A553B8693896}"/>
              </a:ext>
            </a:extLst>
          </p:cNvPr>
          <p:cNvSpPr/>
          <p:nvPr/>
        </p:nvSpPr>
        <p:spPr>
          <a:xfrm>
            <a:off x="2737639" y="2826691"/>
            <a:ext cx="379982" cy="46590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034893E-496C-6380-C48A-33B934C665F7}"/>
              </a:ext>
            </a:extLst>
          </p:cNvPr>
          <p:cNvSpPr/>
          <p:nvPr/>
        </p:nvSpPr>
        <p:spPr>
          <a:xfrm>
            <a:off x="3497603" y="2826691"/>
            <a:ext cx="379982" cy="4659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7</a:t>
            </a:r>
            <a:endParaRPr lang="en-US"/>
          </a:p>
        </p:txBody>
      </p:sp>
      <p:sp>
        <p:nvSpPr>
          <p:cNvPr id="47" name="Rectangle 46">
            <a:extLst>
              <a:ext uri="{FF2B5EF4-FFF2-40B4-BE49-F238E27FC236}">
                <a16:creationId xmlns:a16="http://schemas.microsoft.com/office/drawing/2014/main" id="{349593C6-0025-3427-AFD6-36182298B250}"/>
              </a:ext>
            </a:extLst>
          </p:cNvPr>
          <p:cNvSpPr/>
          <p:nvPr/>
        </p:nvSpPr>
        <p:spPr>
          <a:xfrm>
            <a:off x="3955308" y="2351384"/>
            <a:ext cx="379982" cy="4941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5FE0D62-B714-C21B-6CBD-90039F004674}"/>
              </a:ext>
            </a:extLst>
          </p:cNvPr>
          <p:cNvSpPr/>
          <p:nvPr/>
        </p:nvSpPr>
        <p:spPr>
          <a:xfrm>
            <a:off x="3687593" y="1886418"/>
            <a:ext cx="379982" cy="4753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0062624-C649-FD31-065A-574165B7A0E1}"/>
              </a:ext>
            </a:extLst>
          </p:cNvPr>
          <p:cNvSpPr/>
          <p:nvPr/>
        </p:nvSpPr>
        <p:spPr>
          <a:xfrm>
            <a:off x="1981080" y="1420033"/>
            <a:ext cx="1925819" cy="1882675"/>
          </a:xfrm>
          <a:prstGeom prst="rect">
            <a:avLst/>
          </a:prstGeom>
          <a:solidFill>
            <a:srgbClr val="FCE6D5">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2258969E-9581-90AC-8438-2C331BB2339D}"/>
              </a:ext>
            </a:extLst>
          </p:cNvPr>
          <p:cNvCxnSpPr/>
          <p:nvPr/>
        </p:nvCxnSpPr>
        <p:spPr>
          <a:xfrm flipV="1">
            <a:off x="2910360" y="1454402"/>
            <a:ext cx="354075" cy="1838192"/>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87AE7BB-676F-E226-01A0-B28A51A8A6B0}"/>
              </a:ext>
            </a:extLst>
          </p:cNvPr>
          <p:cNvCxnSpPr>
            <a:cxnSpLocks/>
          </p:cNvCxnSpPr>
          <p:nvPr/>
        </p:nvCxnSpPr>
        <p:spPr>
          <a:xfrm flipH="1" flipV="1">
            <a:off x="2564922" y="1894889"/>
            <a:ext cx="293622" cy="1380763"/>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BFBC5723-7E91-32C5-54F0-4B020B8F2B1B}"/>
              </a:ext>
            </a:extLst>
          </p:cNvPr>
          <p:cNvGrpSpPr/>
          <p:nvPr/>
        </p:nvGrpSpPr>
        <p:grpSpPr>
          <a:xfrm>
            <a:off x="6500519" y="1369985"/>
            <a:ext cx="3858770" cy="2441180"/>
            <a:chOff x="5907852" y="1511096"/>
            <a:chExt cx="3858770" cy="2441180"/>
          </a:xfrm>
        </p:grpSpPr>
        <p:sp>
          <p:nvSpPr>
            <p:cNvPr id="83" name="Rectangle 82">
              <a:extLst>
                <a:ext uri="{FF2B5EF4-FFF2-40B4-BE49-F238E27FC236}">
                  <a16:creationId xmlns:a16="http://schemas.microsoft.com/office/drawing/2014/main" id="{9FE5F777-420B-AD30-6C9E-5AE49E38214D}"/>
                </a:ext>
              </a:extLst>
            </p:cNvPr>
            <p:cNvSpPr/>
            <p:nvPr/>
          </p:nvSpPr>
          <p:spPr>
            <a:xfrm>
              <a:off x="6530091" y="3028379"/>
              <a:ext cx="379982" cy="923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1</a:t>
              </a:r>
              <a:endParaRPr lang="en-US"/>
            </a:p>
          </p:txBody>
        </p:sp>
        <p:sp>
          <p:nvSpPr>
            <p:cNvPr id="85" name="Rectangle 84">
              <a:extLst>
                <a:ext uri="{FF2B5EF4-FFF2-40B4-BE49-F238E27FC236}">
                  <a16:creationId xmlns:a16="http://schemas.microsoft.com/office/drawing/2014/main" id="{F879568E-39BD-FA09-06FF-FDCEC3B0554D}"/>
                </a:ext>
              </a:extLst>
            </p:cNvPr>
            <p:cNvSpPr/>
            <p:nvPr/>
          </p:nvSpPr>
          <p:spPr>
            <a:xfrm>
              <a:off x="7000459" y="3028896"/>
              <a:ext cx="379982" cy="923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86" name="Rectangle 85">
              <a:extLst>
                <a:ext uri="{FF2B5EF4-FFF2-40B4-BE49-F238E27FC236}">
                  <a16:creationId xmlns:a16="http://schemas.microsoft.com/office/drawing/2014/main" id="{B2D9E8F1-8836-AF20-94D4-85FC6F7DC0FA}"/>
                </a:ext>
              </a:extLst>
            </p:cNvPr>
            <p:cNvSpPr/>
            <p:nvPr/>
          </p:nvSpPr>
          <p:spPr>
            <a:xfrm>
              <a:off x="8432806" y="3028377"/>
              <a:ext cx="379982" cy="923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endParaRPr lang="en-US"/>
            </a:p>
          </p:txBody>
        </p:sp>
        <p:sp>
          <p:nvSpPr>
            <p:cNvPr id="88" name="Rectangle 87">
              <a:extLst>
                <a:ext uri="{FF2B5EF4-FFF2-40B4-BE49-F238E27FC236}">
                  <a16:creationId xmlns:a16="http://schemas.microsoft.com/office/drawing/2014/main" id="{E3E5DAAF-3667-52FF-D83D-DE35673E096F}"/>
                </a:ext>
              </a:extLst>
            </p:cNvPr>
            <p:cNvSpPr/>
            <p:nvPr/>
          </p:nvSpPr>
          <p:spPr>
            <a:xfrm>
              <a:off x="7973408" y="3028378"/>
              <a:ext cx="379982" cy="465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89" name="Rectangle 88">
              <a:extLst>
                <a:ext uri="{FF2B5EF4-FFF2-40B4-BE49-F238E27FC236}">
                  <a16:creationId xmlns:a16="http://schemas.microsoft.com/office/drawing/2014/main" id="{9BF7E0A0-4BDB-04D6-19AF-A63C09ABD9EB}"/>
                </a:ext>
              </a:extLst>
            </p:cNvPr>
            <p:cNvSpPr/>
            <p:nvPr/>
          </p:nvSpPr>
          <p:spPr>
            <a:xfrm>
              <a:off x="7496566" y="3024869"/>
              <a:ext cx="379982" cy="4659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endParaRPr lang="en-US"/>
            </a:p>
          </p:txBody>
        </p:sp>
        <p:sp>
          <p:nvSpPr>
            <p:cNvPr id="90" name="Rectangle 89">
              <a:extLst>
                <a:ext uri="{FF2B5EF4-FFF2-40B4-BE49-F238E27FC236}">
                  <a16:creationId xmlns:a16="http://schemas.microsoft.com/office/drawing/2014/main" id="{16B6A3B4-DB3A-6033-BDF8-50E4BCE8D500}"/>
                </a:ext>
              </a:extLst>
            </p:cNvPr>
            <p:cNvSpPr/>
            <p:nvPr/>
          </p:nvSpPr>
          <p:spPr>
            <a:xfrm>
              <a:off x="8914427" y="3020425"/>
              <a:ext cx="379982" cy="465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endParaRPr lang="en-US"/>
            </a:p>
          </p:txBody>
        </p:sp>
        <p:sp>
          <p:nvSpPr>
            <p:cNvPr id="91" name="Rectangle 90">
              <a:extLst>
                <a:ext uri="{FF2B5EF4-FFF2-40B4-BE49-F238E27FC236}">
                  <a16:creationId xmlns:a16="http://schemas.microsoft.com/office/drawing/2014/main" id="{26E6C9D5-5164-9E47-1479-6E27FF868997}"/>
                </a:ext>
              </a:extLst>
            </p:cNvPr>
            <p:cNvSpPr/>
            <p:nvPr/>
          </p:nvSpPr>
          <p:spPr>
            <a:xfrm>
              <a:off x="8082904" y="1511096"/>
              <a:ext cx="379982" cy="46592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9DBD38D-853E-0682-0816-43ABA3BA6E1D}"/>
                </a:ext>
              </a:extLst>
            </p:cNvPr>
            <p:cNvSpPr/>
            <p:nvPr/>
          </p:nvSpPr>
          <p:spPr>
            <a:xfrm>
              <a:off x="9386640" y="3015043"/>
              <a:ext cx="379982" cy="465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7</a:t>
              </a:r>
              <a:endParaRPr lang="en-US"/>
            </a:p>
          </p:txBody>
        </p:sp>
        <p:sp>
          <p:nvSpPr>
            <p:cNvPr id="100" name="Rectangle 99">
              <a:extLst>
                <a:ext uri="{FF2B5EF4-FFF2-40B4-BE49-F238E27FC236}">
                  <a16:creationId xmlns:a16="http://schemas.microsoft.com/office/drawing/2014/main" id="{2EBB6CBF-F1D7-0B48-E9CE-05EDE2403678}"/>
                </a:ext>
              </a:extLst>
            </p:cNvPr>
            <p:cNvSpPr/>
            <p:nvPr/>
          </p:nvSpPr>
          <p:spPr>
            <a:xfrm>
              <a:off x="7591777" y="2276592"/>
              <a:ext cx="1326445" cy="376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GPU Block</a:t>
              </a:r>
            </a:p>
          </p:txBody>
        </p:sp>
        <p:sp>
          <p:nvSpPr>
            <p:cNvPr id="101" name="Left Brace 100">
              <a:extLst>
                <a:ext uri="{FF2B5EF4-FFF2-40B4-BE49-F238E27FC236}">
                  <a16:creationId xmlns:a16="http://schemas.microsoft.com/office/drawing/2014/main" id="{28830313-E54B-A3B2-E3ED-5B78F1901A4C}"/>
                </a:ext>
              </a:extLst>
            </p:cNvPr>
            <p:cNvSpPr/>
            <p:nvPr/>
          </p:nvSpPr>
          <p:spPr>
            <a:xfrm rot="5400000">
              <a:off x="8146815" y="1533406"/>
              <a:ext cx="216370" cy="130762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D74CFA35-E478-D374-9CF6-D007B8B9724F}"/>
                </a:ext>
              </a:extLst>
            </p:cNvPr>
            <p:cNvCxnSpPr/>
            <p:nvPr/>
          </p:nvCxnSpPr>
          <p:spPr>
            <a:xfrm flipH="1">
              <a:off x="6735703" y="2652888"/>
              <a:ext cx="1467555" cy="329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AEA374A-09C5-3546-BAB2-22B6BA15C859}"/>
                </a:ext>
              </a:extLst>
            </p:cNvPr>
            <p:cNvCxnSpPr/>
            <p:nvPr/>
          </p:nvCxnSpPr>
          <p:spPr>
            <a:xfrm flipH="1">
              <a:off x="7262518" y="2652890"/>
              <a:ext cx="903111" cy="348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90BCAB8-2E81-2B85-D356-1DC1577AB885}"/>
                </a:ext>
              </a:extLst>
            </p:cNvPr>
            <p:cNvCxnSpPr/>
            <p:nvPr/>
          </p:nvCxnSpPr>
          <p:spPr>
            <a:xfrm flipH="1">
              <a:off x="7742295" y="2652889"/>
              <a:ext cx="470371" cy="348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D35159F-8727-C9AA-99DF-02AC9E0523FB}"/>
                </a:ext>
              </a:extLst>
            </p:cNvPr>
            <p:cNvCxnSpPr>
              <a:cxnSpLocks/>
            </p:cNvCxnSpPr>
            <p:nvPr/>
          </p:nvCxnSpPr>
          <p:spPr>
            <a:xfrm>
              <a:off x="8278518" y="2652888"/>
              <a:ext cx="1279408" cy="348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677A863-CE63-B473-3E33-08FFB19FCF49}"/>
                </a:ext>
              </a:extLst>
            </p:cNvPr>
            <p:cNvCxnSpPr>
              <a:cxnSpLocks/>
            </p:cNvCxnSpPr>
            <p:nvPr/>
          </p:nvCxnSpPr>
          <p:spPr>
            <a:xfrm>
              <a:off x="8269112" y="2652888"/>
              <a:ext cx="818444" cy="348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C2D10FF-062D-CF70-03B4-2843C1A1910B}"/>
                </a:ext>
              </a:extLst>
            </p:cNvPr>
            <p:cNvCxnSpPr>
              <a:cxnSpLocks/>
            </p:cNvCxnSpPr>
            <p:nvPr/>
          </p:nvCxnSpPr>
          <p:spPr>
            <a:xfrm>
              <a:off x="8278518" y="2643481"/>
              <a:ext cx="310445" cy="366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65963A9-EC8F-F22B-2923-B2BF01023DBB}"/>
                </a:ext>
              </a:extLst>
            </p:cNvPr>
            <p:cNvSpPr txBox="1"/>
            <p:nvPr/>
          </p:nvSpPr>
          <p:spPr>
            <a:xfrm>
              <a:off x="5907852" y="2539999"/>
              <a:ext cx="1589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GPU thread</a:t>
              </a:r>
            </a:p>
          </p:txBody>
        </p:sp>
      </p:grpSp>
      <p:cxnSp>
        <p:nvCxnSpPr>
          <p:cNvPr id="115" name="Straight Arrow Connector 114">
            <a:extLst>
              <a:ext uri="{FF2B5EF4-FFF2-40B4-BE49-F238E27FC236}">
                <a16:creationId xmlns:a16="http://schemas.microsoft.com/office/drawing/2014/main" id="{3C053359-74C4-0F34-1BB2-B7271F071CBC}"/>
              </a:ext>
            </a:extLst>
          </p:cNvPr>
          <p:cNvCxnSpPr>
            <a:cxnSpLocks/>
          </p:cNvCxnSpPr>
          <p:nvPr/>
        </p:nvCxnSpPr>
        <p:spPr>
          <a:xfrm>
            <a:off x="1053629" y="4562721"/>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676C17-A14A-6042-34C8-C651FD9487EE}"/>
              </a:ext>
            </a:extLst>
          </p:cNvPr>
          <p:cNvCxnSpPr>
            <a:cxnSpLocks/>
          </p:cNvCxnSpPr>
          <p:nvPr/>
        </p:nvCxnSpPr>
        <p:spPr>
          <a:xfrm>
            <a:off x="1053629" y="5028647"/>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613A28F-DDEF-1B34-4556-AFA3E5630C73}"/>
              </a:ext>
            </a:extLst>
          </p:cNvPr>
          <p:cNvCxnSpPr>
            <a:cxnSpLocks/>
          </p:cNvCxnSpPr>
          <p:nvPr/>
        </p:nvCxnSpPr>
        <p:spPr>
          <a:xfrm>
            <a:off x="1053629" y="5494572"/>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C53581FF-0D25-8AEA-441E-9110D5984B39}"/>
              </a:ext>
            </a:extLst>
          </p:cNvPr>
          <p:cNvCxnSpPr>
            <a:cxnSpLocks/>
          </p:cNvCxnSpPr>
          <p:nvPr/>
        </p:nvCxnSpPr>
        <p:spPr>
          <a:xfrm>
            <a:off x="1053629" y="5960497"/>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7757948-7137-01EC-8FF1-12B950E25785}"/>
              </a:ext>
            </a:extLst>
          </p:cNvPr>
          <p:cNvCxnSpPr>
            <a:cxnSpLocks/>
          </p:cNvCxnSpPr>
          <p:nvPr/>
        </p:nvCxnSpPr>
        <p:spPr>
          <a:xfrm>
            <a:off x="1053629" y="6426422"/>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68089011-E8B6-8E01-8B8B-5EF2E7FED677}"/>
              </a:ext>
            </a:extLst>
          </p:cNvPr>
          <p:cNvSpPr/>
          <p:nvPr/>
        </p:nvSpPr>
        <p:spPr>
          <a:xfrm>
            <a:off x="1381796" y="4561786"/>
            <a:ext cx="379982" cy="4856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C892280E-3D7B-44B0-BBC6-82EEF893AFF7}"/>
              </a:ext>
            </a:extLst>
          </p:cNvPr>
          <p:cNvSpPr/>
          <p:nvPr/>
        </p:nvSpPr>
        <p:spPr>
          <a:xfrm>
            <a:off x="1986313" y="4571192"/>
            <a:ext cx="379982" cy="9233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1</a:t>
            </a:r>
            <a:endParaRPr lang="en-US"/>
          </a:p>
        </p:txBody>
      </p:sp>
      <p:sp>
        <p:nvSpPr>
          <p:cNvPr id="122" name="Rectangle 121">
            <a:extLst>
              <a:ext uri="{FF2B5EF4-FFF2-40B4-BE49-F238E27FC236}">
                <a16:creationId xmlns:a16="http://schemas.microsoft.com/office/drawing/2014/main" id="{7B797FE9-195B-F1AC-12BB-AD05E017B083}"/>
              </a:ext>
            </a:extLst>
          </p:cNvPr>
          <p:cNvSpPr/>
          <p:nvPr/>
        </p:nvSpPr>
        <p:spPr>
          <a:xfrm>
            <a:off x="1381795" y="5494572"/>
            <a:ext cx="379982" cy="9421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9C1D9F4-E566-1689-A1EE-7824C01BD40A}"/>
              </a:ext>
            </a:extLst>
          </p:cNvPr>
          <p:cNvSpPr/>
          <p:nvPr/>
        </p:nvSpPr>
        <p:spPr>
          <a:xfrm>
            <a:off x="1986312" y="5503043"/>
            <a:ext cx="379982" cy="9233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124" name="Rectangle 123">
            <a:extLst>
              <a:ext uri="{FF2B5EF4-FFF2-40B4-BE49-F238E27FC236}">
                <a16:creationId xmlns:a16="http://schemas.microsoft.com/office/drawing/2014/main" id="{AD3EE823-33C7-4582-AA24-339C8D75831D}"/>
              </a:ext>
            </a:extLst>
          </p:cNvPr>
          <p:cNvSpPr/>
          <p:nvPr/>
        </p:nvSpPr>
        <p:spPr>
          <a:xfrm>
            <a:off x="2741325" y="5502526"/>
            <a:ext cx="379982" cy="9233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endParaRPr lang="en-US"/>
          </a:p>
        </p:txBody>
      </p:sp>
      <p:sp>
        <p:nvSpPr>
          <p:cNvPr id="125" name="Rectangle 124">
            <a:extLst>
              <a:ext uri="{FF2B5EF4-FFF2-40B4-BE49-F238E27FC236}">
                <a16:creationId xmlns:a16="http://schemas.microsoft.com/office/drawing/2014/main" id="{B1922876-2194-CC95-EF9F-845B3F054155}"/>
              </a:ext>
            </a:extLst>
          </p:cNvPr>
          <p:cNvSpPr/>
          <p:nvPr/>
        </p:nvSpPr>
        <p:spPr>
          <a:xfrm>
            <a:off x="4050305" y="4561784"/>
            <a:ext cx="379982" cy="4941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4D0BB03-7E9D-0E76-CDFB-6EEAA429391F}"/>
              </a:ext>
            </a:extLst>
          </p:cNvPr>
          <p:cNvSpPr/>
          <p:nvPr/>
        </p:nvSpPr>
        <p:spPr>
          <a:xfrm>
            <a:off x="2573556" y="4571192"/>
            <a:ext cx="379982" cy="465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127" name="Rectangle 126">
            <a:extLst>
              <a:ext uri="{FF2B5EF4-FFF2-40B4-BE49-F238E27FC236}">
                <a16:creationId xmlns:a16="http://schemas.microsoft.com/office/drawing/2014/main" id="{52D31536-5925-3373-FEF2-78509E284954}"/>
              </a:ext>
            </a:extLst>
          </p:cNvPr>
          <p:cNvSpPr/>
          <p:nvPr/>
        </p:nvSpPr>
        <p:spPr>
          <a:xfrm>
            <a:off x="2435380" y="5028646"/>
            <a:ext cx="379982" cy="4659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endParaRPr lang="en-US"/>
          </a:p>
        </p:txBody>
      </p:sp>
      <p:sp>
        <p:nvSpPr>
          <p:cNvPr id="128" name="Rectangle 127">
            <a:extLst>
              <a:ext uri="{FF2B5EF4-FFF2-40B4-BE49-F238E27FC236}">
                <a16:creationId xmlns:a16="http://schemas.microsoft.com/office/drawing/2014/main" id="{7D9C2F39-D983-A71A-8EAA-4FD4106F190F}"/>
              </a:ext>
            </a:extLst>
          </p:cNvPr>
          <p:cNvSpPr/>
          <p:nvPr/>
        </p:nvSpPr>
        <p:spPr>
          <a:xfrm>
            <a:off x="3307612" y="5494571"/>
            <a:ext cx="379982" cy="465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endParaRPr lang="en-US"/>
          </a:p>
        </p:txBody>
      </p:sp>
      <p:sp>
        <p:nvSpPr>
          <p:cNvPr id="129" name="Rectangle 128">
            <a:extLst>
              <a:ext uri="{FF2B5EF4-FFF2-40B4-BE49-F238E27FC236}">
                <a16:creationId xmlns:a16="http://schemas.microsoft.com/office/drawing/2014/main" id="{A03C44EF-3471-9FC7-3BF9-D9E77A320744}"/>
              </a:ext>
            </a:extLst>
          </p:cNvPr>
          <p:cNvSpPr/>
          <p:nvPr/>
        </p:nvSpPr>
        <p:spPr>
          <a:xfrm>
            <a:off x="3123343" y="5028227"/>
            <a:ext cx="379982" cy="46592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B11D62B-F23E-F9D6-AB0B-55128CE6077C}"/>
              </a:ext>
            </a:extLst>
          </p:cNvPr>
          <p:cNvSpPr/>
          <p:nvPr/>
        </p:nvSpPr>
        <p:spPr>
          <a:xfrm>
            <a:off x="3497603" y="5968968"/>
            <a:ext cx="379982" cy="465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7</a:t>
            </a:r>
            <a:endParaRPr lang="en-US"/>
          </a:p>
        </p:txBody>
      </p:sp>
      <p:sp>
        <p:nvSpPr>
          <p:cNvPr id="131" name="Rectangle 130">
            <a:extLst>
              <a:ext uri="{FF2B5EF4-FFF2-40B4-BE49-F238E27FC236}">
                <a16:creationId xmlns:a16="http://schemas.microsoft.com/office/drawing/2014/main" id="{48A15432-3887-9AE5-E4A9-411DD6FC9049}"/>
              </a:ext>
            </a:extLst>
          </p:cNvPr>
          <p:cNvSpPr/>
          <p:nvPr/>
        </p:nvSpPr>
        <p:spPr>
          <a:xfrm>
            <a:off x="3955308" y="5493635"/>
            <a:ext cx="379982" cy="4941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D0291370-949F-C08E-B4D9-4ACFE5115808}"/>
              </a:ext>
            </a:extLst>
          </p:cNvPr>
          <p:cNvSpPr/>
          <p:nvPr/>
        </p:nvSpPr>
        <p:spPr>
          <a:xfrm>
            <a:off x="3687593" y="5028646"/>
            <a:ext cx="379982" cy="4753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C44766E1-3B38-A395-5A5B-686B2C848A85}"/>
              </a:ext>
            </a:extLst>
          </p:cNvPr>
          <p:cNvSpPr/>
          <p:nvPr/>
        </p:nvSpPr>
        <p:spPr>
          <a:xfrm>
            <a:off x="1970888" y="4580599"/>
            <a:ext cx="1925819" cy="1855230"/>
          </a:xfrm>
          <a:prstGeom prst="rect">
            <a:avLst/>
          </a:prstGeom>
          <a:solidFill>
            <a:srgbClr val="FCE6D5">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a:extLst>
              <a:ext uri="{FF2B5EF4-FFF2-40B4-BE49-F238E27FC236}">
                <a16:creationId xmlns:a16="http://schemas.microsoft.com/office/drawing/2014/main" id="{11103BC2-751D-860B-13CE-48F822E34F50}"/>
              </a:ext>
            </a:extLst>
          </p:cNvPr>
          <p:cNvCxnSpPr>
            <a:cxnSpLocks/>
          </p:cNvCxnSpPr>
          <p:nvPr/>
        </p:nvCxnSpPr>
        <p:spPr>
          <a:xfrm flipV="1">
            <a:off x="2853917" y="5480902"/>
            <a:ext cx="401112" cy="22658"/>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7232A262-8C21-6C78-C78E-553FECF47D53}"/>
              </a:ext>
            </a:extLst>
          </p:cNvPr>
          <p:cNvSpPr/>
          <p:nvPr/>
        </p:nvSpPr>
        <p:spPr>
          <a:xfrm>
            <a:off x="545629" y="1420518"/>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1</a:t>
            </a:r>
            <a:endParaRPr lang="en-US"/>
          </a:p>
        </p:txBody>
      </p:sp>
      <p:sp>
        <p:nvSpPr>
          <p:cNvPr id="137" name="Oval 136">
            <a:extLst>
              <a:ext uri="{FF2B5EF4-FFF2-40B4-BE49-F238E27FC236}">
                <a16:creationId xmlns:a16="http://schemas.microsoft.com/office/drawing/2014/main" id="{8B1F2730-6DC8-BE27-E4E2-E8F710203198}"/>
              </a:ext>
            </a:extLst>
          </p:cNvPr>
          <p:cNvSpPr/>
          <p:nvPr/>
        </p:nvSpPr>
        <p:spPr>
          <a:xfrm>
            <a:off x="6302962" y="1420518"/>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p>
        </p:txBody>
      </p:sp>
      <p:sp>
        <p:nvSpPr>
          <p:cNvPr id="138" name="Oval 137">
            <a:extLst>
              <a:ext uri="{FF2B5EF4-FFF2-40B4-BE49-F238E27FC236}">
                <a16:creationId xmlns:a16="http://schemas.microsoft.com/office/drawing/2014/main" id="{BD336189-C377-092F-E303-8636A1BF623E}"/>
              </a:ext>
            </a:extLst>
          </p:cNvPr>
          <p:cNvSpPr/>
          <p:nvPr/>
        </p:nvSpPr>
        <p:spPr>
          <a:xfrm>
            <a:off x="545629" y="4562592"/>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p>
        </p:txBody>
      </p:sp>
      <p:sp>
        <p:nvSpPr>
          <p:cNvPr id="140" name="TextBox 139">
            <a:extLst>
              <a:ext uri="{FF2B5EF4-FFF2-40B4-BE49-F238E27FC236}">
                <a16:creationId xmlns:a16="http://schemas.microsoft.com/office/drawing/2014/main" id="{4A212408-95EB-5444-194E-F061D4B53921}"/>
              </a:ext>
            </a:extLst>
          </p:cNvPr>
          <p:cNvSpPr txBox="1"/>
          <p:nvPr/>
        </p:nvSpPr>
        <p:spPr>
          <a:xfrm>
            <a:off x="752592" y="3349037"/>
            <a:ext cx="47695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Collect a batch of cells and an optimal region based on the median net bounding box of the cell containing candidates to swap with.</a:t>
            </a:r>
            <a:endParaRPr lang="en-US">
              <a:solidFill>
                <a:schemeClr val="tx1">
                  <a:lumMod val="65000"/>
                  <a:lumOff val="35000"/>
                </a:schemeClr>
              </a:solidFill>
              <a:latin typeface="Microsoft YaHei"/>
              <a:ea typeface="Microsoft YaHei"/>
            </a:endParaRPr>
          </a:p>
        </p:txBody>
      </p:sp>
      <p:sp>
        <p:nvSpPr>
          <p:cNvPr id="141" name="TextBox 140">
            <a:extLst>
              <a:ext uri="{FF2B5EF4-FFF2-40B4-BE49-F238E27FC236}">
                <a16:creationId xmlns:a16="http://schemas.microsoft.com/office/drawing/2014/main" id="{AD7C836D-D09D-FB86-59C9-A6E65961B848}"/>
              </a:ext>
            </a:extLst>
          </p:cNvPr>
          <p:cNvSpPr txBox="1"/>
          <p:nvPr/>
        </p:nvSpPr>
        <p:spPr>
          <a:xfrm>
            <a:off x="6500518" y="3810000"/>
            <a:ext cx="50799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Assign some number of GPU blocks containing GPU threads for each cell; each thread calculates the HPWL cost of swapping a candidate in the optimal region in parallel. Cost is infinite if the swap results in overlap.</a:t>
            </a:r>
            <a:endParaRPr lang="en-US">
              <a:solidFill>
                <a:schemeClr val="tx1">
                  <a:lumMod val="65000"/>
                  <a:lumOff val="35000"/>
                </a:schemeClr>
              </a:solidFill>
              <a:latin typeface="Microsoft YaHei"/>
              <a:ea typeface="Microsoft YaHei"/>
            </a:endParaRPr>
          </a:p>
        </p:txBody>
      </p:sp>
      <p:cxnSp>
        <p:nvCxnSpPr>
          <p:cNvPr id="161" name="Straight Arrow Connector 160">
            <a:extLst>
              <a:ext uri="{FF2B5EF4-FFF2-40B4-BE49-F238E27FC236}">
                <a16:creationId xmlns:a16="http://schemas.microsoft.com/office/drawing/2014/main" id="{FD984C76-3270-1C92-2F37-A2B9299328B7}"/>
              </a:ext>
            </a:extLst>
          </p:cNvPr>
          <p:cNvCxnSpPr>
            <a:cxnSpLocks/>
          </p:cNvCxnSpPr>
          <p:nvPr/>
        </p:nvCxnSpPr>
        <p:spPr>
          <a:xfrm flipH="1">
            <a:off x="8722549" y="2494845"/>
            <a:ext cx="103481" cy="385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7B31D123-5437-898B-7A72-A8F41ECF0CC3}"/>
              </a:ext>
            </a:extLst>
          </p:cNvPr>
          <p:cNvSpPr txBox="1"/>
          <p:nvPr/>
        </p:nvSpPr>
        <p:spPr>
          <a:xfrm>
            <a:off x="4914998" y="5564976"/>
            <a:ext cx="47695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Use parallel reduction to get the lowest swap cost and commit the swap sequentially.</a:t>
            </a:r>
            <a:endParaRPr lang="en-US">
              <a:solidFill>
                <a:schemeClr val="tx1">
                  <a:lumMod val="65000"/>
                  <a:lumOff val="35000"/>
                </a:schemeClr>
              </a:solidFill>
              <a:latin typeface="Microsoft YaHei"/>
              <a:ea typeface="Microsoft YaHei"/>
            </a:endParaRPr>
          </a:p>
        </p:txBody>
      </p:sp>
      <p:cxnSp>
        <p:nvCxnSpPr>
          <p:cNvPr id="3" name="Straight Arrow Connector 2">
            <a:extLst>
              <a:ext uri="{FF2B5EF4-FFF2-40B4-BE49-F238E27FC236}">
                <a16:creationId xmlns:a16="http://schemas.microsoft.com/office/drawing/2014/main" id="{C4892D92-388F-07A6-7B95-D69910767683}"/>
              </a:ext>
            </a:extLst>
          </p:cNvPr>
          <p:cNvCxnSpPr/>
          <p:nvPr/>
        </p:nvCxnSpPr>
        <p:spPr>
          <a:xfrm>
            <a:off x="2546684" y="5013158"/>
            <a:ext cx="651710" cy="461210"/>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sp>
        <p:nvSpPr>
          <p:cNvPr id="6" name="Arrow: Up 5">
            <a:extLst>
              <a:ext uri="{FF2B5EF4-FFF2-40B4-BE49-F238E27FC236}">
                <a16:creationId xmlns:a16="http://schemas.microsoft.com/office/drawing/2014/main" id="{C03A48CA-F48D-6BF6-03E2-CC6B30E4BA03}"/>
              </a:ext>
            </a:extLst>
          </p:cNvPr>
          <p:cNvSpPr/>
          <p:nvPr/>
        </p:nvSpPr>
        <p:spPr>
          <a:xfrm rot="2100000">
            <a:off x="2784651" y="5558041"/>
            <a:ext cx="272143" cy="2449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BE920BE-B160-5FA4-FCBB-38D107BBC8BC}"/>
              </a:ext>
            </a:extLst>
          </p:cNvPr>
          <p:cNvSpPr/>
          <p:nvPr/>
        </p:nvSpPr>
        <p:spPr>
          <a:xfrm rot="12720000">
            <a:off x="3097615" y="5612469"/>
            <a:ext cx="272143" cy="2449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58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6" grpId="0" animBg="1"/>
      <p:bldP spid="137" grpId="0" animBg="1"/>
      <p:bldP spid="138" grpId="0" animBg="1"/>
      <p:bldP spid="140" grpId="0"/>
      <p:bldP spid="141" grpId="0"/>
      <p:bldP spid="162"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115BD950-9346-8B78-385A-058559DCC5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73340D9-5F6F-F01A-709F-385ABAB639D2}"/>
              </a:ext>
            </a:extLst>
          </p:cNvPr>
          <p:cNvSpPr>
            <a:spLocks noGrp="1"/>
          </p:cNvSpPr>
          <p:nvPr>
            <p:ph type="title"/>
            <p:custDataLst>
              <p:tags r:id="rId2"/>
            </p:custDataLst>
          </p:nvPr>
        </p:nvSpPr>
        <p:spPr>
          <a:xfrm>
            <a:off x="608400" y="573232"/>
            <a:ext cx="10969200" cy="705600"/>
          </a:xfrm>
        </p:spPr>
        <p:txBody>
          <a:bodyPr/>
          <a:lstStyle/>
          <a:p>
            <a:r>
              <a:rPr lang="zh-CN" altLang="en-US">
                <a:cs typeface="Arial"/>
              </a:rPr>
              <a:t>Operator 3: Local Reordering</a:t>
            </a:r>
          </a:p>
        </p:txBody>
      </p:sp>
      <p:pic>
        <p:nvPicPr>
          <p:cNvPr id="4" name="图片 3" descr="logo-4">
            <a:extLst>
              <a:ext uri="{FF2B5EF4-FFF2-40B4-BE49-F238E27FC236}">
                <a16:creationId xmlns:a16="http://schemas.microsoft.com/office/drawing/2014/main" id="{B7BED14A-DEC0-C114-A1A3-947DC53E2F06}"/>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8" name="Oval 7">
            <a:extLst>
              <a:ext uri="{FF2B5EF4-FFF2-40B4-BE49-F238E27FC236}">
                <a16:creationId xmlns:a16="http://schemas.microsoft.com/office/drawing/2014/main" id="{493A8A9F-E385-0C03-E85F-F9AF44C78F90}"/>
              </a:ext>
            </a:extLst>
          </p:cNvPr>
          <p:cNvSpPr/>
          <p:nvPr/>
        </p:nvSpPr>
        <p:spPr>
          <a:xfrm>
            <a:off x="545629" y="1420518"/>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1</a:t>
            </a:r>
            <a:endParaRPr lang="en-US"/>
          </a:p>
        </p:txBody>
      </p:sp>
      <p:sp>
        <p:nvSpPr>
          <p:cNvPr id="36" name="Oval 35">
            <a:extLst>
              <a:ext uri="{FF2B5EF4-FFF2-40B4-BE49-F238E27FC236}">
                <a16:creationId xmlns:a16="http://schemas.microsoft.com/office/drawing/2014/main" id="{2AE632F3-E525-49A6-099C-2E1BCFE070D4}"/>
              </a:ext>
            </a:extLst>
          </p:cNvPr>
          <p:cNvSpPr/>
          <p:nvPr/>
        </p:nvSpPr>
        <p:spPr>
          <a:xfrm>
            <a:off x="5595148" y="1420517"/>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119" name="Oval 118">
            <a:extLst>
              <a:ext uri="{FF2B5EF4-FFF2-40B4-BE49-F238E27FC236}">
                <a16:creationId xmlns:a16="http://schemas.microsoft.com/office/drawing/2014/main" id="{39731260-461F-F1D4-0635-8E526921CED5}"/>
              </a:ext>
            </a:extLst>
          </p:cNvPr>
          <p:cNvSpPr/>
          <p:nvPr/>
        </p:nvSpPr>
        <p:spPr>
          <a:xfrm>
            <a:off x="5595148" y="4255117"/>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120" name="Oval 119">
            <a:extLst>
              <a:ext uri="{FF2B5EF4-FFF2-40B4-BE49-F238E27FC236}">
                <a16:creationId xmlns:a16="http://schemas.microsoft.com/office/drawing/2014/main" id="{CD64C9CB-0D0C-57E8-2664-693E41BFCB2A}"/>
              </a:ext>
            </a:extLst>
          </p:cNvPr>
          <p:cNvSpPr/>
          <p:nvPr/>
        </p:nvSpPr>
        <p:spPr>
          <a:xfrm>
            <a:off x="543370" y="4255117"/>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p>
        </p:txBody>
      </p:sp>
      <p:cxnSp>
        <p:nvCxnSpPr>
          <p:cNvPr id="3" name="Straight Arrow Connector 2">
            <a:extLst>
              <a:ext uri="{FF2B5EF4-FFF2-40B4-BE49-F238E27FC236}">
                <a16:creationId xmlns:a16="http://schemas.microsoft.com/office/drawing/2014/main" id="{7D44DA11-D84E-09EC-B106-665EFBE3F19F}"/>
              </a:ext>
            </a:extLst>
          </p:cNvPr>
          <p:cNvCxnSpPr>
            <a:cxnSpLocks/>
          </p:cNvCxnSpPr>
          <p:nvPr/>
        </p:nvCxnSpPr>
        <p:spPr>
          <a:xfrm>
            <a:off x="6385772" y="4565197"/>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650646F-44C4-ECC5-5F2D-12E889BE59FB}"/>
              </a:ext>
            </a:extLst>
          </p:cNvPr>
          <p:cNvCxnSpPr>
            <a:cxnSpLocks/>
          </p:cNvCxnSpPr>
          <p:nvPr/>
        </p:nvCxnSpPr>
        <p:spPr>
          <a:xfrm>
            <a:off x="6385772" y="5031122"/>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770E42-E8F0-E1DA-A4FC-B526FEA76423}"/>
              </a:ext>
            </a:extLst>
          </p:cNvPr>
          <p:cNvCxnSpPr>
            <a:cxnSpLocks/>
          </p:cNvCxnSpPr>
          <p:nvPr/>
        </p:nvCxnSpPr>
        <p:spPr>
          <a:xfrm>
            <a:off x="6385772" y="5497047"/>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C5D3AC-5890-147B-A6BA-AD41A5F42012}"/>
              </a:ext>
            </a:extLst>
          </p:cNvPr>
          <p:cNvCxnSpPr>
            <a:cxnSpLocks/>
          </p:cNvCxnSpPr>
          <p:nvPr/>
        </p:nvCxnSpPr>
        <p:spPr>
          <a:xfrm>
            <a:off x="6385772" y="5962972"/>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3F20C3D-805D-D487-BADB-F9673FCD88F2}"/>
              </a:ext>
            </a:extLst>
          </p:cNvPr>
          <p:cNvSpPr/>
          <p:nvPr/>
        </p:nvSpPr>
        <p:spPr>
          <a:xfrm>
            <a:off x="6685717" y="4573668"/>
            <a:ext cx="332945" cy="4574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1</a:t>
            </a:r>
            <a:endParaRPr lang="en-US"/>
          </a:p>
        </p:txBody>
      </p:sp>
      <p:sp>
        <p:nvSpPr>
          <p:cNvPr id="14" name="Rectangle 13">
            <a:extLst>
              <a:ext uri="{FF2B5EF4-FFF2-40B4-BE49-F238E27FC236}">
                <a16:creationId xmlns:a16="http://schemas.microsoft.com/office/drawing/2014/main" id="{0D6EEF35-EB2F-9512-4726-6D0CBF809074}"/>
              </a:ext>
            </a:extLst>
          </p:cNvPr>
          <p:cNvSpPr/>
          <p:nvPr/>
        </p:nvSpPr>
        <p:spPr>
          <a:xfrm>
            <a:off x="7311682" y="4573668"/>
            <a:ext cx="304724" cy="9233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17" name="Rectangle 16">
            <a:extLst>
              <a:ext uri="{FF2B5EF4-FFF2-40B4-BE49-F238E27FC236}">
                <a16:creationId xmlns:a16="http://schemas.microsoft.com/office/drawing/2014/main" id="{477DD23F-4878-36D3-E81E-BDC09060D1C6}"/>
              </a:ext>
            </a:extLst>
          </p:cNvPr>
          <p:cNvSpPr/>
          <p:nvPr/>
        </p:nvSpPr>
        <p:spPr>
          <a:xfrm>
            <a:off x="7843550" y="5031804"/>
            <a:ext cx="371971" cy="4737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8</a:t>
            </a:r>
            <a:endParaRPr lang="en-US"/>
          </a:p>
        </p:txBody>
      </p:sp>
      <p:sp>
        <p:nvSpPr>
          <p:cNvPr id="18" name="Rectangle 17">
            <a:extLst>
              <a:ext uri="{FF2B5EF4-FFF2-40B4-BE49-F238E27FC236}">
                <a16:creationId xmlns:a16="http://schemas.microsoft.com/office/drawing/2014/main" id="{12581DEF-AD5D-F45D-D2B1-9F526D25C1F9}"/>
              </a:ext>
            </a:extLst>
          </p:cNvPr>
          <p:cNvSpPr/>
          <p:nvPr/>
        </p:nvSpPr>
        <p:spPr>
          <a:xfrm>
            <a:off x="6983278" y="4573667"/>
            <a:ext cx="356092" cy="465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23" name="Rectangle 22">
            <a:extLst>
              <a:ext uri="{FF2B5EF4-FFF2-40B4-BE49-F238E27FC236}">
                <a16:creationId xmlns:a16="http://schemas.microsoft.com/office/drawing/2014/main" id="{24810D3E-771C-1942-6C46-3B2021F08AA9}"/>
              </a:ext>
            </a:extLst>
          </p:cNvPr>
          <p:cNvSpPr/>
          <p:nvPr/>
        </p:nvSpPr>
        <p:spPr>
          <a:xfrm>
            <a:off x="7569968" y="5031121"/>
            <a:ext cx="342352" cy="4659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endParaRPr lang="en-US"/>
          </a:p>
        </p:txBody>
      </p:sp>
      <p:sp>
        <p:nvSpPr>
          <p:cNvPr id="24" name="Rectangle 23">
            <a:extLst>
              <a:ext uri="{FF2B5EF4-FFF2-40B4-BE49-F238E27FC236}">
                <a16:creationId xmlns:a16="http://schemas.microsoft.com/office/drawing/2014/main" id="{64504106-A2AE-B57F-120D-0EF8E68071CE}"/>
              </a:ext>
            </a:extLst>
          </p:cNvPr>
          <p:cNvSpPr/>
          <p:nvPr/>
        </p:nvSpPr>
        <p:spPr>
          <a:xfrm>
            <a:off x="8860939" y="5498481"/>
            <a:ext cx="323538" cy="4753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7</a:t>
            </a:r>
          </a:p>
        </p:txBody>
      </p:sp>
      <p:sp>
        <p:nvSpPr>
          <p:cNvPr id="25" name="Rectangle 24">
            <a:extLst>
              <a:ext uri="{FF2B5EF4-FFF2-40B4-BE49-F238E27FC236}">
                <a16:creationId xmlns:a16="http://schemas.microsoft.com/office/drawing/2014/main" id="{070C9900-6DDB-5F7E-29E0-B8EE8908CF35}"/>
              </a:ext>
            </a:extLst>
          </p:cNvPr>
          <p:cNvSpPr/>
          <p:nvPr/>
        </p:nvSpPr>
        <p:spPr>
          <a:xfrm>
            <a:off x="8203421" y="5489418"/>
            <a:ext cx="332945" cy="4843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endParaRPr lang="en-US"/>
          </a:p>
        </p:txBody>
      </p:sp>
      <p:cxnSp>
        <p:nvCxnSpPr>
          <p:cNvPr id="28" name="Straight Arrow Connector 27">
            <a:extLst>
              <a:ext uri="{FF2B5EF4-FFF2-40B4-BE49-F238E27FC236}">
                <a16:creationId xmlns:a16="http://schemas.microsoft.com/office/drawing/2014/main" id="{2211FF5F-44BA-6966-A1D3-59AA48C79764}"/>
              </a:ext>
            </a:extLst>
          </p:cNvPr>
          <p:cNvCxnSpPr>
            <a:cxnSpLocks/>
          </p:cNvCxnSpPr>
          <p:nvPr/>
        </p:nvCxnSpPr>
        <p:spPr>
          <a:xfrm>
            <a:off x="7939851" y="5317658"/>
            <a:ext cx="266996" cy="54588"/>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77DFDFE-4C10-C468-9B44-9A6B512084C4}"/>
              </a:ext>
            </a:extLst>
          </p:cNvPr>
          <p:cNvCxnSpPr>
            <a:cxnSpLocks/>
          </p:cNvCxnSpPr>
          <p:nvPr/>
        </p:nvCxnSpPr>
        <p:spPr>
          <a:xfrm>
            <a:off x="6677401" y="436751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DD35C3C-8224-B309-C372-4EBB283BD141}"/>
              </a:ext>
            </a:extLst>
          </p:cNvPr>
          <p:cNvCxnSpPr>
            <a:cxnSpLocks/>
          </p:cNvCxnSpPr>
          <p:nvPr/>
        </p:nvCxnSpPr>
        <p:spPr>
          <a:xfrm>
            <a:off x="7006660" y="4358105"/>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D193BE2-04B7-FB90-3305-89FAD69181B8}"/>
              </a:ext>
            </a:extLst>
          </p:cNvPr>
          <p:cNvCxnSpPr>
            <a:cxnSpLocks/>
          </p:cNvCxnSpPr>
          <p:nvPr/>
        </p:nvCxnSpPr>
        <p:spPr>
          <a:xfrm>
            <a:off x="7307697" y="436751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97775F-0E5E-F6A4-4527-C6BE22A21A5A}"/>
              </a:ext>
            </a:extLst>
          </p:cNvPr>
          <p:cNvCxnSpPr>
            <a:cxnSpLocks/>
          </p:cNvCxnSpPr>
          <p:nvPr/>
        </p:nvCxnSpPr>
        <p:spPr>
          <a:xfrm>
            <a:off x="7618141" y="4358104"/>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38168F8-CF0C-6494-7885-564579CCED42}"/>
              </a:ext>
            </a:extLst>
          </p:cNvPr>
          <p:cNvCxnSpPr>
            <a:cxnSpLocks/>
          </p:cNvCxnSpPr>
          <p:nvPr/>
        </p:nvCxnSpPr>
        <p:spPr>
          <a:xfrm>
            <a:off x="7900363"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D6CC99-A42A-7350-C282-6B4B226036B5}"/>
              </a:ext>
            </a:extLst>
          </p:cNvPr>
          <p:cNvCxnSpPr>
            <a:cxnSpLocks/>
          </p:cNvCxnSpPr>
          <p:nvPr/>
        </p:nvCxnSpPr>
        <p:spPr>
          <a:xfrm>
            <a:off x="8191993"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1E3312E-4BBA-E4E3-FA5A-840F81F301FB}"/>
              </a:ext>
            </a:extLst>
          </p:cNvPr>
          <p:cNvCxnSpPr>
            <a:cxnSpLocks/>
          </p:cNvCxnSpPr>
          <p:nvPr/>
        </p:nvCxnSpPr>
        <p:spPr>
          <a:xfrm>
            <a:off x="8521253"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1A4D81F-8A24-23C0-416C-6CA67AC4C1E3}"/>
              </a:ext>
            </a:extLst>
          </p:cNvPr>
          <p:cNvCxnSpPr>
            <a:cxnSpLocks/>
          </p:cNvCxnSpPr>
          <p:nvPr/>
        </p:nvCxnSpPr>
        <p:spPr>
          <a:xfrm>
            <a:off x="8850512"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6C548CC-850A-6D21-8949-64F30468A823}"/>
              </a:ext>
            </a:extLst>
          </p:cNvPr>
          <p:cNvCxnSpPr>
            <a:cxnSpLocks/>
          </p:cNvCxnSpPr>
          <p:nvPr/>
        </p:nvCxnSpPr>
        <p:spPr>
          <a:xfrm>
            <a:off x="9179771"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BE97FD4-CE76-9530-8254-5F1732EFCB4E}"/>
              </a:ext>
            </a:extLst>
          </p:cNvPr>
          <p:cNvCxnSpPr>
            <a:cxnSpLocks/>
          </p:cNvCxnSpPr>
          <p:nvPr/>
        </p:nvCxnSpPr>
        <p:spPr>
          <a:xfrm>
            <a:off x="9490215"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B3CE9F1-8DE1-8FBC-8A2B-9D94F8A62ED7}"/>
              </a:ext>
            </a:extLst>
          </p:cNvPr>
          <p:cNvCxnSpPr>
            <a:cxnSpLocks/>
          </p:cNvCxnSpPr>
          <p:nvPr/>
        </p:nvCxnSpPr>
        <p:spPr>
          <a:xfrm>
            <a:off x="9819473" y="4367511"/>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8E213B7-A489-DBC4-FF3E-4E84A90F9894}"/>
              </a:ext>
            </a:extLst>
          </p:cNvPr>
          <p:cNvSpPr/>
          <p:nvPr/>
        </p:nvSpPr>
        <p:spPr>
          <a:xfrm>
            <a:off x="8525025" y="4573667"/>
            <a:ext cx="652797" cy="46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endParaRPr lang="en-US"/>
          </a:p>
        </p:txBody>
      </p:sp>
      <p:cxnSp>
        <p:nvCxnSpPr>
          <p:cNvPr id="44" name="Straight Arrow Connector 43">
            <a:extLst>
              <a:ext uri="{FF2B5EF4-FFF2-40B4-BE49-F238E27FC236}">
                <a16:creationId xmlns:a16="http://schemas.microsoft.com/office/drawing/2014/main" id="{1FE0DC10-7783-AFCA-4E13-73F588602979}"/>
              </a:ext>
            </a:extLst>
          </p:cNvPr>
          <p:cNvCxnSpPr/>
          <p:nvPr/>
        </p:nvCxnSpPr>
        <p:spPr>
          <a:xfrm flipH="1" flipV="1">
            <a:off x="7008394" y="4742447"/>
            <a:ext cx="10026" cy="130342"/>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0F3F1591-52B4-200E-7556-8BBA3EC4B6AA}"/>
              </a:ext>
            </a:extLst>
          </p:cNvPr>
          <p:cNvGrpSpPr/>
          <p:nvPr/>
        </p:nvGrpSpPr>
        <p:grpSpPr>
          <a:xfrm>
            <a:off x="9825788" y="217665"/>
            <a:ext cx="1644315" cy="957791"/>
            <a:chOff x="10627584" y="1194740"/>
            <a:chExt cx="1460091" cy="924888"/>
          </a:xfrm>
        </p:grpSpPr>
        <p:grpSp>
          <p:nvGrpSpPr>
            <p:cNvPr id="126" name="Group 125">
              <a:extLst>
                <a:ext uri="{FF2B5EF4-FFF2-40B4-BE49-F238E27FC236}">
                  <a16:creationId xmlns:a16="http://schemas.microsoft.com/office/drawing/2014/main" id="{485AD42D-5FAD-3F60-A46D-2D1251D67A6A}"/>
                </a:ext>
              </a:extLst>
            </p:cNvPr>
            <p:cNvGrpSpPr/>
            <p:nvPr/>
          </p:nvGrpSpPr>
          <p:grpSpPr>
            <a:xfrm>
              <a:off x="10630370" y="1194740"/>
              <a:ext cx="1044222" cy="646331"/>
              <a:chOff x="10423407" y="536221"/>
              <a:chExt cx="1044222" cy="646331"/>
            </a:xfrm>
          </p:grpSpPr>
          <p:cxnSp>
            <p:nvCxnSpPr>
              <p:cNvPr id="121" name="Straight Arrow Connector 120">
                <a:extLst>
                  <a:ext uri="{FF2B5EF4-FFF2-40B4-BE49-F238E27FC236}">
                    <a16:creationId xmlns:a16="http://schemas.microsoft.com/office/drawing/2014/main" id="{FBD7D420-5C73-B40B-783D-662983863EF2}"/>
                  </a:ext>
                </a:extLst>
              </p:cNvPr>
              <p:cNvCxnSpPr/>
              <p:nvPr/>
            </p:nvCxnSpPr>
            <p:spPr>
              <a:xfrm>
                <a:off x="10423407" y="761999"/>
                <a:ext cx="404518" cy="0"/>
              </a:xfrm>
              <a:prstGeom prst="straightConnector1">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4AA28AD-E942-ECF4-E7CE-B1F8E85335A1}"/>
                  </a:ext>
                </a:extLst>
              </p:cNvPr>
              <p:cNvCxnSpPr>
                <a:cxnSpLocks/>
              </p:cNvCxnSpPr>
              <p:nvPr/>
            </p:nvCxnSpPr>
            <p:spPr>
              <a:xfrm>
                <a:off x="10423407" y="1006591"/>
                <a:ext cx="404518" cy="0"/>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7C4AC303-16E0-858C-B02D-99C5BFE68869}"/>
                  </a:ext>
                </a:extLst>
              </p:cNvPr>
              <p:cNvSpPr txBox="1"/>
              <p:nvPr/>
            </p:nvSpPr>
            <p:spPr>
              <a:xfrm>
                <a:off x="10827926" y="536221"/>
                <a:ext cx="5456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Arial"/>
                  </a:rPr>
                  <a:t>site</a:t>
                </a:r>
                <a:endParaRPr lang="en-US" b="1"/>
              </a:p>
            </p:txBody>
          </p:sp>
          <p:sp>
            <p:nvSpPr>
              <p:cNvPr id="125" name="TextBox 124">
                <a:extLst>
                  <a:ext uri="{FF2B5EF4-FFF2-40B4-BE49-F238E27FC236}">
                    <a16:creationId xmlns:a16="http://schemas.microsoft.com/office/drawing/2014/main" id="{80D394AC-90C8-5233-00F3-C3AAFF2B24FB}"/>
                  </a:ext>
                </a:extLst>
              </p:cNvPr>
              <p:cNvSpPr txBox="1"/>
              <p:nvPr/>
            </p:nvSpPr>
            <p:spPr>
              <a:xfrm>
                <a:off x="10827925" y="809035"/>
                <a:ext cx="6397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Arial"/>
                  </a:rPr>
                  <a:t>row</a:t>
                </a:r>
                <a:endParaRPr lang="en-US" b="1"/>
              </a:p>
            </p:txBody>
          </p:sp>
        </p:grpSp>
        <p:sp>
          <p:nvSpPr>
            <p:cNvPr id="46" name="Rectangle 45">
              <a:extLst>
                <a:ext uri="{FF2B5EF4-FFF2-40B4-BE49-F238E27FC236}">
                  <a16:creationId xmlns:a16="http://schemas.microsoft.com/office/drawing/2014/main" id="{14B39FFB-CF79-53BE-B36D-4A2A342C8039}"/>
                </a:ext>
              </a:extLst>
            </p:cNvPr>
            <p:cNvSpPr/>
            <p:nvPr/>
          </p:nvSpPr>
          <p:spPr>
            <a:xfrm>
              <a:off x="10627584" y="1842201"/>
              <a:ext cx="421625" cy="181085"/>
            </a:xfrm>
            <a:prstGeom prst="rect">
              <a:avLst/>
            </a:prstGeom>
            <a:solidFill>
              <a:srgbClr val="FCE6D5">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TextBox 47">
              <a:extLst>
                <a:ext uri="{FF2B5EF4-FFF2-40B4-BE49-F238E27FC236}">
                  <a16:creationId xmlns:a16="http://schemas.microsoft.com/office/drawing/2014/main" id="{0A6EEDCB-2137-C576-3290-BD5C81C9D586}"/>
                </a:ext>
              </a:extLst>
            </p:cNvPr>
            <p:cNvSpPr txBox="1"/>
            <p:nvPr/>
          </p:nvSpPr>
          <p:spPr>
            <a:xfrm>
              <a:off x="11046920" y="1750296"/>
              <a:ext cx="1040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Arial"/>
                </a:rPr>
                <a:t>window</a:t>
              </a:r>
              <a:endParaRPr lang="en-US" b="1"/>
            </a:p>
          </p:txBody>
        </p:sp>
      </p:grpSp>
      <p:graphicFrame>
        <p:nvGraphicFramePr>
          <p:cNvPr id="63" name="Table 62">
            <a:extLst>
              <a:ext uri="{FF2B5EF4-FFF2-40B4-BE49-F238E27FC236}">
                <a16:creationId xmlns:a16="http://schemas.microsoft.com/office/drawing/2014/main" id="{1D679F9E-0C19-3352-FCD9-821F454D5467}"/>
              </a:ext>
            </a:extLst>
          </p:cNvPr>
          <p:cNvGraphicFramePr>
            <a:graphicFrameLocks noGrp="1"/>
          </p:cNvGraphicFramePr>
          <p:nvPr>
            <p:extLst>
              <p:ext uri="{D42A27DB-BD31-4B8C-83A1-F6EECF244321}">
                <p14:modId xmlns:p14="http://schemas.microsoft.com/office/powerpoint/2010/main" val="1035203181"/>
              </p:ext>
            </p:extLst>
          </p:nvPr>
        </p:nvGraphicFramePr>
        <p:xfrm>
          <a:off x="6196746" y="1614237"/>
          <a:ext cx="3285624" cy="1859280"/>
        </p:xfrm>
        <a:graphic>
          <a:graphicData uri="http://schemas.openxmlformats.org/drawingml/2006/table">
            <a:tbl>
              <a:tblPr firstRow="1" bandRow="1">
                <a:tableStyleId>{5C22544A-7EE6-4342-B048-85BDC9FD1C3A}</a:tableStyleId>
              </a:tblPr>
              <a:tblGrid>
                <a:gridCol w="547604">
                  <a:extLst>
                    <a:ext uri="{9D8B030D-6E8A-4147-A177-3AD203B41FA5}">
                      <a16:colId xmlns:a16="http://schemas.microsoft.com/office/drawing/2014/main" val="1136287644"/>
                    </a:ext>
                  </a:extLst>
                </a:gridCol>
                <a:gridCol w="547604">
                  <a:extLst>
                    <a:ext uri="{9D8B030D-6E8A-4147-A177-3AD203B41FA5}">
                      <a16:colId xmlns:a16="http://schemas.microsoft.com/office/drawing/2014/main" val="577452408"/>
                    </a:ext>
                  </a:extLst>
                </a:gridCol>
                <a:gridCol w="547604">
                  <a:extLst>
                    <a:ext uri="{9D8B030D-6E8A-4147-A177-3AD203B41FA5}">
                      <a16:colId xmlns:a16="http://schemas.microsoft.com/office/drawing/2014/main" val="960623659"/>
                    </a:ext>
                  </a:extLst>
                </a:gridCol>
                <a:gridCol w="547604">
                  <a:extLst>
                    <a:ext uri="{9D8B030D-6E8A-4147-A177-3AD203B41FA5}">
                      <a16:colId xmlns:a16="http://schemas.microsoft.com/office/drawing/2014/main" val="597283158"/>
                    </a:ext>
                  </a:extLst>
                </a:gridCol>
                <a:gridCol w="547604">
                  <a:extLst>
                    <a:ext uri="{9D8B030D-6E8A-4147-A177-3AD203B41FA5}">
                      <a16:colId xmlns:a16="http://schemas.microsoft.com/office/drawing/2014/main" val="1787062610"/>
                    </a:ext>
                  </a:extLst>
                </a:gridCol>
                <a:gridCol w="547604">
                  <a:extLst>
                    <a:ext uri="{9D8B030D-6E8A-4147-A177-3AD203B41FA5}">
                      <a16:colId xmlns:a16="http://schemas.microsoft.com/office/drawing/2014/main" val="3336693045"/>
                    </a:ext>
                  </a:extLst>
                </a:gridCol>
              </a:tblGrid>
              <a:tr h="396240">
                <a:tc>
                  <a:txBody>
                    <a:bodyPr/>
                    <a:lstStyle/>
                    <a:p>
                      <a:endParaRPr lang="en-US"/>
                    </a:p>
                  </a:txBody>
                  <a:tcPr/>
                </a:tc>
                <a:tc>
                  <a:txBody>
                    <a:bodyPr/>
                    <a:lstStyle/>
                    <a:p>
                      <a:r>
                        <a:rPr lang="en-US" b="0" i="1">
                          <a:latin typeface="Cambria Math"/>
                          <a:ea typeface="Cambria Math"/>
                          <a:cs typeface="Arial"/>
                        </a:rPr>
                        <a:t>s</a:t>
                      </a:r>
                      <a:r>
                        <a:rPr lang="en-US" b="0" i="0" baseline="-25000">
                          <a:latin typeface="Cambria Math"/>
                          <a:ea typeface="Cambria Math"/>
                          <a:cs typeface="Arial"/>
                        </a:rPr>
                        <a:t>1</a:t>
                      </a:r>
                    </a:p>
                  </a:txBody>
                  <a:tcPr/>
                </a:tc>
                <a:tc>
                  <a:txBody>
                    <a:bodyPr/>
                    <a:lstStyle/>
                    <a:p>
                      <a:pPr lvl="0">
                        <a:buNone/>
                      </a:pPr>
                      <a:r>
                        <a:rPr lang="en-US" sz="1800" b="0" i="1" u="none" strike="noStrike" noProof="0">
                          <a:solidFill>
                            <a:srgbClr val="FFFFFF"/>
                          </a:solidFill>
                          <a:latin typeface="Cambria Math"/>
                          <a:ea typeface="Cambria Math"/>
                        </a:rPr>
                        <a:t>s</a:t>
                      </a:r>
                      <a:r>
                        <a:rPr lang="en-US" sz="1800" b="0" i="0" u="none" strike="noStrike" baseline="-25000" noProof="0">
                          <a:solidFill>
                            <a:srgbClr val="FFFFFF"/>
                          </a:solidFill>
                          <a:latin typeface="Cambria Math"/>
                          <a:ea typeface="Cambria Math"/>
                        </a:rPr>
                        <a:t>2</a:t>
                      </a:r>
                      <a:endParaRPr lang="en-US" sz="1200" b="0" i="0" u="none" strike="noStrike" baseline="-25000" noProof="0">
                        <a:solidFill>
                          <a:srgbClr val="FFFFFF"/>
                        </a:solidFill>
                        <a:latin typeface="Cambria Math"/>
                        <a:ea typeface="Cambria Math"/>
                      </a:endParaRPr>
                    </a:p>
                  </a:txBody>
                  <a:tcPr/>
                </a:tc>
                <a:tc>
                  <a:txBody>
                    <a:bodyPr/>
                    <a:lstStyle/>
                    <a:p>
                      <a:pPr lvl="0">
                        <a:buNone/>
                      </a:pPr>
                      <a:r>
                        <a:rPr lang="en-US" sz="1800" b="0" i="1" u="none" strike="noStrike" noProof="0">
                          <a:solidFill>
                            <a:srgbClr val="FFFFFF"/>
                          </a:solidFill>
                          <a:latin typeface="Cambria Math"/>
                          <a:ea typeface="Cambria Math"/>
                        </a:rPr>
                        <a:t>s</a:t>
                      </a:r>
                      <a:r>
                        <a:rPr lang="en-US" sz="1800" b="0" i="0" u="none" strike="noStrike" baseline="-25000" noProof="0">
                          <a:solidFill>
                            <a:srgbClr val="FFFFFF"/>
                          </a:solidFill>
                          <a:latin typeface="Cambria Math"/>
                          <a:ea typeface="Cambria Math"/>
                        </a:rPr>
                        <a:t>3</a:t>
                      </a:r>
                      <a:endParaRPr lang="en-US" sz="1800"/>
                    </a:p>
                  </a:txBody>
                  <a:tcPr/>
                </a:tc>
                <a:tc>
                  <a:txBody>
                    <a:bodyPr/>
                    <a:lstStyle/>
                    <a:p>
                      <a:pPr lvl="0">
                        <a:buNone/>
                      </a:pPr>
                      <a:r>
                        <a:rPr lang="en-US" sz="1800" b="0" i="0" u="none" strike="noStrike" noProof="0">
                          <a:solidFill>
                            <a:srgbClr val="FFFFFF"/>
                          </a:solidFill>
                          <a:latin typeface="Cambria Math"/>
                          <a:ea typeface="Cambria Math"/>
                        </a:rPr>
                        <a:t>...</a:t>
                      </a:r>
                    </a:p>
                  </a:txBody>
                  <a:tcPr/>
                </a:tc>
                <a:tc>
                  <a:txBody>
                    <a:bodyPr/>
                    <a:lstStyle/>
                    <a:p>
                      <a:pPr lvl="0">
                        <a:buNone/>
                      </a:pPr>
                      <a:r>
                        <a:rPr lang="en-US" sz="1800" b="0" i="1" u="none" strike="noStrike" noProof="0" err="1">
                          <a:solidFill>
                            <a:srgbClr val="FFFFFF"/>
                          </a:solidFill>
                          <a:latin typeface="Cambria Math"/>
                          <a:ea typeface="Cambria Math"/>
                        </a:rPr>
                        <a:t>s</a:t>
                      </a:r>
                      <a:r>
                        <a:rPr lang="en-US" sz="1800" b="0" i="1" u="none" strike="noStrike" baseline="-25000" noProof="0" err="1">
                          <a:solidFill>
                            <a:srgbClr val="FFFFFF"/>
                          </a:solidFill>
                          <a:latin typeface="Cambria Math"/>
                          <a:ea typeface="Cambria Math"/>
                        </a:rPr>
                        <a:t>l</a:t>
                      </a:r>
                      <a:endParaRPr lang="en-US" sz="1800" i="1" err="1"/>
                    </a:p>
                  </a:txBody>
                  <a:tcPr/>
                </a:tc>
                <a:extLst>
                  <a:ext uri="{0D108BD9-81ED-4DB2-BD59-A6C34878D82A}">
                    <a16:rowId xmlns:a16="http://schemas.microsoft.com/office/drawing/2014/main" val="2501206422"/>
                  </a:ext>
                </a:extLst>
              </a:tr>
              <a:tr h="362949">
                <a:tc>
                  <a:txBody>
                    <a:bodyPr/>
                    <a:lstStyle/>
                    <a:p>
                      <a:r>
                        <a:rPr lang="en-US" i="1">
                          <a:latin typeface="Cambria Math"/>
                          <a:ea typeface="Cambria Math"/>
                        </a:rPr>
                        <a:t>c</a:t>
                      </a:r>
                      <a:r>
                        <a:rPr lang="en-US" baseline="-25000">
                          <a:latin typeface="Cambria Math"/>
                          <a:ea typeface="Cambria Math"/>
                        </a:rPr>
                        <a:t>1</a:t>
                      </a:r>
                    </a:p>
                  </a:txBody>
                  <a:tcPr/>
                </a:tc>
                <a:tc>
                  <a:txBody>
                    <a:bodyPr/>
                    <a:lstStyle/>
                    <a:p>
                      <a:r>
                        <a:rPr lang="en-US"/>
                        <a:t>1</a:t>
                      </a:r>
                    </a:p>
                  </a:txBody>
                  <a:tcPr/>
                </a:tc>
                <a:tc>
                  <a:txBody>
                    <a:bodyPr/>
                    <a:lstStyle/>
                    <a:p>
                      <a:r>
                        <a:rPr lang="en-US"/>
                        <a:t>2</a:t>
                      </a:r>
                    </a:p>
                  </a:txBody>
                  <a:tcPr/>
                </a:tc>
                <a:tc>
                  <a:txBody>
                    <a:bodyPr/>
                    <a:lstStyle/>
                    <a:p>
                      <a:r>
                        <a:rPr lang="en-US"/>
                        <a:t>4</a:t>
                      </a:r>
                    </a:p>
                  </a:txBody>
                  <a:tcPr/>
                </a:tc>
                <a:tc>
                  <a:txBody>
                    <a:bodyPr/>
                    <a:lstStyle/>
                    <a:p>
                      <a:pPr lvl="0">
                        <a:buNone/>
                      </a:pPr>
                      <a:r>
                        <a:rPr lang="en-US" sz="1800" b="0" i="0" u="none" strike="noStrike" noProof="0">
                          <a:latin typeface="Cambria Math"/>
                          <a:ea typeface="Cambria Math"/>
                          <a:cs typeface="Arial"/>
                        </a:rPr>
                        <a:t>∞</a:t>
                      </a:r>
                      <a:endParaRPr lang="en-US">
                        <a:latin typeface="Cambria Math"/>
                        <a:ea typeface="Cambria Math"/>
                      </a:endParaRPr>
                    </a:p>
                  </a:txBody>
                  <a:tcPr/>
                </a:tc>
                <a:tc>
                  <a:txBody>
                    <a:bodyPr/>
                    <a:lstStyle/>
                    <a:p>
                      <a:r>
                        <a:rPr lang="en-US"/>
                        <a:t>12</a:t>
                      </a:r>
                    </a:p>
                  </a:txBody>
                  <a:tcPr/>
                </a:tc>
                <a:extLst>
                  <a:ext uri="{0D108BD9-81ED-4DB2-BD59-A6C34878D82A}">
                    <a16:rowId xmlns:a16="http://schemas.microsoft.com/office/drawing/2014/main" val="3649994376"/>
                  </a:ext>
                </a:extLst>
              </a:tr>
              <a:tr h="362949">
                <a:tc>
                  <a:txBody>
                    <a:bodyPr/>
                    <a:lstStyle/>
                    <a:p>
                      <a:r>
                        <a:rPr lang="en-US" i="1">
                          <a:latin typeface="Cambria Math"/>
                          <a:ea typeface="Cambria Math"/>
                        </a:rPr>
                        <a:t>c</a:t>
                      </a:r>
                      <a:r>
                        <a:rPr lang="en-US" baseline="-25000">
                          <a:latin typeface="Cambria Math"/>
                          <a:ea typeface="Cambria Math"/>
                        </a:rPr>
                        <a:t>2</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3043013593"/>
                  </a:ext>
                </a:extLst>
              </a:tr>
              <a:tr h="362949">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604869958"/>
                  </a:ext>
                </a:extLst>
              </a:tr>
              <a:tr h="362949">
                <a:tc>
                  <a:txBody>
                    <a:bodyPr/>
                    <a:lstStyle/>
                    <a:p>
                      <a:r>
                        <a:rPr lang="en-US" i="1">
                          <a:latin typeface="Cambria Math"/>
                          <a:ea typeface="Cambria Math"/>
                        </a:rPr>
                        <a:t>c</a:t>
                      </a:r>
                      <a:r>
                        <a:rPr lang="en-US" i="1" baseline="-25000">
                          <a:latin typeface="Cambria Math"/>
                          <a:ea typeface="Cambria Math"/>
                        </a:rPr>
                        <a:t>k</a:t>
                      </a:r>
                      <a:endParaRPr lang="en-US" i="1" baseline="-25000" err="1">
                        <a:latin typeface="Cambria Math"/>
                        <a:ea typeface="Cambria Math"/>
                      </a:endParaRP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3294902727"/>
                  </a:ext>
                </a:extLst>
              </a:tr>
            </a:tbl>
          </a:graphicData>
        </a:graphic>
      </p:graphicFrame>
      <p:sp>
        <p:nvSpPr>
          <p:cNvPr id="65" name="TextBox 64">
            <a:extLst>
              <a:ext uri="{FF2B5EF4-FFF2-40B4-BE49-F238E27FC236}">
                <a16:creationId xmlns:a16="http://schemas.microsoft.com/office/drawing/2014/main" id="{17BEA891-7B08-E25C-85B2-197D6AC0B9B9}"/>
              </a:ext>
            </a:extLst>
          </p:cNvPr>
          <p:cNvSpPr txBox="1"/>
          <p:nvPr/>
        </p:nvSpPr>
        <p:spPr>
          <a:xfrm>
            <a:off x="6095758" y="1213184"/>
            <a:ext cx="2586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DP table: </a:t>
            </a:r>
            <a:r>
              <a:rPr lang="en-US" i="1" err="1">
                <a:latin typeface="Cambria Math"/>
                <a:ea typeface="Cambria Math"/>
                <a:cs typeface="Arial"/>
              </a:rPr>
              <a:t>dp</a:t>
            </a:r>
            <a:r>
              <a:rPr lang="en-US">
                <a:latin typeface="Cambria Math"/>
                <a:ea typeface="Cambria Math"/>
                <a:cs typeface="Arial"/>
              </a:rPr>
              <a:t>[</a:t>
            </a:r>
            <a:r>
              <a:rPr lang="en-US">
                <a:latin typeface="Arial"/>
                <a:ea typeface="Cambria Math"/>
                <a:cs typeface="Arial"/>
              </a:rPr>
              <a:t>cell</a:t>
            </a:r>
            <a:r>
              <a:rPr lang="en-US">
                <a:latin typeface="Cambria Math"/>
                <a:ea typeface="Cambria Math"/>
                <a:cs typeface="Arial"/>
              </a:rPr>
              <a:t>][</a:t>
            </a:r>
            <a:r>
              <a:rPr lang="en-US">
                <a:latin typeface="Arial"/>
                <a:ea typeface="Cambria Math"/>
                <a:cs typeface="Arial"/>
              </a:rPr>
              <a:t>site</a:t>
            </a:r>
            <a:r>
              <a:rPr lang="en-US">
                <a:latin typeface="Cambria Math"/>
                <a:ea typeface="Cambria Math"/>
                <a:cs typeface="Arial"/>
              </a:rPr>
              <a:t>]</a:t>
            </a:r>
            <a:r>
              <a:rPr lang="en-US">
                <a:cs typeface="Arial"/>
              </a:rPr>
              <a:t> </a:t>
            </a:r>
            <a:endParaRPr lang="en-US" i="1" baseline="30000">
              <a:latin typeface="Cambria Math"/>
              <a:ea typeface="Cambria Math"/>
              <a:cs typeface="Arial"/>
            </a:endParaRPr>
          </a:p>
        </p:txBody>
      </p:sp>
      <p:cxnSp>
        <p:nvCxnSpPr>
          <p:cNvPr id="71" name="Straight Arrow Connector 70">
            <a:extLst>
              <a:ext uri="{FF2B5EF4-FFF2-40B4-BE49-F238E27FC236}">
                <a16:creationId xmlns:a16="http://schemas.microsoft.com/office/drawing/2014/main" id="{38658C0D-EDFA-D76E-9384-66F46CB1F7EC}"/>
              </a:ext>
            </a:extLst>
          </p:cNvPr>
          <p:cNvCxnSpPr/>
          <p:nvPr/>
        </p:nvCxnSpPr>
        <p:spPr>
          <a:xfrm flipH="1" flipV="1">
            <a:off x="6177538" y="1625109"/>
            <a:ext cx="559783" cy="365053"/>
          </a:xfrm>
          <a:prstGeom prst="straightConnector1">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8DCFBC0-589A-6CF7-DDF2-6B904FC384ED}"/>
              </a:ext>
            </a:extLst>
          </p:cNvPr>
          <p:cNvSpPr txBox="1"/>
          <p:nvPr/>
        </p:nvSpPr>
        <p:spPr>
          <a:xfrm>
            <a:off x="6306190" y="1513974"/>
            <a:ext cx="551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Arial"/>
                <a:ea typeface="Cambria Math"/>
                <a:cs typeface="Arial"/>
              </a:rPr>
              <a:t>site</a:t>
            </a:r>
            <a:endParaRPr lang="en-US"/>
          </a:p>
        </p:txBody>
      </p:sp>
      <p:sp>
        <p:nvSpPr>
          <p:cNvPr id="73" name="TextBox 72">
            <a:extLst>
              <a:ext uri="{FF2B5EF4-FFF2-40B4-BE49-F238E27FC236}">
                <a16:creationId xmlns:a16="http://schemas.microsoft.com/office/drawing/2014/main" id="{8551DCB6-7AFB-25A9-D43D-14DD351FDD69}"/>
              </a:ext>
            </a:extLst>
          </p:cNvPr>
          <p:cNvSpPr txBox="1"/>
          <p:nvPr/>
        </p:nvSpPr>
        <p:spPr>
          <a:xfrm>
            <a:off x="6096484" y="1732860"/>
            <a:ext cx="551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Arial"/>
                <a:ea typeface="Cambria Math"/>
                <a:cs typeface="Arial"/>
              </a:rPr>
              <a:t>cell</a:t>
            </a:r>
          </a:p>
        </p:txBody>
      </p:sp>
      <p:graphicFrame>
        <p:nvGraphicFramePr>
          <p:cNvPr id="26" name="Table 25">
            <a:extLst>
              <a:ext uri="{FF2B5EF4-FFF2-40B4-BE49-F238E27FC236}">
                <a16:creationId xmlns:a16="http://schemas.microsoft.com/office/drawing/2014/main" id="{C127A003-BED4-FC1C-7D17-99A85D4FA95E}"/>
              </a:ext>
            </a:extLst>
          </p:cNvPr>
          <p:cNvGraphicFramePr>
            <a:graphicFrameLocks noGrp="1"/>
          </p:cNvGraphicFramePr>
          <p:nvPr>
            <p:extLst>
              <p:ext uri="{D42A27DB-BD31-4B8C-83A1-F6EECF244321}">
                <p14:modId xmlns:p14="http://schemas.microsoft.com/office/powerpoint/2010/main" val="788568571"/>
              </p:ext>
            </p:extLst>
          </p:nvPr>
        </p:nvGraphicFramePr>
        <p:xfrm>
          <a:off x="1303420" y="4258285"/>
          <a:ext cx="3285624" cy="1828800"/>
        </p:xfrm>
        <a:graphic>
          <a:graphicData uri="http://schemas.openxmlformats.org/drawingml/2006/table">
            <a:tbl>
              <a:tblPr firstRow="1" bandRow="1">
                <a:tableStyleId>{5C22544A-7EE6-4342-B048-85BDC9FD1C3A}</a:tableStyleId>
              </a:tblPr>
              <a:tblGrid>
                <a:gridCol w="547604">
                  <a:extLst>
                    <a:ext uri="{9D8B030D-6E8A-4147-A177-3AD203B41FA5}">
                      <a16:colId xmlns:a16="http://schemas.microsoft.com/office/drawing/2014/main" val="1136287644"/>
                    </a:ext>
                  </a:extLst>
                </a:gridCol>
                <a:gridCol w="547604">
                  <a:extLst>
                    <a:ext uri="{9D8B030D-6E8A-4147-A177-3AD203B41FA5}">
                      <a16:colId xmlns:a16="http://schemas.microsoft.com/office/drawing/2014/main" val="577452408"/>
                    </a:ext>
                  </a:extLst>
                </a:gridCol>
                <a:gridCol w="547604">
                  <a:extLst>
                    <a:ext uri="{9D8B030D-6E8A-4147-A177-3AD203B41FA5}">
                      <a16:colId xmlns:a16="http://schemas.microsoft.com/office/drawing/2014/main" val="960623659"/>
                    </a:ext>
                  </a:extLst>
                </a:gridCol>
                <a:gridCol w="547604">
                  <a:extLst>
                    <a:ext uri="{9D8B030D-6E8A-4147-A177-3AD203B41FA5}">
                      <a16:colId xmlns:a16="http://schemas.microsoft.com/office/drawing/2014/main" val="597283158"/>
                    </a:ext>
                  </a:extLst>
                </a:gridCol>
                <a:gridCol w="547604">
                  <a:extLst>
                    <a:ext uri="{9D8B030D-6E8A-4147-A177-3AD203B41FA5}">
                      <a16:colId xmlns:a16="http://schemas.microsoft.com/office/drawing/2014/main" val="1787062610"/>
                    </a:ext>
                  </a:extLst>
                </a:gridCol>
                <a:gridCol w="547604">
                  <a:extLst>
                    <a:ext uri="{9D8B030D-6E8A-4147-A177-3AD203B41FA5}">
                      <a16:colId xmlns:a16="http://schemas.microsoft.com/office/drawing/2014/main" val="3336693045"/>
                    </a:ext>
                  </a:extLst>
                </a:gridCol>
              </a:tblGrid>
              <a:tr h="362949">
                <a:tc>
                  <a:txBody>
                    <a:bodyPr/>
                    <a:lstStyle/>
                    <a:p>
                      <a:endParaRPr lang="en-US"/>
                    </a:p>
                  </a:txBody>
                  <a:tcPr/>
                </a:tc>
                <a:tc>
                  <a:txBody>
                    <a:bodyPr/>
                    <a:lstStyle/>
                    <a:p>
                      <a:r>
                        <a:rPr lang="en-US" b="0" i="1">
                          <a:latin typeface="Cambria Math"/>
                          <a:ea typeface="Cambria Math"/>
                          <a:cs typeface="Arial"/>
                        </a:rPr>
                        <a:t>s</a:t>
                      </a:r>
                      <a:r>
                        <a:rPr lang="en-US" b="0" i="0" baseline="-25000">
                          <a:latin typeface="Cambria Math"/>
                          <a:ea typeface="Cambria Math"/>
                          <a:cs typeface="Arial"/>
                        </a:rPr>
                        <a:t>1</a:t>
                      </a:r>
                    </a:p>
                  </a:txBody>
                  <a:tcPr/>
                </a:tc>
                <a:tc>
                  <a:txBody>
                    <a:bodyPr/>
                    <a:lstStyle/>
                    <a:p>
                      <a:pPr lvl="0">
                        <a:buNone/>
                      </a:pPr>
                      <a:r>
                        <a:rPr lang="en-US" sz="1800" b="0" i="1" u="none" strike="noStrike" noProof="0">
                          <a:solidFill>
                            <a:srgbClr val="FFFFFF"/>
                          </a:solidFill>
                          <a:latin typeface="Cambria Math"/>
                          <a:ea typeface="Cambria Math"/>
                        </a:rPr>
                        <a:t>s</a:t>
                      </a:r>
                      <a:r>
                        <a:rPr lang="en-US" sz="1800" b="0" i="0" u="none" strike="noStrike" baseline="-25000" noProof="0">
                          <a:solidFill>
                            <a:srgbClr val="FFFFFF"/>
                          </a:solidFill>
                          <a:latin typeface="Cambria Math"/>
                          <a:ea typeface="Cambria Math"/>
                        </a:rPr>
                        <a:t>2</a:t>
                      </a:r>
                      <a:endParaRPr lang="en-US" sz="1200" b="0" i="0" u="none" strike="noStrike" baseline="-25000" noProof="0">
                        <a:solidFill>
                          <a:srgbClr val="FFFFFF"/>
                        </a:solidFill>
                        <a:latin typeface="Cambria Math"/>
                        <a:ea typeface="Cambria Math"/>
                      </a:endParaRPr>
                    </a:p>
                  </a:txBody>
                  <a:tcPr/>
                </a:tc>
                <a:tc>
                  <a:txBody>
                    <a:bodyPr/>
                    <a:lstStyle/>
                    <a:p>
                      <a:pPr lvl="0">
                        <a:buNone/>
                      </a:pPr>
                      <a:r>
                        <a:rPr lang="en-US" sz="1800" b="0" i="1" u="none" strike="noStrike" noProof="0">
                          <a:solidFill>
                            <a:srgbClr val="FFFFFF"/>
                          </a:solidFill>
                          <a:latin typeface="Cambria Math"/>
                          <a:ea typeface="Cambria Math"/>
                        </a:rPr>
                        <a:t>s</a:t>
                      </a:r>
                      <a:r>
                        <a:rPr lang="en-US" sz="1800" b="0" i="0" u="none" strike="noStrike" baseline="-25000" noProof="0">
                          <a:solidFill>
                            <a:srgbClr val="FFFFFF"/>
                          </a:solidFill>
                          <a:latin typeface="Cambria Math"/>
                          <a:ea typeface="Cambria Math"/>
                        </a:rPr>
                        <a:t>3</a:t>
                      </a:r>
                      <a:endParaRPr lang="en-US" sz="1800"/>
                    </a:p>
                  </a:txBody>
                  <a:tcPr/>
                </a:tc>
                <a:tc>
                  <a:txBody>
                    <a:bodyPr/>
                    <a:lstStyle/>
                    <a:p>
                      <a:pPr lvl="0">
                        <a:buNone/>
                      </a:pPr>
                      <a:r>
                        <a:rPr lang="en-US" sz="1800" b="0" i="0" u="none" strike="noStrike" noProof="0">
                          <a:solidFill>
                            <a:srgbClr val="FFFFFF"/>
                          </a:solidFill>
                          <a:latin typeface="Cambria Math"/>
                          <a:ea typeface="Cambria Math"/>
                        </a:rPr>
                        <a:t>...</a:t>
                      </a:r>
                    </a:p>
                  </a:txBody>
                  <a:tcPr/>
                </a:tc>
                <a:tc>
                  <a:txBody>
                    <a:bodyPr/>
                    <a:lstStyle/>
                    <a:p>
                      <a:pPr lvl="0">
                        <a:buNone/>
                      </a:pPr>
                      <a:r>
                        <a:rPr lang="en-US" sz="1800" b="0" i="1" u="none" strike="noStrike" noProof="0" err="1">
                          <a:solidFill>
                            <a:srgbClr val="FFFFFF"/>
                          </a:solidFill>
                          <a:latin typeface="Cambria Math"/>
                          <a:ea typeface="Cambria Math"/>
                        </a:rPr>
                        <a:t>s</a:t>
                      </a:r>
                      <a:r>
                        <a:rPr lang="en-US" sz="1800" b="0" i="1" u="none" strike="noStrike" baseline="-25000" noProof="0" err="1">
                          <a:solidFill>
                            <a:srgbClr val="FFFFFF"/>
                          </a:solidFill>
                          <a:latin typeface="Cambria Math"/>
                          <a:ea typeface="Cambria Math"/>
                        </a:rPr>
                        <a:t>l</a:t>
                      </a:r>
                      <a:endParaRPr lang="en-US" sz="1800" i="1" err="1"/>
                    </a:p>
                  </a:txBody>
                  <a:tcPr/>
                </a:tc>
                <a:extLst>
                  <a:ext uri="{0D108BD9-81ED-4DB2-BD59-A6C34878D82A}">
                    <a16:rowId xmlns:a16="http://schemas.microsoft.com/office/drawing/2014/main" val="2501206422"/>
                  </a:ext>
                </a:extLst>
              </a:tr>
              <a:tr h="362949">
                <a:tc>
                  <a:txBody>
                    <a:bodyPr/>
                    <a:lstStyle/>
                    <a:p>
                      <a:r>
                        <a:rPr lang="en-US" i="1">
                          <a:latin typeface="Cambria Math"/>
                          <a:ea typeface="Cambria Math"/>
                        </a:rPr>
                        <a:t>c</a:t>
                      </a:r>
                      <a:r>
                        <a:rPr lang="en-US" baseline="-25000">
                          <a:latin typeface="Cambria Math"/>
                          <a:ea typeface="Cambria Math"/>
                        </a:rPr>
                        <a:t>1</a:t>
                      </a:r>
                    </a:p>
                  </a:txBody>
                  <a:tcPr/>
                </a:tc>
                <a:tc>
                  <a:txBody>
                    <a:bodyPr/>
                    <a:lstStyle/>
                    <a:p>
                      <a:r>
                        <a:rPr lang="en-US"/>
                        <a:t>1</a:t>
                      </a:r>
                    </a:p>
                  </a:txBody>
                  <a:tcPr/>
                </a:tc>
                <a:tc>
                  <a:txBody>
                    <a:bodyPr/>
                    <a:lstStyle/>
                    <a:p>
                      <a:r>
                        <a:rPr lang="en-US"/>
                        <a:t>2</a:t>
                      </a:r>
                    </a:p>
                  </a:txBody>
                  <a:tcPr/>
                </a:tc>
                <a:tc>
                  <a:txBody>
                    <a:bodyPr/>
                    <a:lstStyle/>
                    <a:p>
                      <a:r>
                        <a:rPr lang="en-US"/>
                        <a:t>4</a:t>
                      </a:r>
                    </a:p>
                  </a:txBody>
                  <a:tcPr/>
                </a:tc>
                <a:tc>
                  <a:txBody>
                    <a:bodyPr/>
                    <a:lstStyle/>
                    <a:p>
                      <a:pPr lvl="0">
                        <a:buNone/>
                      </a:pPr>
                      <a:r>
                        <a:rPr lang="en-US" sz="1800" b="0" i="0" u="none" strike="noStrike" noProof="0">
                          <a:latin typeface="Cambria Math"/>
                          <a:ea typeface="Cambria Math"/>
                          <a:cs typeface="Arial"/>
                        </a:rPr>
                        <a:t>∞</a:t>
                      </a:r>
                      <a:endParaRPr lang="en-US">
                        <a:latin typeface="Cambria Math"/>
                        <a:ea typeface="Cambria Math"/>
                      </a:endParaRPr>
                    </a:p>
                  </a:txBody>
                  <a:tcPr/>
                </a:tc>
                <a:tc>
                  <a:txBody>
                    <a:bodyPr/>
                    <a:lstStyle/>
                    <a:p>
                      <a:r>
                        <a:rPr lang="en-US"/>
                        <a:t>12</a:t>
                      </a:r>
                    </a:p>
                  </a:txBody>
                  <a:tcPr/>
                </a:tc>
                <a:extLst>
                  <a:ext uri="{0D108BD9-81ED-4DB2-BD59-A6C34878D82A}">
                    <a16:rowId xmlns:a16="http://schemas.microsoft.com/office/drawing/2014/main" val="3649994376"/>
                  </a:ext>
                </a:extLst>
              </a:tr>
              <a:tr h="362949">
                <a:tc>
                  <a:txBody>
                    <a:bodyPr/>
                    <a:lstStyle/>
                    <a:p>
                      <a:r>
                        <a:rPr lang="en-US" i="1">
                          <a:latin typeface="Cambria Math"/>
                          <a:ea typeface="Cambria Math"/>
                        </a:rPr>
                        <a:t>c</a:t>
                      </a:r>
                      <a:r>
                        <a:rPr lang="en-US" baseline="-25000">
                          <a:latin typeface="Cambria Math"/>
                          <a:ea typeface="Cambria Math"/>
                        </a:rPr>
                        <a:t>2</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3043013593"/>
                  </a:ext>
                </a:extLst>
              </a:tr>
              <a:tr h="362949">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604869958"/>
                  </a:ext>
                </a:extLst>
              </a:tr>
              <a:tr h="362949">
                <a:tc>
                  <a:txBody>
                    <a:bodyPr/>
                    <a:lstStyle/>
                    <a:p>
                      <a:r>
                        <a:rPr lang="en-US" i="1">
                          <a:latin typeface="Cambria Math"/>
                          <a:ea typeface="Cambria Math"/>
                        </a:rPr>
                        <a:t>c</a:t>
                      </a:r>
                      <a:r>
                        <a:rPr lang="en-US" i="1" baseline="-25000">
                          <a:latin typeface="Cambria Math"/>
                          <a:ea typeface="Cambria Math"/>
                        </a:rPr>
                        <a:t>k</a:t>
                      </a:r>
                    </a:p>
                  </a:txBody>
                  <a:tcPr/>
                </a:tc>
                <a:tc>
                  <a:txBody>
                    <a:bodyPr/>
                    <a:lstStyle/>
                    <a:p>
                      <a:r>
                        <a:rPr lang="en-US"/>
                        <a:t>-</a:t>
                      </a:r>
                    </a:p>
                  </a:txBody>
                  <a:tcPr/>
                </a:tc>
                <a:tc>
                  <a:txBody>
                    <a:bodyPr/>
                    <a:lstStyle/>
                    <a:p>
                      <a:r>
                        <a:rPr lang="en-US"/>
                        <a:t>-</a:t>
                      </a:r>
                    </a:p>
                  </a:txBody>
                  <a:tcPr/>
                </a:tc>
                <a:tc>
                  <a:txBody>
                    <a:bodyPr/>
                    <a:lstStyle/>
                    <a:p>
                      <a:r>
                        <a:rPr lang="en-US"/>
                        <a:t>-</a:t>
                      </a:r>
                    </a:p>
                  </a:txBody>
                  <a:tcPr>
                    <a:solidFill>
                      <a:srgbClr val="92D050"/>
                    </a:solidFill>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3294902727"/>
                  </a:ext>
                </a:extLst>
              </a:tr>
            </a:tbl>
          </a:graphicData>
        </a:graphic>
      </p:graphicFrame>
      <p:sp>
        <p:nvSpPr>
          <p:cNvPr id="45" name="TextBox 44">
            <a:extLst>
              <a:ext uri="{FF2B5EF4-FFF2-40B4-BE49-F238E27FC236}">
                <a16:creationId xmlns:a16="http://schemas.microsoft.com/office/drawing/2014/main" id="{411B298C-DDDA-2D1B-E2B5-B0084A8AB162}"/>
              </a:ext>
            </a:extLst>
          </p:cNvPr>
          <p:cNvSpPr txBox="1"/>
          <p:nvPr/>
        </p:nvSpPr>
        <p:spPr>
          <a:xfrm>
            <a:off x="1036319" y="3383279"/>
            <a:ext cx="3820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Gather all cells in window and extract site locations</a:t>
            </a:r>
            <a:endParaRPr lang="en-US">
              <a:solidFill>
                <a:schemeClr val="tx1">
                  <a:lumMod val="65000"/>
                  <a:lumOff val="35000"/>
                </a:schemeClr>
              </a:solidFill>
              <a:latin typeface="Microsoft YaHei"/>
              <a:ea typeface="Microsoft YaHei"/>
            </a:endParaRPr>
          </a:p>
        </p:txBody>
      </p:sp>
      <p:sp>
        <p:nvSpPr>
          <p:cNvPr id="47" name="TextBox 46">
            <a:extLst>
              <a:ext uri="{FF2B5EF4-FFF2-40B4-BE49-F238E27FC236}">
                <a16:creationId xmlns:a16="http://schemas.microsoft.com/office/drawing/2014/main" id="{9B456C3C-3EC8-7B06-D727-40BA32991289}"/>
              </a:ext>
            </a:extLst>
          </p:cNvPr>
          <p:cNvSpPr txBox="1"/>
          <p:nvPr/>
        </p:nvSpPr>
        <p:spPr>
          <a:xfrm>
            <a:off x="6097538" y="3493803"/>
            <a:ext cx="58620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Fill out dynamic programming (DP) matrix to find best cost of placing cell </a:t>
            </a:r>
            <a:r>
              <a:rPr lang="en-US" i="1" err="1">
                <a:solidFill>
                  <a:schemeClr val="tx1">
                    <a:lumMod val="65000"/>
                    <a:lumOff val="35000"/>
                  </a:schemeClr>
                </a:solidFill>
                <a:latin typeface="Cambria Math"/>
                <a:ea typeface="Cambria Math"/>
                <a:cs typeface="Arial"/>
              </a:rPr>
              <a:t>i</a:t>
            </a:r>
            <a:r>
              <a:rPr lang="en-US">
                <a:solidFill>
                  <a:schemeClr val="tx1">
                    <a:lumMod val="65000"/>
                    <a:lumOff val="35000"/>
                  </a:schemeClr>
                </a:solidFill>
                <a:cs typeface="Arial"/>
              </a:rPr>
              <a:t> </a:t>
            </a:r>
            <a:r>
              <a:rPr lang="en-US">
                <a:solidFill>
                  <a:schemeClr val="tx1">
                    <a:lumMod val="65000"/>
                    <a:lumOff val="35000"/>
                  </a:schemeClr>
                </a:solidFill>
                <a:latin typeface="Microsoft YaHei"/>
                <a:ea typeface="Microsoft YaHei"/>
                <a:cs typeface="Arial"/>
              </a:rPr>
              <a:t>at site</a:t>
            </a:r>
            <a:r>
              <a:rPr lang="en-US">
                <a:solidFill>
                  <a:schemeClr val="tx1">
                    <a:lumMod val="65000"/>
                    <a:lumOff val="35000"/>
                  </a:schemeClr>
                </a:solidFill>
                <a:cs typeface="Arial"/>
              </a:rPr>
              <a:t> </a:t>
            </a:r>
            <a:r>
              <a:rPr lang="en-US" i="1">
                <a:solidFill>
                  <a:schemeClr val="tx1">
                    <a:lumMod val="65000"/>
                    <a:lumOff val="35000"/>
                  </a:schemeClr>
                </a:solidFill>
                <a:latin typeface="Cambria Math"/>
                <a:ea typeface="Cambria Math"/>
                <a:cs typeface="Arial"/>
              </a:rPr>
              <a:t>j </a:t>
            </a:r>
            <a:r>
              <a:rPr lang="en-US">
                <a:solidFill>
                  <a:schemeClr val="tx1">
                    <a:lumMod val="65000"/>
                    <a:lumOff val="35000"/>
                  </a:schemeClr>
                </a:solidFill>
                <a:latin typeface="Microsoft YaHei"/>
                <a:ea typeface="Microsoft YaHei"/>
                <a:cs typeface="Arial"/>
              </a:rPr>
              <a:t>(dummy values used above)</a:t>
            </a:r>
          </a:p>
        </p:txBody>
      </p:sp>
      <p:sp>
        <p:nvSpPr>
          <p:cNvPr id="75" name="Rectangle 74">
            <a:extLst>
              <a:ext uri="{FF2B5EF4-FFF2-40B4-BE49-F238E27FC236}">
                <a16:creationId xmlns:a16="http://schemas.microsoft.com/office/drawing/2014/main" id="{BFAE4CE8-1CAC-ABC0-84DA-2913A5B21035}"/>
              </a:ext>
            </a:extLst>
          </p:cNvPr>
          <p:cNvSpPr/>
          <p:nvPr/>
        </p:nvSpPr>
        <p:spPr>
          <a:xfrm>
            <a:off x="9764829" y="2019033"/>
            <a:ext cx="416560" cy="416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latin typeface="Cambria Math"/>
                <a:ea typeface="Cambria Math"/>
                <a:cs typeface="Arial"/>
              </a:rPr>
              <a:t>c</a:t>
            </a:r>
            <a:r>
              <a:rPr lang="en-US" baseline="-25000">
                <a:latin typeface="Cambria Math"/>
                <a:ea typeface="Cambria Math"/>
                <a:cs typeface="Arial"/>
              </a:rPr>
              <a:t>1</a:t>
            </a:r>
          </a:p>
        </p:txBody>
      </p:sp>
      <p:sp>
        <p:nvSpPr>
          <p:cNvPr id="76" name="Rectangle 75">
            <a:extLst>
              <a:ext uri="{FF2B5EF4-FFF2-40B4-BE49-F238E27FC236}">
                <a16:creationId xmlns:a16="http://schemas.microsoft.com/office/drawing/2014/main" id="{FA0C9BAE-0BD5-5B4A-BDEE-BFB30EC61F8C}"/>
              </a:ext>
            </a:extLst>
          </p:cNvPr>
          <p:cNvSpPr/>
          <p:nvPr/>
        </p:nvSpPr>
        <p:spPr>
          <a:xfrm>
            <a:off x="10242750" y="2019033"/>
            <a:ext cx="416560" cy="416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latin typeface="Cambria Math"/>
                <a:ea typeface="Cambria Math"/>
                <a:cs typeface="Arial"/>
              </a:rPr>
              <a:t>c</a:t>
            </a:r>
            <a:r>
              <a:rPr lang="en-US" baseline="-25000">
                <a:latin typeface="Cambria Math"/>
                <a:ea typeface="Cambria Math"/>
                <a:cs typeface="Arial"/>
              </a:rPr>
              <a:t>2</a:t>
            </a:r>
          </a:p>
        </p:txBody>
      </p:sp>
      <p:sp>
        <p:nvSpPr>
          <p:cNvPr id="77" name="Rectangle 76">
            <a:extLst>
              <a:ext uri="{FF2B5EF4-FFF2-40B4-BE49-F238E27FC236}">
                <a16:creationId xmlns:a16="http://schemas.microsoft.com/office/drawing/2014/main" id="{1516E6A3-A540-D3AB-78DF-4E405A332D0D}"/>
              </a:ext>
            </a:extLst>
          </p:cNvPr>
          <p:cNvSpPr/>
          <p:nvPr/>
        </p:nvSpPr>
        <p:spPr>
          <a:xfrm>
            <a:off x="10730696" y="2019033"/>
            <a:ext cx="416560" cy="416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latin typeface="Cambria Math"/>
                <a:ea typeface="Cambria Math"/>
                <a:cs typeface="Arial"/>
              </a:rPr>
              <a:t>c</a:t>
            </a:r>
            <a:r>
              <a:rPr lang="en-US" baseline="-25000">
                <a:latin typeface="Cambria Math"/>
                <a:ea typeface="Cambria Math"/>
                <a:cs typeface="Arial"/>
              </a:rPr>
              <a:t>3</a:t>
            </a:r>
          </a:p>
        </p:txBody>
      </p:sp>
      <p:sp>
        <p:nvSpPr>
          <p:cNvPr id="78" name="Rectangle 77">
            <a:extLst>
              <a:ext uri="{FF2B5EF4-FFF2-40B4-BE49-F238E27FC236}">
                <a16:creationId xmlns:a16="http://schemas.microsoft.com/office/drawing/2014/main" id="{806A4F01-7693-CF72-5351-DBF85BD76FCA}"/>
              </a:ext>
            </a:extLst>
          </p:cNvPr>
          <p:cNvSpPr/>
          <p:nvPr/>
        </p:nvSpPr>
        <p:spPr>
          <a:xfrm>
            <a:off x="11472643" y="2019033"/>
            <a:ext cx="416560" cy="4165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a:latin typeface="Cambria Math"/>
                <a:ea typeface="Cambria Math"/>
                <a:cs typeface="Arial"/>
              </a:rPr>
              <a:t>c</a:t>
            </a:r>
            <a:r>
              <a:rPr lang="en-US" i="1" baseline="-25000">
                <a:latin typeface="Cambria Math"/>
                <a:ea typeface="Cambria Math"/>
                <a:cs typeface="Arial"/>
              </a:rPr>
              <a:t>k</a:t>
            </a:r>
            <a:endParaRPr lang="en-US" baseline="-25000">
              <a:latin typeface="Cambria Math"/>
              <a:ea typeface="Cambria Math"/>
              <a:cs typeface="Arial"/>
            </a:endParaRPr>
          </a:p>
        </p:txBody>
      </p:sp>
      <p:sp>
        <p:nvSpPr>
          <p:cNvPr id="79" name="TextBox 78">
            <a:extLst>
              <a:ext uri="{FF2B5EF4-FFF2-40B4-BE49-F238E27FC236}">
                <a16:creationId xmlns:a16="http://schemas.microsoft.com/office/drawing/2014/main" id="{9C28B769-3DFD-CFC8-649C-57756E90BED6}"/>
              </a:ext>
            </a:extLst>
          </p:cNvPr>
          <p:cNvSpPr txBox="1"/>
          <p:nvPr/>
        </p:nvSpPr>
        <p:spPr>
          <a:xfrm>
            <a:off x="11059026" y="2005262"/>
            <a:ext cx="521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a:t>
            </a:r>
          </a:p>
        </p:txBody>
      </p:sp>
      <p:cxnSp>
        <p:nvCxnSpPr>
          <p:cNvPr id="80" name="Connector: Curved 79">
            <a:extLst>
              <a:ext uri="{FF2B5EF4-FFF2-40B4-BE49-F238E27FC236}">
                <a16:creationId xmlns:a16="http://schemas.microsoft.com/office/drawing/2014/main" id="{79EC38CF-9930-CF98-DC03-6B0312CB1B4A}"/>
              </a:ext>
            </a:extLst>
          </p:cNvPr>
          <p:cNvCxnSpPr/>
          <p:nvPr/>
        </p:nvCxnSpPr>
        <p:spPr>
          <a:xfrm>
            <a:off x="9895974" y="1834815"/>
            <a:ext cx="70184" cy="18047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6F086380-1A40-BC41-A2EB-E6F452ED653F}"/>
              </a:ext>
            </a:extLst>
          </p:cNvPr>
          <p:cNvCxnSpPr>
            <a:cxnSpLocks/>
          </p:cNvCxnSpPr>
          <p:nvPr/>
        </p:nvCxnSpPr>
        <p:spPr>
          <a:xfrm>
            <a:off x="10387263" y="1844841"/>
            <a:ext cx="70184" cy="18047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F830A801-BF06-FCDB-8AFC-58B618B3B797}"/>
              </a:ext>
            </a:extLst>
          </p:cNvPr>
          <p:cNvCxnSpPr>
            <a:cxnSpLocks/>
          </p:cNvCxnSpPr>
          <p:nvPr/>
        </p:nvCxnSpPr>
        <p:spPr>
          <a:xfrm>
            <a:off x="10868526" y="1844841"/>
            <a:ext cx="70184" cy="18047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D9B93ADF-B60A-373F-13D3-4B683B2ECF23}"/>
              </a:ext>
            </a:extLst>
          </p:cNvPr>
          <p:cNvCxnSpPr>
            <a:cxnSpLocks/>
          </p:cNvCxnSpPr>
          <p:nvPr/>
        </p:nvCxnSpPr>
        <p:spPr>
          <a:xfrm>
            <a:off x="11590420" y="1844841"/>
            <a:ext cx="70184" cy="18047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D47C1A5-B286-CA6A-1F60-D6FB6FA35357}"/>
              </a:ext>
            </a:extLst>
          </p:cNvPr>
          <p:cNvSpPr txBox="1"/>
          <p:nvPr/>
        </p:nvSpPr>
        <p:spPr>
          <a:xfrm>
            <a:off x="10036341" y="1513973"/>
            <a:ext cx="1644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GPU threads</a:t>
            </a:r>
            <a:endParaRPr lang="en-US"/>
          </a:p>
        </p:txBody>
      </p:sp>
      <p:cxnSp>
        <p:nvCxnSpPr>
          <p:cNvPr id="88" name="Connector: Curved 87">
            <a:extLst>
              <a:ext uri="{FF2B5EF4-FFF2-40B4-BE49-F238E27FC236}">
                <a16:creationId xmlns:a16="http://schemas.microsoft.com/office/drawing/2014/main" id="{6FCCCCF7-EC9C-7A19-E0AF-C1817D3BA7D8}"/>
              </a:ext>
            </a:extLst>
          </p:cNvPr>
          <p:cNvCxnSpPr>
            <a:cxnSpLocks/>
          </p:cNvCxnSpPr>
          <p:nvPr/>
        </p:nvCxnSpPr>
        <p:spPr>
          <a:xfrm>
            <a:off x="11249526" y="1844841"/>
            <a:ext cx="70184" cy="180473"/>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7E1AC2CD-F43C-17C9-365D-F2A9DF668B38}"/>
              </a:ext>
            </a:extLst>
          </p:cNvPr>
          <p:cNvSpPr/>
          <p:nvPr/>
        </p:nvSpPr>
        <p:spPr>
          <a:xfrm>
            <a:off x="10487527" y="2717131"/>
            <a:ext cx="461209" cy="421105"/>
          </a:xfrm>
          <a:prstGeom prst="rect">
            <a:avLst/>
          </a:prstGeom>
          <a:solidFill>
            <a:schemeClr val="bg1"/>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err="1">
                <a:solidFill>
                  <a:schemeClr val="tx1"/>
                </a:solidFill>
                <a:latin typeface="Cambria Math"/>
                <a:ea typeface="Cambria Math"/>
                <a:cs typeface="Arial"/>
              </a:rPr>
              <a:t>s</a:t>
            </a:r>
            <a:r>
              <a:rPr lang="en-US" i="1" baseline="-25000" err="1">
                <a:solidFill>
                  <a:schemeClr val="tx1"/>
                </a:solidFill>
                <a:latin typeface="Cambria Math"/>
                <a:ea typeface="Cambria Math"/>
                <a:cs typeface="Arial"/>
              </a:rPr>
              <a:t>j</a:t>
            </a:r>
            <a:endParaRPr lang="en-US" i="1" baseline="-25000" err="1">
              <a:solidFill>
                <a:schemeClr val="tx1"/>
              </a:solidFill>
              <a:latin typeface="Cambria Math"/>
              <a:ea typeface="Cambria Math"/>
            </a:endParaRPr>
          </a:p>
        </p:txBody>
      </p:sp>
      <p:cxnSp>
        <p:nvCxnSpPr>
          <p:cNvPr id="90" name="Straight Arrow Connector 89">
            <a:extLst>
              <a:ext uri="{FF2B5EF4-FFF2-40B4-BE49-F238E27FC236}">
                <a16:creationId xmlns:a16="http://schemas.microsoft.com/office/drawing/2014/main" id="{A3562C68-AB18-ECBE-96BF-2279846CC792}"/>
              </a:ext>
            </a:extLst>
          </p:cNvPr>
          <p:cNvCxnSpPr/>
          <p:nvPr/>
        </p:nvCxnSpPr>
        <p:spPr>
          <a:xfrm>
            <a:off x="9966157" y="2466473"/>
            <a:ext cx="571500" cy="230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54C1874-ACEE-D58F-F868-1A8A4D2A9780}"/>
              </a:ext>
            </a:extLst>
          </p:cNvPr>
          <p:cNvCxnSpPr>
            <a:cxnSpLocks/>
          </p:cNvCxnSpPr>
          <p:nvPr/>
        </p:nvCxnSpPr>
        <p:spPr>
          <a:xfrm>
            <a:off x="10467472" y="2446421"/>
            <a:ext cx="140368" cy="250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0E75C28-8EA4-521E-F90C-6317938CFF62}"/>
              </a:ext>
            </a:extLst>
          </p:cNvPr>
          <p:cNvCxnSpPr>
            <a:cxnSpLocks/>
          </p:cNvCxnSpPr>
          <p:nvPr/>
        </p:nvCxnSpPr>
        <p:spPr>
          <a:xfrm flipH="1">
            <a:off x="10647946" y="2436394"/>
            <a:ext cx="210552" cy="27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D96873A-29B5-8A4A-C42D-174A53B7201C}"/>
              </a:ext>
            </a:extLst>
          </p:cNvPr>
          <p:cNvCxnSpPr>
            <a:cxnSpLocks/>
          </p:cNvCxnSpPr>
          <p:nvPr/>
        </p:nvCxnSpPr>
        <p:spPr>
          <a:xfrm flipH="1">
            <a:off x="10908628" y="2466473"/>
            <a:ext cx="711869" cy="230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C727AA3-60AB-CD1A-B3A5-377823A1EB80}"/>
              </a:ext>
            </a:extLst>
          </p:cNvPr>
          <p:cNvCxnSpPr>
            <a:cxnSpLocks/>
          </p:cNvCxnSpPr>
          <p:nvPr/>
        </p:nvCxnSpPr>
        <p:spPr>
          <a:xfrm flipH="1">
            <a:off x="10768259" y="2446419"/>
            <a:ext cx="511344" cy="250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160DEA3-6735-CE20-B868-EDA95284B058}"/>
              </a:ext>
            </a:extLst>
          </p:cNvPr>
          <p:cNvSpPr txBox="1"/>
          <p:nvPr/>
        </p:nvSpPr>
        <p:spPr>
          <a:xfrm>
            <a:off x="1036319" y="6170594"/>
            <a:ext cx="3820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Parallel reduction to find the best cost permutation</a:t>
            </a:r>
            <a:endParaRPr lang="en-US">
              <a:solidFill>
                <a:schemeClr val="tx1">
                  <a:lumMod val="65000"/>
                  <a:lumOff val="35000"/>
                </a:schemeClr>
              </a:solidFill>
              <a:latin typeface="Microsoft YaHei"/>
              <a:ea typeface="Microsoft YaHei"/>
            </a:endParaRPr>
          </a:p>
        </p:txBody>
      </p:sp>
      <p:sp>
        <p:nvSpPr>
          <p:cNvPr id="97" name="TextBox 96">
            <a:extLst>
              <a:ext uri="{FF2B5EF4-FFF2-40B4-BE49-F238E27FC236}">
                <a16:creationId xmlns:a16="http://schemas.microsoft.com/office/drawing/2014/main" id="{80DEEC48-4165-5544-C381-349B93FC6456}"/>
              </a:ext>
            </a:extLst>
          </p:cNvPr>
          <p:cNvSpPr txBox="1"/>
          <p:nvPr/>
        </p:nvSpPr>
        <p:spPr>
          <a:xfrm>
            <a:off x="6199871" y="6170594"/>
            <a:ext cx="43615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Backtrack through the DP matrix to commit the cell-to-site assignment</a:t>
            </a:r>
            <a:r>
              <a:rPr lang="en-US">
                <a:cs typeface="Arial"/>
              </a:rPr>
              <a:t> </a:t>
            </a:r>
            <a:endParaRPr lang="en-US"/>
          </a:p>
        </p:txBody>
      </p:sp>
      <p:cxnSp>
        <p:nvCxnSpPr>
          <p:cNvPr id="10" name="Straight Arrow Connector 9">
            <a:extLst>
              <a:ext uri="{FF2B5EF4-FFF2-40B4-BE49-F238E27FC236}">
                <a16:creationId xmlns:a16="http://schemas.microsoft.com/office/drawing/2014/main" id="{F4E27E72-2646-72F2-5036-831101451463}"/>
              </a:ext>
            </a:extLst>
          </p:cNvPr>
          <p:cNvCxnSpPr/>
          <p:nvPr/>
        </p:nvCxnSpPr>
        <p:spPr>
          <a:xfrm>
            <a:off x="1053629" y="1420648"/>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A3AE46-0E67-BED4-310F-8DEEC8AEAA4D}"/>
              </a:ext>
            </a:extLst>
          </p:cNvPr>
          <p:cNvCxnSpPr>
            <a:cxnSpLocks/>
          </p:cNvCxnSpPr>
          <p:nvPr/>
        </p:nvCxnSpPr>
        <p:spPr>
          <a:xfrm>
            <a:off x="1053629" y="1886573"/>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5F05F0-2E9F-ED32-2986-DEFD4E03340A}"/>
              </a:ext>
            </a:extLst>
          </p:cNvPr>
          <p:cNvCxnSpPr>
            <a:cxnSpLocks/>
          </p:cNvCxnSpPr>
          <p:nvPr/>
        </p:nvCxnSpPr>
        <p:spPr>
          <a:xfrm>
            <a:off x="1053629" y="2352498"/>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3FE02D-643A-8019-5D53-1D74368F8FC7}"/>
              </a:ext>
            </a:extLst>
          </p:cNvPr>
          <p:cNvCxnSpPr>
            <a:cxnSpLocks/>
          </p:cNvCxnSpPr>
          <p:nvPr/>
        </p:nvCxnSpPr>
        <p:spPr>
          <a:xfrm>
            <a:off x="1053629" y="2818423"/>
            <a:ext cx="3791185" cy="8471"/>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B049BB4-C674-D4BE-906B-8E0298CD253A}"/>
              </a:ext>
            </a:extLst>
          </p:cNvPr>
          <p:cNvSpPr/>
          <p:nvPr/>
        </p:nvSpPr>
        <p:spPr>
          <a:xfrm>
            <a:off x="1353574" y="1429119"/>
            <a:ext cx="332945" cy="4574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1</a:t>
            </a:r>
            <a:endParaRPr lang="en-US"/>
          </a:p>
        </p:txBody>
      </p:sp>
      <p:sp>
        <p:nvSpPr>
          <p:cNvPr id="16" name="Rectangle 15">
            <a:extLst>
              <a:ext uri="{FF2B5EF4-FFF2-40B4-BE49-F238E27FC236}">
                <a16:creationId xmlns:a16="http://schemas.microsoft.com/office/drawing/2014/main" id="{27BF2164-ADA2-02F0-B967-B9EB27DF6030}"/>
              </a:ext>
            </a:extLst>
          </p:cNvPr>
          <p:cNvSpPr/>
          <p:nvPr/>
        </p:nvSpPr>
        <p:spPr>
          <a:xfrm>
            <a:off x="1979539" y="1429119"/>
            <a:ext cx="304724" cy="9233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sp>
        <p:nvSpPr>
          <p:cNvPr id="20" name="Rectangle 19">
            <a:extLst>
              <a:ext uri="{FF2B5EF4-FFF2-40B4-BE49-F238E27FC236}">
                <a16:creationId xmlns:a16="http://schemas.microsoft.com/office/drawing/2014/main" id="{66528254-77B2-91AE-20E9-9AD8CE37010A}"/>
              </a:ext>
            </a:extLst>
          </p:cNvPr>
          <p:cNvSpPr/>
          <p:nvPr/>
        </p:nvSpPr>
        <p:spPr>
          <a:xfrm>
            <a:off x="3851997" y="1885565"/>
            <a:ext cx="304723" cy="465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8</a:t>
            </a:r>
            <a:endParaRPr lang="en-US"/>
          </a:p>
        </p:txBody>
      </p:sp>
      <p:sp>
        <p:nvSpPr>
          <p:cNvPr id="21" name="Rectangle 20">
            <a:extLst>
              <a:ext uri="{FF2B5EF4-FFF2-40B4-BE49-F238E27FC236}">
                <a16:creationId xmlns:a16="http://schemas.microsoft.com/office/drawing/2014/main" id="{43D65EDD-50ED-1C9F-CC7B-FD7F77FDC16B}"/>
              </a:ext>
            </a:extLst>
          </p:cNvPr>
          <p:cNvSpPr/>
          <p:nvPr/>
        </p:nvSpPr>
        <p:spPr>
          <a:xfrm>
            <a:off x="2573556" y="1429118"/>
            <a:ext cx="285909" cy="465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endParaRPr lang="en-US"/>
          </a:p>
        </p:txBody>
      </p:sp>
      <p:sp>
        <p:nvSpPr>
          <p:cNvPr id="22" name="Rectangle 21">
            <a:extLst>
              <a:ext uri="{FF2B5EF4-FFF2-40B4-BE49-F238E27FC236}">
                <a16:creationId xmlns:a16="http://schemas.microsoft.com/office/drawing/2014/main" id="{CFB344DA-E5D2-D61D-F7EB-8A8257257F27}"/>
              </a:ext>
            </a:extLst>
          </p:cNvPr>
          <p:cNvSpPr/>
          <p:nvPr/>
        </p:nvSpPr>
        <p:spPr>
          <a:xfrm>
            <a:off x="2237825" y="1886572"/>
            <a:ext cx="342352" cy="4659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endParaRPr lang="en-US"/>
          </a:p>
        </p:txBody>
      </p:sp>
      <p:sp>
        <p:nvSpPr>
          <p:cNvPr id="27" name="Rectangle 26">
            <a:extLst>
              <a:ext uri="{FF2B5EF4-FFF2-40B4-BE49-F238E27FC236}">
                <a16:creationId xmlns:a16="http://schemas.microsoft.com/office/drawing/2014/main" id="{B3FD1B3E-FB01-3461-4277-98F46A72AD89}"/>
              </a:ext>
            </a:extLst>
          </p:cNvPr>
          <p:cNvSpPr/>
          <p:nvPr/>
        </p:nvSpPr>
        <p:spPr>
          <a:xfrm>
            <a:off x="3528796" y="2353932"/>
            <a:ext cx="323538" cy="4753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7</a:t>
            </a:r>
          </a:p>
        </p:txBody>
      </p:sp>
      <p:sp>
        <p:nvSpPr>
          <p:cNvPr id="33" name="Rectangle 32">
            <a:extLst>
              <a:ext uri="{FF2B5EF4-FFF2-40B4-BE49-F238E27FC236}">
                <a16:creationId xmlns:a16="http://schemas.microsoft.com/office/drawing/2014/main" id="{13640204-AAF8-5AD3-0E02-EC4B477658E5}"/>
              </a:ext>
            </a:extLst>
          </p:cNvPr>
          <p:cNvSpPr/>
          <p:nvPr/>
        </p:nvSpPr>
        <p:spPr>
          <a:xfrm>
            <a:off x="2852693" y="2372747"/>
            <a:ext cx="332945" cy="4565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endParaRPr lang="en-US"/>
          </a:p>
        </p:txBody>
      </p:sp>
      <p:cxnSp>
        <p:nvCxnSpPr>
          <p:cNvPr id="51" name="Straight Arrow Connector 50">
            <a:extLst>
              <a:ext uri="{FF2B5EF4-FFF2-40B4-BE49-F238E27FC236}">
                <a16:creationId xmlns:a16="http://schemas.microsoft.com/office/drawing/2014/main" id="{9846BF63-DC84-0035-3DA1-A5F1B71FE12F}"/>
              </a:ext>
            </a:extLst>
          </p:cNvPr>
          <p:cNvCxnSpPr/>
          <p:nvPr/>
        </p:nvCxnSpPr>
        <p:spPr>
          <a:xfrm>
            <a:off x="1345258" y="1222963"/>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1C6AFB8-7FCA-BD20-ECBF-11A8A3AA9F85}"/>
              </a:ext>
            </a:extLst>
          </p:cNvPr>
          <p:cNvCxnSpPr>
            <a:cxnSpLocks/>
          </p:cNvCxnSpPr>
          <p:nvPr/>
        </p:nvCxnSpPr>
        <p:spPr>
          <a:xfrm>
            <a:off x="1674517" y="1213556"/>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1858A0D-7F4C-68CF-2557-008F1986C305}"/>
              </a:ext>
            </a:extLst>
          </p:cNvPr>
          <p:cNvCxnSpPr>
            <a:cxnSpLocks/>
          </p:cNvCxnSpPr>
          <p:nvPr/>
        </p:nvCxnSpPr>
        <p:spPr>
          <a:xfrm>
            <a:off x="1975554" y="1222963"/>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6135AD2-4E40-C54F-8680-30C8DFCFAB09}"/>
              </a:ext>
            </a:extLst>
          </p:cNvPr>
          <p:cNvCxnSpPr>
            <a:cxnSpLocks/>
          </p:cNvCxnSpPr>
          <p:nvPr/>
        </p:nvCxnSpPr>
        <p:spPr>
          <a:xfrm>
            <a:off x="2285998" y="1213555"/>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A677B2-9E7C-8C29-C545-F9E553525D02}"/>
              </a:ext>
            </a:extLst>
          </p:cNvPr>
          <p:cNvCxnSpPr>
            <a:cxnSpLocks/>
          </p:cNvCxnSpPr>
          <p:nvPr/>
        </p:nvCxnSpPr>
        <p:spPr>
          <a:xfrm>
            <a:off x="2568220"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574074-D6DE-19DD-5270-BCD8361F6BE8}"/>
              </a:ext>
            </a:extLst>
          </p:cNvPr>
          <p:cNvCxnSpPr>
            <a:cxnSpLocks/>
          </p:cNvCxnSpPr>
          <p:nvPr/>
        </p:nvCxnSpPr>
        <p:spPr>
          <a:xfrm>
            <a:off x="2859850"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DAEEAF8-673D-AE0B-FCAB-63A3CDEB5119}"/>
              </a:ext>
            </a:extLst>
          </p:cNvPr>
          <p:cNvCxnSpPr>
            <a:cxnSpLocks/>
          </p:cNvCxnSpPr>
          <p:nvPr/>
        </p:nvCxnSpPr>
        <p:spPr>
          <a:xfrm>
            <a:off x="3189110"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2C981BB-F16D-E6EB-B150-3DD9901B29B2}"/>
              </a:ext>
            </a:extLst>
          </p:cNvPr>
          <p:cNvCxnSpPr>
            <a:cxnSpLocks/>
          </p:cNvCxnSpPr>
          <p:nvPr/>
        </p:nvCxnSpPr>
        <p:spPr>
          <a:xfrm>
            <a:off x="3518369"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6690F90-2165-F7EC-CF44-0F87F3C5F05E}"/>
              </a:ext>
            </a:extLst>
          </p:cNvPr>
          <p:cNvCxnSpPr>
            <a:cxnSpLocks/>
          </p:cNvCxnSpPr>
          <p:nvPr/>
        </p:nvCxnSpPr>
        <p:spPr>
          <a:xfrm>
            <a:off x="3847628"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D49108B-E2C6-8557-9964-01158E02E1FF}"/>
              </a:ext>
            </a:extLst>
          </p:cNvPr>
          <p:cNvCxnSpPr>
            <a:cxnSpLocks/>
          </p:cNvCxnSpPr>
          <p:nvPr/>
        </p:nvCxnSpPr>
        <p:spPr>
          <a:xfrm>
            <a:off x="4158072"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B3E568E-E2C0-B92F-A070-D6E0DA9ECBF3}"/>
              </a:ext>
            </a:extLst>
          </p:cNvPr>
          <p:cNvCxnSpPr>
            <a:cxnSpLocks/>
          </p:cNvCxnSpPr>
          <p:nvPr/>
        </p:nvCxnSpPr>
        <p:spPr>
          <a:xfrm>
            <a:off x="4487330" y="1222962"/>
            <a:ext cx="9407" cy="1806222"/>
          </a:xfrm>
          <a:prstGeom prst="straightConnector1">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6585E13-BF7F-11A9-3FEE-720A8673138A}"/>
              </a:ext>
            </a:extLst>
          </p:cNvPr>
          <p:cNvSpPr/>
          <p:nvPr/>
        </p:nvSpPr>
        <p:spPr>
          <a:xfrm>
            <a:off x="3192882" y="1429118"/>
            <a:ext cx="652797" cy="46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endParaRPr lang="en-US"/>
          </a:p>
        </p:txBody>
      </p:sp>
      <p:sp>
        <p:nvSpPr>
          <p:cNvPr id="66" name="TextBox 65">
            <a:extLst>
              <a:ext uri="{FF2B5EF4-FFF2-40B4-BE49-F238E27FC236}">
                <a16:creationId xmlns:a16="http://schemas.microsoft.com/office/drawing/2014/main" id="{29A56960-302E-64C0-6AD4-070CB466DB79}"/>
              </a:ext>
            </a:extLst>
          </p:cNvPr>
          <p:cNvSpPr txBox="1"/>
          <p:nvPr/>
        </p:nvSpPr>
        <p:spPr>
          <a:xfrm>
            <a:off x="1323473" y="2947736"/>
            <a:ext cx="451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latin typeface="Cambria Math"/>
                <a:ea typeface="Cambria Math"/>
                <a:cs typeface="Arial"/>
              </a:rPr>
              <a:t>s</a:t>
            </a:r>
            <a:r>
              <a:rPr lang="en-US" baseline="-25000">
                <a:latin typeface="Cambria Math"/>
                <a:ea typeface="Cambria Math"/>
                <a:cs typeface="Arial"/>
              </a:rPr>
              <a:t>1</a:t>
            </a:r>
            <a:endParaRPr lang="en-US" baseline="-25000">
              <a:latin typeface="Cambria Math"/>
              <a:ea typeface="Cambria Math"/>
            </a:endParaRPr>
          </a:p>
        </p:txBody>
      </p:sp>
      <p:sp>
        <p:nvSpPr>
          <p:cNvPr id="67" name="TextBox 66">
            <a:extLst>
              <a:ext uri="{FF2B5EF4-FFF2-40B4-BE49-F238E27FC236}">
                <a16:creationId xmlns:a16="http://schemas.microsoft.com/office/drawing/2014/main" id="{5D605C73-8621-CC03-9DAB-40B97DFE6F74}"/>
              </a:ext>
            </a:extLst>
          </p:cNvPr>
          <p:cNvSpPr txBox="1"/>
          <p:nvPr/>
        </p:nvSpPr>
        <p:spPr>
          <a:xfrm>
            <a:off x="1654341" y="2947736"/>
            <a:ext cx="451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latin typeface="Cambria Math"/>
                <a:ea typeface="Cambria Math"/>
                <a:cs typeface="Arial"/>
              </a:rPr>
              <a:t>s</a:t>
            </a:r>
            <a:r>
              <a:rPr lang="en-US" baseline="-25000">
                <a:latin typeface="Cambria Math"/>
                <a:ea typeface="Cambria Math"/>
                <a:cs typeface="Arial"/>
              </a:rPr>
              <a:t>2</a:t>
            </a:r>
            <a:endParaRPr lang="en-US"/>
          </a:p>
        </p:txBody>
      </p:sp>
      <p:sp>
        <p:nvSpPr>
          <p:cNvPr id="68" name="TextBox 67">
            <a:extLst>
              <a:ext uri="{FF2B5EF4-FFF2-40B4-BE49-F238E27FC236}">
                <a16:creationId xmlns:a16="http://schemas.microsoft.com/office/drawing/2014/main" id="{B7CE577A-F200-39FC-E279-AFDF63714F49}"/>
              </a:ext>
            </a:extLst>
          </p:cNvPr>
          <p:cNvSpPr txBox="1"/>
          <p:nvPr/>
        </p:nvSpPr>
        <p:spPr>
          <a:xfrm>
            <a:off x="1955130" y="2947736"/>
            <a:ext cx="451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a:latin typeface="Cambria Math"/>
                <a:ea typeface="Cambria Math"/>
                <a:cs typeface="Arial"/>
              </a:rPr>
              <a:t>s</a:t>
            </a:r>
            <a:r>
              <a:rPr lang="en-US" baseline="-25000">
                <a:latin typeface="Cambria Math"/>
                <a:ea typeface="Cambria Math"/>
                <a:cs typeface="Arial"/>
              </a:rPr>
              <a:t>3</a:t>
            </a:r>
            <a:endParaRPr lang="en-US"/>
          </a:p>
        </p:txBody>
      </p:sp>
      <p:sp>
        <p:nvSpPr>
          <p:cNvPr id="69" name="TextBox 68">
            <a:extLst>
              <a:ext uri="{FF2B5EF4-FFF2-40B4-BE49-F238E27FC236}">
                <a16:creationId xmlns:a16="http://schemas.microsoft.com/office/drawing/2014/main" id="{D8756900-6224-55A3-E5BF-30B2A280C39A}"/>
              </a:ext>
            </a:extLst>
          </p:cNvPr>
          <p:cNvSpPr txBox="1"/>
          <p:nvPr/>
        </p:nvSpPr>
        <p:spPr>
          <a:xfrm>
            <a:off x="2717130" y="2947736"/>
            <a:ext cx="11129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a:t>
            </a:r>
          </a:p>
        </p:txBody>
      </p:sp>
      <p:sp>
        <p:nvSpPr>
          <p:cNvPr id="70" name="TextBox 69">
            <a:extLst>
              <a:ext uri="{FF2B5EF4-FFF2-40B4-BE49-F238E27FC236}">
                <a16:creationId xmlns:a16="http://schemas.microsoft.com/office/drawing/2014/main" id="{6388649A-B92C-E1DE-155D-EDCED3849CDA}"/>
              </a:ext>
            </a:extLst>
          </p:cNvPr>
          <p:cNvSpPr txBox="1"/>
          <p:nvPr/>
        </p:nvSpPr>
        <p:spPr>
          <a:xfrm>
            <a:off x="4140866" y="2947736"/>
            <a:ext cx="451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i="1" err="1">
                <a:latin typeface="Cambria Math"/>
                <a:ea typeface="Cambria Math"/>
                <a:cs typeface="Arial"/>
              </a:rPr>
              <a:t>s</a:t>
            </a:r>
            <a:r>
              <a:rPr lang="en-US" i="1" baseline="-25000" err="1">
                <a:latin typeface="Cambria Math"/>
                <a:ea typeface="Cambria Math"/>
                <a:cs typeface="Arial"/>
              </a:rPr>
              <a:t>l</a:t>
            </a:r>
            <a:endParaRPr lang="en-US" err="1"/>
          </a:p>
        </p:txBody>
      </p:sp>
      <p:sp>
        <p:nvSpPr>
          <p:cNvPr id="64" name="Rectangle 63">
            <a:extLst>
              <a:ext uri="{FF2B5EF4-FFF2-40B4-BE49-F238E27FC236}">
                <a16:creationId xmlns:a16="http://schemas.microsoft.com/office/drawing/2014/main" id="{4940FB0A-B07A-C425-C475-8813453AD446}"/>
              </a:ext>
            </a:extLst>
          </p:cNvPr>
          <p:cNvSpPr/>
          <p:nvPr/>
        </p:nvSpPr>
        <p:spPr>
          <a:xfrm>
            <a:off x="1351237" y="1429117"/>
            <a:ext cx="3148781" cy="1394268"/>
          </a:xfrm>
          <a:prstGeom prst="rect">
            <a:avLst/>
          </a:prstGeom>
          <a:solidFill>
            <a:srgbClr val="FCE6D5">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556A5DC5-0872-8BDE-909E-29EEEB3978D5}"/>
              </a:ext>
            </a:extLst>
          </p:cNvPr>
          <p:cNvCxnSpPr>
            <a:cxnSpLocks/>
          </p:cNvCxnSpPr>
          <p:nvPr/>
        </p:nvCxnSpPr>
        <p:spPr>
          <a:xfrm>
            <a:off x="2577630" y="2173109"/>
            <a:ext cx="1580443" cy="84666"/>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E884F92-6C12-EA41-31FD-8316EAF5CC16}"/>
              </a:ext>
            </a:extLst>
          </p:cNvPr>
          <p:cNvCxnSpPr/>
          <p:nvPr/>
        </p:nvCxnSpPr>
        <p:spPr>
          <a:xfrm flipV="1">
            <a:off x="1683927" y="1627480"/>
            <a:ext cx="884295" cy="56445"/>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8293098-1A98-0034-1534-0ABFABFF2372}"/>
              </a:ext>
            </a:extLst>
          </p:cNvPr>
          <p:cNvSpPr txBox="1"/>
          <p:nvPr/>
        </p:nvSpPr>
        <p:spPr>
          <a:xfrm>
            <a:off x="1411308" y="4174516"/>
            <a:ext cx="551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Arial"/>
                <a:ea typeface="Cambria Math"/>
                <a:cs typeface="Arial"/>
              </a:rPr>
              <a:t>site</a:t>
            </a:r>
            <a:endParaRPr lang="en-US"/>
          </a:p>
        </p:txBody>
      </p:sp>
      <p:sp>
        <p:nvSpPr>
          <p:cNvPr id="82" name="TextBox 81">
            <a:extLst>
              <a:ext uri="{FF2B5EF4-FFF2-40B4-BE49-F238E27FC236}">
                <a16:creationId xmlns:a16="http://schemas.microsoft.com/office/drawing/2014/main" id="{D8CCC0BE-4673-D82A-DD41-8331EF1E6B3C}"/>
              </a:ext>
            </a:extLst>
          </p:cNvPr>
          <p:cNvSpPr txBox="1"/>
          <p:nvPr/>
        </p:nvSpPr>
        <p:spPr>
          <a:xfrm>
            <a:off x="1201602" y="4367571"/>
            <a:ext cx="551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latin typeface="Arial"/>
                <a:ea typeface="Cambria Math"/>
                <a:cs typeface="Arial"/>
              </a:rPr>
              <a:t>cell</a:t>
            </a:r>
          </a:p>
        </p:txBody>
      </p:sp>
      <p:cxnSp>
        <p:nvCxnSpPr>
          <p:cNvPr id="83" name="Straight Arrow Connector 82">
            <a:extLst>
              <a:ext uri="{FF2B5EF4-FFF2-40B4-BE49-F238E27FC236}">
                <a16:creationId xmlns:a16="http://schemas.microsoft.com/office/drawing/2014/main" id="{7094154A-6942-5A28-9C43-8849AFF482D1}"/>
              </a:ext>
            </a:extLst>
          </p:cNvPr>
          <p:cNvCxnSpPr/>
          <p:nvPr/>
        </p:nvCxnSpPr>
        <p:spPr>
          <a:xfrm flipH="1" flipV="1">
            <a:off x="1317356" y="4274949"/>
            <a:ext cx="516610" cy="348711"/>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Arrow: Left 101">
            <a:extLst>
              <a:ext uri="{FF2B5EF4-FFF2-40B4-BE49-F238E27FC236}">
                <a16:creationId xmlns:a16="http://schemas.microsoft.com/office/drawing/2014/main" id="{63B7780C-37D1-DF8A-0C8C-AD1C2AFFBC4D}"/>
              </a:ext>
            </a:extLst>
          </p:cNvPr>
          <p:cNvSpPr/>
          <p:nvPr/>
        </p:nvSpPr>
        <p:spPr>
          <a:xfrm>
            <a:off x="7388679" y="4667250"/>
            <a:ext cx="653142" cy="190500"/>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row: Left 102">
            <a:extLst>
              <a:ext uri="{FF2B5EF4-FFF2-40B4-BE49-F238E27FC236}">
                <a16:creationId xmlns:a16="http://schemas.microsoft.com/office/drawing/2014/main" id="{69CA6D5F-309C-677A-5D88-61D852C1274B}"/>
              </a:ext>
            </a:extLst>
          </p:cNvPr>
          <p:cNvSpPr/>
          <p:nvPr/>
        </p:nvSpPr>
        <p:spPr>
          <a:xfrm>
            <a:off x="8286750" y="5225142"/>
            <a:ext cx="966106" cy="13607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339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P spid="119" grpId="0" animBg="1"/>
      <p:bldP spid="120" grpId="0" animBg="1"/>
      <p:bldP spid="65" grpId="0"/>
      <p:bldP spid="72" grpId="0"/>
      <p:bldP spid="73" grpId="0"/>
      <p:bldP spid="45" grpId="0"/>
      <p:bldP spid="47" grpId="0"/>
      <p:bldP spid="75" grpId="0" animBg="1"/>
      <p:bldP spid="76" grpId="0" animBg="1"/>
      <p:bldP spid="77" grpId="0" animBg="1"/>
      <p:bldP spid="78" grpId="0" animBg="1"/>
      <p:bldP spid="79" grpId="0"/>
      <p:bldP spid="87" grpId="0"/>
      <p:bldP spid="89" grpId="0" animBg="1"/>
      <p:bldP spid="96" grpId="0"/>
      <p:bldP spid="97" grpId="0"/>
      <p:bldP spid="81" grpId="0"/>
      <p:bldP spid="82" grpId="0"/>
      <p:bldP spid="102" grpId="0" animBg="1"/>
      <p:bldP spid="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1AC2CE82-C44F-D637-B02B-1C1E7B305A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0FE734-4A54-16E3-8074-71895D1787CB}"/>
              </a:ext>
            </a:extLst>
          </p:cNvPr>
          <p:cNvSpPr>
            <a:spLocks noGrp="1"/>
          </p:cNvSpPr>
          <p:nvPr>
            <p:ph type="title"/>
            <p:custDataLst>
              <p:tags r:id="rId2"/>
            </p:custDataLst>
          </p:nvPr>
        </p:nvSpPr>
        <p:spPr/>
        <p:txBody>
          <a:bodyPr/>
          <a:lstStyle/>
          <a:p>
            <a:r>
              <a:rPr lang="zh-CN" altLang="en-US">
                <a:cs typeface="Arial"/>
              </a:rPr>
              <a:t>LSMC Booster</a:t>
            </a:r>
          </a:p>
        </p:txBody>
      </p:sp>
      <p:pic>
        <p:nvPicPr>
          <p:cNvPr id="4" name="图片 3" descr="logo-4">
            <a:extLst>
              <a:ext uri="{FF2B5EF4-FFF2-40B4-BE49-F238E27FC236}">
                <a16:creationId xmlns:a16="http://schemas.microsoft.com/office/drawing/2014/main" id="{1869BBB0-08AD-1D76-1EF6-6461B38FD55D}"/>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6" name="Content Placeholder 5">
            <a:extLst>
              <a:ext uri="{FF2B5EF4-FFF2-40B4-BE49-F238E27FC236}">
                <a16:creationId xmlns:a16="http://schemas.microsoft.com/office/drawing/2014/main" id="{AA147145-B557-188E-2FFB-EB4CD1A9714A}"/>
              </a:ext>
            </a:extLst>
          </p:cNvPr>
          <p:cNvSpPr>
            <a:spLocks noGrp="1"/>
          </p:cNvSpPr>
          <p:nvPr>
            <p:ph idx="1"/>
          </p:nvPr>
        </p:nvSpPr>
        <p:spPr/>
        <p:txBody>
          <a:bodyPr vert="horz" lIns="90000" tIns="46800" rIns="90000" bIns="46800" rtlCol="0" anchor="t">
            <a:normAutofit/>
          </a:bodyPr>
          <a:lstStyle/>
          <a:p>
            <a:r>
              <a:rPr lang="en-US">
                <a:cs typeface="Arial"/>
              </a:rPr>
              <a:t>Classical greedy techniques (descent) can get trapped in local min solution</a:t>
            </a:r>
          </a:p>
          <a:p>
            <a:r>
              <a:rPr lang="en-US">
                <a:cs typeface="Arial"/>
              </a:rPr>
              <a:t>Large-step Markov chain (LSMC) applies kick move (</a:t>
            </a:r>
            <a:r>
              <a:rPr lang="en-US" sz="2000" b="1" i="1">
                <a:cs typeface="Arial"/>
              </a:rPr>
              <a:t>n</a:t>
            </a:r>
            <a:r>
              <a:rPr lang="en-US" sz="2000" b="1" i="1" baseline="-25000">
                <a:cs typeface="Arial"/>
              </a:rPr>
              <a:t>k</a:t>
            </a:r>
            <a:r>
              <a:rPr lang="en-US">
                <a:cs typeface="Arial"/>
              </a:rPr>
              <a:t> random swaps) to perturb current local min solution </a:t>
            </a:r>
            <a:r>
              <a:rPr lang="en-US" sz="2000" b="1">
                <a:cs typeface="Arial"/>
                <a:sym typeface="Symbol" panose="05050102010706020507" pitchFamily="18" charset="2"/>
              </a:rPr>
              <a:t></a:t>
            </a:r>
            <a:r>
              <a:rPr lang="en-US">
                <a:cs typeface="Arial"/>
                <a:sym typeface="Symbol" panose="05050102010706020507" pitchFamily="18" charset="2"/>
              </a:rPr>
              <a:t> </a:t>
            </a:r>
            <a:r>
              <a:rPr lang="en-US">
                <a:cs typeface="Arial"/>
              </a:rPr>
              <a:t>allows placer to explore more of the solution landscape </a:t>
            </a:r>
          </a:p>
        </p:txBody>
      </p:sp>
      <p:cxnSp>
        <p:nvCxnSpPr>
          <p:cNvPr id="3" name="Straight Arrow Connector 2">
            <a:extLst>
              <a:ext uri="{FF2B5EF4-FFF2-40B4-BE49-F238E27FC236}">
                <a16:creationId xmlns:a16="http://schemas.microsoft.com/office/drawing/2014/main" id="{148CC345-325D-0733-359B-F9AAEA27DE0E}"/>
              </a:ext>
            </a:extLst>
          </p:cNvPr>
          <p:cNvCxnSpPr/>
          <p:nvPr/>
        </p:nvCxnSpPr>
        <p:spPr>
          <a:xfrm flipH="1" flipV="1">
            <a:off x="2993152" y="3588711"/>
            <a:ext cx="10770" cy="279508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BBAA4DD-1350-E9D5-9506-137D47C567D5}"/>
              </a:ext>
            </a:extLst>
          </p:cNvPr>
          <p:cNvCxnSpPr/>
          <p:nvPr/>
        </p:nvCxnSpPr>
        <p:spPr>
          <a:xfrm>
            <a:off x="3001197" y="6380731"/>
            <a:ext cx="3076589" cy="6997"/>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04DDC0-CA63-D7BE-D4C4-7A31ABFD0FB7}"/>
              </a:ext>
            </a:extLst>
          </p:cNvPr>
          <p:cNvSpPr txBox="1"/>
          <p:nvPr/>
        </p:nvSpPr>
        <p:spPr>
          <a:xfrm rot="16200000">
            <a:off x="1778859" y="4749937"/>
            <a:ext cx="1940797" cy="3967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HPWL (cost)</a:t>
            </a:r>
          </a:p>
        </p:txBody>
      </p:sp>
      <p:sp>
        <p:nvSpPr>
          <p:cNvPr id="21" name="TextBox 20">
            <a:extLst>
              <a:ext uri="{FF2B5EF4-FFF2-40B4-BE49-F238E27FC236}">
                <a16:creationId xmlns:a16="http://schemas.microsoft.com/office/drawing/2014/main" id="{777DE007-7FE5-6C68-5B76-7F54758C3300}"/>
              </a:ext>
            </a:extLst>
          </p:cNvPr>
          <p:cNvSpPr txBox="1"/>
          <p:nvPr/>
        </p:nvSpPr>
        <p:spPr>
          <a:xfrm>
            <a:off x="3152761" y="3012726"/>
            <a:ext cx="2772939" cy="445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Greedy descent only</a:t>
            </a:r>
          </a:p>
        </p:txBody>
      </p:sp>
      <p:cxnSp>
        <p:nvCxnSpPr>
          <p:cNvPr id="22" name="Straight Arrow Connector 21">
            <a:extLst>
              <a:ext uri="{FF2B5EF4-FFF2-40B4-BE49-F238E27FC236}">
                <a16:creationId xmlns:a16="http://schemas.microsoft.com/office/drawing/2014/main" id="{FB521B12-B824-6038-1C5A-CBA8F5BB1CCE}"/>
              </a:ext>
            </a:extLst>
          </p:cNvPr>
          <p:cNvCxnSpPr>
            <a:cxnSpLocks/>
          </p:cNvCxnSpPr>
          <p:nvPr/>
        </p:nvCxnSpPr>
        <p:spPr>
          <a:xfrm flipH="1" flipV="1">
            <a:off x="6375856" y="3588711"/>
            <a:ext cx="10770" cy="279508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6E6ECE-13F3-FC5B-2CAA-2075B5F4764B}"/>
              </a:ext>
            </a:extLst>
          </p:cNvPr>
          <p:cNvCxnSpPr>
            <a:cxnSpLocks/>
          </p:cNvCxnSpPr>
          <p:nvPr/>
        </p:nvCxnSpPr>
        <p:spPr>
          <a:xfrm>
            <a:off x="6383901" y="6380731"/>
            <a:ext cx="3076589" cy="6997"/>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09494FC-2F81-6228-46AB-DA89AD3628DB}"/>
              </a:ext>
            </a:extLst>
          </p:cNvPr>
          <p:cNvSpPr txBox="1"/>
          <p:nvPr/>
        </p:nvSpPr>
        <p:spPr>
          <a:xfrm>
            <a:off x="6535465" y="3012726"/>
            <a:ext cx="27729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LSMC (</a:t>
            </a:r>
            <a:r>
              <a:rPr lang="en-US">
                <a:solidFill>
                  <a:schemeClr val="accent2"/>
                </a:solidFill>
                <a:cs typeface="Arial"/>
              </a:rPr>
              <a:t>kick</a:t>
            </a:r>
            <a:r>
              <a:rPr lang="en-US">
                <a:cs typeface="Arial"/>
              </a:rPr>
              <a:t> + </a:t>
            </a:r>
            <a:r>
              <a:rPr lang="en-US" err="1">
                <a:solidFill>
                  <a:srgbClr val="00B050"/>
                </a:solidFill>
                <a:cs typeface="Arial"/>
              </a:rPr>
              <a:t>desce</a:t>
            </a:r>
            <a:r>
              <a:rPr lang="en-US">
                <a:solidFill>
                  <a:srgbClr val="00B050"/>
                </a:solidFill>
                <a:cs typeface="Arial"/>
              </a:rPr>
              <a:t>nd</a:t>
            </a:r>
            <a:r>
              <a:rPr lang="en-US">
                <a:cs typeface="Arial"/>
              </a:rPr>
              <a:t>)</a:t>
            </a:r>
            <a:endParaRPr lang="en-US"/>
          </a:p>
        </p:txBody>
      </p:sp>
      <mc:AlternateContent xmlns:mc="http://schemas.openxmlformats.org/markup-compatibility/2006" xmlns:p14="http://schemas.microsoft.com/office/powerpoint/2010/main">
        <mc:Choice Requires="p14">
          <p:contentPart p14:bwMode="auto" r:id="rId7">
            <p14:nvContentPartPr>
              <p14:cNvPr id="49" name="Ink 48">
                <a:extLst>
                  <a:ext uri="{FF2B5EF4-FFF2-40B4-BE49-F238E27FC236}">
                    <a16:creationId xmlns:a16="http://schemas.microsoft.com/office/drawing/2014/main" id="{A99E9F79-BE8C-62E8-7873-028760883209}"/>
                  </a:ext>
                </a:extLst>
              </p14:cNvPr>
              <p14:cNvContentPartPr/>
              <p14:nvPr/>
            </p14:nvContentPartPr>
            <p14:xfrm>
              <a:off x="3091279" y="3981606"/>
              <a:ext cx="2847140" cy="1405815"/>
            </p14:xfrm>
          </p:contentPart>
        </mc:Choice>
        <mc:Fallback xmlns="">
          <p:pic>
            <p:nvPicPr>
              <p:cNvPr id="49" name="Ink 48">
                <a:extLst>
                  <a:ext uri="{FF2B5EF4-FFF2-40B4-BE49-F238E27FC236}">
                    <a16:creationId xmlns:a16="http://schemas.microsoft.com/office/drawing/2014/main" id="{A99E9F79-BE8C-62E8-7873-028760883209}"/>
                  </a:ext>
                </a:extLst>
              </p:cNvPr>
              <p:cNvPicPr/>
              <p:nvPr/>
            </p:nvPicPr>
            <p:blipFill>
              <a:blip r:embed="rId8"/>
              <a:stretch>
                <a:fillRect/>
              </a:stretch>
            </p:blipFill>
            <p:spPr>
              <a:xfrm>
                <a:off x="3082280" y="3972608"/>
                <a:ext cx="2864777" cy="14234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F8F2CEA3-878D-891C-5D55-1A3D75C7E873}"/>
                  </a:ext>
                </a:extLst>
              </p14:cNvPr>
              <p14:cNvContentPartPr/>
              <p14:nvPr/>
            </p14:nvContentPartPr>
            <p14:xfrm>
              <a:off x="6497327" y="3981605"/>
              <a:ext cx="2847140" cy="1405815"/>
            </p14:xfrm>
          </p:contentPart>
        </mc:Choice>
        <mc:Fallback xmlns="">
          <p:pic>
            <p:nvPicPr>
              <p:cNvPr id="51" name="Ink 50">
                <a:extLst>
                  <a:ext uri="{FF2B5EF4-FFF2-40B4-BE49-F238E27FC236}">
                    <a16:creationId xmlns:a16="http://schemas.microsoft.com/office/drawing/2014/main" id="{F8F2CEA3-878D-891C-5D55-1A3D75C7E873}"/>
                  </a:ext>
                </a:extLst>
              </p:cNvPr>
              <p:cNvPicPr/>
              <p:nvPr/>
            </p:nvPicPr>
            <p:blipFill>
              <a:blip r:embed="rId8"/>
              <a:stretch>
                <a:fillRect/>
              </a:stretch>
            </p:blipFill>
            <p:spPr>
              <a:xfrm>
                <a:off x="6488328" y="3972607"/>
                <a:ext cx="2864777" cy="1423451"/>
              </a:xfrm>
              <a:prstGeom prst="rect">
                <a:avLst/>
              </a:prstGeom>
            </p:spPr>
          </p:pic>
        </mc:Fallback>
      </mc:AlternateContent>
      <p:sp>
        <p:nvSpPr>
          <p:cNvPr id="52" name="Oval 51">
            <a:extLst>
              <a:ext uri="{FF2B5EF4-FFF2-40B4-BE49-F238E27FC236}">
                <a16:creationId xmlns:a16="http://schemas.microsoft.com/office/drawing/2014/main" id="{D9E839D3-5EB9-0E1B-CF4A-CDD24A5955F0}"/>
              </a:ext>
            </a:extLst>
          </p:cNvPr>
          <p:cNvSpPr/>
          <p:nvPr/>
        </p:nvSpPr>
        <p:spPr>
          <a:xfrm>
            <a:off x="3939497" y="4712851"/>
            <a:ext cx="90236" cy="1002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57675D9-B8FD-E20F-68E5-34D383A15F77}"/>
              </a:ext>
            </a:extLst>
          </p:cNvPr>
          <p:cNvSpPr/>
          <p:nvPr/>
        </p:nvSpPr>
        <p:spPr>
          <a:xfrm>
            <a:off x="8584942" y="5327960"/>
            <a:ext cx="90236" cy="1002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D7A8A21-E5BF-F8CF-5EAC-21728AEB7812}"/>
              </a:ext>
            </a:extLst>
          </p:cNvPr>
          <p:cNvSpPr/>
          <p:nvPr/>
        </p:nvSpPr>
        <p:spPr>
          <a:xfrm>
            <a:off x="3149954" y="3932489"/>
            <a:ext cx="90236" cy="10026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2476079-0A56-CAFF-7EA0-1F0FD895966D}"/>
              </a:ext>
            </a:extLst>
          </p:cNvPr>
          <p:cNvSpPr/>
          <p:nvPr/>
        </p:nvSpPr>
        <p:spPr>
          <a:xfrm>
            <a:off x="6537640" y="3932488"/>
            <a:ext cx="90236" cy="10026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ACD1A36-3C67-FA5A-4F26-1429812431B8}"/>
              </a:ext>
            </a:extLst>
          </p:cNvPr>
          <p:cNvSpPr/>
          <p:nvPr/>
        </p:nvSpPr>
        <p:spPr>
          <a:xfrm>
            <a:off x="8306022" y="4182555"/>
            <a:ext cx="90236" cy="100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207A5C5-61CD-D0F2-914C-ECB00365660C}"/>
              </a:ext>
            </a:extLst>
          </p:cNvPr>
          <p:cNvSpPr/>
          <p:nvPr/>
        </p:nvSpPr>
        <p:spPr>
          <a:xfrm>
            <a:off x="7345545" y="4712850"/>
            <a:ext cx="90236" cy="1002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C183932-A276-5B3E-7AC2-BBB38728F719}"/>
              </a:ext>
            </a:extLst>
          </p:cNvPr>
          <p:cNvSpPr txBox="1"/>
          <p:nvPr/>
        </p:nvSpPr>
        <p:spPr>
          <a:xfrm>
            <a:off x="3089192" y="3616843"/>
            <a:ext cx="6550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start</a:t>
            </a:r>
          </a:p>
        </p:txBody>
      </p:sp>
      <p:sp>
        <p:nvSpPr>
          <p:cNvPr id="59" name="TextBox 58">
            <a:extLst>
              <a:ext uri="{FF2B5EF4-FFF2-40B4-BE49-F238E27FC236}">
                <a16:creationId xmlns:a16="http://schemas.microsoft.com/office/drawing/2014/main" id="{FFF35E94-BEF3-ACE0-24BF-65D2D7A4D38A}"/>
              </a:ext>
            </a:extLst>
          </p:cNvPr>
          <p:cNvSpPr txBox="1"/>
          <p:nvPr/>
        </p:nvSpPr>
        <p:spPr>
          <a:xfrm>
            <a:off x="6541143" y="3607662"/>
            <a:ext cx="6550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start</a:t>
            </a:r>
          </a:p>
        </p:txBody>
      </p:sp>
      <p:sp>
        <p:nvSpPr>
          <p:cNvPr id="60" name="TextBox 59">
            <a:extLst>
              <a:ext uri="{FF2B5EF4-FFF2-40B4-BE49-F238E27FC236}">
                <a16:creationId xmlns:a16="http://schemas.microsoft.com/office/drawing/2014/main" id="{44115FC5-38D8-0EEB-F93A-6B374ED4F52A}"/>
              </a:ext>
            </a:extLst>
          </p:cNvPr>
          <p:cNvSpPr txBox="1"/>
          <p:nvPr/>
        </p:nvSpPr>
        <p:spPr>
          <a:xfrm>
            <a:off x="3355434" y="4810336"/>
            <a:ext cx="12610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local min</a:t>
            </a:r>
            <a:endParaRPr lang="en-US"/>
          </a:p>
        </p:txBody>
      </p:sp>
      <p:cxnSp>
        <p:nvCxnSpPr>
          <p:cNvPr id="61" name="Straight Arrow Connector 60">
            <a:extLst>
              <a:ext uri="{FF2B5EF4-FFF2-40B4-BE49-F238E27FC236}">
                <a16:creationId xmlns:a16="http://schemas.microsoft.com/office/drawing/2014/main" id="{26A3F75A-86DF-4392-94F5-54BB69F4A52B}"/>
              </a:ext>
            </a:extLst>
          </p:cNvPr>
          <p:cNvCxnSpPr>
            <a:cxnSpLocks/>
          </p:cNvCxnSpPr>
          <p:nvPr/>
        </p:nvCxnSpPr>
        <p:spPr>
          <a:xfrm flipV="1">
            <a:off x="8045382" y="4299437"/>
            <a:ext cx="260640" cy="51089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019E1D4A-C735-3D14-B7CF-B00EFB09ACB0}"/>
              </a:ext>
            </a:extLst>
          </p:cNvPr>
          <p:cNvSpPr txBox="1"/>
          <p:nvPr/>
        </p:nvSpPr>
        <p:spPr>
          <a:xfrm>
            <a:off x="6632951" y="4801155"/>
            <a:ext cx="12610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local min</a:t>
            </a:r>
            <a:endParaRPr lang="en-US"/>
          </a:p>
        </p:txBody>
      </p:sp>
      <p:cxnSp>
        <p:nvCxnSpPr>
          <p:cNvPr id="63" name="Connector: Curved 62">
            <a:extLst>
              <a:ext uri="{FF2B5EF4-FFF2-40B4-BE49-F238E27FC236}">
                <a16:creationId xmlns:a16="http://schemas.microsoft.com/office/drawing/2014/main" id="{8A5DC75A-2263-5779-D4E4-EEB8966E80BA}"/>
              </a:ext>
            </a:extLst>
          </p:cNvPr>
          <p:cNvCxnSpPr/>
          <p:nvPr/>
        </p:nvCxnSpPr>
        <p:spPr>
          <a:xfrm>
            <a:off x="3198394" y="4092065"/>
            <a:ext cx="651710" cy="671763"/>
          </a:xfrm>
          <a:prstGeom prst="curvedConnector3">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6C7D8F2C-DFFE-3F4F-C833-8532E0B04F34}"/>
              </a:ext>
            </a:extLst>
          </p:cNvPr>
          <p:cNvCxnSpPr>
            <a:cxnSpLocks/>
          </p:cNvCxnSpPr>
          <p:nvPr/>
        </p:nvCxnSpPr>
        <p:spPr>
          <a:xfrm>
            <a:off x="6631984" y="4092064"/>
            <a:ext cx="651710" cy="671763"/>
          </a:xfrm>
          <a:prstGeom prst="curvedConnector3">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3BC78C4-B456-9663-3601-E21CE25B1867}"/>
              </a:ext>
            </a:extLst>
          </p:cNvPr>
          <p:cNvSpPr txBox="1"/>
          <p:nvPr/>
        </p:nvSpPr>
        <p:spPr>
          <a:xfrm>
            <a:off x="7661191" y="3681107"/>
            <a:ext cx="14564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2"/>
                </a:solidFill>
                <a:cs typeface="Arial"/>
              </a:rPr>
              <a:t>“kick move”</a:t>
            </a:r>
          </a:p>
        </p:txBody>
      </p:sp>
      <p:cxnSp>
        <p:nvCxnSpPr>
          <p:cNvPr id="66" name="Connector: Curved 65">
            <a:extLst>
              <a:ext uri="{FF2B5EF4-FFF2-40B4-BE49-F238E27FC236}">
                <a16:creationId xmlns:a16="http://schemas.microsoft.com/office/drawing/2014/main" id="{39763976-9CE5-A23B-6D6F-D44A0AD86373}"/>
              </a:ext>
            </a:extLst>
          </p:cNvPr>
          <p:cNvCxnSpPr>
            <a:cxnSpLocks/>
          </p:cNvCxnSpPr>
          <p:nvPr/>
        </p:nvCxnSpPr>
        <p:spPr>
          <a:xfrm rot="16200000" flipH="1">
            <a:off x="7960268" y="4718237"/>
            <a:ext cx="1028523" cy="190922"/>
          </a:xfrm>
          <a:prstGeom prst="curvedConnector3">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573095B-34B9-60A7-EA0A-74AD54A62653}"/>
              </a:ext>
            </a:extLst>
          </p:cNvPr>
          <p:cNvSpPr/>
          <p:nvPr/>
        </p:nvSpPr>
        <p:spPr>
          <a:xfrm>
            <a:off x="7763831" y="4458046"/>
            <a:ext cx="90236" cy="100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FA94B1A-DAC4-C624-4242-BD3C7676D25A}"/>
              </a:ext>
            </a:extLst>
          </p:cNvPr>
          <p:cNvSpPr/>
          <p:nvPr/>
        </p:nvSpPr>
        <p:spPr>
          <a:xfrm>
            <a:off x="7955146" y="4874042"/>
            <a:ext cx="90236" cy="10026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1A84B2B-B4BD-8A57-BC13-058E3CA8D834}"/>
              </a:ext>
            </a:extLst>
          </p:cNvPr>
          <p:cNvCxnSpPr>
            <a:cxnSpLocks/>
          </p:cNvCxnSpPr>
          <p:nvPr/>
        </p:nvCxnSpPr>
        <p:spPr>
          <a:xfrm flipV="1">
            <a:off x="7443982" y="4545705"/>
            <a:ext cx="302114" cy="21464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 name="Connector: Curved 14">
            <a:extLst>
              <a:ext uri="{FF2B5EF4-FFF2-40B4-BE49-F238E27FC236}">
                <a16:creationId xmlns:a16="http://schemas.microsoft.com/office/drawing/2014/main" id="{0F5FF651-C2AD-145B-687E-7B6507E4E07A}"/>
              </a:ext>
            </a:extLst>
          </p:cNvPr>
          <p:cNvCxnSpPr>
            <a:cxnSpLocks/>
          </p:cNvCxnSpPr>
          <p:nvPr/>
        </p:nvCxnSpPr>
        <p:spPr>
          <a:xfrm rot="16200000" flipH="1">
            <a:off x="7728636" y="4663423"/>
            <a:ext cx="281513" cy="171508"/>
          </a:xfrm>
          <a:prstGeom prst="curvedConnector3">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73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45F6C432-F301-6642-295D-9C15E397C3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58AC83-FC0E-9152-625C-45E2A9BBEC35}"/>
              </a:ext>
            </a:extLst>
          </p:cNvPr>
          <p:cNvSpPr>
            <a:spLocks noGrp="1"/>
          </p:cNvSpPr>
          <p:nvPr>
            <p:ph type="title"/>
            <p:custDataLst>
              <p:tags r:id="rId2"/>
            </p:custDataLst>
          </p:nvPr>
        </p:nvSpPr>
        <p:spPr/>
        <p:txBody>
          <a:bodyPr/>
          <a:lstStyle/>
          <a:p>
            <a:r>
              <a:rPr lang="zh-CN" altLang="zh-CN">
                <a:cs typeface="Arial"/>
              </a:rPr>
              <a:t>Outline</a:t>
            </a:r>
            <a:endParaRPr lang="zh-CN" altLang="zh-CN"/>
          </a:p>
        </p:txBody>
      </p:sp>
      <p:sp>
        <p:nvSpPr>
          <p:cNvPr id="3" name="副标题 2">
            <a:extLst>
              <a:ext uri="{FF2B5EF4-FFF2-40B4-BE49-F238E27FC236}">
                <a16:creationId xmlns:a16="http://schemas.microsoft.com/office/drawing/2014/main" id="{A4C058D9-82B9-216E-AB9A-84BFB4C61881}"/>
              </a:ext>
            </a:extLst>
          </p:cNvPr>
          <p:cNvSpPr>
            <a:spLocks noGrp="1"/>
          </p:cNvSpPr>
          <p:nvPr>
            <p:ph idx="1"/>
            <p:custDataLst>
              <p:tags r:id="rId3"/>
            </p:custDataLst>
          </p:nvPr>
        </p:nvSpPr>
        <p:spPr/>
        <p:txBody>
          <a:bodyPr vert="horz" lIns="90000" tIns="46800" rIns="90000" bIns="46800" rtlCol="0" anchor="t">
            <a:normAutofit/>
          </a:bodyPr>
          <a:lstStyle/>
          <a:p>
            <a:r>
              <a:rPr lang="zh-CN" altLang="en-US" sz="2400">
                <a:cs typeface="Arial"/>
              </a:rPr>
              <a:t>Introduction</a:t>
            </a:r>
          </a:p>
          <a:p>
            <a:r>
              <a:rPr lang="zh-CN" altLang="en-US" sz="2400"/>
              <a:t>Our Approach</a:t>
            </a:r>
            <a:endParaRPr lang="zh-CN" altLang="en-US" sz="2400" b="1">
              <a:solidFill>
                <a:schemeClr val="accent1"/>
              </a:solidFill>
              <a:cs typeface="Arial"/>
            </a:endParaRPr>
          </a:p>
          <a:p>
            <a:r>
              <a:rPr lang="zh-CN" altLang="en-US" sz="2400" b="1">
                <a:solidFill>
                  <a:schemeClr val="accent1"/>
                </a:solidFill>
                <a:cs typeface="Arial"/>
              </a:rPr>
              <a:t>Experimental Results</a:t>
            </a:r>
          </a:p>
          <a:p>
            <a:r>
              <a:rPr lang="zh-CN" altLang="en-US" sz="2400">
                <a:cs typeface="Arial"/>
              </a:rPr>
              <a:t>Conclusion</a:t>
            </a:r>
          </a:p>
          <a:p>
            <a:endParaRPr lang="zh-CN" altLang="en-US" sz="2400">
              <a:cs typeface="Arial"/>
            </a:endParaRPr>
          </a:p>
        </p:txBody>
      </p:sp>
      <p:pic>
        <p:nvPicPr>
          <p:cNvPr id="4" name="图片 3" descr="logo-4">
            <a:extLst>
              <a:ext uri="{FF2B5EF4-FFF2-40B4-BE49-F238E27FC236}">
                <a16:creationId xmlns:a16="http://schemas.microsoft.com/office/drawing/2014/main" id="{A02CEE82-DA99-8025-E950-8BE549C9CDBA}"/>
              </a:ext>
            </a:extLst>
          </p:cNvPr>
          <p:cNvPicPr>
            <a:picLocks noChangeAspect="1"/>
          </p:cNvPicPr>
          <p:nvPr/>
        </p:nvPicPr>
        <p:blipFill>
          <a:blip r:embed="rId7"/>
          <a:stretch>
            <a:fillRect/>
          </a:stretch>
        </p:blipFill>
        <p:spPr>
          <a:xfrm>
            <a:off x="10354310" y="6334125"/>
            <a:ext cx="1603375" cy="387350"/>
          </a:xfrm>
          <a:prstGeom prst="rect">
            <a:avLst/>
          </a:prstGeom>
        </p:spPr>
      </p:pic>
    </p:spTree>
    <p:custDataLst>
      <p:tags r:id="rId1"/>
    </p:custDataLst>
    <p:extLst>
      <p:ext uri="{BB962C8B-B14F-4D97-AF65-F5344CB8AC3E}">
        <p14:creationId xmlns:p14="http://schemas.microsoft.com/office/powerpoint/2010/main" val="416911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6716EA58-E523-5CCF-3CB9-D710B02F0EE0}"/>
            </a:ext>
          </a:extLst>
        </p:cNvPr>
        <p:cNvGrpSpPr/>
        <p:nvPr/>
      </p:nvGrpSpPr>
      <p:grpSpPr>
        <a:xfrm>
          <a:off x="0" y="0"/>
          <a:ext cx="0" cy="0"/>
          <a:chOff x="0" y="0"/>
          <a:chExt cx="0" cy="0"/>
        </a:xfrm>
      </p:grpSpPr>
      <p:sp>
        <p:nvSpPr>
          <p:cNvPr id="8" name="副标题 2">
            <a:extLst>
              <a:ext uri="{FF2B5EF4-FFF2-40B4-BE49-F238E27FC236}">
                <a16:creationId xmlns:a16="http://schemas.microsoft.com/office/drawing/2014/main" id="{DD3CE513-9CC5-BACC-F645-EFB047009E51}"/>
              </a:ext>
            </a:extLst>
          </p:cNvPr>
          <p:cNvSpPr txBox="1">
            <a:spLocks/>
          </p:cNvSpPr>
          <p:nvPr>
            <p:custDataLst>
              <p:tags r:id="rId2"/>
            </p:custDataLst>
          </p:nvPr>
        </p:nvSpPr>
        <p:spPr>
          <a:xfrm>
            <a:off x="272564" y="1433145"/>
            <a:ext cx="11236706" cy="5213839"/>
          </a:xfrm>
          <a:prstGeom prst="rect">
            <a:avLst/>
          </a:prstGeom>
        </p:spPr>
        <p:txBody>
          <a:bodyPr vert="horz" lIns="90000" tIns="46800" rIns="90000" bIns="46800" rtlCol="0" anchor="t">
            <a:normAutofit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a:cs typeface="Arial"/>
              </a:rPr>
              <a:t>Benchmarks</a:t>
            </a:r>
            <a:endParaRPr lang="zh-CN" altLang="en-US" sz="2000">
              <a:cs typeface="Arial"/>
            </a:endParaRPr>
          </a:p>
          <a:p>
            <a:pPr lvl="1">
              <a:buFont typeface="Courier New" panose="020B0604020202020204" pitchFamily="34" charset="0"/>
              <a:buChar char="o"/>
            </a:pPr>
            <a:r>
              <a:rPr lang="en-US" altLang="zh-CN" sz="1800">
                <a:cs typeface="Arial"/>
              </a:rPr>
              <a:t>TILOS </a:t>
            </a:r>
            <a:r>
              <a:rPr lang="zh-CN" altLang="en-US" sz="1800">
                <a:cs typeface="Arial"/>
              </a:rPr>
              <a:t>macro placement designs on ASAP7 PDK </a:t>
            </a:r>
            <a:endParaRPr lang="zh-CN" altLang="en-US" sz="1800" b="1">
              <a:cs typeface="Arial"/>
            </a:endParaRPr>
          </a:p>
          <a:p>
            <a:r>
              <a:rPr lang="zh-CN" altLang="en-US" sz="2000" b="1">
                <a:cs typeface="Arial"/>
              </a:rPr>
              <a:t>Metrics</a:t>
            </a:r>
          </a:p>
          <a:p>
            <a:pPr lvl="1">
              <a:buFont typeface="Courier New" panose="020B0604020202020204" pitchFamily="34" charset="0"/>
              <a:buChar char="o"/>
            </a:pPr>
            <a:r>
              <a:rPr lang="zh-CN" altLang="en-US" sz="1800" dirty="0">
                <a:cs typeface="Arial"/>
              </a:rPr>
              <a:t>Half-perimeter wirelength (HPWL)</a:t>
            </a:r>
          </a:p>
          <a:p>
            <a:pPr lvl="1">
              <a:buFont typeface="Courier New" panose="020B0604020202020204" pitchFamily="34" charset="0"/>
              <a:buChar char="o"/>
            </a:pPr>
            <a:r>
              <a:rPr lang="zh-CN" altLang="en-US" sz="1800" dirty="0">
                <a:cs typeface="Arial"/>
              </a:rPr>
              <a:t>Routed wirelength (rW</a:t>
            </a:r>
            <a:r>
              <a:rPr lang="zh-CN" altLang="en-US" sz="1800">
                <a:cs typeface="Arial"/>
              </a:rPr>
              <a:t>L) </a:t>
            </a:r>
            <a:r>
              <a:rPr lang="en-US" altLang="zh-CN" sz="1800">
                <a:cs typeface="Arial"/>
              </a:rPr>
              <a:t>from</a:t>
            </a:r>
            <a:r>
              <a:rPr lang="zh-CN" altLang="en-US" sz="1800">
                <a:cs typeface="Arial"/>
              </a:rPr>
              <a:t> </a:t>
            </a:r>
            <a:r>
              <a:rPr lang="en-US" altLang="zh-CN" sz="1800">
                <a:cs typeface="Arial"/>
              </a:rPr>
              <a:t>commercial</a:t>
            </a:r>
            <a:r>
              <a:rPr lang="zh-CN" altLang="en-US" sz="1800">
                <a:cs typeface="Arial"/>
              </a:rPr>
              <a:t> </a:t>
            </a:r>
            <a:r>
              <a:rPr lang="en-US" altLang="zh-CN" sz="1800">
                <a:cs typeface="Arial"/>
              </a:rPr>
              <a:t>router</a:t>
            </a:r>
            <a:endParaRPr lang="zh-CN" altLang="en-US" sz="1800" dirty="0">
              <a:cs typeface="Arial"/>
            </a:endParaRPr>
          </a:p>
          <a:p>
            <a:pPr lvl="1">
              <a:buFont typeface="Courier New" panose="020B0604020202020204" pitchFamily="34" charset="0"/>
              <a:buChar char="o"/>
            </a:pPr>
            <a:r>
              <a:rPr lang="zh-CN" altLang="en-US" sz="1800">
                <a:cs typeface="Arial"/>
              </a:rPr>
              <a:t>Runtime of detailed placement flow</a:t>
            </a:r>
          </a:p>
          <a:p>
            <a:r>
              <a:rPr lang="zh-CN" altLang="en-US" sz="2000" b="1">
                <a:cs typeface="Arial"/>
              </a:rPr>
              <a:t>Platform</a:t>
            </a:r>
          </a:p>
          <a:p>
            <a:pPr lvl="1">
              <a:buFont typeface="Courier New" panose="020B0604020202020204" pitchFamily="34" charset="0"/>
              <a:buChar char="o"/>
            </a:pPr>
            <a:r>
              <a:rPr lang="zh-CN" altLang="en-US" sz="1800">
                <a:cs typeface="Arial"/>
              </a:rPr>
              <a:t>1 NVIDIA A100-SXM4-80GB GPU</a:t>
            </a:r>
          </a:p>
          <a:p>
            <a:pPr lvl="1">
              <a:buFont typeface="Courier New" panose="020B0604020202020204" pitchFamily="34" charset="0"/>
              <a:buChar char="o"/>
            </a:pPr>
            <a:r>
              <a:rPr lang="zh-CN" altLang="en-US" sz="1800" dirty="0">
                <a:cs typeface="Arial"/>
              </a:rPr>
              <a:t>1 AMD Epyc 7742 64-core CPU (128 threads) with 503 GB RAM</a:t>
            </a:r>
          </a:p>
          <a:p>
            <a:r>
              <a:rPr lang="zh-CN" altLang="en-US" sz="2000" b="1">
                <a:cs typeface="Arial"/>
              </a:rPr>
              <a:t>Placers compared with</a:t>
            </a:r>
          </a:p>
          <a:p>
            <a:pPr lvl="1">
              <a:buFont typeface="Courier New" panose="020B0604020202020204" pitchFamily="34" charset="0"/>
              <a:buChar char="o"/>
            </a:pPr>
            <a:r>
              <a:rPr lang="zh-CN" altLang="en-US" sz="1800">
                <a:cs typeface="Arial"/>
              </a:rPr>
              <a:t>DPO</a:t>
            </a:r>
            <a:r>
              <a:rPr lang="en-US" altLang="zh-CN" sz="1800">
                <a:cs typeface="Arial"/>
              </a:rPr>
              <a:t>:</a:t>
            </a:r>
            <a:r>
              <a:rPr lang="zh-CN" altLang="en-US" sz="1800">
                <a:cs typeface="Arial"/>
              </a:rPr>
              <a:t> default sequential detailed placer in OpenROAD</a:t>
            </a:r>
          </a:p>
          <a:p>
            <a:pPr lvl="1">
              <a:buFont typeface="Courier New" panose="020B0604020202020204" pitchFamily="34" charset="0"/>
              <a:buChar char="o"/>
            </a:pPr>
            <a:r>
              <a:rPr lang="zh-CN" altLang="en-US" sz="1800">
                <a:cs typeface="Arial"/>
              </a:rPr>
              <a:t>ABCDPlace</a:t>
            </a:r>
            <a:r>
              <a:rPr lang="en-US" altLang="zh-CN" sz="1800">
                <a:cs typeface="Arial"/>
              </a:rPr>
              <a:t>:</a:t>
            </a:r>
            <a:r>
              <a:rPr lang="zh-CN" altLang="en-US" sz="1800">
                <a:cs typeface="Arial"/>
              </a:rPr>
              <a:t> default GPU-accelerated detailed placer in DREAMPlace</a:t>
            </a:r>
          </a:p>
          <a:p>
            <a:endParaRPr lang="zh-CN" altLang="en-US" sz="2000" b="1">
              <a:cs typeface="Arial"/>
            </a:endParaRPr>
          </a:p>
          <a:p>
            <a:endParaRPr lang="zh-CN" altLang="en-US" sz="2000">
              <a:cs typeface="Arial"/>
            </a:endParaRPr>
          </a:p>
        </p:txBody>
      </p:sp>
      <p:sp>
        <p:nvSpPr>
          <p:cNvPr id="2" name="标题 1">
            <a:extLst>
              <a:ext uri="{FF2B5EF4-FFF2-40B4-BE49-F238E27FC236}">
                <a16:creationId xmlns:a16="http://schemas.microsoft.com/office/drawing/2014/main" id="{5DE676F4-8EFA-3957-489C-7953444AC6F1}"/>
              </a:ext>
            </a:extLst>
          </p:cNvPr>
          <p:cNvSpPr>
            <a:spLocks noGrp="1"/>
          </p:cNvSpPr>
          <p:nvPr>
            <p:ph type="title"/>
            <p:custDataLst>
              <p:tags r:id="rId3"/>
            </p:custDataLst>
          </p:nvPr>
        </p:nvSpPr>
        <p:spPr/>
        <p:txBody>
          <a:bodyPr/>
          <a:lstStyle/>
          <a:p>
            <a:r>
              <a:rPr lang="zh-CN" altLang="zh-CN">
                <a:cs typeface="Arial"/>
              </a:rPr>
              <a:t>Experiment Setup</a:t>
            </a:r>
            <a:endParaRPr lang="en-US" altLang="zh-CN"/>
          </a:p>
        </p:txBody>
      </p:sp>
      <p:pic>
        <p:nvPicPr>
          <p:cNvPr id="4" name="图片 3" descr="logo-4">
            <a:extLst>
              <a:ext uri="{FF2B5EF4-FFF2-40B4-BE49-F238E27FC236}">
                <a16:creationId xmlns:a16="http://schemas.microsoft.com/office/drawing/2014/main" id="{BE764742-D07A-1B11-25BD-5ACFAAEB18CE}"/>
              </a:ext>
            </a:extLst>
          </p:cNvPr>
          <p:cNvPicPr>
            <a:picLocks noChangeAspect="1"/>
          </p:cNvPicPr>
          <p:nvPr/>
        </p:nvPicPr>
        <p:blipFill>
          <a:blip r:embed="rId7"/>
          <a:stretch>
            <a:fillRect/>
          </a:stretch>
        </p:blipFill>
        <p:spPr>
          <a:xfrm>
            <a:off x="10354310" y="6334125"/>
            <a:ext cx="1603375" cy="387350"/>
          </a:xfrm>
          <a:prstGeom prst="rect">
            <a:avLst/>
          </a:prstGeom>
        </p:spPr>
      </p:pic>
      <p:pic>
        <p:nvPicPr>
          <p:cNvPr id="5" name="Picture 4" descr="A table with numbers and text&#10;&#10;AI-generated content may be incorrect.">
            <a:extLst>
              <a:ext uri="{FF2B5EF4-FFF2-40B4-BE49-F238E27FC236}">
                <a16:creationId xmlns:a16="http://schemas.microsoft.com/office/drawing/2014/main" id="{B4542DE8-F482-0676-F41F-8149CD109058}"/>
              </a:ext>
            </a:extLst>
          </p:cNvPr>
          <p:cNvPicPr>
            <a:picLocks noChangeAspect="1"/>
          </p:cNvPicPr>
          <p:nvPr/>
        </p:nvPicPr>
        <p:blipFill>
          <a:blip r:embed="rId8"/>
          <a:stretch>
            <a:fillRect/>
          </a:stretch>
        </p:blipFill>
        <p:spPr>
          <a:xfrm>
            <a:off x="6968919" y="1714110"/>
            <a:ext cx="5223081" cy="1488889"/>
          </a:xfrm>
          <a:prstGeom prst="rect">
            <a:avLst/>
          </a:prstGeom>
        </p:spPr>
      </p:pic>
      <p:sp>
        <p:nvSpPr>
          <p:cNvPr id="6" name="TextBox 5">
            <a:extLst>
              <a:ext uri="{FF2B5EF4-FFF2-40B4-BE49-F238E27FC236}">
                <a16:creationId xmlns:a16="http://schemas.microsoft.com/office/drawing/2014/main" id="{BA626A1E-9508-0861-A284-2C6127A066FB}"/>
              </a:ext>
            </a:extLst>
          </p:cNvPr>
          <p:cNvSpPr txBox="1"/>
          <p:nvPr/>
        </p:nvSpPr>
        <p:spPr>
          <a:xfrm>
            <a:off x="7437623" y="1314000"/>
            <a:ext cx="42856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accent1"/>
                </a:solidFill>
                <a:cs typeface="Arial"/>
              </a:rPr>
              <a:t>Table</a:t>
            </a:r>
            <a:r>
              <a:rPr lang="en-US" sz="2000" b="1">
                <a:cs typeface="Arial"/>
              </a:rPr>
              <a:t>: Statistics of Benchmarks</a:t>
            </a:r>
          </a:p>
        </p:txBody>
      </p:sp>
    </p:spTree>
    <p:custDataLst>
      <p:tags r:id="rId1"/>
    </p:custDataLst>
    <p:extLst>
      <p:ext uri="{BB962C8B-B14F-4D97-AF65-F5344CB8AC3E}">
        <p14:creationId xmlns:p14="http://schemas.microsoft.com/office/powerpoint/2010/main" val="188410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51703643-7B2F-E2BC-65B9-2EC9DF6AAAE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37A073-61D6-E915-87A5-A2E0501FBD02}"/>
              </a:ext>
            </a:extLst>
          </p:cNvPr>
          <p:cNvSpPr>
            <a:spLocks noGrp="1"/>
          </p:cNvSpPr>
          <p:nvPr>
            <p:ph type="title"/>
            <p:custDataLst>
              <p:tags r:id="rId2"/>
            </p:custDataLst>
          </p:nvPr>
        </p:nvSpPr>
        <p:spPr/>
        <p:txBody>
          <a:bodyPr/>
          <a:lstStyle/>
          <a:p>
            <a:r>
              <a:rPr lang="zh-CN" altLang="zh-CN">
                <a:cs typeface="Arial"/>
              </a:rPr>
              <a:t>Experiment Workflow</a:t>
            </a:r>
            <a:endParaRPr lang="en-US" altLang="zh-CN"/>
          </a:p>
        </p:txBody>
      </p:sp>
      <p:pic>
        <p:nvPicPr>
          <p:cNvPr id="4" name="图片 3" descr="logo-4">
            <a:extLst>
              <a:ext uri="{FF2B5EF4-FFF2-40B4-BE49-F238E27FC236}">
                <a16:creationId xmlns:a16="http://schemas.microsoft.com/office/drawing/2014/main" id="{6D22CB95-FEFC-3A9F-DF47-1068544271DB}"/>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7" name="TextBox 6">
            <a:extLst>
              <a:ext uri="{FF2B5EF4-FFF2-40B4-BE49-F238E27FC236}">
                <a16:creationId xmlns:a16="http://schemas.microsoft.com/office/drawing/2014/main" id="{81B13A52-E26D-3AE6-06B4-F9FCA1D2AA13}"/>
              </a:ext>
            </a:extLst>
          </p:cNvPr>
          <p:cNvSpPr txBox="1"/>
          <p:nvPr/>
        </p:nvSpPr>
        <p:spPr>
          <a:xfrm>
            <a:off x="1820560" y="1304750"/>
            <a:ext cx="244642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cs typeface="Arial"/>
              </a:rPr>
              <a:t>Main Workflow</a:t>
            </a:r>
          </a:p>
        </p:txBody>
      </p:sp>
      <p:sp>
        <p:nvSpPr>
          <p:cNvPr id="9" name="Rectangle 8">
            <a:extLst>
              <a:ext uri="{FF2B5EF4-FFF2-40B4-BE49-F238E27FC236}">
                <a16:creationId xmlns:a16="http://schemas.microsoft.com/office/drawing/2014/main" id="{D9CC3111-D218-8FA6-30A2-459577C7B971}"/>
              </a:ext>
            </a:extLst>
          </p:cNvPr>
          <p:cNvSpPr/>
          <p:nvPr/>
        </p:nvSpPr>
        <p:spPr>
          <a:xfrm>
            <a:off x="1002631" y="1746059"/>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Synthesis + global placement of testcases using Genus/</a:t>
            </a:r>
            <a:r>
              <a:rPr lang="en-US" err="1">
                <a:cs typeface="Arial"/>
              </a:rPr>
              <a:t>Innovus</a:t>
            </a:r>
            <a:endParaRPr lang="en-US" err="1"/>
          </a:p>
        </p:txBody>
      </p:sp>
      <p:sp>
        <p:nvSpPr>
          <p:cNvPr id="10" name="Rectangle 9">
            <a:extLst>
              <a:ext uri="{FF2B5EF4-FFF2-40B4-BE49-F238E27FC236}">
                <a16:creationId xmlns:a16="http://schemas.microsoft.com/office/drawing/2014/main" id="{2AC9AB59-A7E3-5872-FB1F-9DA29FCA39DC}"/>
              </a:ext>
            </a:extLst>
          </p:cNvPr>
          <p:cNvSpPr/>
          <p:nvPr/>
        </p:nvSpPr>
        <p:spPr>
          <a:xfrm>
            <a:off x="975087" y="2946195"/>
            <a:ext cx="3980446" cy="7836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Detailed placement using each placer to be evaluated (no LSMC for GPU-DPO)</a:t>
            </a:r>
          </a:p>
        </p:txBody>
      </p:sp>
      <p:sp>
        <p:nvSpPr>
          <p:cNvPr id="11" name="Rectangle 10">
            <a:extLst>
              <a:ext uri="{FF2B5EF4-FFF2-40B4-BE49-F238E27FC236}">
                <a16:creationId xmlns:a16="http://schemas.microsoft.com/office/drawing/2014/main" id="{AC7321D2-A284-A35F-C46E-141DD3C2BAC1}"/>
              </a:ext>
            </a:extLst>
          </p:cNvPr>
          <p:cNvSpPr/>
          <p:nvPr/>
        </p:nvSpPr>
        <p:spPr>
          <a:xfrm>
            <a:off x="975087" y="4243435"/>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Measure post-detailed placement HPWL using </a:t>
            </a:r>
            <a:r>
              <a:rPr lang="en-US" err="1">
                <a:cs typeface="Arial"/>
              </a:rPr>
              <a:t>OpenROAD</a:t>
            </a:r>
            <a:endParaRPr lang="en-US">
              <a:cs typeface="Arial"/>
            </a:endParaRPr>
          </a:p>
        </p:txBody>
      </p:sp>
      <p:sp>
        <p:nvSpPr>
          <p:cNvPr id="12" name="Rectangle 11">
            <a:extLst>
              <a:ext uri="{FF2B5EF4-FFF2-40B4-BE49-F238E27FC236}">
                <a16:creationId xmlns:a16="http://schemas.microsoft.com/office/drawing/2014/main" id="{CD1F17A5-51B0-4B9A-127C-135311692355}"/>
              </a:ext>
            </a:extLst>
          </p:cNvPr>
          <p:cNvSpPr/>
          <p:nvPr/>
        </p:nvSpPr>
        <p:spPr>
          <a:xfrm>
            <a:off x="972551" y="5461935"/>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Take detailed placement solution thru post-route optimization with </a:t>
            </a:r>
            <a:r>
              <a:rPr lang="en-US" err="1">
                <a:cs typeface="Arial"/>
              </a:rPr>
              <a:t>Innovus</a:t>
            </a:r>
          </a:p>
        </p:txBody>
      </p:sp>
      <p:sp>
        <p:nvSpPr>
          <p:cNvPr id="13" name="Arrow: Down 12">
            <a:extLst>
              <a:ext uri="{FF2B5EF4-FFF2-40B4-BE49-F238E27FC236}">
                <a16:creationId xmlns:a16="http://schemas.microsoft.com/office/drawing/2014/main" id="{57D46B7D-4FE1-0864-AE66-C08820490CD9}"/>
              </a:ext>
            </a:extLst>
          </p:cNvPr>
          <p:cNvSpPr/>
          <p:nvPr/>
        </p:nvSpPr>
        <p:spPr>
          <a:xfrm>
            <a:off x="2794925" y="2476049"/>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FCDB4A14-03F0-D038-F59D-67213431C87F}"/>
              </a:ext>
            </a:extLst>
          </p:cNvPr>
          <p:cNvSpPr txBox="1"/>
          <p:nvPr/>
        </p:nvSpPr>
        <p:spPr>
          <a:xfrm>
            <a:off x="7091864" y="1332292"/>
            <a:ext cx="385010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cs typeface="Arial"/>
              </a:rPr>
              <a:t>Utilization Study Workflow </a:t>
            </a:r>
            <a:endParaRPr lang="en-US" sz="2000" b="1"/>
          </a:p>
        </p:txBody>
      </p:sp>
      <p:sp>
        <p:nvSpPr>
          <p:cNvPr id="19" name="Rectangle 18">
            <a:extLst>
              <a:ext uri="{FF2B5EF4-FFF2-40B4-BE49-F238E27FC236}">
                <a16:creationId xmlns:a16="http://schemas.microsoft.com/office/drawing/2014/main" id="{B5032FB5-F5AA-9B0F-13AA-F5CF7BD65EF6}"/>
              </a:ext>
            </a:extLst>
          </p:cNvPr>
          <p:cNvSpPr/>
          <p:nvPr/>
        </p:nvSpPr>
        <p:spPr>
          <a:xfrm>
            <a:off x="7002353" y="1801143"/>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Synthesis + global placement of testcases using Genus/</a:t>
            </a:r>
            <a:r>
              <a:rPr lang="en-US" err="1">
                <a:cs typeface="Arial"/>
              </a:rPr>
              <a:t>Innovus</a:t>
            </a:r>
            <a:r>
              <a:rPr lang="en-US">
                <a:cs typeface="Arial"/>
              </a:rPr>
              <a:t> at different utilizations</a:t>
            </a:r>
            <a:endParaRPr lang="en-US" err="1"/>
          </a:p>
        </p:txBody>
      </p:sp>
      <p:sp>
        <p:nvSpPr>
          <p:cNvPr id="8" name="Arrow: Down 7">
            <a:extLst>
              <a:ext uri="{FF2B5EF4-FFF2-40B4-BE49-F238E27FC236}">
                <a16:creationId xmlns:a16="http://schemas.microsoft.com/office/drawing/2014/main" id="{801AD9D3-3672-06DD-4EF3-30CDA0B723F2}"/>
              </a:ext>
            </a:extLst>
          </p:cNvPr>
          <p:cNvSpPr/>
          <p:nvPr/>
        </p:nvSpPr>
        <p:spPr>
          <a:xfrm>
            <a:off x="2794925" y="3766644"/>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row: Down 16">
            <a:extLst>
              <a:ext uri="{FF2B5EF4-FFF2-40B4-BE49-F238E27FC236}">
                <a16:creationId xmlns:a16="http://schemas.microsoft.com/office/drawing/2014/main" id="{189C3D1F-6FEA-3892-89EE-F027EF11ED57}"/>
              </a:ext>
            </a:extLst>
          </p:cNvPr>
          <p:cNvSpPr/>
          <p:nvPr/>
        </p:nvSpPr>
        <p:spPr>
          <a:xfrm>
            <a:off x="2794924" y="4987680"/>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Arrow: Down 25">
            <a:extLst>
              <a:ext uri="{FF2B5EF4-FFF2-40B4-BE49-F238E27FC236}">
                <a16:creationId xmlns:a16="http://schemas.microsoft.com/office/drawing/2014/main" id="{4AE9AB18-BE3C-5E18-53D0-546F493460ED}"/>
              </a:ext>
            </a:extLst>
          </p:cNvPr>
          <p:cNvSpPr/>
          <p:nvPr/>
        </p:nvSpPr>
        <p:spPr>
          <a:xfrm>
            <a:off x="8789936" y="2540313"/>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1B062A45-B59B-EFCC-CC91-F057CFD3DBBE}"/>
              </a:ext>
            </a:extLst>
          </p:cNvPr>
          <p:cNvSpPr/>
          <p:nvPr/>
        </p:nvSpPr>
        <p:spPr>
          <a:xfrm>
            <a:off x="6997641" y="3001279"/>
            <a:ext cx="3980446" cy="78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Detailed placement using each placer to be evaluated (LSMC applied for GPU-DPO)</a:t>
            </a:r>
          </a:p>
        </p:txBody>
      </p:sp>
      <p:sp>
        <p:nvSpPr>
          <p:cNvPr id="28" name="Rectangle 27">
            <a:extLst>
              <a:ext uri="{FF2B5EF4-FFF2-40B4-BE49-F238E27FC236}">
                <a16:creationId xmlns:a16="http://schemas.microsoft.com/office/drawing/2014/main" id="{D6D6731A-9464-037D-EAC8-E6F28D960543}"/>
              </a:ext>
            </a:extLst>
          </p:cNvPr>
          <p:cNvSpPr/>
          <p:nvPr/>
        </p:nvSpPr>
        <p:spPr>
          <a:xfrm>
            <a:off x="6979279" y="4270976"/>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Measure post-detailed placement HPWL using </a:t>
            </a:r>
            <a:r>
              <a:rPr lang="en-US" err="1">
                <a:cs typeface="Arial"/>
              </a:rPr>
              <a:t>OpenROAD</a:t>
            </a:r>
            <a:endParaRPr lang="en-US">
              <a:cs typeface="Arial"/>
            </a:endParaRPr>
          </a:p>
        </p:txBody>
      </p:sp>
      <p:sp>
        <p:nvSpPr>
          <p:cNvPr id="29" name="Rectangle 28">
            <a:extLst>
              <a:ext uri="{FF2B5EF4-FFF2-40B4-BE49-F238E27FC236}">
                <a16:creationId xmlns:a16="http://schemas.microsoft.com/office/drawing/2014/main" id="{22886B27-9166-099C-4CCB-C69D958BA60E}"/>
              </a:ext>
            </a:extLst>
          </p:cNvPr>
          <p:cNvSpPr/>
          <p:nvPr/>
        </p:nvSpPr>
        <p:spPr>
          <a:xfrm>
            <a:off x="6976743" y="5489476"/>
            <a:ext cx="3980446" cy="707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Arial"/>
              </a:rPr>
              <a:t>Take detailed placement solution thru post-route optimization with </a:t>
            </a:r>
            <a:r>
              <a:rPr lang="en-US" err="1">
                <a:cs typeface="Arial"/>
              </a:rPr>
              <a:t>Innovus</a:t>
            </a:r>
          </a:p>
        </p:txBody>
      </p:sp>
      <p:sp>
        <p:nvSpPr>
          <p:cNvPr id="30" name="Arrow: Down 29">
            <a:extLst>
              <a:ext uri="{FF2B5EF4-FFF2-40B4-BE49-F238E27FC236}">
                <a16:creationId xmlns:a16="http://schemas.microsoft.com/office/drawing/2014/main" id="{54CDA33F-DA49-FE0E-D3A5-BB1822E2CF7B}"/>
              </a:ext>
            </a:extLst>
          </p:cNvPr>
          <p:cNvSpPr/>
          <p:nvPr/>
        </p:nvSpPr>
        <p:spPr>
          <a:xfrm>
            <a:off x="8799115" y="5015221"/>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row: Down 30">
            <a:extLst>
              <a:ext uri="{FF2B5EF4-FFF2-40B4-BE49-F238E27FC236}">
                <a16:creationId xmlns:a16="http://schemas.microsoft.com/office/drawing/2014/main" id="{CEAE3D49-3E5E-C8DB-0433-2BD6C94D04AA}"/>
              </a:ext>
            </a:extLst>
          </p:cNvPr>
          <p:cNvSpPr/>
          <p:nvPr/>
        </p:nvSpPr>
        <p:spPr>
          <a:xfrm>
            <a:off x="8789934" y="3821726"/>
            <a:ext cx="396702" cy="440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37426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83374C24-BF94-EAA8-900C-C742C3803B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5C48CB3-1E70-2A35-EC3C-247EBD4BA58A}"/>
              </a:ext>
            </a:extLst>
          </p:cNvPr>
          <p:cNvSpPr>
            <a:spLocks noGrp="1"/>
          </p:cNvSpPr>
          <p:nvPr>
            <p:ph type="title"/>
            <p:custDataLst>
              <p:tags r:id="rId2"/>
            </p:custDataLst>
          </p:nvPr>
        </p:nvSpPr>
        <p:spPr/>
        <p:txBody>
          <a:bodyPr/>
          <a:lstStyle/>
          <a:p>
            <a:r>
              <a:rPr lang="zh-CN" altLang="en-US">
                <a:cs typeface="Arial"/>
              </a:rPr>
              <a:t>Main Results</a:t>
            </a:r>
          </a:p>
        </p:txBody>
      </p:sp>
      <p:pic>
        <p:nvPicPr>
          <p:cNvPr id="4" name="图片 3" descr="logo-4">
            <a:extLst>
              <a:ext uri="{FF2B5EF4-FFF2-40B4-BE49-F238E27FC236}">
                <a16:creationId xmlns:a16="http://schemas.microsoft.com/office/drawing/2014/main" id="{13AA154E-933C-BFA3-B0E8-DEA044B60F27}"/>
              </a:ext>
            </a:extLst>
          </p:cNvPr>
          <p:cNvPicPr>
            <a:picLocks noChangeAspect="1"/>
          </p:cNvPicPr>
          <p:nvPr/>
        </p:nvPicPr>
        <p:blipFill>
          <a:blip r:embed="rId7"/>
          <a:stretch>
            <a:fillRect/>
          </a:stretch>
        </p:blipFill>
        <p:spPr>
          <a:xfrm>
            <a:off x="10354310" y="6334125"/>
            <a:ext cx="1603375" cy="387350"/>
          </a:xfrm>
          <a:prstGeom prst="rect">
            <a:avLst/>
          </a:prstGeom>
        </p:spPr>
      </p:pic>
      <p:pic>
        <p:nvPicPr>
          <p:cNvPr id="3" name="Content Placeholder 2" descr="A table with numbers and letters&#10;&#10;AI-generated content may be incorrect.">
            <a:extLst>
              <a:ext uri="{FF2B5EF4-FFF2-40B4-BE49-F238E27FC236}">
                <a16:creationId xmlns:a16="http://schemas.microsoft.com/office/drawing/2014/main" id="{B8DB0719-73E4-E984-BC65-70BEC02C68E4}"/>
              </a:ext>
            </a:extLst>
          </p:cNvPr>
          <p:cNvPicPr>
            <a:picLocks noGrp="1" noChangeAspect="1"/>
          </p:cNvPicPr>
          <p:nvPr>
            <p:ph idx="1"/>
          </p:nvPr>
        </p:nvPicPr>
        <p:blipFill>
          <a:blip r:embed="rId8"/>
          <a:stretch>
            <a:fillRect/>
          </a:stretch>
        </p:blipFill>
        <p:spPr>
          <a:xfrm>
            <a:off x="6469199" y="836549"/>
            <a:ext cx="5031139" cy="2429234"/>
          </a:xfrm>
          <a:prstGeom prst="rect">
            <a:avLst/>
          </a:prstGeom>
        </p:spPr>
      </p:pic>
      <p:sp>
        <p:nvSpPr>
          <p:cNvPr id="7" name="副标题 2">
            <a:extLst>
              <a:ext uri="{FF2B5EF4-FFF2-40B4-BE49-F238E27FC236}">
                <a16:creationId xmlns:a16="http://schemas.microsoft.com/office/drawing/2014/main" id="{A5CECDD6-E987-FE39-AB77-3013C6D79131}"/>
              </a:ext>
            </a:extLst>
          </p:cNvPr>
          <p:cNvSpPr txBox="1">
            <a:spLocks/>
          </p:cNvSpPr>
          <p:nvPr>
            <p:custDataLst>
              <p:tags r:id="rId3"/>
            </p:custDataLst>
          </p:nvPr>
        </p:nvSpPr>
        <p:spPr>
          <a:xfrm>
            <a:off x="96715" y="1440269"/>
            <a:ext cx="6087355" cy="4809331"/>
          </a:xfrm>
          <a:prstGeom prst="rect">
            <a:avLst/>
          </a:prstGeom>
        </p:spPr>
        <p:txBody>
          <a:bodyPr vert="horz" lIns="90000" tIns="46800" rIns="90000" bIns="46800" rtlCol="0" anchor="t">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a:cs typeface="Arial"/>
              </a:rPr>
              <a:t>After detailed placement:</a:t>
            </a:r>
            <a:r>
              <a:rPr lang="zh-CN" altLang="en-US" sz="2400">
                <a:solidFill>
                  <a:schemeClr val="accent1"/>
                </a:solidFill>
                <a:cs typeface="Arial"/>
              </a:rPr>
              <a:t> </a:t>
            </a:r>
            <a:br>
              <a:rPr lang="en-US" altLang="zh-CN" sz="2400">
                <a:solidFill>
                  <a:schemeClr val="accent1"/>
                </a:solidFill>
                <a:cs typeface="Arial"/>
              </a:rPr>
            </a:br>
            <a:r>
              <a:rPr lang="zh-CN" altLang="en-US" sz="2400" b="1">
                <a:solidFill>
                  <a:schemeClr val="accent1"/>
                </a:solidFill>
                <a:cs typeface="Arial"/>
              </a:rPr>
              <a:t>1.71% </a:t>
            </a:r>
            <a:r>
              <a:rPr lang="zh-CN" altLang="en-US" sz="2400">
                <a:cs typeface="Arial"/>
              </a:rPr>
              <a:t>better</a:t>
            </a:r>
            <a:r>
              <a:rPr lang="zh-CN" altLang="en-US" sz="2400" b="1">
                <a:cs typeface="Arial"/>
              </a:rPr>
              <a:t> </a:t>
            </a:r>
            <a:r>
              <a:rPr lang="zh-CN" altLang="en-US" sz="2400">
                <a:cs typeface="Arial"/>
              </a:rPr>
              <a:t>HPWL </a:t>
            </a:r>
            <a:r>
              <a:rPr lang="en-US" altLang="zh-CN" sz="2400">
                <a:cs typeface="Arial"/>
              </a:rPr>
              <a:t>vs.</a:t>
            </a:r>
            <a:r>
              <a:rPr lang="zh-CN" altLang="en-US" sz="2400">
                <a:cs typeface="Arial"/>
              </a:rPr>
              <a:t> DPO, </a:t>
            </a:r>
            <a:br>
              <a:rPr lang="en-US" altLang="zh-CN" sz="2400">
                <a:cs typeface="Arial"/>
              </a:rPr>
            </a:br>
            <a:r>
              <a:rPr lang="zh-CN" altLang="en-US" sz="2400" b="1">
                <a:solidFill>
                  <a:schemeClr val="accent1"/>
                </a:solidFill>
                <a:cs typeface="Arial"/>
              </a:rPr>
              <a:t>3.5% </a:t>
            </a:r>
            <a:r>
              <a:rPr lang="zh-CN" altLang="en-US" sz="2400">
                <a:cs typeface="Arial"/>
              </a:rPr>
              <a:t>better HPWL </a:t>
            </a:r>
            <a:r>
              <a:rPr lang="en-US" altLang="zh-CN" sz="2400">
                <a:cs typeface="Arial"/>
              </a:rPr>
              <a:t>vs. </a:t>
            </a:r>
            <a:r>
              <a:rPr lang="zh-CN" altLang="en-US" sz="2400">
                <a:cs typeface="Arial"/>
              </a:rPr>
              <a:t>ABCDPlace, all with better or comparable runtime</a:t>
            </a:r>
          </a:p>
          <a:p>
            <a:r>
              <a:rPr lang="en-US" altLang="zh-CN" sz="2400" b="1">
                <a:solidFill>
                  <a:srgbClr val="595959"/>
                </a:solidFill>
                <a:cs typeface="Arial"/>
              </a:rPr>
              <a:t>After</a:t>
            </a:r>
            <a:r>
              <a:rPr lang="zh-CN" altLang="en-US" sz="2400" b="1">
                <a:solidFill>
                  <a:srgbClr val="595959"/>
                </a:solidFill>
                <a:cs typeface="Arial"/>
              </a:rPr>
              <a:t> post-route optimization</a:t>
            </a:r>
            <a:r>
              <a:rPr lang="en-US" altLang="zh-CN" sz="2400" b="1">
                <a:solidFill>
                  <a:srgbClr val="595959"/>
                </a:solidFill>
                <a:cs typeface="Arial"/>
              </a:rPr>
              <a:t>: </a:t>
            </a:r>
            <a:r>
              <a:rPr lang="en-US" altLang="zh-CN" sz="2400" b="1">
                <a:solidFill>
                  <a:schemeClr val="accent1"/>
                </a:solidFill>
                <a:cs typeface="Arial"/>
              </a:rPr>
              <a:t>3.1</a:t>
            </a:r>
            <a:r>
              <a:rPr lang="zh-CN" sz="2400" b="1">
                <a:solidFill>
                  <a:schemeClr val="accent1"/>
                </a:solidFill>
                <a:cs typeface="Arial"/>
              </a:rPr>
              <a:t>% </a:t>
            </a:r>
            <a:r>
              <a:rPr lang="zh-CN" sz="2400">
                <a:solidFill>
                  <a:srgbClr val="595959"/>
                </a:solidFill>
                <a:cs typeface="Arial"/>
              </a:rPr>
              <a:t>better</a:t>
            </a:r>
            <a:r>
              <a:rPr lang="zh-CN" altLang="en-US" sz="2400" b="1">
                <a:solidFill>
                  <a:srgbClr val="595959"/>
                </a:solidFill>
                <a:cs typeface="Arial"/>
              </a:rPr>
              <a:t> </a:t>
            </a:r>
            <a:r>
              <a:rPr lang="en-US" altLang="en-US" sz="2400" err="1">
                <a:solidFill>
                  <a:srgbClr val="595959"/>
                </a:solidFill>
                <a:cs typeface="Arial"/>
              </a:rPr>
              <a:t>rWL</a:t>
            </a:r>
            <a:r>
              <a:rPr lang="zh-CN" sz="2400">
                <a:solidFill>
                  <a:srgbClr val="595959"/>
                </a:solidFill>
                <a:cs typeface="Arial"/>
              </a:rPr>
              <a:t> </a:t>
            </a:r>
            <a:r>
              <a:rPr lang="en-US" altLang="zh-CN" sz="2400">
                <a:solidFill>
                  <a:srgbClr val="595959"/>
                </a:solidFill>
                <a:cs typeface="Arial"/>
              </a:rPr>
              <a:t>vs. </a:t>
            </a:r>
            <a:r>
              <a:rPr lang="zh-CN" sz="2400">
                <a:solidFill>
                  <a:srgbClr val="595959"/>
                </a:solidFill>
                <a:cs typeface="Arial"/>
              </a:rPr>
              <a:t>DPO, </a:t>
            </a:r>
            <a:br>
              <a:rPr lang="en-US" altLang="zh-CN" sz="2400">
                <a:solidFill>
                  <a:srgbClr val="595959"/>
                </a:solidFill>
                <a:cs typeface="Arial"/>
              </a:rPr>
            </a:br>
            <a:r>
              <a:rPr lang="en-US" altLang="zh-CN" sz="2400" b="1">
                <a:solidFill>
                  <a:schemeClr val="accent1"/>
                </a:solidFill>
                <a:cs typeface="Arial"/>
              </a:rPr>
              <a:t>8.5</a:t>
            </a:r>
            <a:r>
              <a:rPr lang="zh-CN" sz="2400" b="1">
                <a:solidFill>
                  <a:schemeClr val="accent1"/>
                </a:solidFill>
                <a:cs typeface="Arial"/>
              </a:rPr>
              <a:t>% </a:t>
            </a:r>
            <a:r>
              <a:rPr lang="zh-CN" sz="2400">
                <a:solidFill>
                  <a:srgbClr val="595959"/>
                </a:solidFill>
                <a:cs typeface="Arial"/>
              </a:rPr>
              <a:t>better </a:t>
            </a:r>
            <a:r>
              <a:rPr lang="en-US" altLang="zh-CN" sz="2400">
                <a:solidFill>
                  <a:srgbClr val="595959"/>
                </a:solidFill>
                <a:cs typeface="Arial"/>
              </a:rPr>
              <a:t>r</a:t>
            </a:r>
            <a:r>
              <a:rPr lang="zh-CN" sz="2400">
                <a:solidFill>
                  <a:srgbClr val="595959"/>
                </a:solidFill>
                <a:cs typeface="Arial"/>
              </a:rPr>
              <a:t>WL </a:t>
            </a:r>
            <a:r>
              <a:rPr lang="en-US" altLang="zh-CN" sz="2400">
                <a:solidFill>
                  <a:srgbClr val="595959"/>
                </a:solidFill>
                <a:cs typeface="Arial"/>
              </a:rPr>
              <a:t>vs. </a:t>
            </a:r>
            <a:r>
              <a:rPr lang="zh-CN" sz="2400">
                <a:solidFill>
                  <a:srgbClr val="595959"/>
                </a:solidFill>
                <a:cs typeface="Arial"/>
              </a:rPr>
              <a:t>ABCDPlace</a:t>
            </a:r>
            <a:endParaRPr lang="zh-CN" altLang="en-US" sz="2400">
              <a:solidFill>
                <a:srgbClr val="595959"/>
              </a:solidFill>
              <a:cs typeface="Arial"/>
            </a:endParaRPr>
          </a:p>
          <a:p>
            <a:endParaRPr lang="zh-CN" altLang="en-US" sz="2400">
              <a:solidFill>
                <a:srgbClr val="4874CB"/>
              </a:solidFill>
              <a:cs typeface="Arial"/>
            </a:endParaRPr>
          </a:p>
          <a:p>
            <a:endParaRPr lang="zh-CN" altLang="en-US" sz="2400">
              <a:cs typeface="Arial"/>
            </a:endParaRPr>
          </a:p>
        </p:txBody>
      </p:sp>
      <p:pic>
        <p:nvPicPr>
          <p:cNvPr id="8" name="Picture 7" descr="A table with numbers and letters&#10;&#10;AI-generated content may be incorrect.">
            <a:extLst>
              <a:ext uri="{FF2B5EF4-FFF2-40B4-BE49-F238E27FC236}">
                <a16:creationId xmlns:a16="http://schemas.microsoft.com/office/drawing/2014/main" id="{777ECF50-BC62-01BC-81CB-9DFB613372C3}"/>
              </a:ext>
            </a:extLst>
          </p:cNvPr>
          <p:cNvPicPr>
            <a:picLocks noChangeAspect="1"/>
          </p:cNvPicPr>
          <p:nvPr/>
        </p:nvPicPr>
        <p:blipFill>
          <a:blip r:embed="rId9"/>
          <a:stretch>
            <a:fillRect/>
          </a:stretch>
        </p:blipFill>
        <p:spPr>
          <a:xfrm>
            <a:off x="6645365" y="3730974"/>
            <a:ext cx="4724016" cy="2509834"/>
          </a:xfrm>
          <a:prstGeom prst="rect">
            <a:avLst/>
          </a:prstGeom>
        </p:spPr>
      </p:pic>
      <p:sp>
        <p:nvSpPr>
          <p:cNvPr id="10" name="TextBox 9">
            <a:extLst>
              <a:ext uri="{FF2B5EF4-FFF2-40B4-BE49-F238E27FC236}">
                <a16:creationId xmlns:a16="http://schemas.microsoft.com/office/drawing/2014/main" id="{78A66ECA-E917-3E29-61ED-512EF0FAC204}"/>
              </a:ext>
            </a:extLst>
          </p:cNvPr>
          <p:cNvSpPr txBox="1"/>
          <p:nvPr/>
        </p:nvSpPr>
        <p:spPr>
          <a:xfrm>
            <a:off x="6184070" y="436439"/>
            <a:ext cx="57736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accent1"/>
                </a:solidFill>
                <a:cs typeface="Arial"/>
              </a:rPr>
              <a:t>Table</a:t>
            </a:r>
            <a:r>
              <a:rPr lang="en-US" sz="2000" b="1">
                <a:cs typeface="Arial"/>
              </a:rPr>
              <a:t>: </a:t>
            </a:r>
            <a:r>
              <a:rPr lang="en-US" sz="2000" b="1" err="1">
                <a:cs typeface="Arial"/>
              </a:rPr>
              <a:t>QoR</a:t>
            </a:r>
            <a:r>
              <a:rPr lang="en-US" sz="2000" b="1">
                <a:cs typeface="Arial"/>
              </a:rPr>
              <a:t> Metrics Post-Detailed Placement</a:t>
            </a:r>
          </a:p>
        </p:txBody>
      </p:sp>
      <p:sp>
        <p:nvSpPr>
          <p:cNvPr id="12" name="TextBox 11">
            <a:extLst>
              <a:ext uri="{FF2B5EF4-FFF2-40B4-BE49-F238E27FC236}">
                <a16:creationId xmlns:a16="http://schemas.microsoft.com/office/drawing/2014/main" id="{CA0AD4FA-FA40-E52D-96DA-1998D533AD4C}"/>
              </a:ext>
            </a:extLst>
          </p:cNvPr>
          <p:cNvSpPr txBox="1"/>
          <p:nvPr/>
        </p:nvSpPr>
        <p:spPr>
          <a:xfrm>
            <a:off x="5911914" y="3392163"/>
            <a:ext cx="63179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accent1"/>
                </a:solidFill>
                <a:cs typeface="Arial"/>
              </a:rPr>
              <a:t>Table</a:t>
            </a:r>
            <a:r>
              <a:rPr lang="en-US" sz="2000" b="1">
                <a:cs typeface="Arial"/>
              </a:rPr>
              <a:t>: </a:t>
            </a:r>
            <a:r>
              <a:rPr lang="en-US" sz="2000" b="1" err="1">
                <a:cs typeface="Arial"/>
              </a:rPr>
              <a:t>QoR</a:t>
            </a:r>
            <a:r>
              <a:rPr lang="en-US" sz="2000" b="1">
                <a:cs typeface="Arial"/>
              </a:rPr>
              <a:t> Metrics After Post-Route Opt</a:t>
            </a:r>
          </a:p>
        </p:txBody>
      </p:sp>
    </p:spTree>
    <p:custDataLst>
      <p:tags r:id="rId1"/>
    </p:custDataLst>
    <p:extLst>
      <p:ext uri="{BB962C8B-B14F-4D97-AF65-F5344CB8AC3E}">
        <p14:creationId xmlns:p14="http://schemas.microsoft.com/office/powerpoint/2010/main" val="398325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8C2CBFDB-E648-F918-9429-8F387F386D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D9A602-36E9-67E1-50A1-43D01C3C3FB6}"/>
              </a:ext>
            </a:extLst>
          </p:cNvPr>
          <p:cNvSpPr>
            <a:spLocks noGrp="1"/>
          </p:cNvSpPr>
          <p:nvPr>
            <p:ph type="title"/>
            <p:custDataLst>
              <p:tags r:id="rId2"/>
            </p:custDataLst>
          </p:nvPr>
        </p:nvSpPr>
        <p:spPr/>
        <p:txBody>
          <a:bodyPr/>
          <a:lstStyle/>
          <a:p>
            <a:r>
              <a:rPr lang="zh-CN" altLang="en-US">
                <a:cs typeface="Arial"/>
              </a:rPr>
              <a:t>Utilization Study Results</a:t>
            </a:r>
          </a:p>
        </p:txBody>
      </p:sp>
      <p:pic>
        <p:nvPicPr>
          <p:cNvPr id="4" name="图片 3" descr="logo-4">
            <a:extLst>
              <a:ext uri="{FF2B5EF4-FFF2-40B4-BE49-F238E27FC236}">
                <a16:creationId xmlns:a16="http://schemas.microsoft.com/office/drawing/2014/main" id="{BA2FFAB7-EA8E-9F2A-0761-2B8A6DFC6729}"/>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6" name="Content Placeholder 5">
            <a:extLst>
              <a:ext uri="{FF2B5EF4-FFF2-40B4-BE49-F238E27FC236}">
                <a16:creationId xmlns:a16="http://schemas.microsoft.com/office/drawing/2014/main" id="{CB593144-E82C-BD41-D022-FA2B0051C619}"/>
              </a:ext>
            </a:extLst>
          </p:cNvPr>
          <p:cNvSpPr>
            <a:spLocks noGrp="1"/>
          </p:cNvSpPr>
          <p:nvPr>
            <p:ph idx="1"/>
          </p:nvPr>
        </p:nvSpPr>
        <p:spPr>
          <a:xfrm>
            <a:off x="219808" y="1490400"/>
            <a:ext cx="5873398" cy="4759200"/>
          </a:xfrm>
        </p:spPr>
        <p:txBody>
          <a:bodyPr vert="horz" lIns="90000" tIns="46800" rIns="90000" bIns="46800" rtlCol="0" anchor="t">
            <a:normAutofit/>
          </a:bodyPr>
          <a:lstStyle/>
          <a:p>
            <a:r>
              <a:rPr lang="en-US" sz="2400">
                <a:cs typeface="Arial"/>
              </a:rPr>
              <a:t>Consistently dominates in HPWL and </a:t>
            </a:r>
            <a:r>
              <a:rPr lang="en-US" sz="2400" err="1">
                <a:cs typeface="Arial"/>
              </a:rPr>
              <a:t>rWL</a:t>
            </a:r>
            <a:r>
              <a:rPr lang="en-US" sz="2400">
                <a:cs typeface="Arial"/>
              </a:rPr>
              <a:t> as we scale up utilization</a:t>
            </a:r>
          </a:p>
          <a:p>
            <a:r>
              <a:rPr lang="en-US" sz="2400">
                <a:cs typeface="Arial"/>
              </a:rPr>
              <a:t>Achieves </a:t>
            </a:r>
            <a:r>
              <a:rPr lang="en-US" sz="2400" b="1">
                <a:solidFill>
                  <a:schemeClr val="accent1"/>
                </a:solidFill>
                <a:cs typeface="Arial"/>
              </a:rPr>
              <a:t>4% lower post-detailed placement HPWL</a:t>
            </a:r>
            <a:r>
              <a:rPr lang="en-US" sz="2400">
                <a:cs typeface="Arial"/>
              </a:rPr>
              <a:t> compared to </a:t>
            </a:r>
            <a:r>
              <a:rPr lang="en-US" sz="2400" err="1">
                <a:cs typeface="Arial"/>
              </a:rPr>
              <a:t>ABCDPlace</a:t>
            </a:r>
            <a:r>
              <a:rPr lang="en-US" sz="2400">
                <a:cs typeface="Arial"/>
              </a:rPr>
              <a:t> at 90% utilization</a:t>
            </a:r>
          </a:p>
        </p:txBody>
      </p:sp>
      <p:pic>
        <p:nvPicPr>
          <p:cNvPr id="3" name="Picture 2" descr="A table with numbers and letters&#10;&#10;AI-generated content may be incorrect.">
            <a:extLst>
              <a:ext uri="{FF2B5EF4-FFF2-40B4-BE49-F238E27FC236}">
                <a16:creationId xmlns:a16="http://schemas.microsoft.com/office/drawing/2014/main" id="{73E83F0C-3116-AE4E-6FF7-6A306D1A168E}"/>
              </a:ext>
            </a:extLst>
          </p:cNvPr>
          <p:cNvPicPr>
            <a:picLocks noChangeAspect="1"/>
          </p:cNvPicPr>
          <p:nvPr/>
        </p:nvPicPr>
        <p:blipFill>
          <a:blip r:embed="rId7"/>
          <a:stretch>
            <a:fillRect/>
          </a:stretch>
        </p:blipFill>
        <p:spPr>
          <a:xfrm>
            <a:off x="6102962" y="1495174"/>
            <a:ext cx="6089038" cy="3753045"/>
          </a:xfrm>
          <a:prstGeom prst="rect">
            <a:avLst/>
          </a:prstGeom>
        </p:spPr>
      </p:pic>
    </p:spTree>
    <p:custDataLst>
      <p:tags r:id="rId1"/>
    </p:custDataLst>
    <p:extLst>
      <p:ext uri="{BB962C8B-B14F-4D97-AF65-F5344CB8AC3E}">
        <p14:creationId xmlns:p14="http://schemas.microsoft.com/office/powerpoint/2010/main" val="18080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6274F83E-73AD-AF9A-75BD-EB239567D72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6B381F-6203-EF83-3C31-41319F530A3B}"/>
              </a:ext>
            </a:extLst>
          </p:cNvPr>
          <p:cNvSpPr>
            <a:spLocks noGrp="1"/>
          </p:cNvSpPr>
          <p:nvPr>
            <p:ph type="title"/>
            <p:custDataLst>
              <p:tags r:id="rId2"/>
            </p:custDataLst>
          </p:nvPr>
        </p:nvSpPr>
        <p:spPr/>
        <p:txBody>
          <a:bodyPr/>
          <a:lstStyle/>
          <a:p>
            <a:r>
              <a:rPr lang="zh-CN" altLang="zh-CN">
                <a:cs typeface="Arial"/>
              </a:rPr>
              <a:t>Outline</a:t>
            </a:r>
            <a:endParaRPr lang="zh-CN" altLang="zh-CN"/>
          </a:p>
        </p:txBody>
      </p:sp>
      <p:sp>
        <p:nvSpPr>
          <p:cNvPr id="3" name="副标题 2">
            <a:extLst>
              <a:ext uri="{FF2B5EF4-FFF2-40B4-BE49-F238E27FC236}">
                <a16:creationId xmlns:a16="http://schemas.microsoft.com/office/drawing/2014/main" id="{6D9BF5A0-83E9-30A8-883C-FC21C0B8D96C}"/>
              </a:ext>
            </a:extLst>
          </p:cNvPr>
          <p:cNvSpPr>
            <a:spLocks noGrp="1"/>
          </p:cNvSpPr>
          <p:nvPr>
            <p:ph idx="1"/>
            <p:custDataLst>
              <p:tags r:id="rId3"/>
            </p:custDataLst>
          </p:nvPr>
        </p:nvSpPr>
        <p:spPr/>
        <p:txBody>
          <a:bodyPr vert="horz" lIns="90000" tIns="46800" rIns="90000" bIns="46800" rtlCol="0" anchor="t">
            <a:normAutofit/>
          </a:bodyPr>
          <a:lstStyle/>
          <a:p>
            <a:r>
              <a:rPr lang="zh-CN" altLang="en-US" sz="2400">
                <a:cs typeface="Arial"/>
              </a:rPr>
              <a:t>Introduction</a:t>
            </a:r>
          </a:p>
          <a:p>
            <a:r>
              <a:rPr lang="zh-CN" altLang="en-US" sz="2400"/>
              <a:t>Our Approach</a:t>
            </a:r>
            <a:endParaRPr lang="zh-CN" altLang="en-US" sz="2400" b="1">
              <a:solidFill>
                <a:schemeClr val="accent1"/>
              </a:solidFill>
              <a:cs typeface="Arial"/>
            </a:endParaRPr>
          </a:p>
          <a:p>
            <a:r>
              <a:rPr lang="zh-CN" altLang="en-US" sz="2400">
                <a:cs typeface="Arial"/>
              </a:rPr>
              <a:t>Experimental Results</a:t>
            </a:r>
          </a:p>
          <a:p>
            <a:r>
              <a:rPr lang="zh-CN" altLang="en-US" sz="2400" b="1">
                <a:solidFill>
                  <a:schemeClr val="accent1"/>
                </a:solidFill>
                <a:cs typeface="Arial"/>
              </a:rPr>
              <a:t>Conclusion</a:t>
            </a:r>
          </a:p>
          <a:p>
            <a:endParaRPr lang="zh-CN" altLang="en-US" sz="2400">
              <a:cs typeface="Arial"/>
            </a:endParaRPr>
          </a:p>
        </p:txBody>
      </p:sp>
      <p:pic>
        <p:nvPicPr>
          <p:cNvPr id="4" name="图片 3" descr="logo-4">
            <a:extLst>
              <a:ext uri="{FF2B5EF4-FFF2-40B4-BE49-F238E27FC236}">
                <a16:creationId xmlns:a16="http://schemas.microsoft.com/office/drawing/2014/main" id="{F47ADC5D-5D97-0D48-9F71-1829C3D899A8}"/>
              </a:ext>
            </a:extLst>
          </p:cNvPr>
          <p:cNvPicPr>
            <a:picLocks noChangeAspect="1"/>
          </p:cNvPicPr>
          <p:nvPr/>
        </p:nvPicPr>
        <p:blipFill>
          <a:blip r:embed="rId7"/>
          <a:stretch>
            <a:fillRect/>
          </a:stretch>
        </p:blipFill>
        <p:spPr>
          <a:xfrm>
            <a:off x="10354310" y="6334125"/>
            <a:ext cx="1603375" cy="387350"/>
          </a:xfrm>
          <a:prstGeom prst="rect">
            <a:avLst/>
          </a:prstGeom>
        </p:spPr>
      </p:pic>
    </p:spTree>
    <p:custDataLst>
      <p:tags r:id="rId1"/>
    </p:custDataLst>
    <p:extLst>
      <p:ext uri="{BB962C8B-B14F-4D97-AF65-F5344CB8AC3E}">
        <p14:creationId xmlns:p14="http://schemas.microsoft.com/office/powerpoint/2010/main" val="301742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8EAF0347-7581-80AA-7656-BB2D70C157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AF3FFA-B099-64E4-0C85-4004D9D3E537}"/>
              </a:ext>
            </a:extLst>
          </p:cNvPr>
          <p:cNvSpPr>
            <a:spLocks noGrp="1"/>
          </p:cNvSpPr>
          <p:nvPr>
            <p:ph type="title"/>
            <p:custDataLst>
              <p:tags r:id="rId2"/>
            </p:custDataLst>
          </p:nvPr>
        </p:nvSpPr>
        <p:spPr/>
        <p:txBody>
          <a:bodyPr/>
          <a:lstStyle/>
          <a:p>
            <a:r>
              <a:rPr lang="zh-CN" altLang="en-US">
                <a:cs typeface="Arial"/>
              </a:rPr>
              <a:t>Conclusion and Future Work</a:t>
            </a:r>
            <a:endParaRPr lang="en-US" altLang="zh-CN"/>
          </a:p>
        </p:txBody>
      </p:sp>
      <p:pic>
        <p:nvPicPr>
          <p:cNvPr id="4" name="图片 3" descr="logo-4">
            <a:extLst>
              <a:ext uri="{FF2B5EF4-FFF2-40B4-BE49-F238E27FC236}">
                <a16:creationId xmlns:a16="http://schemas.microsoft.com/office/drawing/2014/main" id="{7592A20C-A110-DF58-3070-07813C8F9CC8}"/>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6" name="Content Placeholder 5">
            <a:extLst>
              <a:ext uri="{FF2B5EF4-FFF2-40B4-BE49-F238E27FC236}">
                <a16:creationId xmlns:a16="http://schemas.microsoft.com/office/drawing/2014/main" id="{89094496-F65F-4D19-9C8D-C448F4943BB1}"/>
              </a:ext>
            </a:extLst>
          </p:cNvPr>
          <p:cNvSpPr>
            <a:spLocks noGrp="1"/>
          </p:cNvSpPr>
          <p:nvPr>
            <p:ph idx="1"/>
          </p:nvPr>
        </p:nvSpPr>
        <p:spPr/>
        <p:txBody>
          <a:bodyPr vert="horz" lIns="90000" tIns="46800" rIns="90000" bIns="46800" rtlCol="0" anchor="t">
            <a:normAutofit/>
          </a:bodyPr>
          <a:lstStyle/>
          <a:p>
            <a:r>
              <a:rPr lang="en-US" sz="2000" b="1">
                <a:cs typeface="Arial"/>
              </a:rPr>
              <a:t>GPU-DPO</a:t>
            </a:r>
            <a:r>
              <a:rPr lang="en-US" sz="2000">
                <a:cs typeface="Arial"/>
              </a:rPr>
              <a:t>, an</a:t>
            </a:r>
            <a:r>
              <a:rPr lang="en-US" sz="2000"/>
              <a:t> efficient and high-quality mixed-height detailed placer featuring GPU-parallelized operators and LSMC booster</a:t>
            </a:r>
          </a:p>
          <a:p>
            <a:r>
              <a:rPr lang="en-US" sz="2000"/>
              <a:t>Key elements of GPU-DPO</a:t>
            </a:r>
            <a:endParaRPr lang="en-US" sz="2000">
              <a:cs typeface="Arial"/>
            </a:endParaRPr>
          </a:p>
          <a:p>
            <a:pPr lvl="1">
              <a:buFont typeface="Courier New" panose="020B0604020202020204" pitchFamily="34" charset="0"/>
              <a:buChar char="o"/>
            </a:pPr>
            <a:r>
              <a:rPr lang="en-US" sz="2000">
                <a:cs typeface="Arial"/>
              </a:rPr>
              <a:t>Fast GPU-accelerated kernels that handle relocation of multi-row height cells</a:t>
            </a:r>
          </a:p>
          <a:p>
            <a:pPr lvl="1">
              <a:buFont typeface="Courier New" panose="020B0604020202020204" pitchFamily="34" charset="0"/>
              <a:buChar char="o"/>
            </a:pPr>
            <a:r>
              <a:rPr lang="en-US" sz="2000">
                <a:cs typeface="Arial"/>
              </a:rPr>
              <a:t>LSMC framework to escape local minima in dense, high-utilization designs</a:t>
            </a:r>
            <a:endParaRPr lang="en-US" sz="1800">
              <a:cs typeface="Arial"/>
            </a:endParaRPr>
          </a:p>
          <a:p>
            <a:r>
              <a:rPr lang="en-US" sz="2000">
                <a:cs typeface="Arial"/>
              </a:rPr>
              <a:t>Future work</a:t>
            </a:r>
          </a:p>
          <a:p>
            <a:pPr lvl="1">
              <a:buFont typeface="Courier New" panose="020B0604020202020204" pitchFamily="34" charset="0"/>
              <a:buChar char="o"/>
            </a:pPr>
            <a:r>
              <a:rPr lang="en-US" sz="2000">
                <a:cs typeface="Arial"/>
              </a:rPr>
              <a:t>Support complex objectives beyond just HPWL (pin access-awareness, incremental timing-driven optimization)</a:t>
            </a:r>
          </a:p>
          <a:p>
            <a:pPr lvl="1">
              <a:buFont typeface="Courier New" panose="020B0604020202020204" pitchFamily="34" charset="0"/>
              <a:buChar char="o"/>
            </a:pPr>
            <a:r>
              <a:rPr lang="en-US" sz="2000">
                <a:cs typeface="Arial"/>
              </a:rPr>
              <a:t>Support complex constraints (drain-to-drain separation, minimum implant area, jog length)</a:t>
            </a:r>
            <a:endParaRPr lang="en-US" sz="2000"/>
          </a:p>
          <a:p>
            <a:pPr lvl="1">
              <a:buFont typeface="Courier New" panose="020B0604020202020204" pitchFamily="34" charset="0"/>
              <a:buChar char="o"/>
            </a:pPr>
            <a:endParaRPr lang="en-US" sz="1800">
              <a:cs typeface="Arial"/>
            </a:endParaRPr>
          </a:p>
        </p:txBody>
      </p:sp>
    </p:spTree>
    <p:custDataLst>
      <p:tags r:id="rId1"/>
    </p:custDataLst>
    <p:extLst>
      <p:ext uri="{BB962C8B-B14F-4D97-AF65-F5344CB8AC3E}">
        <p14:creationId xmlns:p14="http://schemas.microsoft.com/office/powerpoint/2010/main" val="5507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zh-CN">
                <a:cs typeface="Arial"/>
              </a:rPr>
              <a:t>Outline</a:t>
            </a:r>
            <a:endParaRPr lang="zh-CN" altLang="zh-CN"/>
          </a:p>
        </p:txBody>
      </p:sp>
      <p:sp>
        <p:nvSpPr>
          <p:cNvPr id="3" name="副标题 2"/>
          <p:cNvSpPr>
            <a:spLocks noGrp="1"/>
          </p:cNvSpPr>
          <p:nvPr>
            <p:ph idx="1"/>
            <p:custDataLst>
              <p:tags r:id="rId3"/>
            </p:custDataLst>
          </p:nvPr>
        </p:nvSpPr>
        <p:spPr/>
        <p:txBody>
          <a:bodyPr vert="horz" lIns="90000" tIns="46800" rIns="90000" bIns="46800" rtlCol="0" anchor="t">
            <a:normAutofit/>
          </a:bodyPr>
          <a:lstStyle/>
          <a:p>
            <a:r>
              <a:rPr lang="zh-CN" altLang="en-US" sz="2400" b="1">
                <a:solidFill>
                  <a:schemeClr val="accent1"/>
                </a:solidFill>
                <a:cs typeface="Arial"/>
              </a:rPr>
              <a:t>Introduction</a:t>
            </a:r>
          </a:p>
          <a:p>
            <a:r>
              <a:rPr lang="zh-CN" altLang="en-US" sz="2400">
                <a:cs typeface="Arial"/>
              </a:rPr>
              <a:t>Our Approach</a:t>
            </a:r>
          </a:p>
          <a:p>
            <a:r>
              <a:rPr lang="zh-CN" altLang="en-US" sz="2400">
                <a:cs typeface="Arial"/>
              </a:rPr>
              <a:t>Experimental Results</a:t>
            </a:r>
          </a:p>
          <a:p>
            <a:r>
              <a:rPr lang="zh-CN" altLang="en-US" sz="2400">
                <a:cs typeface="Arial"/>
              </a:rPr>
              <a:t>Conclusion</a:t>
            </a:r>
          </a:p>
          <a:p>
            <a:endParaRPr lang="zh-CN" altLang="en-US" sz="2400">
              <a:cs typeface="Arial"/>
            </a:endParaRPr>
          </a:p>
        </p:txBody>
      </p:sp>
      <p:pic>
        <p:nvPicPr>
          <p:cNvPr id="4" name="图片 3" descr="logo-4"/>
          <p:cNvPicPr>
            <a:picLocks noChangeAspect="1"/>
          </p:cNvPicPr>
          <p:nvPr/>
        </p:nvPicPr>
        <p:blipFill>
          <a:blip r:embed="rId8"/>
          <a:stretch>
            <a:fillRect/>
          </a:stretch>
        </p:blipFill>
        <p:spPr>
          <a:xfrm>
            <a:off x="10354310" y="6334125"/>
            <a:ext cx="1603375" cy="387350"/>
          </a:xfrm>
          <a:prstGeom prst="rect">
            <a:avLst/>
          </a:prstGeom>
        </p:spPr>
      </p:pic>
    </p:spTree>
    <p:custDataLst>
      <p:tags r:id="rId1"/>
    </p:custDataLst>
  </p:cSld>
  <p:clrMapOvr>
    <a:masterClrMapping/>
  </p:clrMapOvr>
  <p:extLst>
    <p:ext uri="{6950BFC3-D8DA-4A85-94F7-54DA5524770B}">
      <p188:commentRel xmlns:p188="http://schemas.microsoft.com/office/powerpoint/2018/8/main" r:id="rId6"/>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896111B5-DFD0-4937-2A6C-D032AFE9D1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7195B5-6326-87B8-BAFE-A7DFBAC05748}"/>
              </a:ext>
            </a:extLst>
          </p:cNvPr>
          <p:cNvSpPr>
            <a:spLocks noGrp="1"/>
          </p:cNvSpPr>
          <p:nvPr>
            <p:ph type="title"/>
          </p:nvPr>
        </p:nvSpPr>
        <p:spPr/>
        <p:txBody>
          <a:bodyPr/>
          <a:lstStyle/>
          <a:p>
            <a:r>
              <a:rPr lang="en-US">
                <a:latin typeface="Microsoft YaHei"/>
                <a:ea typeface="Microsoft YaHei"/>
                <a:cs typeface="Arial"/>
              </a:rPr>
              <a:t>Motivation</a:t>
            </a:r>
            <a:endParaRPr lang="en-US">
              <a:latin typeface="Microsoft YaHei"/>
              <a:ea typeface="Microsoft YaHei"/>
            </a:endParaRPr>
          </a:p>
        </p:txBody>
      </p:sp>
      <p:sp>
        <p:nvSpPr>
          <p:cNvPr id="3" name="副标题 2">
            <a:extLst>
              <a:ext uri="{FF2B5EF4-FFF2-40B4-BE49-F238E27FC236}">
                <a16:creationId xmlns:a16="http://schemas.microsoft.com/office/drawing/2014/main" id="{62FF9165-FD8A-9366-A0A1-DD813E7CFEE1}"/>
              </a:ext>
            </a:extLst>
          </p:cNvPr>
          <p:cNvSpPr>
            <a:spLocks noGrp="1"/>
          </p:cNvSpPr>
          <p:nvPr>
            <p:ph idx="1"/>
            <p:custDataLst>
              <p:tags r:id="rId2"/>
            </p:custDataLst>
          </p:nvPr>
        </p:nvSpPr>
        <p:spPr/>
        <p:txBody>
          <a:bodyPr vert="horz" lIns="90000" tIns="46800" rIns="90000" bIns="46800" rtlCol="0" anchor="t">
            <a:normAutofit/>
          </a:bodyPr>
          <a:lstStyle/>
          <a:p>
            <a:r>
              <a:rPr lang="en-US" altLang="zh-CN" sz="2400">
                <a:latin typeface="Microsoft YaHei"/>
                <a:ea typeface="Microsoft YaHei"/>
              </a:rPr>
              <a:t>Millions of standard cells placed in an extremely packed area</a:t>
            </a:r>
          </a:p>
          <a:p>
            <a:r>
              <a:rPr lang="en-US" altLang="zh-CN" sz="2400">
                <a:latin typeface="Microsoft YaHei"/>
                <a:ea typeface="Microsoft YaHei"/>
                <a:cs typeface="Arial"/>
              </a:rPr>
              <a:t>Numerous legality constraints at advanced nodes</a:t>
            </a:r>
          </a:p>
          <a:p>
            <a:r>
              <a:rPr lang="en-US" altLang="zh-CN" sz="2400">
                <a:latin typeface="Microsoft YaHei"/>
                <a:ea typeface="Microsoft YaHei"/>
                <a:cs typeface="Arial"/>
              </a:rPr>
              <a:t>Increasing use of multi-row height cells, which are fixed in existing GPU placers</a:t>
            </a:r>
          </a:p>
          <a:p>
            <a:endParaRPr lang="en-US" altLang="zh-CN" sz="2400">
              <a:latin typeface="Microsoft YaHei"/>
              <a:ea typeface="Microsoft YaHei"/>
              <a:cs typeface="Arial"/>
            </a:endParaRPr>
          </a:p>
          <a:p>
            <a:endParaRPr lang="en-US" altLang="zh-CN" sz="2400">
              <a:latin typeface="Microsoft YaHei"/>
              <a:ea typeface="Microsoft YaHei"/>
              <a:cs typeface="Arial"/>
            </a:endParaRPr>
          </a:p>
          <a:p>
            <a:endParaRPr lang="en-US" altLang="zh-CN" sz="2000">
              <a:latin typeface="Verdana"/>
              <a:ea typeface="Verdana"/>
              <a:cs typeface="Arial"/>
            </a:endParaRPr>
          </a:p>
          <a:p>
            <a:endParaRPr lang="en-US" altLang="zh-CN" sz="2000">
              <a:latin typeface="Verdana"/>
              <a:ea typeface="Verdana"/>
              <a:cs typeface="Arial"/>
            </a:endParaRPr>
          </a:p>
          <a:p>
            <a:endParaRPr lang="en-US" altLang="zh-CN" sz="2000">
              <a:latin typeface="Verdana"/>
              <a:ea typeface="Verdana"/>
              <a:cs typeface="Arial"/>
            </a:endParaRPr>
          </a:p>
        </p:txBody>
      </p:sp>
      <p:pic>
        <p:nvPicPr>
          <p:cNvPr id="4" name="图片 3" descr="logo-4">
            <a:extLst>
              <a:ext uri="{FF2B5EF4-FFF2-40B4-BE49-F238E27FC236}">
                <a16:creationId xmlns:a16="http://schemas.microsoft.com/office/drawing/2014/main" id="{E2E7DCB8-D27C-FB6B-7249-F0E44998326C}"/>
              </a:ext>
            </a:extLst>
          </p:cNvPr>
          <p:cNvPicPr>
            <a:picLocks noChangeAspect="1"/>
          </p:cNvPicPr>
          <p:nvPr/>
        </p:nvPicPr>
        <p:blipFill>
          <a:blip r:embed="rId6"/>
          <a:stretch>
            <a:fillRect/>
          </a:stretch>
        </p:blipFill>
        <p:spPr>
          <a:xfrm>
            <a:off x="10354310" y="6334125"/>
            <a:ext cx="1603375" cy="387350"/>
          </a:xfrm>
          <a:prstGeom prst="rect">
            <a:avLst/>
          </a:prstGeom>
        </p:spPr>
      </p:pic>
    </p:spTree>
    <p:custDataLst>
      <p:tags r:id="rId1"/>
    </p:custDataLst>
    <p:extLst>
      <p:ext uri="{BB962C8B-B14F-4D97-AF65-F5344CB8AC3E}">
        <p14:creationId xmlns:p14="http://schemas.microsoft.com/office/powerpoint/2010/main" val="12515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D13C789D-F226-D422-9C27-351A1C8AEA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15962-DBB4-C088-8635-CF0A9F80E526}"/>
              </a:ext>
            </a:extLst>
          </p:cNvPr>
          <p:cNvSpPr>
            <a:spLocks noGrp="1"/>
          </p:cNvSpPr>
          <p:nvPr>
            <p:ph type="title"/>
          </p:nvPr>
        </p:nvSpPr>
        <p:spPr/>
        <p:txBody>
          <a:bodyPr/>
          <a:lstStyle/>
          <a:p>
            <a:r>
              <a:rPr lang="en-US">
                <a:latin typeface="Microsoft YaHei"/>
                <a:ea typeface="Microsoft YaHei"/>
                <a:cs typeface="Arial"/>
              </a:rPr>
              <a:t>Our Contributions</a:t>
            </a:r>
          </a:p>
        </p:txBody>
      </p:sp>
      <p:sp>
        <p:nvSpPr>
          <p:cNvPr id="3" name="副标题 2">
            <a:extLst>
              <a:ext uri="{FF2B5EF4-FFF2-40B4-BE49-F238E27FC236}">
                <a16:creationId xmlns:a16="http://schemas.microsoft.com/office/drawing/2014/main" id="{562843AE-93D5-3CA7-49A5-0DD29675D543}"/>
              </a:ext>
            </a:extLst>
          </p:cNvPr>
          <p:cNvSpPr>
            <a:spLocks noGrp="1"/>
          </p:cNvSpPr>
          <p:nvPr>
            <p:ph idx="1"/>
            <p:custDataLst>
              <p:tags r:id="rId2"/>
            </p:custDataLst>
          </p:nvPr>
        </p:nvSpPr>
        <p:spPr/>
        <p:txBody>
          <a:bodyPr vert="horz" lIns="90000" tIns="46800" rIns="90000" bIns="46800" rtlCol="0" anchor="t">
            <a:normAutofit/>
          </a:bodyPr>
          <a:lstStyle/>
          <a:p>
            <a:endParaRPr lang="en-US" altLang="zh-CN" sz="1600">
              <a:solidFill>
                <a:schemeClr val="tx1"/>
              </a:solidFill>
              <a:latin typeface="Verdana"/>
              <a:ea typeface="Verdana"/>
              <a:cs typeface="Arial"/>
            </a:endParaRPr>
          </a:p>
          <a:p>
            <a:endParaRPr lang="en-US" altLang="zh-CN" sz="1600">
              <a:solidFill>
                <a:schemeClr val="tx1"/>
              </a:solidFill>
              <a:latin typeface="Verdana"/>
              <a:ea typeface="Verdana"/>
              <a:cs typeface="Arial"/>
            </a:endParaRPr>
          </a:p>
          <a:p>
            <a:endParaRPr lang="en-US" altLang="zh-CN" sz="1600">
              <a:solidFill>
                <a:schemeClr val="tx1"/>
              </a:solidFill>
              <a:latin typeface="Verdana"/>
              <a:ea typeface="Verdana"/>
              <a:cs typeface="Arial"/>
            </a:endParaRPr>
          </a:p>
          <a:p>
            <a:endParaRPr lang="en-US" altLang="zh-CN" sz="1600">
              <a:solidFill>
                <a:schemeClr val="tx1"/>
              </a:solidFill>
              <a:latin typeface="Verdana"/>
              <a:ea typeface="Verdana"/>
              <a:cs typeface="Arial"/>
            </a:endParaRPr>
          </a:p>
          <a:p>
            <a:endParaRPr lang="en-US" altLang="zh-CN" sz="1600">
              <a:solidFill>
                <a:schemeClr val="tx1"/>
              </a:solidFill>
              <a:latin typeface="Verdana"/>
              <a:ea typeface="Verdana"/>
              <a:cs typeface="Arial"/>
            </a:endParaRPr>
          </a:p>
          <a:p>
            <a:endParaRPr lang="en-US" altLang="zh-CN" sz="1600">
              <a:solidFill>
                <a:schemeClr val="tx1"/>
              </a:solidFill>
              <a:latin typeface="Verdana"/>
              <a:ea typeface="Verdana"/>
              <a:cs typeface="Arial"/>
            </a:endParaRPr>
          </a:p>
        </p:txBody>
      </p:sp>
      <p:pic>
        <p:nvPicPr>
          <p:cNvPr id="4" name="图片 3" descr="logo-4">
            <a:extLst>
              <a:ext uri="{FF2B5EF4-FFF2-40B4-BE49-F238E27FC236}">
                <a16:creationId xmlns:a16="http://schemas.microsoft.com/office/drawing/2014/main" id="{29A1085C-58D2-B20A-A23B-42A6D5672605}"/>
              </a:ext>
            </a:extLst>
          </p:cNvPr>
          <p:cNvPicPr>
            <a:picLocks noChangeAspect="1"/>
          </p:cNvPicPr>
          <p:nvPr/>
        </p:nvPicPr>
        <p:blipFill>
          <a:blip r:embed="rId7"/>
          <a:stretch>
            <a:fillRect/>
          </a:stretch>
        </p:blipFill>
        <p:spPr>
          <a:xfrm>
            <a:off x="10354310" y="6334125"/>
            <a:ext cx="1603375" cy="387350"/>
          </a:xfrm>
          <a:prstGeom prst="rect">
            <a:avLst/>
          </a:prstGeom>
        </p:spPr>
      </p:pic>
      <p:sp>
        <p:nvSpPr>
          <p:cNvPr id="12" name="副标题 2">
            <a:extLst>
              <a:ext uri="{FF2B5EF4-FFF2-40B4-BE49-F238E27FC236}">
                <a16:creationId xmlns:a16="http://schemas.microsoft.com/office/drawing/2014/main" id="{69F225C9-924C-9458-9608-E69684645473}"/>
              </a:ext>
            </a:extLst>
          </p:cNvPr>
          <p:cNvSpPr txBox="1">
            <a:spLocks/>
          </p:cNvSpPr>
          <p:nvPr>
            <p:custDataLst>
              <p:tags r:id="rId3"/>
            </p:custDataLst>
          </p:nvPr>
        </p:nvSpPr>
        <p:spPr>
          <a:xfrm>
            <a:off x="448407" y="1490400"/>
            <a:ext cx="11649807" cy="4911600"/>
          </a:xfrm>
          <a:prstGeom prst="rect">
            <a:avLst/>
          </a:prstGeom>
        </p:spPr>
        <p:txBody>
          <a:bodyPr vert="horz" lIns="90000" tIns="46800" rIns="90000" bIns="46800" rtlCol="0" anchor="t">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a:latin typeface="Microsoft YaHei"/>
                <a:ea typeface="Microsoft YaHei"/>
                <a:cs typeface="Arial"/>
              </a:rPr>
              <a:t>GPU-DPO</a:t>
            </a:r>
            <a:r>
              <a:rPr lang="en-US" altLang="zh-CN" sz="2000">
                <a:latin typeface="Microsoft YaHei"/>
                <a:ea typeface="Microsoft YaHei"/>
                <a:cs typeface="Arial"/>
              </a:rPr>
              <a:t>: efficient GPU-accelerated detailed placement framework that handles mixed-height cell designs and high utilization designs using LSMC heuristic</a:t>
            </a:r>
            <a:endParaRPr lang="en-US" altLang="zh-CN" sz="2000" b="1">
              <a:latin typeface="Microsoft YaHei"/>
              <a:ea typeface="Microsoft YaHei"/>
              <a:cs typeface="Arial"/>
            </a:endParaRPr>
          </a:p>
          <a:p>
            <a:pPr>
              <a:spcBef>
                <a:spcPts val="1200"/>
              </a:spcBef>
            </a:pPr>
            <a:r>
              <a:rPr lang="en-US" altLang="zh-CN" sz="2000">
                <a:latin typeface="Microsoft YaHei"/>
                <a:ea typeface="Microsoft YaHei"/>
                <a:cs typeface="Arial"/>
              </a:rPr>
              <a:t>First placer featuring GPU-accelerated kernels that handle fully movable </a:t>
            </a:r>
            <a:br>
              <a:rPr lang="en-US" altLang="zh-CN" sz="2000">
                <a:latin typeface="Microsoft YaHei"/>
                <a:ea typeface="Microsoft YaHei"/>
                <a:cs typeface="Arial"/>
              </a:rPr>
            </a:br>
            <a:r>
              <a:rPr lang="en-US" altLang="zh-CN" sz="2000">
                <a:latin typeface="Microsoft YaHei"/>
                <a:ea typeface="Microsoft YaHei"/>
                <a:cs typeface="Arial"/>
              </a:rPr>
              <a:t>multi-row height cells</a:t>
            </a:r>
            <a:endParaRPr lang="en-US" sz="2000">
              <a:cs typeface="Arial"/>
            </a:endParaRPr>
          </a:p>
          <a:p>
            <a:r>
              <a:rPr lang="en-US" altLang="zh-CN" sz="2000">
                <a:latin typeface="Microsoft YaHei"/>
                <a:ea typeface="Microsoft YaHei"/>
                <a:cs typeface="Arial"/>
              </a:rPr>
              <a:t>Large-step Markov chain (LSMC) booster to escape local minima</a:t>
            </a:r>
          </a:p>
          <a:p>
            <a:r>
              <a:rPr lang="en-US" altLang="zh-CN" sz="2000">
                <a:latin typeface="Microsoft YaHei"/>
                <a:ea typeface="Microsoft YaHei"/>
                <a:cs typeface="Arial"/>
              </a:rPr>
              <a:t>Built on </a:t>
            </a:r>
            <a:r>
              <a:rPr lang="en-US" altLang="zh-CN" sz="2000" err="1">
                <a:latin typeface="Microsoft YaHei"/>
                <a:ea typeface="Microsoft YaHei"/>
                <a:cs typeface="Arial"/>
              </a:rPr>
              <a:t>OpenROAD</a:t>
            </a:r>
            <a:r>
              <a:rPr lang="en-US" altLang="zh-CN" sz="2000">
                <a:latin typeface="Microsoft YaHei"/>
                <a:ea typeface="Microsoft YaHei"/>
                <a:cs typeface="Arial"/>
              </a:rPr>
              <a:t>, fully open-sourced</a:t>
            </a:r>
          </a:p>
          <a:p>
            <a:r>
              <a:rPr lang="en-US" sz="2000" b="1">
                <a:latin typeface="Microsoft YaHei"/>
                <a:ea typeface="Microsoft YaHei"/>
                <a:cs typeface="+mn-lt"/>
              </a:rPr>
              <a:t>HPWL metric: </a:t>
            </a:r>
            <a:r>
              <a:rPr lang="en-US" sz="2000">
                <a:latin typeface="Microsoft YaHei"/>
                <a:ea typeface="Microsoft YaHei"/>
                <a:cs typeface="+mn-lt"/>
              </a:rPr>
              <a:t>1.71% improvement vs. DPO, 3.5% improvement vs. </a:t>
            </a:r>
            <a:r>
              <a:rPr lang="en-US" sz="2000" err="1">
                <a:latin typeface="Microsoft YaHei"/>
                <a:ea typeface="Microsoft YaHei"/>
                <a:cs typeface="+mn-lt"/>
              </a:rPr>
              <a:t>ABCDPlace</a:t>
            </a:r>
            <a:r>
              <a:rPr lang="en-US" sz="2000">
                <a:latin typeface="Microsoft YaHei"/>
                <a:ea typeface="Microsoft YaHei"/>
                <a:cs typeface="+mn-lt"/>
              </a:rPr>
              <a:t>  post-detailed placement</a:t>
            </a:r>
            <a:endParaRPr lang="en-US" altLang="zh-CN" sz="2000">
              <a:latin typeface="Microsoft YaHei"/>
              <a:ea typeface="Microsoft YaHei"/>
              <a:cs typeface="+mn-lt"/>
            </a:endParaRPr>
          </a:p>
          <a:p>
            <a:r>
              <a:rPr lang="en-US" sz="2000" b="1">
                <a:latin typeface="Microsoft YaHei"/>
                <a:ea typeface="Microsoft YaHei"/>
                <a:cs typeface="+mn-lt"/>
              </a:rPr>
              <a:t>Routed WL: </a:t>
            </a:r>
            <a:r>
              <a:rPr lang="en-US" sz="2000">
                <a:latin typeface="Microsoft YaHei"/>
                <a:ea typeface="Microsoft YaHei"/>
                <a:cs typeface="+mn-lt"/>
              </a:rPr>
              <a:t>3.1% improvement vs. DPO, 8.5% improvement vs. </a:t>
            </a:r>
            <a:r>
              <a:rPr lang="en-US" sz="2000" err="1">
                <a:latin typeface="Microsoft YaHei"/>
                <a:ea typeface="Microsoft YaHei"/>
                <a:cs typeface="+mn-lt"/>
              </a:rPr>
              <a:t>ABCDPlace</a:t>
            </a:r>
            <a:r>
              <a:rPr lang="en-US" sz="2000">
                <a:latin typeface="Microsoft YaHei"/>
                <a:ea typeface="Microsoft YaHei"/>
                <a:cs typeface="+mn-lt"/>
              </a:rPr>
              <a:t>     post-route optimization</a:t>
            </a:r>
            <a:endParaRPr lang="en-US" altLang="zh-CN" sz="2000">
              <a:latin typeface="Microsoft YaHei"/>
              <a:ea typeface="Microsoft YaHei"/>
              <a:cs typeface="Arial"/>
            </a:endParaRPr>
          </a:p>
          <a:p>
            <a:endParaRPr lang="en-US" altLang="zh-CN" sz="2000">
              <a:latin typeface="Microsoft YaHei"/>
              <a:ea typeface="Microsoft YaHei"/>
              <a:cs typeface="Arial"/>
            </a:endParaRPr>
          </a:p>
          <a:p>
            <a:endParaRPr lang="en-US" altLang="zh-CN" sz="2000">
              <a:latin typeface="Microsoft YaHei"/>
              <a:ea typeface="Microsoft YaHei"/>
              <a:cs typeface="Arial"/>
            </a:endParaRPr>
          </a:p>
          <a:p>
            <a:endParaRPr lang="en-US" altLang="zh-CN" sz="2000">
              <a:latin typeface="Microsoft YaHei"/>
              <a:ea typeface="Microsoft YaHei"/>
              <a:cs typeface="Arial"/>
            </a:endParaRPr>
          </a:p>
          <a:p>
            <a:endParaRPr lang="en-US" altLang="zh-CN" sz="2000">
              <a:latin typeface="Microsoft YaHei"/>
              <a:ea typeface="Microsoft YaHei"/>
              <a:cs typeface="Arial"/>
            </a:endParaRPr>
          </a:p>
          <a:p>
            <a:endParaRPr lang="en-US" altLang="zh-CN" sz="2000">
              <a:latin typeface="Microsoft YaHei"/>
              <a:ea typeface="Microsoft YaHei"/>
              <a:cs typeface="Arial"/>
            </a:endParaRPr>
          </a:p>
        </p:txBody>
      </p:sp>
    </p:spTree>
    <p:custDataLst>
      <p:tags r:id="rId1"/>
    </p:custDataLst>
    <p:extLst>
      <p:ext uri="{BB962C8B-B14F-4D97-AF65-F5344CB8AC3E}">
        <p14:creationId xmlns:p14="http://schemas.microsoft.com/office/powerpoint/2010/main" val="23764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F27274E9-5F69-9BC3-5416-60F1A1827A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B2508A-ACC7-42FB-2518-085ADBF94999}"/>
              </a:ext>
            </a:extLst>
          </p:cNvPr>
          <p:cNvSpPr>
            <a:spLocks noGrp="1"/>
          </p:cNvSpPr>
          <p:nvPr>
            <p:ph type="title"/>
            <p:custDataLst>
              <p:tags r:id="rId2"/>
            </p:custDataLst>
          </p:nvPr>
        </p:nvSpPr>
        <p:spPr/>
        <p:txBody>
          <a:bodyPr/>
          <a:lstStyle/>
          <a:p>
            <a:r>
              <a:rPr lang="zh-CN" altLang="zh-CN">
                <a:cs typeface="Arial"/>
              </a:rPr>
              <a:t>Outline</a:t>
            </a:r>
            <a:endParaRPr lang="zh-CN" altLang="zh-CN"/>
          </a:p>
        </p:txBody>
      </p:sp>
      <p:sp>
        <p:nvSpPr>
          <p:cNvPr id="3" name="副标题 2">
            <a:extLst>
              <a:ext uri="{FF2B5EF4-FFF2-40B4-BE49-F238E27FC236}">
                <a16:creationId xmlns:a16="http://schemas.microsoft.com/office/drawing/2014/main" id="{E3569679-08E5-B157-9C51-6CB0B1ED0065}"/>
              </a:ext>
            </a:extLst>
          </p:cNvPr>
          <p:cNvSpPr>
            <a:spLocks noGrp="1"/>
          </p:cNvSpPr>
          <p:nvPr>
            <p:ph idx="1"/>
            <p:custDataLst>
              <p:tags r:id="rId3"/>
            </p:custDataLst>
          </p:nvPr>
        </p:nvSpPr>
        <p:spPr/>
        <p:txBody>
          <a:bodyPr vert="horz" lIns="90000" tIns="46800" rIns="90000" bIns="46800" rtlCol="0" anchor="t">
            <a:normAutofit/>
          </a:bodyPr>
          <a:lstStyle/>
          <a:p>
            <a:r>
              <a:rPr lang="zh-CN" altLang="en-US" sz="2400">
                <a:cs typeface="Arial"/>
              </a:rPr>
              <a:t>Introduction</a:t>
            </a:r>
          </a:p>
          <a:p>
            <a:r>
              <a:rPr lang="zh-CN" altLang="en-US" sz="2400" b="1">
                <a:solidFill>
                  <a:schemeClr val="accent1"/>
                </a:solidFill>
                <a:cs typeface="Arial"/>
              </a:rPr>
              <a:t>Our Approach</a:t>
            </a:r>
          </a:p>
          <a:p>
            <a:r>
              <a:rPr lang="zh-CN" altLang="en-US" sz="2400">
                <a:cs typeface="Arial"/>
              </a:rPr>
              <a:t>Experimental Results</a:t>
            </a:r>
          </a:p>
          <a:p>
            <a:r>
              <a:rPr lang="zh-CN" altLang="en-US" sz="2400">
                <a:cs typeface="Arial"/>
              </a:rPr>
              <a:t>Conclusion</a:t>
            </a:r>
          </a:p>
          <a:p>
            <a:endParaRPr lang="zh-CN" altLang="en-US" sz="2400">
              <a:cs typeface="Arial"/>
            </a:endParaRPr>
          </a:p>
        </p:txBody>
      </p:sp>
      <p:pic>
        <p:nvPicPr>
          <p:cNvPr id="4" name="图片 3" descr="logo-4">
            <a:extLst>
              <a:ext uri="{FF2B5EF4-FFF2-40B4-BE49-F238E27FC236}">
                <a16:creationId xmlns:a16="http://schemas.microsoft.com/office/drawing/2014/main" id="{E654BE9E-CA4D-E8AB-32C3-6C9F1F181D44}"/>
              </a:ext>
            </a:extLst>
          </p:cNvPr>
          <p:cNvPicPr>
            <a:picLocks noChangeAspect="1"/>
          </p:cNvPicPr>
          <p:nvPr/>
        </p:nvPicPr>
        <p:blipFill>
          <a:blip r:embed="rId7"/>
          <a:stretch>
            <a:fillRect/>
          </a:stretch>
        </p:blipFill>
        <p:spPr>
          <a:xfrm>
            <a:off x="10354310" y="6334125"/>
            <a:ext cx="1603375" cy="387350"/>
          </a:xfrm>
          <a:prstGeom prst="rect">
            <a:avLst/>
          </a:prstGeom>
        </p:spPr>
      </p:pic>
    </p:spTree>
    <p:custDataLst>
      <p:tags r:id="rId1"/>
    </p:custDataLst>
    <p:extLst>
      <p:ext uri="{BB962C8B-B14F-4D97-AF65-F5344CB8AC3E}">
        <p14:creationId xmlns:p14="http://schemas.microsoft.com/office/powerpoint/2010/main" val="48387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a:extLst>
            <a:ext uri="{FF2B5EF4-FFF2-40B4-BE49-F238E27FC236}">
              <a16:creationId xmlns:a16="http://schemas.microsoft.com/office/drawing/2014/main" id="{B66C0224-AF79-8347-E599-60B20790DF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0766E1-3CB5-C366-A73E-CE0BC9B326EE}"/>
              </a:ext>
            </a:extLst>
          </p:cNvPr>
          <p:cNvSpPr>
            <a:spLocks noGrp="1"/>
          </p:cNvSpPr>
          <p:nvPr>
            <p:ph type="title"/>
            <p:custDataLst>
              <p:tags r:id="rId2"/>
            </p:custDataLst>
          </p:nvPr>
        </p:nvSpPr>
        <p:spPr>
          <a:xfrm>
            <a:off x="608400" y="476520"/>
            <a:ext cx="10969200" cy="705600"/>
          </a:xfrm>
        </p:spPr>
        <p:txBody>
          <a:bodyPr/>
          <a:lstStyle/>
          <a:p>
            <a:r>
              <a:rPr lang="zh-CN" altLang="zh-CN">
                <a:cs typeface="Arial"/>
              </a:rPr>
              <a:t>Framework</a:t>
            </a:r>
          </a:p>
        </p:txBody>
      </p:sp>
      <p:sp>
        <p:nvSpPr>
          <p:cNvPr id="3" name="副标题 2">
            <a:extLst>
              <a:ext uri="{FF2B5EF4-FFF2-40B4-BE49-F238E27FC236}">
                <a16:creationId xmlns:a16="http://schemas.microsoft.com/office/drawing/2014/main" id="{FB047D4E-D5AF-9287-F92A-2B89856EBEF2}"/>
              </a:ext>
            </a:extLst>
          </p:cNvPr>
          <p:cNvSpPr>
            <a:spLocks noGrp="1"/>
          </p:cNvSpPr>
          <p:nvPr>
            <p:ph idx="1"/>
            <p:custDataLst>
              <p:tags r:id="rId3"/>
            </p:custDataLst>
          </p:nvPr>
        </p:nvSpPr>
        <p:spPr>
          <a:xfrm>
            <a:off x="608400" y="5460703"/>
            <a:ext cx="10969200" cy="1194128"/>
          </a:xfrm>
          <a:ln>
            <a:noFill/>
          </a:ln>
        </p:spPr>
        <p:txBody>
          <a:bodyPr vert="horz" lIns="90000" tIns="46800" rIns="90000" bIns="46800" rtlCol="0" anchor="t">
            <a:normAutofit lnSpcReduction="10000"/>
          </a:bodyPr>
          <a:lstStyle/>
          <a:p>
            <a:r>
              <a:rPr lang="zh-CN" altLang="en-US" b="1">
                <a:cs typeface="Arial"/>
              </a:rPr>
              <a:t>Descent: </a:t>
            </a:r>
            <a:r>
              <a:rPr lang="zh-CN" altLang="en-US">
                <a:cs typeface="Arial"/>
              </a:rPr>
              <a:t>GPU-accelerated detailed placement kernels </a:t>
            </a:r>
            <a:r>
              <a:rPr lang="zh-CN" altLang="en-US" b="1">
                <a:cs typeface="Arial"/>
              </a:rPr>
              <a:t> </a:t>
            </a:r>
          </a:p>
          <a:p>
            <a:r>
              <a:rPr lang="zh-CN" altLang="en-US" b="1">
                <a:cs typeface="Arial"/>
              </a:rPr>
              <a:t>LSMC Booster</a:t>
            </a:r>
            <a:r>
              <a:rPr lang="zh-CN" altLang="en-US">
                <a:cs typeface="Arial"/>
              </a:rPr>
              <a:t>: </a:t>
            </a:r>
            <a:r>
              <a:rPr lang="en-US" altLang="zh-CN">
                <a:cs typeface="Arial"/>
              </a:rPr>
              <a:t>Large-Step Markov Chain </a:t>
            </a:r>
            <a:r>
              <a:rPr lang="zh-CN" altLang="en-US">
                <a:cs typeface="Arial"/>
              </a:rPr>
              <a:t>iterative search </a:t>
            </a:r>
            <a:r>
              <a:rPr lang="en-US" altLang="zh-CN">
                <a:cs typeface="Arial"/>
              </a:rPr>
              <a:t>meta</a:t>
            </a:r>
            <a:r>
              <a:rPr lang="zh-CN" altLang="en-US">
                <a:cs typeface="Arial"/>
              </a:rPr>
              <a:t>heuristic which allows </a:t>
            </a:r>
            <a:r>
              <a:rPr lang="en-US" altLang="zh-CN">
                <a:cs typeface="Arial"/>
              </a:rPr>
              <a:t>iterative </a:t>
            </a:r>
            <a:r>
              <a:rPr lang="zh-CN" altLang="en-US">
                <a:cs typeface="Arial"/>
              </a:rPr>
              <a:t>placement </a:t>
            </a:r>
            <a:r>
              <a:rPr lang="en-US" altLang="zh-CN">
                <a:cs typeface="Arial"/>
              </a:rPr>
              <a:t>optimization </a:t>
            </a:r>
            <a:r>
              <a:rPr lang="zh-CN" altLang="en-US">
                <a:cs typeface="Arial"/>
              </a:rPr>
              <a:t>to escape local minima</a:t>
            </a:r>
          </a:p>
        </p:txBody>
      </p:sp>
      <p:pic>
        <p:nvPicPr>
          <p:cNvPr id="4" name="图片 3" descr="logo-4">
            <a:extLst>
              <a:ext uri="{FF2B5EF4-FFF2-40B4-BE49-F238E27FC236}">
                <a16:creationId xmlns:a16="http://schemas.microsoft.com/office/drawing/2014/main" id="{ED3C4BA7-D4FF-49D4-AF17-3A8CB91AFBC9}"/>
              </a:ext>
            </a:extLst>
          </p:cNvPr>
          <p:cNvPicPr>
            <a:picLocks noChangeAspect="1"/>
          </p:cNvPicPr>
          <p:nvPr/>
        </p:nvPicPr>
        <p:blipFill>
          <a:blip r:embed="rId7"/>
          <a:stretch>
            <a:fillRect/>
          </a:stretch>
        </p:blipFill>
        <p:spPr>
          <a:xfrm>
            <a:off x="10354310" y="6334125"/>
            <a:ext cx="1603375" cy="387350"/>
          </a:xfrm>
          <a:prstGeom prst="rect">
            <a:avLst/>
          </a:prstGeom>
        </p:spPr>
      </p:pic>
      <p:grpSp>
        <p:nvGrpSpPr>
          <p:cNvPr id="67" name="Group 66">
            <a:extLst>
              <a:ext uri="{FF2B5EF4-FFF2-40B4-BE49-F238E27FC236}">
                <a16:creationId xmlns:a16="http://schemas.microsoft.com/office/drawing/2014/main" id="{C887E709-2272-DFFF-B91E-9162A974489F}"/>
              </a:ext>
            </a:extLst>
          </p:cNvPr>
          <p:cNvGrpSpPr/>
          <p:nvPr/>
        </p:nvGrpSpPr>
        <p:grpSpPr>
          <a:xfrm>
            <a:off x="725556" y="1033394"/>
            <a:ext cx="10934087" cy="4425865"/>
            <a:chOff x="642049" y="1033394"/>
            <a:chExt cx="10934087" cy="4425865"/>
          </a:xfrm>
        </p:grpSpPr>
        <p:sp>
          <p:nvSpPr>
            <p:cNvPr id="39" name="Rectangle 38">
              <a:extLst>
                <a:ext uri="{FF2B5EF4-FFF2-40B4-BE49-F238E27FC236}">
                  <a16:creationId xmlns:a16="http://schemas.microsoft.com/office/drawing/2014/main" id="{80809193-B64C-3B57-2BFD-146DCDEDE76D}"/>
                </a:ext>
              </a:extLst>
            </p:cNvPr>
            <p:cNvSpPr/>
            <p:nvPr/>
          </p:nvSpPr>
          <p:spPr>
            <a:xfrm>
              <a:off x="897697" y="1148215"/>
              <a:ext cx="9916439" cy="3131506"/>
            </a:xfrm>
            <a:prstGeom prst="rect">
              <a:avLst/>
            </a:prstGeom>
            <a:solidFill>
              <a:schemeClr val="bg2"/>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a:solidFill>
                    <a:schemeClr val="accent1"/>
                  </a:solidFill>
                  <a:cs typeface="Arial"/>
                </a:rPr>
                <a:t>LSMC Booster </a:t>
              </a:r>
              <a:endParaRPr lang="en-US">
                <a:solidFill>
                  <a:schemeClr val="accent1"/>
                </a:solidFill>
              </a:endParaRPr>
            </a:p>
          </p:txBody>
        </p:sp>
        <p:sp>
          <p:nvSpPr>
            <p:cNvPr id="7" name="Flowchart: Multidocument 6">
              <a:extLst>
                <a:ext uri="{FF2B5EF4-FFF2-40B4-BE49-F238E27FC236}">
                  <a16:creationId xmlns:a16="http://schemas.microsoft.com/office/drawing/2014/main" id="{35FB8593-6671-6C14-5593-07BA4FE221D3}"/>
                </a:ext>
              </a:extLst>
            </p:cNvPr>
            <p:cNvSpPr/>
            <p:nvPr/>
          </p:nvSpPr>
          <p:spPr>
            <a:xfrm>
              <a:off x="642049" y="4456261"/>
              <a:ext cx="1351676" cy="931395"/>
            </a:xfrm>
            <a:prstGeom prst="flowChartMultidocumen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LEF/DEF files</a:t>
              </a:r>
              <a:endParaRPr lang="en-US">
                <a:solidFill>
                  <a:schemeClr val="tx1"/>
                </a:solidFill>
              </a:endParaRPr>
            </a:p>
          </p:txBody>
        </p:sp>
        <p:sp>
          <p:nvSpPr>
            <p:cNvPr id="8" name="Rectangle 7">
              <a:extLst>
                <a:ext uri="{FF2B5EF4-FFF2-40B4-BE49-F238E27FC236}">
                  <a16:creationId xmlns:a16="http://schemas.microsoft.com/office/drawing/2014/main" id="{CC6E86E7-005F-B98D-3BCB-4BF483F0BB3A}"/>
                </a:ext>
              </a:extLst>
            </p:cNvPr>
            <p:cNvSpPr/>
            <p:nvPr/>
          </p:nvSpPr>
          <p:spPr>
            <a:xfrm>
              <a:off x="2787040" y="4404984"/>
              <a:ext cx="1367425" cy="9290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Calculate </a:t>
              </a:r>
              <a:r>
                <a:rPr lang="en-US" b="1" err="1">
                  <a:solidFill>
                    <a:schemeClr val="tx1"/>
                  </a:solidFill>
                  <a:cs typeface="Arial"/>
                </a:rPr>
                <a:t>curr_hpwl</a:t>
              </a:r>
              <a:r>
                <a:rPr lang="en-US" err="1">
                  <a:cs typeface="Arial"/>
                </a:rPr>
                <a:t>r</a:t>
              </a:r>
              <a:endParaRPr lang="en-US" err="1"/>
            </a:p>
          </p:txBody>
        </p:sp>
        <p:sp>
          <p:nvSpPr>
            <p:cNvPr id="10" name="Rectangle 9">
              <a:extLst>
                <a:ext uri="{FF2B5EF4-FFF2-40B4-BE49-F238E27FC236}">
                  <a16:creationId xmlns:a16="http://schemas.microsoft.com/office/drawing/2014/main" id="{E320E9C7-24B5-B7AA-7E11-D2A23919EFD7}"/>
                </a:ext>
              </a:extLst>
            </p:cNvPr>
            <p:cNvSpPr/>
            <p:nvPr/>
          </p:nvSpPr>
          <p:spPr>
            <a:xfrm>
              <a:off x="5114792" y="4404983"/>
              <a:ext cx="2400822" cy="929014"/>
            </a:xfrm>
            <a:prstGeom prst="rect">
              <a:avLst/>
            </a:prstGeom>
            <a:solidFill>
              <a:schemeClr val="bg2"/>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accent1"/>
                  </a:solidFill>
                  <a:cs typeface="Arial"/>
                </a:rPr>
                <a:t>Descent </a:t>
              </a:r>
              <a:r>
                <a:rPr lang="en-US">
                  <a:solidFill>
                    <a:schemeClr val="tx1"/>
                  </a:solidFill>
                  <a:cs typeface="Arial"/>
                </a:rPr>
                <a:t>(GPU accelerated detailed placement)</a:t>
              </a:r>
            </a:p>
          </p:txBody>
        </p:sp>
        <p:sp>
          <p:nvSpPr>
            <p:cNvPr id="11" name="Oval 10">
              <a:extLst>
                <a:ext uri="{FF2B5EF4-FFF2-40B4-BE49-F238E27FC236}">
                  <a16:creationId xmlns:a16="http://schemas.microsoft.com/office/drawing/2014/main" id="{FC95F8EE-49D4-DF04-2220-D5C763A52559}"/>
                </a:ext>
              </a:extLst>
            </p:cNvPr>
            <p:cNvSpPr/>
            <p:nvPr/>
          </p:nvSpPr>
          <p:spPr>
            <a:xfrm>
              <a:off x="7327726" y="4217094"/>
              <a:ext cx="365342" cy="375781"/>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1</a:t>
              </a:r>
              <a:endParaRPr lang="en-US"/>
            </a:p>
          </p:txBody>
        </p:sp>
        <p:sp>
          <p:nvSpPr>
            <p:cNvPr id="12" name="Diamond 11">
              <a:extLst>
                <a:ext uri="{FF2B5EF4-FFF2-40B4-BE49-F238E27FC236}">
                  <a16:creationId xmlns:a16="http://schemas.microsoft.com/office/drawing/2014/main" id="{469E3104-A0BF-E690-9BC8-4E62690F685C}"/>
                </a:ext>
              </a:extLst>
            </p:cNvPr>
            <p:cNvSpPr/>
            <p:nvPr/>
          </p:nvSpPr>
          <p:spPr>
            <a:xfrm>
              <a:off x="7974904" y="4384108"/>
              <a:ext cx="2098109" cy="949890"/>
            </a:xfrm>
            <a:prstGeom prst="diamon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Max LSMC iter?</a:t>
              </a:r>
              <a:endParaRPr lang="en-US">
                <a:solidFill>
                  <a:schemeClr val="tx1"/>
                </a:solidFill>
              </a:endParaRPr>
            </a:p>
          </p:txBody>
        </p:sp>
        <p:sp>
          <p:nvSpPr>
            <p:cNvPr id="13" name="Flowchart: Document 12">
              <a:extLst>
                <a:ext uri="{FF2B5EF4-FFF2-40B4-BE49-F238E27FC236}">
                  <a16:creationId xmlns:a16="http://schemas.microsoft.com/office/drawing/2014/main" id="{A023165B-61A5-9F65-E9B3-A94602636D24}"/>
                </a:ext>
              </a:extLst>
            </p:cNvPr>
            <p:cNvSpPr/>
            <p:nvPr/>
          </p:nvSpPr>
          <p:spPr>
            <a:xfrm>
              <a:off x="10480109" y="4342355"/>
              <a:ext cx="1096027" cy="1043835"/>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Final DEF</a:t>
              </a:r>
              <a:endParaRPr lang="en-US">
                <a:solidFill>
                  <a:schemeClr val="tx1"/>
                </a:solidFill>
              </a:endParaRPr>
            </a:p>
          </p:txBody>
        </p:sp>
        <p:sp>
          <p:nvSpPr>
            <p:cNvPr id="14" name="Rectangle: Rounded Corners 13">
              <a:extLst>
                <a:ext uri="{FF2B5EF4-FFF2-40B4-BE49-F238E27FC236}">
                  <a16:creationId xmlns:a16="http://schemas.microsoft.com/office/drawing/2014/main" id="{44E168AD-F322-6037-4F52-A200F9FCFF66}"/>
                </a:ext>
              </a:extLst>
            </p:cNvPr>
            <p:cNvSpPr/>
            <p:nvPr/>
          </p:nvSpPr>
          <p:spPr>
            <a:xfrm>
              <a:off x="7828766" y="1336108"/>
              <a:ext cx="2400821" cy="110646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Perform </a:t>
              </a:r>
              <a:r>
                <a:rPr lang="en-US" b="1">
                  <a:solidFill>
                    <a:srgbClr val="0070C0"/>
                  </a:solidFill>
                  <a:cs typeface="Arial"/>
                </a:rPr>
                <a:t>kick move </a:t>
              </a:r>
              <a:r>
                <a:rPr lang="en-US">
                  <a:solidFill>
                    <a:schemeClr val="tx1"/>
                  </a:solidFill>
                  <a:cs typeface="Arial"/>
                </a:rPr>
                <a:t>(random swaps) and descend to obtain new placement</a:t>
              </a:r>
            </a:p>
          </p:txBody>
        </p:sp>
        <p:sp>
          <p:nvSpPr>
            <p:cNvPr id="15" name="Rectangle 14">
              <a:extLst>
                <a:ext uri="{FF2B5EF4-FFF2-40B4-BE49-F238E27FC236}">
                  <a16:creationId xmlns:a16="http://schemas.microsoft.com/office/drawing/2014/main" id="{5392779B-221B-C5A9-0B6D-9512DC341BE7}"/>
                </a:ext>
              </a:extLst>
            </p:cNvPr>
            <p:cNvSpPr/>
            <p:nvPr/>
          </p:nvSpPr>
          <p:spPr>
            <a:xfrm>
              <a:off x="5636710" y="1482244"/>
              <a:ext cx="1367425" cy="9290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Calculate </a:t>
              </a:r>
              <a:r>
                <a:rPr lang="en-US" b="1" err="1">
                  <a:solidFill>
                    <a:schemeClr val="tx1"/>
                  </a:solidFill>
                  <a:cs typeface="Arial"/>
                </a:rPr>
                <a:t>curr_hpwl</a:t>
              </a:r>
              <a:endParaRPr lang="en-US" err="1">
                <a:cs typeface="Arial"/>
              </a:endParaRPr>
            </a:p>
          </p:txBody>
        </p:sp>
        <p:sp>
          <p:nvSpPr>
            <p:cNvPr id="16" name="Diamond 15">
              <a:extLst>
                <a:ext uri="{FF2B5EF4-FFF2-40B4-BE49-F238E27FC236}">
                  <a16:creationId xmlns:a16="http://schemas.microsoft.com/office/drawing/2014/main" id="{59A084CE-5236-AC09-1719-4CA37AB2DAEE}"/>
                </a:ext>
              </a:extLst>
            </p:cNvPr>
            <p:cNvSpPr/>
            <p:nvPr/>
          </p:nvSpPr>
          <p:spPr>
            <a:xfrm>
              <a:off x="1951971" y="1409177"/>
              <a:ext cx="3121069" cy="1064713"/>
            </a:xfrm>
            <a:prstGeom prst="diamond">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If </a:t>
              </a:r>
              <a:r>
                <a:rPr lang="en-US" b="1" err="1">
                  <a:solidFill>
                    <a:schemeClr val="tx1"/>
                  </a:solidFill>
                  <a:cs typeface="Arial"/>
                </a:rPr>
                <a:t>new_hpwl</a:t>
              </a:r>
              <a:r>
                <a:rPr lang="en-US" b="1">
                  <a:solidFill>
                    <a:schemeClr val="tx1"/>
                  </a:solidFill>
                  <a:cs typeface="Arial"/>
                </a:rPr>
                <a:t> </a:t>
              </a:r>
              <a:endParaRPr lang="en-US">
                <a:solidFill>
                  <a:schemeClr val="tx1"/>
                </a:solidFill>
              </a:endParaRPr>
            </a:p>
            <a:p>
              <a:pPr algn="ctr"/>
              <a:r>
                <a:rPr lang="en-US">
                  <a:solidFill>
                    <a:schemeClr val="tx1"/>
                  </a:solidFill>
                  <a:cs typeface="Arial"/>
                </a:rPr>
                <a:t>&lt;</a:t>
              </a:r>
              <a:r>
                <a:rPr lang="en-US" b="1">
                  <a:solidFill>
                    <a:schemeClr val="tx1"/>
                  </a:solidFill>
                  <a:cs typeface="Arial"/>
                </a:rPr>
                <a:t> </a:t>
              </a:r>
              <a:r>
                <a:rPr lang="en-US" b="1" err="1">
                  <a:solidFill>
                    <a:schemeClr val="tx1"/>
                  </a:solidFill>
                  <a:cs typeface="Arial"/>
                </a:rPr>
                <a:t>curr_hpwl</a:t>
              </a:r>
              <a:endParaRPr lang="en-US" b="1">
                <a:solidFill>
                  <a:schemeClr val="tx1"/>
                </a:solidFill>
                <a:cs typeface="Arial"/>
              </a:endParaRPr>
            </a:p>
          </p:txBody>
        </p:sp>
        <p:sp>
          <p:nvSpPr>
            <p:cNvPr id="17" name="Rectangle: Rounded Corners 16">
              <a:extLst>
                <a:ext uri="{FF2B5EF4-FFF2-40B4-BE49-F238E27FC236}">
                  <a16:creationId xmlns:a16="http://schemas.microsoft.com/office/drawing/2014/main" id="{C22A304C-5CCB-07F5-E357-449770B6B6D4}"/>
                </a:ext>
              </a:extLst>
            </p:cNvPr>
            <p:cNvSpPr/>
            <p:nvPr/>
          </p:nvSpPr>
          <p:spPr>
            <a:xfrm>
              <a:off x="1106463" y="2536517"/>
              <a:ext cx="2411259" cy="7933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Accept new placement, update </a:t>
              </a:r>
              <a:r>
                <a:rPr lang="en-US" b="1" err="1">
                  <a:solidFill>
                    <a:schemeClr val="tx1"/>
                  </a:solidFill>
                  <a:cs typeface="Arial"/>
                </a:rPr>
                <a:t>curr_hpwl</a:t>
              </a:r>
            </a:p>
          </p:txBody>
        </p:sp>
        <p:sp>
          <p:nvSpPr>
            <p:cNvPr id="18" name="Rectangle: Rounded Corners 17">
              <a:extLst>
                <a:ext uri="{FF2B5EF4-FFF2-40B4-BE49-F238E27FC236}">
                  <a16:creationId xmlns:a16="http://schemas.microsoft.com/office/drawing/2014/main" id="{E51D821E-6383-FD4A-B1DA-ECF8356B8F2B}"/>
                </a:ext>
              </a:extLst>
            </p:cNvPr>
            <p:cNvSpPr/>
            <p:nvPr/>
          </p:nvSpPr>
          <p:spPr>
            <a:xfrm>
              <a:off x="3924819" y="2463448"/>
              <a:ext cx="1670136" cy="7933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Reject new placement</a:t>
              </a:r>
            </a:p>
          </p:txBody>
        </p:sp>
        <p:sp>
          <p:nvSpPr>
            <p:cNvPr id="19" name="Diamond 18">
              <a:extLst>
                <a:ext uri="{FF2B5EF4-FFF2-40B4-BE49-F238E27FC236}">
                  <a16:creationId xmlns:a16="http://schemas.microsoft.com/office/drawing/2014/main" id="{2D2C6E7B-DA92-AB54-DA94-FA591A1CB59A}"/>
                </a:ext>
              </a:extLst>
            </p:cNvPr>
            <p:cNvSpPr/>
            <p:nvPr/>
          </p:nvSpPr>
          <p:spPr>
            <a:xfrm>
              <a:off x="2640903" y="3350713"/>
              <a:ext cx="4227533" cy="866383"/>
            </a:xfrm>
            <a:prstGeom prst="diamond">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If LSMC move fails </a:t>
              </a:r>
              <a:r>
                <a:rPr lang="en-US" i="1">
                  <a:solidFill>
                    <a:schemeClr val="tx1"/>
                  </a:solidFill>
                  <a:cs typeface="Arial"/>
                </a:rPr>
                <a:t>n </a:t>
              </a:r>
              <a:r>
                <a:rPr lang="en-US">
                  <a:solidFill>
                    <a:schemeClr val="tx1"/>
                  </a:solidFill>
                  <a:cs typeface="Arial"/>
                </a:rPr>
                <a:t>times in a row</a:t>
              </a:r>
              <a:endParaRPr lang="en-US">
                <a:solidFill>
                  <a:schemeClr val="tx1"/>
                </a:solidFill>
              </a:endParaRPr>
            </a:p>
          </p:txBody>
        </p:sp>
        <p:cxnSp>
          <p:nvCxnSpPr>
            <p:cNvPr id="20" name="Straight Arrow Connector 19">
              <a:extLst>
                <a:ext uri="{FF2B5EF4-FFF2-40B4-BE49-F238E27FC236}">
                  <a16:creationId xmlns:a16="http://schemas.microsoft.com/office/drawing/2014/main" id="{5F4EB42F-058E-3460-EC4A-C11C76EFE490}"/>
                </a:ext>
              </a:extLst>
            </p:cNvPr>
            <p:cNvCxnSpPr/>
            <p:nvPr/>
          </p:nvCxnSpPr>
          <p:spPr>
            <a:xfrm flipH="1">
              <a:off x="2244246" y="2254684"/>
              <a:ext cx="501042" cy="240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3165F1-DDC2-FB3D-1148-4E24433523CE}"/>
                </a:ext>
              </a:extLst>
            </p:cNvPr>
            <p:cNvCxnSpPr>
              <a:cxnSpLocks/>
            </p:cNvCxnSpPr>
            <p:nvPr/>
          </p:nvCxnSpPr>
          <p:spPr>
            <a:xfrm>
              <a:off x="4342355" y="2254684"/>
              <a:ext cx="480164" cy="177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FB2DDE40-B031-841D-BD7F-0F69E173A2CB}"/>
                </a:ext>
              </a:extLst>
            </p:cNvPr>
            <p:cNvSpPr/>
            <p:nvPr/>
          </p:nvSpPr>
          <p:spPr>
            <a:xfrm>
              <a:off x="10626247" y="1033394"/>
              <a:ext cx="365342" cy="375781"/>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cxnSp>
          <p:nvCxnSpPr>
            <p:cNvPr id="41" name="Straight Arrow Connector 40">
              <a:extLst>
                <a:ext uri="{FF2B5EF4-FFF2-40B4-BE49-F238E27FC236}">
                  <a16:creationId xmlns:a16="http://schemas.microsoft.com/office/drawing/2014/main" id="{4F5CDF23-467C-62EF-CF0D-9723AE65891B}"/>
                </a:ext>
              </a:extLst>
            </p:cNvPr>
            <p:cNvCxnSpPr/>
            <p:nvPr/>
          </p:nvCxnSpPr>
          <p:spPr>
            <a:xfrm flipV="1">
              <a:off x="1993726" y="4843397"/>
              <a:ext cx="793314" cy="10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6DEFEF4-B988-6F49-A26C-5ADC83FE3D1C}"/>
                </a:ext>
              </a:extLst>
            </p:cNvPr>
            <p:cNvCxnSpPr/>
            <p:nvPr/>
          </p:nvCxnSpPr>
          <p:spPr>
            <a:xfrm flipV="1">
              <a:off x="4154466" y="4843398"/>
              <a:ext cx="960328" cy="10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5249776-64E9-10B1-ACF4-EFC347D4C62A}"/>
                </a:ext>
              </a:extLst>
            </p:cNvPr>
            <p:cNvCxnSpPr/>
            <p:nvPr/>
          </p:nvCxnSpPr>
          <p:spPr>
            <a:xfrm>
              <a:off x="7515616" y="4864274"/>
              <a:ext cx="490602" cy="10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F9EB9D6-703B-1F50-CD75-4CB06EF3AE41}"/>
                </a:ext>
              </a:extLst>
            </p:cNvPr>
            <p:cNvCxnSpPr/>
            <p:nvPr/>
          </p:nvCxnSpPr>
          <p:spPr>
            <a:xfrm>
              <a:off x="10052137" y="4853835"/>
              <a:ext cx="417534" cy="10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4F2F8C0-89C6-0DBE-E034-F4E0C425B809}"/>
                </a:ext>
              </a:extLst>
            </p:cNvPr>
            <p:cNvCxnSpPr/>
            <p:nvPr/>
          </p:nvCxnSpPr>
          <p:spPr>
            <a:xfrm flipH="1">
              <a:off x="4759889" y="3225451"/>
              <a:ext cx="1" cy="146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A3FFF4D-D76C-DFFE-7961-3C1CC1F173A9}"/>
                </a:ext>
              </a:extLst>
            </p:cNvPr>
            <p:cNvCxnSpPr/>
            <p:nvPr/>
          </p:nvCxnSpPr>
          <p:spPr>
            <a:xfrm flipH="1">
              <a:off x="5073040" y="1941534"/>
              <a:ext cx="55323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428A576-9DF2-683F-03EE-79DE6F1D57FD}"/>
                </a:ext>
              </a:extLst>
            </p:cNvPr>
            <p:cNvCxnSpPr>
              <a:cxnSpLocks/>
            </p:cNvCxnSpPr>
            <p:nvPr/>
          </p:nvCxnSpPr>
          <p:spPr>
            <a:xfrm flipH="1" flipV="1">
              <a:off x="7004137" y="1941535"/>
              <a:ext cx="8037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CBF2A5-3DC8-BC53-3D3F-AF8DDC705D6C}"/>
                </a:ext>
              </a:extLst>
            </p:cNvPr>
            <p:cNvGrpSpPr/>
            <p:nvPr/>
          </p:nvGrpSpPr>
          <p:grpSpPr>
            <a:xfrm>
              <a:off x="2275561" y="3350712"/>
              <a:ext cx="6764055" cy="2108547"/>
              <a:chOff x="2275561" y="3350712"/>
              <a:chExt cx="6764055" cy="2108547"/>
            </a:xfrm>
          </p:grpSpPr>
          <p:cxnSp>
            <p:nvCxnSpPr>
              <p:cNvPr id="48" name="Straight Arrow Connector 47">
                <a:extLst>
                  <a:ext uri="{FF2B5EF4-FFF2-40B4-BE49-F238E27FC236}">
                    <a16:creationId xmlns:a16="http://schemas.microsoft.com/office/drawing/2014/main" id="{CA6FB0B5-579A-C468-91D5-4801E71E3268}"/>
                  </a:ext>
                </a:extLst>
              </p:cNvPr>
              <p:cNvCxnSpPr/>
              <p:nvPr/>
            </p:nvCxnSpPr>
            <p:spPr>
              <a:xfrm>
                <a:off x="2275561" y="3350712"/>
                <a:ext cx="10438" cy="20772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95D3F97-DC17-C544-C3AD-7334E78A4632}"/>
                  </a:ext>
                </a:extLst>
              </p:cNvPr>
              <p:cNvCxnSpPr/>
              <p:nvPr/>
            </p:nvCxnSpPr>
            <p:spPr>
              <a:xfrm>
                <a:off x="2286000" y="5438383"/>
                <a:ext cx="6753616" cy="2087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64916D2-8B37-2C4B-B4F9-C107320B8A79}"/>
                  </a:ext>
                </a:extLst>
              </p:cNvPr>
              <p:cNvCxnSpPr/>
              <p:nvPr/>
            </p:nvCxnSpPr>
            <p:spPr>
              <a:xfrm flipH="1" flipV="1">
                <a:off x="9039616" y="5313123"/>
                <a:ext cx="0" cy="146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2AB48A08-0CDA-E4CB-5EAC-00CC26C37476}"/>
                </a:ext>
              </a:extLst>
            </p:cNvPr>
            <p:cNvCxnSpPr/>
            <p:nvPr/>
          </p:nvCxnSpPr>
          <p:spPr>
            <a:xfrm flipH="1" flipV="1">
              <a:off x="9008301" y="2442575"/>
              <a:ext cx="20876" cy="1941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3BBBE52-190A-F771-8EC9-A3A755BD8C37}"/>
                </a:ext>
              </a:extLst>
            </p:cNvPr>
            <p:cNvCxnSpPr/>
            <p:nvPr/>
          </p:nvCxnSpPr>
          <p:spPr>
            <a:xfrm flipV="1">
              <a:off x="6857999" y="3789121"/>
              <a:ext cx="4164904"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C8D0529-1101-B169-0FBE-1D1ED0F9BA2A}"/>
                </a:ext>
              </a:extLst>
            </p:cNvPr>
            <p:cNvCxnSpPr/>
            <p:nvPr/>
          </p:nvCxnSpPr>
          <p:spPr>
            <a:xfrm>
              <a:off x="11022903" y="3778684"/>
              <a:ext cx="0" cy="511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35C7F28-409B-E9C7-C5E4-01244162BFE3}"/>
                </a:ext>
              </a:extLst>
            </p:cNvPr>
            <p:cNvCxnSpPr/>
            <p:nvPr/>
          </p:nvCxnSpPr>
          <p:spPr>
            <a:xfrm flipV="1">
              <a:off x="4759890" y="4196218"/>
              <a:ext cx="4258849" cy="313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B7D927F-8244-F86B-1C70-12DA72A0E46D}"/>
                </a:ext>
              </a:extLst>
            </p:cNvPr>
            <p:cNvSpPr txBox="1"/>
            <p:nvPr/>
          </p:nvSpPr>
          <p:spPr>
            <a:xfrm>
              <a:off x="1868465" y="2098109"/>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Yes</a:t>
              </a:r>
            </a:p>
          </p:txBody>
        </p:sp>
        <p:sp>
          <p:nvSpPr>
            <p:cNvPr id="62" name="TextBox 61">
              <a:extLst>
                <a:ext uri="{FF2B5EF4-FFF2-40B4-BE49-F238E27FC236}">
                  <a16:creationId xmlns:a16="http://schemas.microsoft.com/office/drawing/2014/main" id="{5187A428-7729-2388-5510-C7D6A08E48AD}"/>
                </a:ext>
              </a:extLst>
            </p:cNvPr>
            <p:cNvSpPr txBox="1"/>
            <p:nvPr/>
          </p:nvSpPr>
          <p:spPr>
            <a:xfrm>
              <a:off x="6095999" y="3914383"/>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No</a:t>
              </a:r>
              <a:endParaRPr lang="en-US"/>
            </a:p>
          </p:txBody>
        </p:sp>
        <p:sp>
          <p:nvSpPr>
            <p:cNvPr id="63" name="TextBox 62">
              <a:extLst>
                <a:ext uri="{FF2B5EF4-FFF2-40B4-BE49-F238E27FC236}">
                  <a16:creationId xmlns:a16="http://schemas.microsoft.com/office/drawing/2014/main" id="{1AEA1414-0464-4AA4-116F-23E804A6C30E}"/>
                </a:ext>
              </a:extLst>
            </p:cNvPr>
            <p:cNvSpPr txBox="1"/>
            <p:nvPr/>
          </p:nvSpPr>
          <p:spPr>
            <a:xfrm>
              <a:off x="4530245" y="2045917"/>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No</a:t>
              </a:r>
              <a:endParaRPr lang="en-US"/>
            </a:p>
          </p:txBody>
        </p:sp>
        <p:sp>
          <p:nvSpPr>
            <p:cNvPr id="64" name="TextBox 63">
              <a:extLst>
                <a:ext uri="{FF2B5EF4-FFF2-40B4-BE49-F238E27FC236}">
                  <a16:creationId xmlns:a16="http://schemas.microsoft.com/office/drawing/2014/main" id="{DFF0FF45-BC4B-D775-A020-B0DC2B90F1B0}"/>
                </a:ext>
              </a:extLst>
            </p:cNvPr>
            <p:cNvSpPr txBox="1"/>
            <p:nvPr/>
          </p:nvSpPr>
          <p:spPr>
            <a:xfrm>
              <a:off x="6889314" y="3475971"/>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Yes</a:t>
              </a:r>
            </a:p>
          </p:txBody>
        </p:sp>
        <p:sp>
          <p:nvSpPr>
            <p:cNvPr id="65" name="TextBox 64">
              <a:extLst>
                <a:ext uri="{FF2B5EF4-FFF2-40B4-BE49-F238E27FC236}">
                  <a16:creationId xmlns:a16="http://schemas.microsoft.com/office/drawing/2014/main" id="{1CC712C7-B4DC-66A2-32FC-32B7BA588A13}"/>
                </a:ext>
              </a:extLst>
            </p:cNvPr>
            <p:cNvSpPr txBox="1"/>
            <p:nvPr/>
          </p:nvSpPr>
          <p:spPr>
            <a:xfrm>
              <a:off x="8956108" y="4144027"/>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No</a:t>
              </a:r>
              <a:endParaRPr lang="en-US"/>
            </a:p>
          </p:txBody>
        </p:sp>
        <p:sp>
          <p:nvSpPr>
            <p:cNvPr id="66" name="TextBox 65">
              <a:extLst>
                <a:ext uri="{FF2B5EF4-FFF2-40B4-BE49-F238E27FC236}">
                  <a16:creationId xmlns:a16="http://schemas.microsoft.com/office/drawing/2014/main" id="{7A40830B-A2B3-7580-4596-DBA7E5752356}"/>
                </a:ext>
              </a:extLst>
            </p:cNvPr>
            <p:cNvSpPr txBox="1"/>
            <p:nvPr/>
          </p:nvSpPr>
          <p:spPr>
            <a:xfrm>
              <a:off x="9916437" y="4540683"/>
              <a:ext cx="62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Yes</a:t>
              </a:r>
            </a:p>
          </p:txBody>
        </p:sp>
      </p:grpSp>
    </p:spTree>
    <p:custDataLst>
      <p:tags r:id="rId1"/>
    </p:custDataLst>
    <p:extLst>
      <p:ext uri="{BB962C8B-B14F-4D97-AF65-F5344CB8AC3E}">
        <p14:creationId xmlns:p14="http://schemas.microsoft.com/office/powerpoint/2010/main" val="50497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18D10643-2589-504B-0833-4BF3059CE1E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F18C531-FC83-D289-CC28-C455874CA65A}"/>
              </a:ext>
            </a:extLst>
          </p:cNvPr>
          <p:cNvSpPr>
            <a:spLocks noGrp="1"/>
          </p:cNvSpPr>
          <p:nvPr>
            <p:ph type="title"/>
            <p:custDataLst>
              <p:tags r:id="rId2"/>
            </p:custDataLst>
          </p:nvPr>
        </p:nvSpPr>
        <p:spPr/>
        <p:txBody>
          <a:bodyPr>
            <a:normAutofit fontScale="90000"/>
          </a:bodyPr>
          <a:lstStyle/>
          <a:p>
            <a:r>
              <a:rPr lang="zh-CN" altLang="zh-CN">
                <a:cs typeface="Arial"/>
              </a:rPr>
              <a:t>GPU-Accelerated Detailed Placement Operators</a:t>
            </a:r>
            <a:endParaRPr lang="en-US" altLang="zh-CN"/>
          </a:p>
        </p:txBody>
      </p:sp>
      <p:sp>
        <p:nvSpPr>
          <p:cNvPr id="6" name="Content Placeholder 5">
            <a:extLst>
              <a:ext uri="{FF2B5EF4-FFF2-40B4-BE49-F238E27FC236}">
                <a16:creationId xmlns:a16="http://schemas.microsoft.com/office/drawing/2014/main" id="{C2E7757B-D752-4838-0182-3F860CB1A8BA}"/>
              </a:ext>
            </a:extLst>
          </p:cNvPr>
          <p:cNvSpPr>
            <a:spLocks noGrp="1"/>
          </p:cNvSpPr>
          <p:nvPr>
            <p:ph idx="1"/>
          </p:nvPr>
        </p:nvSpPr>
        <p:spPr/>
        <p:txBody>
          <a:bodyPr vert="horz" lIns="90000" tIns="46800" rIns="90000" bIns="46800" rtlCol="0" anchor="t">
            <a:normAutofit/>
          </a:bodyPr>
          <a:lstStyle/>
          <a:p>
            <a:r>
              <a:rPr lang="en-US" sz="2200" b="1">
                <a:ea typeface="+mn-lt"/>
                <a:cs typeface="+mn-lt"/>
              </a:rPr>
              <a:t>Maximum independent set matching:</a:t>
            </a:r>
            <a:r>
              <a:rPr lang="en-US" sz="2200">
                <a:ea typeface="+mn-lt"/>
                <a:cs typeface="+mn-lt"/>
              </a:rPr>
              <a:t> extract independent cell sets and solve </a:t>
            </a:r>
            <a:r>
              <a:rPr lang="en-US" sz="2200" b="1" i="1">
                <a:ea typeface="+mn-lt"/>
                <a:cs typeface="+mn-lt"/>
              </a:rPr>
              <a:t>linear assignment problems </a:t>
            </a:r>
            <a:r>
              <a:rPr lang="en-US" sz="2200">
                <a:ea typeface="+mn-lt"/>
                <a:cs typeface="+mn-lt"/>
              </a:rPr>
              <a:t>(LAPs) to minimize HPWL in parallel</a:t>
            </a:r>
            <a:endParaRPr lang="en-US" sz="2200">
              <a:cs typeface="Arial"/>
            </a:endParaRPr>
          </a:p>
          <a:p>
            <a:r>
              <a:rPr lang="en-US" sz="2200" b="1">
                <a:ea typeface="+mn-lt"/>
                <a:cs typeface="+mn-lt"/>
              </a:rPr>
              <a:t>Global swap:</a:t>
            </a:r>
            <a:r>
              <a:rPr lang="en-US" sz="2200">
                <a:ea typeface="+mn-lt"/>
                <a:cs typeface="+mn-lt"/>
              </a:rPr>
              <a:t> exchange each cell with its lowest-cost neighbor within an optimal median net bounding box region</a:t>
            </a:r>
            <a:endParaRPr lang="en-US" sz="2200">
              <a:cs typeface="Arial"/>
            </a:endParaRPr>
          </a:p>
          <a:p>
            <a:r>
              <a:rPr lang="en-US" sz="2200" b="1">
                <a:ea typeface="+mn-lt"/>
                <a:cs typeface="+mn-lt"/>
              </a:rPr>
              <a:t>Local reordering:</a:t>
            </a:r>
            <a:r>
              <a:rPr lang="en-US" sz="2200">
                <a:ea typeface="+mn-lt"/>
                <a:cs typeface="+mn-lt"/>
              </a:rPr>
              <a:t> find the optimal cell permutation within a sliding window via parallel site-assignment cost evaluation</a:t>
            </a:r>
            <a:endParaRPr lang="en-US" sz="2200"/>
          </a:p>
          <a:p>
            <a:endParaRPr lang="en-US" sz="2200">
              <a:solidFill>
                <a:srgbClr val="000000"/>
              </a:solidFill>
              <a:cs typeface="Arial"/>
            </a:endParaRPr>
          </a:p>
          <a:p>
            <a:endParaRPr lang="en-US" sz="2200">
              <a:solidFill>
                <a:srgbClr val="000000"/>
              </a:solidFill>
              <a:cs typeface="Arial"/>
            </a:endParaRPr>
          </a:p>
        </p:txBody>
      </p:sp>
      <p:pic>
        <p:nvPicPr>
          <p:cNvPr id="4" name="图片 3" descr="logo-4">
            <a:extLst>
              <a:ext uri="{FF2B5EF4-FFF2-40B4-BE49-F238E27FC236}">
                <a16:creationId xmlns:a16="http://schemas.microsoft.com/office/drawing/2014/main" id="{61A2B710-461C-2F4E-6090-228F33578319}"/>
              </a:ext>
            </a:extLst>
          </p:cNvPr>
          <p:cNvPicPr>
            <a:picLocks noChangeAspect="1"/>
          </p:cNvPicPr>
          <p:nvPr/>
        </p:nvPicPr>
        <p:blipFill>
          <a:blip r:embed="rId6"/>
          <a:stretch>
            <a:fillRect/>
          </a:stretch>
        </p:blipFill>
        <p:spPr>
          <a:xfrm>
            <a:off x="10354310" y="6334125"/>
            <a:ext cx="1603375" cy="387350"/>
          </a:xfrm>
          <a:prstGeom prst="rect">
            <a:avLst/>
          </a:prstGeom>
        </p:spPr>
      </p:pic>
    </p:spTree>
    <p:custDataLst>
      <p:tags r:id="rId1"/>
    </p:custDataLst>
    <p:extLst>
      <p:ext uri="{BB962C8B-B14F-4D97-AF65-F5344CB8AC3E}">
        <p14:creationId xmlns:p14="http://schemas.microsoft.com/office/powerpoint/2010/main" val="35888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F427F294-E97C-7F3C-9893-64C8E70AA229}"/>
            </a:ext>
          </a:extLst>
        </p:cNvPr>
        <p:cNvGrpSpPr/>
        <p:nvPr/>
      </p:nvGrpSpPr>
      <p:grpSpPr>
        <a:xfrm>
          <a:off x="0" y="0"/>
          <a:ext cx="0" cy="0"/>
          <a:chOff x="0" y="0"/>
          <a:chExt cx="0" cy="0"/>
        </a:xfrm>
      </p:grpSpPr>
      <p:sp>
        <p:nvSpPr>
          <p:cNvPr id="67" name="Rectangle 66">
            <a:extLst>
              <a:ext uri="{FF2B5EF4-FFF2-40B4-BE49-F238E27FC236}">
                <a16:creationId xmlns:a16="http://schemas.microsoft.com/office/drawing/2014/main" id="{7CD4E415-F579-1B3D-B5BA-D6B0754F7E78}"/>
              </a:ext>
            </a:extLst>
          </p:cNvPr>
          <p:cNvSpPr/>
          <p:nvPr/>
        </p:nvSpPr>
        <p:spPr>
          <a:xfrm>
            <a:off x="3659672" y="1711146"/>
            <a:ext cx="208667" cy="238896"/>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5DBDF91-BDFB-73E9-FF01-168513C79B53}"/>
              </a:ext>
            </a:extLst>
          </p:cNvPr>
          <p:cNvSpPr>
            <a:spLocks noGrp="1"/>
          </p:cNvSpPr>
          <p:nvPr>
            <p:ph type="title"/>
            <p:custDataLst>
              <p:tags r:id="rId2"/>
            </p:custDataLst>
          </p:nvPr>
        </p:nvSpPr>
        <p:spPr>
          <a:xfrm>
            <a:off x="608400" y="582024"/>
            <a:ext cx="10969200" cy="705600"/>
          </a:xfrm>
        </p:spPr>
        <p:txBody>
          <a:bodyPr/>
          <a:lstStyle/>
          <a:p>
            <a:r>
              <a:rPr lang="zh-CN" altLang="en-US">
                <a:cs typeface="Arial"/>
              </a:rPr>
              <a:t>Operator 1: Independent Set Matching</a:t>
            </a:r>
          </a:p>
        </p:txBody>
      </p:sp>
      <p:pic>
        <p:nvPicPr>
          <p:cNvPr id="4" name="图片 3" descr="logo-4">
            <a:extLst>
              <a:ext uri="{FF2B5EF4-FFF2-40B4-BE49-F238E27FC236}">
                <a16:creationId xmlns:a16="http://schemas.microsoft.com/office/drawing/2014/main" id="{30D13BDF-5C7F-0828-BFE6-E54D709C84A5}"/>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8" name="Oval 7">
            <a:extLst>
              <a:ext uri="{FF2B5EF4-FFF2-40B4-BE49-F238E27FC236}">
                <a16:creationId xmlns:a16="http://schemas.microsoft.com/office/drawing/2014/main" id="{55CB4F30-946E-98DE-F809-66F01806D0D0}"/>
              </a:ext>
            </a:extLst>
          </p:cNvPr>
          <p:cNvSpPr/>
          <p:nvPr/>
        </p:nvSpPr>
        <p:spPr>
          <a:xfrm>
            <a:off x="545629" y="1420518"/>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1</a:t>
            </a:r>
            <a:endParaRPr lang="en-US"/>
          </a:p>
        </p:txBody>
      </p:sp>
      <p:sp>
        <p:nvSpPr>
          <p:cNvPr id="44" name="Oval 43">
            <a:extLst>
              <a:ext uri="{FF2B5EF4-FFF2-40B4-BE49-F238E27FC236}">
                <a16:creationId xmlns:a16="http://schemas.microsoft.com/office/drawing/2014/main" id="{2AE32377-31AA-542F-9D4F-083948ABE233}"/>
              </a:ext>
            </a:extLst>
          </p:cNvPr>
          <p:cNvSpPr/>
          <p:nvPr/>
        </p:nvSpPr>
        <p:spPr>
          <a:xfrm>
            <a:off x="5606406" y="1417516"/>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2</a:t>
            </a:r>
            <a:endParaRPr lang="en-US"/>
          </a:p>
        </p:txBody>
      </p:sp>
      <p:grpSp>
        <p:nvGrpSpPr>
          <p:cNvPr id="151" name="Group 150">
            <a:extLst>
              <a:ext uri="{FF2B5EF4-FFF2-40B4-BE49-F238E27FC236}">
                <a16:creationId xmlns:a16="http://schemas.microsoft.com/office/drawing/2014/main" id="{459B8B57-E511-E997-4526-EC274A6576CD}"/>
              </a:ext>
            </a:extLst>
          </p:cNvPr>
          <p:cNvGrpSpPr/>
          <p:nvPr/>
        </p:nvGrpSpPr>
        <p:grpSpPr>
          <a:xfrm>
            <a:off x="1102894" y="1472337"/>
            <a:ext cx="3900236" cy="1244791"/>
            <a:chOff x="1102894" y="1472337"/>
            <a:chExt cx="3900236" cy="1244791"/>
          </a:xfrm>
        </p:grpSpPr>
        <p:cxnSp>
          <p:nvCxnSpPr>
            <p:cNvPr id="13" name="Straight Arrow Connector 12">
              <a:extLst>
                <a:ext uri="{FF2B5EF4-FFF2-40B4-BE49-F238E27FC236}">
                  <a16:creationId xmlns:a16="http://schemas.microsoft.com/office/drawing/2014/main" id="{C6BB4FBC-3ECC-F7F5-2170-9A6E1261DBDC}"/>
                </a:ext>
              </a:extLst>
            </p:cNvPr>
            <p:cNvCxnSpPr>
              <a:cxnSpLocks/>
            </p:cNvCxnSpPr>
            <p:nvPr/>
          </p:nvCxnSpPr>
          <p:spPr>
            <a:xfrm flipV="1">
              <a:off x="1102894" y="2456445"/>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BE2E7-E0E8-ED2B-7474-27C4473034E3}"/>
                </a:ext>
              </a:extLst>
            </p:cNvPr>
            <p:cNvCxnSpPr/>
            <p:nvPr/>
          </p:nvCxnSpPr>
          <p:spPr>
            <a:xfrm flipV="1">
              <a:off x="1102894" y="1473869"/>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F131CB-0F0D-E31D-2849-8E368841B254}"/>
                </a:ext>
              </a:extLst>
            </p:cNvPr>
            <p:cNvCxnSpPr>
              <a:cxnSpLocks/>
            </p:cNvCxnSpPr>
            <p:nvPr/>
          </p:nvCxnSpPr>
          <p:spPr>
            <a:xfrm flipV="1">
              <a:off x="1102894" y="1704474"/>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8BF560-83D6-B34C-BBE8-46A9FE4F4DC8}"/>
                </a:ext>
              </a:extLst>
            </p:cNvPr>
            <p:cNvCxnSpPr>
              <a:cxnSpLocks/>
            </p:cNvCxnSpPr>
            <p:nvPr/>
          </p:nvCxnSpPr>
          <p:spPr>
            <a:xfrm flipV="1">
              <a:off x="1102894" y="1955131"/>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61E15A-C90A-2F9B-6ADF-5BE0C560A540}"/>
                </a:ext>
              </a:extLst>
            </p:cNvPr>
            <p:cNvCxnSpPr>
              <a:cxnSpLocks/>
            </p:cNvCxnSpPr>
            <p:nvPr/>
          </p:nvCxnSpPr>
          <p:spPr>
            <a:xfrm flipV="1">
              <a:off x="1102894" y="2205789"/>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71F7CD-D343-197C-287C-121BA5E8029F}"/>
                </a:ext>
              </a:extLst>
            </p:cNvPr>
            <p:cNvCxnSpPr>
              <a:cxnSpLocks/>
            </p:cNvCxnSpPr>
            <p:nvPr/>
          </p:nvCxnSpPr>
          <p:spPr>
            <a:xfrm flipV="1">
              <a:off x="1102894" y="2707102"/>
              <a:ext cx="3900236" cy="10026"/>
            </a:xfrm>
            <a:prstGeom prst="straightConnector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CE13760-43F6-482C-A884-DE0F62A8389C}"/>
                </a:ext>
              </a:extLst>
            </p:cNvPr>
            <p:cNvSpPr/>
            <p:nvPr/>
          </p:nvSpPr>
          <p:spPr>
            <a:xfrm>
              <a:off x="1369016" y="1472338"/>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22" name="Rectangle 21">
              <a:extLst>
                <a:ext uri="{FF2B5EF4-FFF2-40B4-BE49-F238E27FC236}">
                  <a16:creationId xmlns:a16="http://schemas.microsoft.com/office/drawing/2014/main" id="{8EFEEC9A-B05D-09D4-31A6-F9BEF74AF159}"/>
                </a:ext>
              </a:extLst>
            </p:cNvPr>
            <p:cNvSpPr/>
            <p:nvPr/>
          </p:nvSpPr>
          <p:spPr>
            <a:xfrm>
              <a:off x="1717727" y="1472337"/>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B34C3B-8122-A368-3800-4EADDDB92BE1}"/>
                </a:ext>
              </a:extLst>
            </p:cNvPr>
            <p:cNvSpPr/>
            <p:nvPr/>
          </p:nvSpPr>
          <p:spPr>
            <a:xfrm>
              <a:off x="2247252" y="1472448"/>
              <a:ext cx="412657" cy="248076"/>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2" name="Rectangle 121">
              <a:extLst>
                <a:ext uri="{FF2B5EF4-FFF2-40B4-BE49-F238E27FC236}">
                  <a16:creationId xmlns:a16="http://schemas.microsoft.com/office/drawing/2014/main" id="{9A96E874-6491-AF7C-630A-36E85331A94B}"/>
                </a:ext>
              </a:extLst>
            </p:cNvPr>
            <p:cNvSpPr/>
            <p:nvPr/>
          </p:nvSpPr>
          <p:spPr>
            <a:xfrm>
              <a:off x="1717727" y="195555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3" name="Rectangle 122">
              <a:extLst>
                <a:ext uri="{FF2B5EF4-FFF2-40B4-BE49-F238E27FC236}">
                  <a16:creationId xmlns:a16="http://schemas.microsoft.com/office/drawing/2014/main" id="{AA480658-B054-4C4E-792D-0F17D00FD874}"/>
                </a:ext>
              </a:extLst>
            </p:cNvPr>
            <p:cNvSpPr/>
            <p:nvPr/>
          </p:nvSpPr>
          <p:spPr>
            <a:xfrm>
              <a:off x="2414678" y="195555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4" name="Rectangle 123">
              <a:extLst>
                <a:ext uri="{FF2B5EF4-FFF2-40B4-BE49-F238E27FC236}">
                  <a16:creationId xmlns:a16="http://schemas.microsoft.com/office/drawing/2014/main" id="{F7E52B42-90E9-F54E-CFFA-99A0AD98F341}"/>
                </a:ext>
              </a:extLst>
            </p:cNvPr>
            <p:cNvSpPr/>
            <p:nvPr/>
          </p:nvSpPr>
          <p:spPr>
            <a:xfrm>
              <a:off x="2665579" y="2206458"/>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5" name="Rectangle 124">
              <a:extLst>
                <a:ext uri="{FF2B5EF4-FFF2-40B4-BE49-F238E27FC236}">
                  <a16:creationId xmlns:a16="http://schemas.microsoft.com/office/drawing/2014/main" id="{744C287E-274E-5D46-7433-374D3234BAEC}"/>
                </a:ext>
              </a:extLst>
            </p:cNvPr>
            <p:cNvSpPr/>
            <p:nvPr/>
          </p:nvSpPr>
          <p:spPr>
            <a:xfrm>
              <a:off x="3399702" y="171394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6" name="Rectangle 125">
              <a:extLst>
                <a:ext uri="{FF2B5EF4-FFF2-40B4-BE49-F238E27FC236}">
                  <a16:creationId xmlns:a16="http://schemas.microsoft.com/office/drawing/2014/main" id="{3531BD9E-C78B-D5B8-14EB-05F4AFFF5C75}"/>
                </a:ext>
              </a:extLst>
            </p:cNvPr>
            <p:cNvSpPr/>
            <p:nvPr/>
          </p:nvSpPr>
          <p:spPr>
            <a:xfrm>
              <a:off x="2925775" y="1704653"/>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E866AB6-C0C4-0CAA-8BBC-B1FAE480202F}"/>
                </a:ext>
              </a:extLst>
            </p:cNvPr>
            <p:cNvSpPr/>
            <p:nvPr/>
          </p:nvSpPr>
          <p:spPr>
            <a:xfrm>
              <a:off x="3167384" y="1955555"/>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FCF9C3C-0D6B-E764-39C1-967F8A48728C}"/>
                </a:ext>
              </a:extLst>
            </p:cNvPr>
            <p:cNvSpPr/>
            <p:nvPr/>
          </p:nvSpPr>
          <p:spPr>
            <a:xfrm>
              <a:off x="3873628" y="1937194"/>
              <a:ext cx="245389" cy="303497"/>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29" name="Rectangle 128">
              <a:extLst>
                <a:ext uri="{FF2B5EF4-FFF2-40B4-BE49-F238E27FC236}">
                  <a16:creationId xmlns:a16="http://schemas.microsoft.com/office/drawing/2014/main" id="{D5449F34-7DA9-DF36-209D-63EFAE671CA4}"/>
                </a:ext>
              </a:extLst>
            </p:cNvPr>
            <p:cNvSpPr/>
            <p:nvPr/>
          </p:nvSpPr>
          <p:spPr>
            <a:xfrm>
              <a:off x="1364717" y="1955667"/>
              <a:ext cx="254569" cy="275954"/>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30" name="Rectangle 129">
              <a:extLst>
                <a:ext uri="{FF2B5EF4-FFF2-40B4-BE49-F238E27FC236}">
                  <a16:creationId xmlns:a16="http://schemas.microsoft.com/office/drawing/2014/main" id="{B660B02A-64DE-BA57-5B0A-6896F4D5BB72}"/>
                </a:ext>
              </a:extLst>
            </p:cNvPr>
            <p:cNvSpPr/>
            <p:nvPr/>
          </p:nvSpPr>
          <p:spPr>
            <a:xfrm>
              <a:off x="1959336" y="2206458"/>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E48B3A4-BA39-7DCD-54F4-4B50162E54E8}"/>
                </a:ext>
              </a:extLst>
            </p:cNvPr>
            <p:cNvSpPr/>
            <p:nvPr/>
          </p:nvSpPr>
          <p:spPr>
            <a:xfrm>
              <a:off x="4115238" y="1472337"/>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32" name="Rectangle 131">
              <a:extLst>
                <a:ext uri="{FF2B5EF4-FFF2-40B4-BE49-F238E27FC236}">
                  <a16:creationId xmlns:a16="http://schemas.microsoft.com/office/drawing/2014/main" id="{9E3E906A-45D1-1470-BF40-21731210BA77}"/>
                </a:ext>
              </a:extLst>
            </p:cNvPr>
            <p:cNvSpPr/>
            <p:nvPr/>
          </p:nvSpPr>
          <p:spPr>
            <a:xfrm>
              <a:off x="4356849" y="1955555"/>
              <a:ext cx="42194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33" name="Rectangle 132">
              <a:extLst>
                <a:ext uri="{FF2B5EF4-FFF2-40B4-BE49-F238E27FC236}">
                  <a16:creationId xmlns:a16="http://schemas.microsoft.com/office/drawing/2014/main" id="{C2BAB7F8-0EE8-B97C-96CC-32173F693C06}"/>
                </a:ext>
              </a:extLst>
            </p:cNvPr>
            <p:cNvSpPr/>
            <p:nvPr/>
          </p:nvSpPr>
          <p:spPr>
            <a:xfrm>
              <a:off x="3167384" y="2457360"/>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43E3ED28-86B5-F2DE-1E5E-E69A662ADA20}"/>
                </a:ext>
              </a:extLst>
            </p:cNvPr>
            <p:cNvSpPr/>
            <p:nvPr/>
          </p:nvSpPr>
          <p:spPr>
            <a:xfrm>
              <a:off x="2173067" y="2457360"/>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34DE73D0-8B8C-5E7F-849D-2B3908464502}"/>
                </a:ext>
              </a:extLst>
            </p:cNvPr>
            <p:cNvSpPr/>
            <p:nvPr/>
          </p:nvSpPr>
          <p:spPr>
            <a:xfrm>
              <a:off x="4115238" y="2448179"/>
              <a:ext cx="539172" cy="263750"/>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cxnSp>
          <p:nvCxnSpPr>
            <p:cNvPr id="137" name="Straight Arrow Connector 136">
              <a:extLst>
                <a:ext uri="{FF2B5EF4-FFF2-40B4-BE49-F238E27FC236}">
                  <a16:creationId xmlns:a16="http://schemas.microsoft.com/office/drawing/2014/main" id="{7E02FD65-A015-D11B-AD27-FBD9B2F2F038}"/>
                </a:ext>
              </a:extLst>
            </p:cNvPr>
            <p:cNvCxnSpPr/>
            <p:nvPr/>
          </p:nvCxnSpPr>
          <p:spPr>
            <a:xfrm flipH="1">
              <a:off x="1579757" y="1579755"/>
              <a:ext cx="176559" cy="0"/>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7F72574-1186-B137-EDDC-4E50B67BAA06}"/>
                </a:ext>
              </a:extLst>
            </p:cNvPr>
            <p:cNvCxnSpPr>
              <a:cxnSpLocks/>
            </p:cNvCxnSpPr>
            <p:nvPr/>
          </p:nvCxnSpPr>
          <p:spPr>
            <a:xfrm flipH="1" flipV="1">
              <a:off x="1793489" y="1700560"/>
              <a:ext cx="9291" cy="269487"/>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74F3D916-993C-9CAE-9534-B9420AE387F7}"/>
                </a:ext>
              </a:extLst>
            </p:cNvPr>
            <p:cNvCxnSpPr>
              <a:cxnSpLocks/>
            </p:cNvCxnSpPr>
            <p:nvPr/>
          </p:nvCxnSpPr>
          <p:spPr>
            <a:xfrm flipV="1">
              <a:off x="2007219" y="1644803"/>
              <a:ext cx="241611" cy="548268"/>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AB400BE-FABE-AF49-CB3E-1D8051726B0F}"/>
                </a:ext>
              </a:extLst>
            </p:cNvPr>
            <p:cNvCxnSpPr>
              <a:cxnSpLocks/>
            </p:cNvCxnSpPr>
            <p:nvPr/>
          </p:nvCxnSpPr>
          <p:spPr>
            <a:xfrm flipV="1">
              <a:off x="2248828" y="1720599"/>
              <a:ext cx="64267" cy="732666"/>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801D32E7-71E5-1314-C5B1-7B19B9C4A4E7}"/>
                </a:ext>
              </a:extLst>
            </p:cNvPr>
            <p:cNvCxnSpPr>
              <a:cxnSpLocks/>
            </p:cNvCxnSpPr>
            <p:nvPr/>
          </p:nvCxnSpPr>
          <p:spPr>
            <a:xfrm flipH="1" flipV="1">
              <a:off x="2648416" y="1598338"/>
              <a:ext cx="269485" cy="185854"/>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3E62A446-66CA-575F-A88B-ED9B9F902398}"/>
                </a:ext>
              </a:extLst>
            </p:cNvPr>
            <p:cNvCxnSpPr>
              <a:cxnSpLocks/>
            </p:cNvCxnSpPr>
            <p:nvPr/>
          </p:nvCxnSpPr>
          <p:spPr>
            <a:xfrm flipH="1" flipV="1">
              <a:off x="2639123" y="1988630"/>
              <a:ext cx="548265" cy="46464"/>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E0B85B3-8A29-EA13-FEFB-CCADF60260FB}"/>
                </a:ext>
              </a:extLst>
            </p:cNvPr>
            <p:cNvCxnSpPr>
              <a:cxnSpLocks/>
            </p:cNvCxnSpPr>
            <p:nvPr/>
          </p:nvCxnSpPr>
          <p:spPr>
            <a:xfrm flipH="1" flipV="1">
              <a:off x="2648415" y="1997923"/>
              <a:ext cx="511095" cy="520390"/>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9B0CF5D-A378-02B5-CD15-AE2D160EB557}"/>
                </a:ext>
              </a:extLst>
            </p:cNvPr>
            <p:cNvCxnSpPr/>
            <p:nvPr/>
          </p:nvCxnSpPr>
          <p:spPr>
            <a:xfrm flipH="1" flipV="1">
              <a:off x="1951464" y="2035098"/>
              <a:ext cx="1217340" cy="604022"/>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FFDF5844-D3DE-CF46-93AA-EFE0B35FAC31}"/>
                </a:ext>
              </a:extLst>
            </p:cNvPr>
            <p:cNvCxnSpPr>
              <a:cxnSpLocks/>
            </p:cNvCxnSpPr>
            <p:nvPr/>
          </p:nvCxnSpPr>
          <p:spPr>
            <a:xfrm flipH="1">
              <a:off x="3401122" y="2035097"/>
              <a:ext cx="966437" cy="585439"/>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grpSp>
      <p:sp>
        <p:nvSpPr>
          <p:cNvPr id="3" name="Oval 2">
            <a:extLst>
              <a:ext uri="{FF2B5EF4-FFF2-40B4-BE49-F238E27FC236}">
                <a16:creationId xmlns:a16="http://schemas.microsoft.com/office/drawing/2014/main" id="{EDA45EFE-A1BF-C3FD-140E-E711F51386CC}"/>
              </a:ext>
            </a:extLst>
          </p:cNvPr>
          <p:cNvSpPr/>
          <p:nvPr/>
        </p:nvSpPr>
        <p:spPr>
          <a:xfrm>
            <a:off x="543339" y="4115500"/>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3</a:t>
            </a:r>
          </a:p>
        </p:txBody>
      </p:sp>
      <p:sp>
        <p:nvSpPr>
          <p:cNvPr id="5" name="TextBox 4">
            <a:extLst>
              <a:ext uri="{FF2B5EF4-FFF2-40B4-BE49-F238E27FC236}">
                <a16:creationId xmlns:a16="http://schemas.microsoft.com/office/drawing/2014/main" id="{89423AF8-B9D4-60B1-8850-309701BC858A}"/>
              </a:ext>
            </a:extLst>
          </p:cNvPr>
          <p:cNvSpPr txBox="1"/>
          <p:nvPr/>
        </p:nvSpPr>
        <p:spPr>
          <a:xfrm>
            <a:off x="935187" y="2716084"/>
            <a:ext cx="45264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rPr>
              <a:t>Extract a maximal independent set by selecting cells that share no nets with other members. All cells are checked in parallel, with one thread per cell.</a:t>
            </a:r>
            <a:endParaRPr lang="en-US">
              <a:solidFill>
                <a:schemeClr val="tx1">
                  <a:lumMod val="65000"/>
                  <a:lumOff val="35000"/>
                </a:schemeClr>
              </a:solidFill>
              <a:latin typeface="Microsoft YaHei"/>
              <a:ea typeface="Microsoft YaHei"/>
              <a:cs typeface="Arial"/>
            </a:endParaRPr>
          </a:p>
        </p:txBody>
      </p:sp>
      <p:sp>
        <p:nvSpPr>
          <p:cNvPr id="6" name="TextBox 5">
            <a:extLst>
              <a:ext uri="{FF2B5EF4-FFF2-40B4-BE49-F238E27FC236}">
                <a16:creationId xmlns:a16="http://schemas.microsoft.com/office/drawing/2014/main" id="{DA39AC37-E74C-FFE5-1F5E-07BAEEE98AD9}"/>
              </a:ext>
            </a:extLst>
          </p:cNvPr>
          <p:cNvSpPr txBox="1"/>
          <p:nvPr/>
        </p:nvSpPr>
        <p:spPr>
          <a:xfrm>
            <a:off x="5714569" y="2716084"/>
            <a:ext cx="45815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rPr>
              <a:t>Apply k-means clustering to partition set into subsets with cells of the same size to make LAP solving more manageable. Assign thread per cell to compute distance to nearest cluster centroid in parallel.</a:t>
            </a:r>
            <a:endParaRPr lang="en-US">
              <a:solidFill>
                <a:schemeClr val="tx1">
                  <a:lumMod val="65000"/>
                  <a:lumOff val="35000"/>
                </a:schemeClr>
              </a:solidFill>
              <a:latin typeface="Microsoft YaHei"/>
              <a:ea typeface="Microsoft YaHei"/>
              <a:cs typeface="Arial"/>
            </a:endParaRPr>
          </a:p>
        </p:txBody>
      </p:sp>
      <p:grpSp>
        <p:nvGrpSpPr>
          <p:cNvPr id="65" name="Group 64">
            <a:extLst>
              <a:ext uri="{FF2B5EF4-FFF2-40B4-BE49-F238E27FC236}">
                <a16:creationId xmlns:a16="http://schemas.microsoft.com/office/drawing/2014/main" id="{7CC8FCB0-F297-12CB-A071-5D843920EAB2}"/>
              </a:ext>
            </a:extLst>
          </p:cNvPr>
          <p:cNvGrpSpPr/>
          <p:nvPr/>
        </p:nvGrpSpPr>
        <p:grpSpPr>
          <a:xfrm>
            <a:off x="6011440" y="1214376"/>
            <a:ext cx="4121329" cy="1591051"/>
            <a:chOff x="6011440" y="1214376"/>
            <a:chExt cx="4121329" cy="1591051"/>
          </a:xfrm>
        </p:grpSpPr>
        <p:sp>
          <p:nvSpPr>
            <p:cNvPr id="48" name="Rectangle 47">
              <a:extLst>
                <a:ext uri="{FF2B5EF4-FFF2-40B4-BE49-F238E27FC236}">
                  <a16:creationId xmlns:a16="http://schemas.microsoft.com/office/drawing/2014/main" id="{795CA92F-AAC7-EDDF-2386-860B5391EDE1}"/>
                </a:ext>
              </a:extLst>
            </p:cNvPr>
            <p:cNvSpPr/>
            <p:nvPr/>
          </p:nvSpPr>
          <p:spPr>
            <a:xfrm>
              <a:off x="8928534" y="1887618"/>
              <a:ext cx="245389" cy="303497"/>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grpSp>
          <p:nvGrpSpPr>
            <p:cNvPr id="199" name="Group 198">
              <a:extLst>
                <a:ext uri="{FF2B5EF4-FFF2-40B4-BE49-F238E27FC236}">
                  <a16:creationId xmlns:a16="http://schemas.microsoft.com/office/drawing/2014/main" id="{0C37A0D6-FA06-37F0-7A7B-7C62BD24402E}"/>
                </a:ext>
              </a:extLst>
            </p:cNvPr>
            <p:cNvGrpSpPr/>
            <p:nvPr/>
          </p:nvGrpSpPr>
          <p:grpSpPr>
            <a:xfrm>
              <a:off x="6011440" y="1214376"/>
              <a:ext cx="4121329" cy="1591051"/>
              <a:chOff x="6530050" y="1263569"/>
              <a:chExt cx="4121329" cy="1591051"/>
            </a:xfrm>
          </p:grpSpPr>
          <p:sp>
            <p:nvSpPr>
              <p:cNvPr id="159" name="Rectangle 158">
                <a:extLst>
                  <a:ext uri="{FF2B5EF4-FFF2-40B4-BE49-F238E27FC236}">
                    <a16:creationId xmlns:a16="http://schemas.microsoft.com/office/drawing/2014/main" id="{C3DB8F87-81CA-C125-268E-B4F66E6A0C3E}"/>
                  </a:ext>
                </a:extLst>
              </p:cNvPr>
              <p:cNvSpPr/>
              <p:nvPr/>
            </p:nvSpPr>
            <p:spPr>
              <a:xfrm>
                <a:off x="6944625" y="1472338"/>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2" name="Rectangle 161">
                <a:extLst>
                  <a:ext uri="{FF2B5EF4-FFF2-40B4-BE49-F238E27FC236}">
                    <a16:creationId xmlns:a16="http://schemas.microsoft.com/office/drawing/2014/main" id="{74AB3A7B-BAF7-9CDC-89D6-DF7B6C9BC6E7}"/>
                  </a:ext>
                </a:extLst>
              </p:cNvPr>
              <p:cNvSpPr/>
              <p:nvPr/>
            </p:nvSpPr>
            <p:spPr>
              <a:xfrm>
                <a:off x="7293336" y="195555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3" name="Rectangle 162">
                <a:extLst>
                  <a:ext uri="{FF2B5EF4-FFF2-40B4-BE49-F238E27FC236}">
                    <a16:creationId xmlns:a16="http://schemas.microsoft.com/office/drawing/2014/main" id="{ADEEA161-558B-D3D8-473E-C901668E75FA}"/>
                  </a:ext>
                </a:extLst>
              </p:cNvPr>
              <p:cNvSpPr/>
              <p:nvPr/>
            </p:nvSpPr>
            <p:spPr>
              <a:xfrm>
                <a:off x="7990287" y="195555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4" name="Rectangle 163">
                <a:extLst>
                  <a:ext uri="{FF2B5EF4-FFF2-40B4-BE49-F238E27FC236}">
                    <a16:creationId xmlns:a16="http://schemas.microsoft.com/office/drawing/2014/main" id="{28107FAB-9896-10A2-58BD-30317DF0B404}"/>
                  </a:ext>
                </a:extLst>
              </p:cNvPr>
              <p:cNvSpPr/>
              <p:nvPr/>
            </p:nvSpPr>
            <p:spPr>
              <a:xfrm>
                <a:off x="8241188" y="2206458"/>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5" name="Rectangle 164">
                <a:extLst>
                  <a:ext uri="{FF2B5EF4-FFF2-40B4-BE49-F238E27FC236}">
                    <a16:creationId xmlns:a16="http://schemas.microsoft.com/office/drawing/2014/main" id="{E17CFA32-2EE4-7B88-88BC-A6ECA716F87F}"/>
                  </a:ext>
                </a:extLst>
              </p:cNvPr>
              <p:cNvSpPr/>
              <p:nvPr/>
            </p:nvSpPr>
            <p:spPr>
              <a:xfrm>
                <a:off x="8975311" y="171394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9" name="Rectangle 168">
                <a:extLst>
                  <a:ext uri="{FF2B5EF4-FFF2-40B4-BE49-F238E27FC236}">
                    <a16:creationId xmlns:a16="http://schemas.microsoft.com/office/drawing/2014/main" id="{E9071159-1B57-695F-7DC8-EB5A76DAA8B5}"/>
                  </a:ext>
                </a:extLst>
              </p:cNvPr>
              <p:cNvSpPr/>
              <p:nvPr/>
            </p:nvSpPr>
            <p:spPr>
              <a:xfrm>
                <a:off x="6949506" y="1955667"/>
                <a:ext cx="254569" cy="266773"/>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1" name="Rectangle 170">
                <a:extLst>
                  <a:ext uri="{FF2B5EF4-FFF2-40B4-BE49-F238E27FC236}">
                    <a16:creationId xmlns:a16="http://schemas.microsoft.com/office/drawing/2014/main" id="{0668D6C1-CC1D-9577-7E4D-9FA345507DC6}"/>
                  </a:ext>
                </a:extLst>
              </p:cNvPr>
              <p:cNvSpPr/>
              <p:nvPr/>
            </p:nvSpPr>
            <p:spPr>
              <a:xfrm>
                <a:off x="9690847" y="1472337"/>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2" name="Rectangle 171">
                <a:extLst>
                  <a:ext uri="{FF2B5EF4-FFF2-40B4-BE49-F238E27FC236}">
                    <a16:creationId xmlns:a16="http://schemas.microsoft.com/office/drawing/2014/main" id="{DB15D099-8D8E-5C82-F654-CA6F0167D100}"/>
                  </a:ext>
                </a:extLst>
              </p:cNvPr>
              <p:cNvSpPr/>
              <p:nvPr/>
            </p:nvSpPr>
            <p:spPr>
              <a:xfrm>
                <a:off x="9932458" y="1955555"/>
                <a:ext cx="42194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95" name="Oval 194">
                <a:extLst>
                  <a:ext uri="{FF2B5EF4-FFF2-40B4-BE49-F238E27FC236}">
                    <a16:creationId xmlns:a16="http://schemas.microsoft.com/office/drawing/2014/main" id="{A51E2693-C8DC-5D5C-75FE-95723277129E}"/>
                  </a:ext>
                </a:extLst>
              </p:cNvPr>
              <p:cNvSpPr/>
              <p:nvPr/>
            </p:nvSpPr>
            <p:spPr>
              <a:xfrm>
                <a:off x="6530050" y="1263569"/>
                <a:ext cx="2199189" cy="1523998"/>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78191DE-941A-B4DE-3EF3-74F68C59DC0B}"/>
                  </a:ext>
                </a:extLst>
              </p:cNvPr>
              <p:cNvSpPr/>
              <p:nvPr/>
            </p:nvSpPr>
            <p:spPr>
              <a:xfrm>
                <a:off x="8806403" y="1358164"/>
                <a:ext cx="1844976" cy="1496456"/>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49D5D646-9C32-F0AD-A63C-3A9727A3D4ED}"/>
                  </a:ext>
                </a:extLst>
              </p:cNvPr>
              <p:cNvSpPr/>
              <p:nvPr/>
            </p:nvSpPr>
            <p:spPr>
              <a:xfrm>
                <a:off x="7571772" y="1948404"/>
                <a:ext cx="115747" cy="11574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8D205628-A206-DF68-E3EA-C26299D3777F}"/>
                  </a:ext>
                </a:extLst>
              </p:cNvPr>
              <p:cNvSpPr/>
              <p:nvPr/>
            </p:nvSpPr>
            <p:spPr>
              <a:xfrm>
                <a:off x="9635923" y="1958049"/>
                <a:ext cx="115747" cy="11574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1C5EFC77-A841-D46E-96A6-D514B8EB23BA}"/>
                </a:ext>
              </a:extLst>
            </p:cNvPr>
            <p:cNvSpPr/>
            <p:nvPr/>
          </p:nvSpPr>
          <p:spPr>
            <a:xfrm>
              <a:off x="9170144" y="2389422"/>
              <a:ext cx="539172" cy="263750"/>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42" name="Rectangle 41">
              <a:extLst>
                <a:ext uri="{FF2B5EF4-FFF2-40B4-BE49-F238E27FC236}">
                  <a16:creationId xmlns:a16="http://schemas.microsoft.com/office/drawing/2014/main" id="{FC9DEC03-160F-315E-C2B4-4AF2197153A8}"/>
                </a:ext>
              </a:extLst>
            </p:cNvPr>
            <p:cNvSpPr/>
            <p:nvPr/>
          </p:nvSpPr>
          <p:spPr>
            <a:xfrm>
              <a:off x="7035917" y="1413691"/>
              <a:ext cx="412657" cy="248076"/>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grpSp>
      <p:cxnSp>
        <p:nvCxnSpPr>
          <p:cNvPr id="185" name="Straight Arrow Connector 184">
            <a:extLst>
              <a:ext uri="{FF2B5EF4-FFF2-40B4-BE49-F238E27FC236}">
                <a16:creationId xmlns:a16="http://schemas.microsoft.com/office/drawing/2014/main" id="{36C6206F-26AF-04EC-34F6-077116AAFEF9}"/>
              </a:ext>
            </a:extLst>
          </p:cNvPr>
          <p:cNvCxnSpPr/>
          <p:nvPr/>
        </p:nvCxnSpPr>
        <p:spPr>
          <a:xfrm>
            <a:off x="1726486" y="4325778"/>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C5CF042-70E1-F9BD-AA51-E672F7BA8F59}"/>
              </a:ext>
            </a:extLst>
          </p:cNvPr>
          <p:cNvGrpSpPr/>
          <p:nvPr/>
        </p:nvGrpSpPr>
        <p:grpSpPr>
          <a:xfrm>
            <a:off x="1318704" y="4114620"/>
            <a:ext cx="1592857" cy="2521506"/>
            <a:chOff x="1318704" y="4114620"/>
            <a:chExt cx="1592857" cy="2521506"/>
          </a:xfrm>
        </p:grpSpPr>
        <p:sp>
          <p:nvSpPr>
            <p:cNvPr id="120" name="Rectangle 119">
              <a:extLst>
                <a:ext uri="{FF2B5EF4-FFF2-40B4-BE49-F238E27FC236}">
                  <a16:creationId xmlns:a16="http://schemas.microsoft.com/office/drawing/2014/main" id="{B265867F-01D3-CE82-5E8E-C323F5431471}"/>
                </a:ext>
              </a:extLst>
            </p:cNvPr>
            <p:cNvSpPr/>
            <p:nvPr/>
          </p:nvSpPr>
          <p:spPr>
            <a:xfrm>
              <a:off x="1318708" y="4114621"/>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3" name="Rectangle 172">
              <a:extLst>
                <a:ext uri="{FF2B5EF4-FFF2-40B4-BE49-F238E27FC236}">
                  <a16:creationId xmlns:a16="http://schemas.microsoft.com/office/drawing/2014/main" id="{F82C1E2A-7696-0D97-0048-D9704087FD2A}"/>
                </a:ext>
              </a:extLst>
            </p:cNvPr>
            <p:cNvSpPr/>
            <p:nvPr/>
          </p:nvSpPr>
          <p:spPr>
            <a:xfrm>
              <a:off x="1318707" y="4546114"/>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4" name="Rectangle 173">
              <a:extLst>
                <a:ext uri="{FF2B5EF4-FFF2-40B4-BE49-F238E27FC236}">
                  <a16:creationId xmlns:a16="http://schemas.microsoft.com/office/drawing/2014/main" id="{1C6D0649-1962-CC85-94B9-EFD69B802C20}"/>
                </a:ext>
              </a:extLst>
            </p:cNvPr>
            <p:cNvSpPr/>
            <p:nvPr/>
          </p:nvSpPr>
          <p:spPr>
            <a:xfrm>
              <a:off x="1318707" y="4968427"/>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5" name="Rectangle 174">
              <a:extLst>
                <a:ext uri="{FF2B5EF4-FFF2-40B4-BE49-F238E27FC236}">
                  <a16:creationId xmlns:a16="http://schemas.microsoft.com/office/drawing/2014/main" id="{9E2E26A0-F152-7D50-F40B-83F5D6638D76}"/>
                </a:ext>
              </a:extLst>
            </p:cNvPr>
            <p:cNvSpPr/>
            <p:nvPr/>
          </p:nvSpPr>
          <p:spPr>
            <a:xfrm>
              <a:off x="1318706" y="5390740"/>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7" name="Rectangle 176">
              <a:extLst>
                <a:ext uri="{FF2B5EF4-FFF2-40B4-BE49-F238E27FC236}">
                  <a16:creationId xmlns:a16="http://schemas.microsoft.com/office/drawing/2014/main" id="{CA3AA6C1-3BBE-1DCB-C184-9939842B009F}"/>
                </a:ext>
              </a:extLst>
            </p:cNvPr>
            <p:cNvSpPr/>
            <p:nvPr/>
          </p:nvSpPr>
          <p:spPr>
            <a:xfrm>
              <a:off x="1318705" y="5813052"/>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78" name="Rectangle 177">
              <a:extLst>
                <a:ext uri="{FF2B5EF4-FFF2-40B4-BE49-F238E27FC236}">
                  <a16:creationId xmlns:a16="http://schemas.microsoft.com/office/drawing/2014/main" id="{CDEF1E1A-9E86-F7DA-44FA-BBD2C7CA09D9}"/>
                </a:ext>
              </a:extLst>
            </p:cNvPr>
            <p:cNvSpPr/>
            <p:nvPr/>
          </p:nvSpPr>
          <p:spPr>
            <a:xfrm>
              <a:off x="1318704" y="6235364"/>
              <a:ext cx="408540" cy="400762"/>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84" name="Rectangle 183">
              <a:extLst>
                <a:ext uri="{FF2B5EF4-FFF2-40B4-BE49-F238E27FC236}">
                  <a16:creationId xmlns:a16="http://schemas.microsoft.com/office/drawing/2014/main" id="{756E590C-120D-1DB2-8CB6-BC8266839DE3}"/>
                </a:ext>
              </a:extLst>
            </p:cNvPr>
            <p:cNvSpPr/>
            <p:nvPr/>
          </p:nvSpPr>
          <p:spPr>
            <a:xfrm>
              <a:off x="2503017" y="6235363"/>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cxnSp>
          <p:nvCxnSpPr>
            <p:cNvPr id="202" name="Straight Arrow Connector 201">
              <a:extLst>
                <a:ext uri="{FF2B5EF4-FFF2-40B4-BE49-F238E27FC236}">
                  <a16:creationId xmlns:a16="http://schemas.microsoft.com/office/drawing/2014/main" id="{7A86F0A8-4CEB-C221-4D14-644F063CCC76}"/>
                </a:ext>
              </a:extLst>
            </p:cNvPr>
            <p:cNvCxnSpPr>
              <a:cxnSpLocks/>
            </p:cNvCxnSpPr>
            <p:nvPr/>
          </p:nvCxnSpPr>
          <p:spPr>
            <a:xfrm>
              <a:off x="1726483" y="6437342"/>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617918E0-9428-5922-B52E-CAC3FF9FA54C}"/>
                </a:ext>
              </a:extLst>
            </p:cNvPr>
            <p:cNvGrpSpPr/>
            <p:nvPr/>
          </p:nvGrpSpPr>
          <p:grpSpPr>
            <a:xfrm>
              <a:off x="1721922" y="4114620"/>
              <a:ext cx="1189639" cy="2336486"/>
              <a:chOff x="1721922" y="4114620"/>
              <a:chExt cx="1189639" cy="2336486"/>
            </a:xfrm>
          </p:grpSpPr>
          <p:sp>
            <p:nvSpPr>
              <p:cNvPr id="179" name="Rectangle 178">
                <a:extLst>
                  <a:ext uri="{FF2B5EF4-FFF2-40B4-BE49-F238E27FC236}">
                    <a16:creationId xmlns:a16="http://schemas.microsoft.com/office/drawing/2014/main" id="{F2D2A4F7-25A1-074F-B42E-E04988C2A7A3}"/>
                  </a:ext>
                </a:extLst>
              </p:cNvPr>
              <p:cNvSpPr/>
              <p:nvPr/>
            </p:nvSpPr>
            <p:spPr>
              <a:xfrm>
                <a:off x="2503021" y="4114620"/>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180" name="Rectangle 179">
                <a:extLst>
                  <a:ext uri="{FF2B5EF4-FFF2-40B4-BE49-F238E27FC236}">
                    <a16:creationId xmlns:a16="http://schemas.microsoft.com/office/drawing/2014/main" id="{F48602FB-49F2-BA59-02FF-F2D1626FDF39}"/>
                  </a:ext>
                </a:extLst>
              </p:cNvPr>
              <p:cNvSpPr/>
              <p:nvPr/>
            </p:nvSpPr>
            <p:spPr>
              <a:xfrm>
                <a:off x="2503020" y="4546113"/>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181" name="Rectangle 180">
                <a:extLst>
                  <a:ext uri="{FF2B5EF4-FFF2-40B4-BE49-F238E27FC236}">
                    <a16:creationId xmlns:a16="http://schemas.microsoft.com/office/drawing/2014/main" id="{4B28CEC0-BEB8-F057-9C39-CA0D64437A4C}"/>
                  </a:ext>
                </a:extLst>
              </p:cNvPr>
              <p:cNvSpPr/>
              <p:nvPr/>
            </p:nvSpPr>
            <p:spPr>
              <a:xfrm>
                <a:off x="2503020" y="4968426"/>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182" name="Rectangle 181">
                <a:extLst>
                  <a:ext uri="{FF2B5EF4-FFF2-40B4-BE49-F238E27FC236}">
                    <a16:creationId xmlns:a16="http://schemas.microsoft.com/office/drawing/2014/main" id="{46BEB1A0-9703-FC30-51BE-9D202D2DCCAA}"/>
                  </a:ext>
                </a:extLst>
              </p:cNvPr>
              <p:cNvSpPr/>
              <p:nvPr/>
            </p:nvSpPr>
            <p:spPr>
              <a:xfrm>
                <a:off x="2503019" y="5390739"/>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183" name="Rectangle 182">
                <a:extLst>
                  <a:ext uri="{FF2B5EF4-FFF2-40B4-BE49-F238E27FC236}">
                    <a16:creationId xmlns:a16="http://schemas.microsoft.com/office/drawing/2014/main" id="{94BF1C12-CA31-CF03-50C6-D601576B828D}"/>
                  </a:ext>
                </a:extLst>
              </p:cNvPr>
              <p:cNvSpPr/>
              <p:nvPr/>
            </p:nvSpPr>
            <p:spPr>
              <a:xfrm>
                <a:off x="2503018" y="5813051"/>
                <a:ext cx="408540" cy="4007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cxnSp>
            <p:nvCxnSpPr>
              <p:cNvPr id="186" name="Straight Arrow Connector 185">
                <a:extLst>
                  <a:ext uri="{FF2B5EF4-FFF2-40B4-BE49-F238E27FC236}">
                    <a16:creationId xmlns:a16="http://schemas.microsoft.com/office/drawing/2014/main" id="{F3D180AD-0AEA-687E-6D5E-D73AC5307FCC}"/>
                  </a:ext>
                </a:extLst>
              </p:cNvPr>
              <p:cNvCxnSpPr/>
              <p:nvPr/>
            </p:nvCxnSpPr>
            <p:spPr>
              <a:xfrm>
                <a:off x="1731818" y="4324597"/>
                <a:ext cx="762000" cy="44532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FE264460-D0F8-72CE-A615-A4396ABE1010}"/>
                  </a:ext>
                </a:extLst>
              </p:cNvPr>
              <p:cNvCxnSpPr/>
              <p:nvPr/>
            </p:nvCxnSpPr>
            <p:spPr>
              <a:xfrm>
                <a:off x="1731818" y="4334493"/>
                <a:ext cx="771896" cy="85106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F3763A1B-830D-4874-BF68-160C91F2DEBC}"/>
                  </a:ext>
                </a:extLst>
              </p:cNvPr>
              <p:cNvCxnSpPr/>
              <p:nvPr/>
            </p:nvCxnSpPr>
            <p:spPr>
              <a:xfrm>
                <a:off x="1731818" y="4334493"/>
                <a:ext cx="771896" cy="128649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C3B79DC-14FE-C4FB-F3C4-82AF15F06C93}"/>
                  </a:ext>
                </a:extLst>
              </p:cNvPr>
              <p:cNvCxnSpPr/>
              <p:nvPr/>
            </p:nvCxnSpPr>
            <p:spPr>
              <a:xfrm>
                <a:off x="1721922" y="4334493"/>
                <a:ext cx="781792" cy="17021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984DDFC-A6D0-D7EB-2954-BF8ECC8007DD}"/>
                  </a:ext>
                </a:extLst>
              </p:cNvPr>
              <p:cNvCxnSpPr/>
              <p:nvPr/>
            </p:nvCxnSpPr>
            <p:spPr>
              <a:xfrm>
                <a:off x="1731818" y="4344389"/>
                <a:ext cx="771896" cy="209797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095FDB1E-231E-156B-137A-5B0CB79DFCE6}"/>
                  </a:ext>
                </a:extLst>
              </p:cNvPr>
              <p:cNvCxnSpPr>
                <a:cxnSpLocks/>
              </p:cNvCxnSpPr>
              <p:nvPr/>
            </p:nvCxnSpPr>
            <p:spPr>
              <a:xfrm>
                <a:off x="1726486" y="4784813"/>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30E30306-C43D-1086-9B01-3CF8B3866668}"/>
                  </a:ext>
                </a:extLst>
              </p:cNvPr>
              <p:cNvCxnSpPr>
                <a:cxnSpLocks/>
              </p:cNvCxnSpPr>
              <p:nvPr/>
            </p:nvCxnSpPr>
            <p:spPr>
              <a:xfrm>
                <a:off x="1726485" y="5216307"/>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7F0CD994-44ED-810B-0CA2-85A6F17810E0}"/>
                  </a:ext>
                </a:extLst>
              </p:cNvPr>
              <p:cNvCxnSpPr>
                <a:cxnSpLocks/>
              </p:cNvCxnSpPr>
              <p:nvPr/>
            </p:nvCxnSpPr>
            <p:spPr>
              <a:xfrm>
                <a:off x="1744846" y="5638620"/>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557EAF77-8AE2-31A9-20FC-4781C568583E}"/>
                  </a:ext>
                </a:extLst>
              </p:cNvPr>
              <p:cNvCxnSpPr>
                <a:cxnSpLocks/>
              </p:cNvCxnSpPr>
              <p:nvPr/>
            </p:nvCxnSpPr>
            <p:spPr>
              <a:xfrm>
                <a:off x="1744845" y="6051752"/>
                <a:ext cx="772583" cy="140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CF4B2A99-6A86-B48F-8B97-52D031A42814}"/>
                  </a:ext>
                </a:extLst>
              </p:cNvPr>
              <p:cNvCxnSpPr/>
              <p:nvPr/>
            </p:nvCxnSpPr>
            <p:spPr>
              <a:xfrm flipV="1">
                <a:off x="1751610" y="4335208"/>
                <a:ext cx="742923" cy="43471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D5B5EF31-27A2-A994-6B00-6F985A291996}"/>
                  </a:ext>
                </a:extLst>
              </p:cNvPr>
              <p:cNvCxnSpPr/>
              <p:nvPr/>
            </p:nvCxnSpPr>
            <p:spPr>
              <a:xfrm>
                <a:off x="1738543" y="4771747"/>
                <a:ext cx="769398" cy="45128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47093E83-5F1B-E1E0-3564-BD6781FE7891}"/>
                  </a:ext>
                </a:extLst>
              </p:cNvPr>
              <p:cNvCxnSpPr/>
              <p:nvPr/>
            </p:nvCxnSpPr>
            <p:spPr>
              <a:xfrm>
                <a:off x="1731145" y="4779145"/>
                <a:ext cx="761999" cy="85077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AF97AA2A-93EC-8183-34FF-AF2C58F094DE}"/>
                  </a:ext>
                </a:extLst>
              </p:cNvPr>
              <p:cNvCxnSpPr/>
              <p:nvPr/>
            </p:nvCxnSpPr>
            <p:spPr>
              <a:xfrm>
                <a:off x="1731145" y="4786543"/>
                <a:ext cx="769398" cy="126506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D0BB73F4-3576-271C-9EE1-B854E3C7EF26}"/>
                  </a:ext>
                </a:extLst>
              </p:cNvPr>
              <p:cNvCxnSpPr/>
              <p:nvPr/>
            </p:nvCxnSpPr>
            <p:spPr>
              <a:xfrm>
                <a:off x="1738543" y="4786543"/>
                <a:ext cx="769398" cy="166456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7B4970B7-0571-88E6-4EAA-9812A9B200AF}"/>
                  </a:ext>
                </a:extLst>
              </p:cNvPr>
              <p:cNvCxnSpPr/>
              <p:nvPr/>
            </p:nvCxnSpPr>
            <p:spPr>
              <a:xfrm flipV="1">
                <a:off x="1745941" y="4342660"/>
                <a:ext cx="761999" cy="85817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BF3B1305-9991-FA59-5A2A-CAD0BDBADFC9}"/>
                  </a:ext>
                </a:extLst>
              </p:cNvPr>
              <p:cNvCxnSpPr/>
              <p:nvPr/>
            </p:nvCxnSpPr>
            <p:spPr>
              <a:xfrm flipV="1">
                <a:off x="1738543" y="4786543"/>
                <a:ext cx="761999" cy="41429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87C9B6A3-E7A8-19F9-41B8-4E2C71744888}"/>
                  </a:ext>
                </a:extLst>
              </p:cNvPr>
              <p:cNvCxnSpPr/>
              <p:nvPr/>
            </p:nvCxnSpPr>
            <p:spPr>
              <a:xfrm>
                <a:off x="1745941" y="5215630"/>
                <a:ext cx="754601" cy="42908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918F85BD-9FFC-71DE-1E60-25FF991C93F4}"/>
                  </a:ext>
                </a:extLst>
              </p:cNvPr>
              <p:cNvCxnSpPr/>
              <p:nvPr/>
            </p:nvCxnSpPr>
            <p:spPr>
              <a:xfrm>
                <a:off x="1731145" y="5223029"/>
                <a:ext cx="776796" cy="83598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5EFE9DD6-645C-4F9F-C288-F747DD082FAA}"/>
                  </a:ext>
                </a:extLst>
              </p:cNvPr>
              <p:cNvCxnSpPr/>
              <p:nvPr/>
            </p:nvCxnSpPr>
            <p:spPr>
              <a:xfrm>
                <a:off x="1731145" y="5223028"/>
                <a:ext cx="776796" cy="122067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88ADF6E3-2151-74C7-DBB8-3BA068EF2427}"/>
                  </a:ext>
                </a:extLst>
              </p:cNvPr>
              <p:cNvCxnSpPr/>
              <p:nvPr/>
            </p:nvCxnSpPr>
            <p:spPr>
              <a:xfrm flipV="1">
                <a:off x="1738543" y="4342660"/>
                <a:ext cx="776796" cy="128726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41B3FE4C-4F35-E983-15F8-34938BF3FC46}"/>
                  </a:ext>
                </a:extLst>
              </p:cNvPr>
              <p:cNvCxnSpPr/>
              <p:nvPr/>
            </p:nvCxnSpPr>
            <p:spPr>
              <a:xfrm flipV="1">
                <a:off x="1745941" y="4786544"/>
                <a:ext cx="761999" cy="84337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B1D639D8-A78F-82E1-E136-02A3269377A4}"/>
                  </a:ext>
                </a:extLst>
              </p:cNvPr>
              <p:cNvCxnSpPr/>
              <p:nvPr/>
            </p:nvCxnSpPr>
            <p:spPr>
              <a:xfrm flipV="1">
                <a:off x="1738543" y="5215630"/>
                <a:ext cx="754601" cy="41429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9A5E3F-238D-02E8-DB23-241EE7BEC062}"/>
                  </a:ext>
                </a:extLst>
              </p:cNvPr>
              <p:cNvCxnSpPr/>
              <p:nvPr/>
            </p:nvCxnSpPr>
            <p:spPr>
              <a:xfrm>
                <a:off x="1745941" y="5644718"/>
                <a:ext cx="754601" cy="41429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6E34BF-B18B-80C6-C326-33830CEC7D1E}"/>
                  </a:ext>
                </a:extLst>
              </p:cNvPr>
              <p:cNvCxnSpPr/>
              <p:nvPr/>
            </p:nvCxnSpPr>
            <p:spPr>
              <a:xfrm>
                <a:off x="1731145" y="5629922"/>
                <a:ext cx="761999" cy="80638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286652-A6C7-182B-97C2-8F231E6E15CC}"/>
                  </a:ext>
                </a:extLst>
              </p:cNvPr>
              <p:cNvCxnSpPr/>
              <p:nvPr/>
            </p:nvCxnSpPr>
            <p:spPr>
              <a:xfrm flipV="1">
                <a:off x="1745941" y="4327863"/>
                <a:ext cx="769398" cy="170895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684A70-3ECA-D886-8DC3-7587B9B8B5EA}"/>
                  </a:ext>
                </a:extLst>
              </p:cNvPr>
              <p:cNvCxnSpPr/>
              <p:nvPr/>
            </p:nvCxnSpPr>
            <p:spPr>
              <a:xfrm flipV="1">
                <a:off x="1738543" y="4786543"/>
                <a:ext cx="769398" cy="125766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CD045F-0DD3-53A9-3ED4-B333DCF462C6}"/>
                  </a:ext>
                </a:extLst>
              </p:cNvPr>
              <p:cNvCxnSpPr/>
              <p:nvPr/>
            </p:nvCxnSpPr>
            <p:spPr>
              <a:xfrm flipV="1">
                <a:off x="1745941" y="5208233"/>
                <a:ext cx="761999" cy="82858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ADCBA4-D8E5-CFC0-79B2-732201B94EC0}"/>
                  </a:ext>
                </a:extLst>
              </p:cNvPr>
              <p:cNvCxnSpPr/>
              <p:nvPr/>
            </p:nvCxnSpPr>
            <p:spPr>
              <a:xfrm flipV="1">
                <a:off x="1731145" y="5644718"/>
                <a:ext cx="776796" cy="39949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440B8A-9BD7-ED3A-14E1-C1AF0BA97D03}"/>
                  </a:ext>
                </a:extLst>
              </p:cNvPr>
              <p:cNvCxnSpPr/>
              <p:nvPr/>
            </p:nvCxnSpPr>
            <p:spPr>
              <a:xfrm>
                <a:off x="1753339" y="6051611"/>
                <a:ext cx="747203" cy="39209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2B58AC9-588B-4A51-F5E5-FEB19403BFE1}"/>
                  </a:ext>
                </a:extLst>
              </p:cNvPr>
              <p:cNvCxnSpPr/>
              <p:nvPr/>
            </p:nvCxnSpPr>
            <p:spPr>
              <a:xfrm flipV="1">
                <a:off x="1745941" y="4313068"/>
                <a:ext cx="769398" cy="211584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44F72AE-63C8-D7CF-FFD5-E6A3812A31C6}"/>
                  </a:ext>
                </a:extLst>
              </p:cNvPr>
              <p:cNvCxnSpPr/>
              <p:nvPr/>
            </p:nvCxnSpPr>
            <p:spPr>
              <a:xfrm flipV="1">
                <a:off x="1745941" y="4779146"/>
                <a:ext cx="769398" cy="164976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5ECBAC-BDBE-CE2D-C38E-8BA74BC2B862}"/>
                  </a:ext>
                </a:extLst>
              </p:cNvPr>
              <p:cNvCxnSpPr/>
              <p:nvPr/>
            </p:nvCxnSpPr>
            <p:spPr>
              <a:xfrm flipV="1">
                <a:off x="1745941" y="5208232"/>
                <a:ext cx="769398" cy="122807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28D7B6-5754-B34F-77B7-876BBE559452}"/>
                  </a:ext>
                </a:extLst>
              </p:cNvPr>
              <p:cNvCxnSpPr/>
              <p:nvPr/>
            </p:nvCxnSpPr>
            <p:spPr>
              <a:xfrm flipV="1">
                <a:off x="1745941" y="5637320"/>
                <a:ext cx="754601" cy="79159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14BD45A-6979-702D-E5C6-53D4CE7FA510}"/>
                  </a:ext>
                </a:extLst>
              </p:cNvPr>
              <p:cNvCxnSpPr/>
              <p:nvPr/>
            </p:nvCxnSpPr>
            <p:spPr>
              <a:xfrm flipV="1">
                <a:off x="1745941" y="6051612"/>
                <a:ext cx="761999" cy="37730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0" name="Rectangle 159">
            <a:extLst>
              <a:ext uri="{FF2B5EF4-FFF2-40B4-BE49-F238E27FC236}">
                <a16:creationId xmlns:a16="http://schemas.microsoft.com/office/drawing/2014/main" id="{21ECC251-0A1F-9A0C-58EA-73FF5F023820}"/>
              </a:ext>
            </a:extLst>
          </p:cNvPr>
          <p:cNvSpPr/>
          <p:nvPr/>
        </p:nvSpPr>
        <p:spPr>
          <a:xfrm>
            <a:off x="3664173" y="4110613"/>
            <a:ext cx="541769" cy="3486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1" name="Rectangle 160">
            <a:extLst>
              <a:ext uri="{FF2B5EF4-FFF2-40B4-BE49-F238E27FC236}">
                <a16:creationId xmlns:a16="http://schemas.microsoft.com/office/drawing/2014/main" id="{6DCB0956-4085-433B-51A7-FBDAF32D395A}"/>
              </a:ext>
            </a:extLst>
          </p:cNvPr>
          <p:cNvSpPr/>
          <p:nvPr/>
        </p:nvSpPr>
        <p:spPr>
          <a:xfrm>
            <a:off x="3664172" y="4477841"/>
            <a:ext cx="541769" cy="3486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6" name="Rectangle 165">
            <a:extLst>
              <a:ext uri="{FF2B5EF4-FFF2-40B4-BE49-F238E27FC236}">
                <a16:creationId xmlns:a16="http://schemas.microsoft.com/office/drawing/2014/main" id="{DAF0841C-A324-ED0D-9FB4-F725F83D5812}"/>
              </a:ext>
            </a:extLst>
          </p:cNvPr>
          <p:cNvSpPr/>
          <p:nvPr/>
        </p:nvSpPr>
        <p:spPr>
          <a:xfrm>
            <a:off x="3664171" y="4845069"/>
            <a:ext cx="541769" cy="3486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7" name="Rectangle 166">
            <a:extLst>
              <a:ext uri="{FF2B5EF4-FFF2-40B4-BE49-F238E27FC236}">
                <a16:creationId xmlns:a16="http://schemas.microsoft.com/office/drawing/2014/main" id="{4E1F61A6-4F49-DA07-0742-513474427BC1}"/>
              </a:ext>
            </a:extLst>
          </p:cNvPr>
          <p:cNvSpPr/>
          <p:nvPr/>
        </p:nvSpPr>
        <p:spPr>
          <a:xfrm>
            <a:off x="3664170" y="5221478"/>
            <a:ext cx="541769" cy="3486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68" name="Rectangle 167">
            <a:extLst>
              <a:ext uri="{FF2B5EF4-FFF2-40B4-BE49-F238E27FC236}">
                <a16:creationId xmlns:a16="http://schemas.microsoft.com/office/drawing/2014/main" id="{0C6158F9-84EC-2C02-37E5-6CFD0B8F6F91}"/>
              </a:ext>
            </a:extLst>
          </p:cNvPr>
          <p:cNvSpPr/>
          <p:nvPr/>
        </p:nvSpPr>
        <p:spPr>
          <a:xfrm>
            <a:off x="3664169" y="5588705"/>
            <a:ext cx="541769" cy="3486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19" name="Rectangle 18">
            <a:extLst>
              <a:ext uri="{FF2B5EF4-FFF2-40B4-BE49-F238E27FC236}">
                <a16:creationId xmlns:a16="http://schemas.microsoft.com/office/drawing/2014/main" id="{06946017-54A6-0070-AA07-7FFCA2B54D90}"/>
              </a:ext>
            </a:extLst>
          </p:cNvPr>
          <p:cNvSpPr/>
          <p:nvPr/>
        </p:nvSpPr>
        <p:spPr>
          <a:xfrm>
            <a:off x="4986197" y="4101432"/>
            <a:ext cx="541769" cy="348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21" name="Rectangle 20">
            <a:extLst>
              <a:ext uri="{FF2B5EF4-FFF2-40B4-BE49-F238E27FC236}">
                <a16:creationId xmlns:a16="http://schemas.microsoft.com/office/drawing/2014/main" id="{DEC1CEC2-0452-E27D-D67A-8821AF6A07FD}"/>
              </a:ext>
            </a:extLst>
          </p:cNvPr>
          <p:cNvSpPr/>
          <p:nvPr/>
        </p:nvSpPr>
        <p:spPr>
          <a:xfrm>
            <a:off x="4986196" y="4468660"/>
            <a:ext cx="541769" cy="348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24" name="Rectangle 23">
            <a:extLst>
              <a:ext uri="{FF2B5EF4-FFF2-40B4-BE49-F238E27FC236}">
                <a16:creationId xmlns:a16="http://schemas.microsoft.com/office/drawing/2014/main" id="{8DE94CEB-2F57-E86D-0592-696B591B3C89}"/>
              </a:ext>
            </a:extLst>
          </p:cNvPr>
          <p:cNvSpPr/>
          <p:nvPr/>
        </p:nvSpPr>
        <p:spPr>
          <a:xfrm>
            <a:off x="4986195" y="4835888"/>
            <a:ext cx="541769" cy="348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34" name="Rectangle 33">
            <a:extLst>
              <a:ext uri="{FF2B5EF4-FFF2-40B4-BE49-F238E27FC236}">
                <a16:creationId xmlns:a16="http://schemas.microsoft.com/office/drawing/2014/main" id="{DD409E1D-0D09-B1DF-09FF-0FA25425EF6C}"/>
              </a:ext>
            </a:extLst>
          </p:cNvPr>
          <p:cNvSpPr/>
          <p:nvPr/>
        </p:nvSpPr>
        <p:spPr>
          <a:xfrm>
            <a:off x="4986194" y="5212297"/>
            <a:ext cx="541769" cy="348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sp>
        <p:nvSpPr>
          <p:cNvPr id="35" name="Rectangle 34">
            <a:extLst>
              <a:ext uri="{FF2B5EF4-FFF2-40B4-BE49-F238E27FC236}">
                <a16:creationId xmlns:a16="http://schemas.microsoft.com/office/drawing/2014/main" id="{40597F5D-ABC8-9175-A028-39AC91C1FA83}"/>
              </a:ext>
            </a:extLst>
          </p:cNvPr>
          <p:cNvSpPr/>
          <p:nvPr/>
        </p:nvSpPr>
        <p:spPr>
          <a:xfrm>
            <a:off x="4986193" y="5579524"/>
            <a:ext cx="541769" cy="3486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0000"/>
              </a:solidFill>
              <a:cs typeface="Arial"/>
            </a:endParaRPr>
          </a:p>
        </p:txBody>
      </p:sp>
      <p:cxnSp>
        <p:nvCxnSpPr>
          <p:cNvPr id="36" name="Straight Arrow Connector 35">
            <a:extLst>
              <a:ext uri="{FF2B5EF4-FFF2-40B4-BE49-F238E27FC236}">
                <a16:creationId xmlns:a16="http://schemas.microsoft.com/office/drawing/2014/main" id="{88D00A4E-BDAC-45D8-D81B-A76BCC2AB83C}"/>
              </a:ext>
            </a:extLst>
          </p:cNvPr>
          <p:cNvCxnSpPr/>
          <p:nvPr/>
        </p:nvCxnSpPr>
        <p:spPr>
          <a:xfrm flipV="1">
            <a:off x="4201871" y="4308778"/>
            <a:ext cx="772026" cy="8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8260272-B480-5A86-95C3-E40789667A25}"/>
              </a:ext>
            </a:extLst>
          </p:cNvPr>
          <p:cNvCxnSpPr>
            <a:cxnSpLocks/>
          </p:cNvCxnSpPr>
          <p:nvPr/>
        </p:nvCxnSpPr>
        <p:spPr>
          <a:xfrm flipV="1">
            <a:off x="4201870" y="4648464"/>
            <a:ext cx="772026" cy="8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665837E-A131-CCAF-208A-5BFFD5473F20}"/>
              </a:ext>
            </a:extLst>
          </p:cNvPr>
          <p:cNvCxnSpPr>
            <a:cxnSpLocks/>
          </p:cNvCxnSpPr>
          <p:nvPr/>
        </p:nvCxnSpPr>
        <p:spPr>
          <a:xfrm flipV="1">
            <a:off x="4201869" y="5024873"/>
            <a:ext cx="772026" cy="8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0F5DBC5-0993-6D75-D79B-5E146E7B8E66}"/>
              </a:ext>
            </a:extLst>
          </p:cNvPr>
          <p:cNvCxnSpPr>
            <a:cxnSpLocks/>
          </p:cNvCxnSpPr>
          <p:nvPr/>
        </p:nvCxnSpPr>
        <p:spPr>
          <a:xfrm flipV="1">
            <a:off x="4201868" y="5392101"/>
            <a:ext cx="772026" cy="8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42F9242-C2BF-13E1-F8D9-3A66EA78D4AD}"/>
              </a:ext>
            </a:extLst>
          </p:cNvPr>
          <p:cNvCxnSpPr>
            <a:cxnSpLocks/>
          </p:cNvCxnSpPr>
          <p:nvPr/>
        </p:nvCxnSpPr>
        <p:spPr>
          <a:xfrm flipV="1">
            <a:off x="4211048" y="5759329"/>
            <a:ext cx="772026" cy="8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DF2D351-0598-C8D6-78BE-558C3A1634E7}"/>
              </a:ext>
            </a:extLst>
          </p:cNvPr>
          <p:cNvCxnSpPr/>
          <p:nvPr/>
        </p:nvCxnSpPr>
        <p:spPr>
          <a:xfrm>
            <a:off x="4211052" y="4301289"/>
            <a:ext cx="761999" cy="34089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B95A1FA-B37F-F5FD-FDBE-EFE3E7441BE1}"/>
              </a:ext>
            </a:extLst>
          </p:cNvPr>
          <p:cNvCxnSpPr/>
          <p:nvPr/>
        </p:nvCxnSpPr>
        <p:spPr>
          <a:xfrm>
            <a:off x="4211052" y="4301289"/>
            <a:ext cx="751973" cy="71186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2AE0D71-27B4-ECC2-18F9-96E64B5B3D71}"/>
              </a:ext>
            </a:extLst>
          </p:cNvPr>
          <p:cNvCxnSpPr/>
          <p:nvPr/>
        </p:nvCxnSpPr>
        <p:spPr>
          <a:xfrm>
            <a:off x="4211052" y="4301289"/>
            <a:ext cx="761999" cy="108284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AE2E414-04DA-5A0D-40F6-BFA523BCE7D1}"/>
              </a:ext>
            </a:extLst>
          </p:cNvPr>
          <p:cNvCxnSpPr/>
          <p:nvPr/>
        </p:nvCxnSpPr>
        <p:spPr>
          <a:xfrm>
            <a:off x="4221078" y="4311315"/>
            <a:ext cx="751973" cy="144378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6DAC2E3-0FB8-22D1-FF88-723FA433C178}"/>
              </a:ext>
            </a:extLst>
          </p:cNvPr>
          <p:cNvCxnSpPr/>
          <p:nvPr/>
        </p:nvCxnSpPr>
        <p:spPr>
          <a:xfrm flipV="1">
            <a:off x="4221078" y="4321341"/>
            <a:ext cx="741947" cy="30078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1BCBF65-8CC9-59A9-E0CB-2B5F4FE7F27C}"/>
              </a:ext>
            </a:extLst>
          </p:cNvPr>
          <p:cNvCxnSpPr/>
          <p:nvPr/>
        </p:nvCxnSpPr>
        <p:spPr>
          <a:xfrm>
            <a:off x="4221078" y="4642184"/>
            <a:ext cx="741947" cy="39102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55A4EB2-F0F3-8687-A7FA-EDFA61956FFC}"/>
              </a:ext>
            </a:extLst>
          </p:cNvPr>
          <p:cNvCxnSpPr/>
          <p:nvPr/>
        </p:nvCxnSpPr>
        <p:spPr>
          <a:xfrm>
            <a:off x="4211052" y="4642183"/>
            <a:ext cx="741947" cy="74194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478B49-35D2-4829-DCE9-96F760C14165}"/>
              </a:ext>
            </a:extLst>
          </p:cNvPr>
          <p:cNvCxnSpPr/>
          <p:nvPr/>
        </p:nvCxnSpPr>
        <p:spPr>
          <a:xfrm>
            <a:off x="4211052" y="4642183"/>
            <a:ext cx="761999" cy="111292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D03D097-96D2-43BA-566F-D97CA1324435}"/>
              </a:ext>
            </a:extLst>
          </p:cNvPr>
          <p:cNvCxnSpPr/>
          <p:nvPr/>
        </p:nvCxnSpPr>
        <p:spPr>
          <a:xfrm flipV="1">
            <a:off x="4211052" y="4321341"/>
            <a:ext cx="761999" cy="69181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2820D37-1E52-198C-DE52-42B690931DD7}"/>
              </a:ext>
            </a:extLst>
          </p:cNvPr>
          <p:cNvCxnSpPr/>
          <p:nvPr/>
        </p:nvCxnSpPr>
        <p:spPr>
          <a:xfrm flipV="1">
            <a:off x="4221078" y="4662236"/>
            <a:ext cx="751973" cy="35092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8DFD5AF-00AB-3087-B354-E90DC5564C88}"/>
              </a:ext>
            </a:extLst>
          </p:cNvPr>
          <p:cNvCxnSpPr/>
          <p:nvPr/>
        </p:nvCxnSpPr>
        <p:spPr>
          <a:xfrm>
            <a:off x="4221078" y="5013158"/>
            <a:ext cx="751973" cy="39102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F891B3A-5089-2DB6-9429-B44E63D51140}"/>
              </a:ext>
            </a:extLst>
          </p:cNvPr>
          <p:cNvCxnSpPr/>
          <p:nvPr/>
        </p:nvCxnSpPr>
        <p:spPr>
          <a:xfrm>
            <a:off x="4211052" y="5013157"/>
            <a:ext cx="761999" cy="75197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7DA6035-B3A0-9454-ECCE-07C361AE28B4}"/>
              </a:ext>
            </a:extLst>
          </p:cNvPr>
          <p:cNvCxnSpPr/>
          <p:nvPr/>
        </p:nvCxnSpPr>
        <p:spPr>
          <a:xfrm flipV="1">
            <a:off x="4221078" y="4311315"/>
            <a:ext cx="761999" cy="106278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18A8888-0649-9283-69B4-791E6FD8FAEF}"/>
              </a:ext>
            </a:extLst>
          </p:cNvPr>
          <p:cNvCxnSpPr/>
          <p:nvPr/>
        </p:nvCxnSpPr>
        <p:spPr>
          <a:xfrm flipV="1">
            <a:off x="4221078" y="4652210"/>
            <a:ext cx="761999" cy="72189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79E8612-E364-8ED2-32A1-D81C611D5A4F}"/>
              </a:ext>
            </a:extLst>
          </p:cNvPr>
          <p:cNvCxnSpPr/>
          <p:nvPr/>
        </p:nvCxnSpPr>
        <p:spPr>
          <a:xfrm flipV="1">
            <a:off x="4231104" y="5033210"/>
            <a:ext cx="741947" cy="35092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D021D0A-3B93-ECE0-5CF1-E7B73AC09F31}"/>
              </a:ext>
            </a:extLst>
          </p:cNvPr>
          <p:cNvCxnSpPr/>
          <p:nvPr/>
        </p:nvCxnSpPr>
        <p:spPr>
          <a:xfrm>
            <a:off x="4211052" y="5394157"/>
            <a:ext cx="761999" cy="37097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6FA4FF7-791C-CACB-39B7-B8B6FDA1110E}"/>
              </a:ext>
            </a:extLst>
          </p:cNvPr>
          <p:cNvCxnSpPr/>
          <p:nvPr/>
        </p:nvCxnSpPr>
        <p:spPr>
          <a:xfrm flipV="1">
            <a:off x="4221078" y="4301289"/>
            <a:ext cx="761999" cy="144378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0704F66-EA7E-52F1-2764-9813E921F6D6}"/>
              </a:ext>
            </a:extLst>
          </p:cNvPr>
          <p:cNvCxnSpPr/>
          <p:nvPr/>
        </p:nvCxnSpPr>
        <p:spPr>
          <a:xfrm flipV="1">
            <a:off x="4221078" y="4662237"/>
            <a:ext cx="761999" cy="109286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AAAD671-F064-408B-A5EE-133C8961F65D}"/>
              </a:ext>
            </a:extLst>
          </p:cNvPr>
          <p:cNvCxnSpPr/>
          <p:nvPr/>
        </p:nvCxnSpPr>
        <p:spPr>
          <a:xfrm flipV="1">
            <a:off x="4221078" y="5033210"/>
            <a:ext cx="761999" cy="71186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5A0B992-0BB9-C75B-6EE0-04CF45BEE630}"/>
              </a:ext>
            </a:extLst>
          </p:cNvPr>
          <p:cNvCxnSpPr/>
          <p:nvPr/>
        </p:nvCxnSpPr>
        <p:spPr>
          <a:xfrm flipV="1">
            <a:off x="4211052" y="5384131"/>
            <a:ext cx="772026" cy="36094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528E69-BFE8-9D65-7CE3-92ABF1AB0462}"/>
              </a:ext>
            </a:extLst>
          </p:cNvPr>
          <p:cNvSpPr txBox="1"/>
          <p:nvPr/>
        </p:nvSpPr>
        <p:spPr>
          <a:xfrm>
            <a:off x="5714568" y="4818469"/>
            <a:ext cx="458153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Solve LAP problem by finding maximum weight bipartite matching of cells to sites for each cluster. Edge only exists if move is legal; edge weight is the HPWL improvement for that move.</a:t>
            </a:r>
          </a:p>
        </p:txBody>
      </p:sp>
      <p:cxnSp>
        <p:nvCxnSpPr>
          <p:cNvPr id="69" name="Straight Arrow Connector 68">
            <a:extLst>
              <a:ext uri="{FF2B5EF4-FFF2-40B4-BE49-F238E27FC236}">
                <a16:creationId xmlns:a16="http://schemas.microsoft.com/office/drawing/2014/main" id="{FF15430D-E8F6-D638-677F-8546E3A0723A}"/>
              </a:ext>
            </a:extLst>
          </p:cNvPr>
          <p:cNvCxnSpPr>
            <a:cxnSpLocks/>
          </p:cNvCxnSpPr>
          <p:nvPr/>
        </p:nvCxnSpPr>
        <p:spPr>
          <a:xfrm>
            <a:off x="3651686" y="1765500"/>
            <a:ext cx="223584" cy="290983"/>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447A974-7C2B-CF06-7283-43A1991A3EA8}"/>
              </a:ext>
            </a:extLst>
          </p:cNvPr>
          <p:cNvCxnSpPr>
            <a:cxnSpLocks/>
          </p:cNvCxnSpPr>
          <p:nvPr/>
        </p:nvCxnSpPr>
        <p:spPr>
          <a:xfrm>
            <a:off x="3847952" y="1772887"/>
            <a:ext cx="510313" cy="272398"/>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910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animBg="1"/>
      <p:bldP spid="44" grpId="0" animBg="1"/>
      <p:bldP spid="3" grpId="0" animBg="1"/>
      <p:bldP spid="5" grpId="0"/>
      <p:bldP spid="6" grpId="0"/>
      <p:bldP spid="160" grpId="0" animBg="1"/>
      <p:bldP spid="161" grpId="0" animBg="1"/>
      <p:bldP spid="166" grpId="0" animBg="1"/>
      <p:bldP spid="167" grpId="0" animBg="1"/>
      <p:bldP spid="168" grpId="0" animBg="1"/>
      <p:bldP spid="19" grpId="0" animBg="1"/>
      <p:bldP spid="21" grpId="0" animBg="1"/>
      <p:bldP spid="24" grpId="0" animBg="1"/>
      <p:bldP spid="34" grpId="0" animBg="1"/>
      <p:bldP spid="3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a:extLst>
            <a:ext uri="{FF2B5EF4-FFF2-40B4-BE49-F238E27FC236}">
              <a16:creationId xmlns:a16="http://schemas.microsoft.com/office/drawing/2014/main" id="{DDF50DD1-FAAA-C253-EDDA-19FEBC7F25B1}"/>
            </a:ext>
          </a:extLst>
        </p:cNvPr>
        <p:cNvGrpSpPr/>
        <p:nvPr/>
      </p:nvGrpSpPr>
      <p:grpSpPr>
        <a:xfrm>
          <a:off x="0" y="0"/>
          <a:ext cx="0" cy="0"/>
          <a:chOff x="0" y="0"/>
          <a:chExt cx="0" cy="0"/>
        </a:xfrm>
      </p:grpSpPr>
      <p:sp>
        <p:nvSpPr>
          <p:cNvPr id="90" name="Rectangle 89">
            <a:extLst>
              <a:ext uri="{FF2B5EF4-FFF2-40B4-BE49-F238E27FC236}">
                <a16:creationId xmlns:a16="http://schemas.microsoft.com/office/drawing/2014/main" id="{F961CD42-15D4-0130-C500-067497923090}"/>
              </a:ext>
            </a:extLst>
          </p:cNvPr>
          <p:cNvSpPr/>
          <p:nvPr/>
        </p:nvSpPr>
        <p:spPr>
          <a:xfrm>
            <a:off x="3625547" y="5107142"/>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2" name="标题 1">
            <a:extLst>
              <a:ext uri="{FF2B5EF4-FFF2-40B4-BE49-F238E27FC236}">
                <a16:creationId xmlns:a16="http://schemas.microsoft.com/office/drawing/2014/main" id="{4254F8ED-C01B-73CF-1940-4D1A1262FD6F}"/>
              </a:ext>
            </a:extLst>
          </p:cNvPr>
          <p:cNvSpPr>
            <a:spLocks noGrp="1"/>
          </p:cNvSpPr>
          <p:nvPr>
            <p:ph type="title"/>
            <p:custDataLst>
              <p:tags r:id="rId2"/>
            </p:custDataLst>
          </p:nvPr>
        </p:nvSpPr>
        <p:spPr>
          <a:xfrm>
            <a:off x="608400" y="582024"/>
            <a:ext cx="10969200" cy="705600"/>
          </a:xfrm>
        </p:spPr>
        <p:txBody>
          <a:bodyPr>
            <a:normAutofit fontScale="90000"/>
          </a:bodyPr>
          <a:lstStyle/>
          <a:p>
            <a:r>
              <a:rPr lang="zh-CN" altLang="en-US">
                <a:cs typeface="Arial"/>
              </a:rPr>
              <a:t>Operator 1: Independent Set Matching (cont'd)</a:t>
            </a:r>
          </a:p>
        </p:txBody>
      </p:sp>
      <p:pic>
        <p:nvPicPr>
          <p:cNvPr id="4" name="图片 3" descr="logo-4">
            <a:extLst>
              <a:ext uri="{FF2B5EF4-FFF2-40B4-BE49-F238E27FC236}">
                <a16:creationId xmlns:a16="http://schemas.microsoft.com/office/drawing/2014/main" id="{7DC695DD-1DFC-70ED-B57A-7751DCF8A216}"/>
              </a:ext>
            </a:extLst>
          </p:cNvPr>
          <p:cNvPicPr>
            <a:picLocks noChangeAspect="1"/>
          </p:cNvPicPr>
          <p:nvPr/>
        </p:nvPicPr>
        <p:blipFill>
          <a:blip r:embed="rId6"/>
          <a:stretch>
            <a:fillRect/>
          </a:stretch>
        </p:blipFill>
        <p:spPr>
          <a:xfrm>
            <a:off x="10354310" y="6334125"/>
            <a:ext cx="1603375" cy="387350"/>
          </a:xfrm>
          <a:prstGeom prst="rect">
            <a:avLst/>
          </a:prstGeom>
        </p:spPr>
      </p:pic>
      <p:sp>
        <p:nvSpPr>
          <p:cNvPr id="5" name="Oval 4">
            <a:extLst>
              <a:ext uri="{FF2B5EF4-FFF2-40B4-BE49-F238E27FC236}">
                <a16:creationId xmlns:a16="http://schemas.microsoft.com/office/drawing/2014/main" id="{C3DB7FF2-AFA2-4A86-E73C-5FBFD902FB9E}"/>
              </a:ext>
            </a:extLst>
          </p:cNvPr>
          <p:cNvSpPr/>
          <p:nvPr/>
        </p:nvSpPr>
        <p:spPr>
          <a:xfrm>
            <a:off x="405628" y="1315380"/>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4</a:t>
            </a:r>
          </a:p>
        </p:txBody>
      </p:sp>
      <p:graphicFrame>
        <p:nvGraphicFramePr>
          <p:cNvPr id="6" name="Table 5">
            <a:extLst>
              <a:ext uri="{FF2B5EF4-FFF2-40B4-BE49-F238E27FC236}">
                <a16:creationId xmlns:a16="http://schemas.microsoft.com/office/drawing/2014/main" id="{0CC78053-8080-E3D7-3367-0A190F8CD56C}"/>
              </a:ext>
            </a:extLst>
          </p:cNvPr>
          <p:cNvGraphicFramePr>
            <a:graphicFrameLocks noGrp="1"/>
          </p:cNvGraphicFramePr>
          <p:nvPr>
            <p:extLst>
              <p:ext uri="{D42A27DB-BD31-4B8C-83A1-F6EECF244321}">
                <p14:modId xmlns:p14="http://schemas.microsoft.com/office/powerpoint/2010/main" val="981911505"/>
              </p:ext>
            </p:extLst>
          </p:nvPr>
        </p:nvGraphicFramePr>
        <p:xfrm>
          <a:off x="1074144" y="1312845"/>
          <a:ext cx="2553720" cy="1947999"/>
        </p:xfrm>
        <a:graphic>
          <a:graphicData uri="http://schemas.openxmlformats.org/drawingml/2006/table">
            <a:tbl>
              <a:tblPr firstRow="1" bandRow="1">
                <a:tableStyleId>{5C22544A-7EE6-4342-B048-85BDC9FD1C3A}</a:tableStyleId>
              </a:tblPr>
              <a:tblGrid>
                <a:gridCol w="510744">
                  <a:extLst>
                    <a:ext uri="{9D8B030D-6E8A-4147-A177-3AD203B41FA5}">
                      <a16:colId xmlns:a16="http://schemas.microsoft.com/office/drawing/2014/main" val="3632954526"/>
                    </a:ext>
                  </a:extLst>
                </a:gridCol>
                <a:gridCol w="510744">
                  <a:extLst>
                    <a:ext uri="{9D8B030D-6E8A-4147-A177-3AD203B41FA5}">
                      <a16:colId xmlns:a16="http://schemas.microsoft.com/office/drawing/2014/main" val="309882675"/>
                    </a:ext>
                  </a:extLst>
                </a:gridCol>
                <a:gridCol w="510744">
                  <a:extLst>
                    <a:ext uri="{9D8B030D-6E8A-4147-A177-3AD203B41FA5}">
                      <a16:colId xmlns:a16="http://schemas.microsoft.com/office/drawing/2014/main" val="1063527321"/>
                    </a:ext>
                  </a:extLst>
                </a:gridCol>
                <a:gridCol w="510744">
                  <a:extLst>
                    <a:ext uri="{9D8B030D-6E8A-4147-A177-3AD203B41FA5}">
                      <a16:colId xmlns:a16="http://schemas.microsoft.com/office/drawing/2014/main" val="2988901488"/>
                    </a:ext>
                  </a:extLst>
                </a:gridCol>
                <a:gridCol w="510744">
                  <a:extLst>
                    <a:ext uri="{9D8B030D-6E8A-4147-A177-3AD203B41FA5}">
                      <a16:colId xmlns:a16="http://schemas.microsoft.com/office/drawing/2014/main" val="1242529198"/>
                    </a:ext>
                  </a:extLst>
                </a:gridCol>
              </a:tblGrid>
              <a:tr h="403119">
                <a:tc>
                  <a:txBody>
                    <a:bodyPr/>
                    <a:lstStyle/>
                    <a:p>
                      <a:pPr lvl="0">
                        <a:buNone/>
                      </a:pPr>
                      <a:endParaRPr lang="en-US">
                        <a:latin typeface="Cambria Math"/>
                        <a:ea typeface="Cambria Math"/>
                      </a:endParaRPr>
                    </a:p>
                  </a:txBody>
                  <a:tcPr/>
                </a:tc>
                <a:tc>
                  <a:txBody>
                    <a:bodyPr/>
                    <a:lstStyle/>
                    <a:p>
                      <a:pPr lvl="0">
                        <a:buNone/>
                      </a:pPr>
                      <a:r>
                        <a:rPr lang="en-US" b="0" i="1">
                          <a:latin typeface="Cambria Math"/>
                          <a:ea typeface="Cambria Math"/>
                        </a:rPr>
                        <a:t>s</a:t>
                      </a:r>
                      <a:r>
                        <a:rPr lang="en-US" b="0" baseline="-25000">
                          <a:latin typeface="Cambria Math"/>
                          <a:ea typeface="Cambria Math"/>
                        </a:rPr>
                        <a:t>1</a:t>
                      </a:r>
                    </a:p>
                  </a:txBody>
                  <a:tcPr/>
                </a:tc>
                <a:tc>
                  <a:txBody>
                    <a:bodyPr/>
                    <a:lstStyle/>
                    <a:p>
                      <a:pPr lvl="0">
                        <a:buNone/>
                      </a:pPr>
                      <a:r>
                        <a:rPr lang="en-US" b="0" i="1">
                          <a:latin typeface="Cambria Math"/>
                          <a:ea typeface="Cambria Math"/>
                        </a:rPr>
                        <a:t>s</a:t>
                      </a:r>
                      <a:r>
                        <a:rPr lang="en-US" b="0" baseline="-25000">
                          <a:latin typeface="Cambria Math"/>
                          <a:ea typeface="Cambria Math"/>
                        </a:rPr>
                        <a:t>2</a:t>
                      </a:r>
                    </a:p>
                  </a:txBody>
                  <a:tcPr/>
                </a:tc>
                <a:tc>
                  <a:txBody>
                    <a:bodyPr/>
                    <a:lstStyle/>
                    <a:p>
                      <a:pPr lvl="0">
                        <a:buNone/>
                      </a:pPr>
                      <a:r>
                        <a:rPr lang="en-US" b="0"/>
                        <a:t>…</a:t>
                      </a:r>
                    </a:p>
                  </a:txBody>
                  <a:tcPr/>
                </a:tc>
                <a:tc>
                  <a:txBody>
                    <a:bodyPr/>
                    <a:lstStyle/>
                    <a:p>
                      <a:pPr lvl="0">
                        <a:buNone/>
                      </a:pPr>
                      <a:r>
                        <a:rPr lang="en-US" b="0" i="1" err="1">
                          <a:latin typeface="Cambria Math"/>
                          <a:ea typeface="Cambria Math"/>
                        </a:rPr>
                        <a:t>s</a:t>
                      </a:r>
                      <a:r>
                        <a:rPr lang="en-US" b="0" i="1" baseline="-25000" err="1">
                          <a:latin typeface="Cambria Math"/>
                          <a:ea typeface="Cambria Math"/>
                        </a:rPr>
                        <a:t>l</a:t>
                      </a:r>
                    </a:p>
                  </a:txBody>
                  <a:tcPr/>
                </a:tc>
                <a:extLst>
                  <a:ext uri="{0D108BD9-81ED-4DB2-BD59-A6C34878D82A}">
                    <a16:rowId xmlns:a16="http://schemas.microsoft.com/office/drawing/2014/main" val="398241390"/>
                  </a:ext>
                </a:extLst>
              </a:tr>
              <a:tr h="393040">
                <a:tc>
                  <a:txBody>
                    <a:bodyPr/>
                    <a:lstStyle/>
                    <a:p>
                      <a:r>
                        <a:rPr lang="en-US" i="1">
                          <a:latin typeface="Cambria Math"/>
                          <a:ea typeface="Cambria Math"/>
                        </a:rPr>
                        <a:t>c</a:t>
                      </a:r>
                      <a:r>
                        <a:rPr lang="en-US" baseline="-25000">
                          <a:latin typeface="Cambria Math"/>
                          <a:ea typeface="Cambria Math"/>
                        </a:rPr>
                        <a:t>1</a:t>
                      </a:r>
                    </a:p>
                  </a:txBody>
                  <a:tcPr/>
                </a:tc>
                <a:tc>
                  <a:txBody>
                    <a:bodyPr/>
                    <a:lstStyle/>
                    <a:p>
                      <a:r>
                        <a:rPr lang="en-US"/>
                        <a:t>8</a:t>
                      </a:r>
                    </a:p>
                  </a:txBody>
                  <a:tcPr/>
                </a:tc>
                <a:tc>
                  <a:txBody>
                    <a:bodyPr/>
                    <a:lstStyle/>
                    <a:p>
                      <a:r>
                        <a:rPr lang="en-US"/>
                        <a:t>2</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2296726632"/>
                  </a:ext>
                </a:extLst>
              </a:tr>
              <a:tr h="393040">
                <a:tc>
                  <a:txBody>
                    <a:bodyPr/>
                    <a:lstStyle/>
                    <a:p>
                      <a:r>
                        <a:rPr lang="en-US" i="1">
                          <a:latin typeface="Cambria Math"/>
                          <a:ea typeface="Cambria Math"/>
                        </a:rPr>
                        <a:t>c</a:t>
                      </a:r>
                      <a:r>
                        <a:rPr lang="en-US" baseline="-25000">
                          <a:latin typeface="Cambria Math"/>
                          <a:ea typeface="Cambria Math"/>
                        </a:rPr>
                        <a:t>2</a:t>
                      </a:r>
                    </a:p>
                  </a:txBody>
                  <a:tcPr/>
                </a:tc>
                <a:tc>
                  <a:txBody>
                    <a:bodyPr/>
                    <a:lstStyle/>
                    <a:p>
                      <a:r>
                        <a:rPr lang="en-US"/>
                        <a:t>3</a:t>
                      </a:r>
                    </a:p>
                  </a:txBody>
                  <a:tcPr/>
                </a:tc>
                <a:tc>
                  <a:txBody>
                    <a:bodyPr/>
                    <a:lstStyle/>
                    <a:p>
                      <a:r>
                        <a:rPr lang="en-US"/>
                        <a:t>-</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515206791"/>
                  </a:ext>
                </a:extLst>
              </a:tr>
              <a:tr h="362807">
                <a:tc>
                  <a:txBody>
                    <a:bodyPr/>
                    <a:lstStyle/>
                    <a:p>
                      <a:r>
                        <a:rPr lang="en-US"/>
                        <a:t>...</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4293805813"/>
                  </a:ext>
                </a:extLst>
              </a:tr>
              <a:tr h="393040">
                <a:tc>
                  <a:txBody>
                    <a:bodyPr/>
                    <a:lstStyle/>
                    <a:p>
                      <a:r>
                        <a:rPr lang="en-US" i="1">
                          <a:latin typeface="Cambria Math"/>
                          <a:ea typeface="Cambria Math"/>
                        </a:rPr>
                        <a:t>c</a:t>
                      </a:r>
                      <a:r>
                        <a:rPr lang="en-US" i="1" baseline="-25000">
                          <a:latin typeface="Cambria Math"/>
                          <a:ea typeface="Cambria Math"/>
                        </a:rPr>
                        <a:t>k</a:t>
                      </a:r>
                    </a:p>
                  </a:txBody>
                  <a:tcPr/>
                </a:tc>
                <a:tc>
                  <a:txBody>
                    <a:bodyPr/>
                    <a:lstStyle/>
                    <a:p>
                      <a:r>
                        <a:rPr lang="en-US"/>
                        <a:t>-</a:t>
                      </a:r>
                    </a:p>
                  </a:txBody>
                  <a:tcPr/>
                </a:tc>
                <a:tc>
                  <a:txBody>
                    <a:bodyPr/>
                    <a:lstStyle/>
                    <a:p>
                      <a:r>
                        <a:rPr lang="en-US"/>
                        <a:t>-</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1423984666"/>
                  </a:ext>
                </a:extLst>
              </a:tr>
            </a:tbl>
          </a:graphicData>
        </a:graphic>
      </p:graphicFrame>
      <p:sp>
        <p:nvSpPr>
          <p:cNvPr id="7" name="TextBox 6">
            <a:extLst>
              <a:ext uri="{FF2B5EF4-FFF2-40B4-BE49-F238E27FC236}">
                <a16:creationId xmlns:a16="http://schemas.microsoft.com/office/drawing/2014/main" id="{37676370-8BAB-2F3D-9A2D-947A3F5D52BD}"/>
              </a:ext>
            </a:extLst>
          </p:cNvPr>
          <p:cNvSpPr txBox="1"/>
          <p:nvPr/>
        </p:nvSpPr>
        <p:spPr>
          <a:xfrm>
            <a:off x="952620" y="3254686"/>
            <a:ext cx="37297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Build a cost matrix of the HPWL delta of placing a cell at a site for each cluster. Each GPU thread computes a delta entry in parallel</a:t>
            </a:r>
          </a:p>
        </p:txBody>
      </p:sp>
      <p:sp>
        <p:nvSpPr>
          <p:cNvPr id="11" name="TextBox 10">
            <a:extLst>
              <a:ext uri="{FF2B5EF4-FFF2-40B4-BE49-F238E27FC236}">
                <a16:creationId xmlns:a16="http://schemas.microsoft.com/office/drawing/2014/main" id="{663408AB-B6AD-3C32-687C-038E1C960ED5}"/>
              </a:ext>
            </a:extLst>
          </p:cNvPr>
          <p:cNvSpPr txBox="1"/>
          <p:nvPr/>
        </p:nvSpPr>
        <p:spPr>
          <a:xfrm>
            <a:off x="1113404" y="1191803"/>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site</a:t>
            </a:r>
          </a:p>
        </p:txBody>
      </p:sp>
      <p:cxnSp>
        <p:nvCxnSpPr>
          <p:cNvPr id="12" name="Straight Arrow Connector 11">
            <a:extLst>
              <a:ext uri="{FF2B5EF4-FFF2-40B4-BE49-F238E27FC236}">
                <a16:creationId xmlns:a16="http://schemas.microsoft.com/office/drawing/2014/main" id="{D52F8855-C759-BADC-72A9-40D99AD3B34E}"/>
              </a:ext>
            </a:extLst>
          </p:cNvPr>
          <p:cNvCxnSpPr/>
          <p:nvPr/>
        </p:nvCxnSpPr>
        <p:spPr>
          <a:xfrm>
            <a:off x="1082841" y="1313447"/>
            <a:ext cx="491289" cy="38099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E136B9-7758-4130-5D1A-E36AB6291924}"/>
              </a:ext>
            </a:extLst>
          </p:cNvPr>
          <p:cNvSpPr txBox="1"/>
          <p:nvPr/>
        </p:nvSpPr>
        <p:spPr>
          <a:xfrm>
            <a:off x="938970" y="1448863"/>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cell</a:t>
            </a:r>
          </a:p>
        </p:txBody>
      </p:sp>
      <p:graphicFrame>
        <p:nvGraphicFramePr>
          <p:cNvPr id="14" name="Table 13">
            <a:extLst>
              <a:ext uri="{FF2B5EF4-FFF2-40B4-BE49-F238E27FC236}">
                <a16:creationId xmlns:a16="http://schemas.microsoft.com/office/drawing/2014/main" id="{68833621-679D-99C9-55C2-79AC7AECA9D0}"/>
              </a:ext>
            </a:extLst>
          </p:cNvPr>
          <p:cNvGraphicFramePr>
            <a:graphicFrameLocks noGrp="1"/>
          </p:cNvGraphicFramePr>
          <p:nvPr>
            <p:extLst>
              <p:ext uri="{D42A27DB-BD31-4B8C-83A1-F6EECF244321}">
                <p14:modId xmlns:p14="http://schemas.microsoft.com/office/powerpoint/2010/main" val="1650471659"/>
              </p:ext>
            </p:extLst>
          </p:nvPr>
        </p:nvGraphicFramePr>
        <p:xfrm>
          <a:off x="5664505" y="1826964"/>
          <a:ext cx="2553720" cy="1947999"/>
        </p:xfrm>
        <a:graphic>
          <a:graphicData uri="http://schemas.openxmlformats.org/drawingml/2006/table">
            <a:tbl>
              <a:tblPr firstRow="1" bandRow="1">
                <a:tableStyleId>{5C22544A-7EE6-4342-B048-85BDC9FD1C3A}</a:tableStyleId>
              </a:tblPr>
              <a:tblGrid>
                <a:gridCol w="510744">
                  <a:extLst>
                    <a:ext uri="{9D8B030D-6E8A-4147-A177-3AD203B41FA5}">
                      <a16:colId xmlns:a16="http://schemas.microsoft.com/office/drawing/2014/main" val="3632954526"/>
                    </a:ext>
                  </a:extLst>
                </a:gridCol>
                <a:gridCol w="510744">
                  <a:extLst>
                    <a:ext uri="{9D8B030D-6E8A-4147-A177-3AD203B41FA5}">
                      <a16:colId xmlns:a16="http://schemas.microsoft.com/office/drawing/2014/main" val="309882675"/>
                    </a:ext>
                  </a:extLst>
                </a:gridCol>
                <a:gridCol w="510744">
                  <a:extLst>
                    <a:ext uri="{9D8B030D-6E8A-4147-A177-3AD203B41FA5}">
                      <a16:colId xmlns:a16="http://schemas.microsoft.com/office/drawing/2014/main" val="1063527321"/>
                    </a:ext>
                  </a:extLst>
                </a:gridCol>
                <a:gridCol w="510744">
                  <a:extLst>
                    <a:ext uri="{9D8B030D-6E8A-4147-A177-3AD203B41FA5}">
                      <a16:colId xmlns:a16="http://schemas.microsoft.com/office/drawing/2014/main" val="2988901488"/>
                    </a:ext>
                  </a:extLst>
                </a:gridCol>
                <a:gridCol w="510744">
                  <a:extLst>
                    <a:ext uri="{9D8B030D-6E8A-4147-A177-3AD203B41FA5}">
                      <a16:colId xmlns:a16="http://schemas.microsoft.com/office/drawing/2014/main" val="1242529198"/>
                    </a:ext>
                  </a:extLst>
                </a:gridCol>
              </a:tblGrid>
              <a:tr h="403119">
                <a:tc>
                  <a:txBody>
                    <a:bodyPr/>
                    <a:lstStyle/>
                    <a:p>
                      <a:pPr lvl="0">
                        <a:buNone/>
                      </a:pPr>
                      <a:endParaRPr lang="en-US">
                        <a:latin typeface="Cambria Math"/>
                        <a:ea typeface="Cambria Math"/>
                      </a:endParaRPr>
                    </a:p>
                  </a:txBody>
                  <a:tcPr/>
                </a:tc>
                <a:tc>
                  <a:txBody>
                    <a:bodyPr/>
                    <a:lstStyle/>
                    <a:p>
                      <a:pPr lvl="0">
                        <a:buNone/>
                      </a:pPr>
                      <a:r>
                        <a:rPr lang="en-US" b="0" i="1">
                          <a:latin typeface="Cambria Math"/>
                          <a:ea typeface="Cambria Math"/>
                        </a:rPr>
                        <a:t>s</a:t>
                      </a:r>
                      <a:r>
                        <a:rPr lang="en-US" b="0" baseline="-25000">
                          <a:latin typeface="Cambria Math"/>
                          <a:ea typeface="Cambria Math"/>
                        </a:rPr>
                        <a:t>1</a:t>
                      </a:r>
                    </a:p>
                  </a:txBody>
                  <a:tcPr/>
                </a:tc>
                <a:tc>
                  <a:txBody>
                    <a:bodyPr/>
                    <a:lstStyle/>
                    <a:p>
                      <a:pPr lvl="0">
                        <a:buNone/>
                      </a:pPr>
                      <a:r>
                        <a:rPr lang="en-US" b="0" i="1">
                          <a:latin typeface="Cambria Math"/>
                          <a:ea typeface="Cambria Math"/>
                        </a:rPr>
                        <a:t>s</a:t>
                      </a:r>
                      <a:r>
                        <a:rPr lang="en-US" b="0" baseline="-25000">
                          <a:latin typeface="Cambria Math"/>
                          <a:ea typeface="Cambria Math"/>
                        </a:rPr>
                        <a:t>2</a:t>
                      </a:r>
                      <a:endParaRPr lang="en-US"/>
                    </a:p>
                  </a:txBody>
                  <a:tcPr/>
                </a:tc>
                <a:tc>
                  <a:txBody>
                    <a:bodyPr/>
                    <a:lstStyle/>
                    <a:p>
                      <a:pPr lvl="0">
                        <a:buNone/>
                      </a:pPr>
                      <a:r>
                        <a:rPr lang="en-US" b="0"/>
                        <a:t>…</a:t>
                      </a:r>
                      <a:endParaRPr lang="en-US"/>
                    </a:p>
                  </a:txBody>
                  <a:tcPr/>
                </a:tc>
                <a:tc>
                  <a:txBody>
                    <a:bodyPr/>
                    <a:lstStyle/>
                    <a:p>
                      <a:pPr lvl="0">
                        <a:buNone/>
                      </a:pPr>
                      <a:r>
                        <a:rPr lang="en-US" b="0" i="1" err="1">
                          <a:latin typeface="Cambria Math"/>
                          <a:ea typeface="Cambria Math"/>
                        </a:rPr>
                        <a:t>s</a:t>
                      </a:r>
                      <a:r>
                        <a:rPr lang="en-US" b="0" i="1" baseline="-25000" err="1">
                          <a:latin typeface="Cambria Math"/>
                          <a:ea typeface="Cambria Math"/>
                        </a:rPr>
                        <a:t>l</a:t>
                      </a:r>
                    </a:p>
                  </a:txBody>
                  <a:tcPr/>
                </a:tc>
                <a:extLst>
                  <a:ext uri="{0D108BD9-81ED-4DB2-BD59-A6C34878D82A}">
                    <a16:rowId xmlns:a16="http://schemas.microsoft.com/office/drawing/2014/main" val="398241390"/>
                  </a:ext>
                </a:extLst>
              </a:tr>
              <a:tr h="393040">
                <a:tc>
                  <a:txBody>
                    <a:bodyPr/>
                    <a:lstStyle/>
                    <a:p>
                      <a:r>
                        <a:rPr lang="en-US" i="1">
                          <a:latin typeface="Cambria Math"/>
                          <a:ea typeface="Cambria Math"/>
                        </a:rPr>
                        <a:t>c</a:t>
                      </a:r>
                      <a:r>
                        <a:rPr lang="en-US" baseline="-25000">
                          <a:latin typeface="Cambria Math"/>
                          <a:ea typeface="Cambria Math"/>
                        </a:rPr>
                        <a:t>1</a:t>
                      </a:r>
                    </a:p>
                  </a:txBody>
                  <a:tcPr/>
                </a:tc>
                <a:tc>
                  <a:txBody>
                    <a:bodyPr/>
                    <a:lstStyle/>
                    <a:p>
                      <a:r>
                        <a:rPr lang="en-US"/>
                        <a:t>8</a:t>
                      </a:r>
                    </a:p>
                  </a:txBody>
                  <a:tcPr/>
                </a:tc>
                <a:tc>
                  <a:txBody>
                    <a:bodyPr/>
                    <a:lstStyle/>
                    <a:p>
                      <a:r>
                        <a:rPr lang="en-US"/>
                        <a:t>2</a:t>
                      </a:r>
                    </a:p>
                  </a:txBody>
                  <a:tcPr>
                    <a:solidFill>
                      <a:srgbClr val="92D050"/>
                    </a:solidFill>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2296726632"/>
                  </a:ext>
                </a:extLst>
              </a:tr>
              <a:tr h="393040">
                <a:tc>
                  <a:txBody>
                    <a:bodyPr/>
                    <a:lstStyle/>
                    <a:p>
                      <a:r>
                        <a:rPr lang="en-US" i="1">
                          <a:latin typeface="Cambria Math"/>
                          <a:ea typeface="Cambria Math"/>
                        </a:rPr>
                        <a:t>c</a:t>
                      </a:r>
                      <a:r>
                        <a:rPr lang="en-US" baseline="-25000">
                          <a:latin typeface="Cambria Math"/>
                          <a:ea typeface="Cambria Math"/>
                        </a:rPr>
                        <a:t>2</a:t>
                      </a:r>
                    </a:p>
                  </a:txBody>
                  <a:tcPr/>
                </a:tc>
                <a:tc>
                  <a:txBody>
                    <a:bodyPr/>
                    <a:lstStyle/>
                    <a:p>
                      <a:r>
                        <a:rPr lang="en-US"/>
                        <a:t>3</a:t>
                      </a:r>
                    </a:p>
                  </a:txBody>
                  <a:tcPr/>
                </a:tc>
                <a:tc>
                  <a:txBody>
                    <a:bodyPr/>
                    <a:lstStyle/>
                    <a:p>
                      <a:r>
                        <a:rPr lang="en-US"/>
                        <a:t>-</a:t>
                      </a:r>
                    </a:p>
                  </a:txBody>
                  <a:tcPr/>
                </a:tc>
                <a:tc>
                  <a:txBody>
                    <a:bodyPr/>
                    <a:lstStyle/>
                    <a:p>
                      <a:r>
                        <a:rPr lang="en-US"/>
                        <a:t>-</a:t>
                      </a:r>
                    </a:p>
                  </a:txBody>
                  <a:tcPr/>
                </a:tc>
                <a:tc>
                  <a:txBody>
                    <a:bodyPr/>
                    <a:lstStyle/>
                    <a:p>
                      <a:pPr lvl="0">
                        <a:buNone/>
                      </a:pPr>
                      <a:r>
                        <a:rPr lang="en-US"/>
                        <a:t>-</a:t>
                      </a:r>
                    </a:p>
                  </a:txBody>
                  <a:tcPr>
                    <a:solidFill>
                      <a:srgbClr val="92D050"/>
                    </a:solidFill>
                  </a:tcPr>
                </a:tc>
                <a:extLst>
                  <a:ext uri="{0D108BD9-81ED-4DB2-BD59-A6C34878D82A}">
                    <a16:rowId xmlns:a16="http://schemas.microsoft.com/office/drawing/2014/main" val="515206791"/>
                  </a:ext>
                </a:extLst>
              </a:tr>
              <a:tr h="362807">
                <a:tc>
                  <a:txBody>
                    <a:bodyPr/>
                    <a:lstStyle/>
                    <a:p>
                      <a:r>
                        <a:rPr lang="en-US"/>
                        <a:t>...</a:t>
                      </a:r>
                    </a:p>
                  </a:txBody>
                  <a:tcPr/>
                </a:tc>
                <a:tc>
                  <a:txBody>
                    <a:bodyPr/>
                    <a:lstStyle/>
                    <a:p>
                      <a:r>
                        <a:rPr lang="en-US"/>
                        <a:t>-</a:t>
                      </a:r>
                    </a:p>
                  </a:txBody>
                  <a:tcPr>
                    <a:solidFill>
                      <a:srgbClr val="92D050"/>
                    </a:solidFill>
                  </a:tcPr>
                </a:tc>
                <a:tc>
                  <a:txBody>
                    <a:bodyPr/>
                    <a:lstStyle/>
                    <a:p>
                      <a:r>
                        <a:rPr lang="en-US"/>
                        <a:t>-</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4293805813"/>
                  </a:ext>
                </a:extLst>
              </a:tr>
              <a:tr h="393040">
                <a:tc>
                  <a:txBody>
                    <a:bodyPr/>
                    <a:lstStyle/>
                    <a:p>
                      <a:r>
                        <a:rPr lang="en-US" i="1">
                          <a:latin typeface="Cambria Math"/>
                          <a:ea typeface="Cambria Math"/>
                        </a:rPr>
                        <a:t>c</a:t>
                      </a:r>
                      <a:r>
                        <a:rPr lang="en-US" i="1" baseline="-25000">
                          <a:latin typeface="Cambria Math"/>
                          <a:ea typeface="Cambria Math"/>
                        </a:rPr>
                        <a:t>k</a:t>
                      </a:r>
                    </a:p>
                  </a:txBody>
                  <a:tcPr/>
                </a:tc>
                <a:tc>
                  <a:txBody>
                    <a:bodyPr/>
                    <a:lstStyle/>
                    <a:p>
                      <a:r>
                        <a:rPr lang="en-US"/>
                        <a:t>-</a:t>
                      </a:r>
                    </a:p>
                  </a:txBody>
                  <a:tcPr/>
                </a:tc>
                <a:tc>
                  <a:txBody>
                    <a:bodyPr/>
                    <a:lstStyle/>
                    <a:p>
                      <a:r>
                        <a:rPr lang="en-US"/>
                        <a:t>-</a:t>
                      </a:r>
                    </a:p>
                  </a:txBody>
                  <a:tcPr>
                    <a:solidFill>
                      <a:srgbClr val="92D050"/>
                    </a:solidFill>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1423984666"/>
                  </a:ext>
                </a:extLst>
              </a:tr>
            </a:tbl>
          </a:graphicData>
        </a:graphic>
      </p:graphicFrame>
      <p:sp>
        <p:nvSpPr>
          <p:cNvPr id="15" name="TextBox 14">
            <a:extLst>
              <a:ext uri="{FF2B5EF4-FFF2-40B4-BE49-F238E27FC236}">
                <a16:creationId xmlns:a16="http://schemas.microsoft.com/office/drawing/2014/main" id="{4C1C2B54-0484-053A-7285-8CCFE1639EE8}"/>
              </a:ext>
            </a:extLst>
          </p:cNvPr>
          <p:cNvSpPr txBox="1"/>
          <p:nvPr/>
        </p:nvSpPr>
        <p:spPr>
          <a:xfrm>
            <a:off x="5703765" y="1705922"/>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site</a:t>
            </a:r>
          </a:p>
        </p:txBody>
      </p:sp>
      <p:cxnSp>
        <p:nvCxnSpPr>
          <p:cNvPr id="16" name="Straight Arrow Connector 15">
            <a:extLst>
              <a:ext uri="{FF2B5EF4-FFF2-40B4-BE49-F238E27FC236}">
                <a16:creationId xmlns:a16="http://schemas.microsoft.com/office/drawing/2014/main" id="{20664FC7-BC70-5966-6005-4D5FA3A578E2}"/>
              </a:ext>
            </a:extLst>
          </p:cNvPr>
          <p:cNvCxnSpPr>
            <a:cxnSpLocks/>
          </p:cNvCxnSpPr>
          <p:nvPr/>
        </p:nvCxnSpPr>
        <p:spPr>
          <a:xfrm>
            <a:off x="5673202" y="1827566"/>
            <a:ext cx="491289" cy="38099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47308C2-8952-DCA5-FAF8-A1AEB5D68A04}"/>
              </a:ext>
            </a:extLst>
          </p:cNvPr>
          <p:cNvSpPr txBox="1"/>
          <p:nvPr/>
        </p:nvSpPr>
        <p:spPr>
          <a:xfrm>
            <a:off x="5529331" y="1962982"/>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cell</a:t>
            </a:r>
          </a:p>
        </p:txBody>
      </p:sp>
      <p:cxnSp>
        <p:nvCxnSpPr>
          <p:cNvPr id="3" name="Straight Arrow Connector 2">
            <a:extLst>
              <a:ext uri="{FF2B5EF4-FFF2-40B4-BE49-F238E27FC236}">
                <a16:creationId xmlns:a16="http://schemas.microsoft.com/office/drawing/2014/main" id="{8E2DCBBA-B294-6FF5-F97A-97816027E17A}"/>
              </a:ext>
            </a:extLst>
          </p:cNvPr>
          <p:cNvCxnSpPr/>
          <p:nvPr/>
        </p:nvCxnSpPr>
        <p:spPr>
          <a:xfrm>
            <a:off x="6006367" y="2431682"/>
            <a:ext cx="633349" cy="84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7F9C8A7-BB11-A24B-D42A-9617FC5C9FC8}"/>
              </a:ext>
            </a:extLst>
          </p:cNvPr>
          <p:cNvCxnSpPr>
            <a:cxnSpLocks/>
          </p:cNvCxnSpPr>
          <p:nvPr/>
        </p:nvCxnSpPr>
        <p:spPr>
          <a:xfrm>
            <a:off x="6006366" y="3221223"/>
            <a:ext cx="183494" cy="84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CC5728A-F8A0-351E-02E8-34093F353025}"/>
              </a:ext>
            </a:extLst>
          </p:cNvPr>
          <p:cNvCxnSpPr>
            <a:cxnSpLocks/>
          </p:cNvCxnSpPr>
          <p:nvPr/>
        </p:nvCxnSpPr>
        <p:spPr>
          <a:xfrm flipV="1">
            <a:off x="6006365" y="2836478"/>
            <a:ext cx="1689133" cy="833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F3246E-9CC5-C4A6-1948-70189AE9D6A6}"/>
              </a:ext>
            </a:extLst>
          </p:cNvPr>
          <p:cNvCxnSpPr>
            <a:cxnSpLocks/>
          </p:cNvCxnSpPr>
          <p:nvPr/>
        </p:nvCxnSpPr>
        <p:spPr>
          <a:xfrm>
            <a:off x="6006364" y="3606810"/>
            <a:ext cx="633350" cy="8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C3C6F7A-64E0-B4D9-3661-CC425696C282}"/>
              </a:ext>
            </a:extLst>
          </p:cNvPr>
          <p:cNvSpPr/>
          <p:nvPr/>
        </p:nvSpPr>
        <p:spPr>
          <a:xfrm>
            <a:off x="4968447" y="1315379"/>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5</a:t>
            </a:r>
          </a:p>
        </p:txBody>
      </p:sp>
      <p:sp>
        <p:nvSpPr>
          <p:cNvPr id="22" name="TextBox 21">
            <a:extLst>
              <a:ext uri="{FF2B5EF4-FFF2-40B4-BE49-F238E27FC236}">
                <a16:creationId xmlns:a16="http://schemas.microsoft.com/office/drawing/2014/main" id="{358BC43F-B95E-B85A-7663-E3A377F7FE4A}"/>
              </a:ext>
            </a:extLst>
          </p:cNvPr>
          <p:cNvSpPr txBox="1"/>
          <p:nvPr/>
        </p:nvSpPr>
        <p:spPr>
          <a:xfrm>
            <a:off x="5662330" y="4109659"/>
            <a:ext cx="308713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lumMod val="65000"/>
                    <a:lumOff val="35000"/>
                  </a:schemeClr>
                </a:solidFill>
                <a:latin typeface="Microsoft YaHei"/>
                <a:ea typeface="Microsoft YaHei"/>
                <a:cs typeface="Arial"/>
              </a:rPr>
              <a:t>Bid: </a:t>
            </a:r>
            <a:r>
              <a:rPr lang="en-US">
                <a:solidFill>
                  <a:schemeClr val="tx1">
                    <a:lumMod val="65000"/>
                    <a:lumOff val="35000"/>
                  </a:schemeClr>
                </a:solidFill>
                <a:latin typeface="Microsoft YaHei"/>
                <a:ea typeface="Microsoft YaHei"/>
                <a:cs typeface="Arial"/>
              </a:rPr>
              <a:t>Each thread per cell submits a bid (best value site-2nd best value) + </a:t>
            </a:r>
            <a:r>
              <a:rPr lang="el" i="1">
                <a:solidFill>
                  <a:schemeClr val="tx1">
                    <a:lumMod val="65000"/>
                    <a:lumOff val="35000"/>
                  </a:schemeClr>
                </a:solidFill>
                <a:latin typeface="Cambria Math"/>
                <a:ea typeface="Cambria Math"/>
                <a:cs typeface="Arial"/>
              </a:rPr>
              <a:t>ε </a:t>
            </a:r>
            <a:r>
              <a:rPr lang="el">
                <a:solidFill>
                  <a:schemeClr val="tx1">
                    <a:lumMod val="65000"/>
                    <a:lumOff val="35000"/>
                  </a:schemeClr>
                </a:solidFill>
                <a:latin typeface="Microsoft YaHei"/>
                <a:ea typeface="Microsoft YaHei"/>
                <a:cs typeface="Arial"/>
              </a:rPr>
              <a:t>(cell's marginal value over next best site) </a:t>
            </a:r>
          </a:p>
        </p:txBody>
      </p:sp>
      <p:sp>
        <p:nvSpPr>
          <p:cNvPr id="23" name="TextBox 22">
            <a:extLst>
              <a:ext uri="{FF2B5EF4-FFF2-40B4-BE49-F238E27FC236}">
                <a16:creationId xmlns:a16="http://schemas.microsoft.com/office/drawing/2014/main" id="{9B05DFE0-5540-8D20-7ABE-84E64FF0219B}"/>
              </a:ext>
            </a:extLst>
          </p:cNvPr>
          <p:cNvSpPr txBox="1"/>
          <p:nvPr/>
        </p:nvSpPr>
        <p:spPr>
          <a:xfrm>
            <a:off x="6021949" y="1155685"/>
            <a:ext cx="5453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 sz="1200">
                <a:solidFill>
                  <a:srgbClr val="202122"/>
                </a:solidFill>
                <a:ea typeface="+mn-lt"/>
                <a:cs typeface="+mn-lt"/>
              </a:rPr>
              <a:t> </a:t>
            </a:r>
            <a:r>
              <a:rPr lang="el" i="1">
                <a:latin typeface="Cambria Math"/>
                <a:ea typeface="Cambria Math"/>
              </a:rPr>
              <a:t>ε</a:t>
            </a:r>
            <a:r>
              <a:rPr lang="el">
                <a:solidFill>
                  <a:srgbClr val="202122"/>
                </a:solidFill>
                <a:latin typeface="Microsoft YaHei"/>
                <a:ea typeface="Microsoft YaHei"/>
                <a:cs typeface="+mn-lt"/>
              </a:rPr>
              <a:t>-based</a:t>
            </a:r>
            <a:r>
              <a:rPr lang="el" b="1">
                <a:solidFill>
                  <a:srgbClr val="202122"/>
                </a:solidFill>
                <a:latin typeface="Cambria Math"/>
                <a:ea typeface="Cambria Math"/>
                <a:cs typeface="+mn-lt"/>
              </a:rPr>
              <a:t> </a:t>
            </a:r>
            <a:r>
              <a:rPr lang="en-US">
                <a:cs typeface="Arial"/>
              </a:rPr>
              <a:t>Auction Algorithm for Solving Cluster LAP</a:t>
            </a:r>
            <a:endParaRPr lang="en-US"/>
          </a:p>
        </p:txBody>
      </p:sp>
      <p:graphicFrame>
        <p:nvGraphicFramePr>
          <p:cNvPr id="31" name="Table 30">
            <a:extLst>
              <a:ext uri="{FF2B5EF4-FFF2-40B4-BE49-F238E27FC236}">
                <a16:creationId xmlns:a16="http://schemas.microsoft.com/office/drawing/2014/main" id="{A35C4127-6945-9B5C-A7AD-445798B54C45}"/>
              </a:ext>
            </a:extLst>
          </p:cNvPr>
          <p:cNvGraphicFramePr>
            <a:graphicFrameLocks noGrp="1"/>
          </p:cNvGraphicFramePr>
          <p:nvPr>
            <p:extLst>
              <p:ext uri="{D42A27DB-BD31-4B8C-83A1-F6EECF244321}">
                <p14:modId xmlns:p14="http://schemas.microsoft.com/office/powerpoint/2010/main" val="3182550509"/>
              </p:ext>
            </p:extLst>
          </p:nvPr>
        </p:nvGraphicFramePr>
        <p:xfrm>
          <a:off x="9043010" y="1836144"/>
          <a:ext cx="2553720" cy="1947999"/>
        </p:xfrm>
        <a:graphic>
          <a:graphicData uri="http://schemas.openxmlformats.org/drawingml/2006/table">
            <a:tbl>
              <a:tblPr firstRow="1" bandRow="1">
                <a:tableStyleId>{5C22544A-7EE6-4342-B048-85BDC9FD1C3A}</a:tableStyleId>
              </a:tblPr>
              <a:tblGrid>
                <a:gridCol w="510744">
                  <a:extLst>
                    <a:ext uri="{9D8B030D-6E8A-4147-A177-3AD203B41FA5}">
                      <a16:colId xmlns:a16="http://schemas.microsoft.com/office/drawing/2014/main" val="3632954526"/>
                    </a:ext>
                  </a:extLst>
                </a:gridCol>
                <a:gridCol w="510744">
                  <a:extLst>
                    <a:ext uri="{9D8B030D-6E8A-4147-A177-3AD203B41FA5}">
                      <a16:colId xmlns:a16="http://schemas.microsoft.com/office/drawing/2014/main" val="309882675"/>
                    </a:ext>
                  </a:extLst>
                </a:gridCol>
                <a:gridCol w="510744">
                  <a:extLst>
                    <a:ext uri="{9D8B030D-6E8A-4147-A177-3AD203B41FA5}">
                      <a16:colId xmlns:a16="http://schemas.microsoft.com/office/drawing/2014/main" val="1063527321"/>
                    </a:ext>
                  </a:extLst>
                </a:gridCol>
                <a:gridCol w="510744">
                  <a:extLst>
                    <a:ext uri="{9D8B030D-6E8A-4147-A177-3AD203B41FA5}">
                      <a16:colId xmlns:a16="http://schemas.microsoft.com/office/drawing/2014/main" val="2988901488"/>
                    </a:ext>
                  </a:extLst>
                </a:gridCol>
                <a:gridCol w="510744">
                  <a:extLst>
                    <a:ext uri="{9D8B030D-6E8A-4147-A177-3AD203B41FA5}">
                      <a16:colId xmlns:a16="http://schemas.microsoft.com/office/drawing/2014/main" val="1242529198"/>
                    </a:ext>
                  </a:extLst>
                </a:gridCol>
              </a:tblGrid>
              <a:tr h="403119">
                <a:tc>
                  <a:txBody>
                    <a:bodyPr/>
                    <a:lstStyle/>
                    <a:p>
                      <a:pPr lvl="0">
                        <a:buNone/>
                      </a:pPr>
                      <a:endParaRPr lang="en-US">
                        <a:latin typeface="Cambria Math"/>
                        <a:ea typeface="Cambria Math"/>
                      </a:endParaRPr>
                    </a:p>
                  </a:txBody>
                  <a:tcPr/>
                </a:tc>
                <a:tc>
                  <a:txBody>
                    <a:bodyPr/>
                    <a:lstStyle/>
                    <a:p>
                      <a:pPr lvl="0">
                        <a:buNone/>
                      </a:pPr>
                      <a:r>
                        <a:rPr lang="en-US" b="0" i="1">
                          <a:latin typeface="Cambria Math"/>
                          <a:ea typeface="Cambria Math"/>
                        </a:rPr>
                        <a:t>s</a:t>
                      </a:r>
                      <a:r>
                        <a:rPr lang="en-US" b="0" baseline="-25000">
                          <a:latin typeface="Cambria Math"/>
                          <a:ea typeface="Cambria Math"/>
                        </a:rPr>
                        <a:t>1</a:t>
                      </a:r>
                    </a:p>
                  </a:txBody>
                  <a:tcPr/>
                </a:tc>
                <a:tc>
                  <a:txBody>
                    <a:bodyPr/>
                    <a:lstStyle/>
                    <a:p>
                      <a:pPr lvl="0">
                        <a:buNone/>
                      </a:pPr>
                      <a:r>
                        <a:rPr lang="en-US" b="0" i="1">
                          <a:latin typeface="Cambria Math"/>
                          <a:ea typeface="Cambria Math"/>
                        </a:rPr>
                        <a:t>s</a:t>
                      </a:r>
                      <a:r>
                        <a:rPr lang="en-US" b="0" baseline="-25000">
                          <a:latin typeface="Cambria Math"/>
                          <a:ea typeface="Cambria Math"/>
                        </a:rPr>
                        <a:t>2</a:t>
                      </a:r>
                    </a:p>
                  </a:txBody>
                  <a:tcPr/>
                </a:tc>
                <a:tc>
                  <a:txBody>
                    <a:bodyPr/>
                    <a:lstStyle/>
                    <a:p>
                      <a:pPr lvl="0">
                        <a:buNone/>
                      </a:pPr>
                      <a:r>
                        <a:rPr lang="en-US" b="0"/>
                        <a:t>…</a:t>
                      </a:r>
                    </a:p>
                  </a:txBody>
                  <a:tcPr/>
                </a:tc>
                <a:tc>
                  <a:txBody>
                    <a:bodyPr/>
                    <a:lstStyle/>
                    <a:p>
                      <a:pPr lvl="0">
                        <a:buNone/>
                      </a:pPr>
                      <a:r>
                        <a:rPr lang="en-US" b="0" i="1" err="1">
                          <a:latin typeface="Cambria Math"/>
                          <a:ea typeface="Cambria Math"/>
                        </a:rPr>
                        <a:t>s</a:t>
                      </a:r>
                      <a:r>
                        <a:rPr lang="en-US" b="0" i="1" baseline="-25000" err="1">
                          <a:latin typeface="Cambria Math"/>
                          <a:ea typeface="Cambria Math"/>
                        </a:rPr>
                        <a:t>l</a:t>
                      </a:r>
                    </a:p>
                  </a:txBody>
                  <a:tcPr/>
                </a:tc>
                <a:extLst>
                  <a:ext uri="{0D108BD9-81ED-4DB2-BD59-A6C34878D82A}">
                    <a16:rowId xmlns:a16="http://schemas.microsoft.com/office/drawing/2014/main" val="398241390"/>
                  </a:ext>
                </a:extLst>
              </a:tr>
              <a:tr h="393040">
                <a:tc>
                  <a:txBody>
                    <a:bodyPr/>
                    <a:lstStyle/>
                    <a:p>
                      <a:r>
                        <a:rPr lang="en-US" i="1">
                          <a:latin typeface="Cambria Math"/>
                          <a:ea typeface="Cambria Math"/>
                        </a:rPr>
                        <a:t>c</a:t>
                      </a:r>
                      <a:r>
                        <a:rPr lang="en-US" baseline="-25000">
                          <a:latin typeface="Cambria Math"/>
                          <a:ea typeface="Cambria Math"/>
                        </a:rPr>
                        <a:t>1</a:t>
                      </a:r>
                    </a:p>
                  </a:txBody>
                  <a:tcPr/>
                </a:tc>
                <a:tc>
                  <a:txBody>
                    <a:bodyPr/>
                    <a:lstStyle/>
                    <a:p>
                      <a:r>
                        <a:rPr lang="en-US"/>
                        <a:t>8</a:t>
                      </a:r>
                    </a:p>
                  </a:txBody>
                  <a:tcPr/>
                </a:tc>
                <a:tc>
                  <a:txBody>
                    <a:bodyPr/>
                    <a:lstStyle/>
                    <a:p>
                      <a:r>
                        <a:rPr lang="en-US"/>
                        <a:t>2</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2296726632"/>
                  </a:ext>
                </a:extLst>
              </a:tr>
              <a:tr h="393040">
                <a:tc>
                  <a:txBody>
                    <a:bodyPr/>
                    <a:lstStyle/>
                    <a:p>
                      <a:r>
                        <a:rPr lang="en-US" i="1">
                          <a:latin typeface="Cambria Math"/>
                          <a:ea typeface="Cambria Math"/>
                        </a:rPr>
                        <a:t>c</a:t>
                      </a:r>
                      <a:r>
                        <a:rPr lang="en-US" baseline="-25000">
                          <a:latin typeface="Cambria Math"/>
                          <a:ea typeface="Cambria Math"/>
                        </a:rPr>
                        <a:t>2</a:t>
                      </a:r>
                    </a:p>
                  </a:txBody>
                  <a:tcPr/>
                </a:tc>
                <a:tc>
                  <a:txBody>
                    <a:bodyPr/>
                    <a:lstStyle/>
                    <a:p>
                      <a:r>
                        <a:rPr lang="en-US"/>
                        <a:t>3</a:t>
                      </a:r>
                    </a:p>
                  </a:txBody>
                  <a:tcPr/>
                </a:tc>
                <a:tc>
                  <a:txBody>
                    <a:bodyPr/>
                    <a:lstStyle/>
                    <a:p>
                      <a:r>
                        <a:rPr lang="en-US"/>
                        <a:t>-</a:t>
                      </a:r>
                    </a:p>
                  </a:txBody>
                  <a:tcPr/>
                </a:tc>
                <a:tc>
                  <a:txBody>
                    <a:bodyPr/>
                    <a:lstStyle/>
                    <a:p>
                      <a:r>
                        <a:rPr lang="en-US"/>
                        <a:t>-</a:t>
                      </a:r>
                    </a:p>
                  </a:txBody>
                  <a:tcPr/>
                </a:tc>
                <a:tc>
                  <a:txBody>
                    <a:bodyPr/>
                    <a:lstStyle/>
                    <a:p>
                      <a:pPr lvl="0">
                        <a:buNone/>
                      </a:pPr>
                      <a:r>
                        <a:rPr lang="en-US"/>
                        <a:t>-</a:t>
                      </a:r>
                    </a:p>
                  </a:txBody>
                  <a:tcPr>
                    <a:solidFill>
                      <a:srgbClr val="92D050"/>
                    </a:solidFill>
                  </a:tcPr>
                </a:tc>
                <a:extLst>
                  <a:ext uri="{0D108BD9-81ED-4DB2-BD59-A6C34878D82A}">
                    <a16:rowId xmlns:a16="http://schemas.microsoft.com/office/drawing/2014/main" val="515206791"/>
                  </a:ext>
                </a:extLst>
              </a:tr>
              <a:tr h="362807">
                <a:tc>
                  <a:txBody>
                    <a:bodyPr/>
                    <a:lstStyle/>
                    <a:p>
                      <a:r>
                        <a:rPr lang="en-US"/>
                        <a:t>...</a:t>
                      </a:r>
                    </a:p>
                  </a:txBody>
                  <a:tcPr/>
                </a:tc>
                <a:tc>
                  <a:txBody>
                    <a:bodyPr/>
                    <a:lstStyle/>
                    <a:p>
                      <a:r>
                        <a:rPr lang="en-US"/>
                        <a:t>-</a:t>
                      </a:r>
                    </a:p>
                  </a:txBody>
                  <a:tcPr>
                    <a:solidFill>
                      <a:srgbClr val="92D050"/>
                    </a:solidFill>
                  </a:tcPr>
                </a:tc>
                <a:tc>
                  <a:txBody>
                    <a:bodyPr/>
                    <a:lstStyle/>
                    <a:p>
                      <a:r>
                        <a:rPr lang="en-US"/>
                        <a:t>-</a:t>
                      </a:r>
                    </a:p>
                  </a:txBody>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4293805813"/>
                  </a:ext>
                </a:extLst>
              </a:tr>
              <a:tr h="393040">
                <a:tc>
                  <a:txBody>
                    <a:bodyPr/>
                    <a:lstStyle/>
                    <a:p>
                      <a:r>
                        <a:rPr lang="en-US" i="1">
                          <a:latin typeface="Cambria Math"/>
                          <a:ea typeface="Cambria Math"/>
                        </a:rPr>
                        <a:t>c</a:t>
                      </a:r>
                      <a:r>
                        <a:rPr lang="en-US" i="1" baseline="-25000">
                          <a:latin typeface="Cambria Math"/>
                          <a:ea typeface="Cambria Math"/>
                        </a:rPr>
                        <a:t>k</a:t>
                      </a:r>
                    </a:p>
                  </a:txBody>
                  <a:tcPr/>
                </a:tc>
                <a:tc>
                  <a:txBody>
                    <a:bodyPr/>
                    <a:lstStyle/>
                    <a:p>
                      <a:r>
                        <a:rPr lang="en-US"/>
                        <a:t>-</a:t>
                      </a:r>
                    </a:p>
                  </a:txBody>
                  <a:tcPr/>
                </a:tc>
                <a:tc>
                  <a:txBody>
                    <a:bodyPr/>
                    <a:lstStyle/>
                    <a:p>
                      <a:r>
                        <a:rPr lang="en-US"/>
                        <a:t>-</a:t>
                      </a:r>
                    </a:p>
                  </a:txBody>
                  <a:tcPr>
                    <a:solidFill>
                      <a:srgbClr val="92D050"/>
                    </a:solidFill>
                  </a:tcPr>
                </a:tc>
                <a:tc>
                  <a:txBody>
                    <a:bodyPr/>
                    <a:lstStyle/>
                    <a:p>
                      <a:r>
                        <a:rPr lang="en-US"/>
                        <a:t>-</a:t>
                      </a:r>
                    </a:p>
                  </a:txBody>
                  <a:tcPr/>
                </a:tc>
                <a:tc>
                  <a:txBody>
                    <a:bodyPr/>
                    <a:lstStyle/>
                    <a:p>
                      <a:pPr lvl="0">
                        <a:buNone/>
                      </a:pPr>
                      <a:r>
                        <a:rPr lang="en-US"/>
                        <a:t>-</a:t>
                      </a:r>
                    </a:p>
                  </a:txBody>
                  <a:tcPr/>
                </a:tc>
                <a:extLst>
                  <a:ext uri="{0D108BD9-81ED-4DB2-BD59-A6C34878D82A}">
                    <a16:rowId xmlns:a16="http://schemas.microsoft.com/office/drawing/2014/main" val="1423984666"/>
                  </a:ext>
                </a:extLst>
              </a:tr>
            </a:tbl>
          </a:graphicData>
        </a:graphic>
      </p:graphicFrame>
      <p:sp>
        <p:nvSpPr>
          <p:cNvPr id="32" name="TextBox 31">
            <a:extLst>
              <a:ext uri="{FF2B5EF4-FFF2-40B4-BE49-F238E27FC236}">
                <a16:creationId xmlns:a16="http://schemas.microsoft.com/office/drawing/2014/main" id="{DDB9424B-A58C-E70A-9071-1E488041CA0F}"/>
              </a:ext>
            </a:extLst>
          </p:cNvPr>
          <p:cNvSpPr txBox="1"/>
          <p:nvPr/>
        </p:nvSpPr>
        <p:spPr>
          <a:xfrm>
            <a:off x="9082270" y="1715102"/>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site</a:t>
            </a:r>
          </a:p>
        </p:txBody>
      </p:sp>
      <p:cxnSp>
        <p:nvCxnSpPr>
          <p:cNvPr id="33" name="Straight Arrow Connector 32">
            <a:extLst>
              <a:ext uri="{FF2B5EF4-FFF2-40B4-BE49-F238E27FC236}">
                <a16:creationId xmlns:a16="http://schemas.microsoft.com/office/drawing/2014/main" id="{2EBABB67-7700-4EE7-2F95-78A34A57FEAE}"/>
              </a:ext>
            </a:extLst>
          </p:cNvPr>
          <p:cNvCxnSpPr>
            <a:cxnSpLocks/>
          </p:cNvCxnSpPr>
          <p:nvPr/>
        </p:nvCxnSpPr>
        <p:spPr>
          <a:xfrm>
            <a:off x="9051707" y="1836746"/>
            <a:ext cx="491289" cy="38099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B40A166-F962-1228-DC37-1C104F866F9A}"/>
              </a:ext>
            </a:extLst>
          </p:cNvPr>
          <p:cNvSpPr txBox="1"/>
          <p:nvPr/>
        </p:nvSpPr>
        <p:spPr>
          <a:xfrm>
            <a:off x="8907836" y="1972162"/>
            <a:ext cx="601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cell</a:t>
            </a:r>
          </a:p>
        </p:txBody>
      </p:sp>
      <p:sp>
        <p:nvSpPr>
          <p:cNvPr id="40" name="Arrow: Curved Down 39">
            <a:extLst>
              <a:ext uri="{FF2B5EF4-FFF2-40B4-BE49-F238E27FC236}">
                <a16:creationId xmlns:a16="http://schemas.microsoft.com/office/drawing/2014/main" id="{596103FA-E6E5-F45A-E2D9-CB37448C609D}"/>
              </a:ext>
            </a:extLst>
          </p:cNvPr>
          <p:cNvSpPr/>
          <p:nvPr/>
        </p:nvSpPr>
        <p:spPr>
          <a:xfrm>
            <a:off x="8006798" y="1508052"/>
            <a:ext cx="1199535" cy="27904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row: Curved Down 40">
            <a:extLst>
              <a:ext uri="{FF2B5EF4-FFF2-40B4-BE49-F238E27FC236}">
                <a16:creationId xmlns:a16="http://schemas.microsoft.com/office/drawing/2014/main" id="{D7F5038B-87F2-B77F-077C-07162EDDB63F}"/>
              </a:ext>
            </a:extLst>
          </p:cNvPr>
          <p:cNvSpPr/>
          <p:nvPr/>
        </p:nvSpPr>
        <p:spPr>
          <a:xfrm rot="10800000">
            <a:off x="8006797" y="3849136"/>
            <a:ext cx="1199535" cy="27904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31D7C798-5C12-AF9F-19D7-2E5B75951487}"/>
              </a:ext>
            </a:extLst>
          </p:cNvPr>
          <p:cNvSpPr txBox="1"/>
          <p:nvPr/>
        </p:nvSpPr>
        <p:spPr>
          <a:xfrm>
            <a:off x="9040835" y="4109658"/>
            <a:ext cx="302221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lumMod val="65000"/>
                    <a:lumOff val="35000"/>
                  </a:schemeClr>
                </a:solidFill>
                <a:latin typeface="Microsoft YaHei"/>
                <a:ea typeface="Microsoft YaHei"/>
                <a:cs typeface="Arial"/>
              </a:rPr>
              <a:t>Assign: </a:t>
            </a:r>
            <a:r>
              <a:rPr lang="en-US">
                <a:solidFill>
                  <a:schemeClr val="tx1">
                    <a:lumMod val="65000"/>
                    <a:lumOff val="35000"/>
                  </a:schemeClr>
                </a:solidFill>
                <a:latin typeface="Microsoft YaHei"/>
                <a:ea typeface="Microsoft YaHei"/>
                <a:cs typeface="Arial"/>
              </a:rPr>
              <a:t>Each thread per site picks the highest-bid cell, raises its price, and frees losers to re-bid in next round. P</a:t>
            </a:r>
            <a:r>
              <a:rPr lang="en-US">
                <a:solidFill>
                  <a:schemeClr val="tx1">
                    <a:lumMod val="65000"/>
                    <a:lumOff val="35000"/>
                  </a:schemeClr>
                </a:solidFill>
                <a:latin typeface="Microsoft YaHei"/>
                <a:ea typeface="Microsoft YaHei"/>
                <a:cs typeface="+mn-lt"/>
              </a:rPr>
              <a:t>rice rise steers losing cells away from contested sites in subsequent rounds.</a:t>
            </a:r>
            <a:endParaRPr lang="en-US">
              <a:solidFill>
                <a:schemeClr val="tx1">
                  <a:lumMod val="65000"/>
                  <a:lumOff val="35000"/>
                </a:schemeClr>
              </a:solidFill>
              <a:latin typeface="Microsoft YaHei"/>
              <a:ea typeface="Microsoft YaHei"/>
              <a:cs typeface="Arial"/>
            </a:endParaRPr>
          </a:p>
        </p:txBody>
      </p:sp>
      <p:cxnSp>
        <p:nvCxnSpPr>
          <p:cNvPr id="44" name="Straight Arrow Connector 43">
            <a:extLst>
              <a:ext uri="{FF2B5EF4-FFF2-40B4-BE49-F238E27FC236}">
                <a16:creationId xmlns:a16="http://schemas.microsoft.com/office/drawing/2014/main" id="{8F5C784C-E232-AD68-BE41-F48E14F4953F}"/>
              </a:ext>
            </a:extLst>
          </p:cNvPr>
          <p:cNvCxnSpPr/>
          <p:nvPr/>
        </p:nvCxnSpPr>
        <p:spPr>
          <a:xfrm>
            <a:off x="9814916" y="2253385"/>
            <a:ext cx="845" cy="7828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67BE70D-CDFB-9964-D9B3-5ABBA4D2F0BC}"/>
              </a:ext>
            </a:extLst>
          </p:cNvPr>
          <p:cNvCxnSpPr>
            <a:cxnSpLocks/>
          </p:cNvCxnSpPr>
          <p:nvPr/>
        </p:nvCxnSpPr>
        <p:spPr>
          <a:xfrm>
            <a:off x="10356577" y="2253384"/>
            <a:ext cx="846" cy="115930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757AF62-FD95-2D47-6067-8048CAF955E4}"/>
              </a:ext>
            </a:extLst>
          </p:cNvPr>
          <p:cNvCxnSpPr>
            <a:cxnSpLocks/>
          </p:cNvCxnSpPr>
          <p:nvPr/>
        </p:nvCxnSpPr>
        <p:spPr>
          <a:xfrm>
            <a:off x="11384816" y="2253384"/>
            <a:ext cx="846" cy="37894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73B56D6-0B44-4EA7-6FAF-97B0B9D482BE}"/>
              </a:ext>
            </a:extLst>
          </p:cNvPr>
          <p:cNvSpPr/>
          <p:nvPr/>
        </p:nvSpPr>
        <p:spPr>
          <a:xfrm>
            <a:off x="405627" y="4721427"/>
            <a:ext cx="404518" cy="413925"/>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6</a:t>
            </a:r>
          </a:p>
        </p:txBody>
      </p:sp>
      <p:cxnSp>
        <p:nvCxnSpPr>
          <p:cNvPr id="52" name="Straight Arrow Connector 51">
            <a:extLst>
              <a:ext uri="{FF2B5EF4-FFF2-40B4-BE49-F238E27FC236}">
                <a16:creationId xmlns:a16="http://schemas.microsoft.com/office/drawing/2014/main" id="{9E182803-3E28-0C71-50C3-AD3EF24ADFAD}"/>
              </a:ext>
            </a:extLst>
          </p:cNvPr>
          <p:cNvCxnSpPr>
            <a:cxnSpLocks/>
          </p:cNvCxnSpPr>
          <p:nvPr/>
        </p:nvCxnSpPr>
        <p:spPr>
          <a:xfrm flipV="1">
            <a:off x="1056990" y="5853313"/>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E40AAD8-E880-95AE-2A73-50AC88E358A5}"/>
              </a:ext>
            </a:extLst>
          </p:cNvPr>
          <p:cNvCxnSpPr/>
          <p:nvPr/>
        </p:nvCxnSpPr>
        <p:spPr>
          <a:xfrm flipV="1">
            <a:off x="1056990" y="4870737"/>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6801F27-BD98-070B-9C5F-CA639ACF8F0F}"/>
              </a:ext>
            </a:extLst>
          </p:cNvPr>
          <p:cNvCxnSpPr>
            <a:cxnSpLocks/>
          </p:cNvCxnSpPr>
          <p:nvPr/>
        </p:nvCxnSpPr>
        <p:spPr>
          <a:xfrm flipV="1">
            <a:off x="1056990" y="5101342"/>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DFDF0BD-408B-2B3F-9241-F411C1DAC220}"/>
              </a:ext>
            </a:extLst>
          </p:cNvPr>
          <p:cNvCxnSpPr>
            <a:cxnSpLocks/>
          </p:cNvCxnSpPr>
          <p:nvPr/>
        </p:nvCxnSpPr>
        <p:spPr>
          <a:xfrm flipV="1">
            <a:off x="1056990" y="5351999"/>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24BEBF0-5BAF-D597-3EFF-CFF8E727E5F0}"/>
              </a:ext>
            </a:extLst>
          </p:cNvPr>
          <p:cNvCxnSpPr>
            <a:cxnSpLocks/>
          </p:cNvCxnSpPr>
          <p:nvPr/>
        </p:nvCxnSpPr>
        <p:spPr>
          <a:xfrm flipV="1">
            <a:off x="1056990" y="5602657"/>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8438493-1E45-E772-6C46-82AADADBBFF0}"/>
              </a:ext>
            </a:extLst>
          </p:cNvPr>
          <p:cNvCxnSpPr>
            <a:cxnSpLocks/>
          </p:cNvCxnSpPr>
          <p:nvPr/>
        </p:nvCxnSpPr>
        <p:spPr>
          <a:xfrm flipV="1">
            <a:off x="1056990" y="6103970"/>
            <a:ext cx="3900236" cy="10026"/>
          </a:xfrm>
          <a:prstGeom prst="straightConnector1">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6AEBC59-BE37-083A-15D6-C1CF4A9EA8ED}"/>
              </a:ext>
            </a:extLst>
          </p:cNvPr>
          <p:cNvSpPr/>
          <p:nvPr/>
        </p:nvSpPr>
        <p:spPr>
          <a:xfrm>
            <a:off x="1323112" y="486920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59" name="Rectangle 58">
            <a:extLst>
              <a:ext uri="{FF2B5EF4-FFF2-40B4-BE49-F238E27FC236}">
                <a16:creationId xmlns:a16="http://schemas.microsoft.com/office/drawing/2014/main" id="{ED96ECB0-F72B-B692-101D-D89F213E2639}"/>
              </a:ext>
            </a:extLst>
          </p:cNvPr>
          <p:cNvSpPr/>
          <p:nvPr/>
        </p:nvSpPr>
        <p:spPr>
          <a:xfrm>
            <a:off x="1671823" y="4869205"/>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DE83F0E-EBDF-84CF-F033-B185D1EE8DD1}"/>
              </a:ext>
            </a:extLst>
          </p:cNvPr>
          <p:cNvSpPr/>
          <p:nvPr/>
        </p:nvSpPr>
        <p:spPr>
          <a:xfrm>
            <a:off x="2201348" y="4869316"/>
            <a:ext cx="412657" cy="248076"/>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1" name="Rectangle 60">
            <a:extLst>
              <a:ext uri="{FF2B5EF4-FFF2-40B4-BE49-F238E27FC236}">
                <a16:creationId xmlns:a16="http://schemas.microsoft.com/office/drawing/2014/main" id="{39A733FC-1C36-6604-6DF2-B2C2A4DF4593}"/>
              </a:ext>
            </a:extLst>
          </p:cNvPr>
          <p:cNvSpPr/>
          <p:nvPr/>
        </p:nvSpPr>
        <p:spPr>
          <a:xfrm>
            <a:off x="1671823" y="5352424"/>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2" name="Rectangle 61">
            <a:extLst>
              <a:ext uri="{FF2B5EF4-FFF2-40B4-BE49-F238E27FC236}">
                <a16:creationId xmlns:a16="http://schemas.microsoft.com/office/drawing/2014/main" id="{BF7EFBDD-FA16-1A1F-B406-8C9CA3FA1BD0}"/>
              </a:ext>
            </a:extLst>
          </p:cNvPr>
          <p:cNvSpPr/>
          <p:nvPr/>
        </p:nvSpPr>
        <p:spPr>
          <a:xfrm>
            <a:off x="2368774" y="5352424"/>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3" name="Rectangle 62">
            <a:extLst>
              <a:ext uri="{FF2B5EF4-FFF2-40B4-BE49-F238E27FC236}">
                <a16:creationId xmlns:a16="http://schemas.microsoft.com/office/drawing/2014/main" id="{9B6E4386-26FB-2499-6CF4-C9BF66A261FA}"/>
              </a:ext>
            </a:extLst>
          </p:cNvPr>
          <p:cNvSpPr/>
          <p:nvPr/>
        </p:nvSpPr>
        <p:spPr>
          <a:xfrm>
            <a:off x="2619675" y="5603326"/>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4" name="Rectangle 63">
            <a:extLst>
              <a:ext uri="{FF2B5EF4-FFF2-40B4-BE49-F238E27FC236}">
                <a16:creationId xmlns:a16="http://schemas.microsoft.com/office/drawing/2014/main" id="{EEB8B8B3-3A9F-B238-C312-CD0480CEA37F}"/>
              </a:ext>
            </a:extLst>
          </p:cNvPr>
          <p:cNvSpPr/>
          <p:nvPr/>
        </p:nvSpPr>
        <p:spPr>
          <a:xfrm>
            <a:off x="3353798" y="5110814"/>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5" name="Rectangle 64">
            <a:extLst>
              <a:ext uri="{FF2B5EF4-FFF2-40B4-BE49-F238E27FC236}">
                <a16:creationId xmlns:a16="http://schemas.microsoft.com/office/drawing/2014/main" id="{D19F3885-B255-24C1-CB26-0DE99C6C1EEC}"/>
              </a:ext>
            </a:extLst>
          </p:cNvPr>
          <p:cNvSpPr/>
          <p:nvPr/>
        </p:nvSpPr>
        <p:spPr>
          <a:xfrm>
            <a:off x="2879871" y="5101521"/>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AF3603B-E89F-D5B0-C2D1-79BCC2C71C8A}"/>
              </a:ext>
            </a:extLst>
          </p:cNvPr>
          <p:cNvSpPr/>
          <p:nvPr/>
        </p:nvSpPr>
        <p:spPr>
          <a:xfrm>
            <a:off x="3121480" y="5352423"/>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0699F8-A679-FF44-16AB-7000945A6CFD}"/>
              </a:ext>
            </a:extLst>
          </p:cNvPr>
          <p:cNvSpPr/>
          <p:nvPr/>
        </p:nvSpPr>
        <p:spPr>
          <a:xfrm>
            <a:off x="1318813" y="5352535"/>
            <a:ext cx="254569" cy="275954"/>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69" name="Rectangle 68">
            <a:extLst>
              <a:ext uri="{FF2B5EF4-FFF2-40B4-BE49-F238E27FC236}">
                <a16:creationId xmlns:a16="http://schemas.microsoft.com/office/drawing/2014/main" id="{E499E1B0-F2C3-6644-93A9-0594C5DC4F43}"/>
              </a:ext>
            </a:extLst>
          </p:cNvPr>
          <p:cNvSpPr/>
          <p:nvPr/>
        </p:nvSpPr>
        <p:spPr>
          <a:xfrm>
            <a:off x="1913432" y="5603326"/>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E8BE8AF-C51F-3326-AEAE-33A1AA45558B}"/>
              </a:ext>
            </a:extLst>
          </p:cNvPr>
          <p:cNvSpPr/>
          <p:nvPr/>
        </p:nvSpPr>
        <p:spPr>
          <a:xfrm>
            <a:off x="4069334" y="4869205"/>
            <a:ext cx="24538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71" name="Rectangle 70">
            <a:extLst>
              <a:ext uri="{FF2B5EF4-FFF2-40B4-BE49-F238E27FC236}">
                <a16:creationId xmlns:a16="http://schemas.microsoft.com/office/drawing/2014/main" id="{9981AB59-0504-1E81-1F23-BC941EB1D4BF}"/>
              </a:ext>
            </a:extLst>
          </p:cNvPr>
          <p:cNvSpPr/>
          <p:nvPr/>
        </p:nvSpPr>
        <p:spPr>
          <a:xfrm>
            <a:off x="4310945" y="5352423"/>
            <a:ext cx="421949" cy="245389"/>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72" name="Rectangle 71">
            <a:extLst>
              <a:ext uri="{FF2B5EF4-FFF2-40B4-BE49-F238E27FC236}">
                <a16:creationId xmlns:a16="http://schemas.microsoft.com/office/drawing/2014/main" id="{E5DD0EAF-DEC1-D996-AF6C-6886AAC7FD46}"/>
              </a:ext>
            </a:extLst>
          </p:cNvPr>
          <p:cNvSpPr/>
          <p:nvPr/>
        </p:nvSpPr>
        <p:spPr>
          <a:xfrm>
            <a:off x="3121480" y="5854228"/>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B9B1533-B68F-6785-D318-4EC27A51DDAD}"/>
              </a:ext>
            </a:extLst>
          </p:cNvPr>
          <p:cNvSpPr/>
          <p:nvPr/>
        </p:nvSpPr>
        <p:spPr>
          <a:xfrm>
            <a:off x="2127163" y="5854228"/>
            <a:ext cx="245389" cy="245389"/>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BA7BF50-3A01-AF43-D86F-3B778234740D}"/>
              </a:ext>
            </a:extLst>
          </p:cNvPr>
          <p:cNvSpPr/>
          <p:nvPr/>
        </p:nvSpPr>
        <p:spPr>
          <a:xfrm>
            <a:off x="3870828" y="5355893"/>
            <a:ext cx="208667" cy="238896"/>
          </a:xfrm>
          <a:prstGeom prst="rect">
            <a:avLst/>
          </a:prstGeom>
          <a:solidFill>
            <a:srgbClr val="FFFF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BF7FB42-ECA7-4639-EDEF-B3A0DFAE1E64}"/>
              </a:ext>
            </a:extLst>
          </p:cNvPr>
          <p:cNvSpPr/>
          <p:nvPr/>
        </p:nvSpPr>
        <p:spPr>
          <a:xfrm>
            <a:off x="4069334" y="5845047"/>
            <a:ext cx="539172" cy="263750"/>
          </a:xfrm>
          <a:prstGeom prst="rect">
            <a:avLst/>
          </a:prstGeom>
          <a:solidFill>
            <a:srgbClr val="C00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cxnSp>
        <p:nvCxnSpPr>
          <p:cNvPr id="76" name="Straight Arrow Connector 75">
            <a:extLst>
              <a:ext uri="{FF2B5EF4-FFF2-40B4-BE49-F238E27FC236}">
                <a16:creationId xmlns:a16="http://schemas.microsoft.com/office/drawing/2014/main" id="{C76A0EC9-2F0E-43CC-0090-D476AD8E87E2}"/>
              </a:ext>
            </a:extLst>
          </p:cNvPr>
          <p:cNvCxnSpPr/>
          <p:nvPr/>
        </p:nvCxnSpPr>
        <p:spPr>
          <a:xfrm flipH="1">
            <a:off x="1533853" y="4976623"/>
            <a:ext cx="176559" cy="0"/>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F03AFAD-D2AB-041A-FE34-88AD3B94A78B}"/>
              </a:ext>
            </a:extLst>
          </p:cNvPr>
          <p:cNvCxnSpPr>
            <a:cxnSpLocks/>
          </p:cNvCxnSpPr>
          <p:nvPr/>
        </p:nvCxnSpPr>
        <p:spPr>
          <a:xfrm flipH="1" flipV="1">
            <a:off x="1747585" y="5097428"/>
            <a:ext cx="9291" cy="269487"/>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054858E-7287-36C4-C9F1-32346FCA1CA6}"/>
              </a:ext>
            </a:extLst>
          </p:cNvPr>
          <p:cNvCxnSpPr>
            <a:cxnSpLocks/>
          </p:cNvCxnSpPr>
          <p:nvPr/>
        </p:nvCxnSpPr>
        <p:spPr>
          <a:xfrm flipV="1">
            <a:off x="1961315" y="5041671"/>
            <a:ext cx="241611" cy="548268"/>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395D623-79EC-F218-6CCE-18E8FC804F9C}"/>
              </a:ext>
            </a:extLst>
          </p:cNvPr>
          <p:cNvCxnSpPr>
            <a:cxnSpLocks/>
          </p:cNvCxnSpPr>
          <p:nvPr/>
        </p:nvCxnSpPr>
        <p:spPr>
          <a:xfrm flipV="1">
            <a:off x="2202924" y="5117467"/>
            <a:ext cx="64267" cy="732666"/>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CF6A547-7A0E-F647-3B11-AED506D29F34}"/>
              </a:ext>
            </a:extLst>
          </p:cNvPr>
          <p:cNvCxnSpPr>
            <a:cxnSpLocks/>
          </p:cNvCxnSpPr>
          <p:nvPr/>
        </p:nvCxnSpPr>
        <p:spPr>
          <a:xfrm flipH="1" flipV="1">
            <a:off x="2602512" y="4995206"/>
            <a:ext cx="269485" cy="185854"/>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2945576-8B0B-B45A-14FA-1F54D36AAF3B}"/>
              </a:ext>
            </a:extLst>
          </p:cNvPr>
          <p:cNvCxnSpPr>
            <a:cxnSpLocks/>
          </p:cNvCxnSpPr>
          <p:nvPr/>
        </p:nvCxnSpPr>
        <p:spPr>
          <a:xfrm flipH="1" flipV="1">
            <a:off x="2593219" y="5385498"/>
            <a:ext cx="548265" cy="46464"/>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8DE67D1-A6DE-EABE-DCEF-D4043D342E7A}"/>
              </a:ext>
            </a:extLst>
          </p:cNvPr>
          <p:cNvCxnSpPr>
            <a:cxnSpLocks/>
          </p:cNvCxnSpPr>
          <p:nvPr/>
        </p:nvCxnSpPr>
        <p:spPr>
          <a:xfrm flipH="1" flipV="1">
            <a:off x="2602511" y="5394791"/>
            <a:ext cx="511095" cy="520390"/>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16DEB60-7B64-6D33-BEED-7052D5DF2125}"/>
              </a:ext>
            </a:extLst>
          </p:cNvPr>
          <p:cNvCxnSpPr/>
          <p:nvPr/>
        </p:nvCxnSpPr>
        <p:spPr>
          <a:xfrm flipH="1" flipV="1">
            <a:off x="1905560" y="5431966"/>
            <a:ext cx="1217340" cy="604022"/>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AB63CE6-9C28-629B-54A6-414B5C396B6A}"/>
              </a:ext>
            </a:extLst>
          </p:cNvPr>
          <p:cNvCxnSpPr>
            <a:cxnSpLocks/>
          </p:cNvCxnSpPr>
          <p:nvPr/>
        </p:nvCxnSpPr>
        <p:spPr>
          <a:xfrm flipH="1">
            <a:off x="3355218" y="5431965"/>
            <a:ext cx="966437" cy="585439"/>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D44E223-0EFE-AF65-2096-DFD3FEE60618}"/>
              </a:ext>
            </a:extLst>
          </p:cNvPr>
          <p:cNvCxnSpPr>
            <a:cxnSpLocks/>
          </p:cNvCxnSpPr>
          <p:nvPr/>
        </p:nvCxnSpPr>
        <p:spPr>
          <a:xfrm flipV="1">
            <a:off x="4068289" y="5432971"/>
            <a:ext cx="225713" cy="3022"/>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2431E88-A713-66E2-6A14-3A90C2BB3C35}"/>
              </a:ext>
            </a:extLst>
          </p:cNvPr>
          <p:cNvCxnSpPr>
            <a:cxnSpLocks/>
          </p:cNvCxnSpPr>
          <p:nvPr/>
        </p:nvCxnSpPr>
        <p:spPr>
          <a:xfrm>
            <a:off x="3651686" y="5199090"/>
            <a:ext cx="223584" cy="290983"/>
          </a:xfrm>
          <a:prstGeom prst="straightConnector1">
            <a:avLst/>
          </a:prstGeom>
          <a:ln>
            <a:solidFill>
              <a:srgbClr val="02F2E6"/>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C2D028D-2247-1D52-7B42-9758D8E40F4E}"/>
              </a:ext>
            </a:extLst>
          </p:cNvPr>
          <p:cNvSpPr txBox="1"/>
          <p:nvPr/>
        </p:nvSpPr>
        <p:spPr>
          <a:xfrm>
            <a:off x="943439" y="6119071"/>
            <a:ext cx="4142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65000"/>
                    <a:lumOff val="35000"/>
                  </a:schemeClr>
                </a:solidFill>
                <a:latin typeface="Microsoft YaHei"/>
                <a:ea typeface="Microsoft YaHei"/>
                <a:cs typeface="Arial"/>
              </a:rPr>
              <a:t>Sequentially commit cell locations to new sites for each cluster</a:t>
            </a:r>
          </a:p>
        </p:txBody>
      </p:sp>
      <p:sp>
        <p:nvSpPr>
          <p:cNvPr id="93" name="Arrow: Right 92">
            <a:extLst>
              <a:ext uri="{FF2B5EF4-FFF2-40B4-BE49-F238E27FC236}">
                <a16:creationId xmlns:a16="http://schemas.microsoft.com/office/drawing/2014/main" id="{A63368DB-516C-7F6F-2441-27895D578B93}"/>
              </a:ext>
            </a:extLst>
          </p:cNvPr>
          <p:cNvSpPr/>
          <p:nvPr/>
        </p:nvSpPr>
        <p:spPr>
          <a:xfrm rot="2520000">
            <a:off x="3653645" y="5386382"/>
            <a:ext cx="187239" cy="175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Right 93">
            <a:extLst>
              <a:ext uri="{FF2B5EF4-FFF2-40B4-BE49-F238E27FC236}">
                <a16:creationId xmlns:a16="http://schemas.microsoft.com/office/drawing/2014/main" id="{C5D91642-0BFA-CA57-4B6A-AC3675DEE77F}"/>
              </a:ext>
            </a:extLst>
          </p:cNvPr>
          <p:cNvSpPr/>
          <p:nvPr/>
        </p:nvSpPr>
        <p:spPr>
          <a:xfrm rot="13380000">
            <a:off x="3910705" y="5138502"/>
            <a:ext cx="187239" cy="175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92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 grpId="0" animBg="1"/>
      <p:bldP spid="7" grpId="0"/>
      <p:bldP spid="11" grpId="0"/>
      <p:bldP spid="13" grpId="0"/>
      <p:bldP spid="15" grpId="0"/>
      <p:bldP spid="17" grpId="0"/>
      <p:bldP spid="21" grpId="0" animBg="1"/>
      <p:bldP spid="22" grpId="0"/>
      <p:bldP spid="23" grpId="0"/>
      <p:bldP spid="32" grpId="0"/>
      <p:bldP spid="34" grpId="0"/>
      <p:bldP spid="40" grpId="0" animBg="1"/>
      <p:bldP spid="41" grpId="0" animBg="1"/>
      <p:bldP spid="42" grpId="0"/>
      <p:bldP spid="48" grpId="0" animBg="1"/>
      <p:bldP spid="88" grpId="0"/>
      <p:bldP spid="93" grpId="0" animBg="1"/>
      <p:bldP spid="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b*1"/>
  <p:tag name="KSO_WM_UNIT_INDEX" val="1"/>
  <p:tag name="KSO_WM_UNIT_ISCONTENTSTITLE" val="0"/>
  <p:tag name="KSO_WM_UNIT_ISNUMDGMTITLE" val="0"/>
  <p:tag name="KSO_WM_UNIT_LAYERLEVEL" val="1"/>
  <p:tag name="KSO_WM_UNIT_NOCLEAR" val="0"/>
  <p:tag name="KSO_WM_UNIT_SHOW_EDIT_AREA_INDICATION" val="1"/>
  <p:tag name="KSO_WM_UNIT_TYPE" val="b"/>
  <p:tag name="KSO_WM_UNIT_VALUE" val="11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SHOW_EDIT_AREA_INDICATION" val="1"/>
  <p:tag name="KSO_WM_UNIT_TYPE" val="a"/>
  <p:tag name="KSO_WM_UNIT_VALUE" val="2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3740</Words>
  <Application>Microsoft Macintosh PowerPoint</Application>
  <PresentationFormat>Widescreen</PresentationFormat>
  <Paragraphs>452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Microsoft YaHei</vt:lpstr>
      <vt:lpstr>Arial</vt:lpstr>
      <vt:lpstr>Calibri</vt:lpstr>
      <vt:lpstr>Cambria Math</vt:lpstr>
      <vt:lpstr>Courier New</vt:lpstr>
      <vt:lpstr>Verdana</vt:lpstr>
      <vt:lpstr>Wingdings</vt:lpstr>
      <vt:lpstr>WPS</vt:lpstr>
      <vt:lpstr>     LSMC Meets GPU Acceleration: High Quality Multi-Row Detailed Placement </vt:lpstr>
      <vt:lpstr>Outline</vt:lpstr>
      <vt:lpstr>Motivation</vt:lpstr>
      <vt:lpstr>Our Contributions</vt:lpstr>
      <vt:lpstr>Outline</vt:lpstr>
      <vt:lpstr>Framework</vt:lpstr>
      <vt:lpstr>GPU-Accelerated Detailed Placement Operators</vt:lpstr>
      <vt:lpstr>Operator 1: Independent Set Matching</vt:lpstr>
      <vt:lpstr>Operator 1: Independent Set Matching (cont'd)</vt:lpstr>
      <vt:lpstr>Operator 2: Global Swap</vt:lpstr>
      <vt:lpstr>Operator 3: Local Reordering</vt:lpstr>
      <vt:lpstr>LSMC Booster</vt:lpstr>
      <vt:lpstr>Outline</vt:lpstr>
      <vt:lpstr>Experiment Setup</vt:lpstr>
      <vt:lpstr>Experiment Workflow</vt:lpstr>
      <vt:lpstr>Main Results</vt:lpstr>
      <vt:lpstr>Utilization Study Results</vt:lpstr>
      <vt:lpstr>Outline</vt:lpstr>
      <vt:lpstr>Conclusion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Zhiang Wang</cp:lastModifiedBy>
  <cp:revision>328</cp:revision>
  <dcterms:created xsi:type="dcterms:W3CDTF">2019-06-19T02:08:00Z</dcterms:created>
  <dcterms:modified xsi:type="dcterms:W3CDTF">2026-05-26T03:58:49Z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0F464A0B1EE34B95AE696E8CD00B0C51_11</vt:lpwstr>
  </property>
</Properties>
</file>