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handoutMasterIdLst>
    <p:handoutMasterId r:id="rId26"/>
  </p:handoutMasterIdLst>
  <p:sldIdLst>
    <p:sldId id="256" r:id="rId2"/>
    <p:sldId id="2147483047" r:id="rId3"/>
    <p:sldId id="2147482985" r:id="rId4"/>
    <p:sldId id="258" r:id="rId5"/>
    <p:sldId id="2147482975" r:id="rId6"/>
    <p:sldId id="2147483048" r:id="rId7"/>
    <p:sldId id="2147483036" r:id="rId8"/>
    <p:sldId id="2147483040" r:id="rId9"/>
    <p:sldId id="2147482982" r:id="rId10"/>
    <p:sldId id="2147482988" r:id="rId11"/>
    <p:sldId id="2147482989" r:id="rId12"/>
    <p:sldId id="2147483049" r:id="rId13"/>
    <p:sldId id="267" r:id="rId14"/>
    <p:sldId id="276" r:id="rId15"/>
    <p:sldId id="2147482998" r:id="rId16"/>
    <p:sldId id="2147483000" r:id="rId17"/>
    <p:sldId id="2147483010" r:id="rId18"/>
    <p:sldId id="2147483011" r:id="rId19"/>
    <p:sldId id="263" r:id="rId20"/>
    <p:sldId id="298" r:id="rId21"/>
    <p:sldId id="2147483050" r:id="rId22"/>
    <p:sldId id="2147483046" r:id="rId23"/>
    <p:sldId id="2147483029" r:id="rId24"/>
  </p:sldIdLst>
  <p:sldSz cx="12192000" cy="6858000"/>
  <p:notesSz cx="9296400" cy="7010400"/>
  <p:embeddedFontLst>
    <p:embeddedFont>
      <p:font typeface="Arial Narrow" panose="020B0604020202020204" pitchFamily="34" charset="0"/>
      <p:regular r:id="rId27"/>
      <p:bold r:id="rId28"/>
      <p:italic r:id="rId29"/>
      <p:boldItalic r:id="rId30"/>
    </p:embeddedFont>
    <p:embeddedFont>
      <p:font typeface="Cambria Math" panose="02040503050406030204" pitchFamily="18" charset="0"/>
      <p:regular r:id="rId31"/>
    </p:embeddedFont>
    <p:embeddedFont>
      <p:font typeface="Comic Sans MS" panose="030F0902030302020204" pitchFamily="66"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1" roundtripDataSignature="AMtx7misSRhH7dYRYzFW3UqK8KIeUdoi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DCE6F2"/>
    <a:srgbClr val="4D7FBB"/>
    <a:srgbClr val="D8E3F1"/>
    <a:srgbClr val="DBEEF4"/>
    <a:srgbClr val="00B0F0"/>
    <a:srgbClr val="7DCEE3"/>
    <a:srgbClr val="100D00"/>
    <a:srgbClr val="D0ECF8"/>
    <a:srgbClr val="F9F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9" autoAdjust="0"/>
    <p:restoredTop sz="80956" autoAdjust="0"/>
  </p:normalViewPr>
  <p:slideViewPr>
    <p:cSldViewPr snapToGrid="0">
      <p:cViewPr varScale="1">
        <p:scale>
          <a:sx n="165" d="100"/>
          <a:sy n="165" d="100"/>
        </p:scale>
        <p:origin x="240" y="296"/>
      </p:cViewPr>
      <p:guideLst>
        <p:guide orient="horz" pos="2160"/>
        <p:guide pos="3840"/>
      </p:guideLst>
    </p:cSldViewPr>
  </p:slideViewPr>
  <p:outlineViewPr>
    <p:cViewPr>
      <p:scale>
        <a:sx n="33" d="100"/>
        <a:sy n="33" d="100"/>
      </p:scale>
      <p:origin x="0" y="-27276"/>
    </p:cViewPr>
  </p:outlineViewPr>
  <p:notesTextViewPr>
    <p:cViewPr>
      <p:scale>
        <a:sx n="1" d="1"/>
        <a:sy n="1" d="1"/>
      </p:scale>
      <p:origin x="0" y="0"/>
    </p:cViewPr>
  </p:notesTextViewPr>
  <p:sorterViewPr>
    <p:cViewPr>
      <p:scale>
        <a:sx n="100" d="100"/>
        <a:sy n="100" d="100"/>
      </p:scale>
      <p:origin x="0" y="-2724"/>
    </p:cViewPr>
  </p:sorterViewPr>
  <p:notesViewPr>
    <p:cSldViewPr snapToGrid="0">
      <p:cViewPr varScale="1">
        <p:scale>
          <a:sx n="156" d="100"/>
          <a:sy n="156" d="100"/>
        </p:scale>
        <p:origin x="5646" y="120"/>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font" Target="fonts/font8.fntdata"/><Relationship Id="rId8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82"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8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85" Type="http://schemas.openxmlformats.org/officeDocument/2006/relationships/tableStyles" Target="tableStyle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33A46E-24E7-E315-8AB7-D4A40118CFD9}"/>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BB89B0-0906-CB18-FEB8-DAC791162492}"/>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C9FA9D91-0FA1-455D-B061-92CD96D26FBB}" type="datetimeFigureOut">
              <a:rPr lang="en-US" smtClean="0"/>
              <a:t>3/12/26</a:t>
            </a:fld>
            <a:endParaRPr lang="en-US"/>
          </a:p>
        </p:txBody>
      </p:sp>
      <p:sp>
        <p:nvSpPr>
          <p:cNvPr id="4" name="Footer Placeholder 3">
            <a:extLst>
              <a:ext uri="{FF2B5EF4-FFF2-40B4-BE49-F238E27FC236}">
                <a16:creationId xmlns:a16="http://schemas.microsoft.com/office/drawing/2014/main" id="{0DC6E4FB-A258-F329-2267-876C4A8B5FE4}"/>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5BABC1-A4B6-E1F3-3A13-2C848FDB5A8E}"/>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993B49E2-9899-496F-9F5C-B2C0D862F290}" type="slidenum">
              <a:rPr lang="en-US" smtClean="0"/>
              <a:t>‹#›</a:t>
            </a:fld>
            <a:endParaRPr lang="en-US"/>
          </a:p>
        </p:txBody>
      </p:sp>
    </p:spTree>
    <p:extLst>
      <p:ext uri="{BB962C8B-B14F-4D97-AF65-F5344CB8AC3E}">
        <p14:creationId xmlns:p14="http://schemas.microsoft.com/office/powerpoint/2010/main" val="2018386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1"/>
            <a:ext cx="4028440" cy="350520"/>
          </a:xfrm>
          <a:prstGeom prst="rect">
            <a:avLst/>
          </a:prstGeom>
          <a:noFill/>
          <a:ln>
            <a:noFill/>
          </a:ln>
        </p:spPr>
        <p:txBody>
          <a:bodyPr spcFirstLastPara="1" wrap="square" lIns="89450" tIns="44725" rIns="89450" bIns="447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2" y="1"/>
            <a:ext cx="4028440" cy="350520"/>
          </a:xfrm>
          <a:prstGeom prst="rect">
            <a:avLst/>
          </a:prstGeom>
          <a:noFill/>
          <a:ln>
            <a:noFill/>
          </a:ln>
        </p:spPr>
        <p:txBody>
          <a:bodyPr spcFirstLastPara="1" wrap="square" lIns="89450" tIns="44725" rIns="89450" bIns="44725"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11400" y="5270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6658664"/>
            <a:ext cx="4028440" cy="350520"/>
          </a:xfrm>
          <a:prstGeom prst="rect">
            <a:avLst/>
          </a:prstGeom>
          <a:noFill/>
          <a:ln>
            <a:noFill/>
          </a:ln>
        </p:spPr>
        <p:txBody>
          <a:bodyPr spcFirstLastPara="1" wrap="square" lIns="89450" tIns="44725" rIns="89450" bIns="44725"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a:t>
            </a:fld>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3ca81cbe6ab_0_0:notes"/>
          <p:cNvSpPr>
            <a:spLocks noGrp="1" noRot="1" noChangeAspect="1"/>
          </p:cNvSpPr>
          <p:nvPr>
            <p:ph type="sldImg" idx="2"/>
          </p:nvPr>
        </p:nvSpPr>
        <p:spPr>
          <a:xfrm>
            <a:off x="2311400" y="527050"/>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ca81cbe6ab_0_0:notes"/>
          <p:cNvSpPr txBox="1">
            <a:spLocks noGrp="1"/>
          </p:cNvSpPr>
          <p:nvPr>
            <p:ph type="body" idx="1"/>
          </p:nvPr>
        </p:nvSpPr>
        <p:spPr>
          <a:xfrm>
            <a:off x="929641" y="3329940"/>
            <a:ext cx="7437000" cy="3154800"/>
          </a:xfrm>
          <a:prstGeom prst="rect">
            <a:avLst/>
          </a:prstGeom>
        </p:spPr>
        <p:txBody>
          <a:bodyPr spcFirstLastPara="1" wrap="square" lIns="89450" tIns="44725" rIns="89450" bIns="4472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Hi, everyone. While our paper will not be formally presented at ISPD, we along with our advisor Professor Kahng would like to invite you to watch this video and learn more from our paper. I'm Amur Ghose, and joining me are Sayak Kundu and Bodhi Pramanik, all from UC San Diego.</a:t>
            </a:r>
            <a:endParaRPr dirty="0"/>
          </a:p>
        </p:txBody>
      </p:sp>
      <p:sp>
        <p:nvSpPr>
          <p:cNvPr id="27" name="Google Shape;27;g3ca81cbe6ab_0_0:notes"/>
          <p:cNvSpPr txBox="1">
            <a:spLocks noGrp="1"/>
          </p:cNvSpPr>
          <p:nvPr>
            <p:ph type="sldNum" idx="12"/>
          </p:nvPr>
        </p:nvSpPr>
        <p:spPr>
          <a:xfrm>
            <a:off x="5265812" y="6658664"/>
            <a:ext cx="4028400" cy="350400"/>
          </a:xfrm>
          <a:prstGeom prst="rect">
            <a:avLst/>
          </a:prstGeom>
        </p:spPr>
        <p:txBody>
          <a:bodyPr spcFirstLastPara="1" wrap="square" lIns="89450" tIns="44725" rIns="89450" bIns="447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Flow-level agents treat EDA tools as black boxes. The architecture starts with a high-level objective, for example, "minimize ECP with less than two percent PDP degradation." The LLM planner parses documents and codebases, decomposes the objective, generates flow scripts, and proposes parameters. It queries a knowledge corpus and the LLM. The execution layer invokes tools, monitors logs, and captures PPA metrics. Human feedback closes the loop. Four example realizations of flow-level agents are on the right. </a:t>
            </a:r>
            <a:r>
              <a:rPr lang="en-US" sz="1200" b="0" i="0" u="none" strike="noStrike" cap="none" dirty="0" err="1">
                <a:solidFill>
                  <a:schemeClr val="dk1"/>
                </a:solidFill>
                <a:effectLst/>
                <a:latin typeface="Calibri"/>
                <a:ea typeface="Calibri"/>
                <a:cs typeface="Calibri"/>
                <a:sym typeface="Calibri"/>
              </a:rPr>
              <a:t>ChipNeMo</a:t>
            </a:r>
            <a:r>
              <a:rPr lang="en-US" sz="1200" b="0" i="0" u="none" strike="noStrike" cap="none" dirty="0">
                <a:solidFill>
                  <a:schemeClr val="dk1"/>
                </a:solidFill>
                <a:effectLst/>
                <a:latin typeface="Calibri"/>
                <a:ea typeface="Calibri"/>
                <a:cs typeface="Calibri"/>
                <a:sym typeface="Calibri"/>
              </a:rPr>
              <a:t> is pretrained on expert scripts with in-context learning. Then, </a:t>
            </a:r>
            <a:r>
              <a:rPr lang="en-US" sz="1200" b="0" i="0" u="none" strike="noStrike" cap="none" dirty="0" err="1">
                <a:solidFill>
                  <a:schemeClr val="dk1"/>
                </a:solidFill>
                <a:effectLst/>
                <a:latin typeface="Calibri"/>
                <a:ea typeface="Calibri"/>
                <a:cs typeface="Calibri"/>
                <a:sym typeface="Calibri"/>
              </a:rPr>
              <a:t>ChatEDA</a:t>
            </a:r>
            <a:r>
              <a:rPr lang="en-US" sz="1200" b="0" i="0" u="none" strike="noStrike" cap="none" dirty="0">
                <a:solidFill>
                  <a:schemeClr val="dk1"/>
                </a:solidFill>
                <a:effectLst/>
                <a:latin typeface="Calibri"/>
                <a:ea typeface="Calibri"/>
                <a:cs typeface="Calibri"/>
                <a:sym typeface="Calibri"/>
              </a:rPr>
              <a:t> uses chain-of-thought prompting. </a:t>
            </a:r>
            <a:r>
              <a:rPr lang="en-US" sz="1200" b="0" i="0" u="none" strike="noStrike" cap="none" dirty="0" err="1">
                <a:solidFill>
                  <a:schemeClr val="dk1"/>
                </a:solidFill>
                <a:effectLst/>
                <a:latin typeface="Calibri"/>
                <a:ea typeface="Calibri"/>
                <a:cs typeface="Calibri"/>
                <a:sym typeface="Calibri"/>
              </a:rPr>
              <a:t>ORAssistant</a:t>
            </a:r>
            <a:r>
              <a:rPr lang="en-US" sz="1200" b="0" i="0" u="none" strike="noStrike" cap="none" dirty="0">
                <a:solidFill>
                  <a:schemeClr val="dk1"/>
                </a:solidFill>
                <a:effectLst/>
                <a:latin typeface="Calibri"/>
                <a:ea typeface="Calibri"/>
                <a:cs typeface="Calibri"/>
                <a:sym typeface="Calibri"/>
              </a:rPr>
              <a:t> generates scripts for the </a:t>
            </a:r>
            <a:r>
              <a:rPr lang="en-US" sz="1200" b="0" i="0" u="none" strike="noStrike" cap="none" dirty="0" err="1">
                <a:solidFill>
                  <a:schemeClr val="dk1"/>
                </a:solidFill>
                <a:effectLst/>
                <a:latin typeface="Calibri"/>
                <a:ea typeface="Calibri"/>
                <a:cs typeface="Calibri"/>
                <a:sym typeface="Calibri"/>
              </a:rPr>
              <a:t>OpenROAD</a:t>
            </a:r>
            <a:r>
              <a:rPr lang="en-US" sz="1200" b="0" i="0" u="none" strike="noStrike" cap="none" dirty="0">
                <a:solidFill>
                  <a:schemeClr val="dk1"/>
                </a:solidFill>
                <a:effectLst/>
                <a:latin typeface="Calibri"/>
                <a:ea typeface="Calibri"/>
                <a:cs typeface="Calibri"/>
                <a:sym typeface="Calibri"/>
              </a:rPr>
              <a:t> flow. And, ORFS-agent is an LLM-driven iterative optimization agent that tunes flow parameters.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10</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263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Code-level agents go one level deeper than flow-level agents. They modify internal heuristics and algorithms directly – </a:t>
            </a:r>
            <a:r>
              <a:rPr lang="en-US" sz="1200" b="1" i="0" u="none" strike="noStrike" cap="none" dirty="0">
                <a:solidFill>
                  <a:schemeClr val="dk1"/>
                </a:solidFill>
                <a:effectLst/>
                <a:latin typeface="Calibri"/>
                <a:ea typeface="Calibri"/>
                <a:cs typeface="Calibri"/>
                <a:sym typeface="Calibri"/>
              </a:rPr>
              <a:t>and generate code diffs</a:t>
            </a:r>
            <a:r>
              <a:rPr lang="en-US" sz="1200" b="0" i="0" u="none" strike="noStrike" cap="none" dirty="0">
                <a:solidFill>
                  <a:schemeClr val="dk1"/>
                </a:solidFill>
                <a:effectLst/>
                <a:latin typeface="Calibri"/>
                <a:ea typeface="Calibri"/>
                <a:cs typeface="Calibri"/>
                <a:sym typeface="Calibri"/>
              </a:rPr>
              <a:t>. The given objective can be something like "reduce HPWL by improving the global swap operator in </a:t>
            </a:r>
            <a:r>
              <a:rPr lang="en-US" sz="1200" b="0" i="0" u="none" strike="noStrike" cap="none" dirty="0" err="1">
                <a:solidFill>
                  <a:schemeClr val="dk1"/>
                </a:solidFill>
                <a:effectLst/>
                <a:latin typeface="Calibri"/>
                <a:ea typeface="Calibri"/>
                <a:cs typeface="Calibri"/>
                <a:sym typeface="Calibri"/>
              </a:rPr>
              <a:t>OpenROAD's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dpl</a:t>
            </a:r>
            <a:r>
              <a:rPr lang="en-US" sz="1200" b="0" i="0" u="none" strike="noStrike" cap="none" dirty="0">
                <a:solidFill>
                  <a:schemeClr val="dk1"/>
                </a:solidFill>
                <a:effectLst/>
                <a:latin typeface="Calibri"/>
                <a:ea typeface="Calibri"/>
                <a:cs typeface="Calibri"/>
                <a:sym typeface="Calibri"/>
              </a:rPr>
              <a:t>." The architecture of a code-level agent shown here has three layers. At the top, the code parser reads source code of a target repository, parses relevant modules, and understands module dependencies. In the middle, the LLM reasoner can propose code edits, introduce new cost functions, tune hyperparameters, and refactor control logic. At the bottom, the compiler and regression test layer builds the modified tool, runs benchmarks, performs sanity checks, and runs linters. EDA tools produce </a:t>
            </a:r>
            <a:r>
              <a:rPr lang="en-US" sz="1200" b="0" i="0" u="none" strike="noStrike" cap="none" dirty="0" err="1">
                <a:solidFill>
                  <a:schemeClr val="dk1"/>
                </a:solidFill>
                <a:effectLst/>
                <a:latin typeface="Calibri"/>
                <a:ea typeface="Calibri"/>
                <a:cs typeface="Calibri"/>
                <a:sym typeface="Calibri"/>
              </a:rPr>
              <a:t>QoR</a:t>
            </a:r>
            <a:r>
              <a:rPr lang="en-US" sz="1200" b="0" i="0" u="none" strike="noStrike" cap="none" dirty="0">
                <a:solidFill>
                  <a:schemeClr val="dk1"/>
                </a:solidFill>
                <a:effectLst/>
                <a:latin typeface="Calibri"/>
                <a:ea typeface="Calibri"/>
                <a:cs typeface="Calibri"/>
                <a:sym typeface="Calibri"/>
              </a:rPr>
              <a:t> metrics that feed back to the LLM, closing the loop. As examples, </a:t>
            </a:r>
            <a:r>
              <a:rPr lang="en-US" sz="1200" b="0" i="0" u="none" strike="noStrike" cap="none" dirty="0" err="1">
                <a:solidFill>
                  <a:schemeClr val="dk1"/>
                </a:solidFill>
                <a:effectLst/>
                <a:latin typeface="Calibri"/>
                <a:ea typeface="Calibri"/>
                <a:cs typeface="Calibri"/>
                <a:sym typeface="Calibri"/>
              </a:rPr>
              <a:t>EvoPlace</a:t>
            </a:r>
            <a:r>
              <a:rPr lang="en-US" sz="1200" b="0" i="0" u="none" strike="noStrike" cap="none" dirty="0">
                <a:solidFill>
                  <a:schemeClr val="dk1"/>
                </a:solidFill>
                <a:effectLst/>
                <a:latin typeface="Calibri"/>
                <a:ea typeface="Calibri"/>
                <a:cs typeface="Calibri"/>
                <a:sym typeface="Calibri"/>
              </a:rPr>
              <a:t> makes Python edits inside </a:t>
            </a:r>
            <a:r>
              <a:rPr lang="en-US" sz="1200" b="0" i="0" u="none" strike="noStrike" cap="none" dirty="0" err="1">
                <a:solidFill>
                  <a:schemeClr val="dk1"/>
                </a:solidFill>
                <a:effectLst/>
                <a:latin typeface="Calibri"/>
                <a:ea typeface="Calibri"/>
                <a:cs typeface="Calibri"/>
                <a:sym typeface="Calibri"/>
              </a:rPr>
              <a:t>DREAMPlace</a:t>
            </a:r>
            <a:r>
              <a:rPr lang="en-US" sz="1200" b="0" i="0" u="none" strike="noStrike" cap="none" dirty="0">
                <a:solidFill>
                  <a:schemeClr val="dk1"/>
                </a:solidFill>
                <a:effectLst/>
                <a:latin typeface="Calibri"/>
                <a:ea typeface="Calibri"/>
                <a:cs typeface="Calibri"/>
                <a:sym typeface="Calibri"/>
              </a:rPr>
              <a:t>. SATLUTION generates C++ diffs for SAT problems and directly evolves a target solver repository. And </a:t>
            </a:r>
            <a:r>
              <a:rPr lang="en-US" sz="1200" b="0" i="0" u="none" strike="noStrike" cap="none" dirty="0" err="1">
                <a:solidFill>
                  <a:schemeClr val="dk1"/>
                </a:solidFill>
                <a:effectLst/>
                <a:latin typeface="Calibri"/>
                <a:ea typeface="Calibri"/>
                <a:cs typeface="Calibri"/>
                <a:sym typeface="Calibri"/>
              </a:rPr>
              <a:t>AuDoPEDA</a:t>
            </a:r>
            <a:r>
              <a:rPr lang="en-US" sz="1200" b="0" i="0" u="none" strike="noStrike" cap="none" dirty="0">
                <a:solidFill>
                  <a:schemeClr val="dk1"/>
                </a:solidFill>
                <a:effectLst/>
                <a:latin typeface="Calibri"/>
                <a:ea typeface="Calibri"/>
                <a:cs typeface="Calibri"/>
                <a:sym typeface="Calibri"/>
              </a:rPr>
              <a:t> is built on </a:t>
            </a:r>
            <a:r>
              <a:rPr lang="en-US" sz="1200" b="0" i="0" u="none" strike="noStrike" cap="none" dirty="0" err="1">
                <a:solidFill>
                  <a:schemeClr val="dk1"/>
                </a:solidFill>
                <a:effectLst/>
                <a:latin typeface="Calibri"/>
                <a:ea typeface="Calibri"/>
                <a:cs typeface="Calibri"/>
                <a:sym typeface="Calibri"/>
              </a:rPr>
              <a:t>OpenROAD</a:t>
            </a:r>
            <a:r>
              <a:rPr lang="en-US" sz="1200" b="0" i="0" u="none" strike="noStrike" cap="none" dirty="0">
                <a:solidFill>
                  <a:schemeClr val="dk1"/>
                </a:solidFill>
                <a:effectLst/>
                <a:latin typeface="Calibri"/>
                <a:ea typeface="Calibri"/>
                <a:cs typeface="Calibri"/>
                <a:sym typeface="Calibri"/>
              </a:rPr>
              <a:t> – it proposes research directions and expands them into executable code diffs.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11</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426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Now let us look at some case studies.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12</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884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Placement-EVO leverages LLMs and multi-agents to automatically discover and improve placement algorithms in </a:t>
            </a:r>
            <a:r>
              <a:rPr lang="en-US" sz="1200" b="0" i="0" u="none" strike="noStrike" cap="none" dirty="0" err="1">
                <a:solidFill>
                  <a:schemeClr val="dk1"/>
                </a:solidFill>
                <a:effectLst/>
                <a:latin typeface="Calibri"/>
                <a:ea typeface="Calibri"/>
                <a:cs typeface="Calibri"/>
                <a:sym typeface="Calibri"/>
              </a:rPr>
              <a:t>OpenROAD</a:t>
            </a:r>
            <a:r>
              <a:rPr lang="en-US" sz="1200" b="0" i="0" u="none" strike="noStrike" cap="none" dirty="0">
                <a:solidFill>
                  <a:schemeClr val="dk1"/>
                </a:solidFill>
                <a:effectLst/>
                <a:latin typeface="Calibri"/>
                <a:ea typeface="Calibri"/>
                <a:cs typeface="Calibri"/>
                <a:sym typeface="Calibri"/>
              </a:rPr>
              <a:t>. Given a request like "improve </a:t>
            </a:r>
            <a:r>
              <a:rPr lang="en-US" sz="1200" b="0" i="0" u="none" strike="noStrike" cap="none" dirty="0" err="1">
                <a:solidFill>
                  <a:schemeClr val="dk1"/>
                </a:solidFill>
                <a:effectLst/>
                <a:latin typeface="Calibri"/>
                <a:ea typeface="Calibri"/>
                <a:cs typeface="Calibri"/>
                <a:sym typeface="Calibri"/>
              </a:rPr>
              <a:t>OpenROAD's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dpl</a:t>
            </a:r>
            <a:r>
              <a:rPr lang="en-US" sz="1200" b="0" i="0" u="none" strike="noStrike" cap="none" dirty="0">
                <a:solidFill>
                  <a:schemeClr val="dk1"/>
                </a:solidFill>
                <a:effectLst/>
                <a:latin typeface="Calibri"/>
                <a:ea typeface="Calibri"/>
                <a:cs typeface="Calibri"/>
                <a:sym typeface="Calibri"/>
              </a:rPr>
              <a:t>," the system identifies the target, evolves the codebase, and produces an improved detailed placer. The fitness score balances HPWL improvement against runtime penalty. A key result: the agent autonomously implemented a particle swarm optimization reordering heuristic, generating over six hundred lines of new C++ code. This is rich corpus plus agents plus end-to-end automation.</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13</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10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baseline is </a:t>
            </a:r>
            <a:r>
              <a:rPr lang="en-US" sz="1200" b="0" i="0" u="none" strike="noStrike" cap="none" dirty="0" err="1">
                <a:solidFill>
                  <a:schemeClr val="dk1"/>
                </a:solidFill>
                <a:effectLst/>
                <a:latin typeface="Calibri"/>
                <a:ea typeface="Calibri"/>
                <a:cs typeface="Calibri"/>
                <a:sym typeface="Calibri"/>
              </a:rPr>
              <a:t>OpenROAD's</a:t>
            </a:r>
            <a:r>
              <a:rPr lang="en-US" sz="1200" b="0" i="0" u="none" strike="noStrike" cap="none" dirty="0">
                <a:solidFill>
                  <a:schemeClr val="dk1"/>
                </a:solidFill>
                <a:effectLst/>
                <a:latin typeface="Calibri"/>
                <a:ea typeface="Calibri"/>
                <a:cs typeface="Calibri"/>
                <a:sym typeface="Calibri"/>
              </a:rPr>
              <a:t> default detailed placer. We test on six ASAP7 designs: </a:t>
            </a:r>
            <a:r>
              <a:rPr lang="en-US" sz="1200" b="0" i="0" u="none" strike="noStrike" cap="none" dirty="0" err="1">
                <a:solidFill>
                  <a:schemeClr val="dk1"/>
                </a:solidFill>
                <a:effectLst/>
                <a:latin typeface="Calibri"/>
                <a:ea typeface="Calibri"/>
                <a:cs typeface="Calibri"/>
                <a:sym typeface="Calibri"/>
              </a:rPr>
              <a:t>aes</a:t>
            </a:r>
            <a:r>
              <a:rPr lang="en-US" sz="1200" b="0" i="0" u="none" strike="noStrike" cap="none" dirty="0">
                <a:solidFill>
                  <a:schemeClr val="dk1"/>
                </a:solidFill>
                <a:effectLst/>
                <a:latin typeface="Calibri"/>
                <a:ea typeface="Calibri"/>
                <a:cs typeface="Calibri"/>
                <a:sym typeface="Calibri"/>
              </a:rPr>
              <a:t>, jpeg, ibex, </a:t>
            </a:r>
            <a:r>
              <a:rPr lang="en-US" sz="1200" b="0" i="0" u="none" strike="noStrike" cap="none" dirty="0" err="1">
                <a:solidFill>
                  <a:schemeClr val="dk1"/>
                </a:solidFill>
                <a:effectLst/>
                <a:latin typeface="Calibri"/>
                <a:ea typeface="Calibri"/>
                <a:cs typeface="Calibri"/>
                <a:sym typeface="Calibri"/>
              </a:rPr>
              <a:t>swerv</a:t>
            </a:r>
            <a:r>
              <a:rPr lang="en-US" sz="1200" b="0" i="0" u="none" strike="noStrike" cap="none" dirty="0">
                <a:solidFill>
                  <a:schemeClr val="dk1"/>
                </a:solidFill>
                <a:effectLst/>
                <a:latin typeface="Calibri"/>
                <a:ea typeface="Calibri"/>
                <a:cs typeface="Calibri"/>
                <a:sym typeface="Calibri"/>
              </a:rPr>
              <a:t>, cva6 and ariane37. The query is simply "improve </a:t>
            </a:r>
            <a:r>
              <a:rPr lang="en-US" sz="1200" b="0" i="0" u="none" strike="noStrike" cap="none" dirty="0" err="1">
                <a:solidFill>
                  <a:schemeClr val="dk1"/>
                </a:solidFill>
                <a:effectLst/>
                <a:latin typeface="Calibri"/>
                <a:ea typeface="Calibri"/>
                <a:cs typeface="Calibri"/>
                <a:sym typeface="Calibri"/>
              </a:rPr>
              <a:t>improvePlacement</a:t>
            </a:r>
            <a:r>
              <a:rPr lang="en-US" sz="1200" b="0" i="0" u="none" strike="noStrike" cap="none" dirty="0">
                <a:solidFill>
                  <a:schemeClr val="dk1"/>
                </a:solidFill>
                <a:effectLst/>
                <a:latin typeface="Calibri"/>
                <a:ea typeface="Calibri"/>
                <a:cs typeface="Calibri"/>
                <a:sym typeface="Calibri"/>
              </a:rPr>
              <a:t> for better HPWL." The evolved placer achieves up to three percent reduction in both HPWL and routed wirelength. As Table 2 in our paper details, both move sequence evolution and reordering algorithm evolution contribute to these gains. Next, Sayak will take you through the remaining case studies.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14</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068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Thanks, Bodhi. Design flow tuning is high-dimensional. RTL-to-GDS flows expose tens of thousands of tunable parameters. Traditional Bayesian optimization struggles with weak domain priors and poor high-dimensional scaling. ORFS-agent is an LLM-driven flow </a:t>
            </a:r>
            <a:r>
              <a:rPr lang="en-US" sz="1200" b="0" i="0" u="none" strike="noStrike" cap="none" dirty="0" err="1">
                <a:solidFill>
                  <a:schemeClr val="dk1"/>
                </a:solidFill>
                <a:effectLst/>
                <a:latin typeface="Calibri"/>
                <a:ea typeface="Calibri"/>
                <a:cs typeface="Calibri"/>
                <a:sym typeface="Calibri"/>
              </a:rPr>
              <a:t>autotuner</a:t>
            </a:r>
            <a:r>
              <a:rPr lang="en-US" sz="1200" b="0" i="0" u="none" strike="noStrike" cap="none" dirty="0">
                <a:solidFill>
                  <a:schemeClr val="dk1"/>
                </a:solidFill>
                <a:effectLst/>
                <a:latin typeface="Calibri"/>
                <a:ea typeface="Calibri"/>
                <a:cs typeface="Calibri"/>
                <a:sym typeface="Calibri"/>
              </a:rPr>
              <a:t>. It reads logs, interprets bottlenecks, and proposes structured parameter updates. The architecture follows an INSPECT, MODEL, ACT, REFINE pattern. Key properties are natural language objectives, multi-objective awareness, parallelizable trials, and model-agnostic design.</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15</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567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chart compares ORFS-agent against OR-</a:t>
            </a:r>
            <a:r>
              <a:rPr lang="en-US" sz="1200" b="0" i="0" u="none" strike="noStrike" cap="none" dirty="0" err="1">
                <a:solidFill>
                  <a:schemeClr val="dk1"/>
                </a:solidFill>
                <a:effectLst/>
                <a:latin typeface="Calibri"/>
                <a:ea typeface="Calibri"/>
                <a:cs typeface="Calibri"/>
                <a:sym typeface="Calibri"/>
              </a:rPr>
              <a:t>AutoTuner</a:t>
            </a:r>
            <a:r>
              <a:rPr lang="en-US" sz="1200" b="0" i="0" u="none" strike="noStrike" cap="none" dirty="0">
                <a:solidFill>
                  <a:schemeClr val="dk1"/>
                </a:solidFill>
                <a:effectLst/>
                <a:latin typeface="Calibri"/>
                <a:ea typeface="Calibri"/>
                <a:cs typeface="Calibri"/>
                <a:sym typeface="Calibri"/>
              </a:rPr>
              <a:t> for wirelength and effective clock period. Using OR-</a:t>
            </a:r>
            <a:r>
              <a:rPr lang="en-US" sz="1200" b="0" i="0" u="none" strike="noStrike" cap="none" dirty="0" err="1">
                <a:solidFill>
                  <a:schemeClr val="dk1"/>
                </a:solidFill>
                <a:effectLst/>
                <a:latin typeface="Calibri"/>
                <a:ea typeface="Calibri"/>
                <a:cs typeface="Calibri"/>
                <a:sym typeface="Calibri"/>
              </a:rPr>
              <a:t>AutoTuner</a:t>
            </a:r>
            <a:r>
              <a:rPr lang="en-US" sz="1200" b="0" i="0" u="none" strike="noStrike" cap="none" dirty="0">
                <a:solidFill>
                  <a:schemeClr val="dk1"/>
                </a:solidFill>
                <a:effectLst/>
                <a:latin typeface="Calibri"/>
                <a:ea typeface="Calibri"/>
                <a:cs typeface="Calibri"/>
                <a:sym typeface="Calibri"/>
              </a:rPr>
              <a:t> with four parameters and 375 iterations as baseline, ORFS-agent achieves roughly forty percent fewer iterations at the same quality. For single-objective optimization, we see approximately thirteen percent gains in wirelength or ECP. In the high-dimensional setting with twelve parameters, ORFS-agent at 600 iterations matches OR-</a:t>
            </a:r>
            <a:r>
              <a:rPr lang="en-US" sz="1200" b="0" i="0" u="none" strike="noStrike" cap="none" dirty="0" err="1">
                <a:solidFill>
                  <a:schemeClr val="dk1"/>
                </a:solidFill>
                <a:effectLst/>
                <a:latin typeface="Calibri"/>
                <a:ea typeface="Calibri"/>
                <a:cs typeface="Calibri"/>
                <a:sym typeface="Calibri"/>
              </a:rPr>
              <a:t>AutoTuner</a:t>
            </a:r>
            <a:r>
              <a:rPr lang="en-US" sz="1200" b="0" i="0" u="none" strike="noStrike" cap="none" dirty="0">
                <a:solidFill>
                  <a:schemeClr val="dk1"/>
                </a:solidFill>
                <a:effectLst/>
                <a:latin typeface="Calibri"/>
                <a:ea typeface="Calibri"/>
                <a:cs typeface="Calibri"/>
                <a:sym typeface="Calibri"/>
              </a:rPr>
              <a:t> at 1000. Experiments use SKY130 and ASAP7.</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16</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7096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We applied code-level agents to logic synthesis. The goal is reducing LUT depth and area for FPGA benchmarks without significantly changing LUT-level histograms. We measure on EPFL, Koios and </a:t>
            </a:r>
            <a:r>
              <a:rPr lang="en-US" sz="1200" b="0" i="0" u="none" strike="noStrike" cap="none" dirty="0" err="1">
                <a:solidFill>
                  <a:schemeClr val="dk1"/>
                </a:solidFill>
                <a:effectLst/>
                <a:latin typeface="Calibri"/>
                <a:ea typeface="Calibri"/>
                <a:cs typeface="Calibri"/>
                <a:sym typeface="Calibri"/>
              </a:rPr>
              <a:t>LogikBench</a:t>
            </a:r>
            <a:r>
              <a:rPr lang="en-US" sz="1200" b="0" i="0" u="none" strike="noStrike" cap="none" dirty="0">
                <a:solidFill>
                  <a:schemeClr val="dk1"/>
                </a:solidFill>
                <a:effectLst/>
                <a:latin typeface="Calibri"/>
                <a:ea typeface="Calibri"/>
                <a:cs typeface="Calibri"/>
                <a:sym typeface="Calibri"/>
              </a:rPr>
              <a:t> suites. The setup only changes ABC, measured both directly and through </a:t>
            </a:r>
            <a:r>
              <a:rPr lang="en-US" sz="1200" b="0" i="0" u="none" strike="noStrike" cap="none" dirty="0" err="1">
                <a:solidFill>
                  <a:schemeClr val="dk1"/>
                </a:solidFill>
                <a:effectLst/>
                <a:latin typeface="Calibri"/>
                <a:ea typeface="Calibri"/>
                <a:cs typeface="Calibri"/>
                <a:sym typeface="Calibri"/>
              </a:rPr>
              <a:t>Yosys</a:t>
            </a:r>
            <a:r>
              <a:rPr lang="en-US" sz="1200" b="0" i="0" u="none" strike="noStrike" cap="none" dirty="0">
                <a:solidFill>
                  <a:schemeClr val="dk1"/>
                </a:solidFill>
                <a:effectLst/>
                <a:latin typeface="Calibri"/>
                <a:ea typeface="Calibri"/>
                <a:cs typeface="Calibri"/>
                <a:sym typeface="Calibri"/>
              </a:rPr>
              <a:t> as a frontend. The chart shows LLM-evolved depth reductions on EPFL benchmarks, ranging from one percent for Sqrt up to over seventy percent for Max and </a:t>
            </a:r>
            <a:r>
              <a:rPr lang="en-US" sz="1200" b="0" i="0" u="none" strike="noStrike" cap="none" dirty="0" err="1">
                <a:solidFill>
                  <a:schemeClr val="dk1"/>
                </a:solidFill>
                <a:effectLst/>
                <a:latin typeface="Calibri"/>
                <a:ea typeface="Calibri"/>
                <a:cs typeface="Calibri"/>
                <a:sym typeface="Calibri"/>
              </a:rPr>
              <a:t>Hypotenus</a:t>
            </a:r>
            <a:r>
              <a:rPr lang="en-US" sz="1200" b="0" i="0" u="none" strike="noStrike" cap="none" dirty="0">
                <a:solidFill>
                  <a:schemeClr val="dk1"/>
                </a:solidFill>
                <a:effectLst/>
                <a:latin typeface="Calibri"/>
                <a:ea typeface="Calibri"/>
                <a:cs typeface="Calibri"/>
                <a:sym typeface="Calibri"/>
              </a:rPr>
              <a:t>.</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17</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157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err="1">
                <a:solidFill>
                  <a:schemeClr val="dk1"/>
                </a:solidFill>
                <a:effectLst/>
                <a:latin typeface="Calibri"/>
                <a:ea typeface="Calibri"/>
                <a:cs typeface="Calibri"/>
                <a:sym typeface="Calibri"/>
              </a:rPr>
              <a:t>Verilator</a:t>
            </a:r>
            <a:r>
              <a:rPr lang="en-US" sz="1200" b="0" i="0" u="none" strike="noStrike" cap="none" dirty="0">
                <a:solidFill>
                  <a:schemeClr val="dk1"/>
                </a:solidFill>
                <a:effectLst/>
                <a:latin typeface="Calibri"/>
                <a:ea typeface="Calibri"/>
                <a:cs typeface="Calibri"/>
                <a:sym typeface="Calibri"/>
              </a:rPr>
              <a:t> converts RTL to C++ then compiles to an executable. We frame flag selection as a performance optimization problem. RTL-level flags represent a much larger design space compared to GCC flags alone. The LLM agent proposes improved flag combinations using guided evolutionary prompting, without fine-tuning. It works for both existing and new RTL designs. Speedups range from six percent for AES up to forty-eight percent for FIR filter.</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18</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50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9ac0ca1331_0_43: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9ac0ca1331_0_43:notes"/>
          <p:cNvSpPr txBox="1">
            <a:spLocks noGrp="1"/>
          </p:cNvSpPr>
          <p:nvPr>
            <p:ph type="body" idx="1"/>
          </p:nvPr>
        </p:nvSpPr>
        <p:spPr>
          <a:xfrm>
            <a:off x="701041" y="4415790"/>
            <a:ext cx="5608200" cy="4183500"/>
          </a:xfrm>
          <a:prstGeom prst="rect">
            <a:avLst/>
          </a:prstGeom>
        </p:spPr>
        <p:txBody>
          <a:bodyPr spcFirstLastPara="1" wrap="square" lIns="89450" tIns="44725" rIns="89450" bIns="44725" anchor="t" anchorCtr="0">
            <a:noAutofit/>
          </a:bodyPr>
          <a:lstStyle/>
          <a:p>
            <a:r>
              <a:rPr lang="en-US" sz="1200" b="0" i="0" u="none" strike="noStrike" cap="none" dirty="0" err="1">
                <a:solidFill>
                  <a:schemeClr val="dk1"/>
                </a:solidFill>
                <a:effectLst/>
                <a:latin typeface="Calibri"/>
                <a:ea typeface="Calibri"/>
                <a:cs typeface="Calibri"/>
                <a:sym typeface="Calibri"/>
              </a:rPr>
              <a:t>TritonPart</a:t>
            </a:r>
            <a:r>
              <a:rPr lang="en-US" sz="1200" b="0" i="0" u="none" strike="noStrike" cap="none" dirty="0">
                <a:solidFill>
                  <a:schemeClr val="dk1"/>
                </a:solidFill>
                <a:effectLst/>
                <a:latin typeface="Calibri"/>
                <a:ea typeface="Calibri"/>
                <a:cs typeface="Calibri"/>
                <a:sym typeface="Calibri"/>
              </a:rPr>
              <a:t> is the state-of-the-art hypergraph partitioner, outperforming </a:t>
            </a:r>
            <a:r>
              <a:rPr lang="en-US" sz="1200" b="0" i="0" u="none" strike="noStrike" cap="none" dirty="0" err="1">
                <a:solidFill>
                  <a:schemeClr val="dk1"/>
                </a:solidFill>
                <a:effectLst/>
                <a:latin typeface="Calibri"/>
                <a:ea typeface="Calibri"/>
                <a:cs typeface="Calibri"/>
                <a:sym typeface="Calibri"/>
              </a:rPr>
              <a:t>hMETIS</a:t>
            </a:r>
            <a:r>
              <a:rPr lang="en-US" sz="1200" b="0" i="0" u="none" strike="noStrike" cap="none" dirty="0">
                <a:solidFill>
                  <a:schemeClr val="dk1"/>
                </a:solidFill>
                <a:effectLst/>
                <a:latin typeface="Calibri"/>
                <a:ea typeface="Calibri"/>
                <a:cs typeface="Calibri"/>
                <a:sym typeface="Calibri"/>
              </a:rPr>
              <a:t> and </a:t>
            </a:r>
            <a:r>
              <a:rPr lang="en-US" sz="1200" b="0" i="0" u="none" strike="noStrike" cap="none" dirty="0" err="1">
                <a:solidFill>
                  <a:schemeClr val="dk1"/>
                </a:solidFill>
                <a:effectLst/>
                <a:latin typeface="Calibri"/>
                <a:ea typeface="Calibri"/>
                <a:cs typeface="Calibri"/>
                <a:sym typeface="Calibri"/>
              </a:rPr>
              <a:t>KaHyPar</a:t>
            </a:r>
            <a:r>
              <a:rPr lang="en-US" sz="1200" b="0" i="0" u="none" strike="noStrike" cap="none" dirty="0">
                <a:solidFill>
                  <a:schemeClr val="dk1"/>
                </a:solidFill>
                <a:effectLst/>
                <a:latin typeface="Calibri"/>
                <a:ea typeface="Calibri"/>
                <a:cs typeface="Calibri"/>
                <a:sym typeface="Calibri"/>
              </a:rPr>
              <a:t>. It includes an ILP-based boundary optimization step using CPLEX or OR-Tools. We deploy an agent that targets variance reduction in this solver step through localized code modifications. The agent preserves </a:t>
            </a:r>
            <a:r>
              <a:rPr lang="en-US" sz="1200" b="0" i="0" u="none" strike="noStrike" cap="none" dirty="0" err="1">
                <a:solidFill>
                  <a:schemeClr val="dk1"/>
                </a:solidFill>
                <a:effectLst/>
                <a:latin typeface="Calibri"/>
                <a:ea typeface="Calibri"/>
                <a:cs typeface="Calibri"/>
                <a:sym typeface="Calibri"/>
              </a:rPr>
              <a:t>TritonPart's</a:t>
            </a:r>
            <a:r>
              <a:rPr lang="en-US" sz="1200" b="0" i="0" u="none" strike="noStrike" cap="none" dirty="0">
                <a:solidFill>
                  <a:schemeClr val="dk1"/>
                </a:solidFill>
                <a:effectLst/>
                <a:latin typeface="Calibri"/>
                <a:ea typeface="Calibri"/>
                <a:cs typeface="Calibri"/>
                <a:sym typeface="Calibri"/>
              </a:rPr>
              <a:t> core structure while modifying solver formulations. We evaluate on the Titan23 suite. The autonomous AI diff lowers solver variance, yielding substantial wins and best-ever results for cases highlighted in yellow.</a:t>
            </a:r>
            <a:endParaRPr dirty="0"/>
          </a:p>
        </p:txBody>
      </p:sp>
      <p:sp>
        <p:nvSpPr>
          <p:cNvPr id="106" name="Google Shape;106;g39ac0ca1331_0_43:notes"/>
          <p:cNvSpPr txBox="1">
            <a:spLocks noGrp="1"/>
          </p:cNvSpPr>
          <p:nvPr>
            <p:ph type="sldNum" idx="12"/>
          </p:nvPr>
        </p:nvSpPr>
        <p:spPr>
          <a:xfrm>
            <a:off x="3970940" y="8829967"/>
            <a:ext cx="3037800" cy="464700"/>
          </a:xfrm>
          <a:prstGeom prst="rect">
            <a:avLst/>
          </a:prstGeom>
        </p:spPr>
        <p:txBody>
          <a:bodyPr spcFirstLastPara="1" wrap="square" lIns="89450" tIns="44725" rIns="89450" bIns="447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Here is our outline. We start with why IC designers need a new approach, then cover the agentic stack, case studies, and our vision.</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4735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cbbf139204_0_35:notes"/>
          <p:cNvSpPr>
            <a:spLocks noGrp="1" noRot="1" noChangeAspect="1"/>
          </p:cNvSpPr>
          <p:nvPr>
            <p:ph type="sldImg" idx="2"/>
          </p:nvPr>
        </p:nvSpPr>
        <p:spPr>
          <a:xfrm>
            <a:off x="2311400" y="527050"/>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3cbbf139204_0_35:notes"/>
          <p:cNvSpPr txBox="1">
            <a:spLocks noGrp="1"/>
          </p:cNvSpPr>
          <p:nvPr>
            <p:ph type="body" idx="1"/>
          </p:nvPr>
        </p:nvSpPr>
        <p:spPr>
          <a:xfrm>
            <a:off x="929641" y="3329940"/>
            <a:ext cx="7437000" cy="3154800"/>
          </a:xfrm>
          <a:prstGeom prst="rect">
            <a:avLst/>
          </a:prstGeom>
        </p:spPr>
        <p:txBody>
          <a:bodyPr spcFirstLastPara="1" wrap="square" lIns="89450" tIns="44725" rIns="89450" bIns="4472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Two stories here. On the left, </a:t>
            </a:r>
            <a:r>
              <a:rPr lang="en-US" sz="1200" b="0" i="0" u="none" strike="noStrike" cap="none" dirty="0" err="1">
                <a:solidFill>
                  <a:schemeClr val="dk1"/>
                </a:solidFill>
                <a:effectLst/>
                <a:latin typeface="Calibri"/>
                <a:ea typeface="Calibri"/>
                <a:cs typeface="Calibri"/>
                <a:sym typeface="Calibri"/>
              </a:rPr>
              <a:t>FastPart</a:t>
            </a:r>
            <a:r>
              <a:rPr lang="en-US" sz="1200" b="0" i="0" u="none" strike="noStrike" cap="none" dirty="0">
                <a:solidFill>
                  <a:schemeClr val="dk1"/>
                </a:solidFill>
                <a:effectLst/>
                <a:latin typeface="Calibri"/>
                <a:ea typeface="Calibri"/>
                <a:cs typeface="Calibri"/>
                <a:sym typeface="Calibri"/>
              </a:rPr>
              <a:t> achieves the same </a:t>
            </a:r>
            <a:r>
              <a:rPr lang="en-US" sz="1200" b="0" i="0" u="none" strike="noStrike" cap="none" dirty="0" err="1">
                <a:solidFill>
                  <a:schemeClr val="dk1"/>
                </a:solidFill>
                <a:effectLst/>
                <a:latin typeface="Calibri"/>
                <a:ea typeface="Calibri"/>
                <a:cs typeface="Calibri"/>
                <a:sym typeface="Calibri"/>
              </a:rPr>
              <a:t>cutsize</a:t>
            </a:r>
            <a:r>
              <a:rPr lang="en-US" sz="1200" b="0" i="0" u="none" strike="noStrike" cap="none" dirty="0">
                <a:solidFill>
                  <a:schemeClr val="dk1"/>
                </a:solidFill>
                <a:effectLst/>
                <a:latin typeface="Calibri"/>
                <a:ea typeface="Calibri"/>
                <a:cs typeface="Calibri"/>
                <a:sym typeface="Calibri"/>
              </a:rPr>
              <a:t> as </a:t>
            </a:r>
            <a:r>
              <a:rPr lang="en-US" sz="1200" b="0" i="0" u="none" strike="noStrike" cap="none" dirty="0" err="1">
                <a:solidFill>
                  <a:schemeClr val="dk1"/>
                </a:solidFill>
                <a:effectLst/>
                <a:latin typeface="Calibri"/>
                <a:ea typeface="Calibri"/>
                <a:cs typeface="Calibri"/>
                <a:sym typeface="Calibri"/>
              </a:rPr>
              <a:t>TritonPart</a:t>
            </a:r>
            <a:r>
              <a:rPr lang="en-US" sz="1200" b="0" i="0" u="none" strike="noStrike" cap="none" dirty="0">
                <a:solidFill>
                  <a:schemeClr val="dk1"/>
                </a:solidFill>
                <a:effectLst/>
                <a:latin typeface="Calibri"/>
                <a:ea typeface="Calibri"/>
                <a:cs typeface="Calibri"/>
                <a:sym typeface="Calibri"/>
              </a:rPr>
              <a:t> with significantly less runtime, often one to two orders of magnitude faster. On the right, </a:t>
            </a:r>
            <a:r>
              <a:rPr lang="en-US" sz="1200" b="0" i="0" u="none" strike="noStrike" cap="none" dirty="0" err="1">
                <a:solidFill>
                  <a:schemeClr val="dk1"/>
                </a:solidFill>
                <a:effectLst/>
                <a:latin typeface="Calibri"/>
                <a:ea typeface="Calibri"/>
                <a:cs typeface="Calibri"/>
                <a:sym typeface="Calibri"/>
              </a:rPr>
              <a:t>FastPart</a:t>
            </a:r>
            <a:r>
              <a:rPr lang="en-US" sz="1200" b="0" i="0" u="none" strike="noStrike" cap="none" dirty="0">
                <a:solidFill>
                  <a:schemeClr val="dk1"/>
                </a:solidFill>
                <a:effectLst/>
                <a:latin typeface="Calibri"/>
                <a:ea typeface="Calibri"/>
                <a:cs typeface="Calibri"/>
                <a:sym typeface="Calibri"/>
              </a:rPr>
              <a:t> produces strictly better </a:t>
            </a:r>
            <a:r>
              <a:rPr lang="en-US" sz="1200" b="0" i="0" u="none" strike="noStrike" cap="none" dirty="0" err="1">
                <a:solidFill>
                  <a:schemeClr val="dk1"/>
                </a:solidFill>
                <a:effectLst/>
                <a:latin typeface="Calibri"/>
                <a:ea typeface="Calibri"/>
                <a:cs typeface="Calibri"/>
                <a:sym typeface="Calibri"/>
              </a:rPr>
              <a:t>cutsizes</a:t>
            </a:r>
            <a:r>
              <a:rPr lang="en-US" sz="1200" b="0" i="0" u="none" strike="noStrike" cap="none" dirty="0">
                <a:solidFill>
                  <a:schemeClr val="dk1"/>
                </a:solidFill>
                <a:effectLst/>
                <a:latin typeface="Calibri"/>
                <a:ea typeface="Calibri"/>
                <a:cs typeface="Calibri"/>
                <a:sym typeface="Calibri"/>
              </a:rPr>
              <a:t> on medium to large designs. Even using the open-source OR-Tools solver instead of CPLEX, the agent finds world's best-ever solutions on several benchmarks. I'll hand it back to Bodhi for our vision and closing.</a:t>
            </a:r>
            <a:endParaRPr dirty="0"/>
          </a:p>
        </p:txBody>
      </p:sp>
      <p:sp>
        <p:nvSpPr>
          <p:cNvPr id="695" name="Google Shape;695;g3cbbf139204_0_35:notes"/>
          <p:cNvSpPr txBox="1">
            <a:spLocks noGrp="1"/>
          </p:cNvSpPr>
          <p:nvPr>
            <p:ph type="sldNum" idx="12"/>
          </p:nvPr>
        </p:nvSpPr>
        <p:spPr>
          <a:xfrm>
            <a:off x="5265812" y="6658664"/>
            <a:ext cx="4028400" cy="350400"/>
          </a:xfrm>
          <a:prstGeom prst="rect">
            <a:avLst/>
          </a:prstGeom>
        </p:spPr>
        <p:txBody>
          <a:bodyPr spcFirstLastPara="1" wrap="square" lIns="89450" tIns="44725" rIns="89450" bIns="4472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Thanks, Sayak. Finally, our vision for the future is given in Section 5 of our paper. Some aspects closely connected to ISPD are in the next slide:</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21</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3029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We see </a:t>
            </a:r>
            <a:r>
              <a:rPr lang="en-US" sz="1200" b="0" i="0" u="none" strike="noStrike" cap="none" dirty="0" err="1">
                <a:solidFill>
                  <a:schemeClr val="dk1"/>
                </a:solidFill>
                <a:effectLst/>
                <a:latin typeface="Calibri"/>
                <a:ea typeface="Calibri"/>
                <a:cs typeface="Calibri"/>
                <a:sym typeface="Calibri"/>
              </a:rPr>
              <a:t>OpenROAD</a:t>
            </a:r>
            <a:r>
              <a:rPr lang="en-US" sz="1200" b="0" i="0" u="none" strike="noStrike" cap="none" dirty="0">
                <a:solidFill>
                  <a:schemeClr val="dk1"/>
                </a:solidFill>
                <a:effectLst/>
                <a:latin typeface="Calibri"/>
                <a:ea typeface="Calibri"/>
                <a:cs typeface="Calibri"/>
                <a:sym typeface="Calibri"/>
              </a:rPr>
              <a:t> not as a static tool but as a continuous learning platform. Near term, agents assist algorithm development through rapid prototyping of cost functions and heuristics, with automated benchmarking at machine speed. Medium term, data-driven heuristic discovery, where agent-discovered optimizations are grounded in measured </a:t>
            </a:r>
            <a:r>
              <a:rPr lang="en-US" sz="1200" b="0" i="0" u="none" strike="noStrike" cap="none" dirty="0" err="1">
                <a:solidFill>
                  <a:schemeClr val="dk1"/>
                </a:solidFill>
                <a:effectLst/>
                <a:latin typeface="Calibri"/>
                <a:ea typeface="Calibri"/>
                <a:cs typeface="Calibri"/>
                <a:sym typeface="Calibri"/>
              </a:rPr>
              <a:t>QoR</a:t>
            </a:r>
            <a:r>
              <a:rPr lang="en-US" sz="1200" b="0" i="0" u="none" strike="noStrike" cap="none" dirty="0">
                <a:solidFill>
                  <a:schemeClr val="dk1"/>
                </a:solidFill>
                <a:effectLst/>
                <a:latin typeface="Calibri"/>
                <a:ea typeface="Calibri"/>
                <a:cs typeface="Calibri"/>
                <a:sym typeface="Calibri"/>
              </a:rPr>
              <a:t> across diverse benchmarks and technology nodes. Long term, a multi-agent ecosystem with specialized flow-level, code-level and meta-agents collaborating. Importantly, this is human-agent co-evolution. Human researchers gain new insights from agent-discovered tradeoffs.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22</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842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We hope you found this overview useful, and your feedback is very welcome. Please check out our proceedings paper, and thank you for watching!</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23</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777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IC design is a large-scale optimization problem where timing, power, area and </a:t>
            </a:r>
            <a:r>
              <a:rPr lang="en-US" sz="1200" b="0" i="0" u="none" strike="noStrike" cap="none" dirty="0" err="1">
                <a:solidFill>
                  <a:schemeClr val="dk1"/>
                </a:solidFill>
                <a:effectLst/>
                <a:latin typeface="Calibri"/>
                <a:ea typeface="Calibri"/>
                <a:cs typeface="Calibri"/>
                <a:sym typeface="Calibri"/>
              </a:rPr>
              <a:t>routability</a:t>
            </a:r>
            <a:r>
              <a:rPr lang="en-US" sz="1200" b="0" i="0" u="none" strike="noStrike" cap="none" dirty="0">
                <a:solidFill>
                  <a:schemeClr val="dk1"/>
                </a:solidFill>
                <a:effectLst/>
                <a:latin typeface="Calibri"/>
                <a:ea typeface="Calibri"/>
                <a:cs typeface="Calibri"/>
                <a:sym typeface="Calibri"/>
              </a:rPr>
              <a:t> must all be satisfied simultaneously. This challenge is compounded by design-technology co-optimization. At advanced nodes below seven nanometers, DTCO contributes over twenty-five percent of area improvement. At three nanometers, that number exceeds fifty percent. Consolidation in the EDA industry further stymies the innovation needed to address these challenges.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3</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341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So what has changed? Scaling is design-based, tools are bespoke, and the ecosystem is consolidated. But starting around 2025, LLMs gained critical capabilities: sustained reasoning, code generation, tool calling, and iterative feedback. This enables autonomous R&amp;D loops, not just chat assistance. On the left you see the traditional stack: design goals to LLM, then EDA tools, then human loop. The key shift is from EDA tools to EDA R&amp;D collaborators. An agent follows the cycle of spec, edit, build, run, parse and propose.</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4</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1336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Think about what a tall, wide, deep, scaled, agent-empowered engineer could do. Rank twenty floorplans by likelihood of best PPA. Generate the best tool scripts when licenses free up at midnight. Diagnose which transistor suffers worst IR drop at which clock cycle. These span exploration, execution and diagnosis. This is multi-step decision making, not autocomplete. Earlier ML approaches were task-specific subroutines within fixed flows. Agents learn about and across the tools themselves. Now I'll hand it over to Bodhi.</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5</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2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Thanks, Amur. I’ll now discuss the modern agentic stack: production architecture, momentum in the field, and two levels of agent autonomy.</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6</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727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This is a four-layer architecture. Foundation models like </a:t>
            </a:r>
            <a:r>
              <a:rPr lang="en-US" sz="1200" b="0" i="0" u="none" strike="noStrike" cap="none" dirty="0" err="1">
                <a:solidFill>
                  <a:schemeClr val="dk1"/>
                </a:solidFill>
                <a:effectLst/>
                <a:latin typeface="Calibri"/>
                <a:ea typeface="Calibri"/>
                <a:cs typeface="Calibri"/>
                <a:sym typeface="Calibri"/>
              </a:rPr>
              <a:t>LLaMA</a:t>
            </a:r>
            <a:r>
              <a:rPr lang="en-US" sz="1200" b="0" i="0" u="none" strike="noStrike" cap="none" dirty="0">
                <a:solidFill>
                  <a:schemeClr val="dk1"/>
                </a:solidFill>
                <a:effectLst/>
                <a:latin typeface="Calibri"/>
                <a:ea typeface="Calibri"/>
                <a:cs typeface="Calibri"/>
                <a:sym typeface="Calibri"/>
              </a:rPr>
              <a:t>, Claude or DeepSeek provide reasoning and code capabilities. Layer two provides structured tool interfaces with typed APIs. Layer three encodes design rules, cost models and invariants. Layer four handles evaluation and governance with regression gates and CI/CD. A data and feedback infrastructure ties everything together. The key insight is that competitive differences in EDA will emerge from these upper layers, not from model capabilities alone.</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7</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921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And we have seen remarkable acceleration. </a:t>
            </a:r>
            <a:r>
              <a:rPr lang="en-US" sz="1200" b="0" i="0" u="none" strike="noStrike" cap="none" dirty="0" err="1">
                <a:solidFill>
                  <a:schemeClr val="dk1"/>
                </a:solidFill>
                <a:effectLst/>
                <a:latin typeface="Calibri"/>
                <a:ea typeface="Calibri"/>
                <a:cs typeface="Calibri"/>
                <a:sym typeface="Calibri"/>
              </a:rPr>
              <a:t>ChipNeMo</a:t>
            </a:r>
            <a:r>
              <a:rPr lang="en-US" sz="1200" b="0" i="0" u="none" strike="noStrike" cap="none" dirty="0">
                <a:solidFill>
                  <a:schemeClr val="dk1"/>
                </a:solidFill>
                <a:effectLst/>
                <a:latin typeface="Calibri"/>
                <a:ea typeface="Calibri"/>
                <a:cs typeface="Calibri"/>
                <a:sym typeface="Calibri"/>
              </a:rPr>
              <a:t> from NVIDIA in 2023 used domain-adapted LLMs. In 2024, </a:t>
            </a:r>
            <a:r>
              <a:rPr lang="en-US" sz="1200" b="0" i="0" u="none" strike="noStrike" cap="none" dirty="0" err="1">
                <a:solidFill>
                  <a:schemeClr val="dk1"/>
                </a:solidFill>
                <a:effectLst/>
                <a:latin typeface="Calibri"/>
                <a:ea typeface="Calibri"/>
                <a:cs typeface="Calibri"/>
                <a:sym typeface="Calibri"/>
              </a:rPr>
              <a:t>ChatEDA</a:t>
            </a:r>
            <a:r>
              <a:rPr lang="en-US" sz="1200" b="0" i="0" u="none" strike="noStrike" cap="none" dirty="0">
                <a:solidFill>
                  <a:schemeClr val="dk1"/>
                </a:solidFill>
                <a:effectLst/>
                <a:latin typeface="Calibri"/>
                <a:ea typeface="Calibri"/>
                <a:cs typeface="Calibri"/>
                <a:sym typeface="Calibri"/>
              </a:rPr>
              <a:t> from CUHK and </a:t>
            </a:r>
            <a:r>
              <a:rPr lang="en-US" sz="1200" b="0" i="0" u="none" strike="noStrike" cap="none" dirty="0" err="1">
                <a:solidFill>
                  <a:schemeClr val="dk1"/>
                </a:solidFill>
                <a:effectLst/>
                <a:latin typeface="Calibri"/>
                <a:ea typeface="Calibri"/>
                <a:cs typeface="Calibri"/>
                <a:sym typeface="Calibri"/>
              </a:rPr>
              <a:t>OpenROAD</a:t>
            </a:r>
            <a:r>
              <a:rPr lang="en-US" sz="1200" b="0" i="0" u="none" strike="noStrike" cap="none" dirty="0">
                <a:solidFill>
                  <a:schemeClr val="dk1"/>
                </a:solidFill>
                <a:effectLst/>
                <a:latin typeface="Calibri"/>
                <a:ea typeface="Calibri"/>
                <a:cs typeface="Calibri"/>
                <a:sym typeface="Calibri"/>
              </a:rPr>
              <a:t>-Assistant from NYU and ASU emerged. EDA Corpus from ASU provided open prompt-script pairs. By 2025, we see SATLUTION, ORFS-agent, MCP4EDA, and multi-agent systems from CUHK. In 2026, </a:t>
            </a:r>
            <a:r>
              <a:rPr lang="en-US" sz="1200" b="0" i="0" u="none" strike="noStrike" cap="none" dirty="0" err="1">
                <a:solidFill>
                  <a:schemeClr val="dk1"/>
                </a:solidFill>
                <a:effectLst/>
                <a:latin typeface="Calibri"/>
                <a:ea typeface="Calibri"/>
                <a:cs typeface="Calibri"/>
                <a:sym typeface="Calibri"/>
              </a:rPr>
              <a:t>AuDoPEDA</a:t>
            </a:r>
            <a:r>
              <a:rPr lang="en-US" sz="1200" b="0" i="0" u="none" strike="noStrike" cap="none" dirty="0">
                <a:solidFill>
                  <a:schemeClr val="dk1"/>
                </a:solidFill>
                <a:effectLst/>
                <a:latin typeface="Calibri"/>
                <a:ea typeface="Calibri"/>
                <a:cs typeface="Calibri"/>
                <a:sym typeface="Calibri"/>
              </a:rPr>
              <a:t> and EVO-Place are pushing further.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8</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454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This is a key slide. On the left, we show why EDA is perfect for LLM agents. GitHub provides a structured development history. EDA is data rich with seventy-plus years of heuristics, massive open-source codebases like </a:t>
            </a:r>
            <a:r>
              <a:rPr lang="en-US" sz="1200" b="0" i="0" u="none" strike="noStrike" cap="none" dirty="0" err="1">
                <a:solidFill>
                  <a:schemeClr val="dk1"/>
                </a:solidFill>
                <a:effectLst/>
                <a:latin typeface="Calibri"/>
                <a:ea typeface="Calibri"/>
                <a:cs typeface="Calibri"/>
                <a:sym typeface="Calibri"/>
              </a:rPr>
              <a:t>OpenROAD</a:t>
            </a:r>
            <a:r>
              <a:rPr lang="en-US" sz="1200" b="0" i="0" u="none" strike="noStrike" cap="none" dirty="0">
                <a:solidFill>
                  <a:schemeClr val="dk1"/>
                </a:solidFill>
                <a:effectLst/>
                <a:latin typeface="Calibri"/>
                <a:ea typeface="Calibri"/>
                <a:cs typeface="Calibri"/>
                <a:sym typeface="Calibri"/>
              </a:rPr>
              <a:t>, and rich logs. These can only benefit LLMs. So.. on the right is our main taxonomy of agents. Code-level agents modify algorithmic structure, for example, improving the global swap operator in </a:t>
            </a:r>
            <a:r>
              <a:rPr lang="en-US" sz="1200" b="0" i="0" u="none" strike="noStrike" cap="none" dirty="0" err="1">
                <a:solidFill>
                  <a:schemeClr val="dk1"/>
                </a:solidFill>
                <a:effectLst/>
                <a:latin typeface="Calibri"/>
                <a:ea typeface="Calibri"/>
                <a:cs typeface="Calibri"/>
                <a:sym typeface="Calibri"/>
              </a:rPr>
              <a:t>dpl</a:t>
            </a:r>
            <a:r>
              <a:rPr lang="en-US" sz="1200" b="0" i="0" u="none" strike="noStrike" cap="none" dirty="0">
                <a:solidFill>
                  <a:schemeClr val="dk1"/>
                </a:solidFill>
                <a:effectLst/>
                <a:latin typeface="Calibri"/>
                <a:ea typeface="Calibri"/>
                <a:cs typeface="Calibri"/>
                <a:sym typeface="Calibri"/>
              </a:rPr>
              <a:t>. Flow-level agents modify control variables like tool parameters. The core question: is the agent reasoning about heuristics or policies?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9</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113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914400" y="1900237"/>
            <a:ext cx="10363200" cy="1143000"/>
          </a:xfrm>
          <a:prstGeom prst="rect">
            <a:avLst/>
          </a:prstGeom>
          <a:noFill/>
          <a:ln>
            <a:noFill/>
          </a:ln>
        </p:spPr>
        <p:txBody>
          <a:bodyPr spcFirstLastPara="1" wrap="square" lIns="92075" tIns="46025" rIns="92075" bIns="46025" anchor="ctr" anchorCtr="0">
            <a:noAutofit/>
          </a:bodyPr>
          <a:lstStyle>
            <a:lvl1pPr lvl="0" algn="ctr">
              <a:lnSpc>
                <a:spcPct val="90000"/>
              </a:lnSpc>
              <a:spcBef>
                <a:spcPts val="0"/>
              </a:spcBef>
              <a:spcAft>
                <a:spcPts val="0"/>
              </a:spcAft>
              <a:buSzPts val="1400"/>
              <a:buNone/>
              <a:defRPr sz="40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701800" y="4191000"/>
            <a:ext cx="8534400" cy="1752600"/>
          </a:xfrm>
          <a:prstGeom prst="rect">
            <a:avLst/>
          </a:prstGeom>
          <a:noFill/>
          <a:ln>
            <a:noFill/>
          </a:ln>
        </p:spPr>
        <p:txBody>
          <a:bodyPr spcFirstLastPara="1" wrap="square" lIns="92075" tIns="46025" rIns="92075" bIns="46025" anchor="t" anchorCtr="0">
            <a:noAutofit/>
          </a:bodyPr>
          <a:lstStyle>
            <a:lvl1pPr lvl="0" algn="ctr">
              <a:lnSpc>
                <a:spcPct val="95000"/>
              </a:lnSpc>
              <a:spcBef>
                <a:spcPts val="720"/>
              </a:spcBef>
              <a:spcAft>
                <a:spcPts val="0"/>
              </a:spcAft>
              <a:buSzPts val="2400"/>
              <a:buFont typeface="Arial"/>
              <a:buNone/>
              <a:defRPr sz="2400" b="1"/>
            </a:lvl1pPr>
            <a:lvl2pPr lvl="1" algn="l">
              <a:lnSpc>
                <a:spcPct val="85000"/>
              </a:lnSpc>
              <a:spcBef>
                <a:spcPts val="540"/>
              </a:spcBef>
              <a:spcAft>
                <a:spcPts val="0"/>
              </a:spcAft>
              <a:buSzPts val="1800"/>
              <a:buChar char="•"/>
              <a:defRPr/>
            </a:lvl2pPr>
            <a:lvl3pPr lvl="2" algn="l">
              <a:lnSpc>
                <a:spcPct val="85000"/>
              </a:lnSpc>
              <a:spcBef>
                <a:spcPts val="54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cxnSp>
        <p:nvCxnSpPr>
          <p:cNvPr id="18" name="Google Shape;18;p53"/>
          <p:cNvCxnSpPr/>
          <p:nvPr/>
        </p:nvCxnSpPr>
        <p:spPr>
          <a:xfrm>
            <a:off x="218017" y="3276600"/>
            <a:ext cx="11794067" cy="0"/>
          </a:xfrm>
          <a:prstGeom prst="straightConnector1">
            <a:avLst/>
          </a:prstGeom>
          <a:noFill/>
          <a:ln w="57150" cap="flat" cmpd="sng">
            <a:solidFill>
              <a:srgbClr val="C00000"/>
            </a:solidFill>
            <a:prstDash val="solid"/>
            <a:round/>
            <a:headEnd type="none" w="sm" len="sm"/>
            <a:tailEnd type="none" w="sm" len="sm"/>
          </a:ln>
        </p:spPr>
      </p:cxnSp>
      <p:pic>
        <p:nvPicPr>
          <p:cNvPr id="19" name="Google Shape;19;p53" descr="UCSDa1"/>
          <p:cNvPicPr preferRelativeResize="0"/>
          <p:nvPr/>
        </p:nvPicPr>
        <p:blipFill rotWithShape="1">
          <a:blip r:embed="rId2">
            <a:alphaModFix/>
          </a:blip>
          <a:srcRect/>
          <a:stretch/>
        </p:blipFill>
        <p:spPr>
          <a:xfrm>
            <a:off x="6318" y="6529222"/>
            <a:ext cx="507999" cy="3082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215900" y="144463"/>
            <a:ext cx="11802533"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12"/>
          <p:cNvSpPr txBox="1">
            <a:spLocks noGrp="1"/>
          </p:cNvSpPr>
          <p:nvPr>
            <p:ph type="body" idx="1"/>
          </p:nvPr>
        </p:nvSpPr>
        <p:spPr>
          <a:xfrm>
            <a:off x="228601" y="801688"/>
            <a:ext cx="5789084"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
        <p:nvSpPr>
          <p:cNvPr id="23" name="Google Shape;23;p12"/>
          <p:cNvSpPr txBox="1">
            <a:spLocks noGrp="1"/>
          </p:cNvSpPr>
          <p:nvPr>
            <p:ph type="body" idx="2"/>
          </p:nvPr>
        </p:nvSpPr>
        <p:spPr>
          <a:xfrm>
            <a:off x="6220884" y="801688"/>
            <a:ext cx="5789083"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4"/>
          <p:cNvSpPr txBox="1">
            <a:spLocks noGrp="1"/>
          </p:cNvSpPr>
          <p:nvPr>
            <p:ph type="body" idx="1"/>
          </p:nvPr>
        </p:nvSpPr>
        <p:spPr>
          <a:xfrm>
            <a:off x="228601" y="838201"/>
            <a:ext cx="11781367" cy="5562601"/>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atin typeface="Arial"/>
                <a:ea typeface="Arial"/>
                <a:cs typeface="Arial"/>
                <a:sym typeface="Arial"/>
              </a:defRPr>
            </a:lvl1pPr>
            <a:lvl2pPr marL="914400" lvl="1" indent="-381000" algn="l">
              <a:lnSpc>
                <a:spcPct val="85000"/>
              </a:lnSpc>
              <a:spcBef>
                <a:spcPts val="720"/>
              </a:spcBef>
              <a:spcAft>
                <a:spcPts val="0"/>
              </a:spcAft>
              <a:buClr>
                <a:srgbClr val="C00000"/>
              </a:buClr>
              <a:buSzPts val="2400"/>
              <a:buFont typeface="Arial"/>
              <a:buChar char="•"/>
              <a:defRPr>
                <a:latin typeface="Arial"/>
                <a:ea typeface="Arial"/>
                <a:cs typeface="Arial"/>
                <a:sym typeface="Arial"/>
              </a:defRPr>
            </a:lvl2pPr>
            <a:lvl3pPr marL="1371600" lvl="2" indent="-355600" algn="l">
              <a:lnSpc>
                <a:spcPct val="85000"/>
              </a:lnSpc>
              <a:spcBef>
                <a:spcPts val="600"/>
              </a:spcBef>
              <a:spcAft>
                <a:spcPts val="0"/>
              </a:spcAft>
              <a:buClr>
                <a:srgbClr val="C00000"/>
              </a:buClr>
              <a:buSzPts val="2000"/>
              <a:buFont typeface="Arial"/>
              <a:buChar char="•"/>
              <a:defRPr>
                <a:latin typeface="Arial"/>
                <a:ea typeface="Arial"/>
                <a:cs typeface="Arial"/>
                <a:sym typeface="Arial"/>
              </a:defRPr>
            </a:lvl3pPr>
            <a:lvl4pPr marL="1828800" lvl="3" indent="-342900" algn="l">
              <a:lnSpc>
                <a:spcPct val="100000"/>
              </a:lnSpc>
              <a:spcBef>
                <a:spcPts val="360"/>
              </a:spcBef>
              <a:spcAft>
                <a:spcPts val="0"/>
              </a:spcAft>
              <a:buClr>
                <a:srgbClr val="C00000"/>
              </a:buClr>
              <a:buSzPts val="1800"/>
              <a:buFont typeface="Arial"/>
              <a:buChar char="•"/>
              <a:defRPr>
                <a:latin typeface="Arial"/>
                <a:ea typeface="Arial"/>
                <a:cs typeface="Arial"/>
                <a:sym typeface="Arial"/>
              </a:defRPr>
            </a:lvl4pPr>
            <a:lvl5pPr marL="2286000" lvl="4" indent="-330200" algn="l">
              <a:lnSpc>
                <a:spcPct val="100000"/>
              </a:lnSpc>
              <a:spcBef>
                <a:spcPts val="320"/>
              </a:spcBef>
              <a:spcAft>
                <a:spcPts val="0"/>
              </a:spcAft>
              <a:buClr>
                <a:srgbClr val="C00000"/>
              </a:buClr>
              <a:buSzPts val="16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54"/>
          <p:cNvSpPr txBox="1">
            <a:spLocks noGrp="1"/>
          </p:cNvSpPr>
          <p:nvPr>
            <p:ph type="title"/>
          </p:nvPr>
        </p:nvSpPr>
        <p:spPr>
          <a:xfrm>
            <a:off x="215900" y="144463"/>
            <a:ext cx="11802533"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85300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215900" y="144463"/>
            <a:ext cx="11802533"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a:p>
        </p:txBody>
      </p:sp>
      <p:sp>
        <p:nvSpPr>
          <p:cNvPr id="11" name="Google Shape;11;p22"/>
          <p:cNvSpPr txBox="1">
            <a:spLocks noGrp="1"/>
          </p:cNvSpPr>
          <p:nvPr>
            <p:ph type="body" idx="1"/>
          </p:nvPr>
        </p:nvSpPr>
        <p:spPr>
          <a:xfrm>
            <a:off x="228601" y="801688"/>
            <a:ext cx="11781367"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2" name="Google Shape;12;p22"/>
          <p:cNvCxnSpPr/>
          <p:nvPr/>
        </p:nvCxnSpPr>
        <p:spPr>
          <a:xfrm>
            <a:off x="218017" y="684213"/>
            <a:ext cx="11794067"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5">
            <a:alphaModFix/>
          </a:blip>
          <a:srcRect/>
          <a:stretch/>
        </p:blipFill>
        <p:spPr>
          <a:xfrm>
            <a:off x="101600" y="6486525"/>
            <a:ext cx="609600" cy="369888"/>
          </a:xfrm>
          <a:prstGeom prst="rect">
            <a:avLst/>
          </a:prstGeom>
          <a:noFill/>
          <a:ln>
            <a:noFill/>
          </a:ln>
        </p:spPr>
      </p:pic>
      <p:sp>
        <p:nvSpPr>
          <p:cNvPr id="14" name="Google Shape;14;p22"/>
          <p:cNvSpPr txBox="1"/>
          <p:nvPr/>
        </p:nvSpPr>
        <p:spPr>
          <a:xfrm>
            <a:off x="11636149" y="6591081"/>
            <a:ext cx="53689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ctr" rtl="0">
                <a:lnSpc>
                  <a:spcPct val="100000"/>
                </a:lnSpc>
                <a:spcBef>
                  <a:spcPts val="0"/>
                </a:spcBef>
                <a:spcAft>
                  <a:spcPts val="0"/>
                </a:spcAft>
                <a:buClr>
                  <a:srgbClr val="000000"/>
                </a:buClr>
                <a:buSzPts val="1400"/>
                <a:buFont typeface="Arial"/>
                <a:buNone/>
              </a:p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hyperlink" Target="https://github.com/The-OpenROAD-Project/OpenROAD-flow-scripts" TargetMode="External"/><Relationship Id="rId4" Type="http://schemas.openxmlformats.org/officeDocument/2006/relationships/image" Target="../media/image11.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10" Type="http://schemas.openxmlformats.org/officeDocument/2006/relationships/image" Target="../media/image33.jpeg"/><Relationship Id="rId4" Type="http://schemas.openxmlformats.org/officeDocument/2006/relationships/image" Target="../media/image24.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ieeexplore.ieee.org/document/1118920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g3ca81cbe6ab_0_0"/>
          <p:cNvSpPr txBox="1">
            <a:spLocks noGrp="1"/>
          </p:cNvSpPr>
          <p:nvPr>
            <p:ph type="ctrTitle"/>
          </p:nvPr>
        </p:nvSpPr>
        <p:spPr>
          <a:xfrm>
            <a:off x="2209800" y="1900237"/>
            <a:ext cx="7772400" cy="1143000"/>
          </a:xfrm>
          <a:prstGeom prst="rect">
            <a:avLst/>
          </a:prstGeom>
        </p:spPr>
        <p:txBody>
          <a:bodyPr spcFirstLastPara="1" wrap="square" lIns="92075" tIns="46025" rIns="92075" bIns="46025" anchor="ctr" anchorCtr="0">
            <a:noAutofit/>
          </a:bodyPr>
          <a:lstStyle/>
          <a:p>
            <a:r>
              <a:rPr lang="en-US" dirty="0"/>
              <a:t>Agentic AI for EDA R&amp;D: Status and Prospects</a:t>
            </a:r>
            <a:endParaRPr dirty="0"/>
          </a:p>
        </p:txBody>
      </p:sp>
      <p:sp>
        <p:nvSpPr>
          <p:cNvPr id="30" name="Google Shape;30;g3ca81cbe6ab_0_0"/>
          <p:cNvSpPr txBox="1">
            <a:spLocks noGrp="1"/>
          </p:cNvSpPr>
          <p:nvPr>
            <p:ph type="subTitle" idx="1"/>
          </p:nvPr>
        </p:nvSpPr>
        <p:spPr>
          <a:xfrm>
            <a:off x="2800350" y="4191000"/>
            <a:ext cx="6400800" cy="1752600"/>
          </a:xfrm>
          <a:prstGeom prst="rect">
            <a:avLst/>
          </a:prstGeom>
        </p:spPr>
        <p:txBody>
          <a:bodyPr spcFirstLastPara="1" wrap="square" lIns="92075" tIns="46025" rIns="92075" bIns="46025" anchor="t" anchorCtr="0">
            <a:noAutofit/>
          </a:bodyPr>
          <a:lstStyle/>
          <a:p>
            <a:pPr marL="0" indent="0"/>
            <a:r>
              <a:rPr lang="en-US" dirty="0"/>
              <a:t>Amur Ghose, Andrew B. Kahng</a:t>
            </a:r>
            <a:r>
              <a:rPr lang="en-US"/>
              <a:t>, </a:t>
            </a:r>
            <a:br>
              <a:rPr lang="en-US"/>
            </a:br>
            <a:r>
              <a:rPr lang="en-US"/>
              <a:t>Sayak </a:t>
            </a:r>
            <a:r>
              <a:rPr lang="en-US" dirty="0"/>
              <a:t>Kundu and </a:t>
            </a:r>
            <a:r>
              <a:rPr lang="en-US" dirty="0" err="1"/>
              <a:t>Bodhisatta</a:t>
            </a:r>
            <a:r>
              <a:rPr lang="en-US" dirty="0"/>
              <a:t> Pramanik</a:t>
            </a:r>
          </a:p>
          <a:p>
            <a:pPr marL="0" indent="0"/>
            <a:br>
              <a:rPr lang="en-US" dirty="0"/>
            </a:br>
            <a:r>
              <a:rPr lang="en-US" b="0" dirty="0"/>
              <a:t>University of California, San Diego</a:t>
            </a:r>
            <a:endParaRPr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Tcl (programming language) - Wikipedia">
            <a:extLst>
              <a:ext uri="{FF2B5EF4-FFF2-40B4-BE49-F238E27FC236}">
                <a16:creationId xmlns:a16="http://schemas.microsoft.com/office/drawing/2014/main" id="{D8C2D9E0-7F7C-6FD6-53C5-B93AA2D67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418" y="186673"/>
            <a:ext cx="934801" cy="46740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Light bulb with brain icon vector illustration education and ...">
            <a:extLst>
              <a:ext uri="{FF2B5EF4-FFF2-40B4-BE49-F238E27FC236}">
                <a16:creationId xmlns:a16="http://schemas.microsoft.com/office/drawing/2014/main" id="{04626B61-528B-B31D-DBE5-54B7A23C6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158" y="6175321"/>
            <a:ext cx="534374" cy="476429"/>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question mark vector icon">
            <a:extLst>
              <a:ext uri="{FF2B5EF4-FFF2-40B4-BE49-F238E27FC236}">
                <a16:creationId xmlns:a16="http://schemas.microsoft.com/office/drawing/2014/main" id="{FA117144-1407-B85F-2150-E3B47DF80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1" y="772798"/>
            <a:ext cx="1159869" cy="771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A3C6D1-31B8-3007-1EAB-B49CDE15D8D0}"/>
              </a:ext>
            </a:extLst>
          </p:cNvPr>
          <p:cNvSpPr>
            <a:spLocks noGrp="1"/>
          </p:cNvSpPr>
          <p:nvPr>
            <p:ph type="title"/>
          </p:nvPr>
        </p:nvSpPr>
        <p:spPr/>
        <p:txBody>
          <a:bodyPr/>
          <a:lstStyle/>
          <a:p>
            <a:r>
              <a:rPr lang="en-US" dirty="0">
                <a:solidFill>
                  <a:srgbClr val="C00000"/>
                </a:solidFill>
              </a:rPr>
              <a:t>Flow-level</a:t>
            </a:r>
            <a:r>
              <a:rPr lang="en-US" dirty="0"/>
              <a:t> agents – architecture </a:t>
            </a:r>
          </a:p>
        </p:txBody>
      </p:sp>
      <p:sp>
        <p:nvSpPr>
          <p:cNvPr id="5" name="Rectangle: Rounded Corners 4">
            <a:extLst>
              <a:ext uri="{FF2B5EF4-FFF2-40B4-BE49-F238E27FC236}">
                <a16:creationId xmlns:a16="http://schemas.microsoft.com/office/drawing/2014/main" id="{88B3CD69-5CE5-3DF9-59B6-F90470F1FEE6}"/>
              </a:ext>
            </a:extLst>
          </p:cNvPr>
          <p:cNvSpPr/>
          <p:nvPr/>
        </p:nvSpPr>
        <p:spPr>
          <a:xfrm>
            <a:off x="1225550" y="1106488"/>
            <a:ext cx="3479800" cy="87630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High-level objective</a:t>
            </a:r>
            <a:br>
              <a:rPr lang="en-US" dirty="0">
                <a:solidFill>
                  <a:schemeClr val="tx1"/>
                </a:solidFill>
              </a:rPr>
            </a:br>
            <a:r>
              <a:rPr lang="en-US" dirty="0">
                <a:solidFill>
                  <a:schemeClr val="tx1"/>
                </a:solidFill>
              </a:rPr>
              <a:t>“Minimize ECP with &lt; 2% PDP degradation”</a:t>
            </a:r>
          </a:p>
        </p:txBody>
      </p:sp>
      <p:sp>
        <p:nvSpPr>
          <p:cNvPr id="6" name="Rectangle: Rounded Corners 5">
            <a:extLst>
              <a:ext uri="{FF2B5EF4-FFF2-40B4-BE49-F238E27FC236}">
                <a16:creationId xmlns:a16="http://schemas.microsoft.com/office/drawing/2014/main" id="{A6B28D2B-5104-D7E6-F6F6-747457B982C3}"/>
              </a:ext>
            </a:extLst>
          </p:cNvPr>
          <p:cNvSpPr/>
          <p:nvPr/>
        </p:nvSpPr>
        <p:spPr>
          <a:xfrm>
            <a:off x="1771650" y="2476500"/>
            <a:ext cx="2628900" cy="18415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90770E-9655-9E5E-A004-33C90EC88212}"/>
              </a:ext>
            </a:extLst>
          </p:cNvPr>
          <p:cNvSpPr txBox="1"/>
          <p:nvPr/>
        </p:nvSpPr>
        <p:spPr>
          <a:xfrm>
            <a:off x="2387600" y="2476500"/>
            <a:ext cx="1955800" cy="307777"/>
          </a:xfrm>
          <a:prstGeom prst="rect">
            <a:avLst/>
          </a:prstGeom>
          <a:noFill/>
        </p:spPr>
        <p:txBody>
          <a:bodyPr wrap="square" rtlCol="0">
            <a:spAutoFit/>
          </a:bodyPr>
          <a:lstStyle/>
          <a:p>
            <a:r>
              <a:rPr lang="en-US" b="1" dirty="0"/>
              <a:t>LLM planner</a:t>
            </a:r>
          </a:p>
        </p:txBody>
      </p:sp>
      <p:sp>
        <p:nvSpPr>
          <p:cNvPr id="8" name="TextBox 7">
            <a:extLst>
              <a:ext uri="{FF2B5EF4-FFF2-40B4-BE49-F238E27FC236}">
                <a16:creationId xmlns:a16="http://schemas.microsoft.com/office/drawing/2014/main" id="{BE2303C3-FF4C-3CD1-8109-BE6F5519EEC7}"/>
              </a:ext>
            </a:extLst>
          </p:cNvPr>
          <p:cNvSpPr txBox="1"/>
          <p:nvPr/>
        </p:nvSpPr>
        <p:spPr>
          <a:xfrm>
            <a:off x="1847850" y="2784277"/>
            <a:ext cx="2857500" cy="1384995"/>
          </a:xfrm>
          <a:prstGeom prst="rect">
            <a:avLst/>
          </a:prstGeom>
          <a:noFill/>
        </p:spPr>
        <p:txBody>
          <a:bodyPr wrap="square" rtlCol="0">
            <a:spAutoFit/>
          </a:bodyPr>
          <a:lstStyle/>
          <a:p>
            <a:pPr marL="114300" indent="-114300">
              <a:buSzPct val="120000"/>
              <a:buFont typeface="Arial" panose="020B0604020202020204" pitchFamily="34" charset="0"/>
              <a:buChar char="•"/>
            </a:pPr>
            <a:r>
              <a:rPr lang="en-US" dirty="0"/>
              <a:t>Parse documents</a:t>
            </a:r>
          </a:p>
          <a:p>
            <a:pPr marL="114300" indent="-114300">
              <a:buSzPct val="120000"/>
              <a:buFont typeface="Arial" panose="020B0604020202020204" pitchFamily="34" charset="0"/>
              <a:buChar char="•"/>
            </a:pPr>
            <a:r>
              <a:rPr lang="en-US" dirty="0"/>
              <a:t>Parse codebase / scripts</a:t>
            </a:r>
          </a:p>
          <a:p>
            <a:pPr marL="114300" indent="-114300">
              <a:buSzPct val="120000"/>
              <a:buFont typeface="Arial" panose="020B0604020202020204" pitchFamily="34" charset="0"/>
              <a:buChar char="•"/>
            </a:pPr>
            <a:r>
              <a:rPr lang="en-US" dirty="0"/>
              <a:t>Parse misc. corpus</a:t>
            </a:r>
          </a:p>
          <a:p>
            <a:pPr marL="114300" indent="-114300">
              <a:buSzPct val="120000"/>
              <a:buFont typeface="Arial" panose="020B0604020202020204" pitchFamily="34" charset="0"/>
              <a:buChar char="•"/>
            </a:pPr>
            <a:r>
              <a:rPr lang="en-US" dirty="0"/>
              <a:t>Decompose objective</a:t>
            </a:r>
          </a:p>
          <a:p>
            <a:pPr marL="114300" indent="-114300">
              <a:buSzPct val="120000"/>
              <a:buFont typeface="Arial" panose="020B0604020202020204" pitchFamily="34" charset="0"/>
              <a:buChar char="•"/>
            </a:pPr>
            <a:r>
              <a:rPr lang="en-US" dirty="0"/>
              <a:t>Generate flow script</a:t>
            </a:r>
          </a:p>
          <a:p>
            <a:pPr marL="114300" indent="-114300">
              <a:buSzPct val="120000"/>
              <a:buFont typeface="Arial" panose="020B0604020202020204" pitchFamily="34" charset="0"/>
              <a:buChar char="•"/>
            </a:pPr>
            <a:r>
              <a:rPr lang="en-US" dirty="0"/>
              <a:t>Propose parameters</a:t>
            </a:r>
          </a:p>
        </p:txBody>
      </p:sp>
      <p:sp>
        <p:nvSpPr>
          <p:cNvPr id="9" name="Rectangle: Rounded Corners 8">
            <a:extLst>
              <a:ext uri="{FF2B5EF4-FFF2-40B4-BE49-F238E27FC236}">
                <a16:creationId xmlns:a16="http://schemas.microsoft.com/office/drawing/2014/main" id="{9575996D-6F1C-6385-4411-08AC29BB31D0}"/>
              </a:ext>
            </a:extLst>
          </p:cNvPr>
          <p:cNvSpPr/>
          <p:nvPr/>
        </p:nvSpPr>
        <p:spPr>
          <a:xfrm>
            <a:off x="1847850" y="4711700"/>
            <a:ext cx="2628900" cy="130175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F2DBE8-D22C-A5E9-F510-F59BCF14CF34}"/>
              </a:ext>
            </a:extLst>
          </p:cNvPr>
          <p:cNvSpPr txBox="1"/>
          <p:nvPr/>
        </p:nvSpPr>
        <p:spPr>
          <a:xfrm>
            <a:off x="2408766" y="4706539"/>
            <a:ext cx="1955800" cy="307777"/>
          </a:xfrm>
          <a:prstGeom prst="rect">
            <a:avLst/>
          </a:prstGeom>
          <a:noFill/>
        </p:spPr>
        <p:txBody>
          <a:bodyPr wrap="square" rtlCol="0">
            <a:spAutoFit/>
          </a:bodyPr>
          <a:lstStyle/>
          <a:p>
            <a:r>
              <a:rPr lang="en-US" b="1" dirty="0"/>
              <a:t>Execution layer</a:t>
            </a:r>
          </a:p>
        </p:txBody>
      </p:sp>
      <p:sp>
        <p:nvSpPr>
          <p:cNvPr id="11" name="TextBox 10">
            <a:extLst>
              <a:ext uri="{FF2B5EF4-FFF2-40B4-BE49-F238E27FC236}">
                <a16:creationId xmlns:a16="http://schemas.microsoft.com/office/drawing/2014/main" id="{1738A204-EEFC-D225-A295-C0D9D047460D}"/>
              </a:ext>
            </a:extLst>
          </p:cNvPr>
          <p:cNvSpPr txBox="1"/>
          <p:nvPr/>
        </p:nvSpPr>
        <p:spPr>
          <a:xfrm>
            <a:off x="1847850" y="5014316"/>
            <a:ext cx="2857500" cy="738664"/>
          </a:xfrm>
          <a:prstGeom prst="rect">
            <a:avLst/>
          </a:prstGeom>
          <a:noFill/>
        </p:spPr>
        <p:txBody>
          <a:bodyPr wrap="square" rtlCol="0">
            <a:spAutoFit/>
          </a:bodyPr>
          <a:lstStyle/>
          <a:p>
            <a:pPr marL="114300" indent="-114300">
              <a:buSzPct val="120000"/>
              <a:buFont typeface="Arial" panose="020B0604020202020204" pitchFamily="34" charset="0"/>
              <a:buChar char="•"/>
            </a:pPr>
            <a:r>
              <a:rPr lang="en-US" dirty="0"/>
              <a:t>Invoke tools</a:t>
            </a:r>
          </a:p>
          <a:p>
            <a:pPr marL="114300" indent="-114300">
              <a:buSzPct val="120000"/>
              <a:buFont typeface="Arial" panose="020B0604020202020204" pitchFamily="34" charset="0"/>
              <a:buChar char="•"/>
            </a:pPr>
            <a:r>
              <a:rPr lang="en-US" dirty="0"/>
              <a:t>Monitor logs</a:t>
            </a:r>
          </a:p>
          <a:p>
            <a:pPr marL="114300" indent="-114300">
              <a:buSzPct val="120000"/>
              <a:buFont typeface="Arial" panose="020B0604020202020204" pitchFamily="34" charset="0"/>
              <a:buChar char="•"/>
            </a:pPr>
            <a:r>
              <a:rPr lang="en-US" dirty="0"/>
              <a:t>Capture metrics</a:t>
            </a:r>
          </a:p>
        </p:txBody>
      </p:sp>
      <p:cxnSp>
        <p:nvCxnSpPr>
          <p:cNvPr id="13" name="Connector: Curved 12">
            <a:extLst>
              <a:ext uri="{FF2B5EF4-FFF2-40B4-BE49-F238E27FC236}">
                <a16:creationId xmlns:a16="http://schemas.microsoft.com/office/drawing/2014/main" id="{292772FA-DC6E-11EF-AB20-AD855129AE18}"/>
              </a:ext>
            </a:extLst>
          </p:cNvPr>
          <p:cNvCxnSpPr>
            <a:stCxn id="11" idx="1"/>
            <a:endCxn id="6" idx="1"/>
          </p:cNvCxnSpPr>
          <p:nvPr/>
        </p:nvCxnSpPr>
        <p:spPr>
          <a:xfrm rot="10800000">
            <a:off x="1771650" y="3397250"/>
            <a:ext cx="76200" cy="1986398"/>
          </a:xfrm>
          <a:prstGeom prst="curvedConnector3">
            <a:avLst>
              <a:gd name="adj1" fmla="val 110833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80D7BE9-0557-13B3-896B-717E193703DD}"/>
              </a:ext>
            </a:extLst>
          </p:cNvPr>
          <p:cNvCxnSpPr/>
          <p:nvPr/>
        </p:nvCxnSpPr>
        <p:spPr>
          <a:xfrm>
            <a:off x="3117850" y="1982788"/>
            <a:ext cx="0" cy="4937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392545-60D7-36E9-020D-A2D6FCE44E06}"/>
              </a:ext>
            </a:extLst>
          </p:cNvPr>
          <p:cNvCxnSpPr>
            <a:cxnSpLocks/>
          </p:cNvCxnSpPr>
          <p:nvPr/>
        </p:nvCxnSpPr>
        <p:spPr>
          <a:xfrm>
            <a:off x="3206750" y="4318000"/>
            <a:ext cx="0" cy="3885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F90DA945-62B0-8DA1-34D1-95CBD06D27A6}"/>
              </a:ext>
            </a:extLst>
          </p:cNvPr>
          <p:cNvGrpSpPr/>
          <p:nvPr/>
        </p:nvGrpSpPr>
        <p:grpSpPr>
          <a:xfrm>
            <a:off x="5499100" y="4787780"/>
            <a:ext cx="2873971" cy="965200"/>
            <a:chOff x="5226050" y="4347072"/>
            <a:chExt cx="2873971" cy="965200"/>
          </a:xfrm>
        </p:grpSpPr>
        <p:sp>
          <p:nvSpPr>
            <p:cNvPr id="21" name="Rectangle: Rounded Corners 20">
              <a:extLst>
                <a:ext uri="{FF2B5EF4-FFF2-40B4-BE49-F238E27FC236}">
                  <a16:creationId xmlns:a16="http://schemas.microsoft.com/office/drawing/2014/main" id="{7502EFA4-1B80-83E8-4C2B-294AE4323E24}"/>
                </a:ext>
              </a:extLst>
            </p:cNvPr>
            <p:cNvSpPr/>
            <p:nvPr/>
          </p:nvSpPr>
          <p:spPr>
            <a:xfrm>
              <a:off x="5226050" y="4347072"/>
              <a:ext cx="2051050" cy="965200"/>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Eda Icons - Free SVG &amp; PNG Eda Images - Noun Project">
              <a:extLst>
                <a:ext uri="{FF2B5EF4-FFF2-40B4-BE49-F238E27FC236}">
                  <a16:creationId xmlns:a16="http://schemas.microsoft.com/office/drawing/2014/main" id="{E3DF1541-51B4-72D7-F876-F144F542F9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1418" y="4430809"/>
              <a:ext cx="716363" cy="7163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41EC8FE-AD26-10B6-6F91-FCA55CB99BFC}"/>
                </a:ext>
              </a:extLst>
            </p:cNvPr>
            <p:cNvSpPr txBox="1"/>
            <p:nvPr/>
          </p:nvSpPr>
          <p:spPr>
            <a:xfrm>
              <a:off x="6144221" y="4675783"/>
              <a:ext cx="1955800" cy="307777"/>
            </a:xfrm>
            <a:prstGeom prst="rect">
              <a:avLst/>
            </a:prstGeom>
            <a:noFill/>
          </p:spPr>
          <p:txBody>
            <a:bodyPr wrap="square" rtlCol="0">
              <a:spAutoFit/>
            </a:bodyPr>
            <a:lstStyle/>
            <a:p>
              <a:r>
                <a:rPr lang="en-US" b="1" dirty="0"/>
                <a:t>EDA tools</a:t>
              </a:r>
            </a:p>
          </p:txBody>
        </p:sp>
      </p:grpSp>
      <p:grpSp>
        <p:nvGrpSpPr>
          <p:cNvPr id="24" name="Group 23">
            <a:extLst>
              <a:ext uri="{FF2B5EF4-FFF2-40B4-BE49-F238E27FC236}">
                <a16:creationId xmlns:a16="http://schemas.microsoft.com/office/drawing/2014/main" id="{64C93A83-96CB-7AC2-63BA-1134CAE9D2A5}"/>
              </a:ext>
            </a:extLst>
          </p:cNvPr>
          <p:cNvGrpSpPr/>
          <p:nvPr/>
        </p:nvGrpSpPr>
        <p:grpSpPr>
          <a:xfrm>
            <a:off x="5422900" y="3325888"/>
            <a:ext cx="3134318" cy="965200"/>
            <a:chOff x="5226050" y="4347072"/>
            <a:chExt cx="3134318" cy="965200"/>
          </a:xfrm>
        </p:grpSpPr>
        <p:sp>
          <p:nvSpPr>
            <p:cNvPr id="25" name="Rectangle: Rounded Corners 24">
              <a:extLst>
                <a:ext uri="{FF2B5EF4-FFF2-40B4-BE49-F238E27FC236}">
                  <a16:creationId xmlns:a16="http://schemas.microsoft.com/office/drawing/2014/main" id="{F2A52133-7E9A-777A-6141-59DEA343BF56}"/>
                </a:ext>
              </a:extLst>
            </p:cNvPr>
            <p:cNvSpPr/>
            <p:nvPr/>
          </p:nvSpPr>
          <p:spPr>
            <a:xfrm>
              <a:off x="5226050" y="4347072"/>
              <a:ext cx="2051050" cy="965200"/>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90F4530-BFD2-5065-4180-9BA4CD08D6D5}"/>
                </a:ext>
              </a:extLst>
            </p:cNvPr>
            <p:cNvSpPr txBox="1"/>
            <p:nvPr/>
          </p:nvSpPr>
          <p:spPr>
            <a:xfrm>
              <a:off x="6404568" y="4675783"/>
              <a:ext cx="1955800" cy="307777"/>
            </a:xfrm>
            <a:prstGeom prst="rect">
              <a:avLst/>
            </a:prstGeom>
            <a:noFill/>
          </p:spPr>
          <p:txBody>
            <a:bodyPr wrap="square" rtlCol="0">
              <a:spAutoFit/>
            </a:bodyPr>
            <a:lstStyle/>
            <a:p>
              <a:r>
                <a:rPr lang="en-US" b="1" dirty="0"/>
                <a:t>LLM</a:t>
              </a:r>
            </a:p>
          </p:txBody>
        </p:sp>
      </p:grpSp>
      <p:cxnSp>
        <p:nvCxnSpPr>
          <p:cNvPr id="32" name="Straight Arrow Connector 31">
            <a:extLst>
              <a:ext uri="{FF2B5EF4-FFF2-40B4-BE49-F238E27FC236}">
                <a16:creationId xmlns:a16="http://schemas.microsoft.com/office/drawing/2014/main" id="{0ADE0964-11B1-53EE-DE82-BDFDED9FE6F7}"/>
              </a:ext>
            </a:extLst>
          </p:cNvPr>
          <p:cNvCxnSpPr/>
          <p:nvPr/>
        </p:nvCxnSpPr>
        <p:spPr>
          <a:xfrm>
            <a:off x="4400550" y="3815954"/>
            <a:ext cx="1022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F7B21B-7B29-B0B3-0D95-2D7C04348F8C}"/>
              </a:ext>
            </a:extLst>
          </p:cNvPr>
          <p:cNvCxnSpPr/>
          <p:nvPr/>
        </p:nvCxnSpPr>
        <p:spPr>
          <a:xfrm flipH="1">
            <a:off x="4400550" y="3939904"/>
            <a:ext cx="1022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E238BF3-6620-3391-A208-C6529A99F0DA}"/>
              </a:ext>
            </a:extLst>
          </p:cNvPr>
          <p:cNvCxnSpPr/>
          <p:nvPr/>
        </p:nvCxnSpPr>
        <p:spPr>
          <a:xfrm>
            <a:off x="4476750" y="5245100"/>
            <a:ext cx="1022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65238AB-EA14-ADA0-E0F1-886854E1BA58}"/>
              </a:ext>
            </a:extLst>
          </p:cNvPr>
          <p:cNvCxnSpPr/>
          <p:nvPr/>
        </p:nvCxnSpPr>
        <p:spPr>
          <a:xfrm flipH="1">
            <a:off x="4476750" y="5424268"/>
            <a:ext cx="1022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DD99369-CEBB-D3C3-786F-5D0EA7807B73}"/>
              </a:ext>
            </a:extLst>
          </p:cNvPr>
          <p:cNvSpPr txBox="1"/>
          <p:nvPr/>
        </p:nvSpPr>
        <p:spPr>
          <a:xfrm>
            <a:off x="99204" y="3749477"/>
            <a:ext cx="1300190" cy="307777"/>
          </a:xfrm>
          <a:prstGeom prst="rect">
            <a:avLst/>
          </a:prstGeom>
          <a:noFill/>
        </p:spPr>
        <p:txBody>
          <a:bodyPr wrap="square" rtlCol="0">
            <a:spAutoFit/>
          </a:bodyPr>
          <a:lstStyle/>
          <a:p>
            <a:r>
              <a:rPr lang="en-US" b="1" dirty="0">
                <a:solidFill>
                  <a:srgbClr val="002060"/>
                </a:solidFill>
              </a:rPr>
              <a:t>Feedback</a:t>
            </a:r>
          </a:p>
        </p:txBody>
      </p:sp>
      <p:grpSp>
        <p:nvGrpSpPr>
          <p:cNvPr id="38" name="Group 37">
            <a:extLst>
              <a:ext uri="{FF2B5EF4-FFF2-40B4-BE49-F238E27FC236}">
                <a16:creationId xmlns:a16="http://schemas.microsoft.com/office/drawing/2014/main" id="{D0DBA657-FF49-01D3-520B-58FFD5C18159}"/>
              </a:ext>
            </a:extLst>
          </p:cNvPr>
          <p:cNvGrpSpPr/>
          <p:nvPr/>
        </p:nvGrpSpPr>
        <p:grpSpPr>
          <a:xfrm>
            <a:off x="5422900" y="2247503"/>
            <a:ext cx="2876549" cy="965200"/>
            <a:chOff x="5226050" y="4347072"/>
            <a:chExt cx="2876549" cy="965200"/>
          </a:xfrm>
        </p:grpSpPr>
        <p:sp>
          <p:nvSpPr>
            <p:cNvPr id="39" name="Rectangle: Rounded Corners 38">
              <a:extLst>
                <a:ext uri="{FF2B5EF4-FFF2-40B4-BE49-F238E27FC236}">
                  <a16:creationId xmlns:a16="http://schemas.microsoft.com/office/drawing/2014/main" id="{088DEDCD-CD0E-1B1B-4827-EC0CD0C1AE61}"/>
                </a:ext>
              </a:extLst>
            </p:cNvPr>
            <p:cNvSpPr/>
            <p:nvPr/>
          </p:nvSpPr>
          <p:spPr>
            <a:xfrm>
              <a:off x="5226050" y="4347072"/>
              <a:ext cx="2051050" cy="965200"/>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02B1C2D-65E8-3596-99BA-68B6ECB3ACAE}"/>
                </a:ext>
              </a:extLst>
            </p:cNvPr>
            <p:cNvSpPr txBox="1"/>
            <p:nvPr/>
          </p:nvSpPr>
          <p:spPr>
            <a:xfrm>
              <a:off x="6146799" y="4529491"/>
              <a:ext cx="1955800" cy="523220"/>
            </a:xfrm>
            <a:prstGeom prst="rect">
              <a:avLst/>
            </a:prstGeom>
            <a:noFill/>
          </p:spPr>
          <p:txBody>
            <a:bodyPr wrap="square" rtlCol="0">
              <a:spAutoFit/>
            </a:bodyPr>
            <a:lstStyle/>
            <a:p>
              <a:r>
                <a:rPr lang="en-US" b="1" dirty="0"/>
                <a:t>Knowledge</a:t>
              </a:r>
              <a:br>
                <a:rPr lang="en-US" b="1" dirty="0"/>
              </a:br>
              <a:r>
                <a:rPr lang="en-US" b="1" dirty="0"/>
                <a:t>corpus</a:t>
              </a:r>
            </a:p>
          </p:txBody>
        </p:sp>
      </p:grpSp>
      <p:pic>
        <p:nvPicPr>
          <p:cNvPr id="12294" name="Picture 6" descr="Documents papers - Free interface icons">
            <a:extLst>
              <a:ext uri="{FF2B5EF4-FFF2-40B4-BE49-F238E27FC236}">
                <a16:creationId xmlns:a16="http://schemas.microsoft.com/office/drawing/2014/main" id="{43C9F35A-3DA8-B404-8E5F-91FDF0768D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2837" y="2374799"/>
            <a:ext cx="716363" cy="716363"/>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id="{70DABBA2-3DFE-78CB-20BA-BCA009EA6112}"/>
              </a:ext>
            </a:extLst>
          </p:cNvPr>
          <p:cNvCxnSpPr/>
          <p:nvPr/>
        </p:nvCxnSpPr>
        <p:spPr>
          <a:xfrm>
            <a:off x="4400550" y="2786015"/>
            <a:ext cx="1022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508B572-CAD2-DB32-3C68-BC52B1354E5B}"/>
              </a:ext>
            </a:extLst>
          </p:cNvPr>
          <p:cNvCxnSpPr/>
          <p:nvPr/>
        </p:nvCxnSpPr>
        <p:spPr>
          <a:xfrm flipH="1">
            <a:off x="4400550" y="2895403"/>
            <a:ext cx="10223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296" name="Picture 8" descr="Software Engineer Icon SVG Vector &amp; PNG ...">
            <a:extLst>
              <a:ext uri="{FF2B5EF4-FFF2-40B4-BE49-F238E27FC236}">
                <a16:creationId xmlns:a16="http://schemas.microsoft.com/office/drawing/2014/main" id="{B54C7FA1-0F04-B85F-C432-5F57653AEA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074" y="1445978"/>
            <a:ext cx="553084" cy="632096"/>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Llm Images – Browse 43,501 Stock Photos ...">
            <a:extLst>
              <a:ext uri="{FF2B5EF4-FFF2-40B4-BE49-F238E27FC236}">
                <a16:creationId xmlns:a16="http://schemas.microsoft.com/office/drawing/2014/main" id="{2F13E3AB-780F-0D7B-FE23-14B41EB90E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2734" y="3394154"/>
            <a:ext cx="843599" cy="843599"/>
          </a:xfrm>
          <a:prstGeom prst="rect">
            <a:avLst/>
          </a:prstGeom>
          <a:noFill/>
          <a:extLst>
            <a:ext uri="{909E8E84-426E-40DD-AFC4-6F175D3DCCD1}">
              <a14:hiddenFill xmlns:a14="http://schemas.microsoft.com/office/drawing/2010/main">
                <a:solidFill>
                  <a:srgbClr val="FFFFFF"/>
                </a:solidFill>
              </a14:hiddenFill>
            </a:ext>
          </a:extLst>
        </p:spPr>
      </p:pic>
      <p:sp>
        <p:nvSpPr>
          <p:cNvPr id="44" name="Text Placeholder 2">
            <a:extLst>
              <a:ext uri="{FF2B5EF4-FFF2-40B4-BE49-F238E27FC236}">
                <a16:creationId xmlns:a16="http://schemas.microsoft.com/office/drawing/2014/main" id="{6DAD2847-0B48-E82C-ADE6-1ECEDF60667D}"/>
              </a:ext>
            </a:extLst>
          </p:cNvPr>
          <p:cNvSpPr txBox="1">
            <a:spLocks/>
          </p:cNvSpPr>
          <p:nvPr/>
        </p:nvSpPr>
        <p:spPr>
          <a:xfrm>
            <a:off x="7827436" y="774386"/>
            <a:ext cx="4244154" cy="5430841"/>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buSzPct val="120000"/>
            </a:pPr>
            <a:r>
              <a:rPr lang="en-US" sz="2000" b="1" dirty="0" err="1">
                <a:solidFill>
                  <a:srgbClr val="002060"/>
                </a:solidFill>
                <a:sym typeface="Wingdings" panose="05000000000000000000" pitchFamily="2" charset="2"/>
              </a:rPr>
              <a:t>ChipNeMo</a:t>
            </a:r>
            <a:r>
              <a:rPr lang="en-US" sz="2000" b="1" dirty="0">
                <a:solidFill>
                  <a:srgbClr val="002060"/>
                </a:solidFill>
                <a:sym typeface="Wingdings" panose="05000000000000000000" pitchFamily="2" charset="2"/>
              </a:rPr>
              <a:t> (NVIDIA) (2023)</a:t>
            </a:r>
          </a:p>
          <a:p>
            <a:pPr marL="400050" lvl="1" indent="-171450">
              <a:buSzPct val="120000"/>
            </a:pPr>
            <a:r>
              <a:rPr lang="en-US" sz="1600" dirty="0">
                <a:solidFill>
                  <a:schemeClr val="tx1"/>
                </a:solidFill>
                <a:sym typeface="Wingdings" panose="05000000000000000000" pitchFamily="2" charset="2"/>
              </a:rPr>
              <a:t>Pretraining on expert-engineer scripts</a:t>
            </a:r>
          </a:p>
          <a:p>
            <a:pPr marL="400050" lvl="1" indent="-171450">
              <a:buSzPct val="120000"/>
            </a:pPr>
            <a:r>
              <a:rPr lang="en-US" sz="1600" dirty="0">
                <a:solidFill>
                  <a:schemeClr val="tx1"/>
                </a:solidFill>
                <a:sym typeface="Wingdings" panose="05000000000000000000" pitchFamily="2" charset="2"/>
              </a:rPr>
              <a:t>Combines ICL with document retrieval </a:t>
            </a:r>
          </a:p>
          <a:p>
            <a:pPr marL="400050" lvl="1" indent="-171450">
              <a:buSzPct val="120000"/>
            </a:pPr>
            <a:r>
              <a:rPr lang="en-US" sz="1600" dirty="0">
                <a:solidFill>
                  <a:schemeClr val="tx1"/>
                </a:solidFill>
                <a:sym typeface="Wingdings" panose="05000000000000000000" pitchFamily="2" charset="2"/>
              </a:rPr>
              <a:t>Generates high-quality </a:t>
            </a:r>
            <a:r>
              <a:rPr lang="en-US" sz="1600" dirty="0" err="1">
                <a:solidFill>
                  <a:schemeClr val="tx1"/>
                </a:solidFill>
                <a:sym typeface="Wingdings" panose="05000000000000000000" pitchFamily="2" charset="2"/>
              </a:rPr>
              <a:t>Tcl</a:t>
            </a:r>
            <a:r>
              <a:rPr lang="en-US" sz="1600" dirty="0">
                <a:solidFill>
                  <a:schemeClr val="tx1"/>
                </a:solidFill>
                <a:sym typeface="Wingdings" panose="05000000000000000000" pitchFamily="2" charset="2"/>
              </a:rPr>
              <a:t> scripts for timing analysis, etc. </a:t>
            </a:r>
            <a:endParaRPr lang="en-US" sz="2000" dirty="0">
              <a:solidFill>
                <a:schemeClr val="tx1"/>
              </a:solidFill>
            </a:endParaRPr>
          </a:p>
          <a:p>
            <a:pPr marL="228600" indent="-177800">
              <a:buSzPct val="120000"/>
            </a:pPr>
            <a:r>
              <a:rPr lang="en-US" sz="2000" b="1" dirty="0" err="1">
                <a:solidFill>
                  <a:srgbClr val="002060"/>
                </a:solidFill>
              </a:rPr>
              <a:t>ChatEDA</a:t>
            </a:r>
            <a:r>
              <a:rPr lang="en-US" sz="2000" b="1" dirty="0">
                <a:solidFill>
                  <a:srgbClr val="002060"/>
                </a:solidFill>
              </a:rPr>
              <a:t> (CUHK) (2024)</a:t>
            </a:r>
          </a:p>
          <a:p>
            <a:pPr marL="400050" lvl="1" indent="-171450">
              <a:buSzPct val="120000"/>
            </a:pPr>
            <a:r>
              <a:rPr lang="en-US" sz="1600" dirty="0">
                <a:solidFill>
                  <a:schemeClr val="tx1"/>
                </a:solidFill>
              </a:rPr>
              <a:t>Translates flow automation to an agentic task</a:t>
            </a:r>
          </a:p>
          <a:p>
            <a:pPr marL="400050" lvl="1" indent="-171450">
              <a:buSzPct val="120000"/>
            </a:pPr>
            <a:r>
              <a:rPr lang="en-US" sz="1600" dirty="0">
                <a:solidFill>
                  <a:schemeClr val="tx1"/>
                </a:solidFill>
              </a:rPr>
              <a:t>Rich training corpora, </a:t>
            </a:r>
            <a:r>
              <a:rPr lang="en-US" sz="1600" dirty="0" err="1">
                <a:solidFill>
                  <a:schemeClr val="tx1"/>
                </a:solidFill>
              </a:rPr>
              <a:t>CoT</a:t>
            </a:r>
            <a:r>
              <a:rPr lang="en-US" sz="1600" dirty="0">
                <a:solidFill>
                  <a:schemeClr val="tx1"/>
                </a:solidFill>
              </a:rPr>
              <a:t> prompting, usage of multi-agents</a:t>
            </a:r>
          </a:p>
          <a:p>
            <a:pPr marL="228600" indent="-177800">
              <a:buSzPct val="120000"/>
            </a:pPr>
            <a:r>
              <a:rPr lang="en-US" sz="2000" b="1" dirty="0" err="1">
                <a:solidFill>
                  <a:srgbClr val="002060"/>
                </a:solidFill>
                <a:sym typeface="Wingdings" panose="05000000000000000000" pitchFamily="2" charset="2"/>
              </a:rPr>
              <a:t>ORAssistant</a:t>
            </a:r>
            <a:r>
              <a:rPr lang="en-US" sz="2000" b="1" dirty="0">
                <a:solidFill>
                  <a:srgbClr val="002060"/>
                </a:solidFill>
                <a:sym typeface="Wingdings" panose="05000000000000000000" pitchFamily="2" charset="2"/>
              </a:rPr>
              <a:t> (Precision Innovation) (2024)</a:t>
            </a:r>
          </a:p>
          <a:p>
            <a:pPr marL="400050" lvl="1" indent="-171450">
              <a:buSzPct val="120000"/>
            </a:pPr>
            <a:r>
              <a:rPr lang="en-US" sz="1600" dirty="0">
                <a:solidFill>
                  <a:schemeClr val="tx1"/>
                </a:solidFill>
                <a:sym typeface="Wingdings" panose="05000000000000000000" pitchFamily="2" charset="2"/>
              </a:rPr>
              <a:t>Automated script generation and chatbot for </a:t>
            </a:r>
            <a:r>
              <a:rPr lang="en-US" sz="1600" dirty="0" err="1">
                <a:solidFill>
                  <a:schemeClr val="tx1"/>
                </a:solidFill>
                <a:sym typeface="Wingdings" panose="05000000000000000000" pitchFamily="2" charset="2"/>
              </a:rPr>
              <a:t>OpenROAD</a:t>
            </a:r>
            <a:r>
              <a:rPr lang="en-US" sz="1600" dirty="0">
                <a:solidFill>
                  <a:schemeClr val="tx1"/>
                </a:solidFill>
                <a:sym typeface="Wingdings" panose="05000000000000000000" pitchFamily="2" charset="2"/>
              </a:rPr>
              <a:t> ecosystem</a:t>
            </a:r>
          </a:p>
          <a:p>
            <a:pPr marL="228600" indent="-177800">
              <a:buSzPct val="120000"/>
            </a:pPr>
            <a:r>
              <a:rPr lang="en-US" sz="2000" b="1" dirty="0">
                <a:solidFill>
                  <a:srgbClr val="002060"/>
                </a:solidFill>
                <a:sym typeface="Wingdings" panose="05000000000000000000" pitchFamily="2" charset="2"/>
              </a:rPr>
              <a:t>ORFS-agent (UCSD) (2025)</a:t>
            </a:r>
          </a:p>
          <a:p>
            <a:pPr marL="400050" lvl="1" indent="-171450">
              <a:buSzPct val="120000"/>
            </a:pPr>
            <a:r>
              <a:rPr lang="en-US" sz="1600" dirty="0">
                <a:solidFill>
                  <a:schemeClr val="tx1"/>
                </a:solidFill>
                <a:sym typeface="Wingdings" panose="05000000000000000000" pitchFamily="2" charset="2"/>
              </a:rPr>
              <a:t>LLM-driven iterative optimization agent for parameter tuning in the </a:t>
            </a:r>
            <a:r>
              <a:rPr lang="en-US" sz="1600" dirty="0" err="1">
                <a:solidFill>
                  <a:schemeClr val="tx1"/>
                </a:solidFill>
                <a:sym typeface="Wingdings" panose="05000000000000000000" pitchFamily="2" charset="2"/>
                <a:hlinkClick r:id="rId10"/>
              </a:rPr>
              <a:t>OpenROAD</a:t>
            </a:r>
            <a:r>
              <a:rPr lang="en-US" sz="1600" dirty="0">
                <a:solidFill>
                  <a:schemeClr val="tx1"/>
                </a:solidFill>
                <a:sym typeface="Wingdings" panose="05000000000000000000" pitchFamily="2" charset="2"/>
                <a:hlinkClick r:id="rId10"/>
              </a:rPr>
              <a:t>-flow-scripts repo</a:t>
            </a:r>
            <a:r>
              <a:rPr lang="en-US" sz="1600" dirty="0">
                <a:solidFill>
                  <a:schemeClr val="tx1"/>
                </a:solidFill>
                <a:sym typeface="Wingdings" panose="05000000000000000000" pitchFamily="2" charset="2"/>
              </a:rPr>
              <a:t>. </a:t>
            </a:r>
          </a:p>
          <a:p>
            <a:pPr marL="50800" indent="0">
              <a:buNone/>
            </a:pPr>
            <a:endParaRPr lang="en-US" sz="1600" dirty="0">
              <a:solidFill>
                <a:schemeClr val="tx1"/>
              </a:solidFill>
              <a:sym typeface="Wingdings" panose="05000000000000000000" pitchFamily="2" charset="2"/>
            </a:endParaRPr>
          </a:p>
          <a:p>
            <a:pPr marL="50800" indent="0">
              <a:buNone/>
            </a:pPr>
            <a:endParaRPr lang="en-US" sz="2000" dirty="0">
              <a:solidFill>
                <a:schemeClr val="tx1"/>
              </a:solidFill>
            </a:endParaRPr>
          </a:p>
        </p:txBody>
      </p:sp>
      <p:sp>
        <p:nvSpPr>
          <p:cNvPr id="45" name="Rectangle: Rounded Corners 44">
            <a:extLst>
              <a:ext uri="{FF2B5EF4-FFF2-40B4-BE49-F238E27FC236}">
                <a16:creationId xmlns:a16="http://schemas.microsoft.com/office/drawing/2014/main" id="{752CC27C-B16F-EC10-F3DB-58C49A380A3B}"/>
              </a:ext>
            </a:extLst>
          </p:cNvPr>
          <p:cNvSpPr/>
          <p:nvPr/>
        </p:nvSpPr>
        <p:spPr>
          <a:xfrm>
            <a:off x="1399394" y="6278692"/>
            <a:ext cx="10122333" cy="26968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Treat EDA tools as black-boxes; LLM decomposes objective into subtasks; each subtask is translated to scripts</a:t>
            </a:r>
          </a:p>
        </p:txBody>
      </p:sp>
      <p:sp>
        <p:nvSpPr>
          <p:cNvPr id="46" name="TextBox 45">
            <a:extLst>
              <a:ext uri="{FF2B5EF4-FFF2-40B4-BE49-F238E27FC236}">
                <a16:creationId xmlns:a16="http://schemas.microsoft.com/office/drawing/2014/main" id="{A459CAE9-19EE-0948-0D30-BDE4629C18D9}"/>
              </a:ext>
            </a:extLst>
          </p:cNvPr>
          <p:cNvSpPr txBox="1"/>
          <p:nvPr/>
        </p:nvSpPr>
        <p:spPr>
          <a:xfrm>
            <a:off x="4441271" y="2874664"/>
            <a:ext cx="1300190" cy="307777"/>
          </a:xfrm>
          <a:prstGeom prst="rect">
            <a:avLst/>
          </a:prstGeom>
          <a:noFill/>
        </p:spPr>
        <p:txBody>
          <a:bodyPr wrap="square" rtlCol="0">
            <a:spAutoFit/>
          </a:bodyPr>
          <a:lstStyle/>
          <a:p>
            <a:r>
              <a:rPr lang="en-US" b="1" dirty="0">
                <a:solidFill>
                  <a:srgbClr val="002060"/>
                </a:solidFill>
              </a:rPr>
              <a:t>Response</a:t>
            </a:r>
          </a:p>
        </p:txBody>
      </p:sp>
      <p:sp>
        <p:nvSpPr>
          <p:cNvPr id="47" name="TextBox 46">
            <a:extLst>
              <a:ext uri="{FF2B5EF4-FFF2-40B4-BE49-F238E27FC236}">
                <a16:creationId xmlns:a16="http://schemas.microsoft.com/office/drawing/2014/main" id="{518C6FC9-A4E7-53C6-B8EB-FAE61AA03B67}"/>
              </a:ext>
            </a:extLst>
          </p:cNvPr>
          <p:cNvSpPr txBox="1"/>
          <p:nvPr/>
        </p:nvSpPr>
        <p:spPr>
          <a:xfrm>
            <a:off x="4550555" y="2470843"/>
            <a:ext cx="1300190" cy="307777"/>
          </a:xfrm>
          <a:prstGeom prst="rect">
            <a:avLst/>
          </a:prstGeom>
          <a:noFill/>
        </p:spPr>
        <p:txBody>
          <a:bodyPr wrap="square" rtlCol="0">
            <a:spAutoFit/>
          </a:bodyPr>
          <a:lstStyle/>
          <a:p>
            <a:r>
              <a:rPr lang="en-US" b="1" dirty="0">
                <a:solidFill>
                  <a:srgbClr val="002060"/>
                </a:solidFill>
              </a:rPr>
              <a:t>Query</a:t>
            </a:r>
          </a:p>
        </p:txBody>
      </p:sp>
      <p:sp>
        <p:nvSpPr>
          <p:cNvPr id="48" name="TextBox 47">
            <a:extLst>
              <a:ext uri="{FF2B5EF4-FFF2-40B4-BE49-F238E27FC236}">
                <a16:creationId xmlns:a16="http://schemas.microsoft.com/office/drawing/2014/main" id="{E9130C90-B71F-1085-B20B-2E1429E0CC11}"/>
              </a:ext>
            </a:extLst>
          </p:cNvPr>
          <p:cNvSpPr txBox="1"/>
          <p:nvPr/>
        </p:nvSpPr>
        <p:spPr>
          <a:xfrm>
            <a:off x="4555367" y="3505558"/>
            <a:ext cx="1300190" cy="307777"/>
          </a:xfrm>
          <a:prstGeom prst="rect">
            <a:avLst/>
          </a:prstGeom>
          <a:noFill/>
        </p:spPr>
        <p:txBody>
          <a:bodyPr wrap="square" rtlCol="0">
            <a:spAutoFit/>
          </a:bodyPr>
          <a:lstStyle/>
          <a:p>
            <a:r>
              <a:rPr lang="en-US" b="1" dirty="0">
                <a:solidFill>
                  <a:srgbClr val="002060"/>
                </a:solidFill>
              </a:rPr>
              <a:t>Query</a:t>
            </a:r>
          </a:p>
        </p:txBody>
      </p:sp>
      <p:sp>
        <p:nvSpPr>
          <p:cNvPr id="49" name="TextBox 48">
            <a:extLst>
              <a:ext uri="{FF2B5EF4-FFF2-40B4-BE49-F238E27FC236}">
                <a16:creationId xmlns:a16="http://schemas.microsoft.com/office/drawing/2014/main" id="{7795B840-B2BC-4D64-7BC8-977468C3D247}"/>
              </a:ext>
            </a:extLst>
          </p:cNvPr>
          <p:cNvSpPr txBox="1"/>
          <p:nvPr/>
        </p:nvSpPr>
        <p:spPr>
          <a:xfrm>
            <a:off x="4422775" y="3897072"/>
            <a:ext cx="1300190" cy="307777"/>
          </a:xfrm>
          <a:prstGeom prst="rect">
            <a:avLst/>
          </a:prstGeom>
          <a:noFill/>
        </p:spPr>
        <p:txBody>
          <a:bodyPr wrap="square" rtlCol="0">
            <a:spAutoFit/>
          </a:bodyPr>
          <a:lstStyle/>
          <a:p>
            <a:r>
              <a:rPr lang="en-US" b="1" dirty="0">
                <a:solidFill>
                  <a:srgbClr val="002060"/>
                </a:solidFill>
              </a:rPr>
              <a:t>Response</a:t>
            </a:r>
          </a:p>
        </p:txBody>
      </p:sp>
      <p:sp>
        <p:nvSpPr>
          <p:cNvPr id="50" name="TextBox 49">
            <a:extLst>
              <a:ext uri="{FF2B5EF4-FFF2-40B4-BE49-F238E27FC236}">
                <a16:creationId xmlns:a16="http://schemas.microsoft.com/office/drawing/2014/main" id="{813C8904-1510-5FCB-0EBD-A6587F70F83C}"/>
              </a:ext>
            </a:extLst>
          </p:cNvPr>
          <p:cNvSpPr txBox="1"/>
          <p:nvPr/>
        </p:nvSpPr>
        <p:spPr>
          <a:xfrm>
            <a:off x="4571719" y="4920734"/>
            <a:ext cx="1300190" cy="307777"/>
          </a:xfrm>
          <a:prstGeom prst="rect">
            <a:avLst/>
          </a:prstGeom>
          <a:noFill/>
        </p:spPr>
        <p:txBody>
          <a:bodyPr wrap="square" rtlCol="0">
            <a:spAutoFit/>
          </a:bodyPr>
          <a:lstStyle/>
          <a:p>
            <a:r>
              <a:rPr lang="en-US" b="1" dirty="0">
                <a:solidFill>
                  <a:srgbClr val="002060"/>
                </a:solidFill>
              </a:rPr>
              <a:t>Invoke</a:t>
            </a:r>
          </a:p>
        </p:txBody>
      </p:sp>
      <p:sp>
        <p:nvSpPr>
          <p:cNvPr id="51" name="TextBox 50">
            <a:extLst>
              <a:ext uri="{FF2B5EF4-FFF2-40B4-BE49-F238E27FC236}">
                <a16:creationId xmlns:a16="http://schemas.microsoft.com/office/drawing/2014/main" id="{B10E138E-23E8-D723-ED60-6268EF055072}"/>
              </a:ext>
            </a:extLst>
          </p:cNvPr>
          <p:cNvSpPr txBox="1"/>
          <p:nvPr/>
        </p:nvSpPr>
        <p:spPr>
          <a:xfrm>
            <a:off x="4705350" y="5399445"/>
            <a:ext cx="1300190" cy="307777"/>
          </a:xfrm>
          <a:prstGeom prst="rect">
            <a:avLst/>
          </a:prstGeom>
          <a:noFill/>
        </p:spPr>
        <p:txBody>
          <a:bodyPr wrap="square" rtlCol="0">
            <a:spAutoFit/>
          </a:bodyPr>
          <a:lstStyle/>
          <a:p>
            <a:r>
              <a:rPr lang="en-US" b="1" dirty="0">
                <a:solidFill>
                  <a:srgbClr val="002060"/>
                </a:solidFill>
              </a:rPr>
              <a:t>PPA</a:t>
            </a:r>
          </a:p>
        </p:txBody>
      </p:sp>
      <p:pic>
        <p:nvPicPr>
          <p:cNvPr id="2050" name="Picture 2" descr="GitHub - odb/official-bash-logo ...">
            <a:extLst>
              <a:ext uri="{FF2B5EF4-FFF2-40B4-BE49-F238E27FC236}">
                <a16:creationId xmlns:a16="http://schemas.microsoft.com/office/drawing/2014/main" id="{C8DDDEE9-B7AF-553B-6C9B-01C1DD0C8C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1300" y="237681"/>
            <a:ext cx="865918" cy="365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rl Programming Language vector (SVG ...">
            <a:extLst>
              <a:ext uri="{FF2B5EF4-FFF2-40B4-BE49-F238E27FC236}">
                <a16:creationId xmlns:a16="http://schemas.microsoft.com/office/drawing/2014/main" id="{369507B1-6B9F-A7A4-E258-B2F9A2E67D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2299" y="144463"/>
            <a:ext cx="484715" cy="48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1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55519-3DF3-9AFF-C1E2-5EAEC5E538DB}"/>
            </a:ext>
          </a:extLst>
        </p:cNvPr>
        <p:cNvGrpSpPr/>
        <p:nvPr/>
      </p:nvGrpSpPr>
      <p:grpSpPr>
        <a:xfrm>
          <a:off x="0" y="0"/>
          <a:ext cx="0" cy="0"/>
          <a:chOff x="0" y="0"/>
          <a:chExt cx="0" cy="0"/>
        </a:xfrm>
      </p:grpSpPr>
      <p:pic>
        <p:nvPicPr>
          <p:cNvPr id="68" name="Picture 4" descr="Light bulb with brain icon vector illustration education and ...">
            <a:extLst>
              <a:ext uri="{FF2B5EF4-FFF2-40B4-BE49-F238E27FC236}">
                <a16:creationId xmlns:a16="http://schemas.microsoft.com/office/drawing/2014/main" id="{0B416D90-22C8-85E0-0274-82344FE7D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448" y="6049159"/>
            <a:ext cx="692153" cy="617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B10832-7FC9-514B-E824-D08BE24A798B}"/>
              </a:ext>
            </a:extLst>
          </p:cNvPr>
          <p:cNvSpPr>
            <a:spLocks noGrp="1"/>
          </p:cNvSpPr>
          <p:nvPr>
            <p:ph type="title"/>
          </p:nvPr>
        </p:nvSpPr>
        <p:spPr/>
        <p:txBody>
          <a:bodyPr/>
          <a:lstStyle/>
          <a:p>
            <a:r>
              <a:rPr lang="en-US" dirty="0">
                <a:solidFill>
                  <a:srgbClr val="00B050"/>
                </a:solidFill>
              </a:rPr>
              <a:t>Code-level </a:t>
            </a:r>
            <a:r>
              <a:rPr lang="en-US" dirty="0"/>
              <a:t>agents – architecture   </a:t>
            </a:r>
          </a:p>
        </p:txBody>
      </p:sp>
      <p:pic>
        <p:nvPicPr>
          <p:cNvPr id="4" name="Picture 10" descr="question mark vector icon">
            <a:extLst>
              <a:ext uri="{FF2B5EF4-FFF2-40B4-BE49-F238E27FC236}">
                <a16:creationId xmlns:a16="http://schemas.microsoft.com/office/drawing/2014/main" id="{9C0E0B07-710D-8134-B700-07398CC76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1" y="772798"/>
            <a:ext cx="1159869" cy="7718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633B561F-2990-2173-78DD-95079AD6DE2C}"/>
              </a:ext>
            </a:extLst>
          </p:cNvPr>
          <p:cNvSpPr/>
          <p:nvPr/>
        </p:nvSpPr>
        <p:spPr>
          <a:xfrm>
            <a:off x="1225550" y="1106488"/>
            <a:ext cx="3479800" cy="87630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High-level objective</a:t>
            </a:r>
            <a:br>
              <a:rPr lang="en-US" dirty="0">
                <a:solidFill>
                  <a:schemeClr val="tx1"/>
                </a:solidFill>
              </a:rPr>
            </a:br>
            <a:r>
              <a:rPr lang="en-US" dirty="0">
                <a:solidFill>
                  <a:schemeClr val="tx1"/>
                </a:solidFill>
              </a:rPr>
              <a:t>“Reduce HPWL by improving global swap operator in </a:t>
            </a:r>
            <a:r>
              <a:rPr lang="en-US" dirty="0" err="1">
                <a:solidFill>
                  <a:schemeClr val="tx1"/>
                </a:solidFill>
              </a:rPr>
              <a:t>OpenROAD’s</a:t>
            </a:r>
            <a:r>
              <a:rPr lang="en-US" dirty="0">
                <a:solidFill>
                  <a:schemeClr val="tx1"/>
                </a:solidFill>
              </a:rPr>
              <a:t> </a:t>
            </a:r>
            <a:r>
              <a:rPr lang="en-US" dirty="0" err="1">
                <a:solidFill>
                  <a:schemeClr val="tx1"/>
                </a:solidFill>
              </a:rPr>
              <a:t>dpl</a:t>
            </a:r>
            <a:r>
              <a:rPr lang="en-US" dirty="0">
                <a:solidFill>
                  <a:schemeClr val="tx1"/>
                </a:solidFill>
              </a:rPr>
              <a:t>”</a:t>
            </a:r>
          </a:p>
        </p:txBody>
      </p:sp>
      <p:pic>
        <p:nvPicPr>
          <p:cNvPr id="6" name="Picture 8" descr="Software Engineer Icon SVG Vector &amp; PNG ...">
            <a:extLst>
              <a:ext uri="{FF2B5EF4-FFF2-40B4-BE49-F238E27FC236}">
                <a16:creationId xmlns:a16="http://schemas.microsoft.com/office/drawing/2014/main" id="{2CF73E0F-C2A3-77DC-1834-A27665180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74" y="1445978"/>
            <a:ext cx="553084" cy="6320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04AF6D3B-97F3-8493-F8CC-DF25AE2341F9}"/>
              </a:ext>
            </a:extLst>
          </p:cNvPr>
          <p:cNvSpPr/>
          <p:nvPr/>
        </p:nvSpPr>
        <p:spPr>
          <a:xfrm>
            <a:off x="1651000" y="2247900"/>
            <a:ext cx="2628900" cy="136525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B7998F-C9EE-1456-C261-2C4AF5C9D505}"/>
              </a:ext>
            </a:extLst>
          </p:cNvPr>
          <p:cNvSpPr txBox="1"/>
          <p:nvPr/>
        </p:nvSpPr>
        <p:spPr>
          <a:xfrm>
            <a:off x="1733550" y="2577752"/>
            <a:ext cx="2857500" cy="954107"/>
          </a:xfrm>
          <a:prstGeom prst="rect">
            <a:avLst/>
          </a:prstGeom>
          <a:noFill/>
        </p:spPr>
        <p:txBody>
          <a:bodyPr wrap="square" rtlCol="0">
            <a:spAutoFit/>
          </a:bodyPr>
          <a:lstStyle/>
          <a:p>
            <a:pPr marL="114300" indent="-114300">
              <a:buSzPct val="120000"/>
              <a:buFont typeface="Arial" panose="020B0604020202020204" pitchFamily="34" charset="0"/>
              <a:buChar char="•"/>
            </a:pPr>
            <a:r>
              <a:rPr lang="en-US" dirty="0"/>
              <a:t>Parse source code</a:t>
            </a:r>
          </a:p>
          <a:p>
            <a:pPr marL="114300" indent="-114300">
              <a:buSzPct val="120000"/>
              <a:buFont typeface="Arial" panose="020B0604020202020204" pitchFamily="34" charset="0"/>
              <a:buChar char="•"/>
            </a:pPr>
            <a:r>
              <a:rPr lang="en-US" dirty="0"/>
              <a:t>Parse relevant modules</a:t>
            </a:r>
          </a:p>
          <a:p>
            <a:pPr marL="114300" indent="-114300">
              <a:buSzPct val="120000"/>
              <a:buFont typeface="Arial" panose="020B0604020202020204" pitchFamily="34" charset="0"/>
              <a:buChar char="•"/>
            </a:pPr>
            <a:r>
              <a:rPr lang="en-US" dirty="0"/>
              <a:t>Parse misc. corpus</a:t>
            </a:r>
          </a:p>
          <a:p>
            <a:pPr marL="114300" indent="-114300">
              <a:buSzPct val="120000"/>
              <a:buFont typeface="Arial" panose="020B0604020202020204" pitchFamily="34" charset="0"/>
              <a:buChar char="•"/>
            </a:pPr>
            <a:r>
              <a:rPr lang="en-US" dirty="0"/>
              <a:t>Understand dependencies</a:t>
            </a:r>
          </a:p>
        </p:txBody>
      </p:sp>
      <p:sp>
        <p:nvSpPr>
          <p:cNvPr id="9" name="TextBox 8">
            <a:extLst>
              <a:ext uri="{FF2B5EF4-FFF2-40B4-BE49-F238E27FC236}">
                <a16:creationId xmlns:a16="http://schemas.microsoft.com/office/drawing/2014/main" id="{ECF7A03F-3D1B-5B98-A810-7B0776126774}"/>
              </a:ext>
            </a:extLst>
          </p:cNvPr>
          <p:cNvSpPr txBox="1"/>
          <p:nvPr/>
        </p:nvSpPr>
        <p:spPr>
          <a:xfrm>
            <a:off x="2320925" y="2258938"/>
            <a:ext cx="2114550" cy="307777"/>
          </a:xfrm>
          <a:prstGeom prst="rect">
            <a:avLst/>
          </a:prstGeom>
          <a:noFill/>
        </p:spPr>
        <p:txBody>
          <a:bodyPr wrap="square" rtlCol="0">
            <a:spAutoFit/>
          </a:bodyPr>
          <a:lstStyle/>
          <a:p>
            <a:r>
              <a:rPr lang="en-US" b="1" dirty="0"/>
              <a:t>Code parser</a:t>
            </a:r>
          </a:p>
        </p:txBody>
      </p:sp>
      <p:sp>
        <p:nvSpPr>
          <p:cNvPr id="10" name="Rectangle: Rounded Corners 9">
            <a:extLst>
              <a:ext uri="{FF2B5EF4-FFF2-40B4-BE49-F238E27FC236}">
                <a16:creationId xmlns:a16="http://schemas.microsoft.com/office/drawing/2014/main" id="{AD26BD22-91CD-8B40-07D1-BD743D7C82B4}"/>
              </a:ext>
            </a:extLst>
          </p:cNvPr>
          <p:cNvSpPr/>
          <p:nvPr/>
        </p:nvSpPr>
        <p:spPr>
          <a:xfrm>
            <a:off x="1651000" y="3809526"/>
            <a:ext cx="2628900" cy="136525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3A4962-AD1D-D164-1308-0050F6A2E413}"/>
              </a:ext>
            </a:extLst>
          </p:cNvPr>
          <p:cNvSpPr txBox="1"/>
          <p:nvPr/>
        </p:nvSpPr>
        <p:spPr>
          <a:xfrm>
            <a:off x="1733550" y="4139378"/>
            <a:ext cx="2857500" cy="1169551"/>
          </a:xfrm>
          <a:prstGeom prst="rect">
            <a:avLst/>
          </a:prstGeom>
          <a:noFill/>
        </p:spPr>
        <p:txBody>
          <a:bodyPr wrap="square" rtlCol="0">
            <a:spAutoFit/>
          </a:bodyPr>
          <a:lstStyle/>
          <a:p>
            <a:pPr marL="114300" indent="-114300">
              <a:buSzPct val="120000"/>
              <a:buFont typeface="Arial" panose="020B0604020202020204" pitchFamily="34" charset="0"/>
              <a:buChar char="•"/>
            </a:pPr>
            <a:r>
              <a:rPr lang="en-US" dirty="0"/>
              <a:t>Propose code edits</a:t>
            </a:r>
          </a:p>
          <a:p>
            <a:pPr marL="114300" indent="-114300">
              <a:buSzPct val="120000"/>
              <a:buFont typeface="Arial" panose="020B0604020202020204" pitchFamily="34" charset="0"/>
              <a:buChar char="•"/>
            </a:pPr>
            <a:r>
              <a:rPr lang="en-US" dirty="0"/>
              <a:t>Introduce new cost terms</a:t>
            </a:r>
          </a:p>
          <a:p>
            <a:pPr marL="114300" indent="-114300">
              <a:buSzPct val="120000"/>
              <a:buFont typeface="Arial" panose="020B0604020202020204" pitchFamily="34" charset="0"/>
              <a:buChar char="•"/>
            </a:pPr>
            <a:r>
              <a:rPr lang="en-US" dirty="0"/>
              <a:t>Tune hyperparameters</a:t>
            </a:r>
          </a:p>
          <a:p>
            <a:pPr marL="114300" indent="-114300">
              <a:buSzPct val="120000"/>
              <a:buFont typeface="Arial" panose="020B0604020202020204" pitchFamily="34" charset="0"/>
              <a:buChar char="•"/>
            </a:pPr>
            <a:r>
              <a:rPr lang="en-US" dirty="0"/>
              <a:t>Refactor control logic</a:t>
            </a:r>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BAE19EED-1B59-03A0-E46F-6E45303362E9}"/>
              </a:ext>
            </a:extLst>
          </p:cNvPr>
          <p:cNvSpPr txBox="1"/>
          <p:nvPr/>
        </p:nvSpPr>
        <p:spPr>
          <a:xfrm>
            <a:off x="2320925" y="3820564"/>
            <a:ext cx="2114550" cy="307777"/>
          </a:xfrm>
          <a:prstGeom prst="rect">
            <a:avLst/>
          </a:prstGeom>
          <a:noFill/>
        </p:spPr>
        <p:txBody>
          <a:bodyPr wrap="square" rtlCol="0">
            <a:spAutoFit/>
          </a:bodyPr>
          <a:lstStyle/>
          <a:p>
            <a:r>
              <a:rPr lang="en-US" b="1" dirty="0"/>
              <a:t>LLM reasoner</a:t>
            </a:r>
          </a:p>
        </p:txBody>
      </p:sp>
      <p:sp>
        <p:nvSpPr>
          <p:cNvPr id="13" name="Rectangle: Rounded Corners 12">
            <a:extLst>
              <a:ext uri="{FF2B5EF4-FFF2-40B4-BE49-F238E27FC236}">
                <a16:creationId xmlns:a16="http://schemas.microsoft.com/office/drawing/2014/main" id="{DD702931-E5A4-110E-C463-28DD6950220F}"/>
              </a:ext>
            </a:extLst>
          </p:cNvPr>
          <p:cNvSpPr/>
          <p:nvPr/>
        </p:nvSpPr>
        <p:spPr>
          <a:xfrm>
            <a:off x="1651000" y="5358597"/>
            <a:ext cx="2628900" cy="136525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162815A-B94A-6682-0E8D-25A000D825B1}"/>
              </a:ext>
            </a:extLst>
          </p:cNvPr>
          <p:cNvSpPr txBox="1"/>
          <p:nvPr/>
        </p:nvSpPr>
        <p:spPr>
          <a:xfrm>
            <a:off x="1733550" y="5688449"/>
            <a:ext cx="2857500" cy="1169551"/>
          </a:xfrm>
          <a:prstGeom prst="rect">
            <a:avLst/>
          </a:prstGeom>
          <a:noFill/>
        </p:spPr>
        <p:txBody>
          <a:bodyPr wrap="square" rtlCol="0">
            <a:spAutoFit/>
          </a:bodyPr>
          <a:lstStyle/>
          <a:p>
            <a:pPr marL="114300" indent="-114300">
              <a:buSzPct val="120000"/>
              <a:buFont typeface="Arial" panose="020B0604020202020204" pitchFamily="34" charset="0"/>
              <a:buChar char="•"/>
            </a:pPr>
            <a:r>
              <a:rPr lang="en-US" dirty="0"/>
              <a:t>Build tool</a:t>
            </a:r>
          </a:p>
          <a:p>
            <a:pPr marL="114300" indent="-114300">
              <a:buSzPct val="120000"/>
              <a:buFont typeface="Arial" panose="020B0604020202020204" pitchFamily="34" charset="0"/>
              <a:buChar char="•"/>
            </a:pPr>
            <a:r>
              <a:rPr lang="en-US" dirty="0"/>
              <a:t>Run benchmark suite</a:t>
            </a:r>
          </a:p>
          <a:p>
            <a:pPr marL="114300" indent="-114300">
              <a:buSzPct val="120000"/>
              <a:buFont typeface="Arial" panose="020B0604020202020204" pitchFamily="34" charset="0"/>
              <a:buChar char="•"/>
            </a:pPr>
            <a:r>
              <a:rPr lang="en-US" dirty="0"/>
              <a:t>Sanity checks</a:t>
            </a:r>
          </a:p>
          <a:p>
            <a:pPr marL="114300" indent="-114300">
              <a:buSzPct val="120000"/>
              <a:buFont typeface="Arial" panose="020B0604020202020204" pitchFamily="34" charset="0"/>
              <a:buChar char="•"/>
            </a:pPr>
            <a:r>
              <a:rPr lang="en-US" dirty="0"/>
              <a:t>Linters</a:t>
            </a:r>
          </a:p>
          <a:p>
            <a:pPr marL="285750" indent="-285750">
              <a:buFont typeface="Arial" panose="020B0604020202020204" pitchFamily="34" charset="0"/>
              <a:buChar char="•"/>
            </a:pPr>
            <a:endParaRPr lang="en-US" dirty="0"/>
          </a:p>
        </p:txBody>
      </p:sp>
      <p:sp>
        <p:nvSpPr>
          <p:cNvPr id="15" name="TextBox 14">
            <a:extLst>
              <a:ext uri="{FF2B5EF4-FFF2-40B4-BE49-F238E27FC236}">
                <a16:creationId xmlns:a16="http://schemas.microsoft.com/office/drawing/2014/main" id="{AB090B38-DB7C-66D3-9E87-9B78465A8CBB}"/>
              </a:ext>
            </a:extLst>
          </p:cNvPr>
          <p:cNvSpPr txBox="1"/>
          <p:nvPr/>
        </p:nvSpPr>
        <p:spPr>
          <a:xfrm>
            <a:off x="1717675" y="5369635"/>
            <a:ext cx="2562225" cy="307777"/>
          </a:xfrm>
          <a:prstGeom prst="rect">
            <a:avLst/>
          </a:prstGeom>
          <a:noFill/>
        </p:spPr>
        <p:txBody>
          <a:bodyPr wrap="square" rtlCol="0">
            <a:spAutoFit/>
          </a:bodyPr>
          <a:lstStyle/>
          <a:p>
            <a:r>
              <a:rPr lang="en-US" b="1" dirty="0"/>
              <a:t>Compiler + regression tests</a:t>
            </a:r>
          </a:p>
        </p:txBody>
      </p:sp>
      <p:grpSp>
        <p:nvGrpSpPr>
          <p:cNvPr id="16" name="Group 15">
            <a:extLst>
              <a:ext uri="{FF2B5EF4-FFF2-40B4-BE49-F238E27FC236}">
                <a16:creationId xmlns:a16="http://schemas.microsoft.com/office/drawing/2014/main" id="{E17EE093-4B92-5F27-B543-9DD06D2652DD}"/>
              </a:ext>
            </a:extLst>
          </p:cNvPr>
          <p:cNvGrpSpPr/>
          <p:nvPr/>
        </p:nvGrpSpPr>
        <p:grpSpPr>
          <a:xfrm>
            <a:off x="5038131" y="5547434"/>
            <a:ext cx="2873971" cy="965200"/>
            <a:chOff x="5226050" y="4347072"/>
            <a:chExt cx="2873971" cy="965200"/>
          </a:xfrm>
        </p:grpSpPr>
        <p:sp>
          <p:nvSpPr>
            <p:cNvPr id="17" name="Rectangle: Rounded Corners 16">
              <a:extLst>
                <a:ext uri="{FF2B5EF4-FFF2-40B4-BE49-F238E27FC236}">
                  <a16:creationId xmlns:a16="http://schemas.microsoft.com/office/drawing/2014/main" id="{F3933088-C871-E4CF-71BD-143DC79A9AEF}"/>
                </a:ext>
              </a:extLst>
            </p:cNvPr>
            <p:cNvSpPr/>
            <p:nvPr/>
          </p:nvSpPr>
          <p:spPr>
            <a:xfrm>
              <a:off x="5226050" y="4347072"/>
              <a:ext cx="2051050" cy="965200"/>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Eda Icons - Free SVG &amp; PNG Eda Images - Noun Project">
              <a:extLst>
                <a:ext uri="{FF2B5EF4-FFF2-40B4-BE49-F238E27FC236}">
                  <a16:creationId xmlns:a16="http://schemas.microsoft.com/office/drawing/2014/main" id="{D175C913-FE00-6108-2605-6FBF349D6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1418" y="4430809"/>
              <a:ext cx="716363" cy="716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6EAE5E1-C38D-773F-C6AD-834ED5771CD5}"/>
                </a:ext>
              </a:extLst>
            </p:cNvPr>
            <p:cNvSpPr txBox="1"/>
            <p:nvPr/>
          </p:nvSpPr>
          <p:spPr>
            <a:xfrm>
              <a:off x="6144221" y="4675783"/>
              <a:ext cx="1955800" cy="307777"/>
            </a:xfrm>
            <a:prstGeom prst="rect">
              <a:avLst/>
            </a:prstGeom>
            <a:noFill/>
          </p:spPr>
          <p:txBody>
            <a:bodyPr wrap="square" rtlCol="0">
              <a:spAutoFit/>
            </a:bodyPr>
            <a:lstStyle/>
            <a:p>
              <a:r>
                <a:rPr lang="en-US" b="1" dirty="0"/>
                <a:t>EDA tools</a:t>
              </a:r>
            </a:p>
          </p:txBody>
        </p:sp>
      </p:grpSp>
      <p:cxnSp>
        <p:nvCxnSpPr>
          <p:cNvPr id="20" name="Straight Arrow Connector 19">
            <a:extLst>
              <a:ext uri="{FF2B5EF4-FFF2-40B4-BE49-F238E27FC236}">
                <a16:creationId xmlns:a16="http://schemas.microsoft.com/office/drawing/2014/main" id="{5FCF845D-98E8-D9EB-8959-DB61B3C59446}"/>
              </a:ext>
            </a:extLst>
          </p:cNvPr>
          <p:cNvCxnSpPr>
            <a:cxnSpLocks/>
          </p:cNvCxnSpPr>
          <p:nvPr/>
        </p:nvCxnSpPr>
        <p:spPr>
          <a:xfrm>
            <a:off x="4286250" y="6030034"/>
            <a:ext cx="7582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AC0F392D-2041-B813-7F0F-C8E78227BA37}"/>
              </a:ext>
            </a:extLst>
          </p:cNvPr>
          <p:cNvSpPr/>
          <p:nvPr/>
        </p:nvSpPr>
        <p:spPr>
          <a:xfrm>
            <a:off x="5201346" y="4637896"/>
            <a:ext cx="1724619" cy="461154"/>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QoR</a:t>
            </a:r>
            <a:r>
              <a:rPr lang="en-US" b="1" dirty="0">
                <a:solidFill>
                  <a:schemeClr val="tx1"/>
                </a:solidFill>
              </a:rPr>
              <a:t> metrics</a:t>
            </a:r>
          </a:p>
        </p:txBody>
      </p:sp>
      <p:cxnSp>
        <p:nvCxnSpPr>
          <p:cNvPr id="23" name="Straight Arrow Connector 22">
            <a:extLst>
              <a:ext uri="{FF2B5EF4-FFF2-40B4-BE49-F238E27FC236}">
                <a16:creationId xmlns:a16="http://schemas.microsoft.com/office/drawing/2014/main" id="{42DD38B8-83E1-673C-078D-9694526FF367}"/>
              </a:ext>
            </a:extLst>
          </p:cNvPr>
          <p:cNvCxnSpPr>
            <a:cxnSpLocks/>
          </p:cNvCxnSpPr>
          <p:nvPr/>
        </p:nvCxnSpPr>
        <p:spPr>
          <a:xfrm flipV="1">
            <a:off x="6078936" y="5096514"/>
            <a:ext cx="0" cy="4509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3CB4E725-CA73-F918-2447-16C2B9ABFE75}"/>
              </a:ext>
            </a:extLst>
          </p:cNvPr>
          <p:cNvCxnSpPr>
            <a:stCxn id="10" idx="1"/>
            <a:endCxn id="7" idx="1"/>
          </p:cNvCxnSpPr>
          <p:nvPr/>
        </p:nvCxnSpPr>
        <p:spPr>
          <a:xfrm rot="10800000">
            <a:off x="1651000" y="2930525"/>
            <a:ext cx="12700" cy="1561626"/>
          </a:xfrm>
          <a:prstGeom prst="curvedConnector3">
            <a:avLst>
              <a:gd name="adj1" fmla="val 53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0BBB8B-D1EF-0F5F-A576-01BE0A662E8D}"/>
              </a:ext>
            </a:extLst>
          </p:cNvPr>
          <p:cNvSpPr txBox="1"/>
          <p:nvPr/>
        </p:nvSpPr>
        <p:spPr>
          <a:xfrm>
            <a:off x="111904" y="3078654"/>
            <a:ext cx="1300190" cy="307777"/>
          </a:xfrm>
          <a:prstGeom prst="rect">
            <a:avLst/>
          </a:prstGeom>
          <a:noFill/>
        </p:spPr>
        <p:txBody>
          <a:bodyPr wrap="square" rtlCol="0">
            <a:spAutoFit/>
          </a:bodyPr>
          <a:lstStyle/>
          <a:p>
            <a:r>
              <a:rPr lang="en-US" b="1" dirty="0">
                <a:solidFill>
                  <a:srgbClr val="002060"/>
                </a:solidFill>
              </a:rPr>
              <a:t>Feedback</a:t>
            </a:r>
          </a:p>
        </p:txBody>
      </p:sp>
      <p:sp>
        <p:nvSpPr>
          <p:cNvPr id="31" name="TextBox 30">
            <a:extLst>
              <a:ext uri="{FF2B5EF4-FFF2-40B4-BE49-F238E27FC236}">
                <a16:creationId xmlns:a16="http://schemas.microsoft.com/office/drawing/2014/main" id="{E9CC49BB-33E4-141B-507D-6C26AA891D1B}"/>
              </a:ext>
            </a:extLst>
          </p:cNvPr>
          <p:cNvSpPr txBox="1"/>
          <p:nvPr/>
        </p:nvSpPr>
        <p:spPr>
          <a:xfrm>
            <a:off x="4279899" y="4852782"/>
            <a:ext cx="1300190" cy="307777"/>
          </a:xfrm>
          <a:prstGeom prst="rect">
            <a:avLst/>
          </a:prstGeom>
          <a:noFill/>
        </p:spPr>
        <p:txBody>
          <a:bodyPr wrap="square" rtlCol="0">
            <a:spAutoFit/>
          </a:bodyPr>
          <a:lstStyle/>
          <a:p>
            <a:r>
              <a:rPr lang="en-US" b="1" dirty="0">
                <a:solidFill>
                  <a:srgbClr val="002060"/>
                </a:solidFill>
              </a:rPr>
              <a:t>Feedback</a:t>
            </a:r>
          </a:p>
        </p:txBody>
      </p:sp>
      <p:sp>
        <p:nvSpPr>
          <p:cNvPr id="32" name="Rectangle: Rounded Corners 31">
            <a:extLst>
              <a:ext uri="{FF2B5EF4-FFF2-40B4-BE49-F238E27FC236}">
                <a16:creationId xmlns:a16="http://schemas.microsoft.com/office/drawing/2014/main" id="{F3A3F86D-052A-1C18-1246-288A8D39B889}"/>
              </a:ext>
            </a:extLst>
          </p:cNvPr>
          <p:cNvSpPr/>
          <p:nvPr/>
        </p:nvSpPr>
        <p:spPr>
          <a:xfrm>
            <a:off x="7842131" y="6049159"/>
            <a:ext cx="4178299" cy="68350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Modify internal heuristics and algorithms; LLM reads, proposes and edits code diffs</a:t>
            </a:r>
          </a:p>
        </p:txBody>
      </p:sp>
      <p:sp>
        <p:nvSpPr>
          <p:cNvPr id="33" name="Text Placeholder 2">
            <a:extLst>
              <a:ext uri="{FF2B5EF4-FFF2-40B4-BE49-F238E27FC236}">
                <a16:creationId xmlns:a16="http://schemas.microsoft.com/office/drawing/2014/main" id="{D64805E1-075A-2846-C2B6-912BABA2C336}"/>
              </a:ext>
            </a:extLst>
          </p:cNvPr>
          <p:cNvSpPr txBox="1">
            <a:spLocks/>
          </p:cNvSpPr>
          <p:nvPr/>
        </p:nvSpPr>
        <p:spPr>
          <a:xfrm>
            <a:off x="7824484" y="1544638"/>
            <a:ext cx="4244154" cy="5430841"/>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buSzPct val="120000"/>
            </a:pPr>
            <a:r>
              <a:rPr lang="en-US" sz="2000" b="1" dirty="0" err="1">
                <a:solidFill>
                  <a:srgbClr val="002060"/>
                </a:solidFill>
                <a:sym typeface="Wingdings" panose="05000000000000000000" pitchFamily="2" charset="2"/>
              </a:rPr>
              <a:t>EvoPlace</a:t>
            </a:r>
            <a:r>
              <a:rPr lang="en-US" sz="2000" b="1" dirty="0">
                <a:solidFill>
                  <a:srgbClr val="002060"/>
                </a:solidFill>
                <a:sym typeface="Wingdings" panose="05000000000000000000" pitchFamily="2" charset="2"/>
              </a:rPr>
              <a:t> (CUHK) (2025)</a:t>
            </a:r>
          </a:p>
          <a:p>
            <a:pPr marL="457200" lvl="1" indent="-228600">
              <a:buSzPct val="120000"/>
            </a:pPr>
            <a:r>
              <a:rPr lang="en-US" sz="1600" dirty="0">
                <a:solidFill>
                  <a:schemeClr val="tx1"/>
                </a:solidFill>
                <a:sym typeface="Wingdings" panose="05000000000000000000" pitchFamily="2" charset="2"/>
              </a:rPr>
              <a:t>Python code edits inside </a:t>
            </a:r>
            <a:r>
              <a:rPr lang="en-US" sz="1600" dirty="0" err="1">
                <a:solidFill>
                  <a:schemeClr val="tx1"/>
                </a:solidFill>
                <a:sym typeface="Wingdings" panose="05000000000000000000" pitchFamily="2" charset="2"/>
              </a:rPr>
              <a:t>DREAMPlace</a:t>
            </a:r>
            <a:r>
              <a:rPr lang="en-US" sz="1600" dirty="0">
                <a:solidFill>
                  <a:schemeClr val="tx1"/>
                </a:solidFill>
                <a:sym typeface="Wingdings" panose="05000000000000000000" pitchFamily="2" charset="2"/>
              </a:rPr>
              <a:t> framework</a:t>
            </a:r>
          </a:p>
          <a:p>
            <a:pPr marL="228600" indent="-177800">
              <a:buSzPct val="120000"/>
            </a:pPr>
            <a:r>
              <a:rPr lang="en-US" sz="2000" b="1" dirty="0">
                <a:solidFill>
                  <a:srgbClr val="002060"/>
                </a:solidFill>
                <a:sym typeface="Wingdings" panose="05000000000000000000" pitchFamily="2" charset="2"/>
              </a:rPr>
              <a:t>SATLUTION (NVIDIA) (2025)</a:t>
            </a:r>
          </a:p>
          <a:p>
            <a:pPr marL="457200" lvl="1" indent="-228600">
              <a:buSzPct val="120000"/>
            </a:pPr>
            <a:r>
              <a:rPr lang="en-US" sz="1600" dirty="0">
                <a:solidFill>
                  <a:schemeClr val="tx1"/>
                </a:solidFill>
                <a:sym typeface="Wingdings" panose="05000000000000000000" pitchFamily="2" charset="2"/>
              </a:rPr>
              <a:t>C++ code diffs targeting Boolean Satisfiability problems</a:t>
            </a:r>
          </a:p>
          <a:p>
            <a:pPr marL="457200" lvl="1" indent="-228600">
              <a:buSzPct val="120000"/>
            </a:pPr>
            <a:r>
              <a:rPr lang="en-US" sz="1600" dirty="0">
                <a:solidFill>
                  <a:schemeClr val="tx1"/>
                </a:solidFill>
                <a:sym typeface="Wingdings" panose="05000000000000000000" pitchFamily="2" charset="2"/>
              </a:rPr>
              <a:t>Directly evolves solver repositories</a:t>
            </a:r>
          </a:p>
          <a:p>
            <a:pPr marL="228600" indent="-177800">
              <a:buSzPct val="120000"/>
            </a:pPr>
            <a:r>
              <a:rPr lang="en-US" sz="2000" b="1" dirty="0">
                <a:solidFill>
                  <a:srgbClr val="002060"/>
                </a:solidFill>
                <a:sym typeface="Wingdings" panose="05000000000000000000" pitchFamily="2" charset="2"/>
              </a:rPr>
              <a:t>AuDoPEDA (UCSD) (2026)</a:t>
            </a:r>
          </a:p>
          <a:p>
            <a:pPr marL="457200" lvl="1" indent="-228600">
              <a:buSzPct val="120000"/>
            </a:pPr>
            <a:r>
              <a:rPr lang="en-US" sz="1600" dirty="0">
                <a:solidFill>
                  <a:schemeClr val="tx1"/>
                </a:solidFill>
                <a:sym typeface="Wingdings" panose="05000000000000000000" pitchFamily="2" charset="2"/>
              </a:rPr>
              <a:t>Proposes research directions + expands them into executable code diffs</a:t>
            </a:r>
          </a:p>
          <a:p>
            <a:pPr marL="50800" indent="0">
              <a:buNone/>
            </a:pPr>
            <a:endParaRPr lang="en-US" sz="2000" dirty="0">
              <a:solidFill>
                <a:schemeClr val="tx1"/>
              </a:solidFill>
            </a:endParaRPr>
          </a:p>
        </p:txBody>
      </p:sp>
      <p:cxnSp>
        <p:nvCxnSpPr>
          <p:cNvPr id="34" name="Straight Arrow Connector 33">
            <a:extLst>
              <a:ext uri="{FF2B5EF4-FFF2-40B4-BE49-F238E27FC236}">
                <a16:creationId xmlns:a16="http://schemas.microsoft.com/office/drawing/2014/main" id="{C0A2391A-38CC-108E-E879-B26F6B87D22F}"/>
              </a:ext>
            </a:extLst>
          </p:cNvPr>
          <p:cNvCxnSpPr>
            <a:cxnSpLocks/>
          </p:cNvCxnSpPr>
          <p:nvPr/>
        </p:nvCxnSpPr>
        <p:spPr>
          <a:xfrm>
            <a:off x="3117850" y="1982788"/>
            <a:ext cx="0" cy="2761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DCB8D3-F80B-36D2-DFA5-1C5D20D6E317}"/>
              </a:ext>
            </a:extLst>
          </p:cNvPr>
          <p:cNvCxnSpPr>
            <a:cxnSpLocks/>
          </p:cNvCxnSpPr>
          <p:nvPr/>
        </p:nvCxnSpPr>
        <p:spPr>
          <a:xfrm>
            <a:off x="3111500" y="3616186"/>
            <a:ext cx="0" cy="193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6F92FB8-FBD4-C289-397E-46819AFC57DB}"/>
              </a:ext>
            </a:extLst>
          </p:cNvPr>
          <p:cNvCxnSpPr>
            <a:cxnSpLocks/>
          </p:cNvCxnSpPr>
          <p:nvPr/>
        </p:nvCxnSpPr>
        <p:spPr>
          <a:xfrm>
            <a:off x="3117850" y="5176295"/>
            <a:ext cx="0" cy="193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ECB49F1-037D-9750-A8AA-BE89210AFC4B}"/>
              </a:ext>
            </a:extLst>
          </p:cNvPr>
          <p:cNvGrpSpPr/>
          <p:nvPr/>
        </p:nvGrpSpPr>
        <p:grpSpPr>
          <a:xfrm>
            <a:off x="4999923" y="2891855"/>
            <a:ext cx="3134318" cy="965200"/>
            <a:chOff x="5226050" y="4347072"/>
            <a:chExt cx="3134318" cy="965200"/>
          </a:xfrm>
        </p:grpSpPr>
        <p:sp>
          <p:nvSpPr>
            <p:cNvPr id="41" name="Rectangle: Rounded Corners 40">
              <a:extLst>
                <a:ext uri="{FF2B5EF4-FFF2-40B4-BE49-F238E27FC236}">
                  <a16:creationId xmlns:a16="http://schemas.microsoft.com/office/drawing/2014/main" id="{F6D36064-B9A6-2BCE-5D5A-8E7A4026C54F}"/>
                </a:ext>
              </a:extLst>
            </p:cNvPr>
            <p:cNvSpPr/>
            <p:nvPr/>
          </p:nvSpPr>
          <p:spPr>
            <a:xfrm>
              <a:off x="5226050" y="4347072"/>
              <a:ext cx="2051050" cy="965200"/>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460F0D0-38BE-C146-7D29-5C91BDB14779}"/>
                </a:ext>
              </a:extLst>
            </p:cNvPr>
            <p:cNvSpPr txBox="1"/>
            <p:nvPr/>
          </p:nvSpPr>
          <p:spPr>
            <a:xfrm>
              <a:off x="6404568" y="4675783"/>
              <a:ext cx="1955800" cy="307777"/>
            </a:xfrm>
            <a:prstGeom prst="rect">
              <a:avLst/>
            </a:prstGeom>
            <a:noFill/>
          </p:spPr>
          <p:txBody>
            <a:bodyPr wrap="square" rtlCol="0">
              <a:spAutoFit/>
            </a:bodyPr>
            <a:lstStyle/>
            <a:p>
              <a:r>
                <a:rPr lang="en-US" b="1" dirty="0"/>
                <a:t>LLM</a:t>
              </a:r>
            </a:p>
          </p:txBody>
        </p:sp>
      </p:grpSp>
      <p:pic>
        <p:nvPicPr>
          <p:cNvPr id="43" name="Picture 12" descr="Llm Images – Browse 43,501 Stock Photos ...">
            <a:extLst>
              <a:ext uri="{FF2B5EF4-FFF2-40B4-BE49-F238E27FC236}">
                <a16:creationId xmlns:a16="http://schemas.microsoft.com/office/drawing/2014/main" id="{538D59AF-0982-FCE4-A08F-57EA0C4FC7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1503" y="2958709"/>
            <a:ext cx="843599" cy="843599"/>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Connector: Elbow 44">
            <a:extLst>
              <a:ext uri="{FF2B5EF4-FFF2-40B4-BE49-F238E27FC236}">
                <a16:creationId xmlns:a16="http://schemas.microsoft.com/office/drawing/2014/main" id="{5B6FADE8-FDA6-2C7A-0E71-84838EC41FE2}"/>
              </a:ext>
            </a:extLst>
          </p:cNvPr>
          <p:cNvCxnSpPr>
            <a:stCxn id="22" idx="1"/>
          </p:cNvCxnSpPr>
          <p:nvPr/>
        </p:nvCxnSpPr>
        <p:spPr>
          <a:xfrm rot="10800000">
            <a:off x="4279900" y="4735861"/>
            <a:ext cx="921446" cy="132613"/>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7CA08CA1-C3CA-074F-38ED-346E2374CD4A}"/>
              </a:ext>
            </a:extLst>
          </p:cNvPr>
          <p:cNvCxnSpPr>
            <a:cxnSpLocks/>
            <a:stCxn id="41" idx="0"/>
          </p:cNvCxnSpPr>
          <p:nvPr/>
        </p:nvCxnSpPr>
        <p:spPr>
          <a:xfrm rot="16200000" flipV="1">
            <a:off x="5060379" y="1926785"/>
            <a:ext cx="209641" cy="17204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E35AE4F7-10A5-DEBD-0636-EEF5BFD2319A}"/>
              </a:ext>
            </a:extLst>
          </p:cNvPr>
          <p:cNvCxnSpPr>
            <a:endCxn id="41" idx="2"/>
          </p:cNvCxnSpPr>
          <p:nvPr/>
        </p:nvCxnSpPr>
        <p:spPr>
          <a:xfrm flipV="1">
            <a:off x="4279899" y="3857055"/>
            <a:ext cx="1745549" cy="63509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A63F259-FB83-0F34-1C7E-062C7CD95EFE}"/>
              </a:ext>
            </a:extLst>
          </p:cNvPr>
          <p:cNvCxnSpPr>
            <a:cxnSpLocks/>
          </p:cNvCxnSpPr>
          <p:nvPr/>
        </p:nvCxnSpPr>
        <p:spPr>
          <a:xfrm>
            <a:off x="4279898" y="3238718"/>
            <a:ext cx="7200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CE5F483B-74FE-39A0-6BFD-F1B7F3B1B167}"/>
              </a:ext>
            </a:extLst>
          </p:cNvPr>
          <p:cNvCxnSpPr/>
          <p:nvPr/>
        </p:nvCxnSpPr>
        <p:spPr>
          <a:xfrm rot="10800000" flipV="1">
            <a:off x="4279899" y="3528342"/>
            <a:ext cx="720024" cy="71980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E776FE7-1468-C381-454D-C4724516410E}"/>
              </a:ext>
            </a:extLst>
          </p:cNvPr>
          <p:cNvSpPr txBox="1"/>
          <p:nvPr/>
        </p:nvSpPr>
        <p:spPr>
          <a:xfrm>
            <a:off x="6063655" y="3866825"/>
            <a:ext cx="1300190" cy="307777"/>
          </a:xfrm>
          <a:prstGeom prst="rect">
            <a:avLst/>
          </a:prstGeom>
          <a:noFill/>
        </p:spPr>
        <p:txBody>
          <a:bodyPr wrap="square" rtlCol="0">
            <a:spAutoFit/>
          </a:bodyPr>
          <a:lstStyle/>
          <a:p>
            <a:r>
              <a:rPr lang="en-US" b="1" dirty="0">
                <a:solidFill>
                  <a:srgbClr val="002060"/>
                </a:solidFill>
              </a:rPr>
              <a:t>Query</a:t>
            </a:r>
          </a:p>
        </p:txBody>
      </p:sp>
      <p:sp>
        <p:nvSpPr>
          <p:cNvPr id="60" name="TextBox 59">
            <a:extLst>
              <a:ext uri="{FF2B5EF4-FFF2-40B4-BE49-F238E27FC236}">
                <a16:creationId xmlns:a16="http://schemas.microsoft.com/office/drawing/2014/main" id="{77E2352A-AB63-8852-C250-70733E3A2F6D}"/>
              </a:ext>
            </a:extLst>
          </p:cNvPr>
          <p:cNvSpPr txBox="1"/>
          <p:nvPr/>
        </p:nvSpPr>
        <p:spPr>
          <a:xfrm>
            <a:off x="4655329" y="3838799"/>
            <a:ext cx="1300190" cy="307777"/>
          </a:xfrm>
          <a:prstGeom prst="rect">
            <a:avLst/>
          </a:prstGeom>
          <a:noFill/>
        </p:spPr>
        <p:txBody>
          <a:bodyPr wrap="square" rtlCol="0">
            <a:spAutoFit/>
          </a:bodyPr>
          <a:lstStyle/>
          <a:p>
            <a:r>
              <a:rPr lang="en-US" b="1" dirty="0">
                <a:solidFill>
                  <a:srgbClr val="002060"/>
                </a:solidFill>
              </a:rPr>
              <a:t>Response</a:t>
            </a:r>
          </a:p>
        </p:txBody>
      </p:sp>
      <p:sp>
        <p:nvSpPr>
          <p:cNvPr id="61" name="TextBox 60">
            <a:extLst>
              <a:ext uri="{FF2B5EF4-FFF2-40B4-BE49-F238E27FC236}">
                <a16:creationId xmlns:a16="http://schemas.microsoft.com/office/drawing/2014/main" id="{E9A08B36-8EC2-2431-B425-0EF5AC242329}"/>
              </a:ext>
            </a:extLst>
          </p:cNvPr>
          <p:cNvSpPr txBox="1"/>
          <p:nvPr/>
        </p:nvSpPr>
        <p:spPr>
          <a:xfrm>
            <a:off x="4673600" y="2354076"/>
            <a:ext cx="1300190" cy="307777"/>
          </a:xfrm>
          <a:prstGeom prst="rect">
            <a:avLst/>
          </a:prstGeom>
          <a:noFill/>
        </p:spPr>
        <p:txBody>
          <a:bodyPr wrap="square" rtlCol="0">
            <a:spAutoFit/>
          </a:bodyPr>
          <a:lstStyle/>
          <a:p>
            <a:r>
              <a:rPr lang="en-US" b="1" dirty="0">
                <a:solidFill>
                  <a:srgbClr val="002060"/>
                </a:solidFill>
              </a:rPr>
              <a:t>Response</a:t>
            </a:r>
          </a:p>
        </p:txBody>
      </p:sp>
      <p:sp>
        <p:nvSpPr>
          <p:cNvPr id="62" name="TextBox 61">
            <a:extLst>
              <a:ext uri="{FF2B5EF4-FFF2-40B4-BE49-F238E27FC236}">
                <a16:creationId xmlns:a16="http://schemas.microsoft.com/office/drawing/2014/main" id="{7504DD60-4F59-1312-4224-6AAC3804297E}"/>
              </a:ext>
            </a:extLst>
          </p:cNvPr>
          <p:cNvSpPr txBox="1"/>
          <p:nvPr/>
        </p:nvSpPr>
        <p:spPr>
          <a:xfrm>
            <a:off x="4306992" y="2927727"/>
            <a:ext cx="1300190" cy="307777"/>
          </a:xfrm>
          <a:prstGeom prst="rect">
            <a:avLst/>
          </a:prstGeom>
          <a:noFill/>
        </p:spPr>
        <p:txBody>
          <a:bodyPr wrap="square" rtlCol="0">
            <a:spAutoFit/>
          </a:bodyPr>
          <a:lstStyle/>
          <a:p>
            <a:r>
              <a:rPr lang="en-US" b="1" dirty="0">
                <a:solidFill>
                  <a:srgbClr val="002060"/>
                </a:solidFill>
              </a:rPr>
              <a:t>Query</a:t>
            </a:r>
          </a:p>
        </p:txBody>
      </p:sp>
      <p:pic>
        <p:nvPicPr>
          <p:cNvPr id="1026" name="Picture 2" descr="C++ - Free ui icons">
            <a:extLst>
              <a:ext uri="{FF2B5EF4-FFF2-40B4-BE49-F238E27FC236}">
                <a16:creationId xmlns:a16="http://schemas.microsoft.com/office/drawing/2014/main" id="{ED327BC2-D738-D699-D00D-EB72C8EC51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3750" y="81479"/>
            <a:ext cx="521325" cy="521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Events for December 2022 – Digital ...">
            <a:extLst>
              <a:ext uri="{FF2B5EF4-FFF2-40B4-BE49-F238E27FC236}">
                <a16:creationId xmlns:a16="http://schemas.microsoft.com/office/drawing/2014/main" id="{A0283FBB-7851-0393-EA82-6326B9B521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8661" y="67047"/>
            <a:ext cx="975475" cy="546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st Programming Language | Harry Gill">
            <a:extLst>
              <a:ext uri="{FF2B5EF4-FFF2-40B4-BE49-F238E27FC236}">
                <a16:creationId xmlns:a16="http://schemas.microsoft.com/office/drawing/2014/main" id="{9A55C726-A42D-2774-4D5D-B634C3A008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7722" y="61349"/>
            <a:ext cx="585345" cy="58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8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7D9F6-5714-7541-0D68-414490BEE55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1B3697-E1C4-A5D9-40F3-D83E23D06093}"/>
              </a:ext>
            </a:extLst>
          </p:cNvPr>
          <p:cNvSpPr>
            <a:spLocks noGrp="1"/>
          </p:cNvSpPr>
          <p:nvPr>
            <p:ph type="body" idx="1"/>
          </p:nvPr>
        </p:nvSpPr>
        <p:spPr>
          <a:xfrm>
            <a:off x="228601" y="719956"/>
            <a:ext cx="11781367" cy="5562601"/>
          </a:xfrm>
        </p:spPr>
        <p:txBody>
          <a:bodyPr/>
          <a:lstStyle/>
          <a:p>
            <a:pPr marL="234950" indent="-228600"/>
            <a:r>
              <a:rPr lang="en-US" dirty="0"/>
              <a:t>The Need</a:t>
            </a:r>
          </a:p>
          <a:p>
            <a:pPr marL="234950" indent="-228600"/>
            <a:r>
              <a:rPr lang="en-US" dirty="0"/>
              <a:t>Modern Agentic Stack for Production EDA</a:t>
            </a:r>
          </a:p>
          <a:p>
            <a:pPr marL="234950" indent="-228600"/>
            <a:r>
              <a:rPr lang="en-US" b="1" dirty="0">
                <a:solidFill>
                  <a:srgbClr val="0432FF"/>
                </a:solidFill>
              </a:rPr>
              <a:t>Case Studies</a:t>
            </a:r>
          </a:p>
          <a:p>
            <a:pPr marL="692150" lvl="1" indent="-228600"/>
            <a:r>
              <a:rPr lang="en-US" b="1" dirty="0">
                <a:solidFill>
                  <a:srgbClr val="0432FF"/>
                </a:solidFill>
              </a:rPr>
              <a:t>Evolving </a:t>
            </a:r>
            <a:r>
              <a:rPr lang="en-US" b="1" dirty="0" err="1">
                <a:solidFill>
                  <a:srgbClr val="0432FF"/>
                </a:solidFill>
              </a:rPr>
              <a:t>OpenROAD’s</a:t>
            </a:r>
            <a:r>
              <a:rPr lang="en-US" b="1" dirty="0">
                <a:solidFill>
                  <a:srgbClr val="0432FF"/>
                </a:solidFill>
              </a:rPr>
              <a:t> DPL</a:t>
            </a:r>
          </a:p>
          <a:p>
            <a:pPr marL="692150" lvl="1" indent="-228600"/>
            <a:r>
              <a:rPr lang="en-US" b="1" dirty="0">
                <a:solidFill>
                  <a:srgbClr val="0432FF"/>
                </a:solidFill>
              </a:rPr>
              <a:t>ORFS-Agent</a:t>
            </a:r>
          </a:p>
          <a:p>
            <a:pPr marL="692150" lvl="1" indent="-228600"/>
            <a:r>
              <a:rPr lang="en-US" b="1" dirty="0">
                <a:solidFill>
                  <a:srgbClr val="0432FF"/>
                </a:solidFill>
              </a:rPr>
              <a:t>Improving Logic Synthesis: </a:t>
            </a:r>
            <a:r>
              <a:rPr lang="en-US" b="1" dirty="0" err="1">
                <a:solidFill>
                  <a:srgbClr val="0432FF"/>
                </a:solidFill>
              </a:rPr>
              <a:t>Yosys</a:t>
            </a:r>
            <a:r>
              <a:rPr lang="en-US" b="1" dirty="0">
                <a:solidFill>
                  <a:srgbClr val="0432FF"/>
                </a:solidFill>
              </a:rPr>
              <a:t> + ABC</a:t>
            </a:r>
          </a:p>
          <a:p>
            <a:pPr marL="692150" lvl="1" indent="-228600"/>
            <a:r>
              <a:rPr lang="en-US" b="1" dirty="0">
                <a:solidFill>
                  <a:srgbClr val="0432FF"/>
                </a:solidFill>
              </a:rPr>
              <a:t>Improving Functional Simulation: Verilator</a:t>
            </a:r>
          </a:p>
          <a:p>
            <a:pPr marL="692150" lvl="1" indent="-228600"/>
            <a:r>
              <a:rPr lang="en-US" b="1">
                <a:solidFill>
                  <a:srgbClr val="0432FF"/>
                </a:solidFill>
              </a:rPr>
              <a:t>Improving a SOTA Hypergraph Partitioner: TritonPart</a:t>
            </a:r>
            <a:endParaRPr lang="en-US" b="1" dirty="0">
              <a:solidFill>
                <a:srgbClr val="0432FF"/>
              </a:solidFill>
            </a:endParaRPr>
          </a:p>
          <a:p>
            <a:pPr marL="234950" indent="-228600"/>
            <a:r>
              <a:rPr lang="en-US" dirty="0"/>
              <a:t>Vision: </a:t>
            </a:r>
            <a:r>
              <a:rPr lang="en-US" dirty="0" err="1"/>
              <a:t>OpenROAD</a:t>
            </a:r>
            <a:r>
              <a:rPr lang="en-US" dirty="0"/>
              <a:t> as a Continuous Learning Platform</a:t>
            </a:r>
          </a:p>
        </p:txBody>
      </p:sp>
      <p:sp>
        <p:nvSpPr>
          <p:cNvPr id="5" name="Title 4">
            <a:extLst>
              <a:ext uri="{FF2B5EF4-FFF2-40B4-BE49-F238E27FC236}">
                <a16:creationId xmlns:a16="http://schemas.microsoft.com/office/drawing/2014/main" id="{598FE9B4-AB70-E448-345E-08971A037188}"/>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5276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E8BF50-C310-8657-F364-02A51B39113C}"/>
              </a:ext>
            </a:extLst>
          </p:cNvPr>
          <p:cNvSpPr>
            <a:spLocks noGrp="1"/>
          </p:cNvSpPr>
          <p:nvPr>
            <p:ph type="body" idx="1"/>
          </p:nvPr>
        </p:nvSpPr>
        <p:spPr>
          <a:xfrm>
            <a:off x="228602" y="838201"/>
            <a:ext cx="7510710" cy="5562601"/>
          </a:xfrm>
        </p:spPr>
        <p:txBody>
          <a:bodyPr/>
          <a:lstStyle/>
          <a:p>
            <a:pPr marL="173038" indent="-173038"/>
            <a:r>
              <a:rPr lang="en-US" sz="2400" b="1" dirty="0"/>
              <a:t>Placement-EVO leverages LLMs + multi-agents </a:t>
            </a:r>
          </a:p>
          <a:p>
            <a:pPr marL="173038" indent="-173038">
              <a:spcBef>
                <a:spcPts val="1440"/>
              </a:spcBef>
            </a:pPr>
            <a:r>
              <a:rPr lang="en-US" sz="2400" b="1" dirty="0"/>
              <a:t>Automatically discovers </a:t>
            </a:r>
            <a:r>
              <a:rPr lang="en-US" sz="2400" dirty="0"/>
              <a:t>+ </a:t>
            </a:r>
            <a:r>
              <a:rPr lang="en-US" sz="2400" b="1" dirty="0"/>
              <a:t>improves</a:t>
            </a:r>
            <a:r>
              <a:rPr lang="en-US" sz="2400" dirty="0"/>
              <a:t> placement algorithms in the </a:t>
            </a:r>
            <a:r>
              <a:rPr lang="en-US" sz="2400" dirty="0" err="1"/>
              <a:t>OpenROAD</a:t>
            </a:r>
            <a:r>
              <a:rPr lang="en-US" sz="2400" dirty="0"/>
              <a:t> tool</a:t>
            </a:r>
          </a:p>
          <a:p>
            <a:pPr marL="173038" indent="-173038">
              <a:spcBef>
                <a:spcPts val="1440"/>
              </a:spcBef>
            </a:pPr>
            <a:endParaRPr lang="en-US" sz="2400" dirty="0"/>
          </a:p>
          <a:p>
            <a:pPr marL="173038" indent="-173038">
              <a:spcBef>
                <a:spcPts val="1440"/>
              </a:spcBef>
            </a:pPr>
            <a:endParaRPr lang="en-US" sz="2400" dirty="0"/>
          </a:p>
          <a:p>
            <a:pPr marL="173038" indent="-173038">
              <a:spcBef>
                <a:spcPts val="1440"/>
              </a:spcBef>
            </a:pPr>
            <a:endParaRPr lang="en-US" sz="8000" dirty="0">
              <a:sym typeface="Wingdings" pitchFamily="2" charset="2"/>
            </a:endParaRPr>
          </a:p>
          <a:p>
            <a:pPr marL="173038" indent="-173038">
              <a:spcBef>
                <a:spcPts val="1440"/>
              </a:spcBef>
            </a:pPr>
            <a:endParaRPr lang="en-US" sz="2400" u="sng" dirty="0">
              <a:sym typeface="Wingdings" pitchFamily="2" charset="2"/>
            </a:endParaRPr>
          </a:p>
          <a:p>
            <a:pPr marL="173038" indent="-173038">
              <a:spcBef>
                <a:spcPts val="1440"/>
              </a:spcBef>
            </a:pPr>
            <a:r>
              <a:rPr lang="en-US" sz="2400" u="sng" dirty="0">
                <a:sym typeface="Wingdings" pitchFamily="2" charset="2"/>
              </a:rPr>
              <a:t>Natural language request </a:t>
            </a:r>
            <a:r>
              <a:rPr lang="en-US" sz="2400" dirty="0">
                <a:sym typeface="Wingdings" pitchFamily="2" charset="2"/>
              </a:rPr>
              <a:t> </a:t>
            </a:r>
            <a:r>
              <a:rPr lang="en-US" sz="2400" u="sng" dirty="0">
                <a:sym typeface="Wingdings" pitchFamily="2" charset="2"/>
              </a:rPr>
              <a:t>automatic</a:t>
            </a:r>
            <a:r>
              <a:rPr lang="en-US" sz="2400" dirty="0">
                <a:sym typeface="Wingdings" pitchFamily="2" charset="2"/>
              </a:rPr>
              <a:t> target discovery  code </a:t>
            </a:r>
            <a:r>
              <a:rPr lang="en-US" sz="2400" u="sng" dirty="0">
                <a:sym typeface="Wingdings" pitchFamily="2" charset="2"/>
              </a:rPr>
              <a:t>evolution</a:t>
            </a:r>
            <a:r>
              <a:rPr lang="en-US" sz="2400" dirty="0">
                <a:sym typeface="Wingdings" pitchFamily="2" charset="2"/>
              </a:rPr>
              <a:t> of target </a:t>
            </a:r>
            <a:br>
              <a:rPr lang="en-US" sz="2400" dirty="0">
                <a:sym typeface="Wingdings" pitchFamily="2" charset="2"/>
              </a:rPr>
            </a:br>
            <a:r>
              <a:rPr lang="en-US" sz="2400" dirty="0">
                <a:sym typeface="Wingdings" pitchFamily="2" charset="2"/>
              </a:rPr>
              <a:t> </a:t>
            </a:r>
            <a:r>
              <a:rPr lang="en-US" sz="2400" u="sng" dirty="0">
                <a:sym typeface="Wingdings" pitchFamily="2" charset="2"/>
              </a:rPr>
              <a:t>improved algorithms</a:t>
            </a:r>
          </a:p>
          <a:p>
            <a:pPr marL="173038" indent="-173038">
              <a:spcBef>
                <a:spcPts val="1440"/>
              </a:spcBef>
            </a:pPr>
            <a:r>
              <a:rPr lang="en-US" sz="2400" b="1" dirty="0">
                <a:sym typeface="Wingdings" pitchFamily="2" charset="2"/>
              </a:rPr>
              <a:t>Rich corpus + agents + end-to-end automation</a:t>
            </a:r>
          </a:p>
        </p:txBody>
      </p:sp>
      <p:sp>
        <p:nvSpPr>
          <p:cNvPr id="3" name="Title 2">
            <a:extLst>
              <a:ext uri="{FF2B5EF4-FFF2-40B4-BE49-F238E27FC236}">
                <a16:creationId xmlns:a16="http://schemas.microsoft.com/office/drawing/2014/main" id="{249B45BF-F445-BC38-5292-98E0EE7D71F8}"/>
              </a:ext>
            </a:extLst>
          </p:cNvPr>
          <p:cNvSpPr>
            <a:spLocks noGrp="1"/>
          </p:cNvSpPr>
          <p:nvPr>
            <p:ph type="title"/>
          </p:nvPr>
        </p:nvSpPr>
        <p:spPr/>
        <p:txBody>
          <a:bodyPr/>
          <a:lstStyle/>
          <a:p>
            <a:r>
              <a:rPr lang="en-US" dirty="0"/>
              <a:t>Evolving </a:t>
            </a:r>
            <a:r>
              <a:rPr lang="en-US" dirty="0" err="1"/>
              <a:t>OpenROAD’s</a:t>
            </a:r>
            <a:r>
              <a:rPr lang="en-US" dirty="0"/>
              <a:t> DPL</a:t>
            </a:r>
          </a:p>
        </p:txBody>
      </p:sp>
      <p:pic>
        <p:nvPicPr>
          <p:cNvPr id="1026" name="Picture 2" descr="Question Mark Icon - Inquiry Symbol Royalty Free Vector">
            <a:extLst>
              <a:ext uri="{FF2B5EF4-FFF2-40B4-BE49-F238E27FC236}">
                <a16:creationId xmlns:a16="http://schemas.microsoft.com/office/drawing/2014/main" id="{BE8BF148-CD6D-ED18-D4DE-1CD2F69434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5" t="11545" r="2513" b="18436"/>
          <a:stretch/>
        </p:blipFill>
        <p:spPr bwMode="auto">
          <a:xfrm>
            <a:off x="12920" y="2836992"/>
            <a:ext cx="1501422" cy="118599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AC155A74-D215-4FCD-3576-91568988A65C}"/>
              </a:ext>
            </a:extLst>
          </p:cNvPr>
          <p:cNvSpPr/>
          <p:nvPr/>
        </p:nvSpPr>
        <p:spPr>
          <a:xfrm>
            <a:off x="918022" y="2176702"/>
            <a:ext cx="2096733" cy="662443"/>
          </a:xfrm>
          <a:prstGeom prst="wedgeRoundRectCallout">
            <a:avLst>
              <a:gd name="adj1" fmla="val -60509"/>
              <a:gd name="adj2" fmla="val 535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latin typeface="Comic Sans MS" panose="030F0902030302020204" pitchFamily="66" charset="0"/>
              </a:rPr>
              <a:t>I want to improve </a:t>
            </a:r>
            <a:r>
              <a:rPr lang="en-US" sz="1600" b="1" dirty="0" err="1">
                <a:solidFill>
                  <a:srgbClr val="C00000"/>
                </a:solidFill>
                <a:latin typeface="Comic Sans MS" panose="030F0902030302020204" pitchFamily="66" charset="0"/>
              </a:rPr>
              <a:t>OpenROAD’s</a:t>
            </a:r>
            <a:r>
              <a:rPr lang="en-US" sz="1600" b="1" dirty="0">
                <a:solidFill>
                  <a:srgbClr val="C00000"/>
                </a:solidFill>
                <a:latin typeface="Comic Sans MS" panose="030F0902030302020204" pitchFamily="66" charset="0"/>
              </a:rPr>
              <a:t> </a:t>
            </a:r>
            <a:r>
              <a:rPr lang="en-US" sz="1600" b="1" dirty="0" err="1">
                <a:solidFill>
                  <a:srgbClr val="C00000"/>
                </a:solidFill>
                <a:latin typeface="Comic Sans MS" panose="030F0902030302020204" pitchFamily="66" charset="0"/>
              </a:rPr>
              <a:t>dpl</a:t>
            </a:r>
            <a:r>
              <a:rPr lang="en-US" sz="1600" b="1" dirty="0">
                <a:solidFill>
                  <a:srgbClr val="C00000"/>
                </a:solidFill>
                <a:latin typeface="Comic Sans MS" panose="030F0902030302020204" pitchFamily="66" charset="0"/>
              </a:rPr>
              <a:t> </a:t>
            </a:r>
          </a:p>
        </p:txBody>
      </p:sp>
      <p:grpSp>
        <p:nvGrpSpPr>
          <p:cNvPr id="12" name="Group 11">
            <a:extLst>
              <a:ext uri="{FF2B5EF4-FFF2-40B4-BE49-F238E27FC236}">
                <a16:creationId xmlns:a16="http://schemas.microsoft.com/office/drawing/2014/main" id="{47AD9E47-DFFF-DB5A-C582-AC58AA796C38}"/>
              </a:ext>
            </a:extLst>
          </p:cNvPr>
          <p:cNvGrpSpPr/>
          <p:nvPr/>
        </p:nvGrpSpPr>
        <p:grpSpPr>
          <a:xfrm>
            <a:off x="5646335" y="2742087"/>
            <a:ext cx="2475031" cy="1743427"/>
            <a:chOff x="6477438" y="2695623"/>
            <a:chExt cx="2475031" cy="1743427"/>
          </a:xfrm>
        </p:grpSpPr>
        <p:pic>
          <p:nvPicPr>
            <p:cNvPr id="1028" name="Picture 4" descr="Algorithm free icon">
              <a:extLst>
                <a:ext uri="{FF2B5EF4-FFF2-40B4-BE49-F238E27FC236}">
                  <a16:creationId xmlns:a16="http://schemas.microsoft.com/office/drawing/2014/main" id="{6E6C459C-B2E8-E50D-8847-AFF1B9324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734" y="2695623"/>
              <a:ext cx="1338439" cy="1338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6481F9-5B2D-BFDD-7003-EE6496CAA181}"/>
                </a:ext>
              </a:extLst>
            </p:cNvPr>
            <p:cNvSpPr txBox="1"/>
            <p:nvPr/>
          </p:nvSpPr>
          <p:spPr>
            <a:xfrm>
              <a:off x="6477438" y="4069718"/>
              <a:ext cx="2475031" cy="369332"/>
            </a:xfrm>
            <a:prstGeom prst="rect">
              <a:avLst/>
            </a:prstGeom>
            <a:noFill/>
          </p:spPr>
          <p:txBody>
            <a:bodyPr wrap="square" rtlCol="0">
              <a:spAutoFit/>
            </a:bodyPr>
            <a:lstStyle/>
            <a:p>
              <a:pPr algn="ctr"/>
              <a:r>
                <a:rPr lang="en-US" sz="1800" b="1" dirty="0">
                  <a:solidFill>
                    <a:srgbClr val="C00000"/>
                  </a:solidFill>
                  <a:latin typeface="Comic Sans MS" panose="030F0902030302020204" pitchFamily="66" charset="0"/>
                </a:rPr>
                <a:t>Evolved </a:t>
              </a:r>
              <a:r>
                <a:rPr lang="en-US" sz="1800" b="1" dirty="0" err="1">
                  <a:solidFill>
                    <a:srgbClr val="C00000"/>
                  </a:solidFill>
                  <a:latin typeface="Comic Sans MS" panose="030F0902030302020204" pitchFamily="66" charset="0"/>
                </a:rPr>
                <a:t>dpl</a:t>
              </a:r>
              <a:r>
                <a:rPr lang="en-US" sz="1800" b="1" dirty="0">
                  <a:solidFill>
                    <a:srgbClr val="C00000"/>
                  </a:solidFill>
                  <a:latin typeface="Comic Sans MS" panose="030F0902030302020204" pitchFamily="66" charset="0"/>
                </a:rPr>
                <a:t> codebase</a:t>
              </a:r>
            </a:p>
          </p:txBody>
        </p:sp>
      </p:grpSp>
      <p:sp>
        <p:nvSpPr>
          <p:cNvPr id="9" name="Right Arrow 8">
            <a:extLst>
              <a:ext uri="{FF2B5EF4-FFF2-40B4-BE49-F238E27FC236}">
                <a16:creationId xmlns:a16="http://schemas.microsoft.com/office/drawing/2014/main" id="{CCA420EA-3C87-4148-228F-80A631C7F4E9}"/>
              </a:ext>
            </a:extLst>
          </p:cNvPr>
          <p:cNvSpPr/>
          <p:nvPr/>
        </p:nvSpPr>
        <p:spPr>
          <a:xfrm>
            <a:off x="1595388" y="3430684"/>
            <a:ext cx="936978" cy="41477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A5B05F66-CC78-E952-98F5-DE1622E9073E}"/>
              </a:ext>
            </a:extLst>
          </p:cNvPr>
          <p:cNvSpPr/>
          <p:nvPr/>
        </p:nvSpPr>
        <p:spPr>
          <a:xfrm>
            <a:off x="4962437" y="3435616"/>
            <a:ext cx="936978" cy="41477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14650B7-306D-625E-8BD9-E873BD905161}"/>
              </a:ext>
            </a:extLst>
          </p:cNvPr>
          <p:cNvGrpSpPr/>
          <p:nvPr/>
        </p:nvGrpSpPr>
        <p:grpSpPr>
          <a:xfrm>
            <a:off x="2286396" y="2308844"/>
            <a:ext cx="3145716" cy="2176670"/>
            <a:chOff x="2883953" y="2294716"/>
            <a:chExt cx="3145716" cy="2176670"/>
          </a:xfrm>
        </p:grpSpPr>
        <p:sp>
          <p:nvSpPr>
            <p:cNvPr id="7" name="TextBox 6">
              <a:extLst>
                <a:ext uri="{FF2B5EF4-FFF2-40B4-BE49-F238E27FC236}">
                  <a16:creationId xmlns:a16="http://schemas.microsoft.com/office/drawing/2014/main" id="{D22ED4C2-859D-EF8C-71D3-CCF3929FF481}"/>
                </a:ext>
              </a:extLst>
            </p:cNvPr>
            <p:cNvSpPr txBox="1"/>
            <p:nvPr/>
          </p:nvSpPr>
          <p:spPr>
            <a:xfrm>
              <a:off x="2883953" y="4102054"/>
              <a:ext cx="3145716" cy="369332"/>
            </a:xfrm>
            <a:prstGeom prst="rect">
              <a:avLst/>
            </a:prstGeom>
            <a:noFill/>
          </p:spPr>
          <p:txBody>
            <a:bodyPr wrap="square" rtlCol="0">
              <a:spAutoFit/>
            </a:bodyPr>
            <a:lstStyle/>
            <a:p>
              <a:r>
                <a:rPr lang="en-US" sz="1800" b="1" dirty="0">
                  <a:solidFill>
                    <a:srgbClr val="002060"/>
                  </a:solidFill>
                  <a:latin typeface="Comic Sans MS" panose="030F0902030302020204" pitchFamily="66" charset="0"/>
                </a:rPr>
                <a:t>Evolution of </a:t>
              </a:r>
              <a:r>
                <a:rPr lang="en-US" sz="1800" b="1" dirty="0" err="1">
                  <a:solidFill>
                    <a:srgbClr val="002060"/>
                  </a:solidFill>
                  <a:latin typeface="Comic Sans MS" panose="030F0902030302020204" pitchFamily="66" charset="0"/>
                </a:rPr>
                <a:t>dpl’s</a:t>
              </a:r>
              <a:r>
                <a:rPr lang="en-US" sz="1800" b="1" dirty="0">
                  <a:solidFill>
                    <a:srgbClr val="002060"/>
                  </a:solidFill>
                  <a:latin typeface="Comic Sans MS" panose="030F0902030302020204" pitchFamily="66" charset="0"/>
                </a:rPr>
                <a:t> codebase</a:t>
              </a:r>
            </a:p>
          </p:txBody>
        </p:sp>
        <p:pic>
          <p:nvPicPr>
            <p:cNvPr id="11" name="Picture 2" descr="Evolution Generic gradient outline icon | Freepik">
              <a:extLst>
                <a:ext uri="{FF2B5EF4-FFF2-40B4-BE49-F238E27FC236}">
                  <a16:creationId xmlns:a16="http://schemas.microsoft.com/office/drawing/2014/main" id="{15C90FA3-1034-BEB4-EEA2-C2608303EA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310" y="2294716"/>
              <a:ext cx="1775002" cy="177500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Rounded Corners 3">
            <a:extLst>
              <a:ext uri="{FF2B5EF4-FFF2-40B4-BE49-F238E27FC236}">
                <a16:creationId xmlns:a16="http://schemas.microsoft.com/office/drawing/2014/main" id="{DF67EC96-762B-FB33-A506-5FCCB7822B42}"/>
              </a:ext>
            </a:extLst>
          </p:cNvPr>
          <p:cNvSpPr/>
          <p:nvPr/>
        </p:nvSpPr>
        <p:spPr>
          <a:xfrm>
            <a:off x="228602" y="4819963"/>
            <a:ext cx="7375813" cy="1622907"/>
          </a:xfrm>
          <a:prstGeom prst="roundRect">
            <a:avLst/>
          </a:prstGeom>
          <a:solidFill>
            <a:srgbClr val="FFFF00">
              <a:alpha val="4000"/>
            </a:srgbClr>
          </a:solidFill>
          <a:ln w="44450" cmpd="dbl">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C3722912-8187-D4E2-51B4-17D63544F40E}"/>
              </a:ext>
            </a:extLst>
          </p:cNvPr>
          <p:cNvGrpSpPr/>
          <p:nvPr/>
        </p:nvGrpSpPr>
        <p:grpSpPr>
          <a:xfrm>
            <a:off x="7739312" y="1712234"/>
            <a:ext cx="4377305" cy="1792315"/>
            <a:chOff x="5937947" y="5106528"/>
            <a:chExt cx="4377305" cy="1792315"/>
          </a:xfrm>
        </p:grpSpPr>
        <p:sp>
          <p:nvSpPr>
            <p:cNvPr id="20" name="Rectangle 19">
              <a:extLst>
                <a:ext uri="{FF2B5EF4-FFF2-40B4-BE49-F238E27FC236}">
                  <a16:creationId xmlns:a16="http://schemas.microsoft.com/office/drawing/2014/main" id="{C153B829-267E-3E7D-AB4E-2BD37B417912}"/>
                </a:ext>
              </a:extLst>
            </p:cNvPr>
            <p:cNvSpPr/>
            <p:nvPr/>
          </p:nvSpPr>
          <p:spPr>
            <a:xfrm>
              <a:off x="5937947" y="5335488"/>
              <a:ext cx="4377302" cy="1365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E88AD5B-432C-997A-A9D7-0C5906E0E10B}"/>
                    </a:ext>
                  </a:extLst>
                </p:cNvPr>
                <p:cNvSpPr txBox="1"/>
                <p:nvPr/>
              </p:nvSpPr>
              <p:spPr>
                <a:xfrm>
                  <a:off x="6008497" y="5618190"/>
                  <a:ext cx="4306755" cy="439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𝐻𝑃𝑊</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𝑏𝑎𝑠𝑒𝑙𝑖𝑛𝑒</m:t>
                                </m:r>
                                <m:r>
                                  <a:rPr lang="en-US" i="1">
                                    <a:latin typeface="Cambria Math" panose="02040503050406030204" pitchFamily="18" charset="0"/>
                                  </a:rPr>
                                  <m:t> </m:t>
                                </m:r>
                              </m:sub>
                            </m:sSub>
                          </m:num>
                          <m:den>
                            <m:r>
                              <a:rPr lang="en-US" i="1">
                                <a:latin typeface="Cambria Math" panose="02040503050406030204" pitchFamily="18" charset="0"/>
                              </a:rPr>
                              <m:t>𝐻𝑃𝑊</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𝑐𝑎𝑛𝑑𝑖𝑑𝑎𝑡𝑒</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r>
                                  <a:rPr lang="en-US" i="1">
                                    <a:latin typeface="Cambria Math" panose="02040503050406030204" pitchFamily="18" charset="0"/>
                                  </a:rPr>
                                  <m:t>0,</m:t>
                                </m:r>
                                <m:f>
                                  <m:fPr>
                                    <m:ctrlPr>
                                      <a:rPr lang="en-US" i="1">
                                        <a:latin typeface="Cambria Math" panose="02040503050406030204" pitchFamily="18" charset="0"/>
                                      </a:rPr>
                                    </m:ctrlPr>
                                  </m:fPr>
                                  <m:num>
                                    <m:r>
                                      <a:rPr lang="en-US" i="1">
                                        <a:latin typeface="Cambria Math" panose="02040503050406030204" pitchFamily="18" charset="0"/>
                                      </a:rPr>
                                      <m:t>𝑅𝑢𝑛𝑡𝑖𝑚</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𝑐𝑎𝑛𝑑𝑖𝑑𝑎𝑡𝑒</m:t>
                                        </m:r>
                                      </m:sub>
                                    </m:sSub>
                                  </m:num>
                                  <m:den>
                                    <m:r>
                                      <a:rPr lang="en-US" i="1">
                                        <a:latin typeface="Cambria Math" panose="02040503050406030204" pitchFamily="18" charset="0"/>
                                      </a:rPr>
                                      <m:t>𝑅𝑢𝑛𝑡𝑖𝑚</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𝑏𝑎𝑠𝑒𝑙𝑖𝑛𝑒</m:t>
                                        </m:r>
                                      </m:sub>
                                    </m:sSub>
                                  </m:den>
                                </m:f>
                              </m:e>
                            </m:d>
                          </m:e>
                        </m:func>
                      </m:oMath>
                    </m:oMathPara>
                  </a14:m>
                  <a:endParaRPr lang="en-US" dirty="0"/>
                </a:p>
              </p:txBody>
            </p:sp>
          </mc:Choice>
          <mc:Fallback xmlns="">
            <p:sp>
              <p:nvSpPr>
                <p:cNvPr id="21" name="TextBox 20">
                  <a:extLst>
                    <a:ext uri="{FF2B5EF4-FFF2-40B4-BE49-F238E27FC236}">
                      <a16:creationId xmlns:a16="http://schemas.microsoft.com/office/drawing/2014/main" id="{2E88AD5B-432C-997A-A9D7-0C5906E0E10B}"/>
                    </a:ext>
                  </a:extLst>
                </p:cNvPr>
                <p:cNvSpPr txBox="1">
                  <a:spLocks noRot="1" noChangeAspect="1" noMove="1" noResize="1" noEditPoints="1" noAdjustHandles="1" noChangeArrowheads="1" noChangeShapeType="1" noTextEdit="1"/>
                </p:cNvSpPr>
                <p:nvPr/>
              </p:nvSpPr>
              <p:spPr>
                <a:xfrm>
                  <a:off x="6008497" y="5618190"/>
                  <a:ext cx="4306755" cy="439672"/>
                </a:xfrm>
                <a:prstGeom prst="rect">
                  <a:avLst/>
                </a:prstGeom>
                <a:blipFill>
                  <a:blip r:embed="rId6"/>
                  <a:stretch>
                    <a:fillRect t="-5714" b="-1142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3977C2FF-4B3F-155B-FEF0-455704C86095}"/>
                </a:ext>
              </a:extLst>
            </p:cNvPr>
            <p:cNvSpPr txBox="1"/>
            <p:nvPr/>
          </p:nvSpPr>
          <p:spPr>
            <a:xfrm>
              <a:off x="6697311" y="6160179"/>
              <a:ext cx="2858574" cy="738664"/>
            </a:xfrm>
            <a:prstGeom prst="rect">
              <a:avLst/>
            </a:prstGeom>
            <a:noFill/>
          </p:spPr>
          <p:txBody>
            <a:bodyPr wrap="square" rtlCol="0">
              <a:spAutoFit/>
            </a:bodyPr>
            <a:lstStyle/>
            <a:p>
              <a:r>
                <a:rPr lang="en-US" b="1" dirty="0">
                  <a:solidFill>
                    <a:srgbClr val="002060"/>
                  </a:solidFill>
                </a:rPr>
                <a:t>Higher fitness score is better</a:t>
              </a:r>
              <a:br>
                <a:rPr lang="en-US" b="1" dirty="0">
                  <a:solidFill>
                    <a:srgbClr val="002060"/>
                  </a:solidFill>
                </a:rPr>
              </a:br>
              <a:r>
                <a:rPr lang="en-US" b="1" dirty="0">
                  <a:solidFill>
                    <a:srgbClr val="002060"/>
                  </a:solidFill>
                </a:rPr>
                <a:t>w1, w2 are hyperparameters</a:t>
              </a:r>
            </a:p>
            <a:p>
              <a:endParaRPr lang="en-US" dirty="0">
                <a:solidFill>
                  <a:srgbClr val="002060"/>
                </a:solidFill>
              </a:endParaRPr>
            </a:p>
          </p:txBody>
        </p:sp>
        <p:sp>
          <p:nvSpPr>
            <p:cNvPr id="23" name="Rounded Rectangle 22">
              <a:extLst>
                <a:ext uri="{FF2B5EF4-FFF2-40B4-BE49-F238E27FC236}">
                  <a16:creationId xmlns:a16="http://schemas.microsoft.com/office/drawing/2014/main" id="{FEEDB3AD-A17A-51F6-E72F-C91969FB8A0C}"/>
                </a:ext>
              </a:extLst>
            </p:cNvPr>
            <p:cNvSpPr/>
            <p:nvPr/>
          </p:nvSpPr>
          <p:spPr>
            <a:xfrm>
              <a:off x="6096000" y="5106528"/>
              <a:ext cx="1873956" cy="4289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Fitness score</a:t>
              </a:r>
            </a:p>
          </p:txBody>
        </p:sp>
      </p:grpSp>
    </p:spTree>
    <p:extLst>
      <p:ext uri="{BB962C8B-B14F-4D97-AF65-F5344CB8AC3E}">
        <p14:creationId xmlns:p14="http://schemas.microsoft.com/office/powerpoint/2010/main" val="188182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973F7-F5DF-93F6-44C4-8047ADAB86AC}"/>
              </a:ext>
            </a:extLst>
          </p:cNvPr>
          <p:cNvSpPr>
            <a:spLocks noGrp="1"/>
          </p:cNvSpPr>
          <p:nvPr>
            <p:ph type="body" idx="1"/>
          </p:nvPr>
        </p:nvSpPr>
        <p:spPr/>
        <p:txBody>
          <a:bodyPr/>
          <a:lstStyle/>
          <a:p>
            <a:pPr marL="173038" indent="-173038"/>
            <a:r>
              <a:rPr lang="en-US" b="1" dirty="0"/>
              <a:t>Baseline:</a:t>
            </a:r>
            <a:r>
              <a:rPr lang="en-US" dirty="0"/>
              <a:t> default </a:t>
            </a:r>
            <a:r>
              <a:rPr lang="en-US" b="1" i="1" dirty="0" err="1"/>
              <a:t>OpenROAD’s</a:t>
            </a:r>
            <a:r>
              <a:rPr lang="en-US" dirty="0"/>
              <a:t> </a:t>
            </a:r>
            <a:r>
              <a:rPr lang="en-US" dirty="0" err="1"/>
              <a:t>dpl</a:t>
            </a:r>
            <a:r>
              <a:rPr lang="en-US" dirty="0"/>
              <a:t> </a:t>
            </a:r>
          </a:p>
          <a:p>
            <a:pPr marL="173038" indent="-173038"/>
            <a:r>
              <a:rPr lang="en-US" b="1" dirty="0"/>
              <a:t>Designs:</a:t>
            </a:r>
            <a:r>
              <a:rPr lang="en-US" dirty="0"/>
              <a:t> </a:t>
            </a:r>
            <a:r>
              <a:rPr lang="en-US" dirty="0" err="1"/>
              <a:t>aes</a:t>
            </a:r>
            <a:r>
              <a:rPr lang="en-US" dirty="0"/>
              <a:t>, jpeg, ibex, </a:t>
            </a:r>
            <a:r>
              <a:rPr lang="en-US" dirty="0" err="1"/>
              <a:t>swerv</a:t>
            </a:r>
            <a:r>
              <a:rPr lang="en-US" dirty="0"/>
              <a:t>, cva6, ariane37 w. ASAP7</a:t>
            </a:r>
          </a:p>
          <a:p>
            <a:pPr marL="173038" indent="-173038"/>
            <a:r>
              <a:rPr lang="en-US" b="1" dirty="0"/>
              <a:t>User query: </a:t>
            </a:r>
            <a:r>
              <a:rPr lang="en-US" dirty="0"/>
              <a:t>“</a:t>
            </a:r>
            <a:r>
              <a:rPr lang="en-US" sz="2400" i="1" dirty="0">
                <a:solidFill>
                  <a:srgbClr val="002060"/>
                </a:solidFill>
              </a:rPr>
              <a:t>Improve </a:t>
            </a:r>
            <a:r>
              <a:rPr lang="en-US" sz="2400" i="1" dirty="0" err="1">
                <a:solidFill>
                  <a:srgbClr val="002060"/>
                </a:solidFill>
              </a:rPr>
              <a:t>OpenROAD’s</a:t>
            </a:r>
            <a:r>
              <a:rPr lang="en-US" sz="2400" i="1" dirty="0">
                <a:solidFill>
                  <a:srgbClr val="002060"/>
                </a:solidFill>
              </a:rPr>
              <a:t> </a:t>
            </a:r>
            <a:r>
              <a:rPr lang="en-US" sz="2400" i="1" dirty="0" err="1">
                <a:solidFill>
                  <a:srgbClr val="002060"/>
                </a:solidFill>
              </a:rPr>
              <a:t>improvePlacement</a:t>
            </a:r>
            <a:r>
              <a:rPr lang="en-US" sz="2400" i="1" dirty="0">
                <a:solidFill>
                  <a:srgbClr val="002060"/>
                </a:solidFill>
              </a:rPr>
              <a:t> for better HPWL</a:t>
            </a:r>
            <a:r>
              <a:rPr lang="en-US" dirty="0"/>
              <a:t>” </a:t>
            </a:r>
          </a:p>
          <a:p>
            <a:pPr marL="173038" indent="-173038"/>
            <a:r>
              <a:rPr lang="en-US" dirty="0"/>
              <a:t>Up to 3% reduction in HPWL and RWL compared to baseline</a:t>
            </a:r>
          </a:p>
          <a:p>
            <a:pPr marL="50800" indent="0">
              <a:buNone/>
            </a:pPr>
            <a:endParaRPr lang="en-US" dirty="0"/>
          </a:p>
        </p:txBody>
      </p:sp>
      <p:sp>
        <p:nvSpPr>
          <p:cNvPr id="3" name="Title 2">
            <a:extLst>
              <a:ext uri="{FF2B5EF4-FFF2-40B4-BE49-F238E27FC236}">
                <a16:creationId xmlns:a16="http://schemas.microsoft.com/office/drawing/2014/main" id="{51A140A3-A947-6CD4-757E-DA8C3338845E}"/>
              </a:ext>
            </a:extLst>
          </p:cNvPr>
          <p:cNvSpPr>
            <a:spLocks noGrp="1"/>
          </p:cNvSpPr>
          <p:nvPr>
            <p:ph type="title"/>
          </p:nvPr>
        </p:nvSpPr>
        <p:spPr/>
        <p:txBody>
          <a:bodyPr/>
          <a:lstStyle/>
          <a:p>
            <a:r>
              <a:rPr lang="en-US" dirty="0"/>
              <a:t>Results with </a:t>
            </a:r>
            <a:r>
              <a:rPr lang="en-US" dirty="0" err="1"/>
              <a:t>dpl’s</a:t>
            </a:r>
            <a:r>
              <a:rPr lang="en-US" dirty="0"/>
              <a:t> </a:t>
            </a:r>
            <a:r>
              <a:rPr lang="en-US" i="1" dirty="0" err="1"/>
              <a:t>improvePlacement</a:t>
            </a:r>
            <a:endParaRPr lang="en-US" i="1" dirty="0"/>
          </a:p>
        </p:txBody>
      </p:sp>
      <p:pic>
        <p:nvPicPr>
          <p:cNvPr id="5" name="Picture 4">
            <a:extLst>
              <a:ext uri="{FF2B5EF4-FFF2-40B4-BE49-F238E27FC236}">
                <a16:creationId xmlns:a16="http://schemas.microsoft.com/office/drawing/2014/main" id="{6249CE43-28BE-575B-32AB-EB98C06C3FD0}"/>
              </a:ext>
            </a:extLst>
          </p:cNvPr>
          <p:cNvPicPr>
            <a:picLocks noChangeAspect="1"/>
          </p:cNvPicPr>
          <p:nvPr/>
        </p:nvPicPr>
        <p:blipFill>
          <a:blip r:embed="rId3"/>
          <a:stretch>
            <a:fillRect/>
          </a:stretch>
        </p:blipFill>
        <p:spPr>
          <a:xfrm>
            <a:off x="1143013" y="3128097"/>
            <a:ext cx="9905975" cy="3272705"/>
          </a:xfrm>
          <a:prstGeom prst="rect">
            <a:avLst/>
          </a:prstGeom>
        </p:spPr>
      </p:pic>
      <p:sp>
        <p:nvSpPr>
          <p:cNvPr id="4" name="Rectangle: Rounded Corners 3">
            <a:extLst>
              <a:ext uri="{FF2B5EF4-FFF2-40B4-BE49-F238E27FC236}">
                <a16:creationId xmlns:a16="http://schemas.microsoft.com/office/drawing/2014/main" id="{0DEDF70A-1B79-2E6D-6E8B-C85F77BF18F5}"/>
              </a:ext>
            </a:extLst>
          </p:cNvPr>
          <p:cNvSpPr/>
          <p:nvPr/>
        </p:nvSpPr>
        <p:spPr>
          <a:xfrm>
            <a:off x="215900" y="1885028"/>
            <a:ext cx="10647172" cy="894748"/>
          </a:xfrm>
          <a:prstGeom prst="roundRect">
            <a:avLst/>
          </a:prstGeom>
          <a:solidFill>
            <a:srgbClr val="FFFF00">
              <a:alpha val="4000"/>
            </a:srgbClr>
          </a:solidFill>
          <a:ln w="44450" cmpd="dbl">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57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7721-D35E-0D7D-64A2-B1270CDCA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41882-97EB-856A-B569-2B29DB55E2F0}"/>
              </a:ext>
            </a:extLst>
          </p:cNvPr>
          <p:cNvSpPr>
            <a:spLocks noGrp="1"/>
          </p:cNvSpPr>
          <p:nvPr>
            <p:ph type="title"/>
          </p:nvPr>
        </p:nvSpPr>
        <p:spPr/>
        <p:txBody>
          <a:bodyPr/>
          <a:lstStyle/>
          <a:p>
            <a:r>
              <a:rPr lang="en-US" dirty="0"/>
              <a:t>What is ORFS-agent? </a:t>
            </a:r>
          </a:p>
        </p:txBody>
      </p:sp>
      <p:sp>
        <p:nvSpPr>
          <p:cNvPr id="5" name="Text Placeholder 2">
            <a:extLst>
              <a:ext uri="{FF2B5EF4-FFF2-40B4-BE49-F238E27FC236}">
                <a16:creationId xmlns:a16="http://schemas.microsoft.com/office/drawing/2014/main" id="{961D1A52-9246-3163-AE62-5390B9B13903}"/>
              </a:ext>
            </a:extLst>
          </p:cNvPr>
          <p:cNvSpPr>
            <a:spLocks noGrp="1"/>
          </p:cNvSpPr>
          <p:nvPr>
            <p:ph type="body" idx="1"/>
          </p:nvPr>
        </p:nvSpPr>
        <p:spPr>
          <a:xfrm>
            <a:off x="241300" y="655638"/>
            <a:ext cx="11802533" cy="5762398"/>
          </a:xfrm>
        </p:spPr>
        <p:txBody>
          <a:bodyPr/>
          <a:lstStyle/>
          <a:p>
            <a:pPr marL="228600" indent="-177800">
              <a:lnSpc>
                <a:spcPct val="100000"/>
              </a:lnSpc>
              <a:buSzPct val="120000"/>
            </a:pPr>
            <a:r>
              <a:rPr lang="en-US" sz="2400" b="1" dirty="0">
                <a:solidFill>
                  <a:srgbClr val="C00000"/>
                </a:solidFill>
              </a:rPr>
              <a:t>Design flow tuning is high-dimensional</a:t>
            </a:r>
          </a:p>
          <a:p>
            <a:pPr marL="685800" lvl="1" indent="-177800">
              <a:lnSpc>
                <a:spcPct val="100000"/>
              </a:lnSpc>
              <a:buSzPct val="120000"/>
            </a:pPr>
            <a:r>
              <a:rPr lang="en-US" dirty="0">
                <a:solidFill>
                  <a:schemeClr val="tx1"/>
                </a:solidFill>
              </a:rPr>
              <a:t>1000s (actually 10000s) of knobs in RTL-to-GDS</a:t>
            </a:r>
          </a:p>
          <a:p>
            <a:pPr marL="228600" indent="-177800">
              <a:lnSpc>
                <a:spcPct val="100000"/>
              </a:lnSpc>
              <a:buSzPct val="120000"/>
            </a:pPr>
            <a:r>
              <a:rPr lang="en-US" sz="2400" b="1" dirty="0">
                <a:solidFill>
                  <a:srgbClr val="FF0000"/>
                </a:solidFill>
              </a:rPr>
              <a:t>Plain BO struggles</a:t>
            </a:r>
            <a:r>
              <a:rPr lang="en-US" sz="2400" dirty="0">
                <a:solidFill>
                  <a:srgbClr val="FF0000"/>
                </a:solidFill>
              </a:rPr>
              <a:t> </a:t>
            </a:r>
            <a:r>
              <a:rPr lang="en-US" sz="2400" dirty="0">
                <a:solidFill>
                  <a:schemeClr val="tx1"/>
                </a:solidFill>
              </a:rPr>
              <a:t>– weak domain priors; poor high-D scaling</a:t>
            </a:r>
          </a:p>
          <a:p>
            <a:pPr marL="228600" indent="-177800">
              <a:lnSpc>
                <a:spcPct val="100000"/>
              </a:lnSpc>
              <a:buSzPct val="120000"/>
            </a:pPr>
            <a:r>
              <a:rPr lang="en-US" sz="2400" b="1" dirty="0">
                <a:solidFill>
                  <a:srgbClr val="00B050"/>
                </a:solidFill>
              </a:rPr>
              <a:t>Key idea: </a:t>
            </a:r>
            <a:r>
              <a:rPr lang="en-US" sz="2400" dirty="0">
                <a:solidFill>
                  <a:schemeClr val="tx1"/>
                </a:solidFill>
              </a:rPr>
              <a:t>ORFS-agent </a:t>
            </a:r>
            <a:r>
              <a:rPr lang="en-US" sz="2400" b="1" dirty="0">
                <a:solidFill>
                  <a:schemeClr val="tx1"/>
                </a:solidFill>
                <a:sym typeface="Wingdings" panose="05000000000000000000" pitchFamily="2" charset="2"/>
              </a:rPr>
              <a:t> LLM-driven flow </a:t>
            </a:r>
            <a:r>
              <a:rPr lang="en-US" sz="2400" b="1" dirty="0" err="1">
                <a:solidFill>
                  <a:schemeClr val="tx1"/>
                </a:solidFill>
                <a:sym typeface="Wingdings" panose="05000000000000000000" pitchFamily="2" charset="2"/>
              </a:rPr>
              <a:t>autotuner</a:t>
            </a:r>
            <a:endParaRPr lang="en-US" sz="2400" b="1" dirty="0">
              <a:solidFill>
                <a:schemeClr val="tx1"/>
              </a:solidFill>
              <a:sym typeface="Wingdings" panose="05000000000000000000" pitchFamily="2" charset="2"/>
            </a:endParaRPr>
          </a:p>
          <a:p>
            <a:pPr marL="685800" lvl="1" indent="-177800">
              <a:lnSpc>
                <a:spcPct val="100000"/>
              </a:lnSpc>
              <a:buSzPct val="120000"/>
            </a:pPr>
            <a:r>
              <a:rPr lang="en-US" dirty="0">
                <a:solidFill>
                  <a:schemeClr val="tx1"/>
                </a:solidFill>
                <a:sym typeface="Wingdings" panose="05000000000000000000" pitchFamily="2" charset="2"/>
              </a:rPr>
              <a:t>Read logs; reason in context, interpret bottlenecks, propose structured parameter updates, iterate with tool feedback</a:t>
            </a:r>
          </a:p>
          <a:p>
            <a:pPr marL="228600" indent="-177800">
              <a:lnSpc>
                <a:spcPct val="100000"/>
              </a:lnSpc>
              <a:buSzPct val="120000"/>
            </a:pPr>
            <a:r>
              <a:rPr lang="en-US" sz="2400" b="1" dirty="0">
                <a:solidFill>
                  <a:schemeClr val="tx1"/>
                </a:solidFill>
                <a:sym typeface="Wingdings" panose="05000000000000000000" pitchFamily="2" charset="2"/>
              </a:rPr>
              <a:t>Architecture pattern: </a:t>
            </a:r>
            <a:r>
              <a:rPr lang="en-US" sz="2400" b="1" dirty="0">
                <a:solidFill>
                  <a:srgbClr val="0070C0"/>
                </a:solidFill>
                <a:sym typeface="Wingdings" panose="05000000000000000000" pitchFamily="2" charset="2"/>
              </a:rPr>
              <a:t>INSPECT  MODEL  ACT  REFINE</a:t>
            </a:r>
          </a:p>
          <a:p>
            <a:pPr marL="228600" indent="-177800">
              <a:lnSpc>
                <a:spcPct val="100000"/>
              </a:lnSpc>
              <a:buSzPct val="120000"/>
            </a:pPr>
            <a:r>
              <a:rPr lang="en-US" sz="2400" b="1" dirty="0">
                <a:solidFill>
                  <a:schemeClr val="tx1"/>
                </a:solidFill>
                <a:sym typeface="Wingdings" panose="05000000000000000000" pitchFamily="2" charset="2"/>
              </a:rPr>
              <a:t>Key properties:</a:t>
            </a:r>
          </a:p>
          <a:p>
            <a:pPr marL="685800" lvl="1" indent="-177800">
              <a:lnSpc>
                <a:spcPct val="100000"/>
              </a:lnSpc>
              <a:buSzPct val="120000"/>
            </a:pPr>
            <a:r>
              <a:rPr lang="en-US" dirty="0">
                <a:solidFill>
                  <a:schemeClr val="tx1"/>
                </a:solidFill>
                <a:sym typeface="Wingdings" panose="05000000000000000000" pitchFamily="2" charset="2"/>
              </a:rPr>
              <a:t>Support natural language objectives</a:t>
            </a:r>
          </a:p>
          <a:p>
            <a:pPr marL="685800" lvl="1" indent="-177800">
              <a:lnSpc>
                <a:spcPct val="100000"/>
              </a:lnSpc>
              <a:buSzPct val="120000"/>
            </a:pPr>
            <a:r>
              <a:rPr lang="en-US" dirty="0">
                <a:solidFill>
                  <a:schemeClr val="tx1"/>
                </a:solidFill>
                <a:sym typeface="Wingdings" panose="05000000000000000000" pitchFamily="2" charset="2"/>
              </a:rPr>
              <a:t>Multi-objective aware</a:t>
            </a:r>
          </a:p>
          <a:p>
            <a:pPr marL="685800" lvl="1" indent="-177800">
              <a:lnSpc>
                <a:spcPct val="100000"/>
              </a:lnSpc>
              <a:buSzPct val="120000"/>
            </a:pPr>
            <a:r>
              <a:rPr lang="en-US" dirty="0">
                <a:solidFill>
                  <a:schemeClr val="tx1"/>
                </a:solidFill>
                <a:sym typeface="Wingdings" panose="05000000000000000000" pitchFamily="2" charset="2"/>
              </a:rPr>
              <a:t>Parallelizable trials</a:t>
            </a:r>
          </a:p>
          <a:p>
            <a:pPr marL="685800" lvl="1" indent="-177800">
              <a:lnSpc>
                <a:spcPct val="100000"/>
              </a:lnSpc>
              <a:buSzPct val="120000"/>
            </a:pPr>
            <a:r>
              <a:rPr lang="en-US" dirty="0">
                <a:solidFill>
                  <a:schemeClr val="tx1"/>
                </a:solidFill>
                <a:sym typeface="Wingdings" panose="05000000000000000000" pitchFamily="2" charset="2"/>
              </a:rPr>
              <a:t>Model agnostic – extensible to commercial flows  </a:t>
            </a:r>
          </a:p>
          <a:p>
            <a:pPr marL="685800" lvl="1" indent="-177800">
              <a:lnSpc>
                <a:spcPct val="100000"/>
              </a:lnSpc>
            </a:pPr>
            <a:endParaRPr lang="en-US" dirty="0">
              <a:solidFill>
                <a:schemeClr val="tx1"/>
              </a:solidFill>
            </a:endParaRPr>
          </a:p>
          <a:p>
            <a:pPr marL="685800" lvl="1" indent="-177800">
              <a:lnSpc>
                <a:spcPct val="100000"/>
              </a:lnSpc>
            </a:pPr>
            <a:endParaRPr lang="en-US" sz="1600" dirty="0">
              <a:solidFill>
                <a:schemeClr val="tx1"/>
              </a:solidFill>
            </a:endParaRPr>
          </a:p>
          <a:p>
            <a:pPr marL="228600" indent="-177800">
              <a:lnSpc>
                <a:spcPct val="100000"/>
              </a:lnSpc>
            </a:pPr>
            <a:endParaRPr lang="en-US" sz="2000" dirty="0">
              <a:solidFill>
                <a:schemeClr val="tx1"/>
              </a:solidFill>
            </a:endParaRPr>
          </a:p>
        </p:txBody>
      </p:sp>
    </p:spTree>
    <p:extLst>
      <p:ext uri="{BB962C8B-B14F-4D97-AF65-F5344CB8AC3E}">
        <p14:creationId xmlns:p14="http://schemas.microsoft.com/office/powerpoint/2010/main" val="93475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9F5E-F0E0-4A5C-9217-5CA5584B5D79}"/>
              </a:ext>
            </a:extLst>
          </p:cNvPr>
          <p:cNvSpPr>
            <a:spLocks noGrp="1"/>
          </p:cNvSpPr>
          <p:nvPr>
            <p:ph type="title"/>
          </p:nvPr>
        </p:nvSpPr>
        <p:spPr/>
        <p:txBody>
          <a:bodyPr/>
          <a:lstStyle/>
          <a:p>
            <a:r>
              <a:rPr lang="en-US" dirty="0"/>
              <a:t>ORFS-Agent: Key outcomes</a:t>
            </a:r>
          </a:p>
        </p:txBody>
      </p:sp>
      <p:pic>
        <p:nvPicPr>
          <p:cNvPr id="5" name="Picture 4" descr="A graph of different colored bars&#10;&#10;AI-generated content may be incorrect.">
            <a:extLst>
              <a:ext uri="{FF2B5EF4-FFF2-40B4-BE49-F238E27FC236}">
                <a16:creationId xmlns:a16="http://schemas.microsoft.com/office/drawing/2014/main" id="{07C149A3-D6E9-31E8-C2AA-F76556C3D7A4}"/>
              </a:ext>
            </a:extLst>
          </p:cNvPr>
          <p:cNvPicPr>
            <a:picLocks noChangeAspect="1"/>
          </p:cNvPicPr>
          <p:nvPr/>
        </p:nvPicPr>
        <p:blipFill>
          <a:blip r:embed="rId3" cstate="print">
            <a:extLst>
              <a:ext uri="{28A0092B-C50C-407E-A947-70E740481C1C}">
                <a14:useLocalDpi xmlns:a14="http://schemas.microsoft.com/office/drawing/2010/main" val="0"/>
              </a:ext>
            </a:extLst>
          </a:blip>
          <a:srcRect r="2420"/>
          <a:stretch>
            <a:fillRect/>
          </a:stretch>
        </p:blipFill>
        <p:spPr>
          <a:xfrm>
            <a:off x="1266826" y="856491"/>
            <a:ext cx="9131300" cy="3166755"/>
          </a:xfrm>
          <a:prstGeom prst="rect">
            <a:avLst/>
          </a:prstGeom>
        </p:spPr>
      </p:pic>
      <p:sp>
        <p:nvSpPr>
          <p:cNvPr id="6" name="Text Placeholder 1">
            <a:extLst>
              <a:ext uri="{FF2B5EF4-FFF2-40B4-BE49-F238E27FC236}">
                <a16:creationId xmlns:a16="http://schemas.microsoft.com/office/drawing/2014/main" id="{26D74731-4D3D-5BAB-A69D-9895B2B71D53}"/>
              </a:ext>
            </a:extLst>
          </p:cNvPr>
          <p:cNvSpPr>
            <a:spLocks noGrp="1"/>
          </p:cNvSpPr>
          <p:nvPr>
            <p:ph type="body" idx="1"/>
          </p:nvPr>
        </p:nvSpPr>
        <p:spPr>
          <a:xfrm>
            <a:off x="1266826" y="4023246"/>
            <a:ext cx="10783180" cy="731335"/>
          </a:xfrm>
        </p:spPr>
        <p:txBody>
          <a:bodyPr/>
          <a:lstStyle/>
          <a:p>
            <a:pPr marL="0" indent="0">
              <a:buNone/>
            </a:pPr>
            <a:r>
              <a:rPr lang="en-US" sz="2000" dirty="0"/>
              <a:t>Comparison of ORFS-agent and OR-</a:t>
            </a:r>
            <a:r>
              <a:rPr lang="en-US" sz="2000" dirty="0" err="1"/>
              <a:t>AutoTuner</a:t>
            </a:r>
            <a:r>
              <a:rPr lang="en-US" sz="2000" dirty="0"/>
              <a:t> </a:t>
            </a:r>
            <a:r>
              <a:rPr lang="en-US" sz="2000" dirty="0" err="1"/>
              <a:t>w.r.t.</a:t>
            </a:r>
            <a:r>
              <a:rPr lang="en-US" sz="2000" dirty="0"/>
              <a:t> </a:t>
            </a:r>
            <a:r>
              <a:rPr lang="en-US" sz="2000" b="1" dirty="0">
                <a:solidFill>
                  <a:schemeClr val="accent1">
                    <a:lumMod val="75000"/>
                  </a:schemeClr>
                </a:solidFill>
              </a:rPr>
              <a:t>wirelength</a:t>
            </a:r>
            <a:r>
              <a:rPr lang="en-US" sz="2000" dirty="0"/>
              <a:t> and </a:t>
            </a:r>
            <a:r>
              <a:rPr lang="en-US" sz="2000" b="1" dirty="0">
                <a:solidFill>
                  <a:srgbClr val="C00000"/>
                </a:solidFill>
              </a:rPr>
              <a:t>ECP</a:t>
            </a:r>
            <a:endParaRPr lang="en-US" sz="2000" dirty="0"/>
          </a:p>
          <a:p>
            <a:pPr marL="0" indent="0">
              <a:buNone/>
            </a:pPr>
            <a:r>
              <a:rPr lang="en-US" sz="2000" dirty="0"/>
              <a:t>Normalization: Results with OR-AT4 params and 375 iterations set as 1.0</a:t>
            </a:r>
          </a:p>
        </p:txBody>
      </p:sp>
      <p:sp>
        <p:nvSpPr>
          <p:cNvPr id="7" name="Text Placeholder 2">
            <a:extLst>
              <a:ext uri="{FF2B5EF4-FFF2-40B4-BE49-F238E27FC236}">
                <a16:creationId xmlns:a16="http://schemas.microsoft.com/office/drawing/2014/main" id="{A48CD918-BE25-52F1-B473-F795F029DBFE}"/>
              </a:ext>
            </a:extLst>
          </p:cNvPr>
          <p:cNvSpPr txBox="1">
            <a:spLocks/>
          </p:cNvSpPr>
          <p:nvPr/>
        </p:nvSpPr>
        <p:spPr>
          <a:xfrm>
            <a:off x="241300" y="655638"/>
            <a:ext cx="11802533" cy="5762398"/>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685800" lvl="1" indent="-177800">
              <a:lnSpc>
                <a:spcPct val="100000"/>
              </a:lnSpc>
            </a:pPr>
            <a:endParaRPr lang="en-US" dirty="0">
              <a:solidFill>
                <a:schemeClr val="tx1"/>
              </a:solidFill>
              <a:sym typeface="Wingdings" panose="05000000000000000000" pitchFamily="2" charset="2"/>
            </a:endParaRPr>
          </a:p>
          <a:p>
            <a:pPr marL="685800" lvl="1" indent="-177800">
              <a:lnSpc>
                <a:spcPct val="100000"/>
              </a:lnSpc>
            </a:pPr>
            <a:endParaRPr lang="en-US" dirty="0">
              <a:solidFill>
                <a:schemeClr val="tx1"/>
              </a:solidFill>
              <a:sym typeface="Wingdings" panose="05000000000000000000" pitchFamily="2" charset="2"/>
            </a:endParaRPr>
          </a:p>
          <a:p>
            <a:pPr marL="685800" lvl="1" indent="-177800">
              <a:lnSpc>
                <a:spcPct val="100000"/>
              </a:lnSpc>
            </a:pPr>
            <a:endParaRPr lang="en-US" dirty="0">
              <a:solidFill>
                <a:schemeClr val="tx1"/>
              </a:solidFill>
              <a:sym typeface="Wingdings" panose="05000000000000000000" pitchFamily="2" charset="2"/>
            </a:endParaRPr>
          </a:p>
          <a:p>
            <a:pPr marL="685800" lvl="1" indent="-177800">
              <a:lnSpc>
                <a:spcPct val="100000"/>
              </a:lnSpc>
            </a:pPr>
            <a:endParaRPr lang="en-US" dirty="0">
              <a:solidFill>
                <a:schemeClr val="tx1"/>
              </a:solidFill>
              <a:sym typeface="Wingdings" panose="05000000000000000000" pitchFamily="2" charset="2"/>
            </a:endParaRPr>
          </a:p>
          <a:p>
            <a:pPr marL="685800" lvl="1" indent="-177800">
              <a:lnSpc>
                <a:spcPct val="100000"/>
              </a:lnSpc>
            </a:pPr>
            <a:endParaRPr lang="en-US" dirty="0">
              <a:solidFill>
                <a:schemeClr val="tx1"/>
              </a:solidFill>
              <a:sym typeface="Wingdings" panose="05000000000000000000" pitchFamily="2" charset="2"/>
            </a:endParaRPr>
          </a:p>
          <a:p>
            <a:pPr marL="685800" lvl="1" indent="-177800">
              <a:lnSpc>
                <a:spcPct val="100000"/>
              </a:lnSpc>
            </a:pPr>
            <a:endParaRPr lang="en-US" dirty="0">
              <a:solidFill>
                <a:schemeClr val="tx1"/>
              </a:solidFill>
              <a:sym typeface="Wingdings" panose="05000000000000000000" pitchFamily="2" charset="2"/>
            </a:endParaRPr>
          </a:p>
          <a:p>
            <a:pPr marL="685800" lvl="1" indent="-177800">
              <a:lnSpc>
                <a:spcPct val="100000"/>
              </a:lnSpc>
            </a:pPr>
            <a:endParaRPr lang="en-US" dirty="0">
              <a:solidFill>
                <a:schemeClr val="tx1"/>
              </a:solidFill>
              <a:sym typeface="Wingdings" panose="05000000000000000000" pitchFamily="2" charset="2"/>
            </a:endParaRPr>
          </a:p>
          <a:p>
            <a:pPr marL="685800" lvl="1" indent="-177800">
              <a:lnSpc>
                <a:spcPct val="100000"/>
              </a:lnSpc>
            </a:pPr>
            <a:endParaRPr lang="en-US" dirty="0">
              <a:solidFill>
                <a:schemeClr val="tx1"/>
              </a:solidFill>
              <a:sym typeface="Wingdings" panose="05000000000000000000" pitchFamily="2" charset="2"/>
            </a:endParaRPr>
          </a:p>
          <a:p>
            <a:pPr marL="508000" lvl="1" indent="0">
              <a:lnSpc>
                <a:spcPct val="100000"/>
              </a:lnSpc>
              <a:buNone/>
            </a:pPr>
            <a:endParaRPr lang="en-US" dirty="0">
              <a:solidFill>
                <a:schemeClr val="tx1"/>
              </a:solidFill>
              <a:sym typeface="Wingdings" panose="05000000000000000000" pitchFamily="2" charset="2"/>
            </a:endParaRPr>
          </a:p>
          <a:p>
            <a:pPr marL="508000" lvl="1" indent="0">
              <a:lnSpc>
                <a:spcPct val="100000"/>
              </a:lnSpc>
              <a:buNone/>
            </a:pPr>
            <a:endParaRPr lang="en-US" sz="600" dirty="0">
              <a:solidFill>
                <a:schemeClr val="tx1"/>
              </a:solidFill>
              <a:sym typeface="Wingdings" panose="05000000000000000000" pitchFamily="2" charset="2"/>
            </a:endParaRPr>
          </a:p>
          <a:p>
            <a:pPr marL="228600" indent="-220663">
              <a:lnSpc>
                <a:spcPct val="100000"/>
              </a:lnSpc>
              <a:buSzPct val="120000"/>
            </a:pPr>
            <a:r>
              <a:rPr lang="en-US" b="1" dirty="0">
                <a:solidFill>
                  <a:schemeClr val="tx1"/>
                </a:solidFill>
                <a:sym typeface="Wingdings" panose="05000000000000000000" pitchFamily="2" charset="2"/>
              </a:rPr>
              <a:t>Baseline:</a:t>
            </a:r>
            <a:r>
              <a:rPr lang="en-US" dirty="0">
                <a:solidFill>
                  <a:schemeClr val="tx1"/>
                </a:solidFill>
                <a:sym typeface="Wingdings" panose="05000000000000000000" pitchFamily="2" charset="2"/>
              </a:rPr>
              <a:t> OR-AT (4 vars, 375 iters) </a:t>
            </a:r>
            <a:r>
              <a:rPr lang="en-US" dirty="0"/>
              <a:t>≡ 1.0</a:t>
            </a:r>
          </a:p>
          <a:p>
            <a:pPr marL="228600" indent="-220663">
              <a:lnSpc>
                <a:spcPct val="100000"/>
              </a:lnSpc>
              <a:buSzPct val="120000"/>
            </a:pPr>
            <a:r>
              <a:rPr lang="en-US" dirty="0">
                <a:solidFill>
                  <a:schemeClr val="tx1"/>
                </a:solidFill>
                <a:sym typeface="Wingdings" panose="05000000000000000000" pitchFamily="2" charset="2"/>
              </a:rPr>
              <a:t>ORFS-agent </a:t>
            </a:r>
            <a:r>
              <a:rPr lang="en-US" dirty="0"/>
              <a:t>can achieve ≈ 40% fewer iters iso-QOR</a:t>
            </a:r>
            <a:br>
              <a:rPr lang="en-US" dirty="0"/>
            </a:br>
            <a:r>
              <a:rPr lang="en-US" dirty="0"/>
              <a:t> ≈ 13% gains in WL or ECP (single-objective)   </a:t>
            </a:r>
            <a:r>
              <a:rPr lang="en-US" sz="2000" dirty="0">
                <a:solidFill>
                  <a:srgbClr val="00B0F0"/>
                </a:solidFill>
              </a:rPr>
              <a:t>(details in the </a:t>
            </a:r>
            <a:r>
              <a:rPr lang="en-US" sz="2000" dirty="0">
                <a:solidFill>
                  <a:srgbClr val="00B0F0"/>
                </a:solidFill>
                <a:hlinkClick r:id="rId4"/>
              </a:rPr>
              <a:t>paper</a:t>
            </a:r>
            <a:r>
              <a:rPr lang="en-US" sz="2000" dirty="0">
                <a:solidFill>
                  <a:srgbClr val="00B0F0"/>
                </a:solidFill>
              </a:rPr>
              <a:t>)</a:t>
            </a:r>
            <a:endParaRPr lang="en-US" dirty="0">
              <a:solidFill>
                <a:schemeClr val="tx1"/>
              </a:solidFill>
              <a:sym typeface="Wingdings" panose="05000000000000000000" pitchFamily="2" charset="2"/>
            </a:endParaRPr>
          </a:p>
          <a:p>
            <a:pPr marL="685800" lvl="1" indent="-177800">
              <a:lnSpc>
                <a:spcPct val="100000"/>
              </a:lnSpc>
            </a:pPr>
            <a:endParaRPr lang="en-US" dirty="0">
              <a:solidFill>
                <a:schemeClr val="tx1"/>
              </a:solidFill>
            </a:endParaRPr>
          </a:p>
          <a:p>
            <a:pPr marL="685800" lvl="1" indent="-177800">
              <a:lnSpc>
                <a:spcPct val="100000"/>
              </a:lnSpc>
            </a:pPr>
            <a:endParaRPr lang="en-US" sz="1600" dirty="0">
              <a:solidFill>
                <a:schemeClr val="tx1"/>
              </a:solidFill>
            </a:endParaRPr>
          </a:p>
          <a:p>
            <a:pPr marL="228600" indent="-177800">
              <a:lnSpc>
                <a:spcPct val="100000"/>
              </a:lnSpc>
            </a:pPr>
            <a:endParaRPr lang="en-US" sz="2000" dirty="0">
              <a:solidFill>
                <a:schemeClr val="tx1"/>
              </a:solidFill>
            </a:endParaRPr>
          </a:p>
        </p:txBody>
      </p:sp>
    </p:spTree>
    <p:extLst>
      <p:ext uri="{BB962C8B-B14F-4D97-AF65-F5344CB8AC3E}">
        <p14:creationId xmlns:p14="http://schemas.microsoft.com/office/powerpoint/2010/main" val="305750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5710-48BA-7CD5-A426-E985531500E5}"/>
              </a:ext>
            </a:extLst>
          </p:cNvPr>
          <p:cNvSpPr>
            <a:spLocks noGrp="1"/>
          </p:cNvSpPr>
          <p:nvPr>
            <p:ph type="title"/>
          </p:nvPr>
        </p:nvSpPr>
        <p:spPr/>
        <p:txBody>
          <a:bodyPr/>
          <a:lstStyle/>
          <a:p>
            <a:r>
              <a:rPr lang="en-US" dirty="0"/>
              <a:t>Improving </a:t>
            </a:r>
            <a:r>
              <a:rPr lang="en-US" dirty="0">
                <a:solidFill>
                  <a:srgbClr val="0070C0"/>
                </a:solidFill>
              </a:rPr>
              <a:t>logic synthesis</a:t>
            </a:r>
            <a:r>
              <a:rPr lang="en-US" dirty="0"/>
              <a:t>: </a:t>
            </a:r>
            <a:r>
              <a:rPr lang="en-US" dirty="0" err="1"/>
              <a:t>Yosys</a:t>
            </a:r>
            <a:r>
              <a:rPr lang="en-US" dirty="0"/>
              <a:t> + ABC</a:t>
            </a:r>
          </a:p>
        </p:txBody>
      </p:sp>
      <p:pic>
        <p:nvPicPr>
          <p:cNvPr id="5" name="Picture 4" descr="A graph of different colored bars&#10;&#10;AI-generated content may be incorrect.">
            <a:extLst>
              <a:ext uri="{FF2B5EF4-FFF2-40B4-BE49-F238E27FC236}">
                <a16:creationId xmlns:a16="http://schemas.microsoft.com/office/drawing/2014/main" id="{B014038B-EFCC-123C-446F-5C77414C5A1D}"/>
              </a:ext>
            </a:extLst>
          </p:cNvPr>
          <p:cNvPicPr>
            <a:picLocks noChangeAspect="1"/>
          </p:cNvPicPr>
          <p:nvPr/>
        </p:nvPicPr>
        <p:blipFill>
          <a:blip r:embed="rId3"/>
          <a:srcRect r="2988"/>
          <a:stretch>
            <a:fillRect/>
          </a:stretch>
        </p:blipFill>
        <p:spPr>
          <a:xfrm>
            <a:off x="5627945" y="692454"/>
            <a:ext cx="6534463" cy="6135966"/>
          </a:xfrm>
          <a:prstGeom prst="rect">
            <a:avLst/>
          </a:prstGeom>
        </p:spPr>
      </p:pic>
      <p:sp>
        <p:nvSpPr>
          <p:cNvPr id="6" name="Text Placeholder 2">
            <a:extLst>
              <a:ext uri="{FF2B5EF4-FFF2-40B4-BE49-F238E27FC236}">
                <a16:creationId xmlns:a16="http://schemas.microsoft.com/office/drawing/2014/main" id="{0ECFB8CD-787F-07E0-FB22-F3DF38BF0211}"/>
              </a:ext>
            </a:extLst>
          </p:cNvPr>
          <p:cNvSpPr>
            <a:spLocks noGrp="1"/>
          </p:cNvSpPr>
          <p:nvPr>
            <p:ph type="body" idx="1"/>
          </p:nvPr>
        </p:nvSpPr>
        <p:spPr>
          <a:xfrm>
            <a:off x="241300" y="655638"/>
            <a:ext cx="5386645" cy="5762398"/>
          </a:xfrm>
        </p:spPr>
        <p:txBody>
          <a:bodyPr/>
          <a:lstStyle/>
          <a:p>
            <a:pPr marL="228600" indent="-220663">
              <a:lnSpc>
                <a:spcPct val="100000"/>
              </a:lnSpc>
              <a:buSzPct val="120000"/>
            </a:pPr>
            <a:r>
              <a:rPr lang="en-US" sz="2400" b="1" dirty="0">
                <a:solidFill>
                  <a:schemeClr val="tx1"/>
                </a:solidFill>
              </a:rPr>
              <a:t>Goal:</a:t>
            </a:r>
            <a:r>
              <a:rPr lang="en-US" sz="2400" dirty="0">
                <a:solidFill>
                  <a:schemeClr val="tx1"/>
                </a:solidFill>
              </a:rPr>
              <a:t> </a:t>
            </a:r>
            <a:r>
              <a:rPr lang="en-US" sz="2400" dirty="0"/>
              <a:t>For FPGA benchmarks, </a:t>
            </a:r>
            <a:r>
              <a:rPr lang="en-US" sz="2400" b="1" dirty="0">
                <a:solidFill>
                  <a:srgbClr val="0000FF"/>
                </a:solidFill>
              </a:rPr>
              <a:t>reduce LUT metrics </a:t>
            </a:r>
            <a:r>
              <a:rPr lang="en-US" sz="2400" dirty="0"/>
              <a:t>(depth, area/count) without significantly changing LUT-level histograms </a:t>
            </a:r>
          </a:p>
          <a:p>
            <a:pPr marL="228600" indent="-177800">
              <a:lnSpc>
                <a:spcPct val="100000"/>
              </a:lnSpc>
            </a:pPr>
            <a:endParaRPr lang="en-US" sz="2400" dirty="0">
              <a:solidFill>
                <a:schemeClr val="tx1"/>
              </a:solidFill>
            </a:endParaRPr>
          </a:p>
          <a:p>
            <a:pPr marL="228600" indent="-220663">
              <a:lnSpc>
                <a:spcPct val="100000"/>
              </a:lnSpc>
              <a:buSzPct val="120000"/>
            </a:pPr>
            <a:r>
              <a:rPr lang="en-US" sz="2400" b="1" dirty="0">
                <a:solidFill>
                  <a:schemeClr val="tx1"/>
                </a:solidFill>
              </a:rPr>
              <a:t>Measurement:</a:t>
            </a:r>
            <a:r>
              <a:rPr lang="en-US" sz="2400" dirty="0">
                <a:solidFill>
                  <a:schemeClr val="tx1"/>
                </a:solidFill>
              </a:rPr>
              <a:t> </a:t>
            </a:r>
            <a:r>
              <a:rPr lang="en-US" sz="2400" dirty="0"/>
              <a:t>EPFL, Koios, </a:t>
            </a:r>
            <a:r>
              <a:rPr lang="en-US" sz="2400" dirty="0" err="1"/>
              <a:t>LogikBench</a:t>
            </a:r>
            <a:r>
              <a:rPr lang="en-US" sz="2400" dirty="0"/>
              <a:t> benchmark suites</a:t>
            </a:r>
          </a:p>
          <a:p>
            <a:pPr marL="228600" indent="-177800">
              <a:lnSpc>
                <a:spcPct val="100000"/>
              </a:lnSpc>
            </a:pPr>
            <a:endParaRPr lang="en-US" sz="2400" dirty="0">
              <a:solidFill>
                <a:schemeClr val="tx1"/>
              </a:solidFill>
            </a:endParaRPr>
          </a:p>
          <a:p>
            <a:pPr marL="228600" indent="-220663">
              <a:lnSpc>
                <a:spcPct val="100000"/>
              </a:lnSpc>
              <a:buSzPct val="120000"/>
            </a:pPr>
            <a:r>
              <a:rPr lang="en-US" sz="2400" b="1" dirty="0">
                <a:solidFill>
                  <a:schemeClr val="tx1"/>
                </a:solidFill>
              </a:rPr>
              <a:t>Setup:</a:t>
            </a:r>
            <a:r>
              <a:rPr lang="en-US" sz="2400" dirty="0">
                <a:solidFill>
                  <a:schemeClr val="tx1"/>
                </a:solidFill>
              </a:rPr>
              <a:t> </a:t>
            </a:r>
            <a:r>
              <a:rPr lang="en-US" sz="2400" dirty="0"/>
              <a:t>Only change ABC</a:t>
            </a:r>
          </a:p>
          <a:p>
            <a:pPr marL="400050" lvl="1" indent="-171450">
              <a:lnSpc>
                <a:spcPct val="100000"/>
              </a:lnSpc>
              <a:buSzPct val="120000"/>
            </a:pPr>
            <a:r>
              <a:rPr lang="en-US" b="1" dirty="0">
                <a:solidFill>
                  <a:srgbClr val="9B59B6"/>
                </a:solidFill>
              </a:rPr>
              <a:t>Measure changes on ABC  </a:t>
            </a:r>
          </a:p>
          <a:p>
            <a:pPr marL="400050" lvl="1" indent="-171450">
              <a:lnSpc>
                <a:spcPct val="100000"/>
              </a:lnSpc>
              <a:buSzPct val="120000"/>
            </a:pPr>
            <a:r>
              <a:rPr lang="en-US" b="1" dirty="0">
                <a:solidFill>
                  <a:srgbClr val="1F9A8A"/>
                </a:solidFill>
              </a:rPr>
              <a:t>Measure changes with </a:t>
            </a:r>
            <a:r>
              <a:rPr lang="en-US" b="1" dirty="0" err="1">
                <a:solidFill>
                  <a:srgbClr val="1F9A8A"/>
                </a:solidFill>
              </a:rPr>
              <a:t>Yosys</a:t>
            </a:r>
            <a:r>
              <a:rPr lang="en-US" b="1" dirty="0">
                <a:solidFill>
                  <a:srgbClr val="1F9A8A"/>
                </a:solidFill>
              </a:rPr>
              <a:t> that calls ABC as a backend </a:t>
            </a:r>
          </a:p>
          <a:p>
            <a:pPr marL="508000" lvl="1" indent="0">
              <a:lnSpc>
                <a:spcPct val="100000"/>
              </a:lnSpc>
              <a:buNone/>
            </a:pPr>
            <a:endParaRPr lang="en-US" sz="2000" dirty="0">
              <a:solidFill>
                <a:schemeClr val="tx1"/>
              </a:solidFill>
            </a:endParaRPr>
          </a:p>
          <a:p>
            <a:pPr marL="685800" lvl="1" indent="-177800">
              <a:lnSpc>
                <a:spcPct val="100000"/>
              </a:lnSpc>
            </a:pPr>
            <a:endParaRPr lang="en-US" sz="1600" dirty="0">
              <a:solidFill>
                <a:schemeClr val="tx1"/>
              </a:solidFill>
            </a:endParaRPr>
          </a:p>
          <a:p>
            <a:pPr marL="228600" indent="-177800">
              <a:lnSpc>
                <a:spcPct val="100000"/>
              </a:lnSpc>
            </a:pPr>
            <a:endParaRPr lang="en-US" sz="2000" dirty="0">
              <a:solidFill>
                <a:schemeClr val="tx1"/>
              </a:solidFill>
            </a:endParaRPr>
          </a:p>
        </p:txBody>
      </p:sp>
    </p:spTree>
    <p:extLst>
      <p:ext uri="{BB962C8B-B14F-4D97-AF65-F5344CB8AC3E}">
        <p14:creationId xmlns:p14="http://schemas.microsoft.com/office/powerpoint/2010/main" val="55160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F246D-E997-368D-5853-8711532F4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9DA6D-D9F9-278A-9BB5-0D6AC79AD14C}"/>
              </a:ext>
            </a:extLst>
          </p:cNvPr>
          <p:cNvSpPr>
            <a:spLocks noGrp="1"/>
          </p:cNvSpPr>
          <p:nvPr>
            <p:ph type="title"/>
          </p:nvPr>
        </p:nvSpPr>
        <p:spPr/>
        <p:txBody>
          <a:bodyPr/>
          <a:lstStyle/>
          <a:p>
            <a:r>
              <a:rPr lang="en-US" dirty="0"/>
              <a:t>Improving </a:t>
            </a:r>
            <a:r>
              <a:rPr lang="en-US" dirty="0">
                <a:solidFill>
                  <a:srgbClr val="0070C0"/>
                </a:solidFill>
              </a:rPr>
              <a:t>functional simulation</a:t>
            </a:r>
            <a:r>
              <a:rPr lang="en-US" dirty="0"/>
              <a:t>: </a:t>
            </a:r>
            <a:r>
              <a:rPr lang="en-US" dirty="0" err="1"/>
              <a:t>Verilator</a:t>
            </a:r>
            <a:endParaRPr lang="en-US" dirty="0"/>
          </a:p>
        </p:txBody>
      </p:sp>
      <p:sp>
        <p:nvSpPr>
          <p:cNvPr id="6" name="Text Placeholder 2">
            <a:extLst>
              <a:ext uri="{FF2B5EF4-FFF2-40B4-BE49-F238E27FC236}">
                <a16:creationId xmlns:a16="http://schemas.microsoft.com/office/drawing/2014/main" id="{E8EE40ED-5510-AAFB-71D5-2287FEF23209}"/>
              </a:ext>
            </a:extLst>
          </p:cNvPr>
          <p:cNvSpPr>
            <a:spLocks noGrp="1"/>
          </p:cNvSpPr>
          <p:nvPr>
            <p:ph type="body" idx="1"/>
          </p:nvPr>
        </p:nvSpPr>
        <p:spPr>
          <a:xfrm>
            <a:off x="241301" y="655638"/>
            <a:ext cx="5342754" cy="5762398"/>
          </a:xfrm>
        </p:spPr>
        <p:txBody>
          <a:bodyPr/>
          <a:lstStyle/>
          <a:p>
            <a:pPr marL="284163" lvl="0" indent="-233363">
              <a:buSzPct val="120000"/>
            </a:pPr>
            <a:r>
              <a:rPr lang="en-US" dirty="0"/>
              <a:t>Simulation converts RTL to CPP, then to executable</a:t>
            </a:r>
          </a:p>
          <a:p>
            <a:pPr marL="400050" lvl="1" indent="-171450">
              <a:lnSpc>
                <a:spcPct val="100000"/>
              </a:lnSpc>
              <a:buSzPct val="120000"/>
            </a:pPr>
            <a:r>
              <a:rPr lang="en-US" dirty="0">
                <a:solidFill>
                  <a:srgbClr val="0000FF"/>
                </a:solidFill>
              </a:rPr>
              <a:t>Optimization: find best sets of RTL-level and GCC-level flags  </a:t>
            </a:r>
          </a:p>
          <a:p>
            <a:pPr marL="400050" lvl="1" indent="-171450">
              <a:lnSpc>
                <a:spcPct val="100000"/>
              </a:lnSpc>
              <a:buSzPct val="120000"/>
            </a:pPr>
            <a:r>
              <a:rPr lang="en-US" dirty="0">
                <a:solidFill>
                  <a:srgbClr val="0000FF"/>
                </a:solidFill>
              </a:rPr>
              <a:t>RTL-level: larger search space and gains</a:t>
            </a:r>
          </a:p>
          <a:p>
            <a:pPr marL="685800" lvl="1" indent="-177800">
              <a:lnSpc>
                <a:spcPct val="100000"/>
              </a:lnSpc>
            </a:pPr>
            <a:endParaRPr lang="en-US" dirty="0">
              <a:solidFill>
                <a:schemeClr val="tx1"/>
              </a:solidFill>
            </a:endParaRPr>
          </a:p>
          <a:p>
            <a:pPr marL="288925" lvl="0" indent="-238125">
              <a:spcBef>
                <a:spcPts val="0"/>
              </a:spcBef>
              <a:buSzPct val="120000"/>
            </a:pPr>
            <a:r>
              <a:rPr lang="en-US" dirty="0"/>
              <a:t>Given &lt;flag set, runtime&gt; tuples, the </a:t>
            </a:r>
            <a:r>
              <a:rPr lang="en-US" b="1" dirty="0"/>
              <a:t>LLM agent finds a better flag set</a:t>
            </a:r>
          </a:p>
          <a:p>
            <a:pPr marL="511175" lvl="1" indent="-228600">
              <a:buSzPct val="120000"/>
            </a:pPr>
            <a:r>
              <a:rPr lang="en-US" dirty="0">
                <a:solidFill>
                  <a:srgbClr val="0000FF"/>
                </a:solidFill>
              </a:rPr>
              <a:t>For an existing RTL or an entirely new RTL</a:t>
            </a:r>
          </a:p>
          <a:p>
            <a:pPr marL="511175" lvl="1" indent="-228600">
              <a:spcBef>
                <a:spcPts val="600"/>
              </a:spcBef>
              <a:buSzPct val="120000"/>
            </a:pPr>
            <a:r>
              <a:rPr lang="en-US" dirty="0">
                <a:solidFill>
                  <a:srgbClr val="0000FF"/>
                </a:solidFill>
              </a:rPr>
              <a:t>No full fine-tuning (use GEPA)</a:t>
            </a:r>
          </a:p>
          <a:p>
            <a:pPr marL="746125" lvl="1" indent="-238125">
              <a:spcBef>
                <a:spcPts val="0"/>
              </a:spcBef>
            </a:pPr>
            <a:endParaRPr lang="en-US" sz="2000" dirty="0"/>
          </a:p>
          <a:p>
            <a:pPr marL="508000" lvl="1" indent="0">
              <a:lnSpc>
                <a:spcPct val="100000"/>
              </a:lnSpc>
              <a:buNone/>
            </a:pPr>
            <a:endParaRPr lang="en-US" sz="2000" dirty="0">
              <a:solidFill>
                <a:schemeClr val="tx1"/>
              </a:solidFill>
            </a:endParaRPr>
          </a:p>
          <a:p>
            <a:pPr marL="685800" lvl="1" indent="-177800">
              <a:lnSpc>
                <a:spcPct val="100000"/>
              </a:lnSpc>
            </a:pPr>
            <a:endParaRPr lang="en-US" sz="1600" dirty="0">
              <a:solidFill>
                <a:schemeClr val="tx1"/>
              </a:solidFill>
            </a:endParaRPr>
          </a:p>
          <a:p>
            <a:pPr marL="228600" indent="-177800">
              <a:lnSpc>
                <a:spcPct val="100000"/>
              </a:lnSpc>
            </a:pPr>
            <a:endParaRPr lang="en-US" sz="2000" dirty="0">
              <a:solidFill>
                <a:schemeClr val="tx1"/>
              </a:solidFill>
            </a:endParaRPr>
          </a:p>
        </p:txBody>
      </p:sp>
      <p:pic>
        <p:nvPicPr>
          <p:cNvPr id="3" name="Picture 2" descr="A graph of different colored bars&#10;&#10;AI-generated content may be incorrect.">
            <a:extLst>
              <a:ext uri="{FF2B5EF4-FFF2-40B4-BE49-F238E27FC236}">
                <a16:creationId xmlns:a16="http://schemas.microsoft.com/office/drawing/2014/main" id="{3C6E4315-A4A9-B802-50EA-77A4045B33E5}"/>
              </a:ext>
            </a:extLst>
          </p:cNvPr>
          <p:cNvPicPr>
            <a:picLocks noChangeAspect="1"/>
          </p:cNvPicPr>
          <p:nvPr/>
        </p:nvPicPr>
        <p:blipFill>
          <a:blip r:embed="rId3"/>
          <a:srcRect r="2544"/>
          <a:stretch>
            <a:fillRect/>
          </a:stretch>
        </p:blipFill>
        <p:spPr>
          <a:xfrm>
            <a:off x="5584054" y="732553"/>
            <a:ext cx="6536231" cy="5767909"/>
          </a:xfrm>
          <a:prstGeom prst="rect">
            <a:avLst/>
          </a:prstGeom>
        </p:spPr>
      </p:pic>
    </p:spTree>
    <p:extLst>
      <p:ext uri="{BB962C8B-B14F-4D97-AF65-F5344CB8AC3E}">
        <p14:creationId xmlns:p14="http://schemas.microsoft.com/office/powerpoint/2010/main" val="241331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9ac0ca1331_0_43"/>
          <p:cNvSpPr txBox="1">
            <a:spLocks noGrp="1"/>
          </p:cNvSpPr>
          <p:nvPr>
            <p:ph type="body" idx="1"/>
          </p:nvPr>
        </p:nvSpPr>
        <p:spPr>
          <a:xfrm>
            <a:off x="148654" y="680149"/>
            <a:ext cx="5718677" cy="5688900"/>
          </a:xfrm>
          <a:prstGeom prst="rect">
            <a:avLst/>
          </a:prstGeom>
        </p:spPr>
        <p:txBody>
          <a:bodyPr spcFirstLastPara="1" wrap="square" lIns="92075" tIns="46025" rIns="92075" bIns="46025" anchor="t" anchorCtr="0">
            <a:noAutofit/>
          </a:bodyPr>
          <a:lstStyle/>
          <a:p>
            <a:pPr marL="287338" lvl="0" indent="-236538" algn="l" rtl="0">
              <a:lnSpc>
                <a:spcPct val="100000"/>
              </a:lnSpc>
              <a:spcBef>
                <a:spcPts val="0"/>
              </a:spcBef>
              <a:spcAft>
                <a:spcPts val="0"/>
              </a:spcAft>
              <a:buSzPct val="120000"/>
              <a:buChar char="•"/>
            </a:pPr>
            <a:r>
              <a:rPr lang="en-US" sz="2800" dirty="0" err="1"/>
              <a:t>TritonPart</a:t>
            </a:r>
            <a:r>
              <a:rPr lang="en-US" sz="2800" dirty="0"/>
              <a:t> = SOTA hypergraph partitioner (&gt; </a:t>
            </a:r>
            <a:r>
              <a:rPr lang="en-US" sz="2800" dirty="0" err="1"/>
              <a:t>hMETIS</a:t>
            </a:r>
            <a:r>
              <a:rPr lang="en-US" sz="2800" dirty="0"/>
              <a:t>, </a:t>
            </a:r>
            <a:r>
              <a:rPr lang="en-US" sz="2800" dirty="0" err="1"/>
              <a:t>KaHyPar</a:t>
            </a:r>
            <a:r>
              <a:rPr lang="en-US" sz="2800" dirty="0"/>
              <a:t>)</a:t>
            </a:r>
          </a:p>
          <a:p>
            <a:pPr marL="287338" lvl="0" indent="-236538" algn="l" rtl="0">
              <a:lnSpc>
                <a:spcPct val="100000"/>
              </a:lnSpc>
              <a:spcBef>
                <a:spcPts val="1800"/>
              </a:spcBef>
              <a:spcAft>
                <a:spcPts val="0"/>
              </a:spcAft>
              <a:buSzPct val="120000"/>
              <a:buChar char="•"/>
            </a:pPr>
            <a:r>
              <a:rPr lang="en-US" sz="2800" dirty="0"/>
              <a:t>Has ILP “boundary optimization” step (with CPLEX or OR-Tools)</a:t>
            </a:r>
            <a:endParaRPr sz="2800" dirty="0"/>
          </a:p>
          <a:p>
            <a:pPr marL="287338" lvl="0" indent="-236538" algn="l" rtl="0">
              <a:lnSpc>
                <a:spcPct val="100000"/>
              </a:lnSpc>
              <a:spcBef>
                <a:spcPts val="1800"/>
              </a:spcBef>
              <a:spcAft>
                <a:spcPts val="0"/>
              </a:spcAft>
              <a:buSzPct val="120000"/>
              <a:buChar char="•"/>
            </a:pPr>
            <a:r>
              <a:rPr lang="en-US" sz="2800" b="1" dirty="0">
                <a:solidFill>
                  <a:srgbClr val="0000FF"/>
                </a:solidFill>
              </a:rPr>
              <a:t>Autonomous AI diff “lowers the variance” of solver step</a:t>
            </a:r>
            <a:endParaRPr sz="2800" b="1" dirty="0">
              <a:solidFill>
                <a:srgbClr val="0000FF"/>
              </a:solidFill>
            </a:endParaRPr>
          </a:p>
          <a:p>
            <a:pPr marL="287338" lvl="0" indent="-236538" algn="l" rtl="0">
              <a:lnSpc>
                <a:spcPct val="100000"/>
              </a:lnSpc>
              <a:spcBef>
                <a:spcPts val="1800"/>
              </a:spcBef>
              <a:spcAft>
                <a:spcPts val="0"/>
              </a:spcAft>
              <a:buSzPct val="120000"/>
              <a:buChar char="•"/>
            </a:pPr>
            <a:r>
              <a:rPr lang="en-US" sz="2800" dirty="0"/>
              <a:t>Substantial wins over </a:t>
            </a:r>
            <a:r>
              <a:rPr lang="en-US" sz="2800" dirty="0" err="1"/>
              <a:t>TritonPart</a:t>
            </a:r>
            <a:endParaRPr lang="en-US" sz="2800" dirty="0"/>
          </a:p>
          <a:p>
            <a:pPr marL="287338" lvl="0" indent="-236538" algn="l" rtl="0">
              <a:lnSpc>
                <a:spcPct val="100000"/>
              </a:lnSpc>
              <a:spcBef>
                <a:spcPts val="1800"/>
              </a:spcBef>
              <a:spcAft>
                <a:spcPts val="0"/>
              </a:spcAft>
              <a:buSzPct val="120000"/>
              <a:buChar char="•"/>
            </a:pPr>
            <a:r>
              <a:rPr lang="en-US" sz="2800" dirty="0">
                <a:solidFill>
                  <a:srgbClr val="0000FF"/>
                </a:solidFill>
              </a:rPr>
              <a:t>Even with the weaker OR-Tools solver, finds </a:t>
            </a:r>
            <a:r>
              <a:rPr lang="en-US" sz="2800" b="1" dirty="0">
                <a:solidFill>
                  <a:srgbClr val="0000FF"/>
                </a:solidFill>
              </a:rPr>
              <a:t>world’s best-ever </a:t>
            </a:r>
            <a:r>
              <a:rPr lang="en-US" sz="2800" dirty="0">
                <a:solidFill>
                  <a:srgbClr val="0000FF"/>
                </a:solidFill>
              </a:rPr>
              <a:t>solutions!</a:t>
            </a:r>
            <a:endParaRPr dirty="0">
              <a:solidFill>
                <a:srgbClr val="0000FF"/>
              </a:solidFill>
            </a:endParaRPr>
          </a:p>
        </p:txBody>
      </p:sp>
      <p:pic>
        <p:nvPicPr>
          <p:cNvPr id="3" name="Picture 2" descr="A graph of cut reduction&#10;&#10;AI-generated content may be incorrect.">
            <a:extLst>
              <a:ext uri="{FF2B5EF4-FFF2-40B4-BE49-F238E27FC236}">
                <a16:creationId xmlns:a16="http://schemas.microsoft.com/office/drawing/2014/main" id="{DDD453A8-4097-49A9-E429-CC8FAE61727F}"/>
              </a:ext>
            </a:extLst>
          </p:cNvPr>
          <p:cNvPicPr>
            <a:picLocks noChangeAspect="1"/>
          </p:cNvPicPr>
          <p:nvPr/>
        </p:nvPicPr>
        <p:blipFill>
          <a:blip r:embed="rId3"/>
          <a:srcRect t="8997" b="8430"/>
          <a:stretch>
            <a:fillRect/>
          </a:stretch>
        </p:blipFill>
        <p:spPr>
          <a:xfrm>
            <a:off x="5681442" y="905440"/>
            <a:ext cx="6492368" cy="5593958"/>
          </a:xfrm>
          <a:prstGeom prst="rect">
            <a:avLst/>
          </a:prstGeom>
        </p:spPr>
      </p:pic>
      <p:sp>
        <p:nvSpPr>
          <p:cNvPr id="4" name="TextBox 3">
            <a:extLst>
              <a:ext uri="{FF2B5EF4-FFF2-40B4-BE49-F238E27FC236}">
                <a16:creationId xmlns:a16="http://schemas.microsoft.com/office/drawing/2014/main" id="{114CE26D-02C0-8896-6981-D40312CD55FD}"/>
              </a:ext>
            </a:extLst>
          </p:cNvPr>
          <p:cNvSpPr txBox="1"/>
          <p:nvPr/>
        </p:nvSpPr>
        <p:spPr>
          <a:xfrm>
            <a:off x="8166848" y="1515035"/>
            <a:ext cx="3657600" cy="1582484"/>
          </a:xfrm>
          <a:prstGeom prst="rect">
            <a:avLst/>
          </a:prstGeom>
          <a:noFill/>
        </p:spPr>
        <p:txBody>
          <a:bodyPr wrap="square" rtlCol="0">
            <a:spAutoFit/>
          </a:bodyPr>
          <a:lstStyle/>
          <a:p>
            <a:pPr algn="ctr">
              <a:spcAft>
                <a:spcPts val="600"/>
              </a:spcAft>
            </a:pPr>
            <a:r>
              <a:rPr lang="en-US" sz="1800" b="1"/>
              <a:t>Titan23 suite, LLM-evolved diff</a:t>
            </a:r>
          </a:p>
          <a:p>
            <a:pPr algn="ctr"/>
            <a:r>
              <a:rPr lang="en-US" sz="1800" b="1">
                <a:solidFill>
                  <a:srgbClr val="0000FF"/>
                </a:solidFill>
              </a:rPr>
              <a:t>Cut reduction (%) vs. TritonPart</a:t>
            </a:r>
          </a:p>
          <a:p>
            <a:pPr algn="ctr">
              <a:lnSpc>
                <a:spcPct val="120000"/>
              </a:lnSpc>
            </a:pPr>
            <a:r>
              <a:rPr lang="en-US" sz="1600"/>
              <a:t>K = 2</a:t>
            </a:r>
          </a:p>
          <a:p>
            <a:pPr algn="ctr">
              <a:lnSpc>
                <a:spcPct val="120000"/>
              </a:lnSpc>
            </a:pPr>
            <a:r>
              <a:rPr lang="en-US" sz="1600"/>
              <a:t>K = 3</a:t>
            </a:r>
          </a:p>
          <a:p>
            <a:pPr algn="ctr">
              <a:lnSpc>
                <a:spcPct val="120000"/>
              </a:lnSpc>
            </a:pPr>
            <a:r>
              <a:rPr lang="en-US" sz="1600"/>
              <a:t>K = 4</a:t>
            </a:r>
          </a:p>
        </p:txBody>
      </p:sp>
      <p:sp>
        <p:nvSpPr>
          <p:cNvPr id="5" name="Rectangle 4">
            <a:extLst>
              <a:ext uri="{FF2B5EF4-FFF2-40B4-BE49-F238E27FC236}">
                <a16:creationId xmlns:a16="http://schemas.microsoft.com/office/drawing/2014/main" id="{3E1D1283-395F-4BD9-C9DE-9157ACFC5F47}"/>
              </a:ext>
            </a:extLst>
          </p:cNvPr>
          <p:cNvSpPr/>
          <p:nvPr/>
        </p:nvSpPr>
        <p:spPr>
          <a:xfrm>
            <a:off x="10318378" y="2254705"/>
            <a:ext cx="439271" cy="135230"/>
          </a:xfrm>
          <a:prstGeom prst="rect">
            <a:avLst/>
          </a:prstGeom>
          <a:solidFill>
            <a:srgbClr val="1F9A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11AD68-B441-2A4F-0B02-211A49D30F35}"/>
              </a:ext>
            </a:extLst>
          </p:cNvPr>
          <p:cNvSpPr/>
          <p:nvPr/>
        </p:nvSpPr>
        <p:spPr>
          <a:xfrm>
            <a:off x="10318377" y="2548672"/>
            <a:ext cx="439271" cy="135230"/>
          </a:xfrm>
          <a:prstGeom prst="rect">
            <a:avLst/>
          </a:prstGeom>
          <a:solidFill>
            <a:srgbClr val="3B6F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6ADCD0-5C98-C909-8123-4BDC106DD8B0}"/>
              </a:ext>
            </a:extLst>
          </p:cNvPr>
          <p:cNvSpPr/>
          <p:nvPr/>
        </p:nvSpPr>
        <p:spPr>
          <a:xfrm>
            <a:off x="10318377" y="2843496"/>
            <a:ext cx="439271" cy="135230"/>
          </a:xfrm>
          <a:prstGeom prst="rect">
            <a:avLst/>
          </a:prstGeom>
          <a:solidFill>
            <a:srgbClr val="9B5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1DE6CB-E624-1D41-AEC3-7762CD019668}"/>
              </a:ext>
            </a:extLst>
          </p:cNvPr>
          <p:cNvSpPr/>
          <p:nvPr/>
        </p:nvSpPr>
        <p:spPr>
          <a:xfrm>
            <a:off x="2353900" y="5106154"/>
            <a:ext cx="3032912" cy="409250"/>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8AE878-9E9B-8C10-E0E4-00D7166F5A05}"/>
              </a:ext>
            </a:extLst>
          </p:cNvPr>
          <p:cNvSpPr/>
          <p:nvPr/>
        </p:nvSpPr>
        <p:spPr>
          <a:xfrm>
            <a:off x="6321660" y="1656783"/>
            <a:ext cx="1201770" cy="217618"/>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B9CEDE-AF0D-B54C-6154-382DC7B4A7B7}"/>
              </a:ext>
            </a:extLst>
          </p:cNvPr>
          <p:cNvSpPr/>
          <p:nvPr/>
        </p:nvSpPr>
        <p:spPr>
          <a:xfrm>
            <a:off x="6365423" y="4163085"/>
            <a:ext cx="2787630" cy="217618"/>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BC4B4C-8EBE-4637-E7D8-8A83DC8DC3C9}"/>
              </a:ext>
            </a:extLst>
          </p:cNvPr>
          <p:cNvSpPr/>
          <p:nvPr/>
        </p:nvSpPr>
        <p:spPr>
          <a:xfrm>
            <a:off x="5664869" y="5433754"/>
            <a:ext cx="4218495" cy="217618"/>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C7601F0-BFF4-3197-9435-A4F8C224C3A0}"/>
              </a:ext>
            </a:extLst>
          </p:cNvPr>
          <p:cNvSpPr>
            <a:spLocks noGrp="1"/>
          </p:cNvSpPr>
          <p:nvPr>
            <p:ph type="ftr" sz="quarter" idx="3"/>
          </p:nvPr>
        </p:nvSpPr>
        <p:spPr>
          <a:xfrm>
            <a:off x="434677" y="6610350"/>
            <a:ext cx="2275436" cy="24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IN"/>
              <a:t>Kahng talk 20251020</a:t>
            </a:r>
            <a:endParaRPr lang="en-IN" sz="1000" dirty="0"/>
          </a:p>
        </p:txBody>
      </p:sp>
      <p:sp>
        <p:nvSpPr>
          <p:cNvPr id="12" name="Rectangle 11">
            <a:extLst>
              <a:ext uri="{FF2B5EF4-FFF2-40B4-BE49-F238E27FC236}">
                <a16:creationId xmlns:a16="http://schemas.microsoft.com/office/drawing/2014/main" id="{08ED01B2-56F4-3BBD-716B-4097921AD9A2}"/>
              </a:ext>
            </a:extLst>
          </p:cNvPr>
          <p:cNvSpPr/>
          <p:nvPr/>
        </p:nvSpPr>
        <p:spPr>
          <a:xfrm>
            <a:off x="5826578" y="4315485"/>
            <a:ext cx="3478875" cy="217618"/>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5F291F-914F-40D7-FAE2-5846D35FC9A9}"/>
              </a:ext>
            </a:extLst>
          </p:cNvPr>
          <p:cNvSpPr/>
          <p:nvPr/>
        </p:nvSpPr>
        <p:spPr>
          <a:xfrm>
            <a:off x="6187440" y="1127502"/>
            <a:ext cx="1201770" cy="172017"/>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187F8E-3275-8634-8CBE-68C664B9184F}"/>
              </a:ext>
            </a:extLst>
          </p:cNvPr>
          <p:cNvSpPr/>
          <p:nvPr/>
        </p:nvSpPr>
        <p:spPr>
          <a:xfrm>
            <a:off x="5788908" y="1561633"/>
            <a:ext cx="1600301" cy="154693"/>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E6CA72-1DED-D7B0-2FAE-A15F8884BC90}"/>
              </a:ext>
            </a:extLst>
          </p:cNvPr>
          <p:cNvSpPr/>
          <p:nvPr/>
        </p:nvSpPr>
        <p:spPr>
          <a:xfrm>
            <a:off x="5796549" y="3084769"/>
            <a:ext cx="2270819" cy="154693"/>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C46E2B-7813-F63A-BB16-05D2BC125379}"/>
              </a:ext>
            </a:extLst>
          </p:cNvPr>
          <p:cNvSpPr/>
          <p:nvPr/>
        </p:nvSpPr>
        <p:spPr>
          <a:xfrm>
            <a:off x="6240753" y="2386799"/>
            <a:ext cx="1201770" cy="154693"/>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A1C54F-A5A5-7592-E12C-87375FBE8DC9}"/>
              </a:ext>
            </a:extLst>
          </p:cNvPr>
          <p:cNvSpPr/>
          <p:nvPr/>
        </p:nvSpPr>
        <p:spPr>
          <a:xfrm>
            <a:off x="6207108" y="1257780"/>
            <a:ext cx="1201770" cy="172017"/>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B38A554-22BF-C0CB-2AF4-EC33B5FA8186}"/>
              </a:ext>
            </a:extLst>
          </p:cNvPr>
          <p:cNvSpPr/>
          <p:nvPr/>
        </p:nvSpPr>
        <p:spPr>
          <a:xfrm>
            <a:off x="5736850" y="2251606"/>
            <a:ext cx="1801328" cy="154693"/>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DC4FEDB-688D-8C90-4926-83BDA9C7723E}"/>
              </a:ext>
            </a:extLst>
          </p:cNvPr>
          <p:cNvSpPr/>
          <p:nvPr/>
        </p:nvSpPr>
        <p:spPr>
          <a:xfrm>
            <a:off x="5901633" y="2807097"/>
            <a:ext cx="2091995" cy="157227"/>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5ACE30-61C0-5C31-9096-FCC94002C3B4}"/>
              </a:ext>
            </a:extLst>
          </p:cNvPr>
          <p:cNvSpPr/>
          <p:nvPr/>
        </p:nvSpPr>
        <p:spPr>
          <a:xfrm>
            <a:off x="6095997" y="3790737"/>
            <a:ext cx="2576055" cy="134569"/>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8BD7683-ED94-41C6-825F-57B2E59AB05D}"/>
              </a:ext>
            </a:extLst>
          </p:cNvPr>
          <p:cNvSpPr/>
          <p:nvPr/>
        </p:nvSpPr>
        <p:spPr>
          <a:xfrm>
            <a:off x="6248615" y="3369906"/>
            <a:ext cx="2121096" cy="154693"/>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3E473D-7233-8C34-AA3E-3066AA66AAF9}"/>
              </a:ext>
            </a:extLst>
          </p:cNvPr>
          <p:cNvSpPr/>
          <p:nvPr/>
        </p:nvSpPr>
        <p:spPr>
          <a:xfrm>
            <a:off x="5716657" y="1403474"/>
            <a:ext cx="1600301" cy="154693"/>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36BC3AD-5FFC-C940-7B59-4E1B750A05E8}"/>
              </a:ext>
            </a:extLst>
          </p:cNvPr>
          <p:cNvSpPr/>
          <p:nvPr/>
        </p:nvSpPr>
        <p:spPr>
          <a:xfrm>
            <a:off x="5820115" y="4022633"/>
            <a:ext cx="3124781" cy="195184"/>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B04077-3F4B-2C75-22A4-0143CE02E95F}"/>
              </a:ext>
            </a:extLst>
          </p:cNvPr>
          <p:cNvSpPr/>
          <p:nvPr/>
        </p:nvSpPr>
        <p:spPr>
          <a:xfrm>
            <a:off x="5718151" y="2116136"/>
            <a:ext cx="1671058" cy="154714"/>
          </a:xfrm>
          <a:prstGeom prst="rect">
            <a:avLst/>
          </a:prstGeom>
          <a:solidFill>
            <a:srgbClr val="FFFF00">
              <a:alpha val="29020"/>
            </a:srgb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C1750511-B22B-83A3-8F67-FD0C8775476E}"/>
              </a:ext>
            </a:extLst>
          </p:cNvPr>
          <p:cNvSpPr>
            <a:spLocks noGrp="1"/>
          </p:cNvSpPr>
          <p:nvPr>
            <p:ph type="title"/>
          </p:nvPr>
        </p:nvSpPr>
        <p:spPr/>
        <p:txBody>
          <a:bodyPr/>
          <a:lstStyle/>
          <a:p>
            <a:r>
              <a:rPr lang="en-US" dirty="0"/>
              <a:t>Improving a SOTA Hypergraph Partitioner (</a:t>
            </a:r>
            <a:r>
              <a:rPr lang="en-US" dirty="0" err="1"/>
              <a:t>TritonPart</a:t>
            </a:r>
            <a:r>
              <a:rPr 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5FD7B8-7859-D0F5-3227-9EEF37E8F5D0}"/>
              </a:ext>
            </a:extLst>
          </p:cNvPr>
          <p:cNvSpPr>
            <a:spLocks noGrp="1"/>
          </p:cNvSpPr>
          <p:nvPr>
            <p:ph type="body" idx="1"/>
          </p:nvPr>
        </p:nvSpPr>
        <p:spPr>
          <a:xfrm>
            <a:off x="228601" y="719956"/>
            <a:ext cx="11781367" cy="5562601"/>
          </a:xfrm>
        </p:spPr>
        <p:txBody>
          <a:bodyPr/>
          <a:lstStyle/>
          <a:p>
            <a:pPr marL="234950" indent="-228600"/>
            <a:r>
              <a:rPr lang="en-US" b="1" dirty="0">
                <a:solidFill>
                  <a:srgbClr val="0432FF"/>
                </a:solidFill>
              </a:rPr>
              <a:t>The Need</a:t>
            </a:r>
          </a:p>
          <a:p>
            <a:pPr marL="692150" lvl="1" indent="-228600"/>
            <a:r>
              <a:rPr lang="en-US" b="1" dirty="0">
                <a:solidFill>
                  <a:srgbClr val="0432FF"/>
                </a:solidFill>
              </a:rPr>
              <a:t>The New Lever: LLMs </a:t>
            </a:r>
            <a:r>
              <a:rPr lang="en-US" b="1" dirty="0">
                <a:solidFill>
                  <a:srgbClr val="0432FF"/>
                </a:solidFill>
                <a:sym typeface="Wingdings" pitchFamily="2" charset="2"/>
              </a:rPr>
              <a:t> Agents  R&amp;D Acceleration</a:t>
            </a:r>
          </a:p>
          <a:p>
            <a:pPr marL="692150" lvl="1" indent="-228600"/>
            <a:r>
              <a:rPr lang="en-US" b="1" dirty="0">
                <a:solidFill>
                  <a:srgbClr val="0432FF"/>
                </a:solidFill>
                <a:sym typeface="Wingdings" pitchFamily="2" charset="2"/>
              </a:rPr>
              <a:t>Semiconductor Design = Optimization</a:t>
            </a:r>
          </a:p>
          <a:p>
            <a:pPr marL="234950" indent="-228600"/>
            <a:r>
              <a:rPr lang="en-US" dirty="0"/>
              <a:t>Modern Agentic Stack for Production EDA</a:t>
            </a:r>
          </a:p>
          <a:p>
            <a:pPr marL="234950" indent="-228600"/>
            <a:r>
              <a:rPr lang="en-US" dirty="0"/>
              <a:t>Case Studies</a:t>
            </a:r>
          </a:p>
          <a:p>
            <a:pPr marL="234950" indent="-228600"/>
            <a:r>
              <a:rPr lang="en-US" dirty="0"/>
              <a:t>Vision: </a:t>
            </a:r>
            <a:r>
              <a:rPr lang="en-US" dirty="0" err="1"/>
              <a:t>OpenROAD</a:t>
            </a:r>
            <a:r>
              <a:rPr lang="en-US" dirty="0"/>
              <a:t> as a Continuous Learning Platform</a:t>
            </a:r>
          </a:p>
        </p:txBody>
      </p:sp>
      <p:sp>
        <p:nvSpPr>
          <p:cNvPr id="5" name="Title 4">
            <a:extLst>
              <a:ext uri="{FF2B5EF4-FFF2-40B4-BE49-F238E27FC236}">
                <a16:creationId xmlns:a16="http://schemas.microsoft.com/office/drawing/2014/main" id="{835DAF7B-4B6C-A9BD-FF3E-D64561057815}"/>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27762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8" name="Google Shape;698;g3cbbf139204_0_35"/>
          <p:cNvSpPr txBox="1">
            <a:spLocks noGrp="1"/>
          </p:cNvSpPr>
          <p:nvPr>
            <p:ph type="title"/>
          </p:nvPr>
        </p:nvSpPr>
        <p:spPr>
          <a:xfrm>
            <a:off x="215900" y="144463"/>
            <a:ext cx="11802600" cy="595200"/>
          </a:xfrm>
          <a:prstGeom prst="rect">
            <a:avLst/>
          </a:prstGeom>
        </p:spPr>
        <p:txBody>
          <a:bodyPr spcFirstLastPara="1" wrap="square" lIns="92075" tIns="46025" rIns="92075" bIns="46025" anchor="ctr" anchorCtr="0">
            <a:noAutofit/>
          </a:bodyPr>
          <a:lstStyle/>
          <a:p>
            <a:pPr marL="0" lvl="0" indent="0" algn="l" rtl="0">
              <a:spcBef>
                <a:spcPts val="0"/>
              </a:spcBef>
              <a:spcAft>
                <a:spcPts val="0"/>
              </a:spcAft>
              <a:buNone/>
            </a:pPr>
            <a:r>
              <a:rPr lang="en-US"/>
              <a:t>Beyond accuracy - speed</a:t>
            </a:r>
            <a:endParaRPr/>
          </a:p>
        </p:txBody>
      </p:sp>
      <p:pic>
        <p:nvPicPr>
          <p:cNvPr id="699" name="Google Shape;699;g3cbbf139204_0_35"/>
          <p:cNvPicPr preferRelativeResize="0"/>
          <p:nvPr/>
        </p:nvPicPr>
        <p:blipFill>
          <a:blip r:embed="rId3">
            <a:alphaModFix/>
          </a:blip>
          <a:stretch>
            <a:fillRect/>
          </a:stretch>
        </p:blipFill>
        <p:spPr>
          <a:xfrm>
            <a:off x="402771" y="923981"/>
            <a:ext cx="5793014" cy="5789556"/>
          </a:xfrm>
          <a:prstGeom prst="rect">
            <a:avLst/>
          </a:prstGeom>
          <a:noFill/>
          <a:ln>
            <a:noFill/>
          </a:ln>
        </p:spPr>
      </p:pic>
      <p:pic>
        <p:nvPicPr>
          <p:cNvPr id="1026" name="Picture 2">
            <a:extLst>
              <a:ext uri="{FF2B5EF4-FFF2-40B4-BE49-F238E27FC236}">
                <a16:creationId xmlns:a16="http://schemas.microsoft.com/office/drawing/2014/main" id="{86F84C66-87D6-7A50-80F2-A4E0584AA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113" y="923981"/>
            <a:ext cx="5323116" cy="5811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AB6F00-3FA1-83D4-E585-28EA15480C5C}"/>
              </a:ext>
            </a:extLst>
          </p:cNvPr>
          <p:cNvSpPr txBox="1"/>
          <p:nvPr/>
        </p:nvSpPr>
        <p:spPr>
          <a:xfrm>
            <a:off x="4012292" y="4111146"/>
            <a:ext cx="1963966" cy="830997"/>
          </a:xfrm>
          <a:prstGeom prst="rect">
            <a:avLst/>
          </a:prstGeom>
          <a:noFill/>
        </p:spPr>
        <p:txBody>
          <a:bodyPr wrap="square" rtlCol="0">
            <a:spAutoFit/>
          </a:bodyPr>
          <a:lstStyle/>
          <a:p>
            <a:r>
              <a:rPr lang="en-US" sz="1600" b="1" dirty="0">
                <a:solidFill>
                  <a:srgbClr val="0070C0"/>
                </a:solidFill>
              </a:rPr>
              <a:t>Same </a:t>
            </a:r>
            <a:r>
              <a:rPr lang="en-US" sz="1600" b="1" dirty="0" err="1">
                <a:solidFill>
                  <a:srgbClr val="0070C0"/>
                </a:solidFill>
              </a:rPr>
              <a:t>cutsize</a:t>
            </a:r>
            <a:r>
              <a:rPr lang="en-US" sz="1600" b="1" dirty="0">
                <a:solidFill>
                  <a:srgbClr val="0070C0"/>
                </a:solidFill>
              </a:rPr>
              <a:t> with significantly faster runtime!</a:t>
            </a:r>
          </a:p>
        </p:txBody>
      </p:sp>
      <p:sp>
        <p:nvSpPr>
          <p:cNvPr id="3" name="TextBox 2">
            <a:extLst>
              <a:ext uri="{FF2B5EF4-FFF2-40B4-BE49-F238E27FC236}">
                <a16:creationId xmlns:a16="http://schemas.microsoft.com/office/drawing/2014/main" id="{87EB9EBB-057E-3A54-DB8A-EF7D8638CB1F}"/>
              </a:ext>
            </a:extLst>
          </p:cNvPr>
          <p:cNvSpPr txBox="1"/>
          <p:nvPr/>
        </p:nvSpPr>
        <p:spPr>
          <a:xfrm>
            <a:off x="9805306" y="3941869"/>
            <a:ext cx="1963966" cy="584775"/>
          </a:xfrm>
          <a:prstGeom prst="rect">
            <a:avLst/>
          </a:prstGeom>
          <a:noFill/>
        </p:spPr>
        <p:txBody>
          <a:bodyPr wrap="square" rtlCol="0">
            <a:spAutoFit/>
          </a:bodyPr>
          <a:lstStyle/>
          <a:p>
            <a:r>
              <a:rPr lang="en-US" sz="1600" b="1" dirty="0">
                <a:solidFill>
                  <a:srgbClr val="0070C0"/>
                </a:solidFill>
              </a:rPr>
              <a:t>Better </a:t>
            </a:r>
            <a:r>
              <a:rPr lang="en-US" sz="1600" b="1" dirty="0" err="1">
                <a:solidFill>
                  <a:srgbClr val="0070C0"/>
                </a:solidFill>
              </a:rPr>
              <a:t>cutsize</a:t>
            </a:r>
            <a:r>
              <a:rPr lang="en-US" sz="1600" b="1" dirty="0">
                <a:solidFill>
                  <a:srgbClr val="0070C0"/>
                </a:solidFill>
              </a:rPr>
              <a:t> than </a:t>
            </a:r>
            <a:r>
              <a:rPr lang="en-US" sz="1600" b="1" dirty="0" err="1">
                <a:solidFill>
                  <a:srgbClr val="0070C0"/>
                </a:solidFill>
              </a:rPr>
              <a:t>TritonPart</a:t>
            </a:r>
            <a:endParaRPr lang="en-US" sz="1600" b="1"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A1C59-3AD5-1B20-2330-F71B870C5A0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DFA33E5-4A1C-F897-86E5-4C8ED920AA2D}"/>
              </a:ext>
            </a:extLst>
          </p:cNvPr>
          <p:cNvSpPr>
            <a:spLocks noGrp="1"/>
          </p:cNvSpPr>
          <p:nvPr>
            <p:ph type="body" idx="1"/>
          </p:nvPr>
        </p:nvSpPr>
        <p:spPr>
          <a:xfrm>
            <a:off x="228601" y="719956"/>
            <a:ext cx="11781367" cy="5562601"/>
          </a:xfrm>
        </p:spPr>
        <p:txBody>
          <a:bodyPr/>
          <a:lstStyle/>
          <a:p>
            <a:pPr marL="234950" indent="-228600"/>
            <a:r>
              <a:rPr lang="en-US" dirty="0"/>
              <a:t>The Need</a:t>
            </a:r>
          </a:p>
          <a:p>
            <a:pPr marL="234950" indent="-228600"/>
            <a:r>
              <a:rPr lang="en-US" dirty="0"/>
              <a:t>Modern Agentic Stack for Production EDA</a:t>
            </a:r>
          </a:p>
          <a:p>
            <a:pPr marL="234950" indent="-228600"/>
            <a:r>
              <a:rPr lang="en-US" dirty="0"/>
              <a:t>Case Studies</a:t>
            </a:r>
          </a:p>
          <a:p>
            <a:pPr marL="234950" indent="-228600"/>
            <a:r>
              <a:rPr lang="en-US" b="1" dirty="0">
                <a:solidFill>
                  <a:srgbClr val="0432FF"/>
                </a:solidFill>
              </a:rPr>
              <a:t>Vision: </a:t>
            </a:r>
            <a:r>
              <a:rPr lang="en-US" b="1" dirty="0" err="1">
                <a:solidFill>
                  <a:srgbClr val="0432FF"/>
                </a:solidFill>
              </a:rPr>
              <a:t>OpenROAD</a:t>
            </a:r>
            <a:r>
              <a:rPr lang="en-US" b="1" dirty="0">
                <a:solidFill>
                  <a:srgbClr val="0432FF"/>
                </a:solidFill>
              </a:rPr>
              <a:t> as a Continuous Learning Platform</a:t>
            </a:r>
          </a:p>
        </p:txBody>
      </p:sp>
      <p:sp>
        <p:nvSpPr>
          <p:cNvPr id="5" name="Title 4">
            <a:extLst>
              <a:ext uri="{FF2B5EF4-FFF2-40B4-BE49-F238E27FC236}">
                <a16:creationId xmlns:a16="http://schemas.microsoft.com/office/drawing/2014/main" id="{7845BF39-3EAB-765A-1541-30E9555143B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868743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C064-3DDE-0B4C-318B-95A6AC9BACB9}"/>
              </a:ext>
            </a:extLst>
          </p:cNvPr>
          <p:cNvSpPr>
            <a:spLocks noGrp="1"/>
          </p:cNvSpPr>
          <p:nvPr>
            <p:ph type="title"/>
          </p:nvPr>
        </p:nvSpPr>
        <p:spPr/>
        <p:txBody>
          <a:bodyPr/>
          <a:lstStyle/>
          <a:p>
            <a:r>
              <a:rPr lang="en-US" dirty="0"/>
              <a:t>Vision: </a:t>
            </a:r>
            <a:r>
              <a:rPr lang="en-US" dirty="0" err="1"/>
              <a:t>OpenROAD</a:t>
            </a:r>
            <a:r>
              <a:rPr lang="en-US" dirty="0"/>
              <a:t> as a Continuous Learning Platform</a:t>
            </a:r>
          </a:p>
        </p:txBody>
      </p:sp>
      <p:sp>
        <p:nvSpPr>
          <p:cNvPr id="5" name="AutoShape 2">
            <a:extLst>
              <a:ext uri="{FF2B5EF4-FFF2-40B4-BE49-F238E27FC236}">
                <a16:creationId xmlns:a16="http://schemas.microsoft.com/office/drawing/2014/main" id="{94610CF3-01B6-BAD0-DE69-BC784312B22D}"/>
              </a:ext>
            </a:extLst>
          </p:cNvPr>
          <p:cNvSpPr>
            <a:spLocks noGrp="1" noChangeAspect="1" noChangeArrowheads="1"/>
          </p:cNvSpPr>
          <p:nvPr>
            <p:ph type="body" idx="1"/>
          </p:nvPr>
        </p:nvSpPr>
        <p:spPr bwMode="auto">
          <a:xfrm>
            <a:off x="228600" y="801688"/>
            <a:ext cx="5867399" cy="58848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234950" indent="-227013"/>
            <a:r>
              <a:rPr lang="en-US" sz="2400" b="1" dirty="0"/>
              <a:t>Near-term:</a:t>
            </a:r>
            <a:r>
              <a:rPr lang="en-US" sz="2400" dirty="0"/>
              <a:t> Agent-assisted algorithm development</a:t>
            </a:r>
          </a:p>
          <a:p>
            <a:pPr marL="461963" lvl="1" indent="-227013"/>
            <a:r>
              <a:rPr lang="en-US" sz="2000" dirty="0"/>
              <a:t>Rapid prototyping of cost functions, heuristics, control logic</a:t>
            </a:r>
          </a:p>
          <a:p>
            <a:pPr marL="461963" lvl="1" indent="-227013"/>
            <a:r>
              <a:rPr lang="en-US" sz="2000" dirty="0"/>
              <a:t>Automated benchmarking enables iteration at machine speed</a:t>
            </a:r>
          </a:p>
          <a:p>
            <a:pPr marL="234950" indent="-227013"/>
            <a:r>
              <a:rPr lang="en-US" sz="2400" b="1" dirty="0"/>
              <a:t>Medium-term:</a:t>
            </a:r>
            <a:r>
              <a:rPr lang="en-US" sz="2400" dirty="0"/>
              <a:t> Data-driven heuristic discovery</a:t>
            </a:r>
          </a:p>
          <a:p>
            <a:pPr marL="461963" lvl="1" indent="-227013"/>
            <a:r>
              <a:rPr lang="en-US" sz="2000" dirty="0"/>
              <a:t>Growing corpus of agent-discovered optimizations grounded in measured </a:t>
            </a:r>
            <a:r>
              <a:rPr lang="en-US" sz="2000" dirty="0" err="1"/>
              <a:t>QoR</a:t>
            </a:r>
            <a:endParaRPr lang="en-US" sz="2000" dirty="0"/>
          </a:p>
          <a:p>
            <a:pPr marL="461963" lvl="1" indent="-227013"/>
            <a:r>
              <a:rPr lang="en-US" sz="2000" dirty="0"/>
              <a:t>Design patterns + algorithmic variants across diverse benchmarks &amp; tech nodes</a:t>
            </a:r>
          </a:p>
          <a:p>
            <a:pPr marL="234950" indent="-227013"/>
            <a:r>
              <a:rPr lang="en-US" sz="2400" b="1" dirty="0"/>
              <a:t>Long-term:</a:t>
            </a:r>
            <a:r>
              <a:rPr lang="en-US" sz="2400" dirty="0"/>
              <a:t> Multi-agent </a:t>
            </a:r>
            <a:r>
              <a:rPr lang="en-US" sz="2400" dirty="0" err="1"/>
              <a:t>OpenROAD</a:t>
            </a:r>
            <a:r>
              <a:rPr lang="en-US" sz="2400" dirty="0"/>
              <a:t> ecosystem</a:t>
            </a:r>
          </a:p>
          <a:p>
            <a:pPr marL="461963" lvl="1" indent="-227013"/>
            <a:r>
              <a:rPr lang="en-US" sz="2000" dirty="0"/>
              <a:t>Specialized agents collaboratively evolve tools and workflows</a:t>
            </a:r>
          </a:p>
          <a:p>
            <a:pPr marL="461963" lvl="1" indent="-227013"/>
            <a:r>
              <a:rPr lang="en-US" sz="2000" dirty="0"/>
              <a:t>Human researchers gain new insights from agent-discovered tradeoffs</a:t>
            </a:r>
          </a:p>
        </p:txBody>
      </p:sp>
      <p:pic>
        <p:nvPicPr>
          <p:cNvPr id="7" name="Picture 6">
            <a:extLst>
              <a:ext uri="{FF2B5EF4-FFF2-40B4-BE49-F238E27FC236}">
                <a16:creationId xmlns:a16="http://schemas.microsoft.com/office/drawing/2014/main" id="{8F6A0567-54F0-25EA-0979-9A9CB78E6AE3}"/>
              </a:ext>
            </a:extLst>
          </p:cNvPr>
          <p:cNvPicPr>
            <a:picLocks noChangeAspect="1"/>
          </p:cNvPicPr>
          <p:nvPr/>
        </p:nvPicPr>
        <p:blipFill>
          <a:blip r:embed="rId3"/>
          <a:stretch>
            <a:fillRect/>
          </a:stretch>
        </p:blipFill>
        <p:spPr>
          <a:xfrm>
            <a:off x="6188005" y="1654048"/>
            <a:ext cx="5854840" cy="3868928"/>
          </a:xfrm>
          <a:prstGeom prst="rect">
            <a:avLst/>
          </a:prstGeom>
        </p:spPr>
      </p:pic>
    </p:spTree>
    <p:extLst>
      <p:ext uri="{BB962C8B-B14F-4D97-AF65-F5344CB8AC3E}">
        <p14:creationId xmlns:p14="http://schemas.microsoft.com/office/powerpoint/2010/main" val="328356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CEB35-52C2-3E53-E319-1840B4CB97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C0AE27-A3B4-8996-AE7D-891DCEF6FD87}"/>
              </a:ext>
            </a:extLst>
          </p:cNvPr>
          <p:cNvSpPr>
            <a:spLocks noGrp="1"/>
          </p:cNvSpPr>
          <p:nvPr>
            <p:ph type="ctrTitle"/>
          </p:nvPr>
        </p:nvSpPr>
        <p:spPr/>
        <p:txBody>
          <a:bodyPr/>
          <a:lstStyle/>
          <a:p>
            <a:r>
              <a:rPr lang="en-US" sz="4400" dirty="0"/>
              <a:t>Thank You!</a:t>
            </a:r>
          </a:p>
        </p:txBody>
      </p:sp>
      <p:pic>
        <p:nvPicPr>
          <p:cNvPr id="5" name="Picture 4">
            <a:extLst>
              <a:ext uri="{FF2B5EF4-FFF2-40B4-BE49-F238E27FC236}">
                <a16:creationId xmlns:a16="http://schemas.microsoft.com/office/drawing/2014/main" id="{E1BA03CF-2461-B200-055A-048D4E362A95}"/>
              </a:ext>
            </a:extLst>
          </p:cNvPr>
          <p:cNvPicPr>
            <a:picLocks noChangeAspect="1"/>
          </p:cNvPicPr>
          <p:nvPr/>
        </p:nvPicPr>
        <p:blipFill>
          <a:blip r:embed="rId3"/>
          <a:stretch>
            <a:fillRect/>
          </a:stretch>
        </p:blipFill>
        <p:spPr>
          <a:xfrm>
            <a:off x="9647906" y="3882259"/>
            <a:ext cx="1614651" cy="1614651"/>
          </a:xfrm>
          <a:prstGeom prst="rect">
            <a:avLst/>
          </a:prstGeom>
        </p:spPr>
      </p:pic>
      <p:sp>
        <p:nvSpPr>
          <p:cNvPr id="6" name="TextBox 5">
            <a:extLst>
              <a:ext uri="{FF2B5EF4-FFF2-40B4-BE49-F238E27FC236}">
                <a16:creationId xmlns:a16="http://schemas.microsoft.com/office/drawing/2014/main" id="{9C175083-FE59-AAB5-3152-6D96CB5C2EF3}"/>
              </a:ext>
            </a:extLst>
          </p:cNvPr>
          <p:cNvSpPr txBox="1"/>
          <p:nvPr/>
        </p:nvSpPr>
        <p:spPr>
          <a:xfrm>
            <a:off x="9632730" y="5478513"/>
            <a:ext cx="1645002" cy="307777"/>
          </a:xfrm>
          <a:prstGeom prst="rect">
            <a:avLst/>
          </a:prstGeom>
          <a:noFill/>
        </p:spPr>
        <p:txBody>
          <a:bodyPr wrap="none" rtlCol="0">
            <a:spAutoFit/>
          </a:bodyPr>
          <a:lstStyle/>
          <a:p>
            <a:r>
              <a:rPr lang="en-US" b="1" dirty="0"/>
              <a:t>Link to our paper</a:t>
            </a:r>
          </a:p>
        </p:txBody>
      </p:sp>
    </p:spTree>
    <p:extLst>
      <p:ext uri="{BB962C8B-B14F-4D97-AF65-F5344CB8AC3E}">
        <p14:creationId xmlns:p14="http://schemas.microsoft.com/office/powerpoint/2010/main" val="66715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CACA-C144-8CB1-C6BB-3E55CC694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3055D-D128-CEA0-767B-281FC451EF9C}"/>
              </a:ext>
            </a:extLst>
          </p:cNvPr>
          <p:cNvSpPr>
            <a:spLocks noGrp="1"/>
          </p:cNvSpPr>
          <p:nvPr>
            <p:ph type="title"/>
          </p:nvPr>
        </p:nvSpPr>
        <p:spPr/>
        <p:txBody>
          <a:bodyPr/>
          <a:lstStyle/>
          <a:p>
            <a:r>
              <a:rPr lang="en-US" dirty="0"/>
              <a:t>The need</a:t>
            </a:r>
          </a:p>
        </p:txBody>
      </p:sp>
      <p:sp>
        <p:nvSpPr>
          <p:cNvPr id="6" name="Text Placeholder 2">
            <a:extLst>
              <a:ext uri="{FF2B5EF4-FFF2-40B4-BE49-F238E27FC236}">
                <a16:creationId xmlns:a16="http://schemas.microsoft.com/office/drawing/2014/main" id="{045DA51D-D34D-3234-F417-A473E8E0D224}"/>
              </a:ext>
            </a:extLst>
          </p:cNvPr>
          <p:cNvSpPr>
            <a:spLocks noGrp="1"/>
          </p:cNvSpPr>
          <p:nvPr>
            <p:ph type="body" idx="1"/>
          </p:nvPr>
        </p:nvSpPr>
        <p:spPr>
          <a:xfrm>
            <a:off x="215900" y="762750"/>
            <a:ext cx="8842375" cy="5884862"/>
          </a:xfrm>
        </p:spPr>
        <p:txBody>
          <a:bodyPr/>
          <a:lstStyle/>
          <a:p>
            <a:pPr marL="228600" indent="-220663">
              <a:buSzPct val="120000"/>
            </a:pPr>
            <a:r>
              <a:rPr lang="en-US" sz="2000" b="1" dirty="0">
                <a:solidFill>
                  <a:srgbClr val="0070C0"/>
                </a:solidFill>
              </a:rPr>
              <a:t>IC designers need better design automation tools</a:t>
            </a:r>
          </a:p>
          <a:p>
            <a:pPr marL="461963" lvl="1" indent="-233363">
              <a:buSzPct val="120000"/>
            </a:pPr>
            <a:r>
              <a:rPr lang="en-US" sz="1600" b="1" dirty="0"/>
              <a:t>Core challenge of IC design: OPTIMIZATION</a:t>
            </a:r>
          </a:p>
          <a:p>
            <a:pPr marL="228600" indent="-177800"/>
            <a:endParaRPr lang="en-US" b="1" dirty="0"/>
          </a:p>
        </p:txBody>
      </p:sp>
      <p:grpSp>
        <p:nvGrpSpPr>
          <p:cNvPr id="15" name="Group 14">
            <a:extLst>
              <a:ext uri="{FF2B5EF4-FFF2-40B4-BE49-F238E27FC236}">
                <a16:creationId xmlns:a16="http://schemas.microsoft.com/office/drawing/2014/main" id="{86B6158A-168C-2013-8074-F3AF55DA0A35}"/>
              </a:ext>
            </a:extLst>
          </p:cNvPr>
          <p:cNvGrpSpPr/>
          <p:nvPr/>
        </p:nvGrpSpPr>
        <p:grpSpPr>
          <a:xfrm>
            <a:off x="3169037" y="2254376"/>
            <a:ext cx="4411597" cy="3772364"/>
            <a:chOff x="1999729" y="2114086"/>
            <a:chExt cx="4411597" cy="3772364"/>
          </a:xfrm>
        </p:grpSpPr>
        <p:sp>
          <p:nvSpPr>
            <p:cNvPr id="7" name="Oval 6">
              <a:extLst>
                <a:ext uri="{FF2B5EF4-FFF2-40B4-BE49-F238E27FC236}">
                  <a16:creationId xmlns:a16="http://schemas.microsoft.com/office/drawing/2014/main" id="{4A648C51-E32C-826E-BF2B-EEFEDAAB16E2}"/>
                </a:ext>
              </a:extLst>
            </p:cNvPr>
            <p:cNvSpPr/>
            <p:nvPr/>
          </p:nvSpPr>
          <p:spPr>
            <a:xfrm>
              <a:off x="1999729" y="3082292"/>
              <a:ext cx="2874349" cy="2804158"/>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2A72E9-54C6-20F4-F974-CDAE04D03996}"/>
                </a:ext>
              </a:extLst>
            </p:cNvPr>
            <p:cNvSpPr/>
            <p:nvPr/>
          </p:nvSpPr>
          <p:spPr>
            <a:xfrm>
              <a:off x="3626410" y="2984840"/>
              <a:ext cx="2784916" cy="2901610"/>
            </a:xfrm>
            <a:prstGeom prst="ellipse">
              <a:avLst/>
            </a:prstGeom>
            <a:solidFill>
              <a:schemeClr val="accent4">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217C28-6441-9DBE-4111-850D9885DA80}"/>
                </a:ext>
              </a:extLst>
            </p:cNvPr>
            <p:cNvSpPr/>
            <p:nvPr/>
          </p:nvSpPr>
          <p:spPr>
            <a:xfrm>
              <a:off x="2768354" y="2114086"/>
              <a:ext cx="2874348" cy="2901610"/>
            </a:xfrm>
            <a:prstGeom prst="ellipse">
              <a:avLst/>
            </a:prstGeom>
            <a:solidFill>
              <a:schemeClr val="accent6">
                <a:lumMod val="60000"/>
                <a:lumOff val="4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E42784-4659-642D-3B97-AC78D6C81A82}"/>
                </a:ext>
              </a:extLst>
            </p:cNvPr>
            <p:cNvSpPr txBox="1"/>
            <p:nvPr/>
          </p:nvSpPr>
          <p:spPr>
            <a:xfrm>
              <a:off x="3342787" y="2482455"/>
              <a:ext cx="1789485" cy="400110"/>
            </a:xfrm>
            <a:prstGeom prst="rect">
              <a:avLst/>
            </a:prstGeom>
            <a:noFill/>
          </p:spPr>
          <p:txBody>
            <a:bodyPr wrap="square" rtlCol="0">
              <a:spAutoFit/>
            </a:bodyPr>
            <a:lstStyle/>
            <a:p>
              <a:r>
                <a:rPr lang="en-US" sz="2000" b="1" dirty="0"/>
                <a:t>Optimization</a:t>
              </a:r>
            </a:p>
          </p:txBody>
        </p:sp>
        <p:sp>
          <p:nvSpPr>
            <p:cNvPr id="11" name="TextBox 10">
              <a:extLst>
                <a:ext uri="{FF2B5EF4-FFF2-40B4-BE49-F238E27FC236}">
                  <a16:creationId xmlns:a16="http://schemas.microsoft.com/office/drawing/2014/main" id="{C508F6A5-66D1-DDC4-4565-EF5D2B57A723}"/>
                </a:ext>
              </a:extLst>
            </p:cNvPr>
            <p:cNvSpPr txBox="1"/>
            <p:nvPr/>
          </p:nvSpPr>
          <p:spPr>
            <a:xfrm>
              <a:off x="2175970" y="4763059"/>
              <a:ext cx="1632857" cy="400110"/>
            </a:xfrm>
            <a:prstGeom prst="rect">
              <a:avLst/>
            </a:prstGeom>
            <a:noFill/>
          </p:spPr>
          <p:txBody>
            <a:bodyPr wrap="square" rtlCol="0">
              <a:spAutoFit/>
            </a:bodyPr>
            <a:lstStyle/>
            <a:p>
              <a:r>
                <a:rPr lang="en-US" sz="2000" b="1" dirty="0"/>
                <a:t>AI/ML/LLMs</a:t>
              </a:r>
            </a:p>
          </p:txBody>
        </p:sp>
        <p:sp>
          <p:nvSpPr>
            <p:cNvPr id="12" name="TextBox 11">
              <a:extLst>
                <a:ext uri="{FF2B5EF4-FFF2-40B4-BE49-F238E27FC236}">
                  <a16:creationId xmlns:a16="http://schemas.microsoft.com/office/drawing/2014/main" id="{4D8DA4F2-D2D4-DE2B-1691-FA0C424F1ADE}"/>
                </a:ext>
              </a:extLst>
            </p:cNvPr>
            <p:cNvSpPr txBox="1"/>
            <p:nvPr/>
          </p:nvSpPr>
          <p:spPr>
            <a:xfrm>
              <a:off x="4691661" y="4835353"/>
              <a:ext cx="1632857" cy="707886"/>
            </a:xfrm>
            <a:prstGeom prst="rect">
              <a:avLst/>
            </a:prstGeom>
            <a:noFill/>
          </p:spPr>
          <p:txBody>
            <a:bodyPr wrap="square" rtlCol="0">
              <a:spAutoFit/>
            </a:bodyPr>
            <a:lstStyle/>
            <a:p>
              <a:r>
                <a:rPr lang="en-US" sz="2000" b="1" dirty="0"/>
                <a:t>Automation (EDA)</a:t>
              </a:r>
            </a:p>
          </p:txBody>
        </p:sp>
        <p:sp>
          <p:nvSpPr>
            <p:cNvPr id="13" name="TextBox 12">
              <a:extLst>
                <a:ext uri="{FF2B5EF4-FFF2-40B4-BE49-F238E27FC236}">
                  <a16:creationId xmlns:a16="http://schemas.microsoft.com/office/drawing/2014/main" id="{9405EA05-C40E-69B3-CB89-1B942C5054AF}"/>
                </a:ext>
              </a:extLst>
            </p:cNvPr>
            <p:cNvSpPr txBox="1"/>
            <p:nvPr/>
          </p:nvSpPr>
          <p:spPr>
            <a:xfrm>
              <a:off x="3625533" y="4037973"/>
              <a:ext cx="1632857" cy="400110"/>
            </a:xfrm>
            <a:prstGeom prst="rect">
              <a:avLst/>
            </a:prstGeom>
            <a:noFill/>
          </p:spPr>
          <p:txBody>
            <a:bodyPr wrap="square" rtlCol="0">
              <a:spAutoFit/>
            </a:bodyPr>
            <a:lstStyle/>
            <a:p>
              <a:r>
                <a:rPr lang="en-US" sz="2000" b="1" dirty="0">
                  <a:solidFill>
                    <a:srgbClr val="0070C0"/>
                  </a:solidFill>
                </a:rPr>
                <a:t>IC design</a:t>
              </a:r>
            </a:p>
          </p:txBody>
        </p:sp>
      </p:grpSp>
      <p:pic>
        <p:nvPicPr>
          <p:cNvPr id="14" name="Picture 13" descr="Image">
            <a:extLst>
              <a:ext uri="{FF2B5EF4-FFF2-40B4-BE49-F238E27FC236}">
                <a16:creationId xmlns:a16="http://schemas.microsoft.com/office/drawing/2014/main" id="{CC420520-0166-798F-616B-84AC81D5C7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821152" y="862314"/>
            <a:ext cx="2720512" cy="278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8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3A14-DE40-AB70-9F71-53992245B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A6ED3-B049-8A92-ED8C-7F7FEFE9E871}"/>
              </a:ext>
            </a:extLst>
          </p:cNvPr>
          <p:cNvSpPr>
            <a:spLocks noGrp="1"/>
          </p:cNvSpPr>
          <p:nvPr>
            <p:ph type="title"/>
          </p:nvPr>
        </p:nvSpPr>
        <p:spPr/>
        <p:txBody>
          <a:bodyPr/>
          <a:lstStyle/>
          <a:p>
            <a:r>
              <a:rPr lang="en-US" dirty="0"/>
              <a:t>The new lever </a:t>
            </a:r>
            <a:r>
              <a:rPr lang="en-US" sz="2400" i="1" dirty="0">
                <a:solidFill>
                  <a:srgbClr val="0070C0"/>
                </a:solidFill>
              </a:rPr>
              <a:t>(LLMs </a:t>
            </a:r>
            <a:r>
              <a:rPr lang="en-US" sz="2400" i="1" dirty="0">
                <a:solidFill>
                  <a:srgbClr val="0070C0"/>
                </a:solidFill>
                <a:sym typeface="Wingdings" panose="05000000000000000000" pitchFamily="2" charset="2"/>
              </a:rPr>
              <a:t> </a:t>
            </a:r>
            <a:r>
              <a:rPr lang="en-US" sz="2400" i="1" dirty="0">
                <a:solidFill>
                  <a:srgbClr val="0070C0"/>
                </a:solidFill>
              </a:rPr>
              <a:t>Agents </a:t>
            </a:r>
            <a:r>
              <a:rPr lang="en-US" sz="2400" i="1" dirty="0">
                <a:solidFill>
                  <a:srgbClr val="0070C0"/>
                </a:solidFill>
                <a:sym typeface="Wingdings" panose="05000000000000000000" pitchFamily="2" charset="2"/>
              </a:rPr>
              <a:t> </a:t>
            </a:r>
            <a:r>
              <a:rPr lang="en-US" sz="2400" i="1" dirty="0">
                <a:solidFill>
                  <a:srgbClr val="0070C0"/>
                </a:solidFill>
              </a:rPr>
              <a:t>R&amp;D Acceleration )</a:t>
            </a:r>
            <a:endParaRPr lang="en-US" sz="2000" i="1" dirty="0">
              <a:solidFill>
                <a:srgbClr val="0070C0"/>
              </a:solidFill>
            </a:endParaRPr>
          </a:p>
        </p:txBody>
      </p:sp>
      <p:grpSp>
        <p:nvGrpSpPr>
          <p:cNvPr id="28" name="Group 27">
            <a:extLst>
              <a:ext uri="{FF2B5EF4-FFF2-40B4-BE49-F238E27FC236}">
                <a16:creationId xmlns:a16="http://schemas.microsoft.com/office/drawing/2014/main" id="{A0FD878A-03DC-7CDC-E65A-5D1C19823F28}"/>
              </a:ext>
            </a:extLst>
          </p:cNvPr>
          <p:cNvGrpSpPr/>
          <p:nvPr/>
        </p:nvGrpSpPr>
        <p:grpSpPr>
          <a:xfrm>
            <a:off x="6082165" y="810014"/>
            <a:ext cx="4248602" cy="2889364"/>
            <a:chOff x="7708448" y="772232"/>
            <a:chExt cx="4248602" cy="2889364"/>
          </a:xfrm>
        </p:grpSpPr>
        <p:sp>
          <p:nvSpPr>
            <p:cNvPr id="7" name="Rectangle: Rounded Corners 6">
              <a:extLst>
                <a:ext uri="{FF2B5EF4-FFF2-40B4-BE49-F238E27FC236}">
                  <a16:creationId xmlns:a16="http://schemas.microsoft.com/office/drawing/2014/main" id="{53D8347F-FC5B-BCA0-9785-C02CA3F06EBC}"/>
                </a:ext>
              </a:extLst>
            </p:cNvPr>
            <p:cNvSpPr/>
            <p:nvPr/>
          </p:nvSpPr>
          <p:spPr>
            <a:xfrm>
              <a:off x="7709809" y="772233"/>
              <a:ext cx="4049938" cy="288936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C6CB618A-1FB0-A263-9D2B-CA6A90F09227}"/>
                </a:ext>
              </a:extLst>
            </p:cNvPr>
            <p:cNvSpPr txBox="1">
              <a:spLocks/>
            </p:cNvSpPr>
            <p:nvPr/>
          </p:nvSpPr>
          <p:spPr>
            <a:xfrm>
              <a:off x="7708448" y="1148583"/>
              <a:ext cx="4148363" cy="2513012"/>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buSzPct val="120000"/>
              </a:pPr>
              <a:r>
                <a:rPr lang="en-US" sz="2000" dirty="0">
                  <a:solidFill>
                    <a:schemeClr val="tx1"/>
                  </a:solidFill>
                </a:rPr>
                <a:t>LLMs can sustain multi-hour / multi-days reasoning</a:t>
              </a:r>
            </a:p>
            <a:p>
              <a:pPr marL="228600" indent="-177800">
                <a:buSzPct val="120000"/>
              </a:pPr>
              <a:r>
                <a:rPr lang="en-US" sz="2000" dirty="0">
                  <a:solidFill>
                    <a:schemeClr val="tx1"/>
                  </a:solidFill>
                </a:rPr>
                <a:t>They can read and write code</a:t>
              </a:r>
            </a:p>
            <a:p>
              <a:pPr marL="228600" indent="-177800">
                <a:buSzPct val="120000"/>
              </a:pPr>
              <a:r>
                <a:rPr lang="en-US" sz="2000" dirty="0">
                  <a:solidFill>
                    <a:schemeClr val="tx1"/>
                  </a:solidFill>
                </a:rPr>
                <a:t>They can call tools</a:t>
              </a:r>
            </a:p>
            <a:p>
              <a:pPr marL="228600" indent="-177800">
                <a:buSzPct val="120000"/>
              </a:pPr>
              <a:r>
                <a:rPr lang="en-US" sz="2000" dirty="0">
                  <a:solidFill>
                    <a:schemeClr val="tx1"/>
                  </a:solidFill>
                </a:rPr>
                <a:t>They can iterate with feedback</a:t>
              </a:r>
            </a:p>
            <a:p>
              <a:pPr marL="50800" indent="0">
                <a:buNone/>
              </a:pPr>
              <a:r>
                <a:rPr lang="en-US" sz="2000" dirty="0">
                  <a:solidFill>
                    <a:schemeClr val="tx1"/>
                  </a:solidFill>
                  <a:sym typeface="Wingdings" panose="05000000000000000000" pitchFamily="2" charset="2"/>
                </a:rPr>
                <a:t> This enables autonomous R&amp;D</a:t>
              </a:r>
              <a:br>
                <a:rPr lang="en-US" sz="2000" dirty="0">
                  <a:solidFill>
                    <a:schemeClr val="tx1"/>
                  </a:solidFill>
                  <a:sym typeface="Wingdings" panose="05000000000000000000" pitchFamily="2" charset="2"/>
                </a:rPr>
              </a:br>
              <a:r>
                <a:rPr lang="en-US" sz="2000" dirty="0">
                  <a:solidFill>
                    <a:schemeClr val="tx1"/>
                  </a:solidFill>
                  <a:sym typeface="Wingdings" panose="05000000000000000000" pitchFamily="2" charset="2"/>
                </a:rPr>
                <a:t>loops, not just chat assistance</a:t>
              </a:r>
              <a:endParaRPr lang="en-US" sz="2000" dirty="0">
                <a:solidFill>
                  <a:schemeClr val="tx1"/>
                </a:solidFill>
              </a:endParaRPr>
            </a:p>
          </p:txBody>
        </p:sp>
        <p:sp>
          <p:nvSpPr>
            <p:cNvPr id="8" name="TextBox 7">
              <a:extLst>
                <a:ext uri="{FF2B5EF4-FFF2-40B4-BE49-F238E27FC236}">
                  <a16:creationId xmlns:a16="http://schemas.microsoft.com/office/drawing/2014/main" id="{719F4E26-9DF6-1997-5D3E-3107646E558D}"/>
                </a:ext>
              </a:extLst>
            </p:cNvPr>
            <p:cNvSpPr txBox="1"/>
            <p:nvPr/>
          </p:nvSpPr>
          <p:spPr>
            <a:xfrm>
              <a:off x="7989207" y="772232"/>
              <a:ext cx="3967843" cy="400110"/>
            </a:xfrm>
            <a:prstGeom prst="rect">
              <a:avLst/>
            </a:prstGeom>
            <a:noFill/>
          </p:spPr>
          <p:txBody>
            <a:bodyPr wrap="square" rtlCol="0">
              <a:spAutoFit/>
            </a:bodyPr>
            <a:lstStyle/>
            <a:p>
              <a:r>
                <a:rPr lang="en-US" sz="2000" b="1" dirty="0">
                  <a:solidFill>
                    <a:srgbClr val="C00000"/>
                  </a:solidFill>
                </a:rPr>
                <a:t>What changed from 2025? </a:t>
              </a:r>
            </a:p>
          </p:txBody>
        </p:sp>
      </p:grpSp>
      <p:sp>
        <p:nvSpPr>
          <p:cNvPr id="9" name="Rectangle: Rounded Corners 8">
            <a:extLst>
              <a:ext uri="{FF2B5EF4-FFF2-40B4-BE49-F238E27FC236}">
                <a16:creationId xmlns:a16="http://schemas.microsoft.com/office/drawing/2014/main" id="{7F08181B-C057-685C-6FE8-E6AA0DB91853}"/>
              </a:ext>
            </a:extLst>
          </p:cNvPr>
          <p:cNvSpPr/>
          <p:nvPr/>
        </p:nvSpPr>
        <p:spPr>
          <a:xfrm>
            <a:off x="669927" y="2573678"/>
            <a:ext cx="2775857" cy="664709"/>
          </a:xfrm>
          <a:prstGeom prst="roundRect">
            <a:avLst/>
          </a:prstGeom>
          <a:gradFill>
            <a:gsLst>
              <a:gs pos="0">
                <a:schemeClr val="bg2">
                  <a:lumMod val="20000"/>
                  <a:lumOff val="80000"/>
                </a:schemeClr>
              </a:gs>
              <a:gs pos="74000">
                <a:schemeClr val="bg2">
                  <a:lumMod val="20000"/>
                  <a:lumOff val="80000"/>
                </a:schemeClr>
              </a:gs>
              <a:gs pos="91738">
                <a:schemeClr val="bg2">
                  <a:lumMod val="40000"/>
                  <a:lumOff val="60000"/>
                </a:schemeClr>
              </a:gs>
              <a:gs pos="83000">
                <a:schemeClr val="bg2">
                  <a:lumMod val="40000"/>
                  <a:lumOff val="60000"/>
                </a:schemeClr>
              </a:gs>
              <a:gs pos="100000">
                <a:schemeClr val="bg2">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2060"/>
                </a:solidFill>
              </a:rPr>
              <a:t>IC design goals </a:t>
            </a:r>
            <a:br>
              <a:rPr lang="en-US" sz="1800" b="1" dirty="0">
                <a:solidFill>
                  <a:srgbClr val="002060"/>
                </a:solidFill>
              </a:rPr>
            </a:br>
            <a:r>
              <a:rPr lang="en-US" sz="1600" dirty="0">
                <a:solidFill>
                  <a:srgbClr val="002060"/>
                </a:solidFill>
              </a:rPr>
              <a:t>(PPA, schedule, cost)</a:t>
            </a:r>
            <a:endParaRPr lang="en-US" sz="1800" dirty="0">
              <a:solidFill>
                <a:srgbClr val="002060"/>
              </a:solidFill>
            </a:endParaRPr>
          </a:p>
        </p:txBody>
      </p:sp>
      <p:sp>
        <p:nvSpPr>
          <p:cNvPr id="10" name="Rectangle: Rounded Corners 9">
            <a:extLst>
              <a:ext uri="{FF2B5EF4-FFF2-40B4-BE49-F238E27FC236}">
                <a16:creationId xmlns:a16="http://schemas.microsoft.com/office/drawing/2014/main" id="{6A4B9B07-B659-8E31-268A-526A325565DC}"/>
              </a:ext>
            </a:extLst>
          </p:cNvPr>
          <p:cNvSpPr/>
          <p:nvPr/>
        </p:nvSpPr>
        <p:spPr>
          <a:xfrm>
            <a:off x="669927" y="3516198"/>
            <a:ext cx="2775857" cy="504145"/>
          </a:xfrm>
          <a:prstGeom prst="roundRect">
            <a:avLst/>
          </a:prstGeom>
          <a:gradFill>
            <a:gsLst>
              <a:gs pos="0">
                <a:schemeClr val="accent6">
                  <a:lumMod val="20000"/>
                  <a:lumOff val="80000"/>
                </a:schemeClr>
              </a:gs>
              <a:gs pos="74000">
                <a:schemeClr val="accent6">
                  <a:lumMod val="20000"/>
                  <a:lumOff val="80000"/>
                </a:schemeClr>
              </a:gs>
              <a:gs pos="91738">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2060"/>
                </a:solidFill>
              </a:rPr>
              <a:t>LLM + tool use</a:t>
            </a:r>
          </a:p>
        </p:txBody>
      </p:sp>
      <p:sp>
        <p:nvSpPr>
          <p:cNvPr id="11" name="Rectangle: Rounded Corners 10">
            <a:extLst>
              <a:ext uri="{FF2B5EF4-FFF2-40B4-BE49-F238E27FC236}">
                <a16:creationId xmlns:a16="http://schemas.microsoft.com/office/drawing/2014/main" id="{E9BC8B12-EBA0-D8E8-544C-5C02D10397B5}"/>
              </a:ext>
            </a:extLst>
          </p:cNvPr>
          <p:cNvSpPr/>
          <p:nvPr/>
        </p:nvSpPr>
        <p:spPr>
          <a:xfrm>
            <a:off x="669927" y="4298154"/>
            <a:ext cx="2775857" cy="664709"/>
          </a:xfrm>
          <a:prstGeom prst="roundRect">
            <a:avLst/>
          </a:prstGeom>
          <a:gradFill>
            <a:gsLst>
              <a:gs pos="0">
                <a:schemeClr val="accent3">
                  <a:lumMod val="20000"/>
                  <a:lumOff val="80000"/>
                </a:schemeClr>
              </a:gs>
              <a:gs pos="74000">
                <a:schemeClr val="accent3">
                  <a:lumMod val="20000"/>
                  <a:lumOff val="80000"/>
                </a:schemeClr>
              </a:gs>
              <a:gs pos="91738">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EDA Tools </a:t>
            </a:r>
            <a:br>
              <a:rPr lang="en-US" sz="1600" b="1" dirty="0">
                <a:solidFill>
                  <a:srgbClr val="002060"/>
                </a:solidFill>
              </a:rPr>
            </a:br>
            <a:r>
              <a:rPr lang="en-US" sz="1600" dirty="0">
                <a:solidFill>
                  <a:srgbClr val="002060"/>
                </a:solidFill>
              </a:rPr>
              <a:t>(synthesis, P&amp;R, STA, etc.)</a:t>
            </a:r>
          </a:p>
        </p:txBody>
      </p:sp>
      <p:sp>
        <p:nvSpPr>
          <p:cNvPr id="12" name="Rectangle: Rounded Corners 11">
            <a:extLst>
              <a:ext uri="{FF2B5EF4-FFF2-40B4-BE49-F238E27FC236}">
                <a16:creationId xmlns:a16="http://schemas.microsoft.com/office/drawing/2014/main" id="{19752080-0BAF-B4F7-EDB8-268FA767EA4D}"/>
              </a:ext>
            </a:extLst>
          </p:cNvPr>
          <p:cNvSpPr/>
          <p:nvPr/>
        </p:nvSpPr>
        <p:spPr>
          <a:xfrm>
            <a:off x="669927" y="5240673"/>
            <a:ext cx="2775857" cy="1042988"/>
          </a:xfrm>
          <a:prstGeom prst="roundRect">
            <a:avLst/>
          </a:prstGeom>
          <a:gradFill>
            <a:gsLst>
              <a:gs pos="0">
                <a:schemeClr val="accent4">
                  <a:lumMod val="20000"/>
                  <a:lumOff val="80000"/>
                </a:schemeClr>
              </a:gs>
              <a:gs pos="74000">
                <a:schemeClr val="accent4">
                  <a:lumMod val="20000"/>
                  <a:lumOff val="80000"/>
                </a:schemeClr>
              </a:gs>
              <a:gs pos="91738">
                <a:schemeClr val="accent4">
                  <a:lumMod val="40000"/>
                  <a:lumOff val="60000"/>
                </a:schemeClr>
              </a:gs>
              <a:gs pos="83000">
                <a:schemeClr val="accent4">
                  <a:lumMod val="40000"/>
                  <a:lumOff val="60000"/>
                </a:schemeClr>
              </a:gs>
              <a:gs pos="100000">
                <a:schemeClr val="accent4">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2060"/>
                </a:solidFill>
              </a:rPr>
              <a:t>Human R&amp;D loop</a:t>
            </a:r>
            <a:br>
              <a:rPr lang="en-US" sz="1800" b="1" dirty="0">
                <a:solidFill>
                  <a:srgbClr val="002060"/>
                </a:solidFill>
              </a:rPr>
            </a:br>
            <a:r>
              <a:rPr lang="en-US" sz="1600" dirty="0">
                <a:solidFill>
                  <a:srgbClr val="002060"/>
                </a:solidFill>
              </a:rPr>
              <a:t>(read logs + tweak params + edit code + rerun + sanity checks)</a:t>
            </a:r>
            <a:endParaRPr lang="en-US" sz="1800" dirty="0">
              <a:solidFill>
                <a:srgbClr val="002060"/>
              </a:solidFill>
            </a:endParaRPr>
          </a:p>
        </p:txBody>
      </p:sp>
      <p:pic>
        <p:nvPicPr>
          <p:cNvPr id="14" name="Picture 13">
            <a:extLst>
              <a:ext uri="{FF2B5EF4-FFF2-40B4-BE49-F238E27FC236}">
                <a16:creationId xmlns:a16="http://schemas.microsoft.com/office/drawing/2014/main" id="{518299B0-9554-BDEC-5F0A-00E163A4DBE3}"/>
              </a:ext>
            </a:extLst>
          </p:cNvPr>
          <p:cNvPicPr>
            <a:picLocks noChangeAspect="1"/>
          </p:cNvPicPr>
          <p:nvPr/>
        </p:nvPicPr>
        <p:blipFill>
          <a:blip r:embed="rId3"/>
          <a:stretch>
            <a:fillRect/>
          </a:stretch>
        </p:blipFill>
        <p:spPr>
          <a:xfrm>
            <a:off x="3552582" y="3516198"/>
            <a:ext cx="1338733" cy="1302551"/>
          </a:xfrm>
          <a:prstGeom prst="rect">
            <a:avLst/>
          </a:prstGeom>
        </p:spPr>
      </p:pic>
      <p:sp>
        <p:nvSpPr>
          <p:cNvPr id="15" name="TextBox 14">
            <a:extLst>
              <a:ext uri="{FF2B5EF4-FFF2-40B4-BE49-F238E27FC236}">
                <a16:creationId xmlns:a16="http://schemas.microsoft.com/office/drawing/2014/main" id="{BED36903-F682-8169-8AA8-0825B4B22547}"/>
              </a:ext>
            </a:extLst>
          </p:cNvPr>
          <p:cNvSpPr txBox="1"/>
          <p:nvPr/>
        </p:nvSpPr>
        <p:spPr>
          <a:xfrm>
            <a:off x="4891314" y="4045733"/>
            <a:ext cx="6722836" cy="584775"/>
          </a:xfrm>
          <a:prstGeom prst="rect">
            <a:avLst/>
          </a:prstGeom>
          <a:noFill/>
        </p:spPr>
        <p:txBody>
          <a:bodyPr wrap="square" rtlCol="0">
            <a:spAutoFit/>
          </a:bodyPr>
          <a:lstStyle/>
          <a:p>
            <a:r>
              <a:rPr lang="en-US" sz="1600" dirty="0">
                <a:solidFill>
                  <a:srgbClr val="002060"/>
                </a:solidFill>
              </a:rPr>
              <a:t>Spec </a:t>
            </a:r>
            <a:r>
              <a:rPr lang="en-US" sz="1600" dirty="0">
                <a:solidFill>
                  <a:srgbClr val="002060"/>
                </a:solidFill>
                <a:sym typeface="Wingdings" panose="05000000000000000000" pitchFamily="2" charset="2"/>
              </a:rPr>
              <a:t> Edit code  Build  Run  Parse reports  Parse images  Propose next steps</a:t>
            </a:r>
            <a:endParaRPr lang="en-US" sz="1600" dirty="0">
              <a:solidFill>
                <a:srgbClr val="002060"/>
              </a:solidFill>
            </a:endParaRPr>
          </a:p>
        </p:txBody>
      </p:sp>
      <p:sp>
        <p:nvSpPr>
          <p:cNvPr id="16" name="TextBox 15">
            <a:extLst>
              <a:ext uri="{FF2B5EF4-FFF2-40B4-BE49-F238E27FC236}">
                <a16:creationId xmlns:a16="http://schemas.microsoft.com/office/drawing/2014/main" id="{1F0E50C2-8AB4-3910-19A2-357B9BFFCF6D}"/>
              </a:ext>
            </a:extLst>
          </p:cNvPr>
          <p:cNvSpPr txBox="1"/>
          <p:nvPr/>
        </p:nvSpPr>
        <p:spPr>
          <a:xfrm>
            <a:off x="5019898" y="5160043"/>
            <a:ext cx="6653893" cy="400110"/>
          </a:xfrm>
          <a:prstGeom prst="rect">
            <a:avLst/>
          </a:prstGeom>
          <a:noFill/>
        </p:spPr>
        <p:txBody>
          <a:bodyPr wrap="square" rtlCol="0">
            <a:spAutoFit/>
          </a:bodyPr>
          <a:lstStyle/>
          <a:p>
            <a:r>
              <a:rPr lang="en-US" sz="2000" b="1" dirty="0">
                <a:solidFill>
                  <a:srgbClr val="0070C0"/>
                </a:solidFill>
              </a:rPr>
              <a:t>From “EDA tools” </a:t>
            </a:r>
            <a:r>
              <a:rPr lang="en-US" sz="2000" b="1" dirty="0">
                <a:solidFill>
                  <a:srgbClr val="FFC000"/>
                </a:solidFill>
                <a:sym typeface="Wingdings" panose="05000000000000000000" pitchFamily="2" charset="2"/>
              </a:rPr>
              <a:t></a:t>
            </a:r>
            <a:r>
              <a:rPr lang="en-US" sz="2000" b="1" dirty="0">
                <a:sym typeface="Wingdings" panose="05000000000000000000" pitchFamily="2" charset="2"/>
              </a:rPr>
              <a:t> </a:t>
            </a:r>
            <a:r>
              <a:rPr lang="en-US" sz="2000" b="1" dirty="0">
                <a:solidFill>
                  <a:srgbClr val="0070C0"/>
                </a:solidFill>
                <a:sym typeface="Wingdings" panose="05000000000000000000" pitchFamily="2" charset="2"/>
              </a:rPr>
              <a:t>to “EDA R&amp;D collaborators”</a:t>
            </a:r>
            <a:endParaRPr lang="en-US" sz="2000" b="1" dirty="0">
              <a:solidFill>
                <a:srgbClr val="0070C0"/>
              </a:solidFill>
            </a:endParaRPr>
          </a:p>
        </p:txBody>
      </p:sp>
      <p:sp>
        <p:nvSpPr>
          <p:cNvPr id="17" name="Arrow: Down 16">
            <a:extLst>
              <a:ext uri="{FF2B5EF4-FFF2-40B4-BE49-F238E27FC236}">
                <a16:creationId xmlns:a16="http://schemas.microsoft.com/office/drawing/2014/main" id="{861164F6-B553-4938-6A83-B35FA395F335}"/>
              </a:ext>
            </a:extLst>
          </p:cNvPr>
          <p:cNvSpPr/>
          <p:nvPr/>
        </p:nvSpPr>
        <p:spPr>
          <a:xfrm>
            <a:off x="1919742" y="3271043"/>
            <a:ext cx="195942" cy="2451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204E9194-7F38-5949-4E89-961D85BBCA49}"/>
              </a:ext>
            </a:extLst>
          </p:cNvPr>
          <p:cNvSpPr/>
          <p:nvPr/>
        </p:nvSpPr>
        <p:spPr>
          <a:xfrm>
            <a:off x="1919742" y="4044895"/>
            <a:ext cx="195942" cy="2451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28A4B642-E7BF-D35A-A7DD-B1A7A6AA8529}"/>
              </a:ext>
            </a:extLst>
          </p:cNvPr>
          <p:cNvSpPr/>
          <p:nvPr/>
        </p:nvSpPr>
        <p:spPr>
          <a:xfrm>
            <a:off x="1917248" y="4984686"/>
            <a:ext cx="195942" cy="2451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F1501CD9-DA0C-2B4F-F006-2A9235BF3A68}"/>
              </a:ext>
            </a:extLst>
          </p:cNvPr>
          <p:cNvSpPr txBox="1">
            <a:spLocks/>
          </p:cNvSpPr>
          <p:nvPr/>
        </p:nvSpPr>
        <p:spPr>
          <a:xfrm>
            <a:off x="234950" y="768956"/>
            <a:ext cx="4610099" cy="1828194"/>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buSzPct val="120000"/>
            </a:pPr>
            <a:r>
              <a:rPr lang="en-US" sz="2000" dirty="0">
                <a:solidFill>
                  <a:schemeClr val="tx1"/>
                </a:solidFill>
              </a:rPr>
              <a:t>Scaling is design-based</a:t>
            </a:r>
          </a:p>
          <a:p>
            <a:pPr marL="228600" indent="-177800">
              <a:buSzPct val="120000"/>
            </a:pPr>
            <a:r>
              <a:rPr lang="en-US" sz="2000" dirty="0">
                <a:solidFill>
                  <a:schemeClr val="tx1"/>
                </a:solidFill>
              </a:rPr>
              <a:t>Tools are bespoke</a:t>
            </a:r>
          </a:p>
          <a:p>
            <a:pPr marL="228600" indent="-177800">
              <a:buSzPct val="120000"/>
            </a:pPr>
            <a:r>
              <a:rPr lang="en-US" sz="2000" dirty="0">
                <a:solidFill>
                  <a:schemeClr val="tx1"/>
                </a:solidFill>
              </a:rPr>
              <a:t>Ecosystem is consolidated</a:t>
            </a:r>
          </a:p>
          <a:p>
            <a:pPr marL="228600" indent="-177800">
              <a:buSzPct val="120000"/>
            </a:pPr>
            <a:r>
              <a:rPr lang="en-US" sz="2000" dirty="0">
                <a:solidFill>
                  <a:schemeClr val="tx1"/>
                </a:solidFill>
              </a:rPr>
              <a:t>Optimization remains</a:t>
            </a:r>
            <a:endParaRPr lang="en-US" sz="2000" b="1" dirty="0">
              <a:solidFill>
                <a:srgbClr val="0070C0"/>
              </a:solidFill>
            </a:endParaRPr>
          </a:p>
          <a:p>
            <a:pPr marL="0" indent="-228600"/>
            <a:endParaRPr lang="en-US" b="1" dirty="0"/>
          </a:p>
          <a:p>
            <a:pPr marL="0" indent="-228600"/>
            <a:endParaRPr lang="en-US" sz="2200" b="1" dirty="0"/>
          </a:p>
          <a:p>
            <a:pPr marL="228600" indent="-177800"/>
            <a:endParaRPr lang="en-US" b="1" dirty="0"/>
          </a:p>
        </p:txBody>
      </p:sp>
    </p:spTree>
    <p:extLst>
      <p:ext uri="{BB962C8B-B14F-4D97-AF65-F5344CB8AC3E}">
        <p14:creationId xmlns:p14="http://schemas.microsoft.com/office/powerpoint/2010/main" val="320067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A9BC-A989-7B39-536E-4A2E6497C001}"/>
              </a:ext>
            </a:extLst>
          </p:cNvPr>
          <p:cNvSpPr>
            <a:spLocks noGrp="1"/>
          </p:cNvSpPr>
          <p:nvPr>
            <p:ph type="title"/>
          </p:nvPr>
        </p:nvSpPr>
        <p:spPr/>
        <p:txBody>
          <a:bodyPr/>
          <a:lstStyle/>
          <a:p>
            <a:r>
              <a:rPr lang="en-US" dirty="0"/>
              <a:t>Semiconductor design = </a:t>
            </a:r>
            <a:r>
              <a:rPr lang="en-US" dirty="0">
                <a:solidFill>
                  <a:srgbClr val="0070C0"/>
                </a:solidFill>
              </a:rPr>
              <a:t>Optimization</a:t>
            </a:r>
          </a:p>
        </p:txBody>
      </p:sp>
      <p:pic>
        <p:nvPicPr>
          <p:cNvPr id="6" name="Picture 2" descr="Physical design (electronics) - Wikipedia">
            <a:extLst>
              <a:ext uri="{FF2B5EF4-FFF2-40B4-BE49-F238E27FC236}">
                <a16:creationId xmlns:a16="http://schemas.microsoft.com/office/drawing/2014/main" id="{ED5DEAC3-788F-9267-CCFE-C83D24EE68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24010" y="1127593"/>
            <a:ext cx="2455151" cy="460939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8E6A1878-A4C6-E363-4662-1C10753808E3}"/>
              </a:ext>
            </a:extLst>
          </p:cNvPr>
          <p:cNvSpPr/>
          <p:nvPr/>
        </p:nvSpPr>
        <p:spPr>
          <a:xfrm>
            <a:off x="3591105" y="3109689"/>
            <a:ext cx="197168" cy="1028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3AEF7AF9-3AE5-7A47-55A4-519E685B4A8D}"/>
              </a:ext>
            </a:extLst>
          </p:cNvPr>
          <p:cNvSpPr/>
          <p:nvPr/>
        </p:nvSpPr>
        <p:spPr>
          <a:xfrm>
            <a:off x="3596820" y="3475449"/>
            <a:ext cx="197168" cy="1028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9" name="Straight Arrow Connector 8">
            <a:extLst>
              <a:ext uri="{FF2B5EF4-FFF2-40B4-BE49-F238E27FC236}">
                <a16:creationId xmlns:a16="http://schemas.microsoft.com/office/drawing/2014/main" id="{E025AB6D-1C98-F7CB-D5D5-7A977FFEB058}"/>
              </a:ext>
            </a:extLst>
          </p:cNvPr>
          <p:cNvCxnSpPr>
            <a:cxnSpLocks/>
          </p:cNvCxnSpPr>
          <p:nvPr/>
        </p:nvCxnSpPr>
        <p:spPr>
          <a:xfrm flipH="1">
            <a:off x="3045097" y="1224088"/>
            <a:ext cx="44676" cy="4389312"/>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1">
            <a:extLst>
              <a:ext uri="{FF2B5EF4-FFF2-40B4-BE49-F238E27FC236}">
                <a16:creationId xmlns:a16="http://schemas.microsoft.com/office/drawing/2014/main" id="{BB6D29A1-4907-0BBB-1C1A-DB15CF3A92EA}"/>
              </a:ext>
            </a:extLst>
          </p:cNvPr>
          <p:cNvSpPr txBox="1">
            <a:spLocks/>
          </p:cNvSpPr>
          <p:nvPr/>
        </p:nvSpPr>
        <p:spPr>
          <a:xfrm>
            <a:off x="3397718" y="1197617"/>
            <a:ext cx="8425982" cy="3023469"/>
          </a:xfrm>
          <a:prstGeom prst="rect">
            <a:avLst/>
          </a:prstGeom>
          <a:solidFill>
            <a:schemeClr val="bg1">
              <a:lumMod val="95000"/>
            </a:schemeClr>
          </a:solidFill>
          <a:ln w="19050">
            <a:solidFill>
              <a:srgbClr val="C00000"/>
            </a:solidFill>
          </a:ln>
        </p:spPr>
        <p:txBody>
          <a:bodyPr spcFirstLastPara="1" wrap="square" lIns="69056" tIns="34519" rIns="69056" bIns="34519" anchor="t" anchorCtr="0">
            <a:noAutofit/>
          </a:bodyPr>
          <a:lstStyle>
            <a:defPPr marR="0" lvl="0" algn="l" rtl="0">
              <a:lnSpc>
                <a:spcPct val="100000"/>
              </a:lnSpc>
              <a:spcBef>
                <a:spcPts val="0"/>
              </a:spcBef>
              <a:spcAft>
                <a:spcPts val="0"/>
              </a:spcAft>
            </a:defPPr>
            <a:lvl1pPr marL="233363" marR="0" lvl="0" indent="-223838" algn="l" rtl="0" eaLnBrk="1" hangingPunct="1">
              <a:lnSpc>
                <a:spcPct val="85000"/>
              </a:lnSpc>
              <a:spcBef>
                <a:spcPts val="840"/>
              </a:spcBef>
              <a:spcAft>
                <a:spcPts val="0"/>
              </a:spcAft>
              <a:buClr>
                <a:srgbClr val="C00000"/>
              </a:buClr>
              <a:buSzPts val="2800"/>
              <a:buFont typeface="Arial"/>
              <a:buChar char="•"/>
              <a:tabLst/>
              <a:defRPr sz="2400" b="0" i="0" u="none" strike="noStrike" cap="none">
                <a:solidFill>
                  <a:schemeClr val="dk1"/>
                </a:solidFill>
                <a:latin typeface="Arial"/>
                <a:ea typeface="Arial"/>
                <a:cs typeface="Arial"/>
                <a:sym typeface="Arial"/>
              </a:defRPr>
            </a:lvl1pPr>
            <a:lvl2pPr marL="466725" marR="0" lvl="1" indent="-233363" algn="l" rtl="0" eaLnBrk="1" hangingPunct="1">
              <a:lnSpc>
                <a:spcPct val="85000"/>
              </a:lnSpc>
              <a:spcBef>
                <a:spcPts val="720"/>
              </a:spcBef>
              <a:spcAft>
                <a:spcPts val="0"/>
              </a:spcAft>
              <a:buClr>
                <a:srgbClr val="C00000"/>
              </a:buClr>
              <a:buSzPts val="2400"/>
              <a:buFont typeface="Arial"/>
              <a:buChar char="•"/>
              <a:tabLst/>
              <a:defRPr sz="2000" b="0" i="0" u="none" strike="noStrike" cap="none">
                <a:solidFill>
                  <a:schemeClr val="dk1"/>
                </a:solidFill>
                <a:latin typeface="Arial"/>
                <a:ea typeface="Arial"/>
                <a:cs typeface="Arial"/>
                <a:sym typeface="Arial"/>
              </a:defRPr>
            </a:lvl2pPr>
            <a:lvl3pPr marL="625475" marR="0" lvl="2" indent="-158750" algn="l" rtl="0" eaLnBrk="1" hangingPunct="1">
              <a:lnSpc>
                <a:spcPct val="85000"/>
              </a:lnSpc>
              <a:spcBef>
                <a:spcPts val="600"/>
              </a:spcBef>
              <a:spcAft>
                <a:spcPts val="0"/>
              </a:spcAft>
              <a:buClr>
                <a:srgbClr val="C00000"/>
              </a:buClr>
              <a:buSzPts val="2000"/>
              <a:buFont typeface="Arial"/>
              <a:buChar char="•"/>
              <a:tabLst/>
              <a:defRPr sz="1800" b="0" i="0" u="none" strike="noStrike" cap="none">
                <a:solidFill>
                  <a:schemeClr val="dk1"/>
                </a:solidFill>
                <a:latin typeface="Arial"/>
                <a:ea typeface="Arial"/>
                <a:cs typeface="Arial"/>
                <a:sym typeface="Arial"/>
              </a:defRPr>
            </a:lvl3pPr>
            <a:lvl4pPr marL="858838" marR="0" lvl="3" indent="-168275" algn="l" rtl="0" eaLnBrk="1" hangingPunct="1">
              <a:lnSpc>
                <a:spcPct val="100000"/>
              </a:lnSpc>
              <a:spcBef>
                <a:spcPts val="360"/>
              </a:spcBef>
              <a:spcAft>
                <a:spcPts val="0"/>
              </a:spcAft>
              <a:buClr>
                <a:srgbClr val="C00000"/>
              </a:buClr>
              <a:buSzPts val="1800"/>
              <a:buFont typeface="Arial"/>
              <a:buChar char="•"/>
              <a:tabLst/>
              <a:defRPr sz="1600" b="0" i="0" u="none" strike="noStrike" cap="none">
                <a:solidFill>
                  <a:schemeClr val="dk1"/>
                </a:solidFill>
                <a:latin typeface="Arial"/>
                <a:ea typeface="Arial"/>
                <a:cs typeface="Arial"/>
                <a:sym typeface="Arial"/>
              </a:defRPr>
            </a:lvl4pPr>
            <a:lvl5pPr marL="2286000" marR="0" lvl="4" indent="-330200" algn="l" rtl="0" eaLnBrk="1" hangingPunct="1">
              <a:lnSpc>
                <a:spcPct val="100000"/>
              </a:lnSpc>
              <a:spcBef>
                <a:spcPts val="320"/>
              </a:spcBef>
              <a:spcAft>
                <a:spcPts val="0"/>
              </a:spcAft>
              <a:buClr>
                <a:srgbClr val="C00000"/>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eaLnBrk="1" hangingPunct="1">
              <a:lnSpc>
                <a:spcPct val="100000"/>
              </a:lnSpc>
              <a:spcBef>
                <a:spcPts val="360"/>
              </a:spcBef>
              <a:spcAft>
                <a:spcPts val="0"/>
              </a:spcAft>
              <a:buClr>
                <a:schemeClr val="dk1"/>
              </a:buClr>
              <a:buSzPts val="18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42900" algn="l" rtl="0" eaLnBrk="1" hangingPunct="1">
              <a:lnSpc>
                <a:spcPct val="100000"/>
              </a:lnSpc>
              <a:spcBef>
                <a:spcPts val="360"/>
              </a:spcBef>
              <a:spcAft>
                <a:spcPts val="0"/>
              </a:spcAft>
              <a:buClr>
                <a:schemeClr val="dk1"/>
              </a:buClr>
              <a:buSzPts val="18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42900" algn="l" rtl="0" eaLnBrk="1" hangingPunct="1">
              <a:lnSpc>
                <a:spcPct val="100000"/>
              </a:lnSpc>
              <a:spcBef>
                <a:spcPts val="360"/>
              </a:spcBef>
              <a:spcAft>
                <a:spcPts val="0"/>
              </a:spcAft>
              <a:buClr>
                <a:schemeClr val="dk1"/>
              </a:buClr>
              <a:buSzPts val="18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42900" algn="l" rtl="0" eaLnBrk="1" hangingPunct="1">
              <a:lnSpc>
                <a:spcPct val="100000"/>
              </a:lnSpc>
              <a:spcBef>
                <a:spcPts val="360"/>
              </a:spcBef>
              <a:spcAft>
                <a:spcPts val="0"/>
              </a:spcAft>
              <a:buClr>
                <a:schemeClr val="dk1"/>
              </a:buClr>
              <a:buSzPts val="1800"/>
              <a:buFont typeface="Arial Narrow"/>
              <a:buChar char="•"/>
              <a:defRPr sz="1600" b="0" i="0" u="none" strike="noStrike" cap="none">
                <a:solidFill>
                  <a:schemeClr val="dk1"/>
                </a:solidFill>
                <a:latin typeface="Arial Narrow"/>
                <a:ea typeface="Arial Narrow"/>
                <a:cs typeface="Arial Narrow"/>
                <a:sym typeface="Arial Narrow"/>
              </a:defRPr>
            </a:lvl9pPr>
          </a:lstStyle>
          <a:p>
            <a:pPr marL="7144" indent="0">
              <a:buNone/>
            </a:pPr>
            <a:r>
              <a:rPr lang="en-US" sz="1800" b="1" i="1" dirty="0">
                <a:solidFill>
                  <a:srgbClr val="00B0F0"/>
                </a:solidFill>
              </a:rPr>
              <a:t>The tall</a:t>
            </a:r>
            <a:r>
              <a:rPr lang="en-US" sz="1800" i="1" dirty="0">
                <a:solidFill>
                  <a:srgbClr val="00B0F0"/>
                </a:solidFill>
              </a:rPr>
              <a:t>, wide, deep, </a:t>
            </a:r>
            <a:r>
              <a:rPr lang="en-US" sz="1800" b="1" i="1" dirty="0">
                <a:solidFill>
                  <a:srgbClr val="00B0F0"/>
                </a:solidFill>
              </a:rPr>
              <a:t>scaled</a:t>
            </a:r>
            <a:r>
              <a:rPr lang="en-US" sz="1800" i="1" dirty="0">
                <a:solidFill>
                  <a:srgbClr val="00B0F0"/>
                </a:solidFill>
              </a:rPr>
              <a:t> AI </a:t>
            </a:r>
            <a:r>
              <a:rPr lang="en-US" sz="1800" b="1" i="1" dirty="0">
                <a:solidFill>
                  <a:srgbClr val="00B0F0"/>
                </a:solidFill>
              </a:rPr>
              <a:t>agent-empowered</a:t>
            </a:r>
            <a:r>
              <a:rPr lang="en-US" sz="1800" i="1" dirty="0">
                <a:solidFill>
                  <a:srgbClr val="00B0F0"/>
                </a:solidFill>
              </a:rPr>
              <a:t> </a:t>
            </a:r>
            <a:r>
              <a:rPr lang="en-US" sz="1800" b="1" i="1" dirty="0">
                <a:solidFill>
                  <a:srgbClr val="00B0F0"/>
                </a:solidFill>
              </a:rPr>
              <a:t>engineer</a:t>
            </a:r>
            <a:r>
              <a:rPr lang="en-US" sz="1800" i="1" dirty="0">
                <a:solidFill>
                  <a:srgbClr val="00B0F0"/>
                </a:solidFill>
              </a:rPr>
              <a:t>:</a:t>
            </a:r>
            <a:endParaRPr lang="en-US" sz="1500" b="1" dirty="0">
              <a:solidFill>
                <a:schemeClr val="tx1"/>
              </a:solidFill>
            </a:endParaRPr>
          </a:p>
          <a:p>
            <a:pPr>
              <a:lnSpc>
                <a:spcPct val="100000"/>
              </a:lnSpc>
              <a:spcBef>
                <a:spcPts val="900"/>
              </a:spcBef>
              <a:buSzPct val="120000"/>
            </a:pPr>
            <a:r>
              <a:rPr lang="en-US" sz="1500" dirty="0">
                <a:solidFill>
                  <a:schemeClr val="tx1"/>
                </a:solidFill>
              </a:rPr>
              <a:t>“</a:t>
            </a:r>
            <a:r>
              <a:rPr lang="en-US" sz="1500" b="1" dirty="0">
                <a:solidFill>
                  <a:srgbClr val="FF0000"/>
                </a:solidFill>
              </a:rPr>
              <a:t>Rank</a:t>
            </a:r>
            <a:r>
              <a:rPr lang="en-US" sz="1500" dirty="0">
                <a:solidFill>
                  <a:schemeClr val="tx1"/>
                </a:solidFill>
              </a:rPr>
              <a:t> these 20 floorplans </a:t>
            </a:r>
            <a:r>
              <a:rPr lang="en-US" sz="1500" b="1" dirty="0">
                <a:solidFill>
                  <a:srgbClr val="FF0000"/>
                </a:solidFill>
              </a:rPr>
              <a:t>by likelihood </a:t>
            </a:r>
            <a:r>
              <a:rPr lang="en-US" sz="1500" dirty="0">
                <a:solidFill>
                  <a:schemeClr val="tx1"/>
                </a:solidFill>
              </a:rPr>
              <a:t>of producing the lowest power and area when implemented.”</a:t>
            </a:r>
          </a:p>
          <a:p>
            <a:pPr>
              <a:lnSpc>
                <a:spcPct val="100000"/>
              </a:lnSpc>
              <a:spcBef>
                <a:spcPts val="900"/>
              </a:spcBef>
              <a:buSzPct val="120000"/>
            </a:pPr>
            <a:r>
              <a:rPr lang="en-US" sz="1500" dirty="0">
                <a:solidFill>
                  <a:schemeClr val="tx1"/>
                </a:solidFill>
              </a:rPr>
              <a:t>“I need to show a design rule-clean result by 9am on Friday. </a:t>
            </a:r>
            <a:r>
              <a:rPr lang="en-US" sz="1500" b="1" dirty="0">
                <a:solidFill>
                  <a:srgbClr val="FF0000"/>
                </a:solidFill>
              </a:rPr>
              <a:t>Generate</a:t>
            </a:r>
            <a:r>
              <a:rPr lang="en-US" sz="1500" dirty="0">
                <a:solidFill>
                  <a:schemeClr val="tx1"/>
                </a:solidFill>
              </a:rPr>
              <a:t> the best 10 </a:t>
            </a:r>
            <a:r>
              <a:rPr lang="en-US" sz="1500" b="1" dirty="0">
                <a:solidFill>
                  <a:srgbClr val="FF0000"/>
                </a:solidFill>
              </a:rPr>
              <a:t>tool </a:t>
            </a:r>
            <a:r>
              <a:rPr lang="en-US" sz="1500" b="1" dirty="0" err="1">
                <a:solidFill>
                  <a:srgbClr val="FF0000"/>
                </a:solidFill>
              </a:rPr>
              <a:t>runscripts</a:t>
            </a:r>
            <a:r>
              <a:rPr lang="en-US" sz="1500" b="1" dirty="0">
                <a:solidFill>
                  <a:srgbClr val="FF0000"/>
                </a:solidFill>
              </a:rPr>
              <a:t> </a:t>
            </a:r>
            <a:r>
              <a:rPr lang="en-US" sz="1500" dirty="0">
                <a:solidFill>
                  <a:schemeClr val="tx1"/>
                </a:solidFill>
              </a:rPr>
              <a:t>to launch when licenses free up at midnight.”</a:t>
            </a:r>
          </a:p>
          <a:p>
            <a:pPr>
              <a:lnSpc>
                <a:spcPct val="100000"/>
              </a:lnSpc>
              <a:spcBef>
                <a:spcPts val="900"/>
              </a:spcBef>
              <a:buSzPct val="120000"/>
            </a:pPr>
            <a:r>
              <a:rPr lang="en-US" sz="1500" dirty="0">
                <a:solidFill>
                  <a:schemeClr val="tx1"/>
                </a:solidFill>
              </a:rPr>
              <a:t>“</a:t>
            </a:r>
            <a:r>
              <a:rPr lang="en-US" sz="1500" b="1" dirty="0">
                <a:solidFill>
                  <a:srgbClr val="FF0000"/>
                </a:solidFill>
              </a:rPr>
              <a:t>Generate</a:t>
            </a:r>
            <a:r>
              <a:rPr lang="en-US" sz="1500" dirty="0">
                <a:solidFill>
                  <a:schemeClr val="tx1"/>
                </a:solidFill>
              </a:rPr>
              <a:t> </a:t>
            </a:r>
            <a:r>
              <a:rPr lang="en-US" sz="1500" b="1" dirty="0">
                <a:solidFill>
                  <a:srgbClr val="FF0000"/>
                </a:solidFill>
              </a:rPr>
              <a:t>a layout </a:t>
            </a:r>
            <a:r>
              <a:rPr lang="en-US" sz="1500" dirty="0">
                <a:solidFill>
                  <a:schemeClr val="tx1"/>
                </a:solidFill>
              </a:rPr>
              <a:t>for this circuit </a:t>
            </a:r>
            <a:r>
              <a:rPr lang="en-US" sz="1500" b="1" dirty="0">
                <a:solidFill>
                  <a:srgbClr val="FF0000"/>
                </a:solidFill>
              </a:rPr>
              <a:t>that satisfies </a:t>
            </a:r>
            <a:r>
              <a:rPr lang="en-US" sz="1500" dirty="0">
                <a:solidFill>
                  <a:schemeClr val="tx1"/>
                </a:solidFill>
              </a:rPr>
              <a:t>all the manufacturability, reliability and floorplan constraints, while meeting the performance spec.”</a:t>
            </a:r>
          </a:p>
          <a:p>
            <a:pPr>
              <a:lnSpc>
                <a:spcPct val="100000"/>
              </a:lnSpc>
              <a:spcBef>
                <a:spcPts val="900"/>
              </a:spcBef>
              <a:buSzPct val="120000"/>
            </a:pPr>
            <a:r>
              <a:rPr lang="en-US" sz="1500" dirty="0">
                <a:solidFill>
                  <a:schemeClr val="tx1"/>
                </a:solidFill>
              </a:rPr>
              <a:t>“Given this activity trace, tell me </a:t>
            </a:r>
            <a:r>
              <a:rPr lang="en-US" sz="1500" b="1" dirty="0">
                <a:solidFill>
                  <a:srgbClr val="FF0000"/>
                </a:solidFill>
              </a:rPr>
              <a:t>which</a:t>
            </a:r>
            <a:r>
              <a:rPr lang="en-US" sz="1500" dirty="0">
                <a:solidFill>
                  <a:schemeClr val="tx1"/>
                </a:solidFill>
              </a:rPr>
              <a:t> timing-critical transistor will suffer the </a:t>
            </a:r>
            <a:r>
              <a:rPr lang="en-US" sz="1500" b="1" dirty="0">
                <a:solidFill>
                  <a:srgbClr val="FF0000"/>
                </a:solidFill>
              </a:rPr>
              <a:t>worst</a:t>
            </a:r>
            <a:r>
              <a:rPr lang="en-US" sz="1500" dirty="0">
                <a:solidFill>
                  <a:schemeClr val="tx1"/>
                </a:solidFill>
              </a:rPr>
              <a:t> IR</a:t>
            </a:r>
            <a:br>
              <a:rPr lang="en-US" sz="1500" dirty="0">
                <a:solidFill>
                  <a:schemeClr val="tx1"/>
                </a:solidFill>
              </a:rPr>
            </a:br>
            <a:r>
              <a:rPr lang="en-US" sz="1500" dirty="0">
                <a:solidFill>
                  <a:schemeClr val="tx1"/>
                </a:solidFill>
              </a:rPr>
              <a:t>drop, </a:t>
            </a:r>
            <a:r>
              <a:rPr lang="en-US" sz="1500" b="1" dirty="0">
                <a:solidFill>
                  <a:srgbClr val="FF0000"/>
                </a:solidFill>
              </a:rPr>
              <a:t>at which clock cycle</a:t>
            </a:r>
            <a:r>
              <a:rPr lang="en-US" sz="1500" dirty="0">
                <a:solidFill>
                  <a:schemeClr val="tx1"/>
                </a:solidFill>
              </a:rPr>
              <a:t>.”</a:t>
            </a:r>
          </a:p>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p:txBody>
      </p:sp>
      <p:sp>
        <p:nvSpPr>
          <p:cNvPr id="13" name="Text Placeholder 2">
            <a:extLst>
              <a:ext uri="{FF2B5EF4-FFF2-40B4-BE49-F238E27FC236}">
                <a16:creationId xmlns:a16="http://schemas.microsoft.com/office/drawing/2014/main" id="{9EFD97DA-1DA8-BF51-9D31-AD9ED294B4AC}"/>
              </a:ext>
            </a:extLst>
          </p:cNvPr>
          <p:cNvSpPr txBox="1">
            <a:spLocks/>
          </p:cNvSpPr>
          <p:nvPr/>
        </p:nvSpPr>
        <p:spPr>
          <a:xfrm>
            <a:off x="3442394" y="5190221"/>
            <a:ext cx="7931807" cy="846357"/>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50800" indent="0" algn="ctr">
              <a:buNone/>
            </a:pPr>
            <a:r>
              <a:rPr lang="en-US" sz="2000" b="1" dirty="0">
                <a:solidFill>
                  <a:schemeClr val="tx1"/>
                </a:solidFill>
              </a:rPr>
              <a:t>This is a multi-step decision making – not “autocomplete”</a:t>
            </a:r>
          </a:p>
          <a:p>
            <a:pPr marL="50800" indent="0" algn="ctr">
              <a:buNone/>
            </a:pPr>
            <a:r>
              <a:rPr lang="en-US" sz="2000" b="1" dirty="0">
                <a:solidFill>
                  <a:schemeClr val="tx1"/>
                </a:solidFill>
              </a:rPr>
              <a:t>Yes, LLMs (agents) can do these!</a:t>
            </a:r>
          </a:p>
        </p:txBody>
      </p:sp>
      <p:sp>
        <p:nvSpPr>
          <p:cNvPr id="16" name="TextBox 15">
            <a:extLst>
              <a:ext uri="{FF2B5EF4-FFF2-40B4-BE49-F238E27FC236}">
                <a16:creationId xmlns:a16="http://schemas.microsoft.com/office/drawing/2014/main" id="{9FF1D224-FB85-776E-9843-6CCC1EE0F490}"/>
              </a:ext>
            </a:extLst>
          </p:cNvPr>
          <p:cNvSpPr txBox="1"/>
          <p:nvPr/>
        </p:nvSpPr>
        <p:spPr>
          <a:xfrm>
            <a:off x="10197637" y="679633"/>
            <a:ext cx="1486353" cy="369332"/>
          </a:xfrm>
          <a:prstGeom prst="rect">
            <a:avLst/>
          </a:prstGeom>
          <a:noFill/>
        </p:spPr>
        <p:txBody>
          <a:bodyPr wrap="square" rtlCol="0">
            <a:spAutoFit/>
          </a:bodyPr>
          <a:lstStyle/>
          <a:p>
            <a:r>
              <a:rPr lang="en-US" sz="1800" b="1" dirty="0">
                <a:solidFill>
                  <a:srgbClr val="00B050"/>
                </a:solidFill>
              </a:rPr>
              <a:t>Exploration</a:t>
            </a:r>
          </a:p>
        </p:txBody>
      </p:sp>
      <p:sp>
        <p:nvSpPr>
          <p:cNvPr id="17" name="TextBox 16">
            <a:extLst>
              <a:ext uri="{FF2B5EF4-FFF2-40B4-BE49-F238E27FC236}">
                <a16:creationId xmlns:a16="http://schemas.microsoft.com/office/drawing/2014/main" id="{C15BBD2E-31B3-B508-0150-3216133BDB9E}"/>
              </a:ext>
            </a:extLst>
          </p:cNvPr>
          <p:cNvSpPr txBox="1"/>
          <p:nvPr/>
        </p:nvSpPr>
        <p:spPr>
          <a:xfrm>
            <a:off x="3397718" y="4643704"/>
            <a:ext cx="1486353" cy="369332"/>
          </a:xfrm>
          <a:prstGeom prst="rect">
            <a:avLst/>
          </a:prstGeom>
          <a:noFill/>
        </p:spPr>
        <p:txBody>
          <a:bodyPr wrap="square" rtlCol="0">
            <a:spAutoFit/>
          </a:bodyPr>
          <a:lstStyle/>
          <a:p>
            <a:r>
              <a:rPr lang="en-US" sz="1800" b="1" dirty="0">
                <a:solidFill>
                  <a:srgbClr val="7030A0"/>
                </a:solidFill>
              </a:rPr>
              <a:t>Execution</a:t>
            </a:r>
          </a:p>
        </p:txBody>
      </p:sp>
      <p:sp>
        <p:nvSpPr>
          <p:cNvPr id="18" name="TextBox 17">
            <a:extLst>
              <a:ext uri="{FF2B5EF4-FFF2-40B4-BE49-F238E27FC236}">
                <a16:creationId xmlns:a16="http://schemas.microsoft.com/office/drawing/2014/main" id="{C43E7B87-8F86-CFCA-E057-7FAC173E906B}"/>
              </a:ext>
            </a:extLst>
          </p:cNvPr>
          <p:cNvSpPr txBox="1"/>
          <p:nvPr/>
        </p:nvSpPr>
        <p:spPr>
          <a:xfrm>
            <a:off x="9165646" y="4429422"/>
            <a:ext cx="1486353" cy="369332"/>
          </a:xfrm>
          <a:prstGeom prst="rect">
            <a:avLst/>
          </a:prstGeom>
          <a:noFill/>
        </p:spPr>
        <p:txBody>
          <a:bodyPr wrap="square" rtlCol="0">
            <a:spAutoFit/>
          </a:bodyPr>
          <a:lstStyle/>
          <a:p>
            <a:r>
              <a:rPr lang="en-US" sz="1800" b="1" dirty="0">
                <a:solidFill>
                  <a:srgbClr val="4BACC6"/>
                </a:solidFill>
              </a:rPr>
              <a:t>Diagnosis</a:t>
            </a:r>
          </a:p>
        </p:txBody>
      </p:sp>
      <p:sp>
        <p:nvSpPr>
          <p:cNvPr id="19" name="Frame 18">
            <a:extLst>
              <a:ext uri="{FF2B5EF4-FFF2-40B4-BE49-F238E27FC236}">
                <a16:creationId xmlns:a16="http://schemas.microsoft.com/office/drawing/2014/main" id="{6353AA38-C65F-1001-E689-EC462EB6F861}"/>
              </a:ext>
            </a:extLst>
          </p:cNvPr>
          <p:cNvSpPr/>
          <p:nvPr/>
        </p:nvSpPr>
        <p:spPr>
          <a:xfrm>
            <a:off x="3442394" y="1620235"/>
            <a:ext cx="7828856" cy="589036"/>
          </a:xfrm>
          <a:prstGeom prst="frame">
            <a:avLst>
              <a:gd name="adj1" fmla="val 1529"/>
            </a:avLst>
          </a:prstGeom>
          <a:solidFill>
            <a:srgbClr val="00B050"/>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a:extLst>
              <a:ext uri="{FF2B5EF4-FFF2-40B4-BE49-F238E27FC236}">
                <a16:creationId xmlns:a16="http://schemas.microsoft.com/office/drawing/2014/main" id="{5275EF6B-9934-9B45-EC81-BC4913CEFE4A}"/>
              </a:ext>
            </a:extLst>
          </p:cNvPr>
          <p:cNvSpPr/>
          <p:nvPr/>
        </p:nvSpPr>
        <p:spPr>
          <a:xfrm>
            <a:off x="3442394" y="2744902"/>
            <a:ext cx="7828856" cy="536341"/>
          </a:xfrm>
          <a:prstGeom prst="frame">
            <a:avLst>
              <a:gd name="adj1" fmla="val 1529"/>
            </a:avLst>
          </a:prstGeom>
          <a:solidFill>
            <a:srgbClr val="7030A0"/>
          </a:solidFill>
          <a:ln w="127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a:extLst>
              <a:ext uri="{FF2B5EF4-FFF2-40B4-BE49-F238E27FC236}">
                <a16:creationId xmlns:a16="http://schemas.microsoft.com/office/drawing/2014/main" id="{805A8132-CC06-A6A3-C097-0101DE40C67B}"/>
              </a:ext>
            </a:extLst>
          </p:cNvPr>
          <p:cNvSpPr/>
          <p:nvPr/>
        </p:nvSpPr>
        <p:spPr>
          <a:xfrm>
            <a:off x="3442394" y="3391773"/>
            <a:ext cx="7828856" cy="536341"/>
          </a:xfrm>
          <a:prstGeom prst="frame">
            <a:avLst>
              <a:gd name="adj1" fmla="val 1529"/>
            </a:avLst>
          </a:prstGeom>
          <a:solidFill>
            <a:srgbClr val="4BACC6"/>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23">
            <a:extLst>
              <a:ext uri="{FF2B5EF4-FFF2-40B4-BE49-F238E27FC236}">
                <a16:creationId xmlns:a16="http://schemas.microsoft.com/office/drawing/2014/main" id="{EC77EF13-38C7-6D09-3788-1D6626B6B6EA}"/>
              </a:ext>
            </a:extLst>
          </p:cNvPr>
          <p:cNvCxnSpPr>
            <a:cxnSpLocks/>
          </p:cNvCxnSpPr>
          <p:nvPr/>
        </p:nvCxnSpPr>
        <p:spPr>
          <a:xfrm flipV="1">
            <a:off x="10665298" y="1037080"/>
            <a:ext cx="139782" cy="58497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0461094-286E-EF38-1734-8A2763397341}"/>
              </a:ext>
            </a:extLst>
          </p:cNvPr>
          <p:cNvCxnSpPr>
            <a:cxnSpLocks/>
          </p:cNvCxnSpPr>
          <p:nvPr/>
        </p:nvCxnSpPr>
        <p:spPr>
          <a:xfrm>
            <a:off x="3658407" y="3260968"/>
            <a:ext cx="31282" cy="1382736"/>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8DE448C-A379-6502-5ECD-823BC02A93A3}"/>
              </a:ext>
            </a:extLst>
          </p:cNvPr>
          <p:cNvCxnSpPr>
            <a:cxnSpLocks/>
          </p:cNvCxnSpPr>
          <p:nvPr/>
        </p:nvCxnSpPr>
        <p:spPr>
          <a:xfrm>
            <a:off x="9517198" y="4019618"/>
            <a:ext cx="185003" cy="377371"/>
          </a:xfrm>
          <a:prstGeom prst="straightConnector1">
            <a:avLst/>
          </a:prstGeom>
          <a:ln w="19050">
            <a:solidFill>
              <a:srgbClr val="4BACC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11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F29C1-77EB-72BF-310C-5561658E29B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AA065C7-BC65-4339-3354-6F9ED7CD4C6F}"/>
              </a:ext>
            </a:extLst>
          </p:cNvPr>
          <p:cNvSpPr>
            <a:spLocks noGrp="1"/>
          </p:cNvSpPr>
          <p:nvPr>
            <p:ph type="body" idx="1"/>
          </p:nvPr>
        </p:nvSpPr>
        <p:spPr>
          <a:xfrm>
            <a:off x="228601" y="719956"/>
            <a:ext cx="11781367" cy="5562601"/>
          </a:xfrm>
        </p:spPr>
        <p:txBody>
          <a:bodyPr/>
          <a:lstStyle/>
          <a:p>
            <a:pPr marL="234950" indent="-228600"/>
            <a:r>
              <a:rPr lang="en-US" dirty="0"/>
              <a:t>The Need</a:t>
            </a:r>
          </a:p>
          <a:p>
            <a:pPr marL="234950" indent="-228600"/>
            <a:r>
              <a:rPr lang="en-US" b="1" dirty="0">
                <a:solidFill>
                  <a:srgbClr val="0432FF"/>
                </a:solidFill>
              </a:rPr>
              <a:t>Modern Agentic Stack for Production EDA</a:t>
            </a:r>
          </a:p>
          <a:p>
            <a:pPr marL="692150" lvl="1" indent="-228600"/>
            <a:r>
              <a:rPr lang="en-US" b="1" dirty="0">
                <a:solidFill>
                  <a:srgbClr val="0432FF"/>
                </a:solidFill>
              </a:rPr>
              <a:t>Agentic EDA: Momentum and Uptake</a:t>
            </a:r>
          </a:p>
          <a:p>
            <a:pPr marL="692150" lvl="1" indent="-228600"/>
            <a:r>
              <a:rPr lang="en-US" b="1" dirty="0">
                <a:solidFill>
                  <a:srgbClr val="0432FF"/>
                </a:solidFill>
              </a:rPr>
              <a:t>From Assistance to Autonomy: Two Levels</a:t>
            </a:r>
          </a:p>
          <a:p>
            <a:pPr marL="234950" indent="-228600"/>
            <a:r>
              <a:rPr lang="en-US" dirty="0"/>
              <a:t>Case Studies</a:t>
            </a:r>
          </a:p>
          <a:p>
            <a:pPr marL="234950" indent="-228600"/>
            <a:r>
              <a:rPr lang="en-US" dirty="0"/>
              <a:t>Vision: </a:t>
            </a:r>
            <a:r>
              <a:rPr lang="en-US" dirty="0" err="1"/>
              <a:t>OpenROAD</a:t>
            </a:r>
            <a:r>
              <a:rPr lang="en-US" dirty="0"/>
              <a:t> as a Continuous Learning Platform</a:t>
            </a:r>
          </a:p>
        </p:txBody>
      </p:sp>
      <p:sp>
        <p:nvSpPr>
          <p:cNvPr id="5" name="Title 4">
            <a:extLst>
              <a:ext uri="{FF2B5EF4-FFF2-40B4-BE49-F238E27FC236}">
                <a16:creationId xmlns:a16="http://schemas.microsoft.com/office/drawing/2014/main" id="{F6AE6A66-DF9A-250F-3F50-D3C1FF4C2C73}"/>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27385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Google Gemini">
            <a:extLst>
              <a:ext uri="{FF2B5EF4-FFF2-40B4-BE49-F238E27FC236}">
                <a16:creationId xmlns:a16="http://schemas.microsoft.com/office/drawing/2014/main" id="{77B1EEF6-0D8E-912C-ECBA-B265F3D1F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421" y="5927922"/>
            <a:ext cx="1464857" cy="82032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Deepseek Translation vs ChatGPT ...">
            <a:extLst>
              <a:ext uri="{FF2B5EF4-FFF2-40B4-BE49-F238E27FC236}">
                <a16:creationId xmlns:a16="http://schemas.microsoft.com/office/drawing/2014/main" id="{1049929D-D955-DE3F-3C79-B8E688604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814" y="5869277"/>
            <a:ext cx="937610" cy="937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B44C31-AC9B-D2AA-1252-DB263CD26EA2}"/>
              </a:ext>
            </a:extLst>
          </p:cNvPr>
          <p:cNvSpPr>
            <a:spLocks noGrp="1"/>
          </p:cNvSpPr>
          <p:nvPr>
            <p:ph type="title"/>
          </p:nvPr>
        </p:nvSpPr>
        <p:spPr/>
        <p:txBody>
          <a:bodyPr/>
          <a:lstStyle/>
          <a:p>
            <a:r>
              <a:rPr lang="en-US" dirty="0"/>
              <a:t>Modern agentic stack for production EDA</a:t>
            </a:r>
          </a:p>
        </p:txBody>
      </p:sp>
      <p:sp>
        <p:nvSpPr>
          <p:cNvPr id="5" name="Rectangle: Rounded Corners 4">
            <a:extLst>
              <a:ext uri="{FF2B5EF4-FFF2-40B4-BE49-F238E27FC236}">
                <a16:creationId xmlns:a16="http://schemas.microsoft.com/office/drawing/2014/main" id="{A5AB260B-CE17-2111-DA38-D1D78711B634}"/>
              </a:ext>
            </a:extLst>
          </p:cNvPr>
          <p:cNvSpPr/>
          <p:nvPr/>
        </p:nvSpPr>
        <p:spPr>
          <a:xfrm>
            <a:off x="895350" y="5016500"/>
            <a:ext cx="4803775" cy="927100"/>
          </a:xfrm>
          <a:prstGeom prst="roundRect">
            <a:avLst/>
          </a:prstGeom>
          <a:gradFill flip="none" rotWithShape="1">
            <a:gsLst>
              <a:gs pos="0">
                <a:schemeClr val="accent1">
                  <a:lumMod val="20000"/>
                  <a:lumOff val="80000"/>
                </a:schemeClr>
              </a:gs>
              <a:gs pos="74000">
                <a:schemeClr val="accent1">
                  <a:lumMod val="60000"/>
                  <a:lumOff val="40000"/>
                </a:schemeClr>
              </a:gs>
              <a:gs pos="89902">
                <a:srgbClr val="A4BEDD"/>
              </a:gs>
              <a:gs pos="83000">
                <a:schemeClr val="accent1">
                  <a:lumMod val="60000"/>
                  <a:lumOff val="40000"/>
                </a:schemeClr>
              </a:gs>
              <a:gs pos="100000">
                <a:schemeClr val="accent1">
                  <a:lumMod val="60000"/>
                  <a:lumOff val="4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E59B3C-9AAE-B9F0-9C3F-64E89C42D94C}"/>
              </a:ext>
            </a:extLst>
          </p:cNvPr>
          <p:cNvSpPr txBox="1"/>
          <p:nvPr/>
        </p:nvSpPr>
        <p:spPr>
          <a:xfrm>
            <a:off x="2193925" y="5187662"/>
            <a:ext cx="3295650" cy="553998"/>
          </a:xfrm>
          <a:prstGeom prst="rect">
            <a:avLst/>
          </a:prstGeom>
          <a:noFill/>
        </p:spPr>
        <p:txBody>
          <a:bodyPr wrap="square" rtlCol="0" anchor="ctr">
            <a:spAutoFit/>
          </a:bodyPr>
          <a:lstStyle/>
          <a:p>
            <a:r>
              <a:rPr lang="en-US" sz="1600" b="1" dirty="0"/>
              <a:t>1. Foundational model layer</a:t>
            </a:r>
            <a:br>
              <a:rPr lang="en-US" sz="1600" dirty="0"/>
            </a:br>
            <a:r>
              <a:rPr lang="en-US" dirty="0"/>
              <a:t>Reasoning | Code | Multimodal</a:t>
            </a:r>
            <a:endParaRPr lang="en-US" sz="1600" dirty="0"/>
          </a:p>
        </p:txBody>
      </p:sp>
      <p:sp>
        <p:nvSpPr>
          <p:cNvPr id="7" name="Rectangle: Rounded Corners 6">
            <a:extLst>
              <a:ext uri="{FF2B5EF4-FFF2-40B4-BE49-F238E27FC236}">
                <a16:creationId xmlns:a16="http://schemas.microsoft.com/office/drawing/2014/main" id="{7C8AF308-85E1-7C51-F93A-CDBB96411621}"/>
              </a:ext>
            </a:extLst>
          </p:cNvPr>
          <p:cNvSpPr/>
          <p:nvPr/>
        </p:nvSpPr>
        <p:spPr>
          <a:xfrm>
            <a:off x="895350" y="3803650"/>
            <a:ext cx="4803775" cy="927100"/>
          </a:xfrm>
          <a:prstGeom prst="roundRect">
            <a:avLst/>
          </a:prstGeom>
          <a:gradFill flip="none" rotWithShape="1">
            <a:gsLst>
              <a:gs pos="0">
                <a:schemeClr val="accent3">
                  <a:lumMod val="20000"/>
                  <a:lumOff val="80000"/>
                </a:schemeClr>
              </a:gs>
              <a:gs pos="74000">
                <a:schemeClr val="accent3">
                  <a:lumMod val="60000"/>
                  <a:lumOff val="40000"/>
                </a:schemeClr>
              </a:gs>
              <a:gs pos="83000">
                <a:schemeClr val="accent3">
                  <a:lumMod val="40000"/>
                  <a:lumOff val="60000"/>
                </a:schemeClr>
              </a:gs>
              <a:gs pos="100000">
                <a:schemeClr val="accent3">
                  <a:lumMod val="40000"/>
                  <a:lumOff val="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0CCD83-04CE-15C6-DE6F-40C3F99F28DB}"/>
              </a:ext>
            </a:extLst>
          </p:cNvPr>
          <p:cNvSpPr txBox="1"/>
          <p:nvPr/>
        </p:nvSpPr>
        <p:spPr>
          <a:xfrm>
            <a:off x="2193925" y="3974812"/>
            <a:ext cx="3505200" cy="553998"/>
          </a:xfrm>
          <a:prstGeom prst="rect">
            <a:avLst/>
          </a:prstGeom>
          <a:noFill/>
        </p:spPr>
        <p:txBody>
          <a:bodyPr wrap="square" rtlCol="0" anchor="ctr">
            <a:spAutoFit/>
          </a:bodyPr>
          <a:lstStyle/>
          <a:p>
            <a:r>
              <a:rPr lang="en-US" sz="1600" b="1" dirty="0"/>
              <a:t>2. Structured tool interface</a:t>
            </a:r>
            <a:br>
              <a:rPr lang="en-US" sz="1600" dirty="0"/>
            </a:br>
            <a:r>
              <a:rPr lang="en-US" dirty="0"/>
              <a:t>Typed APIs | Determinism | State control</a:t>
            </a:r>
            <a:endParaRPr lang="en-US" sz="1600" dirty="0"/>
          </a:p>
        </p:txBody>
      </p:sp>
      <p:sp>
        <p:nvSpPr>
          <p:cNvPr id="9" name="Rectangle: Rounded Corners 8">
            <a:extLst>
              <a:ext uri="{FF2B5EF4-FFF2-40B4-BE49-F238E27FC236}">
                <a16:creationId xmlns:a16="http://schemas.microsoft.com/office/drawing/2014/main" id="{196AF49F-7860-345D-57F3-DC78158C80E1}"/>
              </a:ext>
            </a:extLst>
          </p:cNvPr>
          <p:cNvSpPr/>
          <p:nvPr/>
        </p:nvSpPr>
        <p:spPr>
          <a:xfrm>
            <a:off x="895350" y="2590800"/>
            <a:ext cx="4803775" cy="927100"/>
          </a:xfrm>
          <a:prstGeom prst="roundRect">
            <a:avLst/>
          </a:prstGeom>
          <a:gradFill flip="none" rotWithShape="1">
            <a:gsLst>
              <a:gs pos="0">
                <a:schemeClr val="accent4">
                  <a:lumMod val="20000"/>
                  <a:lumOff val="80000"/>
                </a:schemeClr>
              </a:gs>
              <a:gs pos="74000">
                <a:schemeClr val="accent4">
                  <a:lumMod val="60000"/>
                  <a:lumOff val="40000"/>
                </a:schemeClr>
              </a:gs>
              <a:gs pos="89902">
                <a:schemeClr val="accent4">
                  <a:lumMod val="60000"/>
                  <a:lumOff val="40000"/>
                </a:schemeClr>
              </a:gs>
              <a:gs pos="83000">
                <a:schemeClr val="accent4">
                  <a:lumMod val="60000"/>
                  <a:lumOff val="40000"/>
                </a:schemeClr>
              </a:gs>
              <a:gs pos="100000">
                <a:schemeClr val="accent4">
                  <a:lumMod val="60000"/>
                  <a:lumOff val="4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991B3E-E27A-D509-6D5C-E159BA2F04FB}"/>
              </a:ext>
            </a:extLst>
          </p:cNvPr>
          <p:cNvSpPr txBox="1"/>
          <p:nvPr/>
        </p:nvSpPr>
        <p:spPr>
          <a:xfrm>
            <a:off x="2129423" y="2749967"/>
            <a:ext cx="3806031" cy="553998"/>
          </a:xfrm>
          <a:prstGeom prst="rect">
            <a:avLst/>
          </a:prstGeom>
          <a:noFill/>
        </p:spPr>
        <p:txBody>
          <a:bodyPr wrap="square" rtlCol="0" anchor="ctr">
            <a:spAutoFit/>
          </a:bodyPr>
          <a:lstStyle/>
          <a:p>
            <a:r>
              <a:rPr lang="en-US" sz="1600" b="1" dirty="0"/>
              <a:t>3. Knowledge and constraint layer</a:t>
            </a:r>
            <a:br>
              <a:rPr lang="en-US" sz="1600" dirty="0"/>
            </a:br>
            <a:r>
              <a:rPr lang="en-US" dirty="0"/>
              <a:t>Design rules | Cost models | Invariants</a:t>
            </a:r>
            <a:endParaRPr lang="en-US" sz="1600" dirty="0"/>
          </a:p>
        </p:txBody>
      </p:sp>
      <p:sp>
        <p:nvSpPr>
          <p:cNvPr id="11" name="Rectangle: Rounded Corners 10">
            <a:extLst>
              <a:ext uri="{FF2B5EF4-FFF2-40B4-BE49-F238E27FC236}">
                <a16:creationId xmlns:a16="http://schemas.microsoft.com/office/drawing/2014/main" id="{1F6590AB-1600-E379-5592-319F4A173BD4}"/>
              </a:ext>
            </a:extLst>
          </p:cNvPr>
          <p:cNvSpPr/>
          <p:nvPr/>
        </p:nvSpPr>
        <p:spPr>
          <a:xfrm>
            <a:off x="895350" y="1377950"/>
            <a:ext cx="4803775" cy="927100"/>
          </a:xfrm>
          <a:prstGeom prst="roundRect">
            <a:avLst/>
          </a:prstGeom>
          <a:gradFill flip="none" rotWithShape="1">
            <a:gsLst>
              <a:gs pos="0">
                <a:schemeClr val="accent6">
                  <a:lumMod val="20000"/>
                  <a:lumOff val="80000"/>
                </a:schemeClr>
              </a:gs>
              <a:gs pos="74000">
                <a:schemeClr val="accent6">
                  <a:lumMod val="60000"/>
                  <a:lumOff val="40000"/>
                </a:schemeClr>
              </a:gs>
              <a:gs pos="89902">
                <a:schemeClr val="accent6">
                  <a:lumMod val="60000"/>
                  <a:lumOff val="40000"/>
                </a:schemeClr>
              </a:gs>
              <a:gs pos="83000">
                <a:schemeClr val="accent6">
                  <a:lumMod val="60000"/>
                  <a:lumOff val="40000"/>
                </a:schemeClr>
              </a:gs>
              <a:gs pos="100000">
                <a:schemeClr val="accent6">
                  <a:lumMod val="60000"/>
                  <a:lumOff val="4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01DEFDD-A3D2-74BC-0D97-9626C65E325F}"/>
              </a:ext>
            </a:extLst>
          </p:cNvPr>
          <p:cNvSpPr txBox="1"/>
          <p:nvPr/>
        </p:nvSpPr>
        <p:spPr>
          <a:xfrm>
            <a:off x="2099072" y="1549111"/>
            <a:ext cx="3694905" cy="553998"/>
          </a:xfrm>
          <a:prstGeom prst="rect">
            <a:avLst/>
          </a:prstGeom>
          <a:noFill/>
        </p:spPr>
        <p:txBody>
          <a:bodyPr wrap="square" rtlCol="0" anchor="ctr">
            <a:spAutoFit/>
          </a:bodyPr>
          <a:lstStyle/>
          <a:p>
            <a:r>
              <a:rPr lang="en-US" sz="1600" b="1" dirty="0"/>
              <a:t>4. Evaluation and governance layer</a:t>
            </a:r>
            <a:br>
              <a:rPr lang="en-US" sz="1600" dirty="0"/>
            </a:br>
            <a:r>
              <a:rPr lang="en-US" dirty="0"/>
              <a:t>Regression | </a:t>
            </a:r>
            <a:r>
              <a:rPr lang="en-US" dirty="0" err="1"/>
              <a:t>QoR</a:t>
            </a:r>
            <a:r>
              <a:rPr lang="en-US" dirty="0"/>
              <a:t> gates | CI/CD | Audit</a:t>
            </a:r>
            <a:endParaRPr lang="en-US" sz="1600" dirty="0"/>
          </a:p>
        </p:txBody>
      </p:sp>
      <p:pic>
        <p:nvPicPr>
          <p:cNvPr id="1026" name="Picture 2" descr="Brain Icon Images – Browse 1,001,813 ...">
            <a:extLst>
              <a:ext uri="{FF2B5EF4-FFF2-40B4-BE49-F238E27FC236}">
                <a16:creationId xmlns:a16="http://schemas.microsoft.com/office/drawing/2014/main" id="{C70659C5-B5EA-6046-CF21-6E22D0D63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181" y="5131593"/>
            <a:ext cx="696913" cy="696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 Tools Icon | Dashboard Icons">
            <a:extLst>
              <a:ext uri="{FF2B5EF4-FFF2-40B4-BE49-F238E27FC236}">
                <a16:creationId xmlns:a16="http://schemas.microsoft.com/office/drawing/2014/main" id="{A9C5C6F7-5A87-9EB5-6DF6-F0EF3AE814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181" y="3913945"/>
            <a:ext cx="696913" cy="696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les - Free business icons">
            <a:extLst>
              <a:ext uri="{FF2B5EF4-FFF2-40B4-BE49-F238E27FC236}">
                <a16:creationId xmlns:a16="http://schemas.microsoft.com/office/drawing/2014/main" id="{81E1CF07-03C0-D6EC-128D-ED377137E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181" y="2690019"/>
            <a:ext cx="673894" cy="673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valuation Generic Outline Color icon ...">
            <a:extLst>
              <a:ext uri="{FF2B5EF4-FFF2-40B4-BE49-F238E27FC236}">
                <a16:creationId xmlns:a16="http://schemas.microsoft.com/office/drawing/2014/main" id="{B5A5D6D8-B55F-31B9-1787-01EDD4B2DC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4671" y="1477654"/>
            <a:ext cx="696913" cy="696913"/>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Down 14">
            <a:extLst>
              <a:ext uri="{FF2B5EF4-FFF2-40B4-BE49-F238E27FC236}">
                <a16:creationId xmlns:a16="http://schemas.microsoft.com/office/drawing/2014/main" id="{7A0AE03B-129F-6BF9-DD5D-4FA546B53ADF}"/>
              </a:ext>
            </a:extLst>
          </p:cNvPr>
          <p:cNvSpPr/>
          <p:nvPr/>
        </p:nvSpPr>
        <p:spPr>
          <a:xfrm rot="10800000">
            <a:off x="5888830" y="1377950"/>
            <a:ext cx="857250" cy="4565650"/>
          </a:xfrm>
          <a:prstGeom prst="downArrow">
            <a:avLst/>
          </a:prstGeom>
          <a:gradFill>
            <a:gsLst>
              <a:gs pos="0">
                <a:schemeClr val="bg1">
                  <a:lumMod val="95000"/>
                </a:schemeClr>
              </a:gs>
              <a:gs pos="74000">
                <a:schemeClr val="bg1">
                  <a:lumMod val="75000"/>
                </a:schemeClr>
              </a:gs>
              <a:gs pos="89902">
                <a:schemeClr val="bg1">
                  <a:lumMod val="75000"/>
                </a:schemeClr>
              </a:gs>
              <a:gs pos="83000">
                <a:schemeClr val="bg1">
                  <a:lumMod val="75000"/>
                </a:schemeClr>
              </a:gs>
              <a:gs pos="100000">
                <a:schemeClr val="bg1">
                  <a:lumMod val="7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B05166F-DBA3-3FED-EDBB-ACD7241CD935}"/>
              </a:ext>
            </a:extLst>
          </p:cNvPr>
          <p:cNvSpPr txBox="1"/>
          <p:nvPr/>
        </p:nvSpPr>
        <p:spPr>
          <a:xfrm rot="16200000">
            <a:off x="4542629" y="3447048"/>
            <a:ext cx="3549650" cy="338554"/>
          </a:xfrm>
          <a:prstGeom prst="rect">
            <a:avLst/>
          </a:prstGeom>
          <a:noFill/>
        </p:spPr>
        <p:txBody>
          <a:bodyPr wrap="square" rtlCol="0">
            <a:spAutoFit/>
          </a:bodyPr>
          <a:lstStyle/>
          <a:p>
            <a:r>
              <a:rPr lang="en-US" sz="1600" b="1" dirty="0"/>
              <a:t>Increasing production maturity</a:t>
            </a:r>
          </a:p>
        </p:txBody>
      </p:sp>
      <p:sp>
        <p:nvSpPr>
          <p:cNvPr id="18" name="Arrow: Right 17">
            <a:extLst>
              <a:ext uri="{FF2B5EF4-FFF2-40B4-BE49-F238E27FC236}">
                <a16:creationId xmlns:a16="http://schemas.microsoft.com/office/drawing/2014/main" id="{DC62BA12-B0E0-9753-FBC6-8A6C0F46DFC5}"/>
              </a:ext>
            </a:extLst>
          </p:cNvPr>
          <p:cNvSpPr/>
          <p:nvPr/>
        </p:nvSpPr>
        <p:spPr>
          <a:xfrm rot="16200000">
            <a:off x="3182937" y="4768850"/>
            <a:ext cx="228600" cy="209550"/>
          </a:xfrm>
          <a:prstGeom prst="rightArrow">
            <a:avLst/>
          </a:prstGeom>
          <a:gradFill>
            <a:gsLst>
              <a:gs pos="0">
                <a:schemeClr val="accent2">
                  <a:lumMod val="20000"/>
                  <a:lumOff val="80000"/>
                </a:schemeClr>
              </a:gs>
              <a:gs pos="74000">
                <a:schemeClr val="accent2">
                  <a:lumMod val="60000"/>
                  <a:lumOff val="40000"/>
                </a:schemeClr>
              </a:gs>
              <a:gs pos="89902">
                <a:schemeClr val="accent2">
                  <a:lumMod val="60000"/>
                  <a:lumOff val="40000"/>
                </a:schemeClr>
              </a:gs>
              <a:gs pos="83000">
                <a:schemeClr val="accent2">
                  <a:lumMod val="60000"/>
                  <a:lumOff val="40000"/>
                </a:schemeClr>
              </a:gs>
              <a:gs pos="100000">
                <a:schemeClr val="accent2">
                  <a:lumMod val="60000"/>
                  <a:lumOff val="4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D9D9DECA-AB1E-E4E6-86FE-B9780381D81C}"/>
              </a:ext>
            </a:extLst>
          </p:cNvPr>
          <p:cNvSpPr/>
          <p:nvPr/>
        </p:nvSpPr>
        <p:spPr>
          <a:xfrm rot="16200000">
            <a:off x="3182937" y="3548667"/>
            <a:ext cx="228600" cy="209550"/>
          </a:xfrm>
          <a:prstGeom prst="rightArrow">
            <a:avLst/>
          </a:prstGeom>
          <a:gradFill>
            <a:gsLst>
              <a:gs pos="0">
                <a:schemeClr val="accent2">
                  <a:lumMod val="20000"/>
                  <a:lumOff val="80000"/>
                </a:schemeClr>
              </a:gs>
              <a:gs pos="74000">
                <a:schemeClr val="accent2">
                  <a:lumMod val="60000"/>
                  <a:lumOff val="40000"/>
                </a:schemeClr>
              </a:gs>
              <a:gs pos="89902">
                <a:schemeClr val="accent2">
                  <a:lumMod val="60000"/>
                  <a:lumOff val="40000"/>
                </a:schemeClr>
              </a:gs>
              <a:gs pos="83000">
                <a:schemeClr val="accent2">
                  <a:lumMod val="60000"/>
                  <a:lumOff val="40000"/>
                </a:schemeClr>
              </a:gs>
              <a:gs pos="100000">
                <a:schemeClr val="accent2">
                  <a:lumMod val="60000"/>
                  <a:lumOff val="4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6575D235-680F-D7C9-7B7E-CEAC854AF6CF}"/>
              </a:ext>
            </a:extLst>
          </p:cNvPr>
          <p:cNvSpPr/>
          <p:nvPr/>
        </p:nvSpPr>
        <p:spPr>
          <a:xfrm rot="16200000">
            <a:off x="3178174" y="2343150"/>
            <a:ext cx="228600" cy="209550"/>
          </a:xfrm>
          <a:prstGeom prst="rightArrow">
            <a:avLst/>
          </a:prstGeom>
          <a:gradFill>
            <a:gsLst>
              <a:gs pos="0">
                <a:schemeClr val="accent2">
                  <a:lumMod val="20000"/>
                  <a:lumOff val="80000"/>
                </a:schemeClr>
              </a:gs>
              <a:gs pos="74000">
                <a:schemeClr val="accent2">
                  <a:lumMod val="60000"/>
                  <a:lumOff val="40000"/>
                </a:schemeClr>
              </a:gs>
              <a:gs pos="89902">
                <a:schemeClr val="accent2">
                  <a:lumMod val="60000"/>
                  <a:lumOff val="40000"/>
                </a:schemeClr>
              </a:gs>
              <a:gs pos="83000">
                <a:schemeClr val="accent2">
                  <a:lumMod val="60000"/>
                  <a:lumOff val="40000"/>
                </a:schemeClr>
              </a:gs>
              <a:gs pos="100000">
                <a:schemeClr val="accent2">
                  <a:lumMod val="60000"/>
                  <a:lumOff val="4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DAA424F3-DF80-E5BE-0323-A8029392302D}"/>
              </a:ext>
            </a:extLst>
          </p:cNvPr>
          <p:cNvSpPr/>
          <p:nvPr/>
        </p:nvSpPr>
        <p:spPr>
          <a:xfrm>
            <a:off x="406400" y="787400"/>
            <a:ext cx="7962900" cy="536267"/>
          </a:xfrm>
          <a:prstGeom prst="roundRect">
            <a:avLst/>
          </a:prstGeom>
          <a:gradFill>
            <a:gsLst>
              <a:gs pos="0">
                <a:schemeClr val="bg1">
                  <a:lumMod val="95000"/>
                </a:schemeClr>
              </a:gs>
              <a:gs pos="74000">
                <a:schemeClr val="bg1">
                  <a:lumMod val="75000"/>
                </a:schemeClr>
              </a:gs>
              <a:gs pos="89902">
                <a:schemeClr val="bg1">
                  <a:lumMod val="75000"/>
                </a:schemeClr>
              </a:gs>
              <a:gs pos="83000">
                <a:schemeClr val="bg1">
                  <a:lumMod val="75000"/>
                </a:schemeClr>
              </a:gs>
              <a:gs pos="100000">
                <a:schemeClr val="bg1">
                  <a:lumMod val="7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86FF87-F704-82FD-435C-10DA238AE998}"/>
              </a:ext>
            </a:extLst>
          </p:cNvPr>
          <p:cNvSpPr txBox="1"/>
          <p:nvPr/>
        </p:nvSpPr>
        <p:spPr>
          <a:xfrm>
            <a:off x="1533127" y="766159"/>
            <a:ext cx="5048251" cy="553998"/>
          </a:xfrm>
          <a:prstGeom prst="rect">
            <a:avLst/>
          </a:prstGeom>
          <a:noFill/>
        </p:spPr>
        <p:txBody>
          <a:bodyPr wrap="square" rtlCol="0">
            <a:spAutoFit/>
          </a:bodyPr>
          <a:lstStyle/>
          <a:p>
            <a:pPr algn="ctr"/>
            <a:r>
              <a:rPr lang="en-US" sz="1600" b="1" dirty="0"/>
              <a:t>Data + feedback Infrastructure</a:t>
            </a:r>
            <a:br>
              <a:rPr lang="en-US" sz="1600" b="1" dirty="0"/>
            </a:br>
            <a:r>
              <a:rPr lang="en-US" dirty="0"/>
              <a:t>Regression history | Logs | Metrics | Benchmark corpora</a:t>
            </a:r>
            <a:endParaRPr lang="en-US" sz="1600" b="1" dirty="0"/>
          </a:p>
        </p:txBody>
      </p:sp>
      <p:sp>
        <p:nvSpPr>
          <p:cNvPr id="24" name="TextBox 23">
            <a:extLst>
              <a:ext uri="{FF2B5EF4-FFF2-40B4-BE49-F238E27FC236}">
                <a16:creationId xmlns:a16="http://schemas.microsoft.com/office/drawing/2014/main" id="{28B0CE59-D6FE-5E2E-8145-8F9DB4E0FFB6}"/>
              </a:ext>
            </a:extLst>
          </p:cNvPr>
          <p:cNvSpPr txBox="1"/>
          <p:nvPr/>
        </p:nvSpPr>
        <p:spPr>
          <a:xfrm>
            <a:off x="6746080" y="863743"/>
            <a:ext cx="1809750" cy="307777"/>
          </a:xfrm>
          <a:prstGeom prst="rect">
            <a:avLst/>
          </a:prstGeom>
          <a:noFill/>
        </p:spPr>
        <p:txBody>
          <a:bodyPr wrap="square" rtlCol="0">
            <a:spAutoFit/>
          </a:bodyPr>
          <a:lstStyle/>
          <a:p>
            <a:r>
              <a:rPr lang="en-US" b="1" dirty="0"/>
              <a:t>Production-ready</a:t>
            </a:r>
          </a:p>
        </p:txBody>
      </p:sp>
      <p:sp>
        <p:nvSpPr>
          <p:cNvPr id="25" name="TextBox 24">
            <a:extLst>
              <a:ext uri="{FF2B5EF4-FFF2-40B4-BE49-F238E27FC236}">
                <a16:creationId xmlns:a16="http://schemas.microsoft.com/office/drawing/2014/main" id="{14E6F6F0-8589-9B01-2E90-90CFAF2FE9D0}"/>
              </a:ext>
            </a:extLst>
          </p:cNvPr>
          <p:cNvSpPr txBox="1"/>
          <p:nvPr/>
        </p:nvSpPr>
        <p:spPr>
          <a:xfrm>
            <a:off x="6746080" y="5674617"/>
            <a:ext cx="1809750" cy="307777"/>
          </a:xfrm>
          <a:prstGeom prst="rect">
            <a:avLst/>
          </a:prstGeom>
          <a:noFill/>
        </p:spPr>
        <p:txBody>
          <a:bodyPr wrap="square" rtlCol="0">
            <a:spAutoFit/>
          </a:bodyPr>
          <a:lstStyle/>
          <a:p>
            <a:r>
              <a:rPr lang="en-US" b="1" dirty="0"/>
              <a:t>Experimental</a:t>
            </a:r>
          </a:p>
        </p:txBody>
      </p:sp>
      <p:sp>
        <p:nvSpPr>
          <p:cNvPr id="26" name="TextBox 25">
            <a:extLst>
              <a:ext uri="{FF2B5EF4-FFF2-40B4-BE49-F238E27FC236}">
                <a16:creationId xmlns:a16="http://schemas.microsoft.com/office/drawing/2014/main" id="{8EAEEAB6-56F3-2CDC-B614-4E76F6BCAE2B}"/>
              </a:ext>
            </a:extLst>
          </p:cNvPr>
          <p:cNvSpPr txBox="1"/>
          <p:nvPr/>
        </p:nvSpPr>
        <p:spPr>
          <a:xfrm>
            <a:off x="6949279" y="1333588"/>
            <a:ext cx="2473325" cy="984885"/>
          </a:xfrm>
          <a:prstGeom prst="rect">
            <a:avLst/>
          </a:prstGeom>
          <a:noFill/>
        </p:spPr>
        <p:txBody>
          <a:bodyPr wrap="square" rtlCol="0">
            <a:spAutoFit/>
          </a:bodyPr>
          <a:lstStyle/>
          <a:p>
            <a:r>
              <a:rPr lang="en-US" sz="1600" b="1" dirty="0"/>
              <a:t>Human oversight</a:t>
            </a:r>
          </a:p>
          <a:p>
            <a:pPr marL="114300" indent="-114300">
              <a:buFont typeface="Arial" panose="020B0604020202020204" pitchFamily="34" charset="0"/>
              <a:buChar char="•"/>
            </a:pPr>
            <a:r>
              <a:rPr lang="en-US" dirty="0"/>
              <a:t>Objective definition</a:t>
            </a:r>
          </a:p>
          <a:p>
            <a:pPr marL="114300" indent="-114300">
              <a:buFont typeface="Arial" panose="020B0604020202020204" pitchFamily="34" charset="0"/>
              <a:buChar char="•"/>
            </a:pPr>
            <a:r>
              <a:rPr lang="en-US" dirty="0"/>
              <a:t>Trade-off arbitration</a:t>
            </a:r>
          </a:p>
          <a:p>
            <a:pPr marL="114300" indent="-114300">
              <a:buFont typeface="Arial" panose="020B0604020202020204" pitchFamily="34" charset="0"/>
              <a:buChar char="•"/>
            </a:pPr>
            <a:r>
              <a:rPr lang="en-US" dirty="0"/>
              <a:t>Safety approval</a:t>
            </a:r>
          </a:p>
        </p:txBody>
      </p:sp>
      <p:sp>
        <p:nvSpPr>
          <p:cNvPr id="27" name="Right Brace 26">
            <a:extLst>
              <a:ext uri="{FF2B5EF4-FFF2-40B4-BE49-F238E27FC236}">
                <a16:creationId xmlns:a16="http://schemas.microsoft.com/office/drawing/2014/main" id="{7F23BABE-1BD8-9BB0-129C-435A6A1D483A}"/>
              </a:ext>
            </a:extLst>
          </p:cNvPr>
          <p:cNvSpPr/>
          <p:nvPr/>
        </p:nvSpPr>
        <p:spPr>
          <a:xfrm>
            <a:off x="6746080" y="1377950"/>
            <a:ext cx="212723" cy="902423"/>
          </a:xfrm>
          <a:prstGeom prst="rightBrace">
            <a:avLst/>
          </a:prstGeom>
          <a:solidFill>
            <a:srgbClr val="FFFFFF"/>
          </a:solidFill>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4" descr="Light bulb with brain icon vector illustration education and ...">
            <a:extLst>
              <a:ext uri="{FF2B5EF4-FFF2-40B4-BE49-F238E27FC236}">
                <a16:creationId xmlns:a16="http://schemas.microsoft.com/office/drawing/2014/main" id="{0C90D876-B179-6E62-0C92-18B4FA4F68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5784" y="3458503"/>
            <a:ext cx="702759" cy="6265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345CC729-2856-D11B-B0DC-C550FFFF5C7F}"/>
              </a:ext>
            </a:extLst>
          </p:cNvPr>
          <p:cNvSpPr/>
          <p:nvPr/>
        </p:nvSpPr>
        <p:spPr>
          <a:xfrm>
            <a:off x="7652020" y="3378419"/>
            <a:ext cx="4343924" cy="7556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Competitive differences in EDA will emerge from the upper layers – not from model capabilities alone</a:t>
            </a:r>
          </a:p>
        </p:txBody>
      </p:sp>
      <p:pic>
        <p:nvPicPr>
          <p:cNvPr id="1042" name="Picture 18" descr="Facebook LLaMA Logo image for Free Download">
            <a:extLst>
              <a:ext uri="{FF2B5EF4-FFF2-40B4-BE49-F238E27FC236}">
                <a16:creationId xmlns:a16="http://schemas.microsoft.com/office/drawing/2014/main" id="{3A820E81-D3FA-9D36-75A3-B45BF2FFE9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71" y="5999558"/>
            <a:ext cx="713979" cy="71397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laude - Review 2026 - PCMag Middle East">
            <a:extLst>
              <a:ext uri="{FF2B5EF4-FFF2-40B4-BE49-F238E27FC236}">
                <a16:creationId xmlns:a16="http://schemas.microsoft.com/office/drawing/2014/main" id="{4D7F12F7-8292-8676-4DBA-B881F86E35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8796" y="6038559"/>
            <a:ext cx="1150147" cy="64408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What is ChatGPT? What parents need to ...">
            <a:extLst>
              <a:ext uri="{FF2B5EF4-FFF2-40B4-BE49-F238E27FC236}">
                <a16:creationId xmlns:a16="http://schemas.microsoft.com/office/drawing/2014/main" id="{618C0D74-3ABB-BBBB-8858-909A73F475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8710" y="6104928"/>
            <a:ext cx="957078" cy="503238"/>
          </a:xfrm>
          <a:prstGeom prst="rect">
            <a:avLst/>
          </a:prstGeom>
          <a:noFill/>
          <a:extLst>
            <a:ext uri="{909E8E84-426E-40DD-AFC4-6F175D3DCCD1}">
              <a14:hiddenFill xmlns:a14="http://schemas.microsoft.com/office/drawing/2010/main">
                <a:solidFill>
                  <a:srgbClr val="FFFFFF"/>
                </a:solidFill>
              </a14:hiddenFill>
            </a:ext>
          </a:extLst>
        </p:spPr>
      </p:pic>
      <p:sp>
        <p:nvSpPr>
          <p:cNvPr id="31" name="Right Brace 30">
            <a:extLst>
              <a:ext uri="{FF2B5EF4-FFF2-40B4-BE49-F238E27FC236}">
                <a16:creationId xmlns:a16="http://schemas.microsoft.com/office/drawing/2014/main" id="{45B397AF-373F-F9B9-80D5-AA317BD2F5D7}"/>
              </a:ext>
            </a:extLst>
          </p:cNvPr>
          <p:cNvSpPr/>
          <p:nvPr/>
        </p:nvSpPr>
        <p:spPr>
          <a:xfrm rot="16200000">
            <a:off x="3204920" y="3626013"/>
            <a:ext cx="380250" cy="5080818"/>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56" name="Picture 32" descr="Experiment - Free education icons">
            <a:extLst>
              <a:ext uri="{FF2B5EF4-FFF2-40B4-BE49-F238E27FC236}">
                <a16:creationId xmlns:a16="http://schemas.microsoft.com/office/drawing/2014/main" id="{76E1B0DF-03EF-C996-F0F2-CF1D607E57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44381" y="5316210"/>
            <a:ext cx="691859" cy="69185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Production - Free industry icons">
            <a:extLst>
              <a:ext uri="{FF2B5EF4-FFF2-40B4-BE49-F238E27FC236}">
                <a16:creationId xmlns:a16="http://schemas.microsoft.com/office/drawing/2014/main" id="{8C0CD203-B958-602D-94F4-AB1CBE2A768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002" y="744242"/>
            <a:ext cx="565548" cy="56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57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B6C7-A2AF-BE4C-2CE4-A23142BC9655}"/>
              </a:ext>
            </a:extLst>
          </p:cNvPr>
          <p:cNvSpPr>
            <a:spLocks noGrp="1"/>
          </p:cNvSpPr>
          <p:nvPr>
            <p:ph type="title"/>
          </p:nvPr>
        </p:nvSpPr>
        <p:spPr/>
        <p:txBody>
          <a:bodyPr/>
          <a:lstStyle/>
          <a:p>
            <a:r>
              <a:rPr lang="en-US" dirty="0"/>
              <a:t>Agentic EDA: momentum and uptake</a:t>
            </a:r>
          </a:p>
        </p:txBody>
      </p:sp>
      <p:cxnSp>
        <p:nvCxnSpPr>
          <p:cNvPr id="6" name="Straight Arrow Connector 5">
            <a:extLst>
              <a:ext uri="{FF2B5EF4-FFF2-40B4-BE49-F238E27FC236}">
                <a16:creationId xmlns:a16="http://schemas.microsoft.com/office/drawing/2014/main" id="{642B2E7E-A83D-CBB0-5118-52948C93130E}"/>
              </a:ext>
            </a:extLst>
          </p:cNvPr>
          <p:cNvCxnSpPr>
            <a:cxnSpLocks/>
          </p:cNvCxnSpPr>
          <p:nvPr/>
        </p:nvCxnSpPr>
        <p:spPr>
          <a:xfrm flipV="1">
            <a:off x="641350" y="6019800"/>
            <a:ext cx="11201400" cy="76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91D92B-1ADE-021C-D6ED-7C5E38DB46E5}"/>
              </a:ext>
            </a:extLst>
          </p:cNvPr>
          <p:cNvCxnSpPr>
            <a:cxnSpLocks/>
          </p:cNvCxnSpPr>
          <p:nvPr/>
        </p:nvCxnSpPr>
        <p:spPr>
          <a:xfrm>
            <a:off x="3019425" y="1060450"/>
            <a:ext cx="44450" cy="501015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2E8DC6-B725-1533-10B0-9F2660030DD9}"/>
              </a:ext>
            </a:extLst>
          </p:cNvPr>
          <p:cNvCxnSpPr>
            <a:cxnSpLocks/>
          </p:cNvCxnSpPr>
          <p:nvPr/>
        </p:nvCxnSpPr>
        <p:spPr>
          <a:xfrm>
            <a:off x="5089525" y="1041400"/>
            <a:ext cx="44450" cy="501015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E7ED07-844F-DE80-A77B-4FD66388A18E}"/>
              </a:ext>
            </a:extLst>
          </p:cNvPr>
          <p:cNvCxnSpPr>
            <a:cxnSpLocks/>
          </p:cNvCxnSpPr>
          <p:nvPr/>
        </p:nvCxnSpPr>
        <p:spPr>
          <a:xfrm>
            <a:off x="7340600" y="1022350"/>
            <a:ext cx="44450" cy="501015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327DDF-0CC6-6C9D-4935-783A816F16BF}"/>
              </a:ext>
            </a:extLst>
          </p:cNvPr>
          <p:cNvCxnSpPr>
            <a:cxnSpLocks/>
          </p:cNvCxnSpPr>
          <p:nvPr/>
        </p:nvCxnSpPr>
        <p:spPr>
          <a:xfrm>
            <a:off x="10115615" y="996950"/>
            <a:ext cx="44450" cy="501015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395DA5-57C9-DEBC-AAA7-168AA8CCFCDF}"/>
              </a:ext>
            </a:extLst>
          </p:cNvPr>
          <p:cNvSpPr txBox="1"/>
          <p:nvPr/>
        </p:nvSpPr>
        <p:spPr>
          <a:xfrm>
            <a:off x="1752600" y="6107211"/>
            <a:ext cx="1714500" cy="369332"/>
          </a:xfrm>
          <a:prstGeom prst="rect">
            <a:avLst/>
          </a:prstGeom>
          <a:noFill/>
        </p:spPr>
        <p:txBody>
          <a:bodyPr wrap="square" rtlCol="0">
            <a:spAutoFit/>
          </a:bodyPr>
          <a:lstStyle/>
          <a:p>
            <a:r>
              <a:rPr lang="en-US" sz="1800" b="1" dirty="0"/>
              <a:t>2023</a:t>
            </a:r>
          </a:p>
        </p:txBody>
      </p:sp>
      <p:sp>
        <p:nvSpPr>
          <p:cNvPr id="19" name="TextBox 18">
            <a:extLst>
              <a:ext uri="{FF2B5EF4-FFF2-40B4-BE49-F238E27FC236}">
                <a16:creationId xmlns:a16="http://schemas.microsoft.com/office/drawing/2014/main" id="{9452EE8D-4A0A-58D2-BA05-5C419D9E5613}"/>
              </a:ext>
            </a:extLst>
          </p:cNvPr>
          <p:cNvSpPr txBox="1"/>
          <p:nvPr/>
        </p:nvSpPr>
        <p:spPr>
          <a:xfrm>
            <a:off x="3943350" y="6107211"/>
            <a:ext cx="1714500" cy="369332"/>
          </a:xfrm>
          <a:prstGeom prst="rect">
            <a:avLst/>
          </a:prstGeom>
          <a:noFill/>
        </p:spPr>
        <p:txBody>
          <a:bodyPr wrap="square" rtlCol="0">
            <a:spAutoFit/>
          </a:bodyPr>
          <a:lstStyle/>
          <a:p>
            <a:r>
              <a:rPr lang="en-US" sz="1800" b="1" dirty="0"/>
              <a:t>2024</a:t>
            </a:r>
          </a:p>
        </p:txBody>
      </p:sp>
      <p:sp>
        <p:nvSpPr>
          <p:cNvPr id="20" name="TextBox 19">
            <a:extLst>
              <a:ext uri="{FF2B5EF4-FFF2-40B4-BE49-F238E27FC236}">
                <a16:creationId xmlns:a16="http://schemas.microsoft.com/office/drawing/2014/main" id="{9FA0EC0A-9E9A-40AA-C310-69A89508990F}"/>
              </a:ext>
            </a:extLst>
          </p:cNvPr>
          <p:cNvSpPr txBox="1"/>
          <p:nvPr/>
        </p:nvSpPr>
        <p:spPr>
          <a:xfrm>
            <a:off x="6096000" y="6057900"/>
            <a:ext cx="1714500" cy="369332"/>
          </a:xfrm>
          <a:prstGeom prst="rect">
            <a:avLst/>
          </a:prstGeom>
          <a:noFill/>
        </p:spPr>
        <p:txBody>
          <a:bodyPr wrap="square" rtlCol="0">
            <a:spAutoFit/>
          </a:bodyPr>
          <a:lstStyle/>
          <a:p>
            <a:r>
              <a:rPr lang="en-US" sz="1800" b="1" dirty="0"/>
              <a:t>2025</a:t>
            </a:r>
          </a:p>
        </p:txBody>
      </p:sp>
      <p:sp>
        <p:nvSpPr>
          <p:cNvPr id="21" name="TextBox 20">
            <a:extLst>
              <a:ext uri="{FF2B5EF4-FFF2-40B4-BE49-F238E27FC236}">
                <a16:creationId xmlns:a16="http://schemas.microsoft.com/office/drawing/2014/main" id="{59C61000-CF3D-E550-8313-38C6D112DAFC}"/>
              </a:ext>
            </a:extLst>
          </p:cNvPr>
          <p:cNvSpPr txBox="1"/>
          <p:nvPr/>
        </p:nvSpPr>
        <p:spPr>
          <a:xfrm>
            <a:off x="8315325" y="6032500"/>
            <a:ext cx="1044575" cy="369332"/>
          </a:xfrm>
          <a:prstGeom prst="rect">
            <a:avLst/>
          </a:prstGeom>
          <a:noFill/>
        </p:spPr>
        <p:txBody>
          <a:bodyPr wrap="square" rtlCol="0">
            <a:spAutoFit/>
          </a:bodyPr>
          <a:lstStyle/>
          <a:p>
            <a:r>
              <a:rPr lang="en-US" sz="1800" b="1" dirty="0"/>
              <a:t>2026</a:t>
            </a:r>
          </a:p>
        </p:txBody>
      </p:sp>
      <p:sp>
        <p:nvSpPr>
          <p:cNvPr id="22" name="TextBox 21">
            <a:extLst>
              <a:ext uri="{FF2B5EF4-FFF2-40B4-BE49-F238E27FC236}">
                <a16:creationId xmlns:a16="http://schemas.microsoft.com/office/drawing/2014/main" id="{361459FB-9F4E-07D7-7094-50F9B7BD1029}"/>
              </a:ext>
            </a:extLst>
          </p:cNvPr>
          <p:cNvSpPr txBox="1"/>
          <p:nvPr/>
        </p:nvSpPr>
        <p:spPr>
          <a:xfrm>
            <a:off x="10715624" y="6019800"/>
            <a:ext cx="1044575" cy="369332"/>
          </a:xfrm>
          <a:prstGeom prst="rect">
            <a:avLst/>
          </a:prstGeom>
          <a:noFill/>
        </p:spPr>
        <p:txBody>
          <a:bodyPr wrap="square" rtlCol="0">
            <a:spAutoFit/>
          </a:bodyPr>
          <a:lstStyle/>
          <a:p>
            <a:r>
              <a:rPr lang="en-US" sz="1800" b="1" dirty="0"/>
              <a:t>2027++</a:t>
            </a:r>
          </a:p>
        </p:txBody>
      </p:sp>
      <p:grpSp>
        <p:nvGrpSpPr>
          <p:cNvPr id="10" name="Group 9">
            <a:extLst>
              <a:ext uri="{FF2B5EF4-FFF2-40B4-BE49-F238E27FC236}">
                <a16:creationId xmlns:a16="http://schemas.microsoft.com/office/drawing/2014/main" id="{7E64E878-968A-0FA4-26EA-7DC94034823D}"/>
              </a:ext>
            </a:extLst>
          </p:cNvPr>
          <p:cNvGrpSpPr/>
          <p:nvPr/>
        </p:nvGrpSpPr>
        <p:grpSpPr>
          <a:xfrm>
            <a:off x="5434037" y="771892"/>
            <a:ext cx="1606501" cy="1203325"/>
            <a:chOff x="5428484" y="771892"/>
            <a:chExt cx="1606501" cy="1203325"/>
          </a:xfrm>
        </p:grpSpPr>
        <p:pic>
          <p:nvPicPr>
            <p:cNvPr id="26" name="Picture 2" descr="Major Nvidia announcement: New chips ...">
              <a:extLst>
                <a:ext uri="{FF2B5EF4-FFF2-40B4-BE49-F238E27FC236}">
                  <a16:creationId xmlns:a16="http://schemas.microsoft.com/office/drawing/2014/main" id="{EBD831B1-6E08-1CCD-B369-DA918499D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484" y="771892"/>
              <a:ext cx="1606501" cy="120332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1F900F0-17EE-ACE5-D07E-140E241D7AC7}"/>
                </a:ext>
              </a:extLst>
            </p:cNvPr>
            <p:cNvSpPr txBox="1"/>
            <p:nvPr/>
          </p:nvSpPr>
          <p:spPr>
            <a:xfrm>
              <a:off x="5680768" y="1675626"/>
              <a:ext cx="1101933" cy="276999"/>
            </a:xfrm>
            <a:prstGeom prst="rect">
              <a:avLst/>
            </a:prstGeom>
            <a:noFill/>
          </p:spPr>
          <p:txBody>
            <a:bodyPr wrap="square" rtlCol="0">
              <a:spAutoFit/>
            </a:bodyPr>
            <a:lstStyle/>
            <a:p>
              <a:pPr algn="ctr"/>
              <a:r>
                <a:rPr lang="en-US" sz="1200" b="1" dirty="0"/>
                <a:t>SATLUTION</a:t>
              </a:r>
            </a:p>
          </p:txBody>
        </p:sp>
      </p:grpSp>
      <p:grpSp>
        <p:nvGrpSpPr>
          <p:cNvPr id="30" name="Group 29">
            <a:extLst>
              <a:ext uri="{FF2B5EF4-FFF2-40B4-BE49-F238E27FC236}">
                <a16:creationId xmlns:a16="http://schemas.microsoft.com/office/drawing/2014/main" id="{39E1A0C6-D404-89FF-8D74-89EC50F75994}"/>
              </a:ext>
            </a:extLst>
          </p:cNvPr>
          <p:cNvGrpSpPr/>
          <p:nvPr/>
        </p:nvGrpSpPr>
        <p:grpSpPr>
          <a:xfrm>
            <a:off x="1142235" y="2824454"/>
            <a:ext cx="1606501" cy="1203325"/>
            <a:chOff x="1177699" y="3198892"/>
            <a:chExt cx="1606501" cy="1203325"/>
          </a:xfrm>
        </p:grpSpPr>
        <p:pic>
          <p:nvPicPr>
            <p:cNvPr id="1026" name="Picture 2" descr="Major Nvidia announcement: New chips ...">
              <a:extLst>
                <a:ext uri="{FF2B5EF4-FFF2-40B4-BE49-F238E27FC236}">
                  <a16:creationId xmlns:a16="http://schemas.microsoft.com/office/drawing/2014/main" id="{946A1D66-358E-0E33-6F29-2073BFE65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99" y="3198892"/>
              <a:ext cx="1606501" cy="12033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212AA6F-A824-C915-3B42-BCBD5BEFE4CF}"/>
                </a:ext>
              </a:extLst>
            </p:cNvPr>
            <p:cNvSpPr txBox="1"/>
            <p:nvPr/>
          </p:nvSpPr>
          <p:spPr>
            <a:xfrm>
              <a:off x="1462027" y="4125218"/>
              <a:ext cx="1037844" cy="276999"/>
            </a:xfrm>
            <a:prstGeom prst="rect">
              <a:avLst/>
            </a:prstGeom>
            <a:noFill/>
          </p:spPr>
          <p:txBody>
            <a:bodyPr wrap="square" rtlCol="0">
              <a:spAutoFit/>
            </a:bodyPr>
            <a:lstStyle/>
            <a:p>
              <a:pPr algn="ctr"/>
              <a:r>
                <a:rPr lang="en-US" sz="1200" b="1" dirty="0"/>
                <a:t>CHIPNEMO</a:t>
              </a:r>
            </a:p>
          </p:txBody>
        </p:sp>
      </p:grpSp>
      <p:grpSp>
        <p:nvGrpSpPr>
          <p:cNvPr id="8" name="Group 7">
            <a:extLst>
              <a:ext uri="{FF2B5EF4-FFF2-40B4-BE49-F238E27FC236}">
                <a16:creationId xmlns:a16="http://schemas.microsoft.com/office/drawing/2014/main" id="{6807A1A9-F222-F7BD-E139-7E74C43FC483}"/>
              </a:ext>
            </a:extLst>
          </p:cNvPr>
          <p:cNvGrpSpPr/>
          <p:nvPr/>
        </p:nvGrpSpPr>
        <p:grpSpPr>
          <a:xfrm>
            <a:off x="5466216" y="2218771"/>
            <a:ext cx="1542143" cy="863600"/>
            <a:chOff x="5499707" y="1898466"/>
            <a:chExt cx="1542143" cy="863600"/>
          </a:xfrm>
        </p:grpSpPr>
        <p:pic>
          <p:nvPicPr>
            <p:cNvPr id="1028" name="Picture 4" descr="UCSD Logo, symbol, meaning, history ...">
              <a:extLst>
                <a:ext uri="{FF2B5EF4-FFF2-40B4-BE49-F238E27FC236}">
                  <a16:creationId xmlns:a16="http://schemas.microsoft.com/office/drawing/2014/main" id="{8FA9BBEA-E7E9-9A0E-8074-03FC70189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707" y="1898466"/>
              <a:ext cx="1542143" cy="8636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61D4EF1-0F9F-1FB7-2584-263E9B6A9A24}"/>
                </a:ext>
              </a:extLst>
            </p:cNvPr>
            <p:cNvSpPr txBox="1"/>
            <p:nvPr/>
          </p:nvSpPr>
          <p:spPr>
            <a:xfrm>
              <a:off x="5666888" y="2429451"/>
              <a:ext cx="1207780" cy="276999"/>
            </a:xfrm>
            <a:prstGeom prst="rect">
              <a:avLst/>
            </a:prstGeom>
            <a:noFill/>
          </p:spPr>
          <p:txBody>
            <a:bodyPr wrap="square" rtlCol="0">
              <a:spAutoFit/>
            </a:bodyPr>
            <a:lstStyle/>
            <a:p>
              <a:pPr algn="ctr"/>
              <a:r>
                <a:rPr lang="en-US" sz="1200" b="1" dirty="0"/>
                <a:t>ORFS-AGENT</a:t>
              </a:r>
            </a:p>
          </p:txBody>
        </p:sp>
      </p:grpSp>
      <p:grpSp>
        <p:nvGrpSpPr>
          <p:cNvPr id="3" name="Group 2">
            <a:extLst>
              <a:ext uri="{FF2B5EF4-FFF2-40B4-BE49-F238E27FC236}">
                <a16:creationId xmlns:a16="http://schemas.microsoft.com/office/drawing/2014/main" id="{2EBD5C56-C27A-56E5-BBED-F913F51F48F7}"/>
              </a:ext>
            </a:extLst>
          </p:cNvPr>
          <p:cNvGrpSpPr/>
          <p:nvPr/>
        </p:nvGrpSpPr>
        <p:grpSpPr>
          <a:xfrm>
            <a:off x="7976067" y="1924137"/>
            <a:ext cx="1542143" cy="863743"/>
            <a:chOff x="7930420" y="2430477"/>
            <a:chExt cx="1542143" cy="863743"/>
          </a:xfrm>
        </p:grpSpPr>
        <p:pic>
          <p:nvPicPr>
            <p:cNvPr id="28" name="Picture 4" descr="UCSD Logo, symbol, meaning, history ...">
              <a:extLst>
                <a:ext uri="{FF2B5EF4-FFF2-40B4-BE49-F238E27FC236}">
                  <a16:creationId xmlns:a16="http://schemas.microsoft.com/office/drawing/2014/main" id="{C2468FC4-E4D3-6119-338C-7AFCAB267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0420" y="2430477"/>
              <a:ext cx="1542143" cy="8636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6717E00-E834-5A10-5715-EAE0BE1DF57E}"/>
                </a:ext>
              </a:extLst>
            </p:cNvPr>
            <p:cNvSpPr txBox="1"/>
            <p:nvPr/>
          </p:nvSpPr>
          <p:spPr>
            <a:xfrm>
              <a:off x="8149422" y="3017221"/>
              <a:ext cx="1104138" cy="276999"/>
            </a:xfrm>
            <a:prstGeom prst="rect">
              <a:avLst/>
            </a:prstGeom>
            <a:noFill/>
          </p:spPr>
          <p:txBody>
            <a:bodyPr wrap="square" rtlCol="0">
              <a:spAutoFit/>
            </a:bodyPr>
            <a:lstStyle/>
            <a:p>
              <a:pPr algn="ctr"/>
              <a:r>
                <a:rPr lang="en-US" sz="1200" b="1" dirty="0"/>
                <a:t>AUDOPEDA</a:t>
              </a:r>
            </a:p>
          </p:txBody>
        </p:sp>
      </p:grpSp>
      <p:grpSp>
        <p:nvGrpSpPr>
          <p:cNvPr id="23" name="Group 22">
            <a:extLst>
              <a:ext uri="{FF2B5EF4-FFF2-40B4-BE49-F238E27FC236}">
                <a16:creationId xmlns:a16="http://schemas.microsoft.com/office/drawing/2014/main" id="{6EE0F962-2716-8327-5765-D95DBF074F02}"/>
              </a:ext>
            </a:extLst>
          </p:cNvPr>
          <p:cNvGrpSpPr/>
          <p:nvPr/>
        </p:nvGrpSpPr>
        <p:grpSpPr>
          <a:xfrm>
            <a:off x="3063875" y="4757090"/>
            <a:ext cx="2025650" cy="827248"/>
            <a:chOff x="3063875" y="4757090"/>
            <a:chExt cx="2025650" cy="827248"/>
          </a:xfrm>
        </p:grpSpPr>
        <p:grpSp>
          <p:nvGrpSpPr>
            <p:cNvPr id="14" name="Group 13">
              <a:extLst>
                <a:ext uri="{FF2B5EF4-FFF2-40B4-BE49-F238E27FC236}">
                  <a16:creationId xmlns:a16="http://schemas.microsoft.com/office/drawing/2014/main" id="{7A456A66-5584-F778-1495-A2673E37583C}"/>
                </a:ext>
              </a:extLst>
            </p:cNvPr>
            <p:cNvGrpSpPr/>
            <p:nvPr/>
          </p:nvGrpSpPr>
          <p:grpSpPr>
            <a:xfrm>
              <a:off x="3269728" y="4757090"/>
              <a:ext cx="1613945" cy="688749"/>
              <a:chOff x="3344788" y="4757090"/>
              <a:chExt cx="1613945" cy="688749"/>
            </a:xfrm>
          </p:grpSpPr>
          <p:pic>
            <p:nvPicPr>
              <p:cNvPr id="1030" name="Picture 6" descr="Regional Admissions Counselors ...">
                <a:extLst>
                  <a:ext uri="{FF2B5EF4-FFF2-40B4-BE49-F238E27FC236}">
                    <a16:creationId xmlns:a16="http://schemas.microsoft.com/office/drawing/2014/main" id="{9A731E1E-0BBB-7A66-A7A8-D413FF041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5457" y="4757090"/>
                <a:ext cx="1173276" cy="6887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w York University - YouTube">
                <a:extLst>
                  <a:ext uri="{FF2B5EF4-FFF2-40B4-BE49-F238E27FC236}">
                    <a16:creationId xmlns:a16="http://schemas.microsoft.com/office/drawing/2014/main" id="{0EA5D75C-E863-0729-DAB6-C82CA6AC17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4788" y="4845013"/>
                <a:ext cx="512902" cy="512902"/>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CB2DFF32-2C39-D22C-1A6D-027E932B9C6A}"/>
                </a:ext>
              </a:extLst>
            </p:cNvPr>
            <p:cNvSpPr txBox="1"/>
            <p:nvPr/>
          </p:nvSpPr>
          <p:spPr>
            <a:xfrm>
              <a:off x="3063875" y="5307339"/>
              <a:ext cx="2025650" cy="276999"/>
            </a:xfrm>
            <a:prstGeom prst="rect">
              <a:avLst/>
            </a:prstGeom>
            <a:noFill/>
          </p:spPr>
          <p:txBody>
            <a:bodyPr wrap="square" rtlCol="0">
              <a:spAutoFit/>
            </a:bodyPr>
            <a:lstStyle/>
            <a:p>
              <a:pPr algn="ctr"/>
              <a:r>
                <a:rPr lang="en-US" sz="1200" b="1" dirty="0"/>
                <a:t>OPENROAD-ASSISTANT</a:t>
              </a:r>
            </a:p>
          </p:txBody>
        </p:sp>
      </p:grpSp>
      <p:grpSp>
        <p:nvGrpSpPr>
          <p:cNvPr id="4" name="Group 3">
            <a:extLst>
              <a:ext uri="{FF2B5EF4-FFF2-40B4-BE49-F238E27FC236}">
                <a16:creationId xmlns:a16="http://schemas.microsoft.com/office/drawing/2014/main" id="{0A23641B-390C-09D0-E34D-7B75B3296D09}"/>
              </a:ext>
            </a:extLst>
          </p:cNvPr>
          <p:cNvGrpSpPr/>
          <p:nvPr/>
        </p:nvGrpSpPr>
        <p:grpSpPr>
          <a:xfrm>
            <a:off x="8177414" y="4076883"/>
            <a:ext cx="1171168" cy="1150124"/>
            <a:chOff x="8501637" y="4099110"/>
            <a:chExt cx="1171168" cy="1150124"/>
          </a:xfrm>
        </p:grpSpPr>
        <p:pic>
          <p:nvPicPr>
            <p:cNvPr id="1036" name="Picture 12" descr="Chinese University of Hong Kong ...">
              <a:extLst>
                <a:ext uri="{FF2B5EF4-FFF2-40B4-BE49-F238E27FC236}">
                  <a16:creationId xmlns:a16="http://schemas.microsoft.com/office/drawing/2014/main" id="{99B0728D-7B8A-0F4B-B74D-BE005190A1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5152" y="4099110"/>
              <a:ext cx="1104138" cy="8763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7A14FE9-3AD7-3774-3A2C-7DBF1A1A4FDA}"/>
                </a:ext>
              </a:extLst>
            </p:cNvPr>
            <p:cNvSpPr txBox="1"/>
            <p:nvPr/>
          </p:nvSpPr>
          <p:spPr>
            <a:xfrm>
              <a:off x="8501637" y="4972235"/>
              <a:ext cx="1171168" cy="276999"/>
            </a:xfrm>
            <a:prstGeom prst="rect">
              <a:avLst/>
            </a:prstGeom>
            <a:noFill/>
          </p:spPr>
          <p:txBody>
            <a:bodyPr wrap="square" rtlCol="0">
              <a:spAutoFit/>
            </a:bodyPr>
            <a:lstStyle/>
            <a:p>
              <a:pPr algn="ctr"/>
              <a:r>
                <a:rPr lang="en-US" sz="1200" b="1" dirty="0"/>
                <a:t>EVO-PLACE</a:t>
              </a:r>
            </a:p>
          </p:txBody>
        </p:sp>
      </p:grpSp>
      <p:grpSp>
        <p:nvGrpSpPr>
          <p:cNvPr id="12" name="Group 11">
            <a:extLst>
              <a:ext uri="{FF2B5EF4-FFF2-40B4-BE49-F238E27FC236}">
                <a16:creationId xmlns:a16="http://schemas.microsoft.com/office/drawing/2014/main" id="{FF62B68E-0E45-A1DB-09D9-093F064ECB1B}"/>
              </a:ext>
            </a:extLst>
          </p:cNvPr>
          <p:cNvGrpSpPr/>
          <p:nvPr/>
        </p:nvGrpSpPr>
        <p:grpSpPr>
          <a:xfrm>
            <a:off x="3524631" y="2923308"/>
            <a:ext cx="1104138" cy="1104471"/>
            <a:chOff x="3473624" y="3247427"/>
            <a:chExt cx="1104138" cy="1104471"/>
          </a:xfrm>
        </p:grpSpPr>
        <p:pic>
          <p:nvPicPr>
            <p:cNvPr id="39" name="Picture 12" descr="Chinese University of Hong Kong ...">
              <a:extLst>
                <a:ext uri="{FF2B5EF4-FFF2-40B4-BE49-F238E27FC236}">
                  <a16:creationId xmlns:a16="http://schemas.microsoft.com/office/drawing/2014/main" id="{3F2917B2-3F4D-905C-77A3-E39157BDE8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624" y="3247427"/>
              <a:ext cx="1104138" cy="8763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A1886BB-40E2-8DBA-415C-4C49999CCAFF}"/>
                </a:ext>
              </a:extLst>
            </p:cNvPr>
            <p:cNvSpPr txBox="1"/>
            <p:nvPr/>
          </p:nvSpPr>
          <p:spPr>
            <a:xfrm>
              <a:off x="3555392" y="4074899"/>
              <a:ext cx="940602" cy="276999"/>
            </a:xfrm>
            <a:prstGeom prst="rect">
              <a:avLst/>
            </a:prstGeom>
            <a:noFill/>
          </p:spPr>
          <p:txBody>
            <a:bodyPr wrap="square" rtlCol="0">
              <a:spAutoFit/>
            </a:bodyPr>
            <a:lstStyle/>
            <a:p>
              <a:pPr algn="ctr"/>
              <a:r>
                <a:rPr lang="en-US" sz="1200" b="1" dirty="0"/>
                <a:t>CHATEDA</a:t>
              </a:r>
            </a:p>
          </p:txBody>
        </p:sp>
      </p:grpSp>
      <p:grpSp>
        <p:nvGrpSpPr>
          <p:cNvPr id="7" name="Group 6">
            <a:extLst>
              <a:ext uri="{FF2B5EF4-FFF2-40B4-BE49-F238E27FC236}">
                <a16:creationId xmlns:a16="http://schemas.microsoft.com/office/drawing/2014/main" id="{A8B03E5C-DEBE-5E1F-F09B-47937A81A9FD}"/>
              </a:ext>
            </a:extLst>
          </p:cNvPr>
          <p:cNvGrpSpPr/>
          <p:nvPr/>
        </p:nvGrpSpPr>
        <p:grpSpPr>
          <a:xfrm>
            <a:off x="5745353" y="3325925"/>
            <a:ext cx="983869" cy="1143228"/>
            <a:chOff x="5796469" y="2808173"/>
            <a:chExt cx="983869" cy="1143228"/>
          </a:xfrm>
        </p:grpSpPr>
        <p:pic>
          <p:nvPicPr>
            <p:cNvPr id="1038" name="Picture 14" descr="University of Maryland, College Park ...">
              <a:extLst>
                <a:ext uri="{FF2B5EF4-FFF2-40B4-BE49-F238E27FC236}">
                  <a16:creationId xmlns:a16="http://schemas.microsoft.com/office/drawing/2014/main" id="{2EBD5DEC-BA34-8C9B-F488-2F8941B3EC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6603" y="2808173"/>
              <a:ext cx="863600" cy="863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BAE2F209-572B-9CC9-E6FE-F589058CF1EA}"/>
                </a:ext>
              </a:extLst>
            </p:cNvPr>
            <p:cNvSpPr txBox="1"/>
            <p:nvPr/>
          </p:nvSpPr>
          <p:spPr>
            <a:xfrm>
              <a:off x="5796469" y="3674402"/>
              <a:ext cx="983869" cy="276999"/>
            </a:xfrm>
            <a:prstGeom prst="rect">
              <a:avLst/>
            </a:prstGeom>
            <a:noFill/>
          </p:spPr>
          <p:txBody>
            <a:bodyPr wrap="square" rtlCol="0">
              <a:spAutoFit/>
            </a:bodyPr>
            <a:lstStyle/>
            <a:p>
              <a:pPr algn="ctr"/>
              <a:r>
                <a:rPr lang="en-US" sz="1200" b="1" dirty="0"/>
                <a:t>MCP4EDA</a:t>
              </a:r>
            </a:p>
          </p:txBody>
        </p:sp>
      </p:grpSp>
      <p:grpSp>
        <p:nvGrpSpPr>
          <p:cNvPr id="5" name="Group 4">
            <a:extLst>
              <a:ext uri="{FF2B5EF4-FFF2-40B4-BE49-F238E27FC236}">
                <a16:creationId xmlns:a16="http://schemas.microsoft.com/office/drawing/2014/main" id="{91FFE2F9-FD64-6692-00FC-4D06E9BA8C55}"/>
              </a:ext>
            </a:extLst>
          </p:cNvPr>
          <p:cNvGrpSpPr/>
          <p:nvPr/>
        </p:nvGrpSpPr>
        <p:grpSpPr>
          <a:xfrm>
            <a:off x="5181843" y="4712706"/>
            <a:ext cx="2110888" cy="1153299"/>
            <a:chOff x="5299493" y="4095935"/>
            <a:chExt cx="2110888" cy="1153299"/>
          </a:xfrm>
        </p:grpSpPr>
        <p:pic>
          <p:nvPicPr>
            <p:cNvPr id="43" name="Picture 12" descr="Chinese University of Hong Kong ...">
              <a:extLst>
                <a:ext uri="{FF2B5EF4-FFF2-40B4-BE49-F238E27FC236}">
                  <a16:creationId xmlns:a16="http://schemas.microsoft.com/office/drawing/2014/main" id="{8E4AFE9C-2DE2-0B34-9FE8-53CB140AE7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2868" y="4095935"/>
              <a:ext cx="1104138" cy="8763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F93B1B25-72DD-46FD-3B31-27A805A35AE1}"/>
                </a:ext>
              </a:extLst>
            </p:cNvPr>
            <p:cNvSpPr txBox="1"/>
            <p:nvPr/>
          </p:nvSpPr>
          <p:spPr>
            <a:xfrm>
              <a:off x="5299493" y="4972235"/>
              <a:ext cx="2110888" cy="276999"/>
            </a:xfrm>
            <a:prstGeom prst="rect">
              <a:avLst/>
            </a:prstGeom>
            <a:noFill/>
          </p:spPr>
          <p:txBody>
            <a:bodyPr wrap="square" rtlCol="0">
              <a:spAutoFit/>
            </a:bodyPr>
            <a:lstStyle/>
            <a:p>
              <a:pPr algn="ctr"/>
              <a:r>
                <a:rPr lang="en-US" sz="1200" b="1" dirty="0"/>
                <a:t>MULTI-AGENTS FOR EDA</a:t>
              </a:r>
            </a:p>
          </p:txBody>
        </p:sp>
      </p:grpSp>
      <p:grpSp>
        <p:nvGrpSpPr>
          <p:cNvPr id="11" name="Group 10">
            <a:extLst>
              <a:ext uri="{FF2B5EF4-FFF2-40B4-BE49-F238E27FC236}">
                <a16:creationId xmlns:a16="http://schemas.microsoft.com/office/drawing/2014/main" id="{E2F4EBBE-B8C9-09D2-B40F-63691651865C}"/>
              </a:ext>
            </a:extLst>
          </p:cNvPr>
          <p:cNvGrpSpPr/>
          <p:nvPr/>
        </p:nvGrpSpPr>
        <p:grpSpPr>
          <a:xfrm>
            <a:off x="3429995" y="1391163"/>
            <a:ext cx="1293411" cy="802834"/>
            <a:chOff x="3449277" y="1391163"/>
            <a:chExt cx="1293411" cy="802834"/>
          </a:xfrm>
        </p:grpSpPr>
        <p:pic>
          <p:nvPicPr>
            <p:cNvPr id="45" name="Picture 6" descr="Regional Admissions Counselors ...">
              <a:extLst>
                <a:ext uri="{FF2B5EF4-FFF2-40B4-BE49-F238E27FC236}">
                  <a16:creationId xmlns:a16="http://schemas.microsoft.com/office/drawing/2014/main" id="{0504E4E5-A0C9-9851-81FF-D46C76B07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344" y="1391163"/>
              <a:ext cx="1173276" cy="68874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BA459AA4-91C9-88F8-59FF-6C3CAEADC784}"/>
                </a:ext>
              </a:extLst>
            </p:cNvPr>
            <p:cNvSpPr txBox="1"/>
            <p:nvPr/>
          </p:nvSpPr>
          <p:spPr>
            <a:xfrm>
              <a:off x="3449277" y="1916998"/>
              <a:ext cx="1293411" cy="276999"/>
            </a:xfrm>
            <a:prstGeom prst="rect">
              <a:avLst/>
            </a:prstGeom>
            <a:noFill/>
          </p:spPr>
          <p:txBody>
            <a:bodyPr wrap="square" rtlCol="0">
              <a:spAutoFit/>
            </a:bodyPr>
            <a:lstStyle/>
            <a:p>
              <a:pPr algn="ctr"/>
              <a:r>
                <a:rPr lang="en-US" sz="1200" b="1" dirty="0"/>
                <a:t>EDA CORPUS</a:t>
              </a:r>
            </a:p>
          </p:txBody>
        </p:sp>
      </p:grpSp>
    </p:spTree>
    <p:extLst>
      <p:ext uri="{BB962C8B-B14F-4D97-AF65-F5344CB8AC3E}">
        <p14:creationId xmlns:p14="http://schemas.microsoft.com/office/powerpoint/2010/main" val="262793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34CE-3993-2C3C-6A4C-844DB2C941ED}"/>
              </a:ext>
            </a:extLst>
          </p:cNvPr>
          <p:cNvSpPr>
            <a:spLocks noGrp="1"/>
          </p:cNvSpPr>
          <p:nvPr>
            <p:ph type="title"/>
          </p:nvPr>
        </p:nvSpPr>
        <p:spPr/>
        <p:txBody>
          <a:bodyPr/>
          <a:lstStyle/>
          <a:p>
            <a:r>
              <a:rPr lang="en-US" dirty="0"/>
              <a:t>From assistance to autonomy: two levels</a:t>
            </a:r>
          </a:p>
        </p:txBody>
      </p:sp>
      <p:sp>
        <p:nvSpPr>
          <p:cNvPr id="5" name="Text Placeholder 2">
            <a:extLst>
              <a:ext uri="{FF2B5EF4-FFF2-40B4-BE49-F238E27FC236}">
                <a16:creationId xmlns:a16="http://schemas.microsoft.com/office/drawing/2014/main" id="{C2E8B50E-8B82-6FEE-A862-715129603B74}"/>
              </a:ext>
            </a:extLst>
          </p:cNvPr>
          <p:cNvSpPr>
            <a:spLocks noGrp="1"/>
          </p:cNvSpPr>
          <p:nvPr>
            <p:ph type="body" idx="1"/>
          </p:nvPr>
        </p:nvSpPr>
        <p:spPr>
          <a:xfrm>
            <a:off x="6002021" y="810832"/>
            <a:ext cx="5949187" cy="5762398"/>
          </a:xfrm>
        </p:spPr>
        <p:txBody>
          <a:bodyPr/>
          <a:lstStyle/>
          <a:p>
            <a:pPr marL="228600" indent="-177800">
              <a:lnSpc>
                <a:spcPct val="100000"/>
              </a:lnSpc>
              <a:buSzPct val="120000"/>
            </a:pPr>
            <a:r>
              <a:rPr lang="en-US" sz="2000" b="1" dirty="0">
                <a:solidFill>
                  <a:schemeClr val="tx2">
                    <a:lumMod val="25000"/>
                  </a:schemeClr>
                </a:solidFill>
              </a:rPr>
              <a:t>Premise:</a:t>
            </a:r>
            <a:r>
              <a:rPr lang="en-US" sz="2000" dirty="0"/>
              <a:t> Not all LLM agents (in EDA) operate at the same </a:t>
            </a:r>
            <a:r>
              <a:rPr lang="en-US" sz="2000" b="1" dirty="0"/>
              <a:t>level of abstraction</a:t>
            </a:r>
            <a:br>
              <a:rPr lang="en-US" sz="2000" b="1" dirty="0"/>
            </a:br>
            <a:r>
              <a:rPr lang="en-US" sz="2000" b="1" dirty="0">
                <a:sym typeface="Wingdings" panose="05000000000000000000" pitchFamily="2" charset="2"/>
              </a:rPr>
              <a:t> </a:t>
            </a:r>
            <a:r>
              <a:rPr lang="en-US" sz="2000" dirty="0"/>
              <a:t>This matters because abstraction determines the </a:t>
            </a:r>
            <a:r>
              <a:rPr lang="en-US" sz="2000" b="1" dirty="0"/>
              <a:t>search space</a:t>
            </a:r>
            <a:r>
              <a:rPr lang="en-US" sz="2000" dirty="0"/>
              <a:t>, </a:t>
            </a:r>
            <a:r>
              <a:rPr lang="en-US" sz="2000" b="1" dirty="0"/>
              <a:t>feedback signal</a:t>
            </a:r>
            <a:r>
              <a:rPr lang="en-US" sz="2000" dirty="0"/>
              <a:t>, and </a:t>
            </a:r>
            <a:r>
              <a:rPr lang="en-US" sz="2000" b="1" dirty="0"/>
              <a:t>risk profile</a:t>
            </a:r>
          </a:p>
          <a:p>
            <a:pPr marL="228600" indent="-177800">
              <a:lnSpc>
                <a:spcPct val="100000"/>
              </a:lnSpc>
              <a:spcBef>
                <a:spcPts val="1200"/>
              </a:spcBef>
              <a:buSzPct val="120000"/>
            </a:pPr>
            <a:r>
              <a:rPr lang="en-US" sz="2000" b="1" dirty="0">
                <a:solidFill>
                  <a:srgbClr val="0070C0"/>
                </a:solidFill>
              </a:rPr>
              <a:t>Two recurring patterns</a:t>
            </a:r>
            <a:endParaRPr lang="en-US" sz="2000" dirty="0">
              <a:solidFill>
                <a:srgbClr val="0070C0"/>
              </a:solidFill>
            </a:endParaRPr>
          </a:p>
          <a:p>
            <a:pPr marL="461963" lvl="1" indent="-227013">
              <a:lnSpc>
                <a:spcPct val="100000"/>
              </a:lnSpc>
              <a:buSzPct val="120000"/>
            </a:pPr>
            <a:r>
              <a:rPr lang="en-US" sz="1600" b="1" dirty="0">
                <a:solidFill>
                  <a:schemeClr val="accent4">
                    <a:lumMod val="75000"/>
                  </a:schemeClr>
                </a:solidFill>
              </a:rPr>
              <a:t>Code-level agents </a:t>
            </a:r>
            <a:r>
              <a:rPr lang="en-US" sz="1600" dirty="0">
                <a:solidFill>
                  <a:schemeClr val="tx1"/>
                </a:solidFill>
              </a:rPr>
              <a:t>modify algorithmic structure (source code)</a:t>
            </a:r>
          </a:p>
          <a:p>
            <a:pPr marL="688975" lvl="2" indent="-227013">
              <a:lnSpc>
                <a:spcPct val="100000"/>
              </a:lnSpc>
              <a:buSzPct val="120000"/>
            </a:pPr>
            <a:r>
              <a:rPr lang="en-US" sz="1200" dirty="0">
                <a:solidFill>
                  <a:schemeClr val="tx1"/>
                </a:solidFill>
              </a:rPr>
              <a:t>Example: “Improve the global swap operator in the </a:t>
            </a:r>
            <a:r>
              <a:rPr lang="en-US" sz="1200" dirty="0" err="1">
                <a:solidFill>
                  <a:schemeClr val="tx1"/>
                </a:solidFill>
              </a:rPr>
              <a:t>dpl</a:t>
            </a:r>
            <a:r>
              <a:rPr lang="en-US" sz="1200" dirty="0">
                <a:solidFill>
                  <a:schemeClr val="tx1"/>
                </a:solidFill>
              </a:rPr>
              <a:t> module of </a:t>
            </a:r>
            <a:r>
              <a:rPr lang="en-US" sz="1200" dirty="0" err="1">
                <a:solidFill>
                  <a:schemeClr val="tx1"/>
                </a:solidFill>
              </a:rPr>
              <a:t>OpenROAD</a:t>
            </a:r>
            <a:r>
              <a:rPr lang="en-US" sz="1200" dirty="0">
                <a:solidFill>
                  <a:schemeClr val="tx1"/>
                </a:solidFill>
              </a:rPr>
              <a:t>”</a:t>
            </a:r>
          </a:p>
          <a:p>
            <a:pPr marL="461963" lvl="1" indent="-227013">
              <a:lnSpc>
                <a:spcPct val="100000"/>
              </a:lnSpc>
              <a:buSzPct val="120000"/>
            </a:pPr>
            <a:r>
              <a:rPr lang="en-US" sz="1600" b="1" dirty="0">
                <a:solidFill>
                  <a:srgbClr val="00B050"/>
                </a:solidFill>
              </a:rPr>
              <a:t>Flow-level agents</a:t>
            </a:r>
            <a:r>
              <a:rPr lang="en-US" sz="1600" dirty="0">
                <a:solidFill>
                  <a:srgbClr val="00B050"/>
                </a:solidFill>
              </a:rPr>
              <a:t> </a:t>
            </a:r>
            <a:r>
              <a:rPr lang="en-US" sz="1600" dirty="0"/>
              <a:t>modify control variables (tool flow, parameters, objectives)</a:t>
            </a:r>
          </a:p>
          <a:p>
            <a:pPr marL="688975" lvl="2" indent="-227013">
              <a:lnSpc>
                <a:spcPct val="100000"/>
              </a:lnSpc>
              <a:buSzPct val="120000"/>
            </a:pPr>
            <a:r>
              <a:rPr lang="en-US" sz="1200" dirty="0"/>
              <a:t>Example: “Minimize ECP with &lt; 2% area/power/PDP degradation by tuning ORFS configurations”</a:t>
            </a:r>
          </a:p>
          <a:p>
            <a:pPr marL="461963" lvl="2" indent="-227013">
              <a:lnSpc>
                <a:spcPct val="100000"/>
              </a:lnSpc>
              <a:buSzPct val="120000"/>
            </a:pPr>
            <a:r>
              <a:rPr lang="en-US" sz="1600" b="1" dirty="0">
                <a:solidFill>
                  <a:schemeClr val="tx1"/>
                </a:solidFill>
              </a:rPr>
              <a:t>We distinguish two classes: </a:t>
            </a:r>
            <a:r>
              <a:rPr lang="en-US" sz="1600" b="1" dirty="0">
                <a:solidFill>
                  <a:srgbClr val="604A7B"/>
                </a:solidFill>
              </a:rPr>
              <a:t>Code-level agents </a:t>
            </a:r>
            <a:r>
              <a:rPr lang="en-US" sz="1600" b="1" dirty="0">
                <a:solidFill>
                  <a:srgbClr val="C00000"/>
                </a:solidFill>
              </a:rPr>
              <a:t>↔</a:t>
            </a:r>
            <a:r>
              <a:rPr lang="en-US" sz="1600" b="1" dirty="0">
                <a:solidFill>
                  <a:schemeClr val="tx1"/>
                </a:solidFill>
                <a:sym typeface="Wingdings" panose="05000000000000000000" pitchFamily="2" charset="2"/>
              </a:rPr>
              <a:t> </a:t>
            </a:r>
            <a:r>
              <a:rPr lang="en-US" sz="1600" b="1" dirty="0">
                <a:solidFill>
                  <a:srgbClr val="00B050"/>
                </a:solidFill>
                <a:sym typeface="Wingdings" panose="05000000000000000000" pitchFamily="2" charset="2"/>
              </a:rPr>
              <a:t>Flow-level agents  </a:t>
            </a:r>
            <a:endParaRPr lang="en-US" sz="1600" dirty="0">
              <a:solidFill>
                <a:schemeClr val="tx1"/>
              </a:solidFill>
            </a:endParaRPr>
          </a:p>
          <a:p>
            <a:pPr marL="228600" indent="-177800">
              <a:lnSpc>
                <a:spcPct val="100000"/>
              </a:lnSpc>
              <a:spcBef>
                <a:spcPts val="1200"/>
              </a:spcBef>
              <a:buSzPct val="120000"/>
            </a:pPr>
            <a:r>
              <a:rPr lang="en-US" sz="2000" b="1" dirty="0">
                <a:solidFill>
                  <a:srgbClr val="0070C0"/>
                </a:solidFill>
              </a:rPr>
              <a:t>Core question: Is</a:t>
            </a:r>
            <a:r>
              <a:rPr lang="en-US" sz="2000" dirty="0">
                <a:solidFill>
                  <a:srgbClr val="0070C0"/>
                </a:solidFill>
              </a:rPr>
              <a:t> the agent reasoning about </a:t>
            </a:r>
            <a:r>
              <a:rPr lang="en-US" sz="2000" b="1" dirty="0">
                <a:solidFill>
                  <a:srgbClr val="0070C0"/>
                </a:solidFill>
              </a:rPr>
              <a:t>heuristics</a:t>
            </a:r>
            <a:r>
              <a:rPr lang="en-US" sz="2000" dirty="0">
                <a:solidFill>
                  <a:srgbClr val="0070C0"/>
                </a:solidFill>
              </a:rPr>
              <a:t> (code and operators), or </a:t>
            </a:r>
            <a:r>
              <a:rPr lang="en-US" sz="2000" b="1" dirty="0">
                <a:solidFill>
                  <a:srgbClr val="0070C0"/>
                </a:solidFill>
              </a:rPr>
              <a:t>policies</a:t>
            </a:r>
            <a:r>
              <a:rPr lang="en-US" sz="2000" dirty="0">
                <a:solidFill>
                  <a:srgbClr val="0070C0"/>
                </a:solidFill>
              </a:rPr>
              <a:t> (parameters and sequencing) in a tool flow?</a:t>
            </a:r>
            <a:endParaRPr lang="en-US" sz="2000" b="1" dirty="0">
              <a:solidFill>
                <a:srgbClr val="0070C0"/>
              </a:solidFill>
            </a:endParaRPr>
          </a:p>
        </p:txBody>
      </p:sp>
      <p:grpSp>
        <p:nvGrpSpPr>
          <p:cNvPr id="13" name="Group 12">
            <a:extLst>
              <a:ext uri="{FF2B5EF4-FFF2-40B4-BE49-F238E27FC236}">
                <a16:creationId xmlns:a16="http://schemas.microsoft.com/office/drawing/2014/main" id="{689FFBA6-53DC-D672-9C8B-A322861D4754}"/>
              </a:ext>
            </a:extLst>
          </p:cNvPr>
          <p:cNvGrpSpPr/>
          <p:nvPr/>
        </p:nvGrpSpPr>
        <p:grpSpPr>
          <a:xfrm>
            <a:off x="332475" y="862177"/>
            <a:ext cx="5312230" cy="2027332"/>
            <a:chOff x="514349" y="925418"/>
            <a:chExt cx="5312230" cy="2027332"/>
          </a:xfrm>
        </p:grpSpPr>
        <p:sp>
          <p:nvSpPr>
            <p:cNvPr id="3" name="Rectangle 2">
              <a:extLst>
                <a:ext uri="{FF2B5EF4-FFF2-40B4-BE49-F238E27FC236}">
                  <a16:creationId xmlns:a16="http://schemas.microsoft.com/office/drawing/2014/main" id="{0E4272B1-8233-B946-304C-A41811AA4D7D}"/>
                </a:ext>
              </a:extLst>
            </p:cNvPr>
            <p:cNvSpPr/>
            <p:nvPr/>
          </p:nvSpPr>
          <p:spPr>
            <a:xfrm>
              <a:off x="514350" y="1257982"/>
              <a:ext cx="5312229" cy="1694768"/>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C66632-1DF7-56A9-EA9A-56A91C71B4B0}"/>
                </a:ext>
              </a:extLst>
            </p:cNvPr>
            <p:cNvSpPr/>
            <p:nvPr/>
          </p:nvSpPr>
          <p:spPr>
            <a:xfrm>
              <a:off x="514349" y="934812"/>
              <a:ext cx="5312229" cy="323170"/>
            </a:xfrm>
            <a:prstGeom prst="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370474-69D0-F2B8-2422-0F6433D3C6D2}"/>
                </a:ext>
              </a:extLst>
            </p:cNvPr>
            <p:cNvSpPr txBox="1"/>
            <p:nvPr/>
          </p:nvSpPr>
          <p:spPr>
            <a:xfrm>
              <a:off x="1961470" y="925418"/>
              <a:ext cx="2230211" cy="338554"/>
            </a:xfrm>
            <a:prstGeom prst="rect">
              <a:avLst/>
            </a:prstGeom>
            <a:noFill/>
          </p:spPr>
          <p:txBody>
            <a:bodyPr wrap="square" rtlCol="0">
              <a:spAutoFit/>
            </a:bodyPr>
            <a:lstStyle/>
            <a:p>
              <a:r>
                <a:rPr lang="en-US" sz="1600" b="1" dirty="0">
                  <a:solidFill>
                    <a:srgbClr val="002060"/>
                  </a:solidFill>
                </a:rPr>
                <a:t>LLMs thrive on data</a:t>
              </a:r>
            </a:p>
          </p:txBody>
        </p:sp>
        <p:sp>
          <p:nvSpPr>
            <p:cNvPr id="7" name="Text Placeholder 2">
              <a:extLst>
                <a:ext uri="{FF2B5EF4-FFF2-40B4-BE49-F238E27FC236}">
                  <a16:creationId xmlns:a16="http://schemas.microsoft.com/office/drawing/2014/main" id="{7230E2DB-B24B-7795-CFE9-51DC4C01D8D9}"/>
                </a:ext>
              </a:extLst>
            </p:cNvPr>
            <p:cNvSpPr txBox="1">
              <a:spLocks/>
            </p:cNvSpPr>
            <p:nvPr/>
          </p:nvSpPr>
          <p:spPr>
            <a:xfrm>
              <a:off x="514349" y="1273367"/>
              <a:ext cx="5312228" cy="1609533"/>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buSzPct val="120000"/>
              </a:pPr>
              <a:r>
                <a:rPr lang="en-US" sz="2000" dirty="0">
                  <a:solidFill>
                    <a:schemeClr val="tx1"/>
                  </a:solidFill>
                </a:rPr>
                <a:t>GitHub = structured development history</a:t>
              </a:r>
            </a:p>
            <a:p>
              <a:pPr marL="228600" indent="-177800">
                <a:buSzPct val="120000"/>
              </a:pPr>
              <a:r>
                <a:rPr lang="en-US" sz="2000" dirty="0">
                  <a:solidFill>
                    <a:schemeClr val="tx1"/>
                  </a:solidFill>
                  <a:sym typeface="Wingdings" panose="05000000000000000000" pitchFamily="2" charset="2"/>
                </a:rPr>
                <a:t>Preference and temporal data: PRs merged, issues opened/closed, commits</a:t>
              </a:r>
            </a:p>
            <a:p>
              <a:pPr marL="228600" indent="-177800">
                <a:buSzPct val="120000"/>
              </a:pPr>
              <a:r>
                <a:rPr lang="en-US" sz="2000" dirty="0">
                  <a:solidFill>
                    <a:schemeClr val="tx1"/>
                  </a:solidFill>
                  <a:sym typeface="Wingdings" panose="05000000000000000000" pitchFamily="2" charset="2"/>
                </a:rPr>
                <a:t>Implicit supervision signals</a:t>
              </a:r>
            </a:p>
          </p:txBody>
        </p:sp>
      </p:grpSp>
      <p:grpSp>
        <p:nvGrpSpPr>
          <p:cNvPr id="12" name="Group 11">
            <a:extLst>
              <a:ext uri="{FF2B5EF4-FFF2-40B4-BE49-F238E27FC236}">
                <a16:creationId xmlns:a16="http://schemas.microsoft.com/office/drawing/2014/main" id="{2C175532-89CD-44A8-3D4D-571DE9B964DA}"/>
              </a:ext>
            </a:extLst>
          </p:cNvPr>
          <p:cNvGrpSpPr/>
          <p:nvPr/>
        </p:nvGrpSpPr>
        <p:grpSpPr>
          <a:xfrm>
            <a:off x="321302" y="3095496"/>
            <a:ext cx="5334577" cy="2041014"/>
            <a:chOff x="215900" y="3790440"/>
            <a:chExt cx="5334577" cy="2041014"/>
          </a:xfrm>
        </p:grpSpPr>
        <p:sp>
          <p:nvSpPr>
            <p:cNvPr id="8" name="Rectangle 7">
              <a:extLst>
                <a:ext uri="{FF2B5EF4-FFF2-40B4-BE49-F238E27FC236}">
                  <a16:creationId xmlns:a16="http://schemas.microsoft.com/office/drawing/2014/main" id="{94C94A24-D03D-F201-D2AF-1E99BEA7A987}"/>
                </a:ext>
              </a:extLst>
            </p:cNvPr>
            <p:cNvSpPr/>
            <p:nvPr/>
          </p:nvSpPr>
          <p:spPr>
            <a:xfrm>
              <a:off x="246957" y="4136686"/>
              <a:ext cx="5303520" cy="1694768"/>
            </a:xfrm>
            <a:prstGeom prst="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ABCDD3-547B-E5BD-97AD-23F693D5D5D4}"/>
                </a:ext>
              </a:extLst>
            </p:cNvPr>
            <p:cNvSpPr/>
            <p:nvPr/>
          </p:nvSpPr>
          <p:spPr>
            <a:xfrm>
              <a:off x="246956" y="3813516"/>
              <a:ext cx="5303520" cy="323170"/>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C5AAD7F-4351-2BA2-1EC6-CCE8FF5E7997}"/>
                </a:ext>
              </a:extLst>
            </p:cNvPr>
            <p:cNvSpPr txBox="1"/>
            <p:nvPr/>
          </p:nvSpPr>
          <p:spPr>
            <a:xfrm>
              <a:off x="2009383" y="3790440"/>
              <a:ext cx="2230211" cy="338554"/>
            </a:xfrm>
            <a:prstGeom prst="rect">
              <a:avLst/>
            </a:prstGeom>
            <a:noFill/>
          </p:spPr>
          <p:txBody>
            <a:bodyPr wrap="square" rtlCol="0">
              <a:spAutoFit/>
            </a:bodyPr>
            <a:lstStyle/>
            <a:p>
              <a:pPr algn="ctr"/>
              <a:r>
                <a:rPr lang="en-US" sz="1600" b="1" dirty="0">
                  <a:solidFill>
                    <a:schemeClr val="accent3">
                      <a:lumMod val="50000"/>
                    </a:schemeClr>
                  </a:solidFill>
                </a:rPr>
                <a:t>EDA is data rich</a:t>
              </a:r>
            </a:p>
          </p:txBody>
        </p:sp>
        <p:sp>
          <p:nvSpPr>
            <p:cNvPr id="11" name="Text Placeholder 2">
              <a:extLst>
                <a:ext uri="{FF2B5EF4-FFF2-40B4-BE49-F238E27FC236}">
                  <a16:creationId xmlns:a16="http://schemas.microsoft.com/office/drawing/2014/main" id="{ED4C93D7-4184-B72C-4149-DAD908D1C6A9}"/>
                </a:ext>
              </a:extLst>
            </p:cNvPr>
            <p:cNvSpPr txBox="1">
              <a:spLocks/>
            </p:cNvSpPr>
            <p:nvPr/>
          </p:nvSpPr>
          <p:spPr>
            <a:xfrm>
              <a:off x="215900" y="4171611"/>
              <a:ext cx="5303520" cy="1609533"/>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pPr marL="228600" indent="-177800">
                <a:buSzPct val="120000"/>
              </a:pPr>
              <a:r>
                <a:rPr lang="en-US" sz="2000" dirty="0">
                  <a:solidFill>
                    <a:schemeClr val="tx1"/>
                  </a:solidFill>
                </a:rPr>
                <a:t>70+ years of heuristics and literature</a:t>
              </a:r>
            </a:p>
            <a:p>
              <a:pPr marL="228600" indent="-177800">
                <a:buSzPct val="120000"/>
              </a:pPr>
              <a:r>
                <a:rPr lang="en-US" sz="2000" dirty="0">
                  <a:solidFill>
                    <a:schemeClr val="tx1"/>
                  </a:solidFill>
                  <a:sym typeface="Wingdings" panose="05000000000000000000" pitchFamily="2" charset="2"/>
                </a:rPr>
                <a:t>Massive open-source codebases – </a:t>
              </a:r>
              <a:br>
                <a:rPr lang="en-US" sz="2000" dirty="0">
                  <a:solidFill>
                    <a:schemeClr val="tx1"/>
                  </a:solidFill>
                  <a:sym typeface="Wingdings" panose="05000000000000000000" pitchFamily="2" charset="2"/>
                </a:rPr>
              </a:br>
              <a:r>
                <a:rPr lang="en-US" sz="2000" dirty="0">
                  <a:solidFill>
                    <a:schemeClr val="tx1"/>
                  </a:solidFill>
                  <a:sym typeface="Wingdings" panose="05000000000000000000" pitchFamily="2" charset="2"/>
                </a:rPr>
                <a:t>e.g., </a:t>
              </a:r>
              <a:r>
                <a:rPr lang="en-US" sz="2000" dirty="0" err="1">
                  <a:solidFill>
                    <a:schemeClr val="tx1"/>
                  </a:solidFill>
                  <a:sym typeface="Wingdings" panose="05000000000000000000" pitchFamily="2" charset="2"/>
                </a:rPr>
                <a:t>OpenROAD</a:t>
              </a:r>
              <a:endParaRPr lang="en-US" sz="2000" dirty="0">
                <a:solidFill>
                  <a:schemeClr val="tx1"/>
                </a:solidFill>
                <a:sym typeface="Wingdings" panose="05000000000000000000" pitchFamily="2" charset="2"/>
              </a:endParaRPr>
            </a:p>
            <a:p>
              <a:pPr marL="228600" indent="-177800">
                <a:buSzPct val="120000"/>
              </a:pPr>
              <a:r>
                <a:rPr lang="en-US" sz="2000" dirty="0">
                  <a:solidFill>
                    <a:schemeClr val="tx1"/>
                  </a:solidFill>
                  <a:sym typeface="Wingdings" panose="05000000000000000000" pitchFamily="2" charset="2"/>
                </a:rPr>
                <a:t>Rich logs: timing, congestion, DRCs, PPA</a:t>
              </a:r>
              <a:endParaRPr lang="en-US" sz="1600" dirty="0">
                <a:solidFill>
                  <a:schemeClr val="tx1"/>
                </a:solidFill>
                <a:sym typeface="Wingdings" panose="05000000000000000000" pitchFamily="2" charset="2"/>
              </a:endParaRPr>
            </a:p>
            <a:p>
              <a:pPr marL="50800" indent="0">
                <a:buNone/>
              </a:pPr>
              <a:endParaRPr lang="en-US" sz="2000" dirty="0">
                <a:solidFill>
                  <a:schemeClr val="tx1"/>
                </a:solidFill>
              </a:endParaRPr>
            </a:p>
          </p:txBody>
        </p:sp>
      </p:grpSp>
      <p:sp>
        <p:nvSpPr>
          <p:cNvPr id="14" name="TextBox 13">
            <a:extLst>
              <a:ext uri="{FF2B5EF4-FFF2-40B4-BE49-F238E27FC236}">
                <a16:creationId xmlns:a16="http://schemas.microsoft.com/office/drawing/2014/main" id="{9D40C582-1568-BE46-8121-B5CC7AE44D84}"/>
              </a:ext>
            </a:extLst>
          </p:cNvPr>
          <p:cNvSpPr txBox="1"/>
          <p:nvPr/>
        </p:nvSpPr>
        <p:spPr>
          <a:xfrm>
            <a:off x="332475" y="5328745"/>
            <a:ext cx="5603242" cy="1477328"/>
          </a:xfrm>
          <a:prstGeom prst="rect">
            <a:avLst/>
          </a:prstGeom>
          <a:noFill/>
        </p:spPr>
        <p:txBody>
          <a:bodyPr wrap="square" rtlCol="0">
            <a:spAutoFit/>
          </a:bodyPr>
          <a:lstStyle/>
          <a:p>
            <a:pPr marL="234950" marR="0" lvl="0" indent="-228600" algn="l" defTabSz="914400" rtl="0" eaLnBrk="1" fontAlgn="auto" latinLnBrk="0" hangingPunct="1">
              <a:lnSpc>
                <a:spcPct val="100000"/>
              </a:lnSpc>
              <a:spcBef>
                <a:spcPts val="0"/>
              </a:spcBef>
              <a:spcAft>
                <a:spcPts val="0"/>
              </a:spcAft>
              <a:buClr>
                <a:srgbClr val="C00000"/>
              </a:buClr>
              <a:buSzPct val="120000"/>
              <a:buFont typeface="Arial" panose="020B0604020202020204" pitchFamily="34" charset="0"/>
              <a:buChar char="•"/>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Docs can be a great basis</a:t>
            </a:r>
          </a:p>
          <a:p>
            <a:pPr marL="234950" lvl="2" indent="-228600">
              <a:buClr>
                <a:srgbClr val="C00000"/>
              </a:buClr>
              <a:buSzPct val="120000"/>
              <a:buFont typeface="Arial" panose="020B0604020202020204" pitchFamily="34" charset="0"/>
              <a:buChar char="•"/>
              <a:defRPr/>
            </a:pPr>
            <a:r>
              <a:rPr lang="en-US" sz="2000" b="1" dirty="0">
                <a:solidFill>
                  <a:schemeClr val="tx1"/>
                </a:solidFill>
                <a:sym typeface="Wingdings" panose="05000000000000000000" pitchFamily="2" charset="2"/>
              </a:rPr>
              <a:t>Research testbeds and reproducible experimentation</a:t>
            </a:r>
            <a:endParaRPr lang="en-US" sz="1600" b="1" dirty="0">
              <a:solidFill>
                <a:schemeClr val="tx1"/>
              </a:solidFill>
              <a:sym typeface="Wingdings" panose="05000000000000000000" pitchFamily="2" charset="2"/>
            </a:endParaRPr>
          </a:p>
          <a:p>
            <a:pPr marL="461963" lvl="3" indent="-227013">
              <a:buClr>
                <a:srgbClr val="C00000"/>
              </a:buClr>
              <a:buSzPct val="120000"/>
              <a:buFont typeface="Arial" panose="020B0604020202020204" pitchFamily="34" charset="0"/>
              <a:buChar char="•"/>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Tree>
    <p:extLst>
      <p:ext uri="{BB962C8B-B14F-4D97-AF65-F5344CB8AC3E}">
        <p14:creationId xmlns:p14="http://schemas.microsoft.com/office/powerpoint/2010/main" val="690432737"/>
      </p:ext>
    </p:extLst>
  </p:cSld>
  <p:clrMapOvr>
    <a:masterClrMapping/>
  </p:clrMapOvr>
</p:sld>
</file>

<file path=ppt/theme/theme1.xml><?xml version="1.0" encoding="utf-8"?>
<a:theme xmlns:a="http://schemas.openxmlformats.org/drawingml/2006/main" name="1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3456</Words>
  <Application>Microsoft Macintosh PowerPoint</Application>
  <PresentationFormat>Widescreen</PresentationFormat>
  <Paragraphs>328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Comic Sans MS</vt:lpstr>
      <vt:lpstr>Wingdings</vt:lpstr>
      <vt:lpstr>Arial</vt:lpstr>
      <vt:lpstr>Cambria Math</vt:lpstr>
      <vt:lpstr>Calibri</vt:lpstr>
      <vt:lpstr>Arial Narrow</vt:lpstr>
      <vt:lpstr>1_ABKGROUP</vt:lpstr>
      <vt:lpstr>Agentic AI for EDA R&amp;D: Status and Prospects</vt:lpstr>
      <vt:lpstr>Outline</vt:lpstr>
      <vt:lpstr>The need</vt:lpstr>
      <vt:lpstr>The new lever (LLMs  Agents  R&amp;D Acceleration )</vt:lpstr>
      <vt:lpstr>Semiconductor design = Optimization</vt:lpstr>
      <vt:lpstr>Outline</vt:lpstr>
      <vt:lpstr>Modern agentic stack for production EDA</vt:lpstr>
      <vt:lpstr>Agentic EDA: momentum and uptake</vt:lpstr>
      <vt:lpstr>From assistance to autonomy: two levels</vt:lpstr>
      <vt:lpstr>Flow-level agents – architecture </vt:lpstr>
      <vt:lpstr>Code-level agents – architecture   </vt:lpstr>
      <vt:lpstr>Outline</vt:lpstr>
      <vt:lpstr>Evolving OpenROAD’s DPL</vt:lpstr>
      <vt:lpstr>Results with dpl’s improvePlacement</vt:lpstr>
      <vt:lpstr>What is ORFS-agent? </vt:lpstr>
      <vt:lpstr>ORFS-Agent: Key outcomes</vt:lpstr>
      <vt:lpstr>Improving logic synthesis: Yosys + ABC</vt:lpstr>
      <vt:lpstr>Improving functional simulation: Verilator</vt:lpstr>
      <vt:lpstr>Improving a SOTA Hypergraph Partitioner (TritonPart)</vt:lpstr>
      <vt:lpstr>Beyond accuracy - speed</vt:lpstr>
      <vt:lpstr>Outline</vt:lpstr>
      <vt:lpstr>Vision: OpenROAD as a Continuous Learning Platform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Kwangsoo Han</dc:creator>
  <cp:lastModifiedBy>Kundu, Sayak</cp:lastModifiedBy>
  <cp:revision>74</cp:revision>
  <dcterms:created xsi:type="dcterms:W3CDTF">2006-08-16T00:00:00Z</dcterms:created>
  <dcterms:modified xsi:type="dcterms:W3CDTF">2026-03-12T18:09:09Z</dcterms:modified>
</cp:coreProperties>
</file>