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147483058" r:id="rId4"/>
    <p:sldId id="2147483075" r:id="rId5"/>
    <p:sldId id="2147483068" r:id="rId6"/>
    <p:sldId id="2147483046" r:id="rId7"/>
    <p:sldId id="2147483073" r:id="rId8"/>
    <p:sldId id="2147483072" r:id="rId9"/>
    <p:sldId id="2147483049" r:id="rId10"/>
    <p:sldId id="2147483050" r:id="rId11"/>
    <p:sldId id="2147483048" r:id="rId12"/>
    <p:sldId id="2147483053" r:id="rId13"/>
    <p:sldId id="2147483083" r:id="rId14"/>
    <p:sldId id="2147483076" r:id="rId15"/>
    <p:sldId id="2147483078" r:id="rId16"/>
    <p:sldId id="2147483079" r:id="rId17"/>
    <p:sldId id="2147483077" r:id="rId18"/>
    <p:sldId id="2147483054" r:id="rId19"/>
    <p:sldId id="2147483080" r:id="rId20"/>
    <p:sldId id="2147483066" r:id="rId21"/>
    <p:sldId id="2147483082" r:id="rId22"/>
  </p:sldIdLst>
  <p:sldSz cx="12192000" cy="6858000"/>
  <p:notesSz cx="9296400" cy="7010400"/>
  <p:embeddedFontLst>
    <p:embeddedFont>
      <p:font typeface="Arial Narrow" panose="020B0606020202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1" roundtripDataSignature="AMtx7misSRhH7dYRYzFW3UqK8KIeUdoi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FFF00"/>
    <a:srgbClr val="FFFFFF"/>
    <a:srgbClr val="A54E08"/>
    <a:srgbClr val="A74F08"/>
    <a:srgbClr val="C8E2EA"/>
    <a:srgbClr val="246071"/>
    <a:srgbClr val="C9E3EB"/>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63293" autoAdjust="0"/>
  </p:normalViewPr>
  <p:slideViewPr>
    <p:cSldViewPr snapToGrid="0">
      <p:cViewPr varScale="1">
        <p:scale>
          <a:sx n="52" d="100"/>
          <a:sy n="52" d="100"/>
        </p:scale>
        <p:origin x="1522" y="48"/>
      </p:cViewPr>
      <p:guideLst>
        <p:guide orient="horz" pos="2160"/>
        <p:guide pos="3840"/>
      </p:guideLst>
    </p:cSldViewPr>
  </p:slideViewPr>
  <p:outlineViewPr>
    <p:cViewPr>
      <p:scale>
        <a:sx n="33" d="100"/>
        <a:sy n="33" d="100"/>
      </p:scale>
      <p:origin x="0" y="-27276"/>
    </p:cViewPr>
  </p:outlineViewPr>
  <p:notesTextViewPr>
    <p:cViewPr>
      <p:scale>
        <a:sx n="1" d="1"/>
        <a:sy n="1" d="1"/>
      </p:scale>
      <p:origin x="0" y="0"/>
    </p:cViewPr>
  </p:notesTextViewPr>
  <p:sorterViewPr>
    <p:cViewPr>
      <p:scale>
        <a:sx n="90" d="100"/>
        <a:sy n="90" d="100"/>
      </p:scale>
      <p:origin x="0" y="-3926"/>
    </p:cViewPr>
  </p:sorterViewPr>
  <p:notesViewPr>
    <p:cSldViewPr snapToGrid="0">
      <p:cViewPr varScale="1">
        <p:scale>
          <a:sx n="156" d="100"/>
          <a:sy n="156" d="100"/>
        </p:scale>
        <p:origin x="5646" y="120"/>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8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82"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8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8" Type="http://schemas.openxmlformats.org/officeDocument/2006/relationships/slide" Target="slides/slide7.xml"/><Relationship Id="rId8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33A46E-24E7-E315-8AB7-D4A40118CFD9}"/>
              </a:ext>
            </a:extLst>
          </p:cNvPr>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2BB89B0-0906-CB18-FEB8-DAC791162492}"/>
              </a:ext>
            </a:extLst>
          </p:cNvPr>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C9FA9D91-0FA1-455D-B061-92CD96D26FBB}" type="datetimeFigureOut">
              <a:rPr lang="en-US" smtClean="0"/>
              <a:t>3/17/2026</a:t>
            </a:fld>
            <a:endParaRPr lang="en-US"/>
          </a:p>
        </p:txBody>
      </p:sp>
      <p:sp>
        <p:nvSpPr>
          <p:cNvPr id="4" name="Footer Placeholder 3">
            <a:extLst>
              <a:ext uri="{FF2B5EF4-FFF2-40B4-BE49-F238E27FC236}">
                <a16:creationId xmlns:a16="http://schemas.microsoft.com/office/drawing/2014/main" id="{0DC6E4FB-A258-F329-2267-876C4A8B5FE4}"/>
              </a:ext>
            </a:extLst>
          </p:cNvPr>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5BABC1-A4B6-E1F3-3A13-2C848FDB5A8E}"/>
              </a:ext>
            </a:extLst>
          </p:cNvPr>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993B49E2-9899-496F-9F5C-B2C0D862F290}" type="slidenum">
              <a:rPr lang="en-US" smtClean="0"/>
              <a:t>‹#›</a:t>
            </a:fld>
            <a:endParaRPr lang="en-US"/>
          </a:p>
        </p:txBody>
      </p:sp>
    </p:spTree>
    <p:extLst>
      <p:ext uri="{BB962C8B-B14F-4D97-AF65-F5344CB8AC3E}">
        <p14:creationId xmlns:p14="http://schemas.microsoft.com/office/powerpoint/2010/main" val="2018386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 y="1"/>
            <a:ext cx="4028440" cy="350520"/>
          </a:xfrm>
          <a:prstGeom prst="rect">
            <a:avLst/>
          </a:prstGeom>
          <a:noFill/>
          <a:ln>
            <a:noFill/>
          </a:ln>
        </p:spPr>
        <p:txBody>
          <a:bodyPr spcFirstLastPara="1" wrap="square" lIns="89450" tIns="44725" rIns="89450" bIns="447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2" y="1"/>
            <a:ext cx="4028440" cy="350520"/>
          </a:xfrm>
          <a:prstGeom prst="rect">
            <a:avLst/>
          </a:prstGeom>
          <a:noFill/>
          <a:ln>
            <a:noFill/>
          </a:ln>
        </p:spPr>
        <p:txBody>
          <a:bodyPr spcFirstLastPara="1" wrap="square" lIns="89450" tIns="44725" rIns="89450" bIns="44725"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11400" y="5270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 y="6658664"/>
            <a:ext cx="4028440" cy="350520"/>
          </a:xfrm>
          <a:prstGeom prst="rect">
            <a:avLst/>
          </a:prstGeom>
          <a:noFill/>
          <a:ln>
            <a:noFill/>
          </a:ln>
        </p:spPr>
        <p:txBody>
          <a:bodyPr spcFirstLastPara="1" wrap="square" lIns="89450" tIns="44725" rIns="89450" bIns="44725"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2" y="6658664"/>
            <a:ext cx="4028440" cy="350520"/>
          </a:xfrm>
          <a:prstGeom prst="rect">
            <a:avLst/>
          </a:prstGeom>
          <a:noFill/>
          <a:ln>
            <a:noFill/>
          </a:ln>
        </p:spPr>
        <p:txBody>
          <a:bodyPr spcFirstLastPara="1" wrap="square" lIns="89450" tIns="44725" rIns="89450" bIns="447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a:t>
            </a:fld>
            <a:endParaRPr sz="11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3ca81cbe6ab_0_0:notes"/>
          <p:cNvSpPr>
            <a:spLocks noGrp="1" noRot="1" noChangeAspect="1"/>
          </p:cNvSpPr>
          <p:nvPr>
            <p:ph type="sldImg" idx="2"/>
          </p:nvPr>
        </p:nvSpPr>
        <p:spPr>
          <a:xfrm>
            <a:off x="2311400" y="527050"/>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ca81cbe6ab_0_0:notes"/>
          <p:cNvSpPr txBox="1">
            <a:spLocks noGrp="1"/>
          </p:cNvSpPr>
          <p:nvPr>
            <p:ph type="body" idx="1"/>
          </p:nvPr>
        </p:nvSpPr>
        <p:spPr>
          <a:xfrm>
            <a:off x="929641" y="3329940"/>
            <a:ext cx="7437000" cy="3154800"/>
          </a:xfrm>
          <a:prstGeom prst="rect">
            <a:avLst/>
          </a:prstGeom>
        </p:spPr>
        <p:txBody>
          <a:bodyPr spcFirstLastPara="1" wrap="square" lIns="89450" tIns="44725" rIns="89450" bIns="447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It is an honor to be able to add some personal thoughts to this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So many of us are here to celebrate the ISPD lifetime achievement award for Jens Lienig – a colleague and coauthor and friend.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lvl="0" indent="0" algn="l" rtl="0">
              <a:spcBef>
                <a:spcPts val="0"/>
              </a:spcBef>
              <a:spcAft>
                <a:spcPts val="0"/>
              </a:spcAft>
              <a:buNone/>
            </a:pPr>
            <a:endParaRPr/>
          </a:p>
        </p:txBody>
      </p:sp>
      <p:sp>
        <p:nvSpPr>
          <p:cNvPr id="27" name="Google Shape;27;g3ca81cbe6ab_0_0:notes"/>
          <p:cNvSpPr txBox="1">
            <a:spLocks noGrp="1"/>
          </p:cNvSpPr>
          <p:nvPr>
            <p:ph type="sldNum" idx="12"/>
          </p:nvPr>
        </p:nvSpPr>
        <p:spPr>
          <a:xfrm>
            <a:off x="5265812" y="6658664"/>
            <a:ext cx="4028400" cy="350400"/>
          </a:xfrm>
          <a:prstGeom prst="rect">
            <a:avLst/>
          </a:prstGeom>
        </p:spPr>
        <p:txBody>
          <a:bodyPr spcFirstLastPara="1" wrap="square" lIns="89450" tIns="44725" rIns="89450" bIns="447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a:solidFill>
                  <a:schemeClr val="dk1"/>
                </a:solidFill>
                <a:effectLst/>
                <a:latin typeface="Calibri"/>
                <a:ea typeface="Calibri"/>
                <a:cs typeface="Calibri"/>
                <a:sym typeface="Calibri"/>
              </a:rPr>
              <a:t>Jens formalized this into </a:t>
            </a:r>
            <a:r>
              <a:rPr lang="en-US" sz="1200" b="1" i="0" u="none" strike="noStrike" cap="none">
                <a:solidFill>
                  <a:schemeClr val="dk1"/>
                </a:solidFill>
                <a:effectLst/>
                <a:latin typeface="Calibri"/>
                <a:ea typeface="Calibri"/>
                <a:cs typeface="Calibri"/>
                <a:sym typeface="Calibri"/>
              </a:rPr>
              <a:t>the island model</a:t>
            </a:r>
            <a:r>
              <a:rPr lang="en-US" sz="1200" b="0" i="0" u="none" strike="noStrike" cap="none">
                <a:solidFill>
                  <a:schemeClr val="dk1"/>
                </a:solidFill>
                <a:effectLst/>
                <a:latin typeface="Calibri"/>
                <a:ea typeface="Calibri"/>
                <a:cs typeface="Calibri"/>
                <a:sym typeface="Calibri"/>
              </a:rPr>
              <a:t>: partition your population into subpopulations that evolve independently, with controlled migration between them. The pipeline on the right shows partitioning, </a:t>
            </a:r>
            <a:r>
              <a:rPr lang="en-US" sz="1200" b="1" i="0" u="none" strike="noStrike" cap="none">
                <a:solidFill>
                  <a:schemeClr val="dk1"/>
                </a:solidFill>
                <a:effectLst/>
                <a:latin typeface="Calibri"/>
                <a:ea typeface="Calibri"/>
                <a:cs typeface="Calibri"/>
                <a:sym typeface="Calibri"/>
              </a:rPr>
              <a:t>then</a:t>
            </a:r>
            <a:r>
              <a:rPr lang="en-US" sz="1200" b="0" i="0" u="none" strike="noStrike" cap="none">
                <a:solidFill>
                  <a:schemeClr val="dk1"/>
                </a:solidFill>
                <a:effectLst/>
                <a:latin typeface="Calibri"/>
                <a:ea typeface="Calibri"/>
                <a:cs typeface="Calibri"/>
                <a:sym typeface="Calibri"/>
              </a:rPr>
              <a:t> selection, crossover, mutation on each island, </a:t>
            </a:r>
            <a:r>
              <a:rPr lang="en-US" sz="1200" b="1" i="0" u="none" strike="noStrike" cap="none">
                <a:solidFill>
                  <a:schemeClr val="dk1"/>
                </a:solidFill>
                <a:effectLst/>
                <a:latin typeface="Calibri"/>
                <a:ea typeface="Calibri"/>
                <a:cs typeface="Calibri"/>
                <a:sym typeface="Calibri"/>
              </a:rPr>
              <a:t>then</a:t>
            </a:r>
            <a:r>
              <a:rPr lang="en-US" sz="1200" b="0" i="0" u="none" strike="noStrike" cap="none">
                <a:solidFill>
                  <a:schemeClr val="dk1"/>
                </a:solidFill>
                <a:effectLst/>
                <a:latin typeface="Calibri"/>
                <a:ea typeface="Calibri"/>
                <a:cs typeface="Calibri"/>
                <a:sym typeface="Calibri"/>
              </a:rPr>
              <a:t> periodic migration.</a:t>
            </a:r>
            <a:endParaRPr lang="en-US" b="0">
              <a:effectLst/>
            </a:endParaRPr>
          </a:p>
          <a:p>
            <a:pPr rtl="0"/>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The systematic exploration of we now call hyperparameters is noteworthy: </a:t>
            </a:r>
            <a:r>
              <a:rPr lang="en-US" sz="1200" b="1" i="0" u="none" strike="noStrike" cap="none">
                <a:solidFill>
                  <a:schemeClr val="dk1"/>
                </a:solidFill>
                <a:effectLst/>
                <a:latin typeface="Calibri"/>
                <a:ea typeface="Calibri"/>
                <a:cs typeface="Calibri"/>
                <a:sym typeface="Calibri"/>
              </a:rPr>
              <a:t> How many islands? </a:t>
            </a:r>
            <a:r>
              <a:rPr lang="en-US" sz="1200" b="0" i="0" u="none" strike="noStrike" cap="none">
                <a:solidFill>
                  <a:schemeClr val="dk1"/>
                </a:solidFill>
                <a:effectLst/>
                <a:latin typeface="Calibri"/>
                <a:ea typeface="Calibri"/>
                <a:cs typeface="Calibri"/>
                <a:sym typeface="Calibri"/>
              </a:rPr>
              <a:t>Jens experimented with 4 to 16.</a:t>
            </a:r>
            <a:r>
              <a:rPr lang="en-US" sz="1200" b="1" i="0" u="none" strike="noStrike" cap="none">
                <a:solidFill>
                  <a:schemeClr val="dk1"/>
                </a:solidFill>
                <a:effectLst/>
                <a:latin typeface="Calibri"/>
                <a:ea typeface="Calibri"/>
                <a:cs typeface="Calibri"/>
                <a:sym typeface="Calibri"/>
              </a:rPr>
              <a:t> How often to migrate?</a:t>
            </a:r>
            <a:r>
              <a:rPr lang="en-US" sz="1200" b="0" i="0" u="none" strike="noStrike" cap="none">
                <a:solidFill>
                  <a:schemeClr val="dk1"/>
                </a:solidFill>
                <a:effectLst/>
                <a:latin typeface="Calibri"/>
                <a:ea typeface="Calibri"/>
                <a:cs typeface="Calibri"/>
                <a:sym typeface="Calibri"/>
              </a:rPr>
              <a:t> </a:t>
            </a:r>
            <a:r>
              <a:rPr lang="en-US" sz="1200" b="1" i="0" u="none" strike="noStrike" cap="none">
                <a:solidFill>
                  <a:schemeClr val="dk1"/>
                </a:solidFill>
                <a:effectLst/>
                <a:latin typeface="Calibri"/>
                <a:ea typeface="Calibri"/>
                <a:cs typeface="Calibri"/>
                <a:sym typeface="Calibri"/>
              </a:rPr>
              <a:t>How many migrants</a:t>
            </a:r>
            <a:r>
              <a:rPr lang="en-US" sz="1200" b="0" i="0" u="none" strike="noStrike" cap="none">
                <a:solidFill>
                  <a:schemeClr val="dk1"/>
                </a:solidFill>
                <a:effectLst/>
                <a:latin typeface="Calibri"/>
                <a:ea typeface="Calibri"/>
                <a:cs typeface="Calibri"/>
                <a:sym typeface="Calibri"/>
              </a:rPr>
              <a:t> – and </a:t>
            </a:r>
            <a:r>
              <a:rPr lang="en-US" sz="1200" b="1" i="0" u="none" strike="noStrike" cap="none">
                <a:solidFill>
                  <a:schemeClr val="dk1"/>
                </a:solidFill>
                <a:effectLst/>
                <a:latin typeface="Calibri"/>
                <a:ea typeface="Calibri"/>
                <a:cs typeface="Calibri"/>
                <a:sym typeface="Calibri"/>
              </a:rPr>
              <a:t>do you send your best, top 50%, or random?</a:t>
            </a:r>
            <a:r>
              <a:rPr lang="en-US" sz="1200" b="0" i="0" u="none" strike="noStrike" cap="none">
                <a:solidFill>
                  <a:schemeClr val="dk1"/>
                </a:solidFill>
                <a:effectLst/>
                <a:latin typeface="Calibri"/>
                <a:ea typeface="Calibri"/>
                <a:cs typeface="Calibri"/>
                <a:sym typeface="Calibri"/>
              </a:rPr>
              <a:t> Each choice trades off exploration versus exploitation. </a:t>
            </a:r>
            <a:r>
              <a:rPr lang="en-US" sz="1200" b="1" i="0" u="none" strike="noStrike" cap="none">
                <a:solidFill>
                  <a:schemeClr val="dk1"/>
                </a:solidFill>
                <a:effectLst/>
                <a:latin typeface="Calibri"/>
                <a:ea typeface="Calibri"/>
                <a:cs typeface="Calibri"/>
                <a:sym typeface="Calibri"/>
              </a:rPr>
              <a:t>Too much </a:t>
            </a:r>
            <a:r>
              <a:rPr lang="en-US" sz="1200" b="0" i="0" u="none" strike="noStrike" cap="none">
                <a:solidFill>
                  <a:schemeClr val="dk1"/>
                </a:solidFill>
                <a:effectLst/>
                <a:latin typeface="Calibri"/>
                <a:ea typeface="Calibri"/>
                <a:cs typeface="Calibri"/>
                <a:sym typeface="Calibri"/>
              </a:rPr>
              <a:t>migration and your islands converge prematurely; </a:t>
            </a:r>
            <a:r>
              <a:rPr lang="en-US" sz="1200" b="1" i="0" u="none" strike="noStrike" cap="none">
                <a:solidFill>
                  <a:schemeClr val="dk1"/>
                </a:solidFill>
                <a:effectLst/>
                <a:latin typeface="Calibri"/>
                <a:ea typeface="Calibri"/>
                <a:cs typeface="Calibri"/>
                <a:sym typeface="Calibri"/>
              </a:rPr>
              <a:t>too little </a:t>
            </a:r>
            <a:r>
              <a:rPr lang="en-US" sz="1200" b="0" i="0" u="none" strike="noStrike" cap="none">
                <a:solidFill>
                  <a:schemeClr val="dk1"/>
                </a:solidFill>
                <a:effectLst/>
                <a:latin typeface="Calibri"/>
                <a:ea typeface="Calibri"/>
                <a:cs typeface="Calibri"/>
                <a:sym typeface="Calibri"/>
              </a:rPr>
              <a:t>and you're running independent searches that never benefit from each other.</a:t>
            </a:r>
            <a:endParaRPr lang="en-US" b="0">
              <a:effectLst/>
            </a:endParaRPr>
          </a:p>
          <a:p>
            <a:pPr rtl="0"/>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In the bottom picture: isolation gives localized optimization (exploitation), while migration triggers bursts of exploration.</a:t>
            </a:r>
          </a:p>
          <a:p>
            <a:pPr rtl="0"/>
            <a:r>
              <a:rPr lang="en-US" sz="1200" b="0" i="0" u="none" strike="noStrike" cap="none">
                <a:solidFill>
                  <a:schemeClr val="dk1"/>
                </a:solidFill>
                <a:effectLst/>
                <a:latin typeface="Calibri"/>
                <a:ea typeface="Calibri"/>
                <a:cs typeface="Calibri"/>
                <a:sym typeface="Calibri"/>
              </a:rPr>
              <a:t>So in our field, Jens was one of the first to study diversity as a controllable algorithmic resource.</a:t>
            </a:r>
            <a:endParaRPr lang="en-US" b="0">
              <a:effectLst/>
            </a:endParaRPr>
          </a:p>
          <a:p>
            <a:br>
              <a:rPr lang="en-US"/>
            </a:br>
            <a:endParaRPr lang="en-US"/>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10</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938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a:solidFill>
                  <a:schemeClr val="dk1"/>
                </a:solidFill>
                <a:effectLst/>
                <a:latin typeface="Calibri"/>
                <a:ea typeface="Calibri"/>
                <a:cs typeface="Calibri"/>
                <a:sym typeface="Calibri"/>
              </a:rPr>
              <a:t>Stepping back, we see what are now time-tested insights.</a:t>
            </a:r>
            <a:endParaRPr lang="en-US" b="0">
              <a:effectLst/>
            </a:endParaRPr>
          </a:p>
          <a:p>
            <a:pPr rtl="0"/>
            <a:r>
              <a:rPr lang="en-US" sz="1200" b="1" i="0" u="none" strike="noStrike" cap="none">
                <a:solidFill>
                  <a:schemeClr val="dk1"/>
                </a:solidFill>
                <a:effectLst/>
                <a:latin typeface="Calibri"/>
                <a:ea typeface="Calibri"/>
                <a:cs typeface="Calibri"/>
                <a:sym typeface="Calibri"/>
              </a:rPr>
              <a:t>Don’t simplify away the hard parts. </a:t>
            </a:r>
            <a:r>
              <a:rPr lang="en-US" sz="1200" b="0" i="0" u="none" strike="noStrike" cap="none">
                <a:solidFill>
                  <a:schemeClr val="dk1"/>
                </a:solidFill>
                <a:effectLst/>
                <a:latin typeface="Calibri"/>
                <a:ea typeface="Calibri"/>
                <a:cs typeface="Calibri"/>
                <a:sym typeface="Calibri"/>
              </a:rPr>
              <a:t>Don’t fall into the trap of relaxation, for convenience – the “assume a spherical horse” trap.</a:t>
            </a:r>
          </a:p>
          <a:p>
            <a:pPr rtl="0"/>
            <a:r>
              <a:rPr lang="en-US" sz="1200" b="0" i="0" u="none" strike="noStrike" cap="none">
                <a:solidFill>
                  <a:schemeClr val="dk1"/>
                </a:solidFill>
                <a:effectLst/>
                <a:latin typeface="Calibri"/>
                <a:ea typeface="Calibri"/>
                <a:cs typeface="Calibri"/>
                <a:sym typeface="Calibri"/>
              </a:rPr>
              <a:t>Optimizers should address the real objectives and constraints -- crosstalk, via count, timing, and reliability. </a:t>
            </a:r>
          </a:p>
          <a:p>
            <a:pPr rtl="0"/>
            <a:r>
              <a:rPr lang="en-US" sz="1200" b="0" i="0" u="none" strike="noStrike" cap="none">
                <a:solidFill>
                  <a:schemeClr val="dk1"/>
                </a:solidFill>
                <a:effectLst/>
                <a:latin typeface="Calibri"/>
                <a:ea typeface="Calibri"/>
                <a:cs typeface="Calibri"/>
                <a:sym typeface="Calibri"/>
              </a:rPr>
              <a:t>Metaheuristics including annealing give us this – which we often forget.</a:t>
            </a:r>
          </a:p>
          <a:p>
            <a:pPr rtl="0"/>
            <a:endParaRPr lang="en-US" sz="1200" b="0" i="0" u="none" strike="noStrike" cap="none">
              <a:solidFill>
                <a:schemeClr val="dk1"/>
              </a:solidFill>
              <a:effectLst/>
              <a:latin typeface="Calibri"/>
              <a:ea typeface="Calibri"/>
              <a:cs typeface="Calibri"/>
              <a:sym typeface="Calibri"/>
            </a:endParaRPr>
          </a:p>
          <a:p>
            <a:pPr rtl="0"/>
            <a:r>
              <a:rPr lang="en-US" sz="1200" b="0" i="0" u="none" strike="noStrike" cap="none">
                <a:solidFill>
                  <a:schemeClr val="dk1"/>
                </a:solidFill>
                <a:effectLst/>
                <a:latin typeface="Calibri"/>
                <a:ea typeface="Calibri"/>
                <a:cs typeface="Calibri"/>
                <a:sym typeface="Calibri"/>
              </a:rPr>
              <a:t>And, in rugged combinatorial landscapes, population-based search that maintains diversity is a principled response.</a:t>
            </a:r>
          </a:p>
          <a:p>
            <a:pPr rtl="0"/>
            <a:endParaRPr lang="en-US" sz="1200" b="0" i="0" u="none" strike="noStrike" cap="none">
              <a:solidFill>
                <a:schemeClr val="dk1"/>
              </a:solidFill>
              <a:effectLst/>
              <a:latin typeface="Calibri"/>
              <a:ea typeface="Calibri"/>
              <a:cs typeface="Calibri"/>
              <a:sym typeface="Calibri"/>
            </a:endParaRPr>
          </a:p>
          <a:p>
            <a:pPr rtl="0"/>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Jens’s island models, parallel search, and structured diversity are very much the forebears of parallel portfolio solvers, LLM-guided search, evolution of heuristics and more. </a:t>
            </a:r>
          </a:p>
          <a:p>
            <a:pPr rtl="0"/>
            <a:r>
              <a:rPr lang="en-US" sz="1200" b="1" i="0" u="none" strike="noStrike" cap="none">
                <a:solidFill>
                  <a:schemeClr val="dk1"/>
                </a:solidFill>
                <a:effectLst/>
                <a:latin typeface="Calibri"/>
                <a:ea typeface="Calibri"/>
                <a:cs typeface="Calibri"/>
                <a:sym typeface="Calibri"/>
              </a:rPr>
              <a:t>He saw PD as large-scale search and optimization long before that perspective was common.</a:t>
            </a: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11</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140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a:solidFill>
                  <a:schemeClr val="dk1"/>
                </a:solidFill>
                <a:effectLst/>
                <a:latin typeface="Calibri"/>
                <a:ea typeface="Calibri"/>
                <a:cs typeface="Calibri"/>
                <a:sym typeface="Calibri"/>
              </a:rPr>
              <a:t>So, what a difference 30 years makes !</a:t>
            </a:r>
          </a:p>
          <a:p>
            <a:pPr rtl="0"/>
            <a:endParaRPr lang="en-US" sz="1200" b="0" i="0" u="none" strike="noStrike" cap="none">
              <a:solidFill>
                <a:schemeClr val="dk1"/>
              </a:solidFill>
              <a:effectLst/>
              <a:latin typeface="Calibri"/>
              <a:ea typeface="Calibri"/>
              <a:cs typeface="Calibri"/>
              <a:sym typeface="Calibri"/>
            </a:endParaRPr>
          </a:p>
          <a:p>
            <a:pPr rtl="0"/>
            <a:r>
              <a:rPr lang="en-US" sz="1200" b="0" i="0" u="none" strike="noStrike" cap="none">
                <a:solidFill>
                  <a:schemeClr val="dk1"/>
                </a:solidFill>
                <a:effectLst/>
                <a:latin typeface="Calibri"/>
                <a:ea typeface="Calibri"/>
                <a:cs typeface="Calibri"/>
                <a:sym typeface="Calibri"/>
              </a:rPr>
              <a:t>In the 1990s, the verdict on evolutionary methods in EDA was: interesting but not practical. </a:t>
            </a:r>
          </a:p>
          <a:p>
            <a:pPr rtl="0"/>
            <a:r>
              <a:rPr lang="en-US" sz="1200" b="0" i="0" u="none" strike="noStrike" cap="none">
                <a:solidFill>
                  <a:schemeClr val="dk1"/>
                </a:solidFill>
                <a:effectLst/>
                <a:latin typeface="Calibri"/>
                <a:ea typeface="Calibri"/>
                <a:cs typeface="Calibri"/>
                <a:sym typeface="Calibri"/>
              </a:rPr>
              <a:t>Stochasticity was lemons, no one saw the lemonade. Overnight was still the largest time constant in the heads of users. Tuning GA parameters was a highly manual art.</a:t>
            </a:r>
            <a:endParaRPr lang="en-US" b="0">
              <a:effectLst/>
            </a:endParaRPr>
          </a:p>
          <a:p>
            <a:pPr rtl="0"/>
            <a:endParaRPr lang="en-US" sz="1200" b="0" i="0" u="none" strike="noStrike" cap="none">
              <a:solidFill>
                <a:schemeClr val="dk1"/>
              </a:solidFill>
              <a:effectLst/>
              <a:latin typeface="Calibri"/>
              <a:ea typeface="Calibri"/>
              <a:cs typeface="Calibri"/>
              <a:sym typeface="Calibri"/>
            </a:endParaRPr>
          </a:p>
          <a:p>
            <a:pPr rtl="0"/>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Fast forward to the 2020s, with multi-core CPUs, GPUs, cloud-scale compute. Bayesian optimization for autotuning, parallel portfolio methods – and now we have Agentic AI-based orchestration of search.</a:t>
            </a:r>
            <a:endParaRPr lang="en-US" b="0">
              <a:effectLst/>
            </a:endParaRPr>
          </a:p>
          <a:p>
            <a:pPr rtl="0"/>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So Jens’s ideas were considerably ahead of their time: the ecosystem just needed a quarter century to catch up.</a:t>
            </a:r>
          </a:p>
          <a:p>
            <a:br>
              <a:rPr lang="en-US"/>
            </a:b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12</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589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4D9F5-E9D3-A2F5-42F9-484FF45E2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DC9EE-6CFB-2732-E120-26FFC7B59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9C25C-E53F-92CB-C789-B387BECA98BB}"/>
              </a:ext>
            </a:extLst>
          </p:cNvPr>
          <p:cNvSpPr>
            <a:spLocks noGrp="1"/>
          </p:cNvSpPr>
          <p:nvPr>
            <p:ph type="body" idx="1"/>
          </p:nvPr>
        </p:nvSpPr>
        <p:spPr/>
        <p:txBody>
          <a:bodyPr/>
          <a:lstStyle/>
          <a:p>
            <a:r>
              <a:rPr lang="en-US"/>
              <a:t>These pictures were made a quarter century apart. The point is: stochastic optimization still looks the same. You still pay geometrically more for that next increment of improvement. Jens’s picture appeared in the 1997 Handbook of Evolutionary Computing.</a:t>
            </a:r>
          </a:p>
          <a:p>
            <a:r>
              <a:rPr lang="en-US" b="1"/>
              <a:t>[CLICK] </a:t>
            </a:r>
            <a:r>
              <a:rPr lang="en-US" b="0"/>
              <a:t>Actually, Jens’s picture is the LEFT one. </a:t>
            </a:r>
            <a:endParaRPr lang="en-US" b="1"/>
          </a:p>
          <a:p>
            <a:endParaRPr lang="en-US"/>
          </a:p>
          <a:p>
            <a:endParaRPr lang="en-US"/>
          </a:p>
          <a:p>
            <a:endParaRPr lang="en-US"/>
          </a:p>
          <a:p>
            <a:r>
              <a:rPr lang="en-US"/>
              <a:t>Langevin diffusions, stochastic gradient Markov chain Monte Carlo …</a:t>
            </a:r>
          </a:p>
          <a:p>
            <a:endParaRPr lang="en-US"/>
          </a:p>
          <a:p>
            <a:r>
              <a:rPr lang="en-US"/>
              <a:t>Figure 6.3.4 MartinCL97</a:t>
            </a:r>
          </a:p>
          <a:p>
            <a:pPr rtl="0"/>
            <a:r>
              <a:rPr lang="en-US" sz="1200" b="0" i="0" u="none" strike="noStrike" cap="none">
                <a:solidFill>
                  <a:schemeClr val="dk1"/>
                </a:solidFill>
                <a:effectLst/>
                <a:latin typeface="Calibri"/>
                <a:ea typeface="Calibri"/>
                <a:cs typeface="Calibri"/>
                <a:sym typeface="Calibri"/>
              </a:rPr>
              <a:t>So did it actually work? The plot is from Jens's 1997 paper. It shows the effect of different migrant selection strategies – random, top 50%, and best – </a:t>
            </a:r>
            <a:endParaRPr lang="en-US"/>
          </a:p>
        </p:txBody>
      </p:sp>
      <p:sp>
        <p:nvSpPr>
          <p:cNvPr id="4" name="Slide Number Placeholder 3">
            <a:extLst>
              <a:ext uri="{FF2B5EF4-FFF2-40B4-BE49-F238E27FC236}">
                <a16:creationId xmlns:a16="http://schemas.microsoft.com/office/drawing/2014/main" id="{DC6B5575-806C-E97A-22E4-3081E6E57AC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13</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4463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a timeline standpoint, the industrial years reinforced “bringing physics and the physical, to physical design”. So, don’t lose sight of the acceptance criterion. And, no spherical horses (please).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14</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67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A6444-D8E2-9503-21F4-4CBC0756A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AC789-870F-ADCF-81D5-28830B364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EA3D1-4604-BC80-49BE-ED67EE3E0A82}"/>
              </a:ext>
            </a:extLst>
          </p:cNvPr>
          <p:cNvSpPr>
            <a:spLocks noGrp="1"/>
          </p:cNvSpPr>
          <p:nvPr>
            <p:ph type="body" idx="1"/>
          </p:nvPr>
        </p:nvSpPr>
        <p:spPr/>
        <p:txBody>
          <a:bodyPr/>
          <a:lstStyle/>
          <a:p>
            <a:r>
              <a:rPr lang="en-US"/>
              <a:t>So again: the years in industry provided the discipline of business (in both small and large organizations) – and reinforced the physical grounding that we see in Jens’s research. </a:t>
            </a:r>
          </a:p>
          <a:p>
            <a:endParaRPr lang="en-US"/>
          </a:p>
          <a:p>
            <a:r>
              <a:rPr lang="en-US"/>
              <a:t>A former Tanner colleague, Judy Bergstresser, recalled much about Jens 30 years later. (And, many thanks to Susann for helping me obtain Judy’s thoughts – along with this L-Edit image that she sent.) </a:t>
            </a:r>
            <a:r>
              <a:rPr lang="en-US" b="1"/>
              <a:t>[CLICK] </a:t>
            </a:r>
            <a:r>
              <a:rPr lang="en-US" b="0"/>
              <a:t>Her description of Jens’s attention to precision and accuracy of explication, his intensive review, and his reliable adherence to deadlines were apparent even back then – </a:t>
            </a:r>
            <a:r>
              <a:rPr lang="en-US" b="1"/>
              <a:t>it rings a bell, doesn’t it ? </a:t>
            </a:r>
          </a:p>
          <a:p>
            <a:r>
              <a:rPr lang="en-US" b="0"/>
              <a:t>And </a:t>
            </a:r>
            <a:r>
              <a:rPr lang="en-US" b="1"/>
              <a:t>[CLICK] </a:t>
            </a:r>
            <a:r>
              <a:rPr lang="en-US" b="0"/>
              <a:t>Jens also provides vivid recollections: “The Martian rovers that roamed on the red planet have those Tanner-tool-designed chips in them!” – Wow!</a:t>
            </a:r>
          </a:p>
          <a:p>
            <a:endParaRPr lang="en-US" b="0"/>
          </a:p>
          <a:p>
            <a:r>
              <a:rPr lang="en-US" b="0"/>
              <a:t>From his years at Robert Bosch, Jens was driven to deep study of reliability mechanisms. And he developed methods for prediction of local problems, and critical wire-based filtering for tool scalability, well into this century.  So </a:t>
            </a:r>
            <a:r>
              <a:rPr lang="en-US"/>
              <a:t>he was </a:t>
            </a:r>
            <a:r>
              <a:rPr lang="en-US" b="1"/>
              <a:t>also doing AI and ML </a:t>
            </a:r>
            <a:r>
              <a:rPr lang="en-US"/>
              <a:t>more than two decades ago.  </a:t>
            </a:r>
          </a:p>
          <a:p>
            <a:pPr rtl="0"/>
            <a:endParaRPr lang="en-US"/>
          </a:p>
        </p:txBody>
      </p:sp>
      <p:sp>
        <p:nvSpPr>
          <p:cNvPr id="4" name="Slide Number Placeholder 3">
            <a:extLst>
              <a:ext uri="{FF2B5EF4-FFF2-40B4-BE49-F238E27FC236}">
                <a16:creationId xmlns:a16="http://schemas.microsoft.com/office/drawing/2014/main" id="{06C23134-56AE-877A-6EB9-80D27F3FC59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15</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439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CF2DB-4D55-8804-77F0-77940243D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96638-CEE4-DA36-7500-58611AF2FB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3F122-5C47-0E44-33F8-8B9F2D50D3FF}"/>
              </a:ext>
            </a:extLst>
          </p:cNvPr>
          <p:cNvSpPr>
            <a:spLocks noGrp="1"/>
          </p:cNvSpPr>
          <p:nvPr>
            <p:ph type="body" idx="1"/>
          </p:nvPr>
        </p:nvSpPr>
        <p:spPr/>
        <p:txBody>
          <a:bodyPr/>
          <a:lstStyle/>
          <a:p>
            <a:r>
              <a:rPr lang="en-US" sz="1200" b="0" i="0" u="none" strike="noStrike" cap="none">
                <a:solidFill>
                  <a:schemeClr val="dk1"/>
                </a:solidFill>
                <a:effectLst/>
                <a:latin typeface="Calibri"/>
                <a:ea typeface="Calibri"/>
                <a:cs typeface="Calibri"/>
                <a:sym typeface="Calibri"/>
              </a:rPr>
              <a:t>I first realized Jens’s amazing gifts as a communicator and teacher when I saw his talk on electromigration at ISPD-2006. And like many others, I still use his slides on this topic today.</a:t>
            </a:r>
          </a:p>
          <a:p>
            <a:r>
              <a:rPr lang="en-US" sz="1200" b="0" i="0" u="none" strike="noStrike" cap="none">
                <a:solidFill>
                  <a:schemeClr val="dk1"/>
                </a:solidFill>
                <a:effectLst/>
                <a:latin typeface="Calibri"/>
                <a:ea typeface="Calibri"/>
                <a:cs typeface="Calibri"/>
                <a:sym typeface="Calibri"/>
              </a:rPr>
              <a:t>Electromigration (along with this afternoon’s sessions) exemplifies how Jens has shaped the trajectory of ISPD and our community. Here is a clear three-stage progression. First, make the field aware of the issue. </a:t>
            </a:r>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Second, explain why the issue belongs on the agenda going forward. Third, </a:t>
            </a:r>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codify as a stable body of knowledge.</a:t>
            </a:r>
          </a:p>
          <a:p>
            <a:r>
              <a:rPr lang="en-US" sz="1200" b="0" i="0" u="none" strike="noStrike" cap="none">
                <a:solidFill>
                  <a:schemeClr val="dk1"/>
                </a:solidFill>
                <a:effectLst/>
                <a:latin typeface="Calibri"/>
                <a:ea typeface="Calibri"/>
                <a:cs typeface="Calibri"/>
                <a:sym typeface="Calibri"/>
              </a:rPr>
              <a:t>The 2006 invited paper, the 2018 “pressing need” paper, and the 2025 second-edition EM book trace exactly this progression.  What is quite special is to see one person executing all stages of this “life cycle” (as Leon might call it).</a:t>
            </a:r>
          </a:p>
          <a:p>
            <a:endParaRPr lang="en-US"/>
          </a:p>
          <a:p>
            <a:pPr rtl="0"/>
            <a:endParaRPr lang="en-US"/>
          </a:p>
        </p:txBody>
      </p:sp>
      <p:sp>
        <p:nvSpPr>
          <p:cNvPr id="4" name="Slide Number Placeholder 3">
            <a:extLst>
              <a:ext uri="{FF2B5EF4-FFF2-40B4-BE49-F238E27FC236}">
                <a16:creationId xmlns:a16="http://schemas.microsoft.com/office/drawing/2014/main" id="{E2E88FDB-5193-98EE-01CD-B72C8BA56BB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16</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1562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this brings me to CODIFICATION – which Jens has achieved through tools and pedagogy – and through his books, which scale out to all who are within reach of Springer.</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17</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413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a:solidFill>
                  <a:schemeClr val="dk1"/>
                </a:solidFill>
                <a:effectLst/>
                <a:latin typeface="Calibri"/>
                <a:ea typeface="Calibri"/>
                <a:cs typeface="Calibri"/>
                <a:sym typeface="Calibri"/>
              </a:rPr>
              <a:t>Jens’s eight books are indeed “Books for all Design Levels” – they span the entire design stack – electronic systems design, layout design of ICs, MCMs, and PCBs, down to VLSI physical design algorithms.</a:t>
            </a:r>
          </a:p>
          <a:p>
            <a:pPr rtl="0"/>
            <a:r>
              <a:rPr lang="en-US" sz="1200" b="0" i="0" u="none" strike="noStrike" cap="none">
                <a:solidFill>
                  <a:schemeClr val="dk1"/>
                </a:solidFill>
                <a:effectLst/>
                <a:latin typeface="Calibri"/>
                <a:ea typeface="Calibri"/>
                <a:cs typeface="Calibri"/>
                <a:sym typeface="Calibri"/>
              </a:rPr>
              <a:t>The textbooks are really optimized for instruction and learning – exercises, worked examples, pedagogical structure – with </a:t>
            </a:r>
            <a:r>
              <a:rPr lang="en-US" sz="1200" b="1" i="0" u="none" strike="noStrike" cap="none">
                <a:solidFill>
                  <a:schemeClr val="dk1"/>
                </a:solidFill>
                <a:effectLst/>
                <a:latin typeface="Calibri"/>
                <a:ea typeface="Calibri"/>
                <a:cs typeface="Calibri"/>
                <a:sym typeface="Calibri"/>
              </a:rPr>
              <a:t>consistent </a:t>
            </a:r>
            <a:r>
              <a:rPr lang="en-US" sz="1200" b="0" i="0" u="none" strike="noStrike" cap="none">
                <a:solidFill>
                  <a:schemeClr val="dk1"/>
                </a:solidFill>
                <a:effectLst/>
                <a:latin typeface="Calibri"/>
                <a:ea typeface="Calibri"/>
                <a:cs typeface="Calibri"/>
                <a:sym typeface="Calibri"/>
              </a:rPr>
              <a:t>notation, </a:t>
            </a:r>
            <a:r>
              <a:rPr lang="en-US" sz="1200" b="1" i="0" u="none" strike="noStrike" cap="none">
                <a:solidFill>
                  <a:schemeClr val="dk1"/>
                </a:solidFill>
                <a:effectLst/>
                <a:latin typeface="Calibri"/>
                <a:ea typeface="Calibri"/>
                <a:cs typeface="Calibri"/>
                <a:sym typeface="Calibri"/>
              </a:rPr>
              <a:t>conceptual </a:t>
            </a:r>
            <a:r>
              <a:rPr lang="en-US" sz="1200" b="0" i="0" u="none" strike="noStrike" cap="none">
                <a:solidFill>
                  <a:schemeClr val="dk1"/>
                </a:solidFill>
                <a:effectLst/>
                <a:latin typeface="Calibri"/>
                <a:ea typeface="Calibri"/>
                <a:cs typeface="Calibri"/>
                <a:sym typeface="Calibri"/>
              </a:rPr>
              <a:t>framing, and </a:t>
            </a:r>
            <a:r>
              <a:rPr lang="en-US" sz="1200" b="1" i="0" u="none" strike="noStrike" cap="none">
                <a:solidFill>
                  <a:schemeClr val="dk1"/>
                </a:solidFill>
                <a:effectLst/>
                <a:latin typeface="Calibri"/>
                <a:ea typeface="Calibri"/>
                <a:cs typeface="Calibri"/>
                <a:sym typeface="Calibri"/>
              </a:rPr>
              <a:t>excellent </a:t>
            </a:r>
            <a:r>
              <a:rPr lang="en-US" sz="1200" b="0" i="0" u="none" strike="noStrike" cap="none">
                <a:solidFill>
                  <a:schemeClr val="dk1"/>
                </a:solidFill>
                <a:effectLst/>
                <a:latin typeface="Calibri"/>
                <a:ea typeface="Calibri"/>
                <a:cs typeface="Calibri"/>
                <a:sym typeface="Calibri"/>
              </a:rPr>
              <a:t>illustrations. </a:t>
            </a:r>
            <a:r>
              <a:rPr lang="en-US" sz="1200" b="1" i="0" u="none" strike="noStrike" cap="none">
                <a:solidFill>
                  <a:schemeClr val="dk1"/>
                </a:solidFill>
                <a:effectLst/>
                <a:latin typeface="Calibri"/>
                <a:ea typeface="Calibri"/>
                <a:cs typeface="Calibri"/>
                <a:sym typeface="Calibri"/>
              </a:rPr>
              <a:t>Jens is absolutely unique in our field for creating a unified pedagogical framework at this scale.</a:t>
            </a:r>
            <a:endParaRPr lang="en-US" b="0">
              <a:effectLst/>
            </a:endParaRPr>
          </a:p>
          <a:p>
            <a:br>
              <a:rPr lang="en-US"/>
            </a:b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18</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2212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8D77B-5A43-FE57-9DDB-8A0D2339E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D4B10-7915-9D40-2373-28277683B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9C884-DA3D-025B-8EAA-65760AAA36EA}"/>
              </a:ext>
            </a:extLst>
          </p:cNvPr>
          <p:cNvSpPr>
            <a:spLocks noGrp="1"/>
          </p:cNvSpPr>
          <p:nvPr>
            <p:ph type="body" idx="1"/>
          </p:nvPr>
        </p:nvSpPr>
        <p:spPr/>
        <p:txBody>
          <a:bodyPr/>
          <a:lstStyle/>
          <a:p>
            <a:pPr rtl="0"/>
            <a:r>
              <a:rPr lang="en-US" sz="1200" b="0" i="0" u="none" strike="noStrike" cap="none">
                <a:solidFill>
                  <a:schemeClr val="dk1"/>
                </a:solidFill>
                <a:effectLst/>
                <a:latin typeface="Calibri"/>
                <a:ea typeface="Calibri"/>
                <a:cs typeface="Calibri"/>
                <a:sym typeface="Calibri"/>
              </a:rPr>
              <a:t>This PD book is of course a personal highlight. It included topics such as  timing closure and analytic placement that had been absent from previous books.</a:t>
            </a:r>
          </a:p>
          <a:p>
            <a:pPr rtl="0"/>
            <a:r>
              <a:rPr lang="en-US" sz="1200" b="0" i="0" u="none" strike="noStrike" cap="none">
                <a:solidFill>
                  <a:schemeClr val="dk1"/>
                </a:solidFill>
                <a:effectLst/>
                <a:latin typeface="Calibri"/>
                <a:ea typeface="Calibri"/>
                <a:cs typeface="Calibri"/>
                <a:sym typeface="Calibri"/>
              </a:rPr>
              <a:t>And when preparing this talk, I realized that the PD  book brought us together for 14 years !</a:t>
            </a:r>
          </a:p>
          <a:p>
            <a:pPr rtl="0"/>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And he really made this happen. Aside from the tremendous thought and effort, everything was optimized by Jens, including placement of the book in key university libraries, creating free lecture materials, and </a:t>
            </a:r>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making sure that this figure could freely propagate via a permissive Creative Commons license.</a:t>
            </a:r>
          </a:p>
        </p:txBody>
      </p:sp>
      <p:sp>
        <p:nvSpPr>
          <p:cNvPr id="4" name="Slide Number Placeholder 3">
            <a:extLst>
              <a:ext uri="{FF2B5EF4-FFF2-40B4-BE49-F238E27FC236}">
                <a16:creationId xmlns:a16="http://schemas.microsoft.com/office/drawing/2014/main" id="{6EF32E64-FF3C-D455-38BA-6F650A4A0CE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19</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506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Credit to Gemini for this image …  </a:t>
            </a:r>
          </a:p>
          <a:p>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Many of the PD faces of Jens are well-covered in the previous and especially in the next talk – and this afternoon’s sessions as well -- and Patrick asked me to keep this on the short side. </a:t>
            </a:r>
          </a:p>
          <a:p>
            <a:r>
              <a:rPr lang="en-US" b="1"/>
              <a:t>[CLICK] </a:t>
            </a:r>
            <a:r>
              <a:rPr lang="en-US" b="0"/>
              <a:t>So I am a coauthor and a fan of Jens – today I’ll just touch on </a:t>
            </a:r>
            <a:r>
              <a:rPr lang="en-US" b="1"/>
              <a:t>[CLICK] </a:t>
            </a:r>
            <a:r>
              <a:rPr lang="en-US" b="0"/>
              <a:t>these three faces, and you can read a bit more in the paper.</a:t>
            </a:r>
            <a:endParaRPr lang="en-US" b="1"/>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2</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5442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a:solidFill>
                  <a:schemeClr val="dk1"/>
                </a:solidFill>
                <a:effectLst/>
                <a:latin typeface="Calibri"/>
                <a:ea typeface="Calibri"/>
                <a:cs typeface="Calibri"/>
                <a:sym typeface="Calibri"/>
              </a:rPr>
              <a:t>Huge thanks to many folks who helped me a lot, including Bodhi and Yiting at UCSD, and Susann, Johann, and Jens himself.</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20</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3402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44051-D284-C9C3-37E0-2B88040D3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D8F0E-1002-565F-E478-CC36F2091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A895A-79EC-612F-2E1D-76D4177DFE3F}"/>
              </a:ext>
            </a:extLst>
          </p:cNvPr>
          <p:cNvSpPr>
            <a:spLocks noGrp="1"/>
          </p:cNvSpPr>
          <p:nvPr>
            <p:ph type="body" idx="1"/>
          </p:nvPr>
        </p:nvSpPr>
        <p:spPr/>
        <p:txBody>
          <a:bodyPr/>
          <a:lstStyle/>
          <a:p>
            <a:r>
              <a:rPr lang="en-US"/>
              <a:t>So, Jens, thank you—for making our field truer to physics, systems and people – for the science, the books, the institutional leadership and collaborations, and for the example.</a:t>
            </a:r>
          </a:p>
          <a:p>
            <a:endParaRPr lang="en-US"/>
          </a:p>
          <a:p>
            <a:r>
              <a:rPr lang="en-US"/>
              <a:t>I am really grateful for being able to say that you are a colleague and coauthor and friend.</a:t>
            </a:r>
          </a:p>
          <a:p>
            <a:endParaRPr lang="en-US"/>
          </a:p>
          <a:p>
            <a:r>
              <a:rPr lang="en-US"/>
              <a:t>Congratulations !</a:t>
            </a:r>
          </a:p>
          <a:p>
            <a:pPr rtl="0"/>
            <a:endParaRPr lang="en-US"/>
          </a:p>
        </p:txBody>
      </p:sp>
      <p:sp>
        <p:nvSpPr>
          <p:cNvPr id="4" name="Slide Number Placeholder 3">
            <a:extLst>
              <a:ext uri="{FF2B5EF4-FFF2-40B4-BE49-F238E27FC236}">
                <a16:creationId xmlns:a16="http://schemas.microsoft.com/office/drawing/2014/main" id="{6707C36C-3644-C89D-9E72-BF6E628DDFC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21</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413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timeline naturally provides these faces. </a:t>
            </a:r>
          </a:p>
          <a:p>
            <a:r>
              <a:rPr lang="en-US" b="1"/>
              <a:t>[CLICK] </a:t>
            </a:r>
            <a:r>
              <a:rPr lang="en-US" b="0"/>
              <a:t>Jens’s postdoc and visiting faculty positions at Concordia and UVA gave rise to seminal works on evolutionary optimization and metaheuristics – notably for VLSI routing.</a:t>
            </a:r>
          </a:p>
          <a:p>
            <a:r>
              <a:rPr lang="en-US" b="1"/>
              <a:t>[CLICK] </a:t>
            </a:r>
            <a:r>
              <a:rPr lang="en-US" b="0"/>
              <a:t>Then, industrial roles – delivering CAD tools at Tanner, and using CAD tools to deliver IC products at Bosch – shaped how Jens has brought physics and the physical to physical design.</a:t>
            </a:r>
          </a:p>
          <a:p>
            <a:r>
              <a:rPr lang="en-US" b="1"/>
              <a:t>[CLICK] </a:t>
            </a:r>
            <a:r>
              <a:rPr lang="en-US" b="0"/>
              <a:t>He built an institute and has left a one-of-a-kind stamp of mentoring, codification and pedagogy that reaches around the world.</a:t>
            </a:r>
          </a:p>
          <a:p>
            <a:r>
              <a:rPr lang="en-US" b="1"/>
              <a:t>[CLICK] </a:t>
            </a:r>
            <a:r>
              <a:rPr lang="en-US" b="0"/>
              <a:t>So:  optimization as search; physics; and codification are words to keep in mind.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3</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755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I start with evolutionary and metaheuristic optimization.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4</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216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097B3-933A-C00A-CC18-100099EFF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E3CC1-267E-EA8E-F220-2525861F7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60942-6A14-401F-7D5B-C9D74AA4CCE6}"/>
              </a:ext>
            </a:extLst>
          </p:cNvPr>
          <p:cNvSpPr>
            <a:spLocks noGrp="1"/>
          </p:cNvSpPr>
          <p:nvPr>
            <p:ph type="body" idx="1"/>
          </p:nvPr>
        </p:nvSpPr>
        <p:spPr/>
        <p:txBody>
          <a:bodyPr/>
          <a:lstStyle/>
          <a:p>
            <a:r>
              <a:rPr lang="en-US"/>
              <a:t>As many know quite well, Jens wrote a remarkable series of papers from 1992 to 1997, at Concordia and Virginia, pioneering the use of GA and evolutionary metaheuristics for VLSI routing. Reading these papers brings memories of the mentors – Professor Thulasiraman and Professors Cohoon and Martin. </a:t>
            </a:r>
          </a:p>
          <a:p>
            <a:r>
              <a:rPr lang="en-US" b="1"/>
              <a:t>[CLICK] </a:t>
            </a:r>
            <a:r>
              <a:rPr lang="en-US" b="0"/>
              <a:t>And they made important overtures to the Parallel Problem-Solving from Nature (PPSN) and metaheuristics community that still haven’t been as fruitful as they should have been – or, should be, going forward.  </a:t>
            </a:r>
          </a:p>
          <a:p>
            <a:endParaRPr lang="en-US" b="1"/>
          </a:p>
        </p:txBody>
      </p:sp>
      <p:sp>
        <p:nvSpPr>
          <p:cNvPr id="4" name="Slide Number Placeholder 3">
            <a:extLst>
              <a:ext uri="{FF2B5EF4-FFF2-40B4-BE49-F238E27FC236}">
                <a16:creationId xmlns:a16="http://schemas.microsoft.com/office/drawing/2014/main" id="{177D4A09-210A-58FC-6A97-91F8B4EF278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5</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321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a:solidFill>
                  <a:schemeClr val="dk1"/>
                </a:solidFill>
                <a:effectLst/>
                <a:latin typeface="Calibri"/>
                <a:ea typeface="Calibri"/>
                <a:cs typeface="Calibri"/>
                <a:sym typeface="Calibri"/>
              </a:rPr>
              <a:t>To set the stage: in the early-to-mid 1990s, routing was getting harder along multiple axes simultaneously. Wirelength, crosstalk, via count, sequential implementation constraints - all compounding, especially in multi-chip modules where the problem structure is inherently different from single-die problems. The solution methods were mostly sequential and greedy - left-edge, dogleg, Yoshimura-Kuh style approaches, and reduce to channels and switchboxes.</a:t>
            </a:r>
            <a:endParaRPr lang="en-US" b="0">
              <a:effectLst/>
            </a:endParaRPr>
          </a:p>
          <a:p>
            <a:pPr rtl="0"/>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What Jens recognized is that routing is fundamentally a </a:t>
            </a:r>
            <a:r>
              <a:rPr lang="en-US" sz="1200" b="1" i="0" u="none" strike="noStrike" cap="none">
                <a:solidFill>
                  <a:schemeClr val="dk1"/>
                </a:solidFill>
                <a:effectLst/>
                <a:latin typeface="Calibri"/>
                <a:ea typeface="Calibri"/>
                <a:cs typeface="Calibri"/>
                <a:sym typeface="Calibri"/>
              </a:rPr>
              <a:t>discrete, combinatorial, rugged-landscape search problem. </a:t>
            </a:r>
            <a:r>
              <a:rPr lang="en-US" sz="1200" b="0" i="0" u="none" strike="noStrike" cap="none">
                <a:solidFill>
                  <a:schemeClr val="dk1"/>
                </a:solidFill>
                <a:effectLst/>
                <a:latin typeface="Calibri"/>
                <a:ea typeface="Calibri"/>
                <a:cs typeface="Calibri"/>
                <a:sym typeface="Calibri"/>
              </a:rPr>
              <a:t>Not something you should attack with a single trajectory through a solution space. He was the first to seriously explore evolutionary algorithms for detailed routing, culminating in the first parallel genetic algorithm for this domain in 1997. </a:t>
            </a:r>
          </a:p>
          <a:p>
            <a:pPr rtl="0"/>
            <a:r>
              <a:rPr lang="en-US" sz="1200" b="1" i="0" u="none" strike="noStrike" cap="none">
                <a:solidFill>
                  <a:schemeClr val="dk1"/>
                </a:solidFill>
                <a:effectLst/>
                <a:latin typeface="Calibri"/>
                <a:ea typeface="Calibri"/>
                <a:cs typeface="Calibri"/>
                <a:sym typeface="Calibri"/>
              </a:rPr>
              <a:t>[CLICK] </a:t>
            </a:r>
            <a:r>
              <a:rPr lang="en-US" sz="1200" b="0" i="0" u="none" strike="noStrike" cap="none">
                <a:solidFill>
                  <a:schemeClr val="dk1"/>
                </a:solidFill>
                <a:effectLst/>
                <a:latin typeface="Calibri"/>
                <a:ea typeface="Calibri"/>
                <a:cs typeface="Calibri"/>
                <a:sym typeface="Calibri"/>
              </a:rPr>
              <a:t>As Jens noted, </a:t>
            </a:r>
            <a:r>
              <a:rPr lang="en-US" sz="1200" b="1" i="0" u="none" strike="noStrike" cap="none">
                <a:solidFill>
                  <a:schemeClr val="dk1"/>
                </a:solidFill>
                <a:effectLst/>
                <a:latin typeface="Calibri"/>
                <a:ea typeface="Calibri"/>
                <a:cs typeface="Calibri"/>
                <a:sym typeface="Calibri"/>
              </a:rPr>
              <a:t>here in blue font – </a:t>
            </a:r>
            <a:r>
              <a:rPr lang="en-US" sz="1200" b="0" i="0" u="none" strike="noStrike" cap="none">
                <a:solidFill>
                  <a:schemeClr val="dk1"/>
                </a:solidFill>
                <a:effectLst/>
                <a:latin typeface="Calibri"/>
                <a:ea typeface="Calibri"/>
                <a:cs typeface="Calibri"/>
                <a:sym typeface="Calibri"/>
              </a:rPr>
              <a:t>the world wasn’t ready at the time.  But </a:t>
            </a:r>
            <a:r>
              <a:rPr lang="en-US" sz="1200" b="1" i="0" u="none" strike="noStrike" cap="none">
                <a:solidFill>
                  <a:schemeClr val="dk1"/>
                </a:solidFill>
                <a:effectLst/>
                <a:latin typeface="Calibri"/>
                <a:ea typeface="Calibri"/>
                <a:cs typeface="Calibri"/>
                <a:sym typeface="Calibri"/>
              </a:rPr>
              <a:t>TODAY</a:t>
            </a:r>
            <a:r>
              <a:rPr lang="en-US" sz="1200" b="0" i="0" u="none" strike="noStrike" cap="none">
                <a:solidFill>
                  <a:schemeClr val="dk1"/>
                </a:solidFill>
                <a:effectLst/>
                <a:latin typeface="Calibri"/>
                <a:ea typeface="Calibri"/>
                <a:cs typeface="Calibri"/>
                <a:sym typeface="Calibri"/>
              </a:rPr>
              <a:t>, GAs are absolutely alive and well in physical design – and one might say that they are mandatory going forward.</a:t>
            </a:r>
          </a:p>
          <a:p>
            <a:pPr rtl="0"/>
            <a:endParaRPr lang="en-US" sz="1200" b="0" i="0" u="none" strike="noStrike" cap="none">
              <a:solidFill>
                <a:schemeClr val="dk1"/>
              </a:solidFill>
              <a:effectLst/>
              <a:latin typeface="Calibri"/>
              <a:ea typeface="Calibri"/>
              <a:cs typeface="Calibri"/>
              <a:sym typeface="Calibri"/>
            </a:endParaRPr>
          </a:p>
          <a:p>
            <a:br>
              <a:rPr lang="en-US"/>
            </a:b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6</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375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F28A5-9766-E67C-CD2F-FD2DDC184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00716-04CD-88A4-1632-EF1BB8145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31F90-9CBC-2C8E-81A7-B82F33A53183}"/>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US"/>
            </a:br>
            <a:r>
              <a:rPr lang="en-US" sz="1200" b="0" i="0" u="none" strike="noStrike" cap="none">
                <a:solidFill>
                  <a:schemeClr val="dk1"/>
                </a:solidFill>
                <a:effectLst/>
                <a:latin typeface="Calibri"/>
                <a:ea typeface="Calibri"/>
                <a:cs typeface="Calibri"/>
                <a:sym typeface="Calibri"/>
              </a:rPr>
              <a:t>Or actually, Igor Markov </a:t>
            </a:r>
            <a:r>
              <a:rPr lang="en-US" sz="1200" b="1" i="0" u="none" strike="noStrike" cap="none">
                <a:solidFill>
                  <a:schemeClr val="dk1"/>
                </a:solidFill>
                <a:effectLst/>
                <a:latin typeface="Calibri"/>
                <a:ea typeface="Calibri"/>
                <a:cs typeface="Calibri"/>
                <a:sym typeface="Calibri"/>
              </a:rPr>
              <a:t>DID </a:t>
            </a:r>
            <a:r>
              <a:rPr lang="en-US" sz="1200" b="0" i="0" u="none" strike="noStrike" cap="none">
                <a:solidFill>
                  <a:schemeClr val="dk1"/>
                </a:solidFill>
                <a:effectLst/>
                <a:latin typeface="Calibri"/>
                <a:ea typeface="Calibri"/>
                <a:cs typeface="Calibri"/>
                <a:sym typeface="Calibri"/>
              </a:rPr>
              <a:t>say that yesterday.</a:t>
            </a:r>
            <a:endParaRPr lang="en-US" b="0">
              <a:effectLst/>
            </a:endParaRPr>
          </a:p>
          <a:p>
            <a:endParaRPr lang="en-US"/>
          </a:p>
        </p:txBody>
      </p:sp>
      <p:sp>
        <p:nvSpPr>
          <p:cNvPr id="4" name="Slide Number Placeholder 3">
            <a:extLst>
              <a:ext uri="{FF2B5EF4-FFF2-40B4-BE49-F238E27FC236}">
                <a16:creationId xmlns:a16="http://schemas.microsoft.com/office/drawing/2014/main" id="{55B85FB9-DAF2-2912-DE4D-6829C91EB00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7</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916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a:solidFill>
                  <a:schemeClr val="dk1"/>
                </a:solidFill>
                <a:effectLst/>
                <a:latin typeface="Calibri"/>
                <a:ea typeface="Calibri"/>
                <a:cs typeface="Calibri"/>
                <a:sym typeface="Calibri"/>
              </a:rPr>
              <a:t>Jens’s earliest GA papers -- EURO-DAC 1992, Evolutionary Computation journal 1994 – targeted MCM routing. The encoding represented routing solutions as chromosomes, and Jens applied tournament selection, order-based crossover, and mutation operators tailored to channel and switchbox geometries.</a:t>
            </a:r>
            <a:endParaRPr lang="en-US" b="0">
              <a:effectLst/>
            </a:endParaRPr>
          </a:p>
          <a:p>
            <a:pPr rtl="0"/>
            <a:r>
              <a:rPr lang="en-US" sz="1200" b="0" i="0" u="none" strike="noStrike" cap="none">
                <a:solidFill>
                  <a:schemeClr val="dk1"/>
                </a:solidFill>
                <a:effectLst/>
                <a:latin typeface="Calibri"/>
                <a:ea typeface="Calibri"/>
                <a:cs typeface="Calibri"/>
                <a:sym typeface="Calibri"/>
              </a:rPr>
              <a:t>Before this form of SEARCH, the dominant paradigm was “single-solution methods” – start from one configuration and improve greedily, or build a solution left-to-right with a constructive heuristic.  By contrast, evolutionary search maintains a population and recombines solutions, sampling from multiple regions of solution space in parallel. The results were competitive with the best known methods – and the trajectory went on to add parallelism, and crosstalk and timing objectives.</a:t>
            </a:r>
            <a:endParaRPr lang="en-US" b="0">
              <a:effectLst/>
            </a:endParaRPr>
          </a:p>
          <a:p>
            <a:endParaRPr lang="en-US"/>
          </a:p>
          <a:p>
            <a:r>
              <a:rPr lang="en-US"/>
              <a:t>Frederica Darema, Jimmy Lam, Bill Swartz</a:t>
            </a:r>
            <a:br>
              <a:rPr lang="en-US"/>
            </a:b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8</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24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a:solidFill>
                  <a:schemeClr val="dk1"/>
                </a:solidFill>
                <a:effectLst/>
                <a:latin typeface="Calibri"/>
                <a:ea typeface="Calibri"/>
                <a:cs typeface="Calibri"/>
                <a:sym typeface="Calibri"/>
              </a:rPr>
              <a:t>And there was serendipity: At the University of Virginia, Jens had access to campus-wide distributed computing – networked workstations, essentially an early cluster. So he didn't use parallelism to speed up a single GA. He ran multiple independent populations in parallel across different machines.</a:t>
            </a:r>
            <a:endParaRPr lang="en-US" b="0">
              <a:effectLst/>
            </a:endParaRPr>
          </a:p>
          <a:p>
            <a:pPr rtl="0"/>
            <a:r>
              <a:rPr lang="en-US" sz="1200" b="0" i="0" u="none" strike="noStrike" cap="none">
                <a:solidFill>
                  <a:schemeClr val="dk1"/>
                </a:solidFill>
                <a:effectLst/>
                <a:latin typeface="Calibri"/>
                <a:ea typeface="Calibri"/>
                <a:cs typeface="Calibri"/>
                <a:sym typeface="Calibri"/>
              </a:rPr>
              <a:t>This enabled a realization of evolution with </a:t>
            </a:r>
            <a:r>
              <a:rPr lang="en-US" sz="1200" b="1" i="0" u="none" strike="noStrike" cap="none">
                <a:solidFill>
                  <a:schemeClr val="dk1"/>
                </a:solidFill>
                <a:effectLst/>
                <a:latin typeface="Calibri"/>
                <a:ea typeface="Calibri"/>
                <a:cs typeface="Calibri"/>
                <a:sym typeface="Calibri"/>
              </a:rPr>
              <a:t>punctuated equilibria </a:t>
            </a:r>
            <a:r>
              <a:rPr lang="en-US" sz="1200" b="0" i="0" u="none" strike="noStrike" cap="none">
                <a:solidFill>
                  <a:schemeClr val="dk1"/>
                </a:solidFill>
                <a:effectLst/>
                <a:latin typeface="Calibri"/>
                <a:ea typeface="Calibri"/>
                <a:cs typeface="Calibri"/>
                <a:sym typeface="Calibri"/>
              </a:rPr>
              <a:t>– this figure, from top to bottom, shows the </a:t>
            </a:r>
            <a:r>
              <a:rPr lang="en-US" sz="1200" b="1" i="0" u="none" strike="noStrike" cap="none">
                <a:solidFill>
                  <a:schemeClr val="dk1"/>
                </a:solidFill>
                <a:effectLst/>
                <a:latin typeface="Calibri"/>
                <a:ea typeface="Calibri"/>
                <a:cs typeface="Calibri"/>
                <a:sym typeface="Calibri"/>
              </a:rPr>
              <a:t>alternation </a:t>
            </a:r>
            <a:r>
              <a:rPr lang="en-US" sz="1200" b="0" i="0" u="none" strike="noStrike" cap="none">
                <a:solidFill>
                  <a:schemeClr val="dk1"/>
                </a:solidFill>
                <a:effectLst/>
                <a:latin typeface="Calibri"/>
                <a:ea typeface="Calibri"/>
                <a:cs typeface="Calibri"/>
                <a:sym typeface="Calibri"/>
              </a:rPr>
              <a:t>between isolated evolution and brief migration events. During isolation, each subpopulation converges toward its own local optimum. </a:t>
            </a:r>
            <a:r>
              <a:rPr lang="en-US" sz="1200" b="1" i="0" u="none" strike="noStrike" cap="none">
                <a:solidFill>
                  <a:schemeClr val="dk1"/>
                </a:solidFill>
                <a:effectLst/>
                <a:latin typeface="Calibri"/>
                <a:ea typeface="Calibri"/>
                <a:cs typeface="Calibri"/>
                <a:sym typeface="Calibri"/>
              </a:rPr>
              <a:t>Migration </a:t>
            </a:r>
            <a:r>
              <a:rPr lang="en-US" sz="1200" b="0" i="0" u="none" strike="noStrike" cap="none">
                <a:solidFill>
                  <a:schemeClr val="dk1"/>
                </a:solidFill>
                <a:effectLst/>
                <a:latin typeface="Calibri"/>
                <a:ea typeface="Calibri"/>
                <a:cs typeface="Calibri"/>
                <a:sym typeface="Calibri"/>
              </a:rPr>
              <a:t>injects genetic material from other subpopulations, creating sudden bursts of improvement – punctuated equilibria, borrowing the term from evolutionary biology.</a:t>
            </a:r>
            <a:endParaRPr lang="en-US" b="0">
              <a:effectLst/>
            </a:endParaRPr>
          </a:p>
          <a:p>
            <a:r>
              <a:rPr lang="en-US" sz="1200" b="1" i="0" u="none" strike="noStrike" cap="none">
                <a:solidFill>
                  <a:schemeClr val="dk1"/>
                </a:solidFill>
                <a:effectLst/>
                <a:latin typeface="Calibri"/>
                <a:ea typeface="Calibri"/>
                <a:cs typeface="Calibri"/>
                <a:sym typeface="Calibri"/>
              </a:rPr>
              <a:t>The result? </a:t>
            </a:r>
            <a:r>
              <a:rPr lang="en-US" sz="1200" b="0" i="0" u="none" strike="noStrike" cap="none">
                <a:solidFill>
                  <a:schemeClr val="dk1"/>
                </a:solidFill>
                <a:effectLst/>
                <a:latin typeface="Calibri"/>
                <a:ea typeface="Calibri"/>
                <a:cs typeface="Calibri"/>
                <a:sym typeface="Calibri"/>
              </a:rPr>
              <a:t>–  </a:t>
            </a:r>
            <a:r>
              <a:rPr lang="en-US" sz="1200" b="1" i="0" u="none" strike="noStrike" cap="none">
                <a:solidFill>
                  <a:schemeClr val="dk1"/>
                </a:solidFill>
                <a:effectLst/>
                <a:latin typeface="Calibri"/>
                <a:ea typeface="Calibri"/>
                <a:cs typeface="Calibri"/>
                <a:sym typeface="Calibri"/>
              </a:rPr>
              <a:t>less </a:t>
            </a:r>
            <a:r>
              <a:rPr lang="en-US" sz="1200" b="0" i="0" u="none" strike="noStrike" cap="none">
                <a:solidFill>
                  <a:schemeClr val="dk1"/>
                </a:solidFill>
                <a:effectLst/>
                <a:latin typeface="Calibri"/>
                <a:ea typeface="Calibri"/>
                <a:cs typeface="Calibri"/>
                <a:sym typeface="Calibri"/>
              </a:rPr>
              <a:t>stagnation, </a:t>
            </a:r>
            <a:r>
              <a:rPr lang="en-US" sz="1200" b="1" i="0" u="none" strike="noStrike" cap="none">
                <a:solidFill>
                  <a:schemeClr val="dk1"/>
                </a:solidFill>
                <a:effectLst/>
                <a:latin typeface="Calibri"/>
                <a:ea typeface="Calibri"/>
                <a:cs typeface="Calibri"/>
                <a:sym typeface="Calibri"/>
              </a:rPr>
              <a:t>better </a:t>
            </a:r>
            <a:r>
              <a:rPr lang="en-US" sz="1200" b="0" i="0" u="none" strike="noStrike" cap="none">
                <a:solidFill>
                  <a:schemeClr val="dk1"/>
                </a:solidFill>
                <a:effectLst/>
                <a:latin typeface="Calibri"/>
                <a:ea typeface="Calibri"/>
                <a:cs typeface="Calibri"/>
                <a:sym typeface="Calibri"/>
              </a:rPr>
              <a:t>coverage, </a:t>
            </a:r>
            <a:r>
              <a:rPr lang="en-US" sz="1200" b="1" i="0" u="none" strike="noStrike" cap="none">
                <a:solidFill>
                  <a:schemeClr val="dk1"/>
                </a:solidFill>
                <a:effectLst/>
                <a:latin typeface="Calibri"/>
                <a:ea typeface="Calibri"/>
                <a:cs typeface="Calibri"/>
                <a:sym typeface="Calibri"/>
              </a:rPr>
              <a:t>stronger </a:t>
            </a:r>
            <a:r>
              <a:rPr lang="en-US" sz="1200" b="0" i="0" u="none" strike="noStrike" cap="none">
                <a:solidFill>
                  <a:schemeClr val="dk1"/>
                </a:solidFill>
                <a:effectLst/>
                <a:latin typeface="Calibri"/>
                <a:ea typeface="Calibri"/>
                <a:cs typeface="Calibri"/>
                <a:sym typeface="Calibri"/>
              </a:rPr>
              <a:t>final solutions. So this was use of parallelism beyond just speedup – it changed the quality of the search.</a:t>
            </a: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9</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3669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914400" y="1900237"/>
            <a:ext cx="10363200" cy="1143000"/>
          </a:xfrm>
          <a:prstGeom prst="rect">
            <a:avLst/>
          </a:prstGeom>
          <a:noFill/>
          <a:ln>
            <a:noFill/>
          </a:ln>
        </p:spPr>
        <p:txBody>
          <a:bodyPr spcFirstLastPara="1" wrap="square" lIns="92075" tIns="46025" rIns="92075" bIns="46025" anchor="ctr" anchorCtr="0">
            <a:noAutofit/>
          </a:bodyPr>
          <a:lstStyle>
            <a:lvl1pPr lvl="0" algn="ctr">
              <a:lnSpc>
                <a:spcPct val="90000"/>
              </a:lnSpc>
              <a:spcBef>
                <a:spcPts val="0"/>
              </a:spcBef>
              <a:spcAft>
                <a:spcPts val="0"/>
              </a:spcAft>
              <a:buSzPts val="1400"/>
              <a:buNone/>
              <a:defRPr sz="40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53"/>
          <p:cNvSpPr txBox="1">
            <a:spLocks noGrp="1"/>
          </p:cNvSpPr>
          <p:nvPr>
            <p:ph type="subTitle" idx="1"/>
          </p:nvPr>
        </p:nvSpPr>
        <p:spPr>
          <a:xfrm>
            <a:off x="1701800" y="4191000"/>
            <a:ext cx="8534400" cy="1752600"/>
          </a:xfrm>
          <a:prstGeom prst="rect">
            <a:avLst/>
          </a:prstGeom>
          <a:noFill/>
          <a:ln>
            <a:noFill/>
          </a:ln>
        </p:spPr>
        <p:txBody>
          <a:bodyPr spcFirstLastPara="1" wrap="square" lIns="92075" tIns="46025" rIns="92075" bIns="46025" anchor="t" anchorCtr="0">
            <a:noAutofit/>
          </a:bodyPr>
          <a:lstStyle>
            <a:lvl1pPr lvl="0" algn="ctr">
              <a:lnSpc>
                <a:spcPct val="95000"/>
              </a:lnSpc>
              <a:spcBef>
                <a:spcPts val="720"/>
              </a:spcBef>
              <a:spcAft>
                <a:spcPts val="0"/>
              </a:spcAft>
              <a:buSzPts val="2400"/>
              <a:buFont typeface="Arial"/>
              <a:buNone/>
              <a:defRPr sz="2400" b="1"/>
            </a:lvl1pPr>
            <a:lvl2pPr lvl="1" algn="l">
              <a:lnSpc>
                <a:spcPct val="85000"/>
              </a:lnSpc>
              <a:spcBef>
                <a:spcPts val="540"/>
              </a:spcBef>
              <a:spcAft>
                <a:spcPts val="0"/>
              </a:spcAft>
              <a:buSzPts val="1800"/>
              <a:buChar char="•"/>
              <a:defRPr/>
            </a:lvl2pPr>
            <a:lvl3pPr lvl="2" algn="l">
              <a:lnSpc>
                <a:spcPct val="85000"/>
              </a:lnSpc>
              <a:spcBef>
                <a:spcPts val="540"/>
              </a:spcBef>
              <a:spcAft>
                <a:spcPts val="0"/>
              </a:spcAft>
              <a:buSzPts val="1800"/>
              <a:buChar char="•"/>
              <a:defRPr/>
            </a:lvl3pPr>
            <a:lvl4pPr lvl="3" algn="l">
              <a:lnSpc>
                <a:spcPct val="100000"/>
              </a:lnSpc>
              <a:spcBef>
                <a:spcPts val="360"/>
              </a:spcBef>
              <a:spcAft>
                <a:spcPts val="0"/>
              </a:spcAft>
              <a:buSzPts val="9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cxnSp>
        <p:nvCxnSpPr>
          <p:cNvPr id="18" name="Google Shape;18;p53"/>
          <p:cNvCxnSpPr/>
          <p:nvPr/>
        </p:nvCxnSpPr>
        <p:spPr>
          <a:xfrm>
            <a:off x="218017" y="3276600"/>
            <a:ext cx="11794067" cy="0"/>
          </a:xfrm>
          <a:prstGeom prst="straightConnector1">
            <a:avLst/>
          </a:prstGeom>
          <a:noFill/>
          <a:ln w="57150" cap="flat" cmpd="sng">
            <a:solidFill>
              <a:srgbClr val="C00000"/>
            </a:solidFill>
            <a:prstDash val="solid"/>
            <a:round/>
            <a:headEnd type="none" w="sm" len="sm"/>
            <a:tailEnd type="none" w="sm" len="sm"/>
          </a:ln>
        </p:spPr>
      </p:cxnSp>
      <p:pic>
        <p:nvPicPr>
          <p:cNvPr id="19" name="Google Shape;19;p53" descr="UCSDa1"/>
          <p:cNvPicPr preferRelativeResize="0"/>
          <p:nvPr/>
        </p:nvPicPr>
        <p:blipFill rotWithShape="1">
          <a:blip r:embed="rId2">
            <a:alphaModFix/>
          </a:blip>
          <a:srcRect/>
          <a:stretch/>
        </p:blipFill>
        <p:spPr>
          <a:xfrm>
            <a:off x="6318" y="6529222"/>
            <a:ext cx="507999" cy="3082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215900" y="144463"/>
            <a:ext cx="11802533"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12"/>
          <p:cNvSpPr txBox="1">
            <a:spLocks noGrp="1"/>
          </p:cNvSpPr>
          <p:nvPr>
            <p:ph type="body" idx="1"/>
          </p:nvPr>
        </p:nvSpPr>
        <p:spPr>
          <a:xfrm>
            <a:off x="228601" y="801688"/>
            <a:ext cx="5789084"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
        <p:nvSpPr>
          <p:cNvPr id="23" name="Google Shape;23;p12"/>
          <p:cNvSpPr txBox="1">
            <a:spLocks noGrp="1"/>
          </p:cNvSpPr>
          <p:nvPr>
            <p:ph type="body" idx="2"/>
          </p:nvPr>
        </p:nvSpPr>
        <p:spPr>
          <a:xfrm>
            <a:off x="6220884" y="801688"/>
            <a:ext cx="5789083"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A4738C-D07A-6FAA-2B41-7BDBDA3432E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EC44F62-237B-0A48-20A7-35F5129FD61A}"/>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982FCB1-A369-9AC4-B96B-82269BA2D581}"/>
              </a:ext>
            </a:extLst>
          </p:cNvPr>
          <p:cNvSpPr>
            <a:spLocks noGrp="1"/>
          </p:cNvSpPr>
          <p:nvPr>
            <p:ph type="dt" sz="half" idx="10"/>
          </p:nvPr>
        </p:nvSpPr>
        <p:spPr/>
        <p:txBody>
          <a:bodyPr/>
          <a:lstStyle/>
          <a:p>
            <a:fld id="{D295081B-1EFA-854E-B27C-7A9EFC4CC4BB}" type="datetimeFigureOut">
              <a:rPr kumimoji="1" lang="zh-CN" altLang="en-US" smtClean="0"/>
              <a:t>2026/3/17</a:t>
            </a:fld>
            <a:endParaRPr kumimoji="1" lang="zh-CN" altLang="en-US"/>
          </a:p>
        </p:txBody>
      </p:sp>
      <p:sp>
        <p:nvSpPr>
          <p:cNvPr id="5" name="页脚占位符 4">
            <a:extLst>
              <a:ext uri="{FF2B5EF4-FFF2-40B4-BE49-F238E27FC236}">
                <a16:creationId xmlns:a16="http://schemas.microsoft.com/office/drawing/2014/main" id="{E21C8F41-AA26-584C-1A89-9CD781E39CB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07F15B4-9444-2F0F-FFEA-931EC10D0379}"/>
              </a:ext>
            </a:extLst>
          </p:cNvPr>
          <p:cNvSpPr>
            <a:spLocks noGrp="1"/>
          </p:cNvSpPr>
          <p:nvPr>
            <p:ph type="sldNum" sz="quarter" idx="12"/>
          </p:nvPr>
        </p:nvSpPr>
        <p:spPr/>
        <p:txBody>
          <a:bodyPr/>
          <a:lstStyle/>
          <a:p>
            <a:fld id="{0A1249B5-8D69-A44D-9BC8-1A25391F5241}" type="slidenum">
              <a:rPr kumimoji="1" lang="zh-CN" altLang="en-US" smtClean="0"/>
              <a:t>‹#›</a:t>
            </a:fld>
            <a:endParaRPr kumimoji="1" lang="zh-CN" altLang="en-US"/>
          </a:p>
        </p:txBody>
      </p:sp>
    </p:spTree>
    <p:extLst>
      <p:ext uri="{BB962C8B-B14F-4D97-AF65-F5344CB8AC3E}">
        <p14:creationId xmlns:p14="http://schemas.microsoft.com/office/powerpoint/2010/main" val="1966501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215900" y="144463"/>
            <a:ext cx="11802533" cy="595312"/>
          </a:xfrm>
          <a:prstGeom prst="rect">
            <a:avLst/>
          </a:prstGeom>
          <a:noFill/>
          <a:ln>
            <a:noFill/>
          </a:ln>
        </p:spPr>
        <p:txBody>
          <a:bodyPr spcFirstLastPara="1" wrap="square" lIns="92075" tIns="46025" rIns="92075" bIns="46025" anchor="ctr"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9pPr>
          </a:lstStyle>
          <a:p>
            <a:endParaRPr/>
          </a:p>
        </p:txBody>
      </p:sp>
      <p:sp>
        <p:nvSpPr>
          <p:cNvPr id="11" name="Google Shape;11;p22"/>
          <p:cNvSpPr txBox="1">
            <a:spLocks noGrp="1"/>
          </p:cNvSpPr>
          <p:nvPr>
            <p:ph type="body" idx="1"/>
          </p:nvPr>
        </p:nvSpPr>
        <p:spPr>
          <a:xfrm>
            <a:off x="228601" y="801688"/>
            <a:ext cx="11781367" cy="5746750"/>
          </a:xfrm>
          <a:prstGeom prst="rect">
            <a:avLst/>
          </a:prstGeom>
          <a:noFill/>
          <a:ln>
            <a:noFill/>
          </a:ln>
        </p:spPr>
        <p:txBody>
          <a:bodyPr spcFirstLastPara="1" wrap="square" lIns="92075" tIns="46025" rIns="92075" bIns="46025" anchor="t" anchorCtr="0">
            <a:noAutofit/>
          </a:bodyPr>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cxnSp>
        <p:nvCxnSpPr>
          <p:cNvPr id="12" name="Google Shape;12;p22"/>
          <p:cNvCxnSpPr/>
          <p:nvPr/>
        </p:nvCxnSpPr>
        <p:spPr>
          <a:xfrm>
            <a:off x="218017" y="684213"/>
            <a:ext cx="11794067" cy="0"/>
          </a:xfrm>
          <a:prstGeom prst="straightConnector1">
            <a:avLst/>
          </a:prstGeom>
          <a:noFill/>
          <a:ln w="57150" cap="flat" cmpd="sng">
            <a:solidFill>
              <a:srgbClr val="C00000"/>
            </a:solidFill>
            <a:prstDash val="solid"/>
            <a:round/>
            <a:headEnd type="none" w="sm" len="sm"/>
            <a:tailEnd type="none" w="sm" len="sm"/>
          </a:ln>
        </p:spPr>
      </p:cxnSp>
      <p:pic>
        <p:nvPicPr>
          <p:cNvPr id="13" name="Google Shape;13;p22" descr="UCSDa1"/>
          <p:cNvPicPr preferRelativeResize="0"/>
          <p:nvPr/>
        </p:nvPicPr>
        <p:blipFill rotWithShape="1">
          <a:blip r:embed="rId5">
            <a:alphaModFix/>
          </a:blip>
          <a:srcRect/>
          <a:stretch/>
        </p:blipFill>
        <p:spPr>
          <a:xfrm>
            <a:off x="101600" y="6486525"/>
            <a:ext cx="609600" cy="369888"/>
          </a:xfrm>
          <a:prstGeom prst="rect">
            <a:avLst/>
          </a:prstGeom>
          <a:noFill/>
          <a:ln>
            <a:noFill/>
          </a:ln>
        </p:spPr>
      </p:pic>
      <p:sp>
        <p:nvSpPr>
          <p:cNvPr id="14" name="Google Shape;14;p22"/>
          <p:cNvSpPr txBox="1"/>
          <p:nvPr/>
        </p:nvSpPr>
        <p:spPr>
          <a:xfrm>
            <a:off x="11636149" y="6591081"/>
            <a:ext cx="53689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ctr" rtl="0">
                <a:lnSpc>
                  <a:spcPct val="100000"/>
                </a:lnSpc>
                <a:spcBef>
                  <a:spcPts val="0"/>
                </a:spcBef>
                <a:spcAft>
                  <a:spcPts val="0"/>
                </a:spcAft>
                <a:buClr>
                  <a:srgbClr val="000000"/>
                </a:buClr>
                <a:buSzPts val="1400"/>
                <a:buFont typeface="Arial"/>
                <a:buNone/>
              </a:p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k@ucs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layoutentwurf.de/index.html" TargetMode="External"/><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link.springer.com/chapter/10.1007/978-3-662-03423-1_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g3ca81cbe6ab_0_0"/>
          <p:cNvSpPr txBox="1">
            <a:spLocks noGrp="1"/>
          </p:cNvSpPr>
          <p:nvPr>
            <p:ph type="ctrTitle"/>
          </p:nvPr>
        </p:nvSpPr>
        <p:spPr>
          <a:xfrm>
            <a:off x="1602611" y="1888662"/>
            <a:ext cx="8986777" cy="1143000"/>
          </a:xfrm>
          <a:prstGeom prst="rect">
            <a:avLst/>
          </a:prstGeom>
        </p:spPr>
        <p:txBody>
          <a:bodyPr spcFirstLastPara="1" wrap="square" lIns="92075" tIns="46025" rIns="92075" bIns="46025" anchor="ctr" anchorCtr="0">
            <a:noAutofit/>
          </a:bodyPr>
          <a:lstStyle/>
          <a:p>
            <a:r>
              <a:rPr lang="en-US" dirty="0"/>
              <a:t>The Many PD Faces of Jens </a:t>
            </a:r>
            <a:r>
              <a:rPr lang="en-US" dirty="0" err="1"/>
              <a:t>Lienig</a:t>
            </a:r>
            <a:endParaRPr dirty="0"/>
          </a:p>
        </p:txBody>
      </p:sp>
      <p:sp>
        <p:nvSpPr>
          <p:cNvPr id="30" name="Google Shape;30;g3ca81cbe6ab_0_0"/>
          <p:cNvSpPr txBox="1">
            <a:spLocks noGrp="1"/>
          </p:cNvSpPr>
          <p:nvPr>
            <p:ph type="subTitle" idx="1"/>
          </p:nvPr>
        </p:nvSpPr>
        <p:spPr>
          <a:xfrm>
            <a:off x="2800350" y="4191000"/>
            <a:ext cx="6400800" cy="1752600"/>
          </a:xfrm>
          <a:prstGeom prst="rect">
            <a:avLst/>
          </a:prstGeom>
        </p:spPr>
        <p:txBody>
          <a:bodyPr spcFirstLastPara="1" wrap="square" lIns="92075" tIns="46025" rIns="92075" bIns="46025" anchor="t" anchorCtr="0">
            <a:noAutofit/>
          </a:bodyPr>
          <a:lstStyle/>
          <a:p>
            <a:pPr marL="0" indent="0"/>
            <a:r>
              <a:rPr lang="en-US" sz="1800" dirty="0"/>
              <a:t>Andrew B. Kahng</a:t>
            </a:r>
          </a:p>
          <a:p>
            <a:pPr marL="0" indent="0"/>
            <a:r>
              <a:rPr lang="en-US" sz="1800" dirty="0"/>
              <a:t>University of California, </a:t>
            </a:r>
            <a:r>
              <a:rPr lang="en-US" sz="1800"/>
              <a:t>San Diego</a:t>
            </a:r>
          </a:p>
          <a:p>
            <a:pPr marL="0" indent="0"/>
            <a:r>
              <a:rPr lang="en-US" sz="1800">
                <a:hlinkClick r:id="rId3"/>
              </a:rPr>
              <a:t>abk@ucsd.edu</a:t>
            </a:r>
            <a:r>
              <a:rPr lang="en-US" sz="1800"/>
              <a:t> </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E77FC162-C42A-90F2-0830-FF8575BAA755}"/>
              </a:ext>
            </a:extLst>
          </p:cNvPr>
          <p:cNvCxnSpPr>
            <a:cxnSpLocks/>
          </p:cNvCxnSpPr>
          <p:nvPr/>
        </p:nvCxnSpPr>
        <p:spPr>
          <a:xfrm>
            <a:off x="8034883" y="4437856"/>
            <a:ext cx="3462015" cy="0"/>
          </a:xfrm>
          <a:prstGeom prst="line">
            <a:avLst/>
          </a:prstGeom>
          <a:ln w="34925">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A92F7E-6734-D241-B811-862C3841C752}"/>
              </a:ext>
            </a:extLst>
          </p:cNvPr>
          <p:cNvCxnSpPr>
            <a:cxnSpLocks/>
          </p:cNvCxnSpPr>
          <p:nvPr/>
        </p:nvCxnSpPr>
        <p:spPr>
          <a:xfrm>
            <a:off x="8056771" y="5161756"/>
            <a:ext cx="3462015" cy="0"/>
          </a:xfrm>
          <a:prstGeom prst="line">
            <a:avLst/>
          </a:prstGeom>
          <a:ln w="34925">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0CBCD2F-C87C-3DB9-8A5E-4F124D711A33}"/>
              </a:ext>
            </a:extLst>
          </p:cNvPr>
          <p:cNvCxnSpPr>
            <a:cxnSpLocks/>
            <a:stCxn id="22" idx="3"/>
            <a:endCxn id="30" idx="1"/>
          </p:cNvCxnSpPr>
          <p:nvPr/>
        </p:nvCxnSpPr>
        <p:spPr>
          <a:xfrm>
            <a:off x="8034883" y="3669506"/>
            <a:ext cx="3462015" cy="0"/>
          </a:xfrm>
          <a:prstGeom prst="line">
            <a:avLst/>
          </a:prstGeom>
          <a:ln w="34925">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7F2982F-8EDC-B7E4-06C0-C61089033322}"/>
              </a:ext>
            </a:extLst>
          </p:cNvPr>
          <p:cNvSpPr>
            <a:spLocks noGrp="1"/>
          </p:cNvSpPr>
          <p:nvPr>
            <p:ph type="title"/>
          </p:nvPr>
        </p:nvSpPr>
        <p:spPr>
          <a:xfrm>
            <a:off x="186716" y="105551"/>
            <a:ext cx="11802533" cy="595312"/>
          </a:xfrm>
        </p:spPr>
        <p:txBody>
          <a:bodyPr/>
          <a:lstStyle/>
          <a:p>
            <a:r>
              <a:rPr lang="en-US"/>
              <a:t>Island Models Changed Parallel Search </a:t>
            </a:r>
            <a:r>
              <a:rPr lang="en-US" dirty="0"/>
              <a:t>!</a:t>
            </a:r>
          </a:p>
        </p:txBody>
      </p:sp>
      <p:sp>
        <p:nvSpPr>
          <p:cNvPr id="5" name="Text Placeholder 2">
            <a:extLst>
              <a:ext uri="{FF2B5EF4-FFF2-40B4-BE49-F238E27FC236}">
                <a16:creationId xmlns:a16="http://schemas.microsoft.com/office/drawing/2014/main" id="{02C50915-E17A-1FA4-D550-78E8CE06E7F2}"/>
              </a:ext>
            </a:extLst>
          </p:cNvPr>
          <p:cNvSpPr txBox="1">
            <a:spLocks/>
          </p:cNvSpPr>
          <p:nvPr/>
        </p:nvSpPr>
        <p:spPr>
          <a:xfrm>
            <a:off x="0" y="724506"/>
            <a:ext cx="7283450" cy="4533294"/>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lnSpc>
                <a:spcPct val="100000"/>
              </a:lnSpc>
            </a:pPr>
            <a:r>
              <a:rPr lang="en-US" sz="2000" dirty="0">
                <a:solidFill>
                  <a:schemeClr val="tx1"/>
                </a:solidFill>
                <a:sym typeface="Wingdings" panose="05000000000000000000" pitchFamily="2" charset="2"/>
              </a:rPr>
              <a:t>Not just “</a:t>
            </a:r>
            <a:r>
              <a:rPr lang="en-US" sz="2000" b="1" dirty="0">
                <a:solidFill>
                  <a:schemeClr val="tx1"/>
                </a:solidFill>
                <a:sym typeface="Wingdings" panose="05000000000000000000" pitchFamily="2" charset="2"/>
              </a:rPr>
              <a:t>many searches at once</a:t>
            </a:r>
            <a:r>
              <a:rPr lang="en-US" sz="2000">
                <a:solidFill>
                  <a:schemeClr val="tx1"/>
                </a:solidFill>
                <a:sym typeface="Wingdings" panose="05000000000000000000" pitchFamily="2" charset="2"/>
              </a:rPr>
              <a:t>” </a:t>
            </a:r>
            <a:br>
              <a:rPr lang="en-US" sz="2000">
                <a:solidFill>
                  <a:schemeClr val="tx1"/>
                </a:solidFill>
                <a:sym typeface="Wingdings" panose="05000000000000000000" pitchFamily="2" charset="2"/>
              </a:rPr>
            </a:br>
            <a:r>
              <a:rPr lang="en-US" sz="2000">
                <a:solidFill>
                  <a:schemeClr val="tx1"/>
                </a:solidFill>
                <a:sym typeface="Wingdings" panose="05000000000000000000" pitchFamily="2" charset="2"/>
              </a:rPr>
              <a:t> a </a:t>
            </a:r>
            <a:r>
              <a:rPr lang="en-US" sz="2000" b="1" dirty="0">
                <a:solidFill>
                  <a:schemeClr val="tx1"/>
                </a:solidFill>
                <a:sym typeface="Wingdings" panose="05000000000000000000" pitchFamily="2" charset="2"/>
              </a:rPr>
              <a:t>structured</a:t>
            </a:r>
            <a:r>
              <a:rPr lang="en-US" sz="2000" dirty="0">
                <a:solidFill>
                  <a:schemeClr val="tx1"/>
                </a:solidFill>
                <a:sym typeface="Wingdings" panose="05000000000000000000" pitchFamily="2" charset="2"/>
              </a:rPr>
              <a:t> evolution architecture</a:t>
            </a:r>
          </a:p>
          <a:p>
            <a:pPr marL="228600" indent="-177800">
              <a:lnSpc>
                <a:spcPct val="100000"/>
              </a:lnSpc>
            </a:pPr>
            <a:r>
              <a:rPr lang="en-US" sz="2000">
                <a:solidFill>
                  <a:schemeClr val="tx1"/>
                </a:solidFill>
                <a:sym typeface="Wingdings" panose="05000000000000000000" pitchFamily="2" charset="2"/>
              </a:rPr>
              <a:t>Subpopulations </a:t>
            </a:r>
            <a:r>
              <a:rPr lang="en-US" sz="2000" dirty="0">
                <a:solidFill>
                  <a:schemeClr val="tx1"/>
                </a:solidFill>
                <a:sym typeface="Wingdings" panose="05000000000000000000" pitchFamily="2" charset="2"/>
              </a:rPr>
              <a:t>evolve </a:t>
            </a:r>
            <a:r>
              <a:rPr lang="en-US" sz="2000">
                <a:solidFill>
                  <a:schemeClr val="tx1"/>
                </a:solidFill>
                <a:sym typeface="Wingdings" panose="05000000000000000000" pitchFamily="2" charset="2"/>
              </a:rPr>
              <a:t>largely </a:t>
            </a:r>
            <a:r>
              <a:rPr lang="en-US" sz="2000" b="1">
                <a:solidFill>
                  <a:schemeClr val="tx1"/>
                </a:solidFill>
                <a:sym typeface="Wingdings" panose="05000000000000000000" pitchFamily="2" charset="2"/>
              </a:rPr>
              <a:t>independently</a:t>
            </a:r>
            <a:br>
              <a:rPr lang="en-US" sz="2000" b="1">
                <a:solidFill>
                  <a:schemeClr val="tx1"/>
                </a:solidFill>
                <a:sym typeface="Wingdings" panose="05000000000000000000" pitchFamily="2" charset="2"/>
              </a:rPr>
            </a:br>
            <a:r>
              <a:rPr lang="en-US" sz="2000">
                <a:solidFill>
                  <a:schemeClr val="tx1"/>
                </a:solidFill>
                <a:sym typeface="Wingdings" panose="05000000000000000000" pitchFamily="2" charset="2"/>
              </a:rPr>
              <a:t>with </a:t>
            </a:r>
            <a:r>
              <a:rPr lang="en-US" sz="2000" dirty="0">
                <a:solidFill>
                  <a:schemeClr val="tx1"/>
                </a:solidFill>
                <a:sym typeface="Wingdings" panose="05000000000000000000" pitchFamily="2" charset="2"/>
              </a:rPr>
              <a:t>occasional </a:t>
            </a:r>
            <a:r>
              <a:rPr lang="en-US" sz="2000" b="1" dirty="0">
                <a:solidFill>
                  <a:schemeClr val="tx1"/>
                </a:solidFill>
                <a:sym typeface="Wingdings" panose="05000000000000000000" pitchFamily="2" charset="2"/>
              </a:rPr>
              <a:t>migration</a:t>
            </a:r>
            <a:r>
              <a:rPr lang="en-US" sz="2000" dirty="0">
                <a:solidFill>
                  <a:schemeClr val="tx1"/>
                </a:solidFill>
                <a:sym typeface="Wingdings" panose="05000000000000000000" pitchFamily="2" charset="2"/>
              </a:rPr>
              <a:t> between them</a:t>
            </a:r>
          </a:p>
          <a:p>
            <a:pPr marL="228600" indent="-177800">
              <a:lnSpc>
                <a:spcPct val="100000"/>
              </a:lnSpc>
            </a:pPr>
            <a:r>
              <a:rPr lang="en-US" sz="2000" b="1">
                <a:solidFill>
                  <a:schemeClr val="tx1"/>
                </a:solidFill>
                <a:sym typeface="Wingdings" panose="05000000000000000000" pitchFamily="2" charset="2"/>
              </a:rPr>
              <a:t>Explicit </a:t>
            </a:r>
            <a:r>
              <a:rPr lang="en-US" sz="2000" b="1" dirty="0">
                <a:solidFill>
                  <a:schemeClr val="tx1"/>
                </a:solidFill>
                <a:sym typeface="Wingdings" panose="05000000000000000000" pitchFamily="2" charset="2"/>
              </a:rPr>
              <a:t>design choices</a:t>
            </a:r>
          </a:p>
          <a:p>
            <a:pPr marL="400050" lvl="1" indent="-171450">
              <a:lnSpc>
                <a:spcPct val="100000"/>
              </a:lnSpc>
            </a:pPr>
            <a:r>
              <a:rPr lang="en-US" sz="1800" i="1" dirty="0">
                <a:solidFill>
                  <a:srgbClr val="0070C0"/>
                </a:solidFill>
                <a:sym typeface="Wingdings" panose="05000000000000000000" pitchFamily="2" charset="2"/>
              </a:rPr>
              <a:t>How many subpopulations?</a:t>
            </a:r>
          </a:p>
          <a:p>
            <a:pPr marL="400050" lvl="1" indent="-171450">
              <a:lnSpc>
                <a:spcPct val="100000"/>
              </a:lnSpc>
            </a:pPr>
            <a:r>
              <a:rPr lang="en-US" sz="1800" i="1" dirty="0">
                <a:solidFill>
                  <a:srgbClr val="0070C0"/>
                </a:solidFill>
                <a:sym typeface="Wingdings" panose="05000000000000000000" pitchFamily="2" charset="2"/>
              </a:rPr>
              <a:t>How often to migrate?</a:t>
            </a:r>
          </a:p>
          <a:p>
            <a:pPr marL="400050" lvl="1" indent="-171450">
              <a:lnSpc>
                <a:spcPct val="100000"/>
              </a:lnSpc>
            </a:pPr>
            <a:r>
              <a:rPr lang="en-US" sz="1800" i="1" dirty="0">
                <a:solidFill>
                  <a:srgbClr val="0070C0"/>
                </a:solidFill>
                <a:sym typeface="Wingdings" panose="05000000000000000000" pitchFamily="2" charset="2"/>
              </a:rPr>
              <a:t>How many migrants?</a:t>
            </a:r>
          </a:p>
          <a:p>
            <a:pPr marL="400050" lvl="1" indent="-171450">
              <a:lnSpc>
                <a:spcPct val="100000"/>
              </a:lnSpc>
            </a:pPr>
            <a:r>
              <a:rPr lang="en-US" sz="1800" i="1" dirty="0">
                <a:solidFill>
                  <a:srgbClr val="0070C0"/>
                </a:solidFill>
                <a:sym typeface="Wingdings" panose="05000000000000000000" pitchFamily="2" charset="2"/>
              </a:rPr>
              <a:t>How to select migrants?</a:t>
            </a:r>
          </a:p>
          <a:p>
            <a:pPr marL="400050" lvl="1" indent="-171450">
              <a:lnSpc>
                <a:spcPct val="100000"/>
              </a:lnSpc>
            </a:pPr>
            <a:r>
              <a:rPr lang="en-US" sz="1800" i="1" dirty="0">
                <a:solidFill>
                  <a:srgbClr val="0070C0"/>
                </a:solidFill>
                <a:sym typeface="Wingdings" panose="05000000000000000000" pitchFamily="2" charset="2"/>
              </a:rPr>
              <a:t>Tie-breaking strategies? </a:t>
            </a:r>
          </a:p>
          <a:p>
            <a:pPr marL="228600" indent="-177800">
              <a:lnSpc>
                <a:spcPct val="100000"/>
              </a:lnSpc>
            </a:pPr>
            <a:r>
              <a:rPr lang="en-US" sz="2000" b="1">
                <a:solidFill>
                  <a:srgbClr val="002060"/>
                </a:solidFill>
                <a:sym typeface="Wingdings" panose="05000000000000000000" pitchFamily="2" charset="2"/>
              </a:rPr>
              <a:t>Diversity becomes a </a:t>
            </a:r>
            <a:r>
              <a:rPr lang="en-US" sz="2000" b="1" dirty="0">
                <a:solidFill>
                  <a:srgbClr val="002060"/>
                </a:solidFill>
                <a:sym typeface="Wingdings" panose="05000000000000000000" pitchFamily="2" charset="2"/>
              </a:rPr>
              <a:t>controllable algorithmic resource</a:t>
            </a:r>
          </a:p>
          <a:p>
            <a:pPr marL="228600" indent="-177800">
              <a:lnSpc>
                <a:spcPct val="100000"/>
              </a:lnSpc>
            </a:pPr>
            <a:endParaRPr lang="en-US" sz="2000" dirty="0">
              <a:solidFill>
                <a:schemeClr val="tx1"/>
              </a:solidFill>
            </a:endParaRPr>
          </a:p>
          <a:p>
            <a:pPr marL="228600" indent="-177800">
              <a:lnSpc>
                <a:spcPct val="100000"/>
              </a:lnSpc>
            </a:pPr>
            <a:endParaRPr lang="en-US" sz="2000" b="1" dirty="0">
              <a:solidFill>
                <a:schemeClr val="tx1"/>
              </a:solidFill>
              <a:sym typeface="Wingdings" panose="05000000000000000000" pitchFamily="2" charset="2"/>
            </a:endParaRPr>
          </a:p>
          <a:p>
            <a:pPr marL="228600" indent="-177800"/>
            <a:endParaRPr lang="en-US" sz="2000" dirty="0">
              <a:solidFill>
                <a:schemeClr val="tx1"/>
              </a:solidFill>
              <a:sym typeface="Wingdings" panose="05000000000000000000" pitchFamily="2" charset="2"/>
            </a:endParaRPr>
          </a:p>
          <a:p>
            <a:pPr marL="228600" indent="-177800"/>
            <a:endParaRPr lang="en-US" sz="2000" b="1" dirty="0">
              <a:solidFill>
                <a:schemeClr val="tx1"/>
              </a:solidFill>
              <a:sym typeface="Wingdings" panose="05000000000000000000" pitchFamily="2" charset="2"/>
            </a:endParaRPr>
          </a:p>
          <a:p>
            <a:pPr marL="228600" indent="-177800"/>
            <a:endParaRPr lang="en-US" sz="2000" b="1" dirty="0">
              <a:solidFill>
                <a:srgbClr val="0070C0"/>
              </a:solidFill>
            </a:endParaRPr>
          </a:p>
          <a:p>
            <a:pPr marL="0" indent="-228600"/>
            <a:endParaRPr lang="en-US" b="1" dirty="0"/>
          </a:p>
          <a:p>
            <a:pPr marL="0" indent="-228600"/>
            <a:endParaRPr lang="en-US" sz="2200" b="1" dirty="0"/>
          </a:p>
          <a:p>
            <a:pPr marL="228600" indent="-177800"/>
            <a:endParaRPr lang="en-US" b="1" dirty="0"/>
          </a:p>
        </p:txBody>
      </p:sp>
      <p:pic>
        <p:nvPicPr>
          <p:cNvPr id="16" name="Picture 15">
            <a:extLst>
              <a:ext uri="{FF2B5EF4-FFF2-40B4-BE49-F238E27FC236}">
                <a16:creationId xmlns:a16="http://schemas.microsoft.com/office/drawing/2014/main" id="{9924342E-5784-58E2-659B-9CADFD23D490}"/>
              </a:ext>
            </a:extLst>
          </p:cNvPr>
          <p:cNvPicPr>
            <a:picLocks noChangeAspect="1"/>
          </p:cNvPicPr>
          <p:nvPr/>
        </p:nvPicPr>
        <p:blipFill>
          <a:blip r:embed="rId3"/>
          <a:stretch>
            <a:fillRect/>
          </a:stretch>
        </p:blipFill>
        <p:spPr>
          <a:xfrm>
            <a:off x="9061150" y="737646"/>
            <a:ext cx="1046902" cy="839252"/>
          </a:xfrm>
          <a:prstGeom prst="rect">
            <a:avLst/>
          </a:prstGeom>
        </p:spPr>
      </p:pic>
      <p:pic>
        <p:nvPicPr>
          <p:cNvPr id="18" name="Picture 17">
            <a:extLst>
              <a:ext uri="{FF2B5EF4-FFF2-40B4-BE49-F238E27FC236}">
                <a16:creationId xmlns:a16="http://schemas.microsoft.com/office/drawing/2014/main" id="{A78E9AF7-BA42-61CB-37EB-66EFEDD94386}"/>
              </a:ext>
            </a:extLst>
          </p:cNvPr>
          <p:cNvPicPr>
            <a:picLocks noChangeAspect="1"/>
          </p:cNvPicPr>
          <p:nvPr/>
        </p:nvPicPr>
        <p:blipFill>
          <a:blip r:embed="rId4"/>
          <a:stretch>
            <a:fillRect/>
          </a:stretch>
        </p:blipFill>
        <p:spPr>
          <a:xfrm>
            <a:off x="7461458" y="2405595"/>
            <a:ext cx="573426" cy="865449"/>
          </a:xfrm>
          <a:prstGeom prst="rect">
            <a:avLst/>
          </a:prstGeom>
        </p:spPr>
      </p:pic>
      <p:pic>
        <p:nvPicPr>
          <p:cNvPr id="19" name="Picture 18">
            <a:extLst>
              <a:ext uri="{FF2B5EF4-FFF2-40B4-BE49-F238E27FC236}">
                <a16:creationId xmlns:a16="http://schemas.microsoft.com/office/drawing/2014/main" id="{B892B39F-0866-C81E-B9E2-91CCD44AC70E}"/>
              </a:ext>
            </a:extLst>
          </p:cNvPr>
          <p:cNvPicPr>
            <a:picLocks noChangeAspect="1"/>
          </p:cNvPicPr>
          <p:nvPr/>
        </p:nvPicPr>
        <p:blipFill>
          <a:blip r:embed="rId4"/>
          <a:stretch>
            <a:fillRect/>
          </a:stretch>
        </p:blipFill>
        <p:spPr>
          <a:xfrm>
            <a:off x="9428875" y="2394760"/>
            <a:ext cx="586016" cy="884450"/>
          </a:xfrm>
          <a:prstGeom prst="rect">
            <a:avLst/>
          </a:prstGeom>
        </p:spPr>
      </p:pic>
      <p:pic>
        <p:nvPicPr>
          <p:cNvPr id="20" name="Picture 19">
            <a:extLst>
              <a:ext uri="{FF2B5EF4-FFF2-40B4-BE49-F238E27FC236}">
                <a16:creationId xmlns:a16="http://schemas.microsoft.com/office/drawing/2014/main" id="{4C8C0DA9-DB27-4B80-ACB6-85ED6A28BE37}"/>
              </a:ext>
            </a:extLst>
          </p:cNvPr>
          <p:cNvPicPr>
            <a:picLocks noChangeAspect="1"/>
          </p:cNvPicPr>
          <p:nvPr/>
        </p:nvPicPr>
        <p:blipFill>
          <a:blip r:embed="rId4"/>
          <a:stretch>
            <a:fillRect/>
          </a:stretch>
        </p:blipFill>
        <p:spPr>
          <a:xfrm>
            <a:off x="11463182" y="2441193"/>
            <a:ext cx="555251" cy="838017"/>
          </a:xfrm>
          <a:prstGeom prst="rect">
            <a:avLst/>
          </a:prstGeom>
        </p:spPr>
      </p:pic>
      <p:pic>
        <p:nvPicPr>
          <p:cNvPr id="22" name="Picture 21">
            <a:extLst>
              <a:ext uri="{FF2B5EF4-FFF2-40B4-BE49-F238E27FC236}">
                <a16:creationId xmlns:a16="http://schemas.microsoft.com/office/drawing/2014/main" id="{ABEB42B8-AED0-4FE6-B34A-020E0421A654}"/>
              </a:ext>
            </a:extLst>
          </p:cNvPr>
          <p:cNvPicPr>
            <a:picLocks noChangeAspect="1"/>
          </p:cNvPicPr>
          <p:nvPr/>
        </p:nvPicPr>
        <p:blipFill>
          <a:blip r:embed="rId5"/>
          <a:stretch>
            <a:fillRect/>
          </a:stretch>
        </p:blipFill>
        <p:spPr>
          <a:xfrm>
            <a:off x="7461458" y="3371850"/>
            <a:ext cx="573425" cy="595312"/>
          </a:xfrm>
          <a:prstGeom prst="rect">
            <a:avLst/>
          </a:prstGeom>
        </p:spPr>
      </p:pic>
      <p:pic>
        <p:nvPicPr>
          <p:cNvPr id="24" name="Picture 23">
            <a:extLst>
              <a:ext uri="{FF2B5EF4-FFF2-40B4-BE49-F238E27FC236}">
                <a16:creationId xmlns:a16="http://schemas.microsoft.com/office/drawing/2014/main" id="{4BA9D437-B8DC-EF42-3439-E8A57EC899AB}"/>
              </a:ext>
            </a:extLst>
          </p:cNvPr>
          <p:cNvPicPr>
            <a:picLocks noChangeAspect="1"/>
          </p:cNvPicPr>
          <p:nvPr/>
        </p:nvPicPr>
        <p:blipFill>
          <a:blip r:embed="rId6"/>
          <a:stretch>
            <a:fillRect/>
          </a:stretch>
        </p:blipFill>
        <p:spPr>
          <a:xfrm>
            <a:off x="7461458" y="4128767"/>
            <a:ext cx="595313" cy="595313"/>
          </a:xfrm>
          <a:prstGeom prst="rect">
            <a:avLst/>
          </a:prstGeom>
        </p:spPr>
      </p:pic>
      <p:pic>
        <p:nvPicPr>
          <p:cNvPr id="26" name="Picture 25">
            <a:extLst>
              <a:ext uri="{FF2B5EF4-FFF2-40B4-BE49-F238E27FC236}">
                <a16:creationId xmlns:a16="http://schemas.microsoft.com/office/drawing/2014/main" id="{703B4F9B-5206-6FCB-3DAE-EF70B01278C6}"/>
              </a:ext>
            </a:extLst>
          </p:cNvPr>
          <p:cNvPicPr>
            <a:picLocks noChangeAspect="1"/>
          </p:cNvPicPr>
          <p:nvPr/>
        </p:nvPicPr>
        <p:blipFill>
          <a:blip r:embed="rId7"/>
          <a:stretch>
            <a:fillRect/>
          </a:stretch>
        </p:blipFill>
        <p:spPr>
          <a:xfrm>
            <a:off x="7504910" y="4852877"/>
            <a:ext cx="551861" cy="595314"/>
          </a:xfrm>
          <a:prstGeom prst="rect">
            <a:avLst/>
          </a:prstGeom>
        </p:spPr>
      </p:pic>
      <p:pic>
        <p:nvPicPr>
          <p:cNvPr id="27" name="Picture 26">
            <a:extLst>
              <a:ext uri="{FF2B5EF4-FFF2-40B4-BE49-F238E27FC236}">
                <a16:creationId xmlns:a16="http://schemas.microsoft.com/office/drawing/2014/main" id="{488DBC3B-BF42-9DE4-A940-FBC3A63FF1CA}"/>
              </a:ext>
            </a:extLst>
          </p:cNvPr>
          <p:cNvPicPr>
            <a:picLocks noChangeAspect="1"/>
          </p:cNvPicPr>
          <p:nvPr/>
        </p:nvPicPr>
        <p:blipFill>
          <a:blip r:embed="rId5"/>
          <a:stretch>
            <a:fillRect/>
          </a:stretch>
        </p:blipFill>
        <p:spPr>
          <a:xfrm>
            <a:off x="9502998" y="3371850"/>
            <a:ext cx="573425" cy="595312"/>
          </a:xfrm>
          <a:prstGeom prst="rect">
            <a:avLst/>
          </a:prstGeom>
        </p:spPr>
      </p:pic>
      <p:pic>
        <p:nvPicPr>
          <p:cNvPr id="28" name="Picture 27">
            <a:extLst>
              <a:ext uri="{FF2B5EF4-FFF2-40B4-BE49-F238E27FC236}">
                <a16:creationId xmlns:a16="http://schemas.microsoft.com/office/drawing/2014/main" id="{430A15BC-3166-378D-E6B6-46B0D30E6FEA}"/>
              </a:ext>
            </a:extLst>
          </p:cNvPr>
          <p:cNvPicPr>
            <a:picLocks noChangeAspect="1"/>
          </p:cNvPicPr>
          <p:nvPr/>
        </p:nvPicPr>
        <p:blipFill>
          <a:blip r:embed="rId6"/>
          <a:stretch>
            <a:fillRect/>
          </a:stretch>
        </p:blipFill>
        <p:spPr>
          <a:xfrm>
            <a:off x="9502998" y="4128767"/>
            <a:ext cx="595313" cy="595313"/>
          </a:xfrm>
          <a:prstGeom prst="rect">
            <a:avLst/>
          </a:prstGeom>
        </p:spPr>
      </p:pic>
      <p:pic>
        <p:nvPicPr>
          <p:cNvPr id="29" name="Picture 28">
            <a:extLst>
              <a:ext uri="{FF2B5EF4-FFF2-40B4-BE49-F238E27FC236}">
                <a16:creationId xmlns:a16="http://schemas.microsoft.com/office/drawing/2014/main" id="{A27610B5-DDF3-550B-6C53-71046F96C5CC}"/>
              </a:ext>
            </a:extLst>
          </p:cNvPr>
          <p:cNvPicPr>
            <a:picLocks noChangeAspect="1"/>
          </p:cNvPicPr>
          <p:nvPr/>
        </p:nvPicPr>
        <p:blipFill>
          <a:blip r:embed="rId7"/>
          <a:stretch>
            <a:fillRect/>
          </a:stretch>
        </p:blipFill>
        <p:spPr>
          <a:xfrm>
            <a:off x="9546450" y="4852877"/>
            <a:ext cx="551861" cy="595314"/>
          </a:xfrm>
          <a:prstGeom prst="rect">
            <a:avLst/>
          </a:prstGeom>
        </p:spPr>
      </p:pic>
      <p:pic>
        <p:nvPicPr>
          <p:cNvPr id="30" name="Picture 29">
            <a:extLst>
              <a:ext uri="{FF2B5EF4-FFF2-40B4-BE49-F238E27FC236}">
                <a16:creationId xmlns:a16="http://schemas.microsoft.com/office/drawing/2014/main" id="{9FD28FF7-BE4A-AC08-3AA7-1434229ABA5E}"/>
              </a:ext>
            </a:extLst>
          </p:cNvPr>
          <p:cNvPicPr>
            <a:picLocks noChangeAspect="1"/>
          </p:cNvPicPr>
          <p:nvPr/>
        </p:nvPicPr>
        <p:blipFill>
          <a:blip r:embed="rId5"/>
          <a:stretch>
            <a:fillRect/>
          </a:stretch>
        </p:blipFill>
        <p:spPr>
          <a:xfrm>
            <a:off x="11496898" y="3371850"/>
            <a:ext cx="573425" cy="595312"/>
          </a:xfrm>
          <a:prstGeom prst="rect">
            <a:avLst/>
          </a:prstGeom>
        </p:spPr>
      </p:pic>
      <p:pic>
        <p:nvPicPr>
          <p:cNvPr id="31" name="Picture 30">
            <a:extLst>
              <a:ext uri="{FF2B5EF4-FFF2-40B4-BE49-F238E27FC236}">
                <a16:creationId xmlns:a16="http://schemas.microsoft.com/office/drawing/2014/main" id="{1131AB6F-6365-487E-FCEB-FD39D0E3BA93}"/>
              </a:ext>
            </a:extLst>
          </p:cNvPr>
          <p:cNvPicPr>
            <a:picLocks noChangeAspect="1"/>
          </p:cNvPicPr>
          <p:nvPr/>
        </p:nvPicPr>
        <p:blipFill>
          <a:blip r:embed="rId6"/>
          <a:stretch>
            <a:fillRect/>
          </a:stretch>
        </p:blipFill>
        <p:spPr>
          <a:xfrm>
            <a:off x="11496898" y="4128767"/>
            <a:ext cx="595313" cy="595313"/>
          </a:xfrm>
          <a:prstGeom prst="rect">
            <a:avLst/>
          </a:prstGeom>
        </p:spPr>
      </p:pic>
      <p:pic>
        <p:nvPicPr>
          <p:cNvPr id="32" name="Picture 31">
            <a:extLst>
              <a:ext uri="{FF2B5EF4-FFF2-40B4-BE49-F238E27FC236}">
                <a16:creationId xmlns:a16="http://schemas.microsoft.com/office/drawing/2014/main" id="{EE81C849-287E-1A9A-8B61-A72E637074DD}"/>
              </a:ext>
            </a:extLst>
          </p:cNvPr>
          <p:cNvPicPr>
            <a:picLocks noChangeAspect="1"/>
          </p:cNvPicPr>
          <p:nvPr/>
        </p:nvPicPr>
        <p:blipFill>
          <a:blip r:embed="rId7"/>
          <a:stretch>
            <a:fillRect/>
          </a:stretch>
        </p:blipFill>
        <p:spPr>
          <a:xfrm>
            <a:off x="11540350" y="4852877"/>
            <a:ext cx="551861" cy="595314"/>
          </a:xfrm>
          <a:prstGeom prst="rect">
            <a:avLst/>
          </a:prstGeom>
        </p:spPr>
      </p:pic>
      <p:sp>
        <p:nvSpPr>
          <p:cNvPr id="33" name="TextBox 32">
            <a:extLst>
              <a:ext uri="{FF2B5EF4-FFF2-40B4-BE49-F238E27FC236}">
                <a16:creationId xmlns:a16="http://schemas.microsoft.com/office/drawing/2014/main" id="{1CA18688-CBE5-B366-16CB-6D492FC177A6}"/>
              </a:ext>
            </a:extLst>
          </p:cNvPr>
          <p:cNvSpPr txBox="1"/>
          <p:nvPr/>
        </p:nvSpPr>
        <p:spPr>
          <a:xfrm>
            <a:off x="8300500" y="3507389"/>
            <a:ext cx="934145" cy="307777"/>
          </a:xfrm>
          <a:prstGeom prst="rect">
            <a:avLst/>
          </a:prstGeom>
          <a:solidFill>
            <a:srgbClr val="FFFFFF"/>
          </a:solidFill>
        </p:spPr>
        <p:txBody>
          <a:bodyPr wrap="square" rtlCol="0">
            <a:spAutoFit/>
          </a:bodyPr>
          <a:lstStyle/>
          <a:p>
            <a:pPr algn="ctr"/>
            <a:r>
              <a:rPr lang="en-US" dirty="0">
                <a:solidFill>
                  <a:schemeClr val="accent5">
                    <a:lumMod val="50000"/>
                  </a:schemeClr>
                </a:solidFill>
              </a:rPr>
              <a:t>Selection</a:t>
            </a:r>
          </a:p>
        </p:txBody>
      </p:sp>
      <p:sp>
        <p:nvSpPr>
          <p:cNvPr id="34" name="TextBox 33">
            <a:extLst>
              <a:ext uri="{FF2B5EF4-FFF2-40B4-BE49-F238E27FC236}">
                <a16:creationId xmlns:a16="http://schemas.microsoft.com/office/drawing/2014/main" id="{0126830B-F74E-40E6-F6D7-E4522B82AAF3}"/>
              </a:ext>
            </a:extLst>
          </p:cNvPr>
          <p:cNvSpPr txBox="1"/>
          <p:nvPr/>
        </p:nvSpPr>
        <p:spPr>
          <a:xfrm>
            <a:off x="10349805" y="3507389"/>
            <a:ext cx="934145" cy="307777"/>
          </a:xfrm>
          <a:prstGeom prst="rect">
            <a:avLst/>
          </a:prstGeom>
          <a:solidFill>
            <a:srgbClr val="FFFFFF"/>
          </a:solidFill>
        </p:spPr>
        <p:txBody>
          <a:bodyPr wrap="square" rtlCol="0">
            <a:spAutoFit/>
          </a:bodyPr>
          <a:lstStyle/>
          <a:p>
            <a:pPr algn="ctr"/>
            <a:r>
              <a:rPr lang="en-US" dirty="0">
                <a:solidFill>
                  <a:schemeClr val="accent5">
                    <a:lumMod val="50000"/>
                  </a:schemeClr>
                </a:solidFill>
              </a:rPr>
              <a:t>Selection</a:t>
            </a:r>
          </a:p>
        </p:txBody>
      </p:sp>
      <p:sp>
        <p:nvSpPr>
          <p:cNvPr id="35" name="TextBox 34">
            <a:extLst>
              <a:ext uri="{FF2B5EF4-FFF2-40B4-BE49-F238E27FC236}">
                <a16:creationId xmlns:a16="http://schemas.microsoft.com/office/drawing/2014/main" id="{6A37A550-8191-3E19-2CDD-4CA5B54F3F7E}"/>
              </a:ext>
            </a:extLst>
          </p:cNvPr>
          <p:cNvSpPr txBox="1"/>
          <p:nvPr/>
        </p:nvSpPr>
        <p:spPr>
          <a:xfrm>
            <a:off x="8308265" y="4262849"/>
            <a:ext cx="1038274" cy="307777"/>
          </a:xfrm>
          <a:prstGeom prst="rect">
            <a:avLst/>
          </a:prstGeom>
          <a:solidFill>
            <a:srgbClr val="FFFFFF"/>
          </a:solidFill>
        </p:spPr>
        <p:txBody>
          <a:bodyPr wrap="square" rtlCol="0">
            <a:spAutoFit/>
          </a:bodyPr>
          <a:lstStyle/>
          <a:p>
            <a:pPr algn="ctr"/>
            <a:r>
              <a:rPr lang="en-US" dirty="0">
                <a:solidFill>
                  <a:schemeClr val="accent5">
                    <a:lumMod val="50000"/>
                  </a:schemeClr>
                </a:solidFill>
              </a:rPr>
              <a:t>Crossover</a:t>
            </a:r>
          </a:p>
        </p:txBody>
      </p:sp>
      <p:sp>
        <p:nvSpPr>
          <p:cNvPr id="36" name="TextBox 35">
            <a:extLst>
              <a:ext uri="{FF2B5EF4-FFF2-40B4-BE49-F238E27FC236}">
                <a16:creationId xmlns:a16="http://schemas.microsoft.com/office/drawing/2014/main" id="{5036A835-665F-21A1-7D9D-8DBD22408C4D}"/>
              </a:ext>
            </a:extLst>
          </p:cNvPr>
          <p:cNvSpPr txBox="1"/>
          <p:nvPr/>
        </p:nvSpPr>
        <p:spPr>
          <a:xfrm>
            <a:off x="10349805" y="4262849"/>
            <a:ext cx="1046039" cy="307777"/>
          </a:xfrm>
          <a:prstGeom prst="rect">
            <a:avLst/>
          </a:prstGeom>
          <a:solidFill>
            <a:srgbClr val="FFFFFF"/>
          </a:solidFill>
        </p:spPr>
        <p:txBody>
          <a:bodyPr wrap="square" rtlCol="0">
            <a:spAutoFit/>
          </a:bodyPr>
          <a:lstStyle/>
          <a:p>
            <a:pPr algn="ctr"/>
            <a:r>
              <a:rPr lang="en-US" dirty="0">
                <a:solidFill>
                  <a:schemeClr val="accent5">
                    <a:lumMod val="50000"/>
                  </a:schemeClr>
                </a:solidFill>
              </a:rPr>
              <a:t>Crossover</a:t>
            </a:r>
          </a:p>
        </p:txBody>
      </p:sp>
      <p:sp>
        <p:nvSpPr>
          <p:cNvPr id="37" name="TextBox 36">
            <a:extLst>
              <a:ext uri="{FF2B5EF4-FFF2-40B4-BE49-F238E27FC236}">
                <a16:creationId xmlns:a16="http://schemas.microsoft.com/office/drawing/2014/main" id="{1240A20E-7C3A-2313-21D3-411056EE05E3}"/>
              </a:ext>
            </a:extLst>
          </p:cNvPr>
          <p:cNvSpPr txBox="1"/>
          <p:nvPr/>
        </p:nvSpPr>
        <p:spPr>
          <a:xfrm>
            <a:off x="8300500" y="4988123"/>
            <a:ext cx="934145" cy="307777"/>
          </a:xfrm>
          <a:prstGeom prst="rect">
            <a:avLst/>
          </a:prstGeom>
          <a:solidFill>
            <a:srgbClr val="FFFFFF"/>
          </a:solidFill>
        </p:spPr>
        <p:txBody>
          <a:bodyPr wrap="square" rtlCol="0">
            <a:spAutoFit/>
          </a:bodyPr>
          <a:lstStyle/>
          <a:p>
            <a:pPr algn="ctr"/>
            <a:r>
              <a:rPr lang="en-US" dirty="0">
                <a:solidFill>
                  <a:schemeClr val="accent5">
                    <a:lumMod val="50000"/>
                  </a:schemeClr>
                </a:solidFill>
              </a:rPr>
              <a:t>Mutation</a:t>
            </a:r>
          </a:p>
        </p:txBody>
      </p:sp>
      <p:sp>
        <p:nvSpPr>
          <p:cNvPr id="38" name="TextBox 37">
            <a:extLst>
              <a:ext uri="{FF2B5EF4-FFF2-40B4-BE49-F238E27FC236}">
                <a16:creationId xmlns:a16="http://schemas.microsoft.com/office/drawing/2014/main" id="{78AF7CA2-1BA2-E89E-6D7D-228283AEB61B}"/>
              </a:ext>
            </a:extLst>
          </p:cNvPr>
          <p:cNvSpPr txBox="1"/>
          <p:nvPr/>
        </p:nvSpPr>
        <p:spPr>
          <a:xfrm>
            <a:off x="10349805" y="4988123"/>
            <a:ext cx="934145" cy="307777"/>
          </a:xfrm>
          <a:prstGeom prst="rect">
            <a:avLst/>
          </a:prstGeom>
          <a:solidFill>
            <a:srgbClr val="FFFFFF"/>
          </a:solidFill>
        </p:spPr>
        <p:txBody>
          <a:bodyPr wrap="square" rtlCol="0">
            <a:spAutoFit/>
          </a:bodyPr>
          <a:lstStyle/>
          <a:p>
            <a:pPr algn="ctr"/>
            <a:r>
              <a:rPr lang="en-US" dirty="0">
                <a:solidFill>
                  <a:schemeClr val="accent5">
                    <a:lumMod val="50000"/>
                  </a:schemeClr>
                </a:solidFill>
              </a:rPr>
              <a:t>Mutation</a:t>
            </a:r>
          </a:p>
        </p:txBody>
      </p:sp>
      <p:pic>
        <p:nvPicPr>
          <p:cNvPr id="47" name="Picture 46">
            <a:extLst>
              <a:ext uri="{FF2B5EF4-FFF2-40B4-BE49-F238E27FC236}">
                <a16:creationId xmlns:a16="http://schemas.microsoft.com/office/drawing/2014/main" id="{732F46A0-1BF8-AD79-6444-C03675831D37}"/>
              </a:ext>
            </a:extLst>
          </p:cNvPr>
          <p:cNvPicPr>
            <a:picLocks noChangeAspect="1"/>
          </p:cNvPicPr>
          <p:nvPr/>
        </p:nvPicPr>
        <p:blipFill>
          <a:blip r:embed="rId8"/>
          <a:stretch>
            <a:fillRect/>
          </a:stretch>
        </p:blipFill>
        <p:spPr>
          <a:xfrm>
            <a:off x="9524287" y="5885656"/>
            <a:ext cx="617693" cy="595313"/>
          </a:xfrm>
          <a:prstGeom prst="rect">
            <a:avLst/>
          </a:prstGeom>
        </p:spPr>
      </p:pic>
      <p:sp>
        <p:nvSpPr>
          <p:cNvPr id="48" name="TextBox 47">
            <a:extLst>
              <a:ext uri="{FF2B5EF4-FFF2-40B4-BE49-F238E27FC236}">
                <a16:creationId xmlns:a16="http://schemas.microsoft.com/office/drawing/2014/main" id="{9DFDA565-885C-746F-16BE-ABF95791B5EE}"/>
              </a:ext>
            </a:extLst>
          </p:cNvPr>
          <p:cNvSpPr txBox="1"/>
          <p:nvPr/>
        </p:nvSpPr>
        <p:spPr>
          <a:xfrm>
            <a:off x="9297378" y="6424230"/>
            <a:ext cx="1071510" cy="307777"/>
          </a:xfrm>
          <a:prstGeom prst="rect">
            <a:avLst/>
          </a:prstGeom>
          <a:noFill/>
        </p:spPr>
        <p:txBody>
          <a:bodyPr wrap="square" rtlCol="0">
            <a:spAutoFit/>
          </a:bodyPr>
          <a:lstStyle/>
          <a:p>
            <a:pPr algn="ctr"/>
            <a:r>
              <a:rPr lang="en-US" b="1" dirty="0">
                <a:solidFill>
                  <a:schemeClr val="accent5">
                    <a:lumMod val="50000"/>
                  </a:schemeClr>
                </a:solidFill>
              </a:rPr>
              <a:t>Migration</a:t>
            </a:r>
          </a:p>
        </p:txBody>
      </p:sp>
      <p:sp>
        <p:nvSpPr>
          <p:cNvPr id="49" name="TextBox 48">
            <a:extLst>
              <a:ext uri="{FF2B5EF4-FFF2-40B4-BE49-F238E27FC236}">
                <a16:creationId xmlns:a16="http://schemas.microsoft.com/office/drawing/2014/main" id="{7B803C31-6C32-9BC9-4BD6-0E9DFF2EA32B}"/>
              </a:ext>
            </a:extLst>
          </p:cNvPr>
          <p:cNvSpPr txBox="1"/>
          <p:nvPr/>
        </p:nvSpPr>
        <p:spPr>
          <a:xfrm>
            <a:off x="9399588" y="1690572"/>
            <a:ext cx="2484607" cy="307777"/>
          </a:xfrm>
          <a:prstGeom prst="rect">
            <a:avLst/>
          </a:prstGeom>
          <a:noFill/>
        </p:spPr>
        <p:txBody>
          <a:bodyPr wrap="square" rtlCol="0">
            <a:spAutoFit/>
          </a:bodyPr>
          <a:lstStyle/>
          <a:p>
            <a:pPr algn="ctr"/>
            <a:r>
              <a:rPr lang="en-US" b="1" dirty="0">
                <a:solidFill>
                  <a:schemeClr val="accent5">
                    <a:lumMod val="50000"/>
                  </a:schemeClr>
                </a:solidFill>
              </a:rPr>
              <a:t>Population partitioning</a:t>
            </a:r>
          </a:p>
        </p:txBody>
      </p:sp>
      <p:pic>
        <p:nvPicPr>
          <p:cNvPr id="3076" name="Picture 4" descr="Partition - Free computer icons">
            <a:extLst>
              <a:ext uri="{FF2B5EF4-FFF2-40B4-BE49-F238E27FC236}">
                <a16:creationId xmlns:a16="http://schemas.microsoft.com/office/drawing/2014/main" id="{F7C55C45-1600-5E79-5351-B4860AE715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3698" y="1689828"/>
            <a:ext cx="407243" cy="407243"/>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Connector: Elbow 50">
            <a:extLst>
              <a:ext uri="{FF2B5EF4-FFF2-40B4-BE49-F238E27FC236}">
                <a16:creationId xmlns:a16="http://schemas.microsoft.com/office/drawing/2014/main" id="{24CBE7E0-D495-930C-C2F6-550E8222C9F0}"/>
              </a:ext>
            </a:extLst>
          </p:cNvPr>
          <p:cNvCxnSpPr>
            <a:cxnSpLocks/>
            <a:stCxn id="26" idx="2"/>
            <a:endCxn id="47" idx="1"/>
          </p:cNvCxnSpPr>
          <p:nvPr/>
        </p:nvCxnSpPr>
        <p:spPr>
          <a:xfrm rot="16200000" flipH="1">
            <a:off x="8285003" y="4944029"/>
            <a:ext cx="735122" cy="1743446"/>
          </a:xfrm>
          <a:prstGeom prst="bentConnector2">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CA779C67-EDA4-6CF4-CA0F-25317549B29B}"/>
              </a:ext>
            </a:extLst>
          </p:cNvPr>
          <p:cNvCxnSpPr>
            <a:stCxn id="32" idx="2"/>
            <a:endCxn id="47" idx="3"/>
          </p:cNvCxnSpPr>
          <p:nvPr/>
        </p:nvCxnSpPr>
        <p:spPr>
          <a:xfrm rot="5400000">
            <a:off x="10611570" y="4978602"/>
            <a:ext cx="735122" cy="1674301"/>
          </a:xfrm>
          <a:prstGeom prst="bentConnector2">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A79579D7-731E-7D6E-DCD7-A48337E55A71}"/>
              </a:ext>
            </a:extLst>
          </p:cNvPr>
          <p:cNvCxnSpPr>
            <a:stCxn id="3076" idx="2"/>
            <a:endCxn id="18" idx="0"/>
          </p:cNvCxnSpPr>
          <p:nvPr/>
        </p:nvCxnSpPr>
        <p:spPr>
          <a:xfrm rot="5400000">
            <a:off x="8443484" y="1401759"/>
            <a:ext cx="308524" cy="1699149"/>
          </a:xfrm>
          <a:prstGeom prst="bentConnector3">
            <a:avLst>
              <a:gd name="adj1" fmla="val 50000"/>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73" name="Connector: Elbow 3072">
            <a:extLst>
              <a:ext uri="{FF2B5EF4-FFF2-40B4-BE49-F238E27FC236}">
                <a16:creationId xmlns:a16="http://schemas.microsoft.com/office/drawing/2014/main" id="{91AA9984-E929-0996-B408-F4C0A0083E49}"/>
              </a:ext>
            </a:extLst>
          </p:cNvPr>
          <p:cNvCxnSpPr>
            <a:cxnSpLocks/>
            <a:stCxn id="3076" idx="2"/>
            <a:endCxn id="19" idx="0"/>
          </p:cNvCxnSpPr>
          <p:nvPr/>
        </p:nvCxnSpPr>
        <p:spPr>
          <a:xfrm rot="16200000" flipH="1">
            <a:off x="9435757" y="2108633"/>
            <a:ext cx="297689" cy="274563"/>
          </a:xfrm>
          <a:prstGeom prst="bentConnector3">
            <a:avLst>
              <a:gd name="adj1" fmla="val 5213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77" name="Connector: Elbow 3076">
            <a:extLst>
              <a:ext uri="{FF2B5EF4-FFF2-40B4-BE49-F238E27FC236}">
                <a16:creationId xmlns:a16="http://schemas.microsoft.com/office/drawing/2014/main" id="{6689CECC-83F1-2363-3CAA-164168A28939}"/>
              </a:ext>
            </a:extLst>
          </p:cNvPr>
          <p:cNvCxnSpPr>
            <a:stCxn id="3076" idx="2"/>
            <a:endCxn id="20" idx="0"/>
          </p:cNvCxnSpPr>
          <p:nvPr/>
        </p:nvCxnSpPr>
        <p:spPr>
          <a:xfrm rot="16200000" flipH="1">
            <a:off x="10422003" y="1122388"/>
            <a:ext cx="344122" cy="2293488"/>
          </a:xfrm>
          <a:prstGeom prst="bentConnector3">
            <a:avLst>
              <a:gd name="adj1" fmla="val 44464"/>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95" name="Straight Arrow Connector 3094">
            <a:extLst>
              <a:ext uri="{FF2B5EF4-FFF2-40B4-BE49-F238E27FC236}">
                <a16:creationId xmlns:a16="http://schemas.microsoft.com/office/drawing/2014/main" id="{B7E87181-D89A-15D1-4889-E817D36DEAC4}"/>
              </a:ext>
            </a:extLst>
          </p:cNvPr>
          <p:cNvCxnSpPr>
            <a:cxnSpLocks/>
          </p:cNvCxnSpPr>
          <p:nvPr/>
        </p:nvCxnSpPr>
        <p:spPr>
          <a:xfrm>
            <a:off x="9829105" y="5430200"/>
            <a:ext cx="0" cy="45545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7498D5B-C43D-36A5-1CF6-A995411EA486}"/>
              </a:ext>
            </a:extLst>
          </p:cNvPr>
          <p:cNvPicPr>
            <a:picLocks noChangeAspect="1"/>
          </p:cNvPicPr>
          <p:nvPr/>
        </p:nvPicPr>
        <p:blipFill>
          <a:blip r:embed="rId10"/>
          <a:srcRect t="2896" b="6542"/>
          <a:stretch>
            <a:fillRect/>
          </a:stretch>
        </p:blipFill>
        <p:spPr>
          <a:xfrm>
            <a:off x="502404" y="4920027"/>
            <a:ext cx="6071840" cy="1870348"/>
          </a:xfrm>
          <a:prstGeom prst="rect">
            <a:avLst/>
          </a:prstGeom>
        </p:spPr>
      </p:pic>
    </p:spTree>
    <p:extLst>
      <p:ext uri="{BB962C8B-B14F-4D97-AF65-F5344CB8AC3E}">
        <p14:creationId xmlns:p14="http://schemas.microsoft.com/office/powerpoint/2010/main" val="25919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0F4A-7F8F-C2AC-0E80-B7ACC716CA3C}"/>
              </a:ext>
            </a:extLst>
          </p:cNvPr>
          <p:cNvSpPr>
            <a:spLocks noGrp="1"/>
          </p:cNvSpPr>
          <p:nvPr>
            <p:ph type="title"/>
          </p:nvPr>
        </p:nvSpPr>
        <p:spPr>
          <a:xfrm>
            <a:off x="215900" y="58365"/>
            <a:ext cx="11802533" cy="681410"/>
          </a:xfrm>
        </p:spPr>
        <p:txBody>
          <a:bodyPr/>
          <a:lstStyle/>
          <a:p>
            <a:r>
              <a:rPr lang="en-US"/>
              <a:t>Lasting Insights</a:t>
            </a:r>
            <a:endParaRPr lang="en-US" dirty="0"/>
          </a:p>
        </p:txBody>
      </p:sp>
      <p:sp>
        <p:nvSpPr>
          <p:cNvPr id="5" name="Text Placeholder 2">
            <a:extLst>
              <a:ext uri="{FF2B5EF4-FFF2-40B4-BE49-F238E27FC236}">
                <a16:creationId xmlns:a16="http://schemas.microsoft.com/office/drawing/2014/main" id="{B2824A11-77D1-4447-A543-A190669C473B}"/>
              </a:ext>
            </a:extLst>
          </p:cNvPr>
          <p:cNvSpPr txBox="1">
            <a:spLocks/>
          </p:cNvSpPr>
          <p:nvPr/>
        </p:nvSpPr>
        <p:spPr>
          <a:xfrm>
            <a:off x="1" y="876127"/>
            <a:ext cx="8817944" cy="2713380"/>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lnSpc>
                <a:spcPct val="100000"/>
              </a:lnSpc>
            </a:pPr>
            <a:r>
              <a:rPr lang="en-US" sz="2400">
                <a:solidFill>
                  <a:schemeClr val="tx1"/>
                </a:solidFill>
              </a:rPr>
              <a:t>PD </a:t>
            </a:r>
            <a:r>
              <a:rPr lang="en-US" sz="2400" b="1">
                <a:solidFill>
                  <a:schemeClr val="tx1"/>
                </a:solidFill>
              </a:rPr>
              <a:t>should </a:t>
            </a:r>
            <a:r>
              <a:rPr lang="en-US" sz="2400" b="1" dirty="0">
                <a:solidFill>
                  <a:schemeClr val="tx1"/>
                </a:solidFill>
              </a:rPr>
              <a:t>not simplify</a:t>
            </a:r>
            <a:r>
              <a:rPr lang="en-US" sz="2400" dirty="0">
                <a:solidFill>
                  <a:schemeClr val="tx1"/>
                </a:solidFill>
              </a:rPr>
              <a:t> away hard objectives and constraints</a:t>
            </a:r>
          </a:p>
          <a:p>
            <a:pPr marL="228600" indent="-177800">
              <a:lnSpc>
                <a:spcPct val="100000"/>
              </a:lnSpc>
            </a:pPr>
            <a:r>
              <a:rPr lang="en-US" sz="2400">
                <a:solidFill>
                  <a:schemeClr val="tx1"/>
                </a:solidFill>
                <a:sym typeface="Wingdings" panose="05000000000000000000" pitchFamily="2" charset="2"/>
              </a:rPr>
              <a:t>Evolutionary-based exploration </a:t>
            </a:r>
            <a:r>
              <a:rPr lang="en-US" sz="2400" b="1" dirty="0">
                <a:solidFill>
                  <a:schemeClr val="tx1"/>
                </a:solidFill>
                <a:sym typeface="Wingdings" panose="05000000000000000000" pitchFamily="2" charset="2"/>
              </a:rPr>
              <a:t>is a principled response </a:t>
            </a:r>
            <a:r>
              <a:rPr lang="en-US" sz="2400" dirty="0">
                <a:solidFill>
                  <a:schemeClr val="tx1"/>
                </a:solidFill>
                <a:sym typeface="Wingdings" panose="05000000000000000000" pitchFamily="2" charset="2"/>
              </a:rPr>
              <a:t>to hardness </a:t>
            </a:r>
            <a:r>
              <a:rPr lang="en-US" sz="2400">
                <a:solidFill>
                  <a:schemeClr val="tx1"/>
                </a:solidFill>
                <a:sym typeface="Wingdings" panose="05000000000000000000" pitchFamily="2" charset="2"/>
              </a:rPr>
              <a:t>and scale in (PD) optimizations</a:t>
            </a:r>
            <a:endParaRPr lang="en-US" sz="2400" dirty="0">
              <a:solidFill>
                <a:schemeClr val="tx1"/>
              </a:solidFill>
              <a:sym typeface="Wingdings" panose="05000000000000000000" pitchFamily="2" charset="2"/>
            </a:endParaRPr>
          </a:p>
          <a:p>
            <a:pPr marL="228600" indent="-177800">
              <a:lnSpc>
                <a:spcPct val="100000"/>
              </a:lnSpc>
            </a:pPr>
            <a:r>
              <a:rPr lang="en-US" sz="2400">
                <a:solidFill>
                  <a:schemeClr val="tx1"/>
                </a:solidFill>
                <a:sym typeface="Wingdings" panose="05000000000000000000" pitchFamily="2" charset="2"/>
              </a:rPr>
              <a:t>Metaheuristics can </a:t>
            </a:r>
            <a:r>
              <a:rPr lang="en-US" sz="2400" b="1">
                <a:solidFill>
                  <a:schemeClr val="tx1"/>
                </a:solidFill>
                <a:sym typeface="Wingdings" panose="05000000000000000000" pitchFamily="2" charset="2"/>
              </a:rPr>
              <a:t>directly handle</a:t>
            </a:r>
            <a:r>
              <a:rPr lang="en-US" sz="2400">
                <a:solidFill>
                  <a:schemeClr val="tx1"/>
                </a:solidFill>
                <a:sym typeface="Wingdings" panose="05000000000000000000" pitchFamily="2" charset="2"/>
              </a:rPr>
              <a:t> complex </a:t>
            </a:r>
            <a:r>
              <a:rPr lang="en-US" sz="2400" dirty="0">
                <a:solidFill>
                  <a:schemeClr val="tx1"/>
                </a:solidFill>
                <a:sym typeface="Wingdings" panose="05000000000000000000" pitchFamily="2" charset="2"/>
              </a:rPr>
              <a:t>cost functions</a:t>
            </a:r>
          </a:p>
          <a:p>
            <a:pPr marL="228600" indent="-177800">
              <a:lnSpc>
                <a:spcPct val="100000"/>
              </a:lnSpc>
            </a:pPr>
            <a:r>
              <a:rPr lang="en-US" sz="2400" b="1">
                <a:solidFill>
                  <a:srgbClr val="0000FF"/>
                </a:solidFill>
                <a:sym typeface="Wingdings" panose="05000000000000000000" pitchFamily="2" charset="2"/>
              </a:rPr>
              <a:t>Treat PD as large-scale search and optimization !</a:t>
            </a:r>
            <a:endParaRPr lang="en-US" sz="2400" b="1" dirty="0">
              <a:solidFill>
                <a:srgbClr val="0000FF"/>
              </a:solidFill>
              <a:sym typeface="Wingdings" panose="05000000000000000000" pitchFamily="2" charset="2"/>
            </a:endParaRPr>
          </a:p>
          <a:p>
            <a:pPr marL="228600" indent="-177800"/>
            <a:endParaRPr lang="en-US" sz="2000" dirty="0">
              <a:solidFill>
                <a:schemeClr val="tx1"/>
              </a:solidFill>
              <a:sym typeface="Wingdings" panose="05000000000000000000" pitchFamily="2" charset="2"/>
            </a:endParaRPr>
          </a:p>
          <a:p>
            <a:pPr marL="228600" indent="-177800"/>
            <a:endParaRPr lang="en-US" sz="2000" b="1" dirty="0">
              <a:solidFill>
                <a:schemeClr val="tx1"/>
              </a:solidFill>
              <a:sym typeface="Wingdings" panose="05000000000000000000" pitchFamily="2" charset="2"/>
            </a:endParaRPr>
          </a:p>
          <a:p>
            <a:pPr marL="228600" indent="-177800"/>
            <a:endParaRPr lang="en-US" sz="2000" b="1" dirty="0">
              <a:solidFill>
                <a:srgbClr val="0070C0"/>
              </a:solidFill>
            </a:endParaRPr>
          </a:p>
          <a:p>
            <a:pPr marL="0" indent="-228600"/>
            <a:endParaRPr lang="en-US" b="1" dirty="0"/>
          </a:p>
          <a:p>
            <a:pPr marL="0" indent="-228600"/>
            <a:endParaRPr lang="en-US" sz="2200" b="1" dirty="0"/>
          </a:p>
          <a:p>
            <a:pPr marL="228600" indent="-177800"/>
            <a:endParaRPr lang="en-US" b="1" dirty="0"/>
          </a:p>
        </p:txBody>
      </p:sp>
      <p:sp>
        <p:nvSpPr>
          <p:cNvPr id="39" name="Rectangle: Rounded Corners 38">
            <a:extLst>
              <a:ext uri="{FF2B5EF4-FFF2-40B4-BE49-F238E27FC236}">
                <a16:creationId xmlns:a16="http://schemas.microsoft.com/office/drawing/2014/main" id="{B925FBDA-5D1C-B843-D25D-C32F8032D384}"/>
              </a:ext>
            </a:extLst>
          </p:cNvPr>
          <p:cNvSpPr/>
          <p:nvPr/>
        </p:nvSpPr>
        <p:spPr>
          <a:xfrm>
            <a:off x="8817947" y="876126"/>
            <a:ext cx="3119966" cy="845629"/>
          </a:xfrm>
          <a:prstGeom prst="roundRect">
            <a:avLst/>
          </a:prstGeom>
          <a:solidFill>
            <a:schemeClr val="bg1">
              <a:lumMod val="95000"/>
            </a:schemeClr>
          </a:solidFill>
          <a:ln>
            <a:solidFill>
              <a:srgbClr val="1040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10406F"/>
                </a:solidFill>
              </a:rPr>
              <a:t>Embrace combinatorial hardness</a:t>
            </a:r>
          </a:p>
        </p:txBody>
      </p:sp>
      <p:sp>
        <p:nvSpPr>
          <p:cNvPr id="40" name="Rectangle: Rounded Corners 39">
            <a:extLst>
              <a:ext uri="{FF2B5EF4-FFF2-40B4-BE49-F238E27FC236}">
                <a16:creationId xmlns:a16="http://schemas.microsoft.com/office/drawing/2014/main" id="{13DF96B2-0461-DE39-65E7-1DC7D4253590}"/>
              </a:ext>
            </a:extLst>
          </p:cNvPr>
          <p:cNvSpPr/>
          <p:nvPr/>
        </p:nvSpPr>
        <p:spPr>
          <a:xfrm>
            <a:off x="8817945" y="3059668"/>
            <a:ext cx="3119966" cy="738663"/>
          </a:xfrm>
          <a:prstGeom prst="roundRect">
            <a:avLst/>
          </a:prstGeom>
          <a:solidFill>
            <a:schemeClr val="bg1">
              <a:lumMod val="95000"/>
            </a:schemeClr>
          </a:solidFill>
          <a:ln>
            <a:solidFill>
              <a:srgbClr val="1040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10406F"/>
                </a:solidFill>
              </a:rPr>
              <a:t>Use populations, not one trajectory</a:t>
            </a:r>
          </a:p>
        </p:txBody>
      </p:sp>
      <p:sp>
        <p:nvSpPr>
          <p:cNvPr id="42" name="Arrow: Down 41">
            <a:extLst>
              <a:ext uri="{FF2B5EF4-FFF2-40B4-BE49-F238E27FC236}">
                <a16:creationId xmlns:a16="http://schemas.microsoft.com/office/drawing/2014/main" id="{71C108EB-0EE1-762A-384B-6AA17E143EB6}"/>
              </a:ext>
            </a:extLst>
          </p:cNvPr>
          <p:cNvSpPr/>
          <p:nvPr/>
        </p:nvSpPr>
        <p:spPr>
          <a:xfrm>
            <a:off x="10454419" y="1723017"/>
            <a:ext cx="232543" cy="243467"/>
          </a:xfrm>
          <a:prstGeom prst="downArrow">
            <a:avLst/>
          </a:prstGeom>
          <a:solidFill>
            <a:srgbClr val="0C3B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Rectangle: Rounded Corners 43">
            <a:extLst>
              <a:ext uri="{FF2B5EF4-FFF2-40B4-BE49-F238E27FC236}">
                <a16:creationId xmlns:a16="http://schemas.microsoft.com/office/drawing/2014/main" id="{823501C1-88D4-FCEA-5526-50C7171A7968}"/>
              </a:ext>
            </a:extLst>
          </p:cNvPr>
          <p:cNvSpPr/>
          <p:nvPr/>
        </p:nvSpPr>
        <p:spPr>
          <a:xfrm>
            <a:off x="8817946" y="1966485"/>
            <a:ext cx="3119966" cy="845629"/>
          </a:xfrm>
          <a:prstGeom prst="roundRect">
            <a:avLst/>
          </a:prstGeom>
          <a:solidFill>
            <a:schemeClr val="bg1">
              <a:lumMod val="95000"/>
            </a:schemeClr>
          </a:solidFill>
          <a:ln>
            <a:solidFill>
              <a:srgbClr val="1040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10406F"/>
                </a:solidFill>
              </a:rPr>
              <a:t>Optimize rich objectives directly</a:t>
            </a:r>
          </a:p>
        </p:txBody>
      </p:sp>
      <p:sp>
        <p:nvSpPr>
          <p:cNvPr id="45" name="Arrow: Down 44">
            <a:extLst>
              <a:ext uri="{FF2B5EF4-FFF2-40B4-BE49-F238E27FC236}">
                <a16:creationId xmlns:a16="http://schemas.microsoft.com/office/drawing/2014/main" id="{65413F74-C9B0-615E-0E9E-5DD33E80E083}"/>
              </a:ext>
            </a:extLst>
          </p:cNvPr>
          <p:cNvSpPr/>
          <p:nvPr/>
        </p:nvSpPr>
        <p:spPr>
          <a:xfrm>
            <a:off x="10454419" y="2816201"/>
            <a:ext cx="232543" cy="243467"/>
          </a:xfrm>
          <a:prstGeom prst="downArrow">
            <a:avLst/>
          </a:prstGeom>
          <a:solidFill>
            <a:srgbClr val="0C3B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095EC600-F233-0F05-EE10-6519930156BA}"/>
              </a:ext>
            </a:extLst>
          </p:cNvPr>
          <p:cNvPicPr>
            <a:picLocks noChangeAspect="1"/>
          </p:cNvPicPr>
          <p:nvPr/>
        </p:nvPicPr>
        <p:blipFill>
          <a:blip r:embed="rId3"/>
          <a:srcRect r="14572" b="4489"/>
          <a:stretch>
            <a:fillRect/>
          </a:stretch>
        </p:blipFill>
        <p:spPr>
          <a:xfrm>
            <a:off x="-5144" y="3589507"/>
            <a:ext cx="12066852" cy="3112849"/>
          </a:xfrm>
          <a:prstGeom prst="rect">
            <a:avLst/>
          </a:prstGeom>
        </p:spPr>
      </p:pic>
    </p:spTree>
    <p:extLst>
      <p:ext uri="{BB962C8B-B14F-4D97-AF65-F5344CB8AC3E}">
        <p14:creationId xmlns:p14="http://schemas.microsoft.com/office/powerpoint/2010/main" val="244302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EDCD9-9BE2-C9A5-F490-4EF5C055F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9C223-C4E0-C30D-421C-63DD2611D4C4}"/>
              </a:ext>
            </a:extLst>
          </p:cNvPr>
          <p:cNvSpPr>
            <a:spLocks noGrp="1"/>
          </p:cNvSpPr>
          <p:nvPr>
            <p:ph type="title"/>
          </p:nvPr>
        </p:nvSpPr>
        <p:spPr/>
        <p:txBody>
          <a:bodyPr/>
          <a:lstStyle/>
          <a:p>
            <a:r>
              <a:rPr lang="en-US"/>
              <a:t>What A Difference 30 Years Makes !</a:t>
            </a:r>
            <a:endParaRPr lang="en-US" dirty="0"/>
          </a:p>
        </p:txBody>
      </p:sp>
      <p:sp>
        <p:nvSpPr>
          <p:cNvPr id="3" name="Rectangle 2">
            <a:extLst>
              <a:ext uri="{FF2B5EF4-FFF2-40B4-BE49-F238E27FC236}">
                <a16:creationId xmlns:a16="http://schemas.microsoft.com/office/drawing/2014/main" id="{3E506859-DBAC-2056-2391-EE199121C69C}"/>
              </a:ext>
            </a:extLst>
          </p:cNvPr>
          <p:cNvSpPr/>
          <p:nvPr/>
        </p:nvSpPr>
        <p:spPr>
          <a:xfrm>
            <a:off x="311150" y="1028700"/>
            <a:ext cx="5784850" cy="4175641"/>
          </a:xfrm>
          <a:prstGeom prst="rect">
            <a:avLst/>
          </a:pr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E4F49C-9FD3-1C35-A176-2602C2B2F8AB}"/>
              </a:ext>
            </a:extLst>
          </p:cNvPr>
          <p:cNvSpPr/>
          <p:nvPr/>
        </p:nvSpPr>
        <p:spPr>
          <a:xfrm>
            <a:off x="6330950" y="1028700"/>
            <a:ext cx="5687483" cy="4175641"/>
          </a:xfrm>
          <a:prstGeom prst="rect">
            <a:avLst/>
          </a:prstGeom>
          <a:solidFill>
            <a:schemeClr val="accent3">
              <a:lumMod val="20000"/>
              <a:lumOff val="8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23F824-2C06-6083-288C-0DE43429AEB0}"/>
              </a:ext>
            </a:extLst>
          </p:cNvPr>
          <p:cNvSpPr/>
          <p:nvPr/>
        </p:nvSpPr>
        <p:spPr>
          <a:xfrm>
            <a:off x="311150" y="1028700"/>
            <a:ext cx="5784850" cy="53975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C4B4C4-79B2-F798-0851-F961678CC618}"/>
              </a:ext>
            </a:extLst>
          </p:cNvPr>
          <p:cNvSpPr/>
          <p:nvPr/>
        </p:nvSpPr>
        <p:spPr>
          <a:xfrm>
            <a:off x="6330950" y="1028700"/>
            <a:ext cx="5687483" cy="539750"/>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AF388F4-E5E1-5416-E58A-9E06163E40FD}"/>
              </a:ext>
            </a:extLst>
          </p:cNvPr>
          <p:cNvSpPr txBox="1"/>
          <p:nvPr/>
        </p:nvSpPr>
        <p:spPr>
          <a:xfrm>
            <a:off x="476655" y="1113909"/>
            <a:ext cx="5854295" cy="461665"/>
          </a:xfrm>
          <a:prstGeom prst="rect">
            <a:avLst/>
          </a:prstGeom>
          <a:noFill/>
        </p:spPr>
        <p:txBody>
          <a:bodyPr wrap="square" rtlCol="0">
            <a:spAutoFit/>
          </a:bodyPr>
          <a:lstStyle/>
          <a:p>
            <a:r>
              <a:rPr lang="en-US" sz="2400" b="1" dirty="0">
                <a:solidFill>
                  <a:schemeClr val="bg1"/>
                </a:solidFill>
              </a:rPr>
              <a:t>1990s verdict: “</a:t>
            </a:r>
            <a:r>
              <a:rPr lang="en-US" sz="2400" b="1" dirty="0">
                <a:solidFill>
                  <a:srgbClr val="FFFF00"/>
                </a:solidFill>
              </a:rPr>
              <a:t>Not suitable for EDA</a:t>
            </a:r>
            <a:r>
              <a:rPr lang="en-US" sz="2400" b="1" dirty="0">
                <a:solidFill>
                  <a:schemeClr val="bg1"/>
                </a:solidFill>
              </a:rPr>
              <a:t>”</a:t>
            </a:r>
          </a:p>
        </p:txBody>
      </p:sp>
      <p:sp>
        <p:nvSpPr>
          <p:cNvPr id="9" name="TextBox 8">
            <a:extLst>
              <a:ext uri="{FF2B5EF4-FFF2-40B4-BE49-F238E27FC236}">
                <a16:creationId xmlns:a16="http://schemas.microsoft.com/office/drawing/2014/main" id="{F9C9BCBD-792E-BC24-5404-79EBE9D2C414}"/>
              </a:ext>
            </a:extLst>
          </p:cNvPr>
          <p:cNvSpPr txBox="1"/>
          <p:nvPr/>
        </p:nvSpPr>
        <p:spPr>
          <a:xfrm>
            <a:off x="6399088" y="1074997"/>
            <a:ext cx="5854295" cy="461665"/>
          </a:xfrm>
          <a:prstGeom prst="rect">
            <a:avLst/>
          </a:prstGeom>
          <a:noFill/>
        </p:spPr>
        <p:txBody>
          <a:bodyPr wrap="square" rtlCol="0">
            <a:spAutoFit/>
          </a:bodyPr>
          <a:lstStyle/>
          <a:p>
            <a:r>
              <a:rPr lang="en-US" sz="2400" b="1" dirty="0">
                <a:solidFill>
                  <a:schemeClr val="bg1"/>
                </a:solidFill>
              </a:rPr>
              <a:t>2020s perspective</a:t>
            </a:r>
            <a:r>
              <a:rPr lang="en-US" sz="2400" b="1">
                <a:solidFill>
                  <a:schemeClr val="bg1"/>
                </a:solidFill>
              </a:rPr>
              <a:t>: “</a:t>
            </a:r>
            <a:r>
              <a:rPr lang="en-US" sz="2400" b="1">
                <a:solidFill>
                  <a:srgbClr val="FFFF00"/>
                </a:solidFill>
              </a:rPr>
              <a:t>A Must </a:t>
            </a:r>
            <a:r>
              <a:rPr lang="en-US" sz="2400" b="1" dirty="0">
                <a:solidFill>
                  <a:srgbClr val="FFFF00"/>
                </a:solidFill>
              </a:rPr>
              <a:t>for EDA</a:t>
            </a:r>
            <a:r>
              <a:rPr lang="en-US" sz="2400" b="1" dirty="0">
                <a:solidFill>
                  <a:schemeClr val="bg1"/>
                </a:solidFill>
              </a:rPr>
              <a:t>”</a:t>
            </a:r>
          </a:p>
        </p:txBody>
      </p:sp>
      <p:sp>
        <p:nvSpPr>
          <p:cNvPr id="10" name="Text Placeholder 2">
            <a:extLst>
              <a:ext uri="{FF2B5EF4-FFF2-40B4-BE49-F238E27FC236}">
                <a16:creationId xmlns:a16="http://schemas.microsoft.com/office/drawing/2014/main" id="{BEA5EACC-C058-93CE-8C2B-55DE681B62EA}"/>
              </a:ext>
            </a:extLst>
          </p:cNvPr>
          <p:cNvSpPr txBox="1">
            <a:spLocks/>
          </p:cNvSpPr>
          <p:nvPr/>
        </p:nvSpPr>
        <p:spPr>
          <a:xfrm>
            <a:off x="311150" y="1585563"/>
            <a:ext cx="5581650" cy="3254891"/>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lnSpc>
                <a:spcPct val="100000"/>
              </a:lnSpc>
            </a:pPr>
            <a:r>
              <a:rPr lang="en-US" sz="2000" dirty="0">
                <a:solidFill>
                  <a:schemeClr val="tx1"/>
                </a:solidFill>
                <a:sym typeface="Wingdings" panose="05000000000000000000" pitchFamily="2" charset="2"/>
              </a:rPr>
              <a:t>Parallel evolutionary search showed clear promise in physical design</a:t>
            </a:r>
          </a:p>
          <a:p>
            <a:pPr marL="228600" indent="-177800">
              <a:lnSpc>
                <a:spcPct val="100000"/>
              </a:lnSpc>
            </a:pPr>
            <a:r>
              <a:rPr lang="en-US" sz="2000" dirty="0">
                <a:solidFill>
                  <a:schemeClr val="tx1"/>
                </a:solidFill>
                <a:sym typeface="Wingdings" panose="05000000000000000000" pitchFamily="2" charset="2"/>
              </a:rPr>
              <a:t>But practical barriers </a:t>
            </a:r>
            <a:r>
              <a:rPr lang="en-US" sz="2000">
                <a:solidFill>
                  <a:schemeClr val="tx1"/>
                </a:solidFill>
                <a:sym typeface="Wingdings" panose="05000000000000000000" pitchFamily="2" charset="2"/>
              </a:rPr>
              <a:t>were severe</a:t>
            </a:r>
            <a:endParaRPr lang="en-US" sz="2000" dirty="0">
              <a:solidFill>
                <a:schemeClr val="tx1"/>
              </a:solidFill>
              <a:sym typeface="Wingdings" panose="05000000000000000000" pitchFamily="2" charset="2"/>
            </a:endParaRPr>
          </a:p>
          <a:p>
            <a:pPr marL="685800" lvl="1" indent="-177800">
              <a:lnSpc>
                <a:spcPct val="100000"/>
              </a:lnSpc>
            </a:pPr>
            <a:r>
              <a:rPr lang="en-US" sz="1600" dirty="0">
                <a:solidFill>
                  <a:schemeClr val="tx1"/>
                </a:solidFill>
                <a:sym typeface="Wingdings" panose="05000000000000000000" pitchFamily="2" charset="2"/>
              </a:rPr>
              <a:t>Stochastic behavior</a:t>
            </a:r>
          </a:p>
          <a:p>
            <a:pPr marL="685800" lvl="1" indent="-177800">
              <a:lnSpc>
                <a:spcPct val="100000"/>
              </a:lnSpc>
            </a:pPr>
            <a:r>
              <a:rPr lang="en-US" sz="1600" dirty="0">
                <a:solidFill>
                  <a:schemeClr val="tx1"/>
                </a:solidFill>
                <a:sym typeface="Wingdings" panose="05000000000000000000" pitchFamily="2" charset="2"/>
              </a:rPr>
              <a:t>High computational cost</a:t>
            </a:r>
          </a:p>
          <a:p>
            <a:pPr marL="685800" lvl="1" indent="-177800">
              <a:lnSpc>
                <a:spcPct val="100000"/>
              </a:lnSpc>
            </a:pPr>
            <a:r>
              <a:rPr lang="en-US" sz="1600" dirty="0">
                <a:solidFill>
                  <a:schemeClr val="tx1"/>
                </a:solidFill>
                <a:sym typeface="Wingdings" panose="05000000000000000000" pitchFamily="2" charset="2"/>
              </a:rPr>
              <a:t>Difficult to tune</a:t>
            </a:r>
          </a:p>
          <a:p>
            <a:pPr marL="228600" indent="-177800">
              <a:lnSpc>
                <a:spcPct val="100000"/>
              </a:lnSpc>
            </a:pPr>
            <a:r>
              <a:rPr lang="en-US" sz="2000" b="1">
                <a:solidFill>
                  <a:srgbClr val="0000FF"/>
                </a:solidFill>
                <a:sym typeface="Wingdings" panose="05000000000000000000" pitchFamily="2" charset="2"/>
              </a:rPr>
              <a:t> N</a:t>
            </a:r>
            <a:r>
              <a:rPr lang="en-US" sz="2000" b="1">
                <a:solidFill>
                  <a:srgbClr val="0000FF"/>
                </a:solidFill>
              </a:rPr>
              <a:t>ot </a:t>
            </a:r>
            <a:r>
              <a:rPr lang="en-US" sz="2000" b="1" dirty="0">
                <a:solidFill>
                  <a:srgbClr val="0000FF"/>
                </a:solidFill>
              </a:rPr>
              <a:t>applicable to </a:t>
            </a:r>
            <a:r>
              <a:rPr lang="en-US" sz="2000" b="1">
                <a:solidFill>
                  <a:srgbClr val="0000FF"/>
                </a:solidFill>
              </a:rPr>
              <a:t>commercial EDA</a:t>
            </a:r>
            <a:endParaRPr lang="en-US" sz="2000" b="1" dirty="0">
              <a:solidFill>
                <a:schemeClr val="tx1"/>
              </a:solidFill>
              <a:sym typeface="Wingdings" panose="05000000000000000000" pitchFamily="2" charset="2"/>
            </a:endParaRPr>
          </a:p>
          <a:p>
            <a:pPr marL="228600" indent="-177800"/>
            <a:endParaRPr lang="en-US" sz="2000" b="1" dirty="0">
              <a:solidFill>
                <a:srgbClr val="0070C0"/>
              </a:solidFill>
            </a:endParaRPr>
          </a:p>
          <a:p>
            <a:pPr marL="0" indent="-228600"/>
            <a:endParaRPr lang="en-US" b="1" dirty="0"/>
          </a:p>
          <a:p>
            <a:pPr marL="0" indent="-228600"/>
            <a:endParaRPr lang="en-US" sz="2200" b="1" dirty="0"/>
          </a:p>
          <a:p>
            <a:pPr marL="228600" indent="-177800"/>
            <a:endParaRPr lang="en-US" b="1" dirty="0"/>
          </a:p>
        </p:txBody>
      </p:sp>
      <p:sp>
        <p:nvSpPr>
          <p:cNvPr id="12" name="Text Placeholder 2">
            <a:extLst>
              <a:ext uri="{FF2B5EF4-FFF2-40B4-BE49-F238E27FC236}">
                <a16:creationId xmlns:a16="http://schemas.microsoft.com/office/drawing/2014/main" id="{F038FB31-D8DE-3A23-8D8A-A354B8E735D7}"/>
              </a:ext>
            </a:extLst>
          </p:cNvPr>
          <p:cNvSpPr txBox="1">
            <a:spLocks/>
          </p:cNvSpPr>
          <p:nvPr/>
        </p:nvSpPr>
        <p:spPr>
          <a:xfrm>
            <a:off x="6330950" y="1585563"/>
            <a:ext cx="5581650" cy="3477141"/>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lnSpc>
                <a:spcPct val="100000"/>
              </a:lnSpc>
            </a:pPr>
            <a:r>
              <a:rPr lang="en-US" sz="2000" b="1" dirty="0">
                <a:solidFill>
                  <a:schemeClr val="tx1"/>
                </a:solidFill>
                <a:sym typeface="Wingdings" panose="05000000000000000000" pitchFamily="2" charset="2"/>
              </a:rPr>
              <a:t>Much stronger compute: </a:t>
            </a:r>
            <a:r>
              <a:rPr lang="en-US" sz="2000" dirty="0">
                <a:solidFill>
                  <a:schemeClr val="tx1"/>
                </a:solidFill>
                <a:sym typeface="Wingdings" panose="05000000000000000000" pitchFamily="2" charset="2"/>
              </a:rPr>
              <a:t>multi-core CPUs, GPUs, clusters, VMs, cloud</a:t>
            </a:r>
          </a:p>
          <a:p>
            <a:pPr marL="228600" indent="-177800">
              <a:lnSpc>
                <a:spcPct val="100000"/>
              </a:lnSpc>
            </a:pPr>
            <a:r>
              <a:rPr lang="en-US" sz="2000" b="1" dirty="0">
                <a:solidFill>
                  <a:schemeClr val="tx1"/>
                </a:solidFill>
                <a:sym typeface="Wingdings" panose="05000000000000000000" pitchFamily="2" charset="2"/>
              </a:rPr>
              <a:t>Better search control: </a:t>
            </a:r>
            <a:r>
              <a:rPr lang="en-US" sz="2000" dirty="0">
                <a:solidFill>
                  <a:schemeClr val="tx1"/>
                </a:solidFill>
                <a:sym typeface="Wingdings" panose="05000000000000000000" pitchFamily="2" charset="2"/>
              </a:rPr>
              <a:t>stabler heuristics and tuning</a:t>
            </a:r>
          </a:p>
          <a:p>
            <a:pPr marL="228600" indent="-177800">
              <a:lnSpc>
                <a:spcPct val="100000"/>
              </a:lnSpc>
            </a:pPr>
            <a:r>
              <a:rPr lang="en-US" sz="2000" b="1" dirty="0">
                <a:solidFill>
                  <a:schemeClr val="tx1"/>
                </a:solidFill>
                <a:sym typeface="Wingdings" panose="05000000000000000000" pitchFamily="2" charset="2"/>
              </a:rPr>
              <a:t>Better optimization frameworks: </a:t>
            </a:r>
            <a:r>
              <a:rPr lang="en-US" sz="2000" dirty="0">
                <a:solidFill>
                  <a:schemeClr val="tx1"/>
                </a:solidFill>
                <a:sym typeface="Wingdings" panose="05000000000000000000" pitchFamily="2" charset="2"/>
              </a:rPr>
              <a:t>parallel portfolios, Bayesian Optimization</a:t>
            </a:r>
          </a:p>
          <a:p>
            <a:pPr marL="228600" indent="-177800">
              <a:lnSpc>
                <a:spcPct val="100000"/>
              </a:lnSpc>
            </a:pPr>
            <a:r>
              <a:rPr lang="en-US" sz="2000" b="1" dirty="0">
                <a:solidFill>
                  <a:schemeClr val="tx1"/>
                </a:solidFill>
                <a:sym typeface="Wingdings" panose="05000000000000000000" pitchFamily="2" charset="2"/>
              </a:rPr>
              <a:t>New AI-guided search:</a:t>
            </a:r>
            <a:r>
              <a:rPr lang="en-US" sz="2000" dirty="0">
                <a:solidFill>
                  <a:schemeClr val="tx1"/>
                </a:solidFill>
                <a:sym typeface="Wingdings" panose="05000000000000000000" pitchFamily="2" charset="2"/>
              </a:rPr>
              <a:t> ML and LLM-based orchestration</a:t>
            </a:r>
          </a:p>
          <a:p>
            <a:pPr marL="228600" indent="-177800">
              <a:lnSpc>
                <a:spcPct val="100000"/>
              </a:lnSpc>
            </a:pPr>
            <a:r>
              <a:rPr lang="en-US" sz="2000" b="1">
                <a:solidFill>
                  <a:srgbClr val="0000FF"/>
                </a:solidFill>
                <a:sym typeface="Wingdings" panose="05000000000000000000" pitchFamily="2" charset="2"/>
              </a:rPr>
              <a:t> A must-have in commercial </a:t>
            </a:r>
            <a:r>
              <a:rPr lang="en-US" sz="2000" b="1" dirty="0">
                <a:solidFill>
                  <a:srgbClr val="0000FF"/>
                </a:solidFill>
                <a:sym typeface="Wingdings" panose="05000000000000000000" pitchFamily="2" charset="2"/>
              </a:rPr>
              <a:t>EDA</a:t>
            </a:r>
            <a:endParaRPr lang="en-US" sz="2000" b="1" dirty="0">
              <a:solidFill>
                <a:srgbClr val="0000FF"/>
              </a:solidFill>
            </a:endParaRPr>
          </a:p>
          <a:p>
            <a:pPr marL="228600" indent="-177800">
              <a:lnSpc>
                <a:spcPct val="100000"/>
              </a:lnSpc>
            </a:pPr>
            <a:endParaRPr lang="en-US" sz="2000" dirty="0">
              <a:solidFill>
                <a:schemeClr val="tx1"/>
              </a:solidFill>
            </a:endParaRPr>
          </a:p>
          <a:p>
            <a:pPr marL="228600" indent="-177800">
              <a:lnSpc>
                <a:spcPct val="100000"/>
              </a:lnSpc>
            </a:pPr>
            <a:endParaRPr lang="en-US" sz="2000" b="1" dirty="0">
              <a:solidFill>
                <a:schemeClr val="tx1"/>
              </a:solidFill>
              <a:sym typeface="Wingdings" panose="05000000000000000000" pitchFamily="2" charset="2"/>
            </a:endParaRPr>
          </a:p>
          <a:p>
            <a:pPr marL="228600" indent="-177800"/>
            <a:endParaRPr lang="en-US" sz="2000" dirty="0">
              <a:solidFill>
                <a:schemeClr val="tx1"/>
              </a:solidFill>
              <a:sym typeface="Wingdings" panose="05000000000000000000" pitchFamily="2" charset="2"/>
            </a:endParaRPr>
          </a:p>
          <a:p>
            <a:pPr marL="228600" indent="-177800"/>
            <a:endParaRPr lang="en-US" sz="2000" b="1" dirty="0">
              <a:solidFill>
                <a:schemeClr val="tx1"/>
              </a:solidFill>
              <a:sym typeface="Wingdings" panose="05000000000000000000" pitchFamily="2" charset="2"/>
            </a:endParaRPr>
          </a:p>
          <a:p>
            <a:pPr marL="228600" indent="-177800"/>
            <a:endParaRPr lang="en-US" sz="2000" b="1" dirty="0">
              <a:solidFill>
                <a:srgbClr val="0070C0"/>
              </a:solidFill>
            </a:endParaRPr>
          </a:p>
          <a:p>
            <a:pPr marL="0" indent="-228600"/>
            <a:endParaRPr lang="en-US" b="1" dirty="0"/>
          </a:p>
          <a:p>
            <a:pPr marL="0" indent="-228600"/>
            <a:endParaRPr lang="en-US" sz="2200" b="1" dirty="0"/>
          </a:p>
          <a:p>
            <a:pPr marL="228600" indent="-177800"/>
            <a:endParaRPr lang="en-US" b="1" dirty="0"/>
          </a:p>
        </p:txBody>
      </p:sp>
      <p:sp>
        <p:nvSpPr>
          <p:cNvPr id="13" name="TextBox 12">
            <a:extLst>
              <a:ext uri="{FF2B5EF4-FFF2-40B4-BE49-F238E27FC236}">
                <a16:creationId xmlns:a16="http://schemas.microsoft.com/office/drawing/2014/main" id="{592AE283-09D4-9B06-A5CD-D8E357EC4B85}"/>
              </a:ext>
            </a:extLst>
          </p:cNvPr>
          <p:cNvSpPr txBox="1"/>
          <p:nvPr/>
        </p:nvSpPr>
        <p:spPr>
          <a:xfrm>
            <a:off x="1076893" y="5388336"/>
            <a:ext cx="10350365" cy="958660"/>
          </a:xfrm>
          <a:prstGeom prst="rect">
            <a:avLst/>
          </a:prstGeom>
          <a:noFill/>
        </p:spPr>
        <p:txBody>
          <a:bodyPr wrap="square" rtlCol="0">
            <a:spAutoFit/>
          </a:bodyPr>
          <a:lstStyle/>
          <a:p>
            <a:pPr>
              <a:lnSpc>
                <a:spcPct val="150000"/>
              </a:lnSpc>
            </a:pPr>
            <a:r>
              <a:rPr lang="en-US" sz="2000" b="1"/>
              <a:t>Ideas that were ahead of their time: </a:t>
            </a:r>
            <a:r>
              <a:rPr lang="en-US" sz="2000" b="1">
                <a:solidFill>
                  <a:srgbClr val="00B050"/>
                </a:solidFill>
              </a:rPr>
              <a:t>today’s </a:t>
            </a:r>
            <a:r>
              <a:rPr lang="en-US" sz="2000" b="1" dirty="0">
                <a:solidFill>
                  <a:srgbClr val="00B050"/>
                </a:solidFill>
              </a:rPr>
              <a:t>ecosystem makes them </a:t>
            </a:r>
            <a:r>
              <a:rPr lang="en-US" sz="2000" b="1">
                <a:solidFill>
                  <a:srgbClr val="00B050"/>
                </a:solidFill>
              </a:rPr>
              <a:t>newly practical</a:t>
            </a:r>
            <a:r>
              <a:rPr lang="en-US" sz="2000" b="1"/>
              <a:t> </a:t>
            </a:r>
            <a:br>
              <a:rPr lang="en-US" sz="2000" b="1"/>
            </a:br>
            <a:r>
              <a:rPr lang="en-US" sz="2000" b="1"/>
              <a:t>Today’s trajectory: </a:t>
            </a:r>
            <a:r>
              <a:rPr lang="en-US" sz="2000" b="1">
                <a:solidFill>
                  <a:srgbClr val="00B0F0"/>
                </a:solidFill>
              </a:rPr>
              <a:t>heavyweight </a:t>
            </a:r>
            <a:r>
              <a:rPr lang="en-US" sz="2000" b="1" dirty="0">
                <a:solidFill>
                  <a:srgbClr val="00B0F0"/>
                </a:solidFill>
              </a:rPr>
              <a:t>parallel</a:t>
            </a:r>
            <a:r>
              <a:rPr lang="en-US" sz="2000" b="1" dirty="0"/>
              <a:t> metaheuristics and </a:t>
            </a:r>
            <a:r>
              <a:rPr lang="en-US" sz="2000" b="1" dirty="0">
                <a:solidFill>
                  <a:srgbClr val="00B0F0"/>
                </a:solidFill>
              </a:rPr>
              <a:t>solver-based</a:t>
            </a:r>
            <a:r>
              <a:rPr lang="en-US" sz="2000" b="1" dirty="0"/>
              <a:t> search! </a:t>
            </a:r>
          </a:p>
        </p:txBody>
      </p:sp>
    </p:spTree>
    <p:extLst>
      <p:ext uri="{BB962C8B-B14F-4D97-AF65-F5344CB8AC3E}">
        <p14:creationId xmlns:p14="http://schemas.microsoft.com/office/powerpoint/2010/main" val="18864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DEBD6-D781-95D5-B5EF-284584B92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AEA11-1185-323E-42CE-2BE25DB5AF91}"/>
              </a:ext>
            </a:extLst>
          </p:cNvPr>
          <p:cNvSpPr>
            <a:spLocks noGrp="1"/>
          </p:cNvSpPr>
          <p:nvPr>
            <p:ph type="title"/>
          </p:nvPr>
        </p:nvSpPr>
        <p:spPr/>
        <p:txBody>
          <a:bodyPr/>
          <a:lstStyle/>
          <a:p>
            <a:r>
              <a:rPr lang="en-US"/>
              <a:t>Stochastic Optimization Hasn’t Changed …</a:t>
            </a:r>
            <a:endParaRPr lang="en-US" dirty="0"/>
          </a:p>
        </p:txBody>
      </p:sp>
      <p:pic>
        <p:nvPicPr>
          <p:cNvPr id="23" name="Picture 22">
            <a:extLst>
              <a:ext uri="{FF2B5EF4-FFF2-40B4-BE49-F238E27FC236}">
                <a16:creationId xmlns:a16="http://schemas.microsoft.com/office/drawing/2014/main" id="{FA8AC4F2-DF61-9852-2604-E5D5C12E785A}"/>
              </a:ext>
            </a:extLst>
          </p:cNvPr>
          <p:cNvPicPr>
            <a:picLocks noChangeAspect="1"/>
          </p:cNvPicPr>
          <p:nvPr/>
        </p:nvPicPr>
        <p:blipFill>
          <a:blip r:embed="rId3"/>
          <a:srcRect r="56506"/>
          <a:stretch>
            <a:fillRect/>
          </a:stretch>
        </p:blipFill>
        <p:spPr>
          <a:xfrm>
            <a:off x="530690" y="1963716"/>
            <a:ext cx="4676741" cy="2598745"/>
          </a:xfrm>
          <a:prstGeom prst="rect">
            <a:avLst/>
          </a:prstGeom>
        </p:spPr>
      </p:pic>
      <p:pic>
        <p:nvPicPr>
          <p:cNvPr id="31" name="Picture 30">
            <a:extLst>
              <a:ext uri="{FF2B5EF4-FFF2-40B4-BE49-F238E27FC236}">
                <a16:creationId xmlns:a16="http://schemas.microsoft.com/office/drawing/2014/main" id="{80D7479A-627F-289B-16A2-B30687135467}"/>
              </a:ext>
            </a:extLst>
          </p:cNvPr>
          <p:cNvPicPr>
            <a:picLocks noChangeAspect="1"/>
          </p:cNvPicPr>
          <p:nvPr/>
        </p:nvPicPr>
        <p:blipFill>
          <a:blip r:embed="rId4"/>
          <a:srcRect r="52682"/>
          <a:stretch>
            <a:fillRect/>
          </a:stretch>
        </p:blipFill>
        <p:spPr>
          <a:xfrm>
            <a:off x="6331028" y="1757905"/>
            <a:ext cx="4911588" cy="2804558"/>
          </a:xfrm>
          <a:prstGeom prst="rect">
            <a:avLst/>
          </a:prstGeom>
        </p:spPr>
      </p:pic>
      <p:sp>
        <p:nvSpPr>
          <p:cNvPr id="33" name="TextBox 32">
            <a:extLst>
              <a:ext uri="{FF2B5EF4-FFF2-40B4-BE49-F238E27FC236}">
                <a16:creationId xmlns:a16="http://schemas.microsoft.com/office/drawing/2014/main" id="{25F2713D-8246-1457-DEF1-0B8E06751007}"/>
              </a:ext>
            </a:extLst>
          </p:cNvPr>
          <p:cNvSpPr txBox="1"/>
          <p:nvPr/>
        </p:nvSpPr>
        <p:spPr>
          <a:xfrm>
            <a:off x="2323232" y="4824679"/>
            <a:ext cx="1823614" cy="461666"/>
          </a:xfrm>
          <a:prstGeom prst="rect">
            <a:avLst/>
          </a:prstGeom>
          <a:solidFill>
            <a:srgbClr val="FFFF00"/>
          </a:solidFill>
        </p:spPr>
        <p:txBody>
          <a:bodyPr wrap="square" rtlCol="0">
            <a:spAutoFit/>
          </a:bodyPr>
          <a:lstStyle/>
          <a:p>
            <a:r>
              <a:rPr lang="en-US" sz="2400" b="1">
                <a:solidFill>
                  <a:srgbClr val="FF0000"/>
                </a:solidFill>
              </a:rPr>
              <a:t>2022</a:t>
            </a:r>
            <a:r>
              <a:rPr lang="en-US" sz="2400" b="1"/>
              <a:t>, ICLR</a:t>
            </a:r>
          </a:p>
        </p:txBody>
      </p:sp>
      <p:sp>
        <p:nvSpPr>
          <p:cNvPr id="34" name="TextBox 33">
            <a:extLst>
              <a:ext uri="{FF2B5EF4-FFF2-40B4-BE49-F238E27FC236}">
                <a16:creationId xmlns:a16="http://schemas.microsoft.com/office/drawing/2014/main" id="{06C977A7-F3BD-B892-61F1-618DE5694691}"/>
              </a:ext>
            </a:extLst>
          </p:cNvPr>
          <p:cNvSpPr txBox="1"/>
          <p:nvPr/>
        </p:nvSpPr>
        <p:spPr>
          <a:xfrm>
            <a:off x="6900652" y="4704974"/>
            <a:ext cx="3772339" cy="830997"/>
          </a:xfrm>
          <a:prstGeom prst="rect">
            <a:avLst/>
          </a:prstGeom>
          <a:solidFill>
            <a:srgbClr val="FFFF00"/>
          </a:solidFill>
        </p:spPr>
        <p:txBody>
          <a:bodyPr wrap="square" rtlCol="0">
            <a:spAutoFit/>
          </a:bodyPr>
          <a:lstStyle/>
          <a:p>
            <a:pPr algn="ctr"/>
            <a:r>
              <a:rPr lang="en-US" sz="2400" b="1">
                <a:solidFill>
                  <a:srgbClr val="FF0000"/>
                </a:solidFill>
              </a:rPr>
              <a:t>1997</a:t>
            </a:r>
            <a:r>
              <a:rPr lang="en-US" sz="2400" b="1"/>
              <a:t>, Handbook of Evolutionary Computing</a:t>
            </a:r>
          </a:p>
        </p:txBody>
      </p:sp>
      <p:sp>
        <p:nvSpPr>
          <p:cNvPr id="5" name="TextBox 4">
            <a:extLst>
              <a:ext uri="{FF2B5EF4-FFF2-40B4-BE49-F238E27FC236}">
                <a16:creationId xmlns:a16="http://schemas.microsoft.com/office/drawing/2014/main" id="{156C5B05-1D25-D33D-C573-E1F36294876A}"/>
              </a:ext>
            </a:extLst>
          </p:cNvPr>
          <p:cNvSpPr txBox="1"/>
          <p:nvPr/>
        </p:nvSpPr>
        <p:spPr>
          <a:xfrm>
            <a:off x="7875014" y="1153728"/>
            <a:ext cx="1823614" cy="461666"/>
          </a:xfrm>
          <a:prstGeom prst="rect">
            <a:avLst/>
          </a:prstGeom>
          <a:solidFill>
            <a:srgbClr val="FFFF00"/>
          </a:solidFill>
        </p:spPr>
        <p:txBody>
          <a:bodyPr wrap="square" rtlCol="0">
            <a:spAutoFit/>
          </a:bodyPr>
          <a:lstStyle/>
          <a:p>
            <a:r>
              <a:rPr lang="en-US" sz="2400" b="1">
                <a:solidFill>
                  <a:srgbClr val="FF0000"/>
                </a:solidFill>
              </a:rPr>
              <a:t>2022</a:t>
            </a:r>
            <a:r>
              <a:rPr lang="en-US" sz="2400" b="1"/>
              <a:t>, ICLR</a:t>
            </a:r>
          </a:p>
        </p:txBody>
      </p:sp>
      <p:sp>
        <p:nvSpPr>
          <p:cNvPr id="6" name="TextBox 5">
            <a:extLst>
              <a:ext uri="{FF2B5EF4-FFF2-40B4-BE49-F238E27FC236}">
                <a16:creationId xmlns:a16="http://schemas.microsoft.com/office/drawing/2014/main" id="{DFBFA7B3-09BA-5305-1CBA-3992EBA25A60}"/>
              </a:ext>
            </a:extLst>
          </p:cNvPr>
          <p:cNvSpPr txBox="1"/>
          <p:nvPr/>
        </p:nvSpPr>
        <p:spPr>
          <a:xfrm>
            <a:off x="1348869" y="1001610"/>
            <a:ext cx="3772339" cy="830997"/>
          </a:xfrm>
          <a:prstGeom prst="rect">
            <a:avLst/>
          </a:prstGeom>
          <a:solidFill>
            <a:srgbClr val="FFFF00"/>
          </a:solidFill>
        </p:spPr>
        <p:txBody>
          <a:bodyPr wrap="square" rtlCol="0">
            <a:spAutoFit/>
          </a:bodyPr>
          <a:lstStyle/>
          <a:p>
            <a:pPr algn="ctr"/>
            <a:r>
              <a:rPr lang="en-US" sz="2400" b="1">
                <a:solidFill>
                  <a:srgbClr val="FF0000"/>
                </a:solidFill>
              </a:rPr>
              <a:t>1997</a:t>
            </a:r>
            <a:r>
              <a:rPr lang="en-US" sz="2400" b="1"/>
              <a:t>, Handbook of Evolutionary Computing</a:t>
            </a:r>
          </a:p>
        </p:txBody>
      </p:sp>
    </p:spTree>
    <p:extLst>
      <p:ext uri="{BB962C8B-B14F-4D97-AF65-F5344CB8AC3E}">
        <p14:creationId xmlns:p14="http://schemas.microsoft.com/office/powerpoint/2010/main" val="168693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F7851-548A-EF07-13AD-CADCC8E42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C0AF0-ED1B-3494-E6F7-9A596F4C3F92}"/>
              </a:ext>
            </a:extLst>
          </p:cNvPr>
          <p:cNvSpPr>
            <a:spLocks noGrp="1"/>
          </p:cNvSpPr>
          <p:nvPr>
            <p:ph type="title"/>
          </p:nvPr>
        </p:nvSpPr>
        <p:spPr/>
        <p:txBody>
          <a:bodyPr/>
          <a:lstStyle/>
          <a:p>
            <a:r>
              <a:rPr lang="en-US"/>
              <a:t>Jens Lienig: A Timeline</a:t>
            </a:r>
            <a:endParaRPr lang="en-US" dirty="0"/>
          </a:p>
        </p:txBody>
      </p:sp>
      <p:sp>
        <p:nvSpPr>
          <p:cNvPr id="5" name="Text Placeholder 2">
            <a:extLst>
              <a:ext uri="{FF2B5EF4-FFF2-40B4-BE49-F238E27FC236}">
                <a16:creationId xmlns:a16="http://schemas.microsoft.com/office/drawing/2014/main" id="{D29A4E07-055F-66E9-0646-9572DD6FF3C4}"/>
              </a:ext>
            </a:extLst>
          </p:cNvPr>
          <p:cNvSpPr txBox="1">
            <a:spLocks/>
          </p:cNvSpPr>
          <p:nvPr/>
        </p:nvSpPr>
        <p:spPr>
          <a:xfrm>
            <a:off x="215899" y="4451720"/>
            <a:ext cx="11410140" cy="914400"/>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lnSpc>
                <a:spcPct val="100000"/>
              </a:lnSpc>
              <a:buSzPct val="100000"/>
            </a:pPr>
            <a:r>
              <a:rPr lang="en-US" sz="2400">
                <a:solidFill>
                  <a:schemeClr val="bg1">
                    <a:lumMod val="65000"/>
                  </a:schemeClr>
                </a:solidFill>
                <a:sym typeface="Wingdings" panose="05000000000000000000" pitchFamily="2" charset="2"/>
              </a:rPr>
              <a:t>Academic years  evolutionary/metaheuristic optimization</a:t>
            </a:r>
          </a:p>
          <a:p>
            <a:pPr marL="228600" indent="-177800">
              <a:lnSpc>
                <a:spcPct val="100000"/>
              </a:lnSpc>
              <a:buSzPct val="100000"/>
            </a:pPr>
            <a:r>
              <a:rPr lang="en-US" sz="2400">
                <a:solidFill>
                  <a:schemeClr val="tx1"/>
                </a:solidFill>
                <a:highlight>
                  <a:srgbClr val="FFFF00"/>
                </a:highlight>
                <a:sym typeface="Wingdings" panose="05000000000000000000" pitchFamily="2" charset="2"/>
              </a:rPr>
              <a:t>Industrial product delivery  bringing the physical to physical design</a:t>
            </a:r>
            <a:endParaRPr lang="en-US" sz="2400">
              <a:solidFill>
                <a:srgbClr val="FF0000"/>
              </a:solidFill>
              <a:highlight>
                <a:srgbClr val="FFFF00"/>
              </a:highlight>
              <a:sym typeface="Wingdings" panose="05000000000000000000" pitchFamily="2" charset="2"/>
            </a:endParaRPr>
          </a:p>
        </p:txBody>
      </p:sp>
      <p:sp>
        <p:nvSpPr>
          <p:cNvPr id="3" name="Rectangle 2">
            <a:extLst>
              <a:ext uri="{FF2B5EF4-FFF2-40B4-BE49-F238E27FC236}">
                <a16:creationId xmlns:a16="http://schemas.microsoft.com/office/drawing/2014/main" id="{261B43A3-63FB-A7BB-376D-AC54AB9D8CA7}"/>
              </a:ext>
            </a:extLst>
          </p:cNvPr>
          <p:cNvSpPr/>
          <p:nvPr/>
        </p:nvSpPr>
        <p:spPr>
          <a:xfrm>
            <a:off x="822960" y="2589846"/>
            <a:ext cx="10424160" cy="64008"/>
          </a:xfrm>
          <a:prstGeom prst="rect">
            <a:avLst/>
          </a:prstGeom>
          <a:solidFill>
            <a:srgbClr val="142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8F330B40-3FA1-EF8C-30F5-12554F1445E4}"/>
              </a:ext>
            </a:extLst>
          </p:cNvPr>
          <p:cNvSpPr/>
          <p:nvPr/>
        </p:nvSpPr>
        <p:spPr>
          <a:xfrm>
            <a:off x="1041908"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8">
            <a:extLst>
              <a:ext uri="{FF2B5EF4-FFF2-40B4-BE49-F238E27FC236}">
                <a16:creationId xmlns:a16="http://schemas.microsoft.com/office/drawing/2014/main" id="{184A4C0D-17F2-0B28-7C72-EF3A29B2316A}"/>
              </a:ext>
            </a:extLst>
          </p:cNvPr>
          <p:cNvSpPr/>
          <p:nvPr/>
        </p:nvSpPr>
        <p:spPr>
          <a:xfrm>
            <a:off x="452247" y="965262"/>
            <a:ext cx="1289049"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1988</a:t>
            </a:r>
          </a:p>
          <a:p>
            <a:r>
              <a:rPr>
                <a:solidFill>
                  <a:srgbClr val="242A37"/>
                </a:solidFill>
                <a:latin typeface="Aptos"/>
              </a:rPr>
              <a:t>M.Sc.
TU Dresden</a:t>
            </a:r>
          </a:p>
        </p:txBody>
      </p:sp>
      <p:sp>
        <p:nvSpPr>
          <p:cNvPr id="8" name="Rectangle 7">
            <a:extLst>
              <a:ext uri="{FF2B5EF4-FFF2-40B4-BE49-F238E27FC236}">
                <a16:creationId xmlns:a16="http://schemas.microsoft.com/office/drawing/2014/main" id="{7E47FE80-0302-406B-2237-EE1883DB4002}"/>
              </a:ext>
            </a:extLst>
          </p:cNvPr>
          <p:cNvSpPr/>
          <p:nvPr/>
        </p:nvSpPr>
        <p:spPr>
          <a:xfrm>
            <a:off x="2850388"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ounded Rectangle 10">
            <a:extLst>
              <a:ext uri="{FF2B5EF4-FFF2-40B4-BE49-F238E27FC236}">
                <a16:creationId xmlns:a16="http://schemas.microsoft.com/office/drawing/2014/main" id="{3F8E3314-C12F-724E-8006-E92DCE3A23BC}"/>
              </a:ext>
            </a:extLst>
          </p:cNvPr>
          <p:cNvSpPr/>
          <p:nvPr/>
        </p:nvSpPr>
        <p:spPr>
          <a:xfrm>
            <a:off x="2265427" y="989646"/>
            <a:ext cx="1268729"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1991</a:t>
            </a:r>
          </a:p>
          <a:p>
            <a:r>
              <a:rPr>
                <a:solidFill>
                  <a:srgbClr val="242A37"/>
                </a:solidFill>
                <a:latin typeface="Aptos"/>
              </a:rPr>
              <a:t>Ph.D.
TU Dresden</a:t>
            </a:r>
          </a:p>
        </p:txBody>
      </p:sp>
      <p:sp>
        <p:nvSpPr>
          <p:cNvPr id="11" name="Rectangle 10">
            <a:extLst>
              <a:ext uri="{FF2B5EF4-FFF2-40B4-BE49-F238E27FC236}">
                <a16:creationId xmlns:a16="http://schemas.microsoft.com/office/drawing/2014/main" id="{F8C89323-D40F-4729-EA04-297ABCAE2F3C}"/>
              </a:ext>
            </a:extLst>
          </p:cNvPr>
          <p:cNvSpPr/>
          <p:nvPr/>
        </p:nvSpPr>
        <p:spPr>
          <a:xfrm>
            <a:off x="5822647"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ounded Rectangle 12">
            <a:extLst>
              <a:ext uri="{FF2B5EF4-FFF2-40B4-BE49-F238E27FC236}">
                <a16:creationId xmlns:a16="http://schemas.microsoft.com/office/drawing/2014/main" id="{3341F677-4F84-A2FC-9CCD-40468740A687}"/>
              </a:ext>
            </a:extLst>
          </p:cNvPr>
          <p:cNvSpPr/>
          <p:nvPr/>
        </p:nvSpPr>
        <p:spPr>
          <a:xfrm>
            <a:off x="4995947" y="978840"/>
            <a:ext cx="169164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1996</a:t>
            </a:r>
          </a:p>
          <a:p>
            <a:r>
              <a:rPr>
                <a:solidFill>
                  <a:srgbClr val="242A37"/>
                </a:solidFill>
                <a:latin typeface="Aptos"/>
              </a:rPr>
              <a:t>Habilitation
TU Dresden</a:t>
            </a:r>
          </a:p>
        </p:txBody>
      </p:sp>
      <p:sp>
        <p:nvSpPr>
          <p:cNvPr id="13" name="Rectangle 12">
            <a:extLst>
              <a:ext uri="{FF2B5EF4-FFF2-40B4-BE49-F238E27FC236}">
                <a16:creationId xmlns:a16="http://schemas.microsoft.com/office/drawing/2014/main" id="{C8A6B152-9C3F-91C3-697E-5FF43D988C9A}"/>
              </a:ext>
            </a:extLst>
          </p:cNvPr>
          <p:cNvSpPr/>
          <p:nvPr/>
        </p:nvSpPr>
        <p:spPr>
          <a:xfrm>
            <a:off x="7927847"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ounded Rectangle 14">
            <a:extLst>
              <a:ext uri="{FF2B5EF4-FFF2-40B4-BE49-F238E27FC236}">
                <a16:creationId xmlns:a16="http://schemas.microsoft.com/office/drawing/2014/main" id="{384CFF8F-F381-D119-1496-E56B448C1712}"/>
              </a:ext>
            </a:extLst>
          </p:cNvPr>
          <p:cNvSpPr/>
          <p:nvPr/>
        </p:nvSpPr>
        <p:spPr>
          <a:xfrm>
            <a:off x="6955676" y="989231"/>
            <a:ext cx="197386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2002–present</a:t>
            </a:r>
          </a:p>
          <a:p>
            <a:r>
              <a:rPr>
                <a:solidFill>
                  <a:srgbClr val="242A37"/>
                </a:solidFill>
                <a:latin typeface="Aptos"/>
              </a:rPr>
              <a:t>Professor + Director,
IFTE, TU Dresden</a:t>
            </a:r>
          </a:p>
        </p:txBody>
      </p:sp>
      <p:sp>
        <p:nvSpPr>
          <p:cNvPr id="15" name="Rectangle 14">
            <a:extLst>
              <a:ext uri="{FF2B5EF4-FFF2-40B4-BE49-F238E27FC236}">
                <a16:creationId xmlns:a16="http://schemas.microsoft.com/office/drawing/2014/main" id="{F48AF13E-1179-CA66-F72D-12DB96AE6EC9}"/>
              </a:ext>
            </a:extLst>
          </p:cNvPr>
          <p:cNvSpPr/>
          <p:nvPr/>
        </p:nvSpPr>
        <p:spPr>
          <a:xfrm>
            <a:off x="2951480"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ounded Rectangle 16">
            <a:extLst>
              <a:ext uri="{FF2B5EF4-FFF2-40B4-BE49-F238E27FC236}">
                <a16:creationId xmlns:a16="http://schemas.microsoft.com/office/drawing/2014/main" id="{2353C95B-2F8F-F5A6-4224-4998367D13C3}"/>
              </a:ext>
            </a:extLst>
          </p:cNvPr>
          <p:cNvSpPr/>
          <p:nvPr/>
        </p:nvSpPr>
        <p:spPr>
          <a:xfrm>
            <a:off x="1096772" y="3293934"/>
            <a:ext cx="1372108"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1991–1994</a:t>
            </a:r>
          </a:p>
          <a:p>
            <a:r>
              <a:rPr>
                <a:solidFill>
                  <a:srgbClr val="242A37"/>
                </a:solidFill>
                <a:latin typeface="Aptos"/>
              </a:rPr>
              <a:t>Postdoc
Concordia</a:t>
            </a:r>
          </a:p>
        </p:txBody>
      </p:sp>
      <p:sp>
        <p:nvSpPr>
          <p:cNvPr id="17" name="Rectangle 16">
            <a:extLst>
              <a:ext uri="{FF2B5EF4-FFF2-40B4-BE49-F238E27FC236}">
                <a16:creationId xmlns:a16="http://schemas.microsoft.com/office/drawing/2014/main" id="{7086FE4C-4988-3E86-6324-94E1CF1D76A8}"/>
              </a:ext>
            </a:extLst>
          </p:cNvPr>
          <p:cNvSpPr/>
          <p:nvPr/>
        </p:nvSpPr>
        <p:spPr>
          <a:xfrm>
            <a:off x="3520440"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8">
            <a:extLst>
              <a:ext uri="{FF2B5EF4-FFF2-40B4-BE49-F238E27FC236}">
                <a16:creationId xmlns:a16="http://schemas.microsoft.com/office/drawing/2014/main" id="{0B5D7DD6-5556-1DA5-57EF-2AC22D7DFF94}"/>
              </a:ext>
            </a:extLst>
          </p:cNvPr>
          <p:cNvSpPr/>
          <p:nvPr/>
        </p:nvSpPr>
        <p:spPr>
          <a:xfrm>
            <a:off x="2971800" y="3293934"/>
            <a:ext cx="1749412"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1994–1996</a:t>
            </a:r>
          </a:p>
          <a:p>
            <a:r>
              <a:rPr>
                <a:solidFill>
                  <a:srgbClr val="242A37"/>
                </a:solidFill>
                <a:latin typeface="Aptos"/>
              </a:rPr>
              <a:t>Visiting Asst. Prof.
U. Virginia</a:t>
            </a:r>
          </a:p>
        </p:txBody>
      </p:sp>
      <p:sp>
        <p:nvSpPr>
          <p:cNvPr id="19" name="Rectangle 18">
            <a:extLst>
              <a:ext uri="{FF2B5EF4-FFF2-40B4-BE49-F238E27FC236}">
                <a16:creationId xmlns:a16="http://schemas.microsoft.com/office/drawing/2014/main" id="{72884273-A076-2A01-3CC2-8208F272B6AE}"/>
              </a:ext>
            </a:extLst>
          </p:cNvPr>
          <p:cNvSpPr/>
          <p:nvPr/>
        </p:nvSpPr>
        <p:spPr>
          <a:xfrm>
            <a:off x="5714999"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ounded Rectangle 20">
            <a:extLst>
              <a:ext uri="{FF2B5EF4-FFF2-40B4-BE49-F238E27FC236}">
                <a16:creationId xmlns:a16="http://schemas.microsoft.com/office/drawing/2014/main" id="{50EAA092-EA06-19AC-1191-B95FD8D123E2}"/>
              </a:ext>
            </a:extLst>
          </p:cNvPr>
          <p:cNvSpPr/>
          <p:nvPr/>
        </p:nvSpPr>
        <p:spPr>
          <a:xfrm>
            <a:off x="4831082" y="3293934"/>
            <a:ext cx="169164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1996–1999</a:t>
            </a:r>
          </a:p>
          <a:p>
            <a:r>
              <a:rPr>
                <a:solidFill>
                  <a:srgbClr val="242A37"/>
                </a:solidFill>
                <a:latin typeface="Aptos"/>
              </a:rPr>
              <a:t>Tanner Research
Pasadena</a:t>
            </a:r>
          </a:p>
        </p:txBody>
      </p:sp>
      <p:sp>
        <p:nvSpPr>
          <p:cNvPr id="21" name="Rectangle 20">
            <a:extLst>
              <a:ext uri="{FF2B5EF4-FFF2-40B4-BE49-F238E27FC236}">
                <a16:creationId xmlns:a16="http://schemas.microsoft.com/office/drawing/2014/main" id="{4CCF305E-EDCB-9A86-3944-58E60CA6EC9F}"/>
              </a:ext>
            </a:extLst>
          </p:cNvPr>
          <p:cNvSpPr/>
          <p:nvPr/>
        </p:nvSpPr>
        <p:spPr>
          <a:xfrm>
            <a:off x="7774478"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2">
            <a:extLst>
              <a:ext uri="{FF2B5EF4-FFF2-40B4-BE49-F238E27FC236}">
                <a16:creationId xmlns:a16="http://schemas.microsoft.com/office/drawing/2014/main" id="{BE2F56E4-ED94-2337-3B5F-8B2B89C47120}"/>
              </a:ext>
            </a:extLst>
          </p:cNvPr>
          <p:cNvSpPr/>
          <p:nvPr/>
        </p:nvSpPr>
        <p:spPr>
          <a:xfrm>
            <a:off x="7096989" y="3293934"/>
            <a:ext cx="1394455"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1999–2002</a:t>
            </a:r>
          </a:p>
          <a:p>
            <a:r>
              <a:rPr>
                <a:solidFill>
                  <a:srgbClr val="242A37"/>
                </a:solidFill>
                <a:latin typeface="Aptos"/>
              </a:rPr>
              <a:t>Tool Manager
Robert Bosch</a:t>
            </a:r>
          </a:p>
        </p:txBody>
      </p:sp>
      <p:sp>
        <p:nvSpPr>
          <p:cNvPr id="23" name="Rectangle 22">
            <a:extLst>
              <a:ext uri="{FF2B5EF4-FFF2-40B4-BE49-F238E27FC236}">
                <a16:creationId xmlns:a16="http://schemas.microsoft.com/office/drawing/2014/main" id="{D262A8AE-2106-E1CA-4204-5F32EAD32F10}"/>
              </a:ext>
            </a:extLst>
          </p:cNvPr>
          <p:cNvSpPr/>
          <p:nvPr/>
        </p:nvSpPr>
        <p:spPr>
          <a:xfrm>
            <a:off x="9511835"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Rounded Rectangle 24">
            <a:extLst>
              <a:ext uri="{FF2B5EF4-FFF2-40B4-BE49-F238E27FC236}">
                <a16:creationId xmlns:a16="http://schemas.microsoft.com/office/drawing/2014/main" id="{01ACB225-940E-93EB-BEDA-6F2558447500}"/>
              </a:ext>
            </a:extLst>
          </p:cNvPr>
          <p:cNvSpPr/>
          <p:nvPr/>
        </p:nvSpPr>
        <p:spPr>
          <a:xfrm>
            <a:off x="8638851" y="3339654"/>
            <a:ext cx="1421624"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2021</a:t>
            </a:r>
          </a:p>
          <a:p>
            <a:r>
              <a:rPr>
                <a:solidFill>
                  <a:srgbClr val="242A37"/>
                </a:solidFill>
                <a:latin typeface="Aptos"/>
              </a:rPr>
              <a:t>ISPD
General Chair</a:t>
            </a:r>
          </a:p>
        </p:txBody>
      </p:sp>
      <p:sp>
        <p:nvSpPr>
          <p:cNvPr id="25" name="Rectangle 24">
            <a:extLst>
              <a:ext uri="{FF2B5EF4-FFF2-40B4-BE49-F238E27FC236}">
                <a16:creationId xmlns:a16="http://schemas.microsoft.com/office/drawing/2014/main" id="{D32A3FFC-373E-A4EC-A4CD-FD6E7B44700E}"/>
              </a:ext>
            </a:extLst>
          </p:cNvPr>
          <p:cNvSpPr/>
          <p:nvPr/>
        </p:nvSpPr>
        <p:spPr>
          <a:xfrm>
            <a:off x="11077399" y="2639998"/>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ounded Rectangle 24">
            <a:extLst>
              <a:ext uri="{FF2B5EF4-FFF2-40B4-BE49-F238E27FC236}">
                <a16:creationId xmlns:a16="http://schemas.microsoft.com/office/drawing/2014/main" id="{10CD8899-F31C-5032-E4BC-3AEA38D2F3FD}"/>
              </a:ext>
            </a:extLst>
          </p:cNvPr>
          <p:cNvSpPr/>
          <p:nvPr/>
        </p:nvSpPr>
        <p:spPr>
          <a:xfrm>
            <a:off x="10204415" y="3325798"/>
            <a:ext cx="1421624"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lang="en-US" sz="1600" b="1">
                <a:solidFill>
                  <a:srgbClr val="1D6E80"/>
                </a:solidFill>
                <a:latin typeface="Aptos Display"/>
              </a:rPr>
              <a:t>2026</a:t>
            </a:r>
            <a:endParaRPr sz="1600" b="1">
              <a:solidFill>
                <a:srgbClr val="1D6E80"/>
              </a:solidFill>
              <a:latin typeface="Aptos Display"/>
            </a:endParaRPr>
          </a:p>
          <a:p>
            <a:r>
              <a:rPr>
                <a:solidFill>
                  <a:srgbClr val="242A37"/>
                </a:solidFill>
                <a:latin typeface="Aptos"/>
              </a:rPr>
              <a:t>ISPD</a:t>
            </a:r>
            <a:r>
              <a:rPr lang="en-US">
                <a:solidFill>
                  <a:srgbClr val="242A37"/>
                </a:solidFill>
                <a:latin typeface="Aptos"/>
              </a:rPr>
              <a:t> Lifetime</a:t>
            </a:r>
            <a:r>
              <a:rPr>
                <a:solidFill>
                  <a:srgbClr val="242A37"/>
                </a:solidFill>
                <a:latin typeface="Aptos"/>
              </a:rPr>
              <a:t>
</a:t>
            </a:r>
            <a:r>
              <a:rPr lang="en-US">
                <a:solidFill>
                  <a:srgbClr val="242A37"/>
                </a:solidFill>
                <a:latin typeface="Aptos"/>
              </a:rPr>
              <a:t>Achievement </a:t>
            </a:r>
            <a:endParaRPr>
              <a:solidFill>
                <a:srgbClr val="242A37"/>
              </a:solidFill>
              <a:latin typeface="Aptos"/>
            </a:endParaRPr>
          </a:p>
        </p:txBody>
      </p:sp>
      <p:sp>
        <p:nvSpPr>
          <p:cNvPr id="4" name="Text Placeholder 2">
            <a:extLst>
              <a:ext uri="{FF2B5EF4-FFF2-40B4-BE49-F238E27FC236}">
                <a16:creationId xmlns:a16="http://schemas.microsoft.com/office/drawing/2014/main" id="{2DF1BEAB-A2A9-A74D-E61C-11F8F32FFF88}"/>
              </a:ext>
            </a:extLst>
          </p:cNvPr>
          <p:cNvSpPr txBox="1">
            <a:spLocks/>
          </p:cNvSpPr>
          <p:nvPr/>
        </p:nvSpPr>
        <p:spPr>
          <a:xfrm>
            <a:off x="8671262" y="4473236"/>
            <a:ext cx="3485540" cy="914400"/>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50800" indent="0">
              <a:lnSpc>
                <a:spcPct val="100000"/>
              </a:lnSpc>
              <a:buSzPct val="100000"/>
              <a:buNone/>
            </a:pPr>
            <a:r>
              <a:rPr lang="en-US" sz="2400" b="1">
                <a:solidFill>
                  <a:schemeClr val="accent2">
                    <a:lumMod val="40000"/>
                    <a:lumOff val="60000"/>
                  </a:schemeClr>
                </a:solidFill>
                <a:sym typeface="Wingdings" panose="05000000000000000000" pitchFamily="2" charset="2"/>
              </a:rPr>
              <a:t> OPT = SEARCH</a:t>
            </a:r>
          </a:p>
          <a:p>
            <a:pPr marL="50800" indent="0">
              <a:lnSpc>
                <a:spcPct val="100000"/>
              </a:lnSpc>
              <a:buSzPct val="100000"/>
              <a:buNone/>
            </a:pPr>
            <a:r>
              <a:rPr lang="en-US" sz="2400" b="1">
                <a:solidFill>
                  <a:srgbClr val="FF0000"/>
                </a:solidFill>
                <a:sym typeface="Wingdings" panose="05000000000000000000" pitchFamily="2" charset="2"/>
              </a:rPr>
              <a:t>                PHYSICS</a:t>
            </a:r>
            <a:endParaRPr lang="en-US" sz="2400">
              <a:solidFill>
                <a:srgbClr val="FF0000"/>
              </a:solidFill>
              <a:sym typeface="Wingdings" panose="05000000000000000000" pitchFamily="2" charset="2"/>
            </a:endParaRPr>
          </a:p>
        </p:txBody>
      </p:sp>
      <p:sp>
        <p:nvSpPr>
          <p:cNvPr id="28" name="Rectangle: Top Corners One Rounded and One Snipped 27">
            <a:extLst>
              <a:ext uri="{FF2B5EF4-FFF2-40B4-BE49-F238E27FC236}">
                <a16:creationId xmlns:a16="http://schemas.microsoft.com/office/drawing/2014/main" id="{7C0355D2-3007-3140-BF21-46B7DC94B3D0}"/>
              </a:ext>
            </a:extLst>
          </p:cNvPr>
          <p:cNvSpPr/>
          <p:nvPr/>
        </p:nvSpPr>
        <p:spPr>
          <a:xfrm>
            <a:off x="4809566" y="967715"/>
            <a:ext cx="3660362" cy="3376964"/>
          </a:xfrm>
          <a:prstGeom prst="snipRoundRect">
            <a:avLst>
              <a:gd name="adj1" fmla="val 10309"/>
              <a:gd name="adj2" fmla="val 50000"/>
            </a:avLst>
          </a:prstGeom>
          <a:solidFill>
            <a:srgbClr val="FFFF00">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379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EA0C6-691D-528E-FED2-9AE4E69F5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79EEB-1D94-5970-CE0B-C8ACF83FF7E4}"/>
              </a:ext>
            </a:extLst>
          </p:cNvPr>
          <p:cNvSpPr>
            <a:spLocks noGrp="1"/>
          </p:cNvSpPr>
          <p:nvPr>
            <p:ph type="title"/>
          </p:nvPr>
        </p:nvSpPr>
        <p:spPr>
          <a:xfrm>
            <a:off x="215900" y="58365"/>
            <a:ext cx="11802533" cy="681410"/>
          </a:xfrm>
        </p:spPr>
        <p:txBody>
          <a:bodyPr/>
          <a:lstStyle/>
          <a:p>
            <a:r>
              <a:rPr lang="en-US"/>
              <a:t>From Tanner Research to Robert Bosch GmbH	</a:t>
            </a:r>
            <a:endParaRPr lang="en-US" dirty="0"/>
          </a:p>
        </p:txBody>
      </p:sp>
      <p:sp>
        <p:nvSpPr>
          <p:cNvPr id="4" name="Rounded Rectangle 6">
            <a:extLst>
              <a:ext uri="{FF2B5EF4-FFF2-40B4-BE49-F238E27FC236}">
                <a16:creationId xmlns:a16="http://schemas.microsoft.com/office/drawing/2014/main" id="{5E1607B3-7805-D0E5-5B51-3084D2A92B7C}"/>
              </a:ext>
            </a:extLst>
          </p:cNvPr>
          <p:cNvSpPr/>
          <p:nvPr/>
        </p:nvSpPr>
        <p:spPr>
          <a:xfrm>
            <a:off x="215901" y="802737"/>
            <a:ext cx="4103180" cy="1784815"/>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2400" b="1">
                <a:solidFill>
                  <a:srgbClr val="1D6E80"/>
                </a:solidFill>
              </a:rPr>
              <a:t>Tanner Research</a:t>
            </a:r>
          </a:p>
          <a:p>
            <a:r>
              <a:rPr sz="1800">
                <a:solidFill>
                  <a:srgbClr val="242A37"/>
                </a:solidFill>
              </a:rPr>
              <a:t>Tool flows, analog/mixed-signal users, and the discipline of building </a:t>
            </a:r>
            <a:r>
              <a:rPr lang="en-US" sz="1800">
                <a:solidFill>
                  <a:srgbClr val="242A37"/>
                </a:solidFill>
              </a:rPr>
              <a:t>tools that simply had to be correct</a:t>
            </a:r>
            <a:endParaRPr sz="1800">
              <a:solidFill>
                <a:srgbClr val="242A37"/>
              </a:solidFill>
            </a:endParaRPr>
          </a:p>
        </p:txBody>
      </p:sp>
      <p:sp>
        <p:nvSpPr>
          <p:cNvPr id="6" name="Rounded Rectangle 7">
            <a:extLst>
              <a:ext uri="{FF2B5EF4-FFF2-40B4-BE49-F238E27FC236}">
                <a16:creationId xmlns:a16="http://schemas.microsoft.com/office/drawing/2014/main" id="{5AADCE99-04B1-8472-20E7-B36E909EDD16}"/>
              </a:ext>
            </a:extLst>
          </p:cNvPr>
          <p:cNvSpPr/>
          <p:nvPr/>
        </p:nvSpPr>
        <p:spPr>
          <a:xfrm>
            <a:off x="215901" y="2880360"/>
            <a:ext cx="4103180" cy="1591834"/>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2400" b="1">
                <a:solidFill>
                  <a:srgbClr val="A63838"/>
                </a:solidFill>
              </a:rPr>
              <a:t>Robert Bosch</a:t>
            </a:r>
          </a:p>
          <a:p>
            <a:r>
              <a:rPr sz="1800">
                <a:solidFill>
                  <a:srgbClr val="242A37"/>
                </a:solidFill>
              </a:rPr>
              <a:t>Manufacturing</a:t>
            </a:r>
            <a:r>
              <a:rPr lang="en-US" sz="1800">
                <a:solidFill>
                  <a:srgbClr val="242A37"/>
                </a:solidFill>
              </a:rPr>
              <a:t>, </a:t>
            </a:r>
            <a:r>
              <a:rPr sz="1800">
                <a:solidFill>
                  <a:srgbClr val="242A37"/>
                </a:solidFill>
              </a:rPr>
              <a:t>automotive </a:t>
            </a:r>
            <a:r>
              <a:rPr lang="en-US" sz="1800">
                <a:solidFill>
                  <a:srgbClr val="242A37"/>
                </a:solidFill>
              </a:rPr>
              <a:t>and power devices brought physics of reliability into PD foreground</a:t>
            </a:r>
            <a:endParaRPr sz="1800">
              <a:solidFill>
                <a:srgbClr val="242A37"/>
              </a:solidFill>
            </a:endParaRPr>
          </a:p>
        </p:txBody>
      </p:sp>
      <p:sp>
        <p:nvSpPr>
          <p:cNvPr id="7" name="Rounded Rectangle 8">
            <a:extLst>
              <a:ext uri="{FF2B5EF4-FFF2-40B4-BE49-F238E27FC236}">
                <a16:creationId xmlns:a16="http://schemas.microsoft.com/office/drawing/2014/main" id="{68764407-A31E-F6F6-7D3E-7A9D0470D73A}"/>
              </a:ext>
            </a:extLst>
          </p:cNvPr>
          <p:cNvSpPr/>
          <p:nvPr/>
        </p:nvSpPr>
        <p:spPr>
          <a:xfrm>
            <a:off x="215900" y="4765002"/>
            <a:ext cx="4103180" cy="1591834"/>
          </a:xfrm>
          <a:prstGeom prst="roundRect">
            <a:avLst/>
          </a:prstGeom>
          <a:solidFill>
            <a:srgbClr val="FFFFFF"/>
          </a:solidFill>
          <a:ln w="28575">
            <a:solidFill>
              <a:srgbClr val="0000FF"/>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lang="en-US" sz="2400" b="1">
                <a:solidFill>
                  <a:srgbClr val="0000FF"/>
                </a:solidFill>
              </a:rPr>
              <a:t>Result</a:t>
            </a:r>
            <a:endParaRPr sz="2400" b="1">
              <a:solidFill>
                <a:srgbClr val="0000FF"/>
              </a:solidFill>
            </a:endParaRPr>
          </a:p>
          <a:p>
            <a:r>
              <a:rPr lang="en-US" sz="1800">
                <a:solidFill>
                  <a:srgbClr val="242A37"/>
                </a:solidFill>
              </a:rPr>
              <a:t>Jens’s research remained close </a:t>
            </a:r>
            <a:r>
              <a:rPr sz="1800">
                <a:solidFill>
                  <a:srgbClr val="242A37"/>
                </a:solidFill>
              </a:rPr>
              <a:t>to </a:t>
            </a:r>
            <a:r>
              <a:rPr lang="en-US" sz="1800">
                <a:solidFill>
                  <a:srgbClr val="242A37"/>
                </a:solidFill>
              </a:rPr>
              <a:t>the </a:t>
            </a:r>
            <a:r>
              <a:rPr sz="1800">
                <a:solidFill>
                  <a:srgbClr val="242A37"/>
                </a:solidFill>
              </a:rPr>
              <a:t>artifacts, tool chains, and </a:t>
            </a:r>
            <a:r>
              <a:rPr lang="en-US" sz="1800">
                <a:solidFill>
                  <a:srgbClr val="242A37"/>
                </a:solidFill>
              </a:rPr>
              <a:t>constraints faced by </a:t>
            </a:r>
            <a:r>
              <a:rPr sz="1800">
                <a:solidFill>
                  <a:srgbClr val="242A37"/>
                </a:solidFill>
              </a:rPr>
              <a:t>practitioners</a:t>
            </a:r>
          </a:p>
        </p:txBody>
      </p:sp>
      <p:pic>
        <p:nvPicPr>
          <p:cNvPr id="8" name="Picture 7" descr="image1.png">
            <a:extLst>
              <a:ext uri="{FF2B5EF4-FFF2-40B4-BE49-F238E27FC236}">
                <a16:creationId xmlns:a16="http://schemas.microsoft.com/office/drawing/2014/main" id="{04DDF0C4-0810-6F06-4379-D3D40FC0BC33}"/>
              </a:ext>
            </a:extLst>
          </p:cNvPr>
          <p:cNvPicPr>
            <a:picLocks noChangeAspect="1"/>
          </p:cNvPicPr>
          <p:nvPr/>
        </p:nvPicPr>
        <p:blipFill>
          <a:blip r:embed="rId3"/>
          <a:stretch>
            <a:fillRect/>
          </a:stretch>
        </p:blipFill>
        <p:spPr>
          <a:xfrm>
            <a:off x="5161198" y="976673"/>
            <a:ext cx="6400800" cy="4754880"/>
          </a:xfrm>
          <a:prstGeom prst="rect">
            <a:avLst/>
          </a:prstGeom>
        </p:spPr>
      </p:pic>
      <p:sp>
        <p:nvSpPr>
          <p:cNvPr id="9" name="TextBox 8">
            <a:extLst>
              <a:ext uri="{FF2B5EF4-FFF2-40B4-BE49-F238E27FC236}">
                <a16:creationId xmlns:a16="http://schemas.microsoft.com/office/drawing/2014/main" id="{001250A8-56C8-0FCA-048E-406880188479}"/>
              </a:ext>
            </a:extLst>
          </p:cNvPr>
          <p:cNvSpPr txBox="1"/>
          <p:nvPr/>
        </p:nvSpPr>
        <p:spPr>
          <a:xfrm>
            <a:off x="5371614" y="5763257"/>
            <a:ext cx="5984456" cy="455509"/>
          </a:xfrm>
          <a:prstGeom prst="rect">
            <a:avLst/>
          </a:prstGeom>
          <a:noFill/>
        </p:spPr>
        <p:txBody>
          <a:bodyPr wrap="square" lIns="73152" tIns="73152" rIns="73152" bIns="73152" anchor="t">
            <a:spAutoFit/>
          </a:bodyPr>
          <a:lstStyle/>
          <a:p>
            <a:pPr algn="ctr"/>
            <a:r>
              <a:rPr sz="2000" b="0" i="1">
                <a:solidFill>
                  <a:srgbClr val="0000FF"/>
                </a:solidFill>
                <a:latin typeface="+mn-lt"/>
              </a:rPr>
              <a:t>L-Edit </a:t>
            </a:r>
            <a:r>
              <a:rPr lang="en-US" sz="2000" b="0" i="1">
                <a:solidFill>
                  <a:srgbClr val="0000FF"/>
                </a:solidFill>
                <a:latin typeface="+mn-lt"/>
              </a:rPr>
              <a:t>v16 </a:t>
            </a:r>
            <a:r>
              <a:rPr sz="2000" b="0" i="1">
                <a:solidFill>
                  <a:srgbClr val="0000FF"/>
                </a:solidFill>
                <a:latin typeface="+mn-lt"/>
              </a:rPr>
              <a:t>place-and-route image </a:t>
            </a:r>
            <a:r>
              <a:rPr lang="en-US" sz="2000" b="0" i="1">
                <a:solidFill>
                  <a:srgbClr val="0000FF"/>
                </a:solidFill>
                <a:latin typeface="+mn-lt"/>
              </a:rPr>
              <a:t>[J. Bergstresser]</a:t>
            </a:r>
            <a:endParaRPr sz="2000" b="0" i="1">
              <a:solidFill>
                <a:srgbClr val="0000FF"/>
              </a:solidFill>
              <a:latin typeface="+mn-lt"/>
            </a:endParaRPr>
          </a:p>
        </p:txBody>
      </p:sp>
      <p:sp>
        <p:nvSpPr>
          <p:cNvPr id="12" name="TextBox 11">
            <a:extLst>
              <a:ext uri="{FF2B5EF4-FFF2-40B4-BE49-F238E27FC236}">
                <a16:creationId xmlns:a16="http://schemas.microsoft.com/office/drawing/2014/main" id="{10AF3BA3-68A3-2B0F-19E0-DE6F8B70CF7B}"/>
              </a:ext>
            </a:extLst>
          </p:cNvPr>
          <p:cNvSpPr txBox="1"/>
          <p:nvPr/>
        </p:nvSpPr>
        <p:spPr>
          <a:xfrm>
            <a:off x="10789920" y="6455664"/>
            <a:ext cx="457200" cy="182880"/>
          </a:xfrm>
          <a:prstGeom prst="rect">
            <a:avLst/>
          </a:prstGeom>
          <a:noFill/>
        </p:spPr>
        <p:txBody>
          <a:bodyPr wrap="square" lIns="73152" tIns="73152" rIns="73152" bIns="73152" anchor="t">
            <a:spAutoFit/>
          </a:bodyPr>
          <a:lstStyle/>
          <a:p>
            <a:pPr algn="r"/>
            <a:r>
              <a:rPr sz="1000" b="0" i="0">
                <a:solidFill>
                  <a:srgbClr val="606C80"/>
                </a:solidFill>
                <a:latin typeface="Aptos"/>
              </a:rPr>
              <a:t>10</a:t>
            </a:r>
          </a:p>
        </p:txBody>
      </p:sp>
      <p:sp>
        <p:nvSpPr>
          <p:cNvPr id="13" name="TextBox 12">
            <a:extLst>
              <a:ext uri="{FF2B5EF4-FFF2-40B4-BE49-F238E27FC236}">
                <a16:creationId xmlns:a16="http://schemas.microsoft.com/office/drawing/2014/main" id="{D3297680-4314-69DA-E893-16376E1114BA}"/>
              </a:ext>
            </a:extLst>
          </p:cNvPr>
          <p:cNvSpPr txBox="1"/>
          <p:nvPr/>
        </p:nvSpPr>
        <p:spPr>
          <a:xfrm>
            <a:off x="4747098" y="998663"/>
            <a:ext cx="7229001" cy="1323439"/>
          </a:xfrm>
          <a:prstGeom prst="rect">
            <a:avLst/>
          </a:prstGeom>
          <a:solidFill>
            <a:srgbClr val="FFFF99"/>
          </a:solidFill>
          <a:ln w="38100">
            <a:solidFill>
              <a:srgbClr val="0000FF"/>
            </a:solidFill>
          </a:ln>
        </p:spPr>
        <p:txBody>
          <a:bodyPr wrap="square" rtlCol="0">
            <a:spAutoFit/>
          </a:bodyPr>
          <a:lstStyle/>
          <a:p>
            <a:pPr marL="174625" indent="-174625">
              <a:buFont typeface="Arial" panose="020B0604020202020204" pitchFamily="34" charset="0"/>
              <a:buChar char="•"/>
            </a:pPr>
            <a:r>
              <a:rPr lang="en-US" sz="2000"/>
              <a:t>Judy Bergstresser recalls “… [Jens’s] </a:t>
            </a:r>
            <a:r>
              <a:rPr lang="en-US" sz="2000" b="1">
                <a:solidFill>
                  <a:srgbClr val="FF0000"/>
                </a:solidFill>
              </a:rPr>
              <a:t>attention to the precision and accuracy of the explication of his work, his intensive review, and reliable adherence to requested deadlines</a:t>
            </a:r>
            <a:r>
              <a:rPr lang="en-US" sz="2000"/>
              <a:t>”</a:t>
            </a:r>
          </a:p>
        </p:txBody>
      </p:sp>
      <p:sp>
        <p:nvSpPr>
          <p:cNvPr id="15" name="TextBox 14">
            <a:extLst>
              <a:ext uri="{FF2B5EF4-FFF2-40B4-BE49-F238E27FC236}">
                <a16:creationId xmlns:a16="http://schemas.microsoft.com/office/drawing/2014/main" id="{55795E70-D2CA-B2D7-2B3B-4917005A62EA}"/>
              </a:ext>
            </a:extLst>
          </p:cNvPr>
          <p:cNvSpPr txBox="1"/>
          <p:nvPr/>
        </p:nvSpPr>
        <p:spPr>
          <a:xfrm>
            <a:off x="4747098" y="2880360"/>
            <a:ext cx="7229001" cy="1631216"/>
          </a:xfrm>
          <a:prstGeom prst="rect">
            <a:avLst/>
          </a:prstGeom>
          <a:solidFill>
            <a:srgbClr val="FFFF99"/>
          </a:solidFill>
          <a:ln w="38100">
            <a:solidFill>
              <a:srgbClr val="0000FF"/>
            </a:solidFill>
          </a:ln>
        </p:spPr>
        <p:txBody>
          <a:bodyPr wrap="square" rtlCol="0">
            <a:spAutoFit/>
          </a:bodyPr>
          <a:lstStyle/>
          <a:p>
            <a:pPr marL="174625" indent="-174625">
              <a:buFont typeface="Arial" panose="020B0604020202020204" pitchFamily="34" charset="0"/>
              <a:buChar char="•"/>
            </a:pPr>
            <a:r>
              <a:rPr lang="en-US" sz="2000"/>
              <a:t>Jens recalls: “… </a:t>
            </a:r>
            <a:r>
              <a:rPr lang="en-US" sz="2000" b="1"/>
              <a:t>those moments when JPL called in the afternoon because they encountered a routing bug and needed a fix the same day … </a:t>
            </a:r>
            <a:r>
              <a:rPr lang="en-US" sz="2000" i="1">
                <a:solidFill>
                  <a:srgbClr val="FF0000"/>
                </a:solidFill>
              </a:rPr>
              <a:t>The Martian rovers that roam(ed) on the red planet have those Tanner-tool-designed chips in them!</a:t>
            </a:r>
            <a:r>
              <a:rPr lang="en-US" sz="2000"/>
              <a:t>”</a:t>
            </a:r>
          </a:p>
        </p:txBody>
      </p:sp>
    </p:spTree>
    <p:extLst>
      <p:ext uri="{BB962C8B-B14F-4D97-AF65-F5344CB8AC3E}">
        <p14:creationId xmlns:p14="http://schemas.microsoft.com/office/powerpoint/2010/main" val="21061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AD167-6FC8-5528-BDD1-D9A11A570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45FD8-6609-A00D-C6CE-52D6A1E04401}"/>
              </a:ext>
            </a:extLst>
          </p:cNvPr>
          <p:cNvSpPr>
            <a:spLocks noGrp="1"/>
          </p:cNvSpPr>
          <p:nvPr>
            <p:ph type="title"/>
          </p:nvPr>
        </p:nvSpPr>
        <p:spPr>
          <a:xfrm>
            <a:off x="1891" y="43504"/>
            <a:ext cx="12186866" cy="681410"/>
          </a:xfrm>
        </p:spPr>
        <p:txBody>
          <a:bodyPr/>
          <a:lstStyle/>
          <a:p>
            <a:r>
              <a:rPr lang="en-US"/>
              <a:t>From Awareness to Agenda to Codification: An ISPD Story	</a:t>
            </a:r>
            <a:endParaRPr lang="en-US" dirty="0"/>
          </a:p>
        </p:txBody>
      </p:sp>
      <p:sp>
        <p:nvSpPr>
          <p:cNvPr id="3" name="Rounded Rectangle 6">
            <a:extLst>
              <a:ext uri="{FF2B5EF4-FFF2-40B4-BE49-F238E27FC236}">
                <a16:creationId xmlns:a16="http://schemas.microsoft.com/office/drawing/2014/main" id="{CB522355-8C96-26A0-DF82-1BFD21C0884D}"/>
              </a:ext>
            </a:extLst>
          </p:cNvPr>
          <p:cNvSpPr/>
          <p:nvPr/>
        </p:nvSpPr>
        <p:spPr>
          <a:xfrm>
            <a:off x="1229218" y="877889"/>
            <a:ext cx="2956635" cy="123444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lang="en-US" sz="2400" b="1">
                <a:solidFill>
                  <a:srgbClr val="A63838"/>
                </a:solidFill>
              </a:rPr>
              <a:t>ISPD-</a:t>
            </a:r>
            <a:r>
              <a:rPr sz="2400" b="1">
                <a:solidFill>
                  <a:srgbClr val="A63838"/>
                </a:solidFill>
              </a:rPr>
              <a:t>2006</a:t>
            </a:r>
          </a:p>
          <a:p>
            <a:r>
              <a:rPr lang="en-US" sz="1800">
                <a:solidFill>
                  <a:srgbClr val="242A37"/>
                </a:solidFill>
              </a:rPr>
              <a:t>Introduced</a:t>
            </a:r>
            <a:r>
              <a:rPr sz="1800">
                <a:solidFill>
                  <a:srgbClr val="242A37"/>
                </a:solidFill>
              </a:rPr>
              <a:t> EM-aware PD</a:t>
            </a:r>
          </a:p>
        </p:txBody>
      </p:sp>
      <p:sp>
        <p:nvSpPr>
          <p:cNvPr id="5" name="Rounded Rectangle 7">
            <a:extLst>
              <a:ext uri="{FF2B5EF4-FFF2-40B4-BE49-F238E27FC236}">
                <a16:creationId xmlns:a16="http://schemas.microsoft.com/office/drawing/2014/main" id="{D2648903-5137-7171-0EF5-434B1DB4B5CD}"/>
              </a:ext>
            </a:extLst>
          </p:cNvPr>
          <p:cNvSpPr/>
          <p:nvPr/>
        </p:nvSpPr>
        <p:spPr>
          <a:xfrm>
            <a:off x="3917050" y="3556451"/>
            <a:ext cx="3702657" cy="1161911"/>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lang="en-US" sz="2400" b="1">
                <a:solidFill>
                  <a:srgbClr val="1D6E80"/>
                </a:solidFill>
              </a:rPr>
              <a:t>ISPD-</a:t>
            </a:r>
            <a:r>
              <a:rPr sz="2400" b="1">
                <a:solidFill>
                  <a:srgbClr val="1D6E80"/>
                </a:solidFill>
              </a:rPr>
              <a:t>2018</a:t>
            </a:r>
          </a:p>
          <a:p>
            <a:r>
              <a:rPr lang="en-US" sz="1800">
                <a:solidFill>
                  <a:srgbClr val="242A37"/>
                </a:solidFill>
              </a:rPr>
              <a:t>P</a:t>
            </a:r>
            <a:r>
              <a:rPr sz="1800">
                <a:solidFill>
                  <a:srgbClr val="242A37"/>
                </a:solidFill>
              </a:rPr>
              <a:t>ressing need</a:t>
            </a:r>
            <a:r>
              <a:rPr lang="en-US" sz="1800">
                <a:solidFill>
                  <a:srgbClr val="242A37"/>
                </a:solidFill>
              </a:rPr>
              <a:t> </a:t>
            </a:r>
            <a:r>
              <a:rPr sz="1800">
                <a:solidFill>
                  <a:srgbClr val="242A37"/>
                </a:solidFill>
              </a:rPr>
              <a:t>for EM-aware PD</a:t>
            </a:r>
          </a:p>
        </p:txBody>
      </p:sp>
      <p:sp>
        <p:nvSpPr>
          <p:cNvPr id="10" name="Rounded Rectangle 8">
            <a:extLst>
              <a:ext uri="{FF2B5EF4-FFF2-40B4-BE49-F238E27FC236}">
                <a16:creationId xmlns:a16="http://schemas.microsoft.com/office/drawing/2014/main" id="{AE67B283-C849-F5B7-0AB1-1A9CC94BCD13}"/>
              </a:ext>
            </a:extLst>
          </p:cNvPr>
          <p:cNvSpPr/>
          <p:nvPr/>
        </p:nvSpPr>
        <p:spPr>
          <a:xfrm>
            <a:off x="8357897" y="1329934"/>
            <a:ext cx="3313223" cy="1161911"/>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2400" b="1">
                <a:solidFill>
                  <a:srgbClr val="70427A"/>
                </a:solidFill>
              </a:rPr>
              <a:t>2025</a:t>
            </a:r>
          </a:p>
          <a:p>
            <a:pPr algn="ctr"/>
            <a:r>
              <a:rPr sz="1800">
                <a:solidFill>
                  <a:srgbClr val="242A37"/>
                </a:solidFill>
              </a:rPr>
              <a:t>Codif</a:t>
            </a:r>
            <a:r>
              <a:rPr lang="en-US" sz="1800">
                <a:solidFill>
                  <a:srgbClr val="242A37"/>
                </a:solidFill>
              </a:rPr>
              <a:t>ied</a:t>
            </a:r>
            <a:r>
              <a:rPr sz="1800">
                <a:solidFill>
                  <a:srgbClr val="242A37"/>
                </a:solidFill>
              </a:rPr>
              <a:t> in </a:t>
            </a:r>
            <a:r>
              <a:rPr lang="en-US" sz="1800">
                <a:solidFill>
                  <a:srgbClr val="242A37"/>
                </a:solidFill>
              </a:rPr>
              <a:t>the EM textbook</a:t>
            </a:r>
            <a:br>
              <a:rPr lang="en-US" sz="1800">
                <a:solidFill>
                  <a:srgbClr val="242A37"/>
                </a:solidFill>
              </a:rPr>
            </a:br>
            <a:r>
              <a:rPr lang="en-US" sz="1800">
                <a:solidFill>
                  <a:srgbClr val="242A37"/>
                </a:solidFill>
              </a:rPr>
              <a:t>2</a:t>
            </a:r>
            <a:r>
              <a:rPr lang="en-US" sz="1800" baseline="30000">
                <a:solidFill>
                  <a:srgbClr val="242A37"/>
                </a:solidFill>
              </a:rPr>
              <a:t>nd</a:t>
            </a:r>
            <a:r>
              <a:rPr lang="en-US" sz="1800">
                <a:solidFill>
                  <a:srgbClr val="242A37"/>
                </a:solidFill>
              </a:rPr>
              <a:t> edition</a:t>
            </a:r>
            <a:endParaRPr sz="1800">
              <a:solidFill>
                <a:srgbClr val="242A37"/>
              </a:solidFill>
            </a:endParaRPr>
          </a:p>
        </p:txBody>
      </p:sp>
      <p:pic>
        <p:nvPicPr>
          <p:cNvPr id="11" name="Picture 10">
            <a:extLst>
              <a:ext uri="{FF2B5EF4-FFF2-40B4-BE49-F238E27FC236}">
                <a16:creationId xmlns:a16="http://schemas.microsoft.com/office/drawing/2014/main" id="{DB2F0B50-66F7-BE9E-20F9-8DCEEDF6AF15}"/>
              </a:ext>
            </a:extLst>
          </p:cNvPr>
          <p:cNvPicPr>
            <a:picLocks noChangeAspect="1"/>
          </p:cNvPicPr>
          <p:nvPr/>
        </p:nvPicPr>
        <p:blipFill>
          <a:blip r:embed="rId3"/>
          <a:stretch>
            <a:fillRect/>
          </a:stretch>
        </p:blipFill>
        <p:spPr>
          <a:xfrm>
            <a:off x="110959" y="2112329"/>
            <a:ext cx="5098795" cy="1573032"/>
          </a:xfrm>
          <a:prstGeom prst="rect">
            <a:avLst/>
          </a:prstGeom>
        </p:spPr>
      </p:pic>
      <p:pic>
        <p:nvPicPr>
          <p:cNvPr id="14" name="Picture 13">
            <a:extLst>
              <a:ext uri="{FF2B5EF4-FFF2-40B4-BE49-F238E27FC236}">
                <a16:creationId xmlns:a16="http://schemas.microsoft.com/office/drawing/2014/main" id="{01139D08-C1AE-EF80-53A6-704746DBB9B7}"/>
              </a:ext>
            </a:extLst>
          </p:cNvPr>
          <p:cNvPicPr>
            <a:picLocks noChangeAspect="1"/>
          </p:cNvPicPr>
          <p:nvPr/>
        </p:nvPicPr>
        <p:blipFill>
          <a:blip r:embed="rId4"/>
          <a:stretch>
            <a:fillRect/>
          </a:stretch>
        </p:blipFill>
        <p:spPr>
          <a:xfrm>
            <a:off x="3495710" y="4871337"/>
            <a:ext cx="4862187" cy="1323557"/>
          </a:xfrm>
          <a:prstGeom prst="rect">
            <a:avLst/>
          </a:prstGeom>
        </p:spPr>
      </p:pic>
      <p:pic>
        <p:nvPicPr>
          <p:cNvPr id="16" name="Picture 15">
            <a:extLst>
              <a:ext uri="{FF2B5EF4-FFF2-40B4-BE49-F238E27FC236}">
                <a16:creationId xmlns:a16="http://schemas.microsoft.com/office/drawing/2014/main" id="{32D3BA3E-6843-5D62-D254-136EC376B2D7}"/>
              </a:ext>
            </a:extLst>
          </p:cNvPr>
          <p:cNvPicPr>
            <a:picLocks noChangeAspect="1"/>
          </p:cNvPicPr>
          <p:nvPr/>
        </p:nvPicPr>
        <p:blipFill>
          <a:blip r:embed="rId5"/>
          <a:stretch>
            <a:fillRect/>
          </a:stretch>
        </p:blipFill>
        <p:spPr>
          <a:xfrm>
            <a:off x="8845125" y="2864940"/>
            <a:ext cx="2338766" cy="3186198"/>
          </a:xfrm>
          <a:prstGeom prst="rect">
            <a:avLst/>
          </a:prstGeom>
        </p:spPr>
      </p:pic>
    </p:spTree>
    <p:extLst>
      <p:ext uri="{BB962C8B-B14F-4D97-AF65-F5344CB8AC3E}">
        <p14:creationId xmlns:p14="http://schemas.microsoft.com/office/powerpoint/2010/main" val="292143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72F85-040E-D0D2-8CB0-44ECF4575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C3BC6-7A06-8062-3CBB-DE519ED86AE2}"/>
              </a:ext>
            </a:extLst>
          </p:cNvPr>
          <p:cNvSpPr>
            <a:spLocks noGrp="1"/>
          </p:cNvSpPr>
          <p:nvPr>
            <p:ph type="title"/>
          </p:nvPr>
        </p:nvSpPr>
        <p:spPr/>
        <p:txBody>
          <a:bodyPr/>
          <a:lstStyle/>
          <a:p>
            <a:r>
              <a:rPr lang="en-US"/>
              <a:t>Jens Lienig: A Timeline</a:t>
            </a:r>
            <a:endParaRPr lang="en-US" dirty="0"/>
          </a:p>
        </p:txBody>
      </p:sp>
      <p:sp>
        <p:nvSpPr>
          <p:cNvPr id="5" name="Text Placeholder 2">
            <a:extLst>
              <a:ext uri="{FF2B5EF4-FFF2-40B4-BE49-F238E27FC236}">
                <a16:creationId xmlns:a16="http://schemas.microsoft.com/office/drawing/2014/main" id="{51F03011-3C33-B6A6-B007-5BFDB5013F9A}"/>
              </a:ext>
            </a:extLst>
          </p:cNvPr>
          <p:cNvSpPr txBox="1">
            <a:spLocks/>
          </p:cNvSpPr>
          <p:nvPr/>
        </p:nvSpPr>
        <p:spPr>
          <a:xfrm>
            <a:off x="215899" y="4451720"/>
            <a:ext cx="11410140" cy="914400"/>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lnSpc>
                <a:spcPct val="100000"/>
              </a:lnSpc>
              <a:buSzPct val="100000"/>
            </a:pPr>
            <a:r>
              <a:rPr lang="en-US" sz="2400">
                <a:solidFill>
                  <a:schemeClr val="bg1">
                    <a:lumMod val="65000"/>
                  </a:schemeClr>
                </a:solidFill>
                <a:sym typeface="Wingdings" panose="05000000000000000000" pitchFamily="2" charset="2"/>
              </a:rPr>
              <a:t>Academic years  evolutionary/metaheuristic optimization</a:t>
            </a:r>
          </a:p>
          <a:p>
            <a:pPr marL="228600" indent="-177800">
              <a:lnSpc>
                <a:spcPct val="100000"/>
              </a:lnSpc>
              <a:buSzPct val="100000"/>
            </a:pPr>
            <a:r>
              <a:rPr lang="en-US" sz="2400">
                <a:solidFill>
                  <a:schemeClr val="bg1">
                    <a:lumMod val="65000"/>
                  </a:schemeClr>
                </a:solidFill>
                <a:sym typeface="Wingdings" panose="05000000000000000000" pitchFamily="2" charset="2"/>
              </a:rPr>
              <a:t>Industrial product delivery  bringing the physical to physical design</a:t>
            </a:r>
          </a:p>
          <a:p>
            <a:pPr marL="228600" indent="-177800">
              <a:lnSpc>
                <a:spcPct val="100000"/>
              </a:lnSpc>
              <a:buSzPct val="100000"/>
            </a:pPr>
            <a:r>
              <a:rPr lang="en-US" sz="2400">
                <a:solidFill>
                  <a:schemeClr val="tx1"/>
                </a:solidFill>
                <a:highlight>
                  <a:srgbClr val="FFFF00"/>
                </a:highlight>
                <a:sym typeface="Wingdings" panose="05000000000000000000" pitchFamily="2" charset="2"/>
              </a:rPr>
              <a:t>Institute-building at TU Dresden  tools, pedagogy, scaling</a:t>
            </a:r>
            <a:endParaRPr lang="en-US" sz="2400" b="1">
              <a:solidFill>
                <a:schemeClr val="tx1"/>
              </a:solidFill>
              <a:highlight>
                <a:srgbClr val="FFFF00"/>
              </a:highlight>
              <a:sym typeface="Wingdings" panose="05000000000000000000" pitchFamily="2" charset="2"/>
            </a:endParaRPr>
          </a:p>
        </p:txBody>
      </p:sp>
      <p:sp>
        <p:nvSpPr>
          <p:cNvPr id="3" name="Rectangle 2">
            <a:extLst>
              <a:ext uri="{FF2B5EF4-FFF2-40B4-BE49-F238E27FC236}">
                <a16:creationId xmlns:a16="http://schemas.microsoft.com/office/drawing/2014/main" id="{6198CB32-F104-0951-FFE6-77219D922B6D}"/>
              </a:ext>
            </a:extLst>
          </p:cNvPr>
          <p:cNvSpPr/>
          <p:nvPr/>
        </p:nvSpPr>
        <p:spPr>
          <a:xfrm>
            <a:off x="822960" y="2589846"/>
            <a:ext cx="10424160" cy="64008"/>
          </a:xfrm>
          <a:prstGeom prst="rect">
            <a:avLst/>
          </a:prstGeom>
          <a:solidFill>
            <a:srgbClr val="142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B3BF5508-FE1A-9BE8-BE8C-5A51935DDF28}"/>
              </a:ext>
            </a:extLst>
          </p:cNvPr>
          <p:cNvSpPr/>
          <p:nvPr/>
        </p:nvSpPr>
        <p:spPr>
          <a:xfrm>
            <a:off x="1041908"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8">
            <a:extLst>
              <a:ext uri="{FF2B5EF4-FFF2-40B4-BE49-F238E27FC236}">
                <a16:creationId xmlns:a16="http://schemas.microsoft.com/office/drawing/2014/main" id="{4BDB1A9A-5502-5568-E4A2-DF9EBE7FB76D}"/>
              </a:ext>
            </a:extLst>
          </p:cNvPr>
          <p:cNvSpPr/>
          <p:nvPr/>
        </p:nvSpPr>
        <p:spPr>
          <a:xfrm>
            <a:off x="452247" y="965262"/>
            <a:ext cx="1289049"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1988</a:t>
            </a:r>
          </a:p>
          <a:p>
            <a:r>
              <a:rPr>
                <a:solidFill>
                  <a:srgbClr val="242A37"/>
                </a:solidFill>
                <a:latin typeface="Aptos"/>
              </a:rPr>
              <a:t>M.Sc.
TU Dresden</a:t>
            </a:r>
          </a:p>
        </p:txBody>
      </p:sp>
      <p:sp>
        <p:nvSpPr>
          <p:cNvPr id="8" name="Rectangle 7">
            <a:extLst>
              <a:ext uri="{FF2B5EF4-FFF2-40B4-BE49-F238E27FC236}">
                <a16:creationId xmlns:a16="http://schemas.microsoft.com/office/drawing/2014/main" id="{102C9F73-EA29-DBD9-E5CB-D8F62D03BA27}"/>
              </a:ext>
            </a:extLst>
          </p:cNvPr>
          <p:cNvSpPr/>
          <p:nvPr/>
        </p:nvSpPr>
        <p:spPr>
          <a:xfrm>
            <a:off x="2850388"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ounded Rectangle 10">
            <a:extLst>
              <a:ext uri="{FF2B5EF4-FFF2-40B4-BE49-F238E27FC236}">
                <a16:creationId xmlns:a16="http://schemas.microsoft.com/office/drawing/2014/main" id="{7E8EE83F-74D1-DE62-F8A4-413FD2B4184B}"/>
              </a:ext>
            </a:extLst>
          </p:cNvPr>
          <p:cNvSpPr/>
          <p:nvPr/>
        </p:nvSpPr>
        <p:spPr>
          <a:xfrm>
            <a:off x="2265427" y="989646"/>
            <a:ext cx="1268729"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1991</a:t>
            </a:r>
          </a:p>
          <a:p>
            <a:r>
              <a:rPr>
                <a:solidFill>
                  <a:srgbClr val="242A37"/>
                </a:solidFill>
                <a:latin typeface="Aptos"/>
              </a:rPr>
              <a:t>Ph.D.
TU Dresden</a:t>
            </a:r>
          </a:p>
        </p:txBody>
      </p:sp>
      <p:sp>
        <p:nvSpPr>
          <p:cNvPr id="11" name="Rectangle 10">
            <a:extLst>
              <a:ext uri="{FF2B5EF4-FFF2-40B4-BE49-F238E27FC236}">
                <a16:creationId xmlns:a16="http://schemas.microsoft.com/office/drawing/2014/main" id="{F7BDAC7B-3327-E6AE-DA7F-4E8F309D8A61}"/>
              </a:ext>
            </a:extLst>
          </p:cNvPr>
          <p:cNvSpPr/>
          <p:nvPr/>
        </p:nvSpPr>
        <p:spPr>
          <a:xfrm>
            <a:off x="5822647"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ounded Rectangle 12">
            <a:extLst>
              <a:ext uri="{FF2B5EF4-FFF2-40B4-BE49-F238E27FC236}">
                <a16:creationId xmlns:a16="http://schemas.microsoft.com/office/drawing/2014/main" id="{96ADF5ED-6A77-9D9B-EDAF-0F3FF9987A03}"/>
              </a:ext>
            </a:extLst>
          </p:cNvPr>
          <p:cNvSpPr/>
          <p:nvPr/>
        </p:nvSpPr>
        <p:spPr>
          <a:xfrm>
            <a:off x="4995947" y="978840"/>
            <a:ext cx="169164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1996</a:t>
            </a:r>
          </a:p>
          <a:p>
            <a:r>
              <a:rPr>
                <a:solidFill>
                  <a:srgbClr val="242A37"/>
                </a:solidFill>
                <a:latin typeface="Aptos"/>
              </a:rPr>
              <a:t>Habilitation
TU Dresden</a:t>
            </a:r>
          </a:p>
        </p:txBody>
      </p:sp>
      <p:sp>
        <p:nvSpPr>
          <p:cNvPr id="13" name="Rectangle 12">
            <a:extLst>
              <a:ext uri="{FF2B5EF4-FFF2-40B4-BE49-F238E27FC236}">
                <a16:creationId xmlns:a16="http://schemas.microsoft.com/office/drawing/2014/main" id="{BA8AB28D-4599-81A6-79AA-EFE27FDC9E6A}"/>
              </a:ext>
            </a:extLst>
          </p:cNvPr>
          <p:cNvSpPr/>
          <p:nvPr/>
        </p:nvSpPr>
        <p:spPr>
          <a:xfrm>
            <a:off x="7927847"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ounded Rectangle 14">
            <a:extLst>
              <a:ext uri="{FF2B5EF4-FFF2-40B4-BE49-F238E27FC236}">
                <a16:creationId xmlns:a16="http://schemas.microsoft.com/office/drawing/2014/main" id="{F1489095-2595-AFE1-49CC-DAF8A65FF0BC}"/>
              </a:ext>
            </a:extLst>
          </p:cNvPr>
          <p:cNvSpPr/>
          <p:nvPr/>
        </p:nvSpPr>
        <p:spPr>
          <a:xfrm>
            <a:off x="6955676" y="989231"/>
            <a:ext cx="197386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2002–present</a:t>
            </a:r>
          </a:p>
          <a:p>
            <a:r>
              <a:rPr>
                <a:solidFill>
                  <a:srgbClr val="242A37"/>
                </a:solidFill>
                <a:latin typeface="Aptos"/>
              </a:rPr>
              <a:t>Professor + Director,
IFTE, TU Dresden</a:t>
            </a:r>
          </a:p>
        </p:txBody>
      </p:sp>
      <p:sp>
        <p:nvSpPr>
          <p:cNvPr id="15" name="Rectangle 14">
            <a:extLst>
              <a:ext uri="{FF2B5EF4-FFF2-40B4-BE49-F238E27FC236}">
                <a16:creationId xmlns:a16="http://schemas.microsoft.com/office/drawing/2014/main" id="{0E50C616-2391-004F-97BD-758075137825}"/>
              </a:ext>
            </a:extLst>
          </p:cNvPr>
          <p:cNvSpPr/>
          <p:nvPr/>
        </p:nvSpPr>
        <p:spPr>
          <a:xfrm>
            <a:off x="2951480"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ounded Rectangle 16">
            <a:extLst>
              <a:ext uri="{FF2B5EF4-FFF2-40B4-BE49-F238E27FC236}">
                <a16:creationId xmlns:a16="http://schemas.microsoft.com/office/drawing/2014/main" id="{12F1E92A-0704-AAD1-5F79-880877ED5A75}"/>
              </a:ext>
            </a:extLst>
          </p:cNvPr>
          <p:cNvSpPr/>
          <p:nvPr/>
        </p:nvSpPr>
        <p:spPr>
          <a:xfrm>
            <a:off x="1096772" y="3293934"/>
            <a:ext cx="1372108"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1991–1994</a:t>
            </a:r>
          </a:p>
          <a:p>
            <a:r>
              <a:rPr>
                <a:solidFill>
                  <a:srgbClr val="242A37"/>
                </a:solidFill>
                <a:latin typeface="Aptos"/>
              </a:rPr>
              <a:t>Postdoc
Concordia</a:t>
            </a:r>
          </a:p>
        </p:txBody>
      </p:sp>
      <p:sp>
        <p:nvSpPr>
          <p:cNvPr id="17" name="Rectangle 16">
            <a:extLst>
              <a:ext uri="{FF2B5EF4-FFF2-40B4-BE49-F238E27FC236}">
                <a16:creationId xmlns:a16="http://schemas.microsoft.com/office/drawing/2014/main" id="{B29A6D93-F4D2-42D9-0992-B03D316FCFC6}"/>
              </a:ext>
            </a:extLst>
          </p:cNvPr>
          <p:cNvSpPr/>
          <p:nvPr/>
        </p:nvSpPr>
        <p:spPr>
          <a:xfrm>
            <a:off x="3520440"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8">
            <a:extLst>
              <a:ext uri="{FF2B5EF4-FFF2-40B4-BE49-F238E27FC236}">
                <a16:creationId xmlns:a16="http://schemas.microsoft.com/office/drawing/2014/main" id="{2951E238-74C6-8493-A78B-F155497D747F}"/>
              </a:ext>
            </a:extLst>
          </p:cNvPr>
          <p:cNvSpPr/>
          <p:nvPr/>
        </p:nvSpPr>
        <p:spPr>
          <a:xfrm>
            <a:off x="2971800" y="3293934"/>
            <a:ext cx="1749412"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1994–1996</a:t>
            </a:r>
          </a:p>
          <a:p>
            <a:r>
              <a:rPr>
                <a:solidFill>
                  <a:srgbClr val="242A37"/>
                </a:solidFill>
                <a:latin typeface="Aptos"/>
              </a:rPr>
              <a:t>Visiting Asst. Prof.
U. Virginia</a:t>
            </a:r>
          </a:p>
        </p:txBody>
      </p:sp>
      <p:sp>
        <p:nvSpPr>
          <p:cNvPr id="19" name="Rectangle 18">
            <a:extLst>
              <a:ext uri="{FF2B5EF4-FFF2-40B4-BE49-F238E27FC236}">
                <a16:creationId xmlns:a16="http://schemas.microsoft.com/office/drawing/2014/main" id="{24CEDBF0-7A20-0EBE-A643-71F1EE484E3D}"/>
              </a:ext>
            </a:extLst>
          </p:cNvPr>
          <p:cNvSpPr/>
          <p:nvPr/>
        </p:nvSpPr>
        <p:spPr>
          <a:xfrm>
            <a:off x="5714999"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ounded Rectangle 20">
            <a:extLst>
              <a:ext uri="{FF2B5EF4-FFF2-40B4-BE49-F238E27FC236}">
                <a16:creationId xmlns:a16="http://schemas.microsoft.com/office/drawing/2014/main" id="{1283BF3F-6186-FB2F-F66F-5164F21C7074}"/>
              </a:ext>
            </a:extLst>
          </p:cNvPr>
          <p:cNvSpPr/>
          <p:nvPr/>
        </p:nvSpPr>
        <p:spPr>
          <a:xfrm>
            <a:off x="4831082" y="3293934"/>
            <a:ext cx="169164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1996–1999</a:t>
            </a:r>
          </a:p>
          <a:p>
            <a:r>
              <a:rPr>
                <a:solidFill>
                  <a:srgbClr val="242A37"/>
                </a:solidFill>
                <a:latin typeface="Aptos"/>
              </a:rPr>
              <a:t>Tanner Research
Pasadena</a:t>
            </a:r>
          </a:p>
        </p:txBody>
      </p:sp>
      <p:sp>
        <p:nvSpPr>
          <p:cNvPr id="21" name="Rectangle 20">
            <a:extLst>
              <a:ext uri="{FF2B5EF4-FFF2-40B4-BE49-F238E27FC236}">
                <a16:creationId xmlns:a16="http://schemas.microsoft.com/office/drawing/2014/main" id="{12ADC0E6-09D6-DCDD-093B-9F24943823C0}"/>
              </a:ext>
            </a:extLst>
          </p:cNvPr>
          <p:cNvSpPr/>
          <p:nvPr/>
        </p:nvSpPr>
        <p:spPr>
          <a:xfrm>
            <a:off x="7774478"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2">
            <a:extLst>
              <a:ext uri="{FF2B5EF4-FFF2-40B4-BE49-F238E27FC236}">
                <a16:creationId xmlns:a16="http://schemas.microsoft.com/office/drawing/2014/main" id="{9DC743AC-7D9D-AF2D-2028-08D902EC99FE}"/>
              </a:ext>
            </a:extLst>
          </p:cNvPr>
          <p:cNvSpPr/>
          <p:nvPr/>
        </p:nvSpPr>
        <p:spPr>
          <a:xfrm>
            <a:off x="7096989" y="3293934"/>
            <a:ext cx="1394455"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1999–2002</a:t>
            </a:r>
          </a:p>
          <a:p>
            <a:r>
              <a:rPr>
                <a:solidFill>
                  <a:srgbClr val="242A37"/>
                </a:solidFill>
                <a:latin typeface="Aptos"/>
              </a:rPr>
              <a:t>Tool Manager
Robert Bosch</a:t>
            </a:r>
          </a:p>
        </p:txBody>
      </p:sp>
      <p:sp>
        <p:nvSpPr>
          <p:cNvPr id="23" name="Rectangle 22">
            <a:extLst>
              <a:ext uri="{FF2B5EF4-FFF2-40B4-BE49-F238E27FC236}">
                <a16:creationId xmlns:a16="http://schemas.microsoft.com/office/drawing/2014/main" id="{F86FD344-70D6-1CAA-457C-77E562AE8816}"/>
              </a:ext>
            </a:extLst>
          </p:cNvPr>
          <p:cNvSpPr/>
          <p:nvPr/>
        </p:nvSpPr>
        <p:spPr>
          <a:xfrm>
            <a:off x="9511835"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Rounded Rectangle 24">
            <a:extLst>
              <a:ext uri="{FF2B5EF4-FFF2-40B4-BE49-F238E27FC236}">
                <a16:creationId xmlns:a16="http://schemas.microsoft.com/office/drawing/2014/main" id="{4D52E2DF-2933-D0C8-F4ED-885821638A6F}"/>
              </a:ext>
            </a:extLst>
          </p:cNvPr>
          <p:cNvSpPr/>
          <p:nvPr/>
        </p:nvSpPr>
        <p:spPr>
          <a:xfrm>
            <a:off x="8638851" y="3339654"/>
            <a:ext cx="1421624"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2021</a:t>
            </a:r>
          </a:p>
          <a:p>
            <a:r>
              <a:rPr>
                <a:solidFill>
                  <a:srgbClr val="242A37"/>
                </a:solidFill>
                <a:latin typeface="Aptos"/>
              </a:rPr>
              <a:t>ISPD
General Chair</a:t>
            </a:r>
          </a:p>
        </p:txBody>
      </p:sp>
      <p:sp>
        <p:nvSpPr>
          <p:cNvPr id="25" name="Rectangle 24">
            <a:extLst>
              <a:ext uri="{FF2B5EF4-FFF2-40B4-BE49-F238E27FC236}">
                <a16:creationId xmlns:a16="http://schemas.microsoft.com/office/drawing/2014/main" id="{ACCBD5FE-631F-AFAC-D10E-7E7691084887}"/>
              </a:ext>
            </a:extLst>
          </p:cNvPr>
          <p:cNvSpPr/>
          <p:nvPr/>
        </p:nvSpPr>
        <p:spPr>
          <a:xfrm>
            <a:off x="11077399" y="2639998"/>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ounded Rectangle 24">
            <a:extLst>
              <a:ext uri="{FF2B5EF4-FFF2-40B4-BE49-F238E27FC236}">
                <a16:creationId xmlns:a16="http://schemas.microsoft.com/office/drawing/2014/main" id="{D3C4B494-073C-98E8-E840-26D04F3D60AB}"/>
              </a:ext>
            </a:extLst>
          </p:cNvPr>
          <p:cNvSpPr/>
          <p:nvPr/>
        </p:nvSpPr>
        <p:spPr>
          <a:xfrm>
            <a:off x="10204415" y="3325798"/>
            <a:ext cx="1421624"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lang="en-US" sz="1600" b="1">
                <a:solidFill>
                  <a:srgbClr val="1D6E80"/>
                </a:solidFill>
                <a:latin typeface="Aptos Display"/>
              </a:rPr>
              <a:t>2026</a:t>
            </a:r>
            <a:endParaRPr sz="1600" b="1">
              <a:solidFill>
                <a:srgbClr val="1D6E80"/>
              </a:solidFill>
              <a:latin typeface="Aptos Display"/>
            </a:endParaRPr>
          </a:p>
          <a:p>
            <a:r>
              <a:rPr>
                <a:solidFill>
                  <a:srgbClr val="242A37"/>
                </a:solidFill>
                <a:latin typeface="Aptos"/>
              </a:rPr>
              <a:t>ISPD</a:t>
            </a:r>
            <a:r>
              <a:rPr lang="en-US">
                <a:solidFill>
                  <a:srgbClr val="242A37"/>
                </a:solidFill>
                <a:latin typeface="Aptos"/>
              </a:rPr>
              <a:t> Lifetime</a:t>
            </a:r>
            <a:r>
              <a:rPr>
                <a:solidFill>
                  <a:srgbClr val="242A37"/>
                </a:solidFill>
                <a:latin typeface="Aptos"/>
              </a:rPr>
              <a:t>
</a:t>
            </a:r>
            <a:r>
              <a:rPr lang="en-US">
                <a:solidFill>
                  <a:srgbClr val="242A37"/>
                </a:solidFill>
                <a:latin typeface="Aptos"/>
              </a:rPr>
              <a:t>Achievement </a:t>
            </a:r>
            <a:endParaRPr>
              <a:solidFill>
                <a:srgbClr val="242A37"/>
              </a:solidFill>
              <a:latin typeface="Aptos"/>
            </a:endParaRPr>
          </a:p>
        </p:txBody>
      </p:sp>
      <p:sp>
        <p:nvSpPr>
          <p:cNvPr id="4" name="Text Placeholder 2">
            <a:extLst>
              <a:ext uri="{FF2B5EF4-FFF2-40B4-BE49-F238E27FC236}">
                <a16:creationId xmlns:a16="http://schemas.microsoft.com/office/drawing/2014/main" id="{0190ACFE-BD3B-71F2-E1F8-556546B45752}"/>
              </a:ext>
            </a:extLst>
          </p:cNvPr>
          <p:cNvSpPr txBox="1">
            <a:spLocks/>
          </p:cNvSpPr>
          <p:nvPr/>
        </p:nvSpPr>
        <p:spPr>
          <a:xfrm>
            <a:off x="8671262" y="4473236"/>
            <a:ext cx="3485540" cy="914400"/>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50800" indent="0">
              <a:lnSpc>
                <a:spcPct val="100000"/>
              </a:lnSpc>
              <a:buSzPct val="100000"/>
              <a:buNone/>
            </a:pPr>
            <a:r>
              <a:rPr lang="en-US" sz="2400" b="1">
                <a:solidFill>
                  <a:srgbClr val="FF0000"/>
                </a:solidFill>
                <a:sym typeface="Wingdings" panose="05000000000000000000" pitchFamily="2" charset="2"/>
              </a:rPr>
              <a:t> </a:t>
            </a:r>
            <a:r>
              <a:rPr lang="en-US" sz="2400" b="1">
                <a:solidFill>
                  <a:schemeClr val="accent2">
                    <a:lumMod val="40000"/>
                    <a:lumOff val="60000"/>
                  </a:schemeClr>
                </a:solidFill>
                <a:sym typeface="Wingdings" panose="05000000000000000000" pitchFamily="2" charset="2"/>
              </a:rPr>
              <a:t>OPT = SEARCH</a:t>
            </a:r>
          </a:p>
          <a:p>
            <a:pPr marL="50800" indent="0">
              <a:lnSpc>
                <a:spcPct val="100000"/>
              </a:lnSpc>
              <a:buSzPct val="100000"/>
              <a:buNone/>
            </a:pPr>
            <a:r>
              <a:rPr lang="en-US" sz="2400" b="1">
                <a:solidFill>
                  <a:schemeClr val="accent2">
                    <a:lumMod val="40000"/>
                    <a:lumOff val="60000"/>
                  </a:schemeClr>
                </a:solidFill>
                <a:sym typeface="Wingdings" panose="05000000000000000000" pitchFamily="2" charset="2"/>
              </a:rPr>
              <a:t>                PHYSICS</a:t>
            </a:r>
            <a:endParaRPr lang="en-US" sz="2400">
              <a:solidFill>
                <a:schemeClr val="accent2">
                  <a:lumMod val="40000"/>
                  <a:lumOff val="60000"/>
                </a:schemeClr>
              </a:solidFill>
              <a:sym typeface="Wingdings" panose="05000000000000000000" pitchFamily="2" charset="2"/>
            </a:endParaRPr>
          </a:p>
          <a:p>
            <a:pPr marL="50800" indent="0">
              <a:lnSpc>
                <a:spcPct val="100000"/>
              </a:lnSpc>
              <a:buSzPct val="100000"/>
              <a:buNone/>
            </a:pPr>
            <a:r>
              <a:rPr lang="en-US" sz="2400" b="1">
                <a:solidFill>
                  <a:srgbClr val="FF0000"/>
                </a:solidFill>
                <a:sym typeface="Wingdings" panose="05000000000000000000" pitchFamily="2" charset="2"/>
              </a:rPr>
              <a:t>   CODIFICATION</a:t>
            </a:r>
          </a:p>
        </p:txBody>
      </p:sp>
      <p:sp>
        <p:nvSpPr>
          <p:cNvPr id="30" name="Parallelogram 29">
            <a:extLst>
              <a:ext uri="{FF2B5EF4-FFF2-40B4-BE49-F238E27FC236}">
                <a16:creationId xmlns:a16="http://schemas.microsoft.com/office/drawing/2014/main" id="{A6F79334-96F6-9A33-8BC0-F468DEFBFEE1}"/>
              </a:ext>
            </a:extLst>
          </p:cNvPr>
          <p:cNvSpPr/>
          <p:nvPr/>
        </p:nvSpPr>
        <p:spPr>
          <a:xfrm rot="4613176">
            <a:off x="7284743" y="746152"/>
            <a:ext cx="4415199" cy="4052105"/>
          </a:xfrm>
          <a:prstGeom prst="parallelogram">
            <a:avLst/>
          </a:prstGeom>
          <a:solidFill>
            <a:srgbClr val="FFFF00">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490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248A-F6D1-2333-190E-5FFF6E74C0F1}"/>
              </a:ext>
            </a:extLst>
          </p:cNvPr>
          <p:cNvSpPr>
            <a:spLocks noGrp="1"/>
          </p:cNvSpPr>
          <p:nvPr>
            <p:ph type="title"/>
          </p:nvPr>
        </p:nvSpPr>
        <p:spPr>
          <a:xfrm>
            <a:off x="175708" y="94223"/>
            <a:ext cx="11802533" cy="595312"/>
          </a:xfrm>
        </p:spPr>
        <p:txBody>
          <a:bodyPr/>
          <a:lstStyle/>
          <a:p>
            <a:r>
              <a:rPr lang="en-US"/>
              <a:t>“Books for all Design Levels”   </a:t>
            </a:r>
            <a:r>
              <a:rPr lang="en-US" sz="2000">
                <a:hlinkClick r:id="rId3"/>
              </a:rPr>
              <a:t>https://www.layoutentwurf.de/index.html</a:t>
            </a:r>
            <a:r>
              <a:rPr lang="en-US" sz="2000"/>
              <a:t>  </a:t>
            </a:r>
            <a:endParaRPr lang="en-US" dirty="0"/>
          </a:p>
        </p:txBody>
      </p:sp>
      <p:sp>
        <p:nvSpPr>
          <p:cNvPr id="5" name="Text Placeholder 2">
            <a:extLst>
              <a:ext uri="{FF2B5EF4-FFF2-40B4-BE49-F238E27FC236}">
                <a16:creationId xmlns:a16="http://schemas.microsoft.com/office/drawing/2014/main" id="{9AA4F8BE-7717-BF5B-B0AD-8B1D061232BB}"/>
              </a:ext>
            </a:extLst>
          </p:cNvPr>
          <p:cNvSpPr txBox="1">
            <a:spLocks/>
          </p:cNvSpPr>
          <p:nvPr/>
        </p:nvSpPr>
        <p:spPr>
          <a:xfrm>
            <a:off x="100265" y="954341"/>
            <a:ext cx="5137150" cy="4533294"/>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lnSpc>
                <a:spcPct val="100000"/>
              </a:lnSpc>
            </a:pPr>
            <a:r>
              <a:rPr lang="en-US" sz="2400" b="1">
                <a:solidFill>
                  <a:schemeClr val="tx1"/>
                </a:solidFill>
                <a:sym typeface="Wingdings" panose="05000000000000000000" pitchFamily="2" charset="2"/>
              </a:rPr>
              <a:t>Unified pedagogical arc spans</a:t>
            </a:r>
            <a:endParaRPr lang="en-US" sz="2400" b="1" dirty="0">
              <a:solidFill>
                <a:schemeClr val="tx1"/>
              </a:solidFill>
              <a:sym typeface="Wingdings" panose="05000000000000000000" pitchFamily="2" charset="2"/>
            </a:endParaRPr>
          </a:p>
          <a:p>
            <a:pPr marL="400050" lvl="1" indent="-171450">
              <a:lnSpc>
                <a:spcPct val="100000"/>
              </a:lnSpc>
            </a:pPr>
            <a:r>
              <a:rPr lang="en-US" sz="2000" dirty="0">
                <a:solidFill>
                  <a:schemeClr val="tx1"/>
                </a:solidFill>
                <a:sym typeface="Wingdings" panose="05000000000000000000" pitchFamily="2" charset="2"/>
              </a:rPr>
              <a:t>Electronic systems design</a:t>
            </a:r>
          </a:p>
          <a:p>
            <a:pPr marL="400050" lvl="1" indent="-171450">
              <a:lnSpc>
                <a:spcPct val="100000"/>
              </a:lnSpc>
            </a:pPr>
            <a:r>
              <a:rPr lang="en-US" sz="2000" dirty="0">
                <a:solidFill>
                  <a:schemeClr val="tx1"/>
                </a:solidFill>
                <a:sym typeface="Wingdings" panose="05000000000000000000" pitchFamily="2" charset="2"/>
              </a:rPr>
              <a:t>Layout design of IC, MCMs, PCBs</a:t>
            </a:r>
          </a:p>
          <a:p>
            <a:pPr marL="400050" lvl="1" indent="-171450">
              <a:lnSpc>
                <a:spcPct val="100000"/>
              </a:lnSpc>
            </a:pPr>
            <a:r>
              <a:rPr lang="en-US" sz="2000">
                <a:solidFill>
                  <a:schemeClr val="tx1"/>
                </a:solidFill>
                <a:sym typeface="Wingdings" panose="05000000000000000000" pitchFamily="2" charset="2"/>
              </a:rPr>
              <a:t>Algorithms for physical </a:t>
            </a:r>
            <a:r>
              <a:rPr lang="en-US" sz="2000" dirty="0">
                <a:solidFill>
                  <a:schemeClr val="tx1"/>
                </a:solidFill>
                <a:sym typeface="Wingdings" panose="05000000000000000000" pitchFamily="2" charset="2"/>
              </a:rPr>
              <a:t>design</a:t>
            </a:r>
          </a:p>
          <a:p>
            <a:pPr marL="228600" indent="-177800">
              <a:lnSpc>
                <a:spcPct val="100000"/>
              </a:lnSpc>
              <a:spcBef>
                <a:spcPts val="1800"/>
              </a:spcBef>
            </a:pPr>
            <a:r>
              <a:rPr lang="en-US" sz="2400">
                <a:solidFill>
                  <a:schemeClr val="tx1"/>
                </a:solidFill>
                <a:sym typeface="Wingdings" panose="05000000000000000000" pitchFamily="2" charset="2"/>
              </a:rPr>
              <a:t>Books that are both references and </a:t>
            </a:r>
            <a:r>
              <a:rPr lang="en-US" sz="2400" b="1">
                <a:solidFill>
                  <a:schemeClr val="tx1"/>
                </a:solidFill>
                <a:sym typeface="Wingdings" panose="05000000000000000000" pitchFamily="2" charset="2"/>
              </a:rPr>
              <a:t>textbooks </a:t>
            </a:r>
            <a:r>
              <a:rPr lang="en-US" sz="2400" b="1" dirty="0">
                <a:solidFill>
                  <a:schemeClr val="tx1"/>
                </a:solidFill>
                <a:sym typeface="Wingdings" panose="05000000000000000000" pitchFamily="2" charset="2"/>
              </a:rPr>
              <a:t>for instruction</a:t>
            </a:r>
          </a:p>
          <a:p>
            <a:pPr marL="228600" indent="-177800">
              <a:lnSpc>
                <a:spcPct val="100000"/>
              </a:lnSpc>
              <a:spcBef>
                <a:spcPts val="1800"/>
              </a:spcBef>
            </a:pPr>
            <a:r>
              <a:rPr lang="en-US" sz="2400" dirty="0">
                <a:solidFill>
                  <a:schemeClr val="tx1"/>
                </a:solidFill>
                <a:sym typeface="Wingdings" panose="05000000000000000000" pitchFamily="2" charset="2"/>
              </a:rPr>
              <a:t>As </a:t>
            </a:r>
            <a:r>
              <a:rPr lang="en-US" sz="2400">
                <a:solidFill>
                  <a:schemeClr val="tx1"/>
                </a:solidFill>
                <a:sym typeface="Wingdings" panose="05000000000000000000" pitchFamily="2" charset="2"/>
              </a:rPr>
              <a:t>a corpus:</a:t>
            </a:r>
            <a:endParaRPr lang="en-US" sz="2400" dirty="0">
              <a:solidFill>
                <a:schemeClr val="tx1"/>
              </a:solidFill>
              <a:sym typeface="Wingdings" panose="05000000000000000000" pitchFamily="2" charset="2"/>
            </a:endParaRPr>
          </a:p>
          <a:p>
            <a:pPr marL="400050" indent="-171450">
              <a:lnSpc>
                <a:spcPct val="100000"/>
              </a:lnSpc>
            </a:pPr>
            <a:r>
              <a:rPr lang="en-US" sz="2400">
                <a:solidFill>
                  <a:schemeClr val="tx1"/>
                </a:solidFill>
                <a:sym typeface="Wingdings" panose="05000000000000000000" pitchFamily="2" charset="2"/>
              </a:rPr>
              <a:t>Solid conceptual framing</a:t>
            </a:r>
          </a:p>
          <a:p>
            <a:pPr marL="400050" indent="-171450">
              <a:lnSpc>
                <a:spcPct val="100000"/>
              </a:lnSpc>
            </a:pPr>
            <a:r>
              <a:rPr lang="en-US" sz="2400">
                <a:solidFill>
                  <a:schemeClr val="tx1"/>
                </a:solidFill>
                <a:sym typeface="Wingdings" panose="05000000000000000000" pitchFamily="2" charset="2"/>
              </a:rPr>
              <a:t>Clear explanations and distillations, with </a:t>
            </a:r>
            <a:br>
              <a:rPr lang="en-US" sz="2400">
                <a:solidFill>
                  <a:schemeClr val="tx1"/>
                </a:solidFill>
                <a:sym typeface="Wingdings" panose="05000000000000000000" pitchFamily="2" charset="2"/>
              </a:rPr>
            </a:br>
            <a:r>
              <a:rPr lang="en-US" sz="2400">
                <a:solidFill>
                  <a:schemeClr val="tx1"/>
                </a:solidFill>
                <a:sym typeface="Wingdings" panose="05000000000000000000" pitchFamily="2" charset="2"/>
              </a:rPr>
              <a:t>meticulous illustrations</a:t>
            </a:r>
            <a:endParaRPr lang="en-US" sz="2400" dirty="0">
              <a:solidFill>
                <a:schemeClr val="tx1"/>
              </a:solidFill>
            </a:endParaRPr>
          </a:p>
          <a:p>
            <a:pPr marL="228600" indent="-177800">
              <a:lnSpc>
                <a:spcPct val="100000"/>
              </a:lnSpc>
            </a:pPr>
            <a:endParaRPr lang="en-US" sz="2400" b="1" dirty="0">
              <a:solidFill>
                <a:schemeClr val="tx1"/>
              </a:solidFill>
              <a:sym typeface="Wingdings" panose="05000000000000000000" pitchFamily="2" charset="2"/>
            </a:endParaRPr>
          </a:p>
          <a:p>
            <a:pPr marL="228600" indent="-177800"/>
            <a:endParaRPr lang="en-US" sz="2400" dirty="0">
              <a:solidFill>
                <a:schemeClr val="tx1"/>
              </a:solidFill>
              <a:sym typeface="Wingdings" panose="05000000000000000000" pitchFamily="2" charset="2"/>
            </a:endParaRPr>
          </a:p>
          <a:p>
            <a:pPr marL="228600" indent="-177800"/>
            <a:endParaRPr lang="en-US" sz="2400" b="1" dirty="0">
              <a:solidFill>
                <a:schemeClr val="tx1"/>
              </a:solidFill>
              <a:sym typeface="Wingdings" panose="05000000000000000000" pitchFamily="2" charset="2"/>
            </a:endParaRPr>
          </a:p>
          <a:p>
            <a:pPr marL="228600" indent="-177800"/>
            <a:endParaRPr lang="en-US" sz="2400" b="1" dirty="0">
              <a:solidFill>
                <a:srgbClr val="0070C0"/>
              </a:solidFill>
            </a:endParaRPr>
          </a:p>
          <a:p>
            <a:pPr marL="0" indent="-228600"/>
            <a:endParaRPr lang="en-US" sz="3200" b="1" dirty="0"/>
          </a:p>
          <a:p>
            <a:pPr marL="0" indent="-228600"/>
            <a:endParaRPr lang="en-US" sz="2400" b="1" dirty="0"/>
          </a:p>
          <a:p>
            <a:pPr marL="228600" indent="-177800"/>
            <a:endParaRPr lang="en-US" sz="3200" b="1" dirty="0"/>
          </a:p>
        </p:txBody>
      </p:sp>
      <p:sp>
        <p:nvSpPr>
          <p:cNvPr id="9" name="TextBox 8">
            <a:extLst>
              <a:ext uri="{FF2B5EF4-FFF2-40B4-BE49-F238E27FC236}">
                <a16:creationId xmlns:a16="http://schemas.microsoft.com/office/drawing/2014/main" id="{8ABA75DD-41FE-B863-804F-2B418ABD22E7}"/>
              </a:ext>
            </a:extLst>
          </p:cNvPr>
          <p:cNvSpPr txBox="1"/>
          <p:nvPr/>
        </p:nvSpPr>
        <p:spPr>
          <a:xfrm>
            <a:off x="7945056" y="5174073"/>
            <a:ext cx="1387404" cy="307777"/>
          </a:xfrm>
          <a:prstGeom prst="rect">
            <a:avLst/>
          </a:prstGeom>
          <a:noFill/>
        </p:spPr>
        <p:txBody>
          <a:bodyPr wrap="square" rtlCol="0">
            <a:spAutoFit/>
          </a:bodyPr>
          <a:lstStyle/>
          <a:p>
            <a:r>
              <a:rPr lang="en-US" b="1" dirty="0">
                <a:solidFill>
                  <a:schemeClr val="accent2">
                    <a:lumMod val="50000"/>
                  </a:schemeClr>
                </a:solidFill>
              </a:rPr>
              <a:t>Layout design</a:t>
            </a:r>
          </a:p>
        </p:txBody>
      </p:sp>
      <p:sp>
        <p:nvSpPr>
          <p:cNvPr id="10" name="TextBox 9">
            <a:extLst>
              <a:ext uri="{FF2B5EF4-FFF2-40B4-BE49-F238E27FC236}">
                <a16:creationId xmlns:a16="http://schemas.microsoft.com/office/drawing/2014/main" id="{6C6F3083-33FF-5F84-C3A1-4498D781C0DB}"/>
              </a:ext>
            </a:extLst>
          </p:cNvPr>
          <p:cNvSpPr txBox="1"/>
          <p:nvPr/>
        </p:nvSpPr>
        <p:spPr>
          <a:xfrm>
            <a:off x="10067019" y="5169922"/>
            <a:ext cx="2191727" cy="307777"/>
          </a:xfrm>
          <a:prstGeom prst="rect">
            <a:avLst/>
          </a:prstGeom>
          <a:noFill/>
        </p:spPr>
        <p:txBody>
          <a:bodyPr wrap="square" rtlCol="0">
            <a:spAutoFit/>
          </a:bodyPr>
          <a:lstStyle/>
          <a:p>
            <a:r>
              <a:rPr lang="en-US" b="1">
                <a:solidFill>
                  <a:schemeClr val="accent3">
                    <a:lumMod val="50000"/>
                  </a:schemeClr>
                </a:solidFill>
              </a:rPr>
              <a:t>Algorithms for PD</a:t>
            </a:r>
            <a:endParaRPr lang="en-US" b="1" dirty="0">
              <a:solidFill>
                <a:schemeClr val="accent3">
                  <a:lumMod val="50000"/>
                </a:schemeClr>
              </a:solidFill>
            </a:endParaRPr>
          </a:p>
        </p:txBody>
      </p:sp>
      <p:cxnSp>
        <p:nvCxnSpPr>
          <p:cNvPr id="15" name="Connector: Curved 14">
            <a:extLst>
              <a:ext uri="{FF2B5EF4-FFF2-40B4-BE49-F238E27FC236}">
                <a16:creationId xmlns:a16="http://schemas.microsoft.com/office/drawing/2014/main" id="{56BC9E8F-BBB4-F42C-F50B-5E91599A88C5}"/>
              </a:ext>
            </a:extLst>
          </p:cNvPr>
          <p:cNvCxnSpPr>
            <a:cxnSpLocks/>
            <a:stCxn id="39" idx="2"/>
            <a:endCxn id="10" idx="2"/>
          </p:cNvCxnSpPr>
          <p:nvPr/>
        </p:nvCxnSpPr>
        <p:spPr>
          <a:xfrm rot="5400000" flipH="1" flipV="1">
            <a:off x="8670546" y="2995298"/>
            <a:ext cx="9936" cy="4974737"/>
          </a:xfrm>
          <a:prstGeom prst="curvedConnector3">
            <a:avLst>
              <a:gd name="adj1" fmla="val -6966113"/>
            </a:avLst>
          </a:prstGeom>
          <a:ln w="34925" cap="flat">
            <a:gradFill>
              <a:gsLst>
                <a:gs pos="0">
                  <a:srgbClr val="254061"/>
                </a:gs>
                <a:gs pos="83000">
                  <a:srgbClr val="632523"/>
                </a:gs>
                <a:gs pos="100000">
                  <a:srgbClr val="4F6228"/>
                </a:gs>
              </a:gsLst>
              <a:lin ang="5400000" scaled="1"/>
            </a:gradFill>
            <a:prstDash val="lgDash"/>
            <a:round/>
            <a:tailEnd type="stealth" w="lg" len="lg"/>
          </a:ln>
        </p:spPr>
        <p:style>
          <a:lnRef idx="1">
            <a:schemeClr val="accent1"/>
          </a:lnRef>
          <a:fillRef idx="0">
            <a:schemeClr val="accent1"/>
          </a:fillRef>
          <a:effectRef idx="0">
            <a:schemeClr val="accent1"/>
          </a:effectRef>
          <a:fontRef idx="minor">
            <a:schemeClr val="tx1"/>
          </a:fontRef>
        </p:style>
      </p:cxnSp>
      <p:sp>
        <p:nvSpPr>
          <p:cNvPr id="20" name="Arrow: Right 19">
            <a:extLst>
              <a:ext uri="{FF2B5EF4-FFF2-40B4-BE49-F238E27FC236}">
                <a16:creationId xmlns:a16="http://schemas.microsoft.com/office/drawing/2014/main" id="{8A314A5F-A837-B549-0F56-99DE76A29BCC}"/>
              </a:ext>
            </a:extLst>
          </p:cNvPr>
          <p:cNvSpPr/>
          <p:nvPr/>
        </p:nvSpPr>
        <p:spPr>
          <a:xfrm>
            <a:off x="9483587" y="5298872"/>
            <a:ext cx="518660"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34F52DB-BD74-0AE0-619D-660A231C5E3A}"/>
              </a:ext>
            </a:extLst>
          </p:cNvPr>
          <p:cNvPicPr>
            <a:picLocks noChangeAspect="1"/>
          </p:cNvPicPr>
          <p:nvPr/>
        </p:nvPicPr>
        <p:blipFill>
          <a:blip r:embed="rId4"/>
          <a:stretch>
            <a:fillRect/>
          </a:stretch>
        </p:blipFill>
        <p:spPr>
          <a:xfrm>
            <a:off x="5645612" y="724506"/>
            <a:ext cx="750919" cy="1048313"/>
          </a:xfrm>
          <a:prstGeom prst="rect">
            <a:avLst/>
          </a:prstGeom>
        </p:spPr>
      </p:pic>
      <p:pic>
        <p:nvPicPr>
          <p:cNvPr id="24" name="Picture 23">
            <a:extLst>
              <a:ext uri="{FF2B5EF4-FFF2-40B4-BE49-F238E27FC236}">
                <a16:creationId xmlns:a16="http://schemas.microsoft.com/office/drawing/2014/main" id="{A70BD842-C204-9102-01CA-DC516082B362}"/>
              </a:ext>
            </a:extLst>
          </p:cNvPr>
          <p:cNvPicPr>
            <a:picLocks noChangeAspect="1"/>
          </p:cNvPicPr>
          <p:nvPr/>
        </p:nvPicPr>
        <p:blipFill>
          <a:blip r:embed="rId5"/>
          <a:stretch>
            <a:fillRect/>
          </a:stretch>
        </p:blipFill>
        <p:spPr>
          <a:xfrm>
            <a:off x="5664665" y="1852248"/>
            <a:ext cx="731866" cy="1049747"/>
          </a:xfrm>
          <a:prstGeom prst="rect">
            <a:avLst/>
          </a:prstGeom>
        </p:spPr>
      </p:pic>
      <p:pic>
        <p:nvPicPr>
          <p:cNvPr id="26" name="Picture 25">
            <a:extLst>
              <a:ext uri="{FF2B5EF4-FFF2-40B4-BE49-F238E27FC236}">
                <a16:creationId xmlns:a16="http://schemas.microsoft.com/office/drawing/2014/main" id="{5B58D744-9C39-9F33-1BC1-958A3E38E312}"/>
              </a:ext>
            </a:extLst>
          </p:cNvPr>
          <p:cNvPicPr>
            <a:picLocks noChangeAspect="1"/>
          </p:cNvPicPr>
          <p:nvPr/>
        </p:nvPicPr>
        <p:blipFill>
          <a:blip r:embed="rId6"/>
          <a:stretch>
            <a:fillRect/>
          </a:stretch>
        </p:blipFill>
        <p:spPr>
          <a:xfrm>
            <a:off x="5664975" y="2999732"/>
            <a:ext cx="731556" cy="1048313"/>
          </a:xfrm>
          <a:prstGeom prst="rect">
            <a:avLst/>
          </a:prstGeom>
        </p:spPr>
      </p:pic>
      <p:pic>
        <p:nvPicPr>
          <p:cNvPr id="30" name="Picture 29">
            <a:extLst>
              <a:ext uri="{FF2B5EF4-FFF2-40B4-BE49-F238E27FC236}">
                <a16:creationId xmlns:a16="http://schemas.microsoft.com/office/drawing/2014/main" id="{07A0F792-8FA0-F54F-90F9-B70ABB661BDC}"/>
              </a:ext>
            </a:extLst>
          </p:cNvPr>
          <p:cNvPicPr>
            <a:picLocks noChangeAspect="1"/>
          </p:cNvPicPr>
          <p:nvPr/>
        </p:nvPicPr>
        <p:blipFill>
          <a:blip r:embed="rId7"/>
          <a:stretch>
            <a:fillRect/>
          </a:stretch>
        </p:blipFill>
        <p:spPr>
          <a:xfrm>
            <a:off x="5645612" y="4142895"/>
            <a:ext cx="780659" cy="1048313"/>
          </a:xfrm>
          <a:prstGeom prst="rect">
            <a:avLst/>
          </a:prstGeom>
        </p:spPr>
      </p:pic>
      <p:pic>
        <p:nvPicPr>
          <p:cNvPr id="32" name="Picture 31">
            <a:extLst>
              <a:ext uri="{FF2B5EF4-FFF2-40B4-BE49-F238E27FC236}">
                <a16:creationId xmlns:a16="http://schemas.microsoft.com/office/drawing/2014/main" id="{00B701D8-B110-36C5-1247-5931631402CE}"/>
              </a:ext>
            </a:extLst>
          </p:cNvPr>
          <p:cNvPicPr>
            <a:picLocks noChangeAspect="1"/>
          </p:cNvPicPr>
          <p:nvPr/>
        </p:nvPicPr>
        <p:blipFill>
          <a:blip r:embed="rId8"/>
          <a:stretch>
            <a:fillRect/>
          </a:stretch>
        </p:blipFill>
        <p:spPr>
          <a:xfrm>
            <a:off x="8095761" y="1438187"/>
            <a:ext cx="1009791" cy="1448002"/>
          </a:xfrm>
          <a:prstGeom prst="rect">
            <a:avLst/>
          </a:prstGeom>
        </p:spPr>
      </p:pic>
      <p:pic>
        <p:nvPicPr>
          <p:cNvPr id="34" name="Picture 33">
            <a:extLst>
              <a:ext uri="{FF2B5EF4-FFF2-40B4-BE49-F238E27FC236}">
                <a16:creationId xmlns:a16="http://schemas.microsoft.com/office/drawing/2014/main" id="{CC070E8C-6945-07DE-F0BA-BDB98261E05A}"/>
              </a:ext>
            </a:extLst>
          </p:cNvPr>
          <p:cNvPicPr>
            <a:picLocks noChangeAspect="1"/>
          </p:cNvPicPr>
          <p:nvPr/>
        </p:nvPicPr>
        <p:blipFill>
          <a:blip r:embed="rId9"/>
          <a:stretch>
            <a:fillRect/>
          </a:stretch>
        </p:blipFill>
        <p:spPr>
          <a:xfrm>
            <a:off x="8113332" y="3153073"/>
            <a:ext cx="1000265" cy="1406314"/>
          </a:xfrm>
          <a:prstGeom prst="rect">
            <a:avLst/>
          </a:prstGeom>
        </p:spPr>
      </p:pic>
      <p:pic>
        <p:nvPicPr>
          <p:cNvPr id="36" name="Picture 35">
            <a:extLst>
              <a:ext uri="{FF2B5EF4-FFF2-40B4-BE49-F238E27FC236}">
                <a16:creationId xmlns:a16="http://schemas.microsoft.com/office/drawing/2014/main" id="{317D5794-7810-428E-3D48-ACD6DE9D3C6D}"/>
              </a:ext>
            </a:extLst>
          </p:cNvPr>
          <p:cNvPicPr>
            <a:picLocks noChangeAspect="1"/>
          </p:cNvPicPr>
          <p:nvPr/>
        </p:nvPicPr>
        <p:blipFill>
          <a:blip r:embed="rId10"/>
          <a:stretch>
            <a:fillRect/>
          </a:stretch>
        </p:blipFill>
        <p:spPr>
          <a:xfrm>
            <a:off x="10376649" y="1591989"/>
            <a:ext cx="925302" cy="1331302"/>
          </a:xfrm>
          <a:prstGeom prst="rect">
            <a:avLst/>
          </a:prstGeom>
        </p:spPr>
      </p:pic>
      <p:pic>
        <p:nvPicPr>
          <p:cNvPr id="38" name="Picture 37">
            <a:extLst>
              <a:ext uri="{FF2B5EF4-FFF2-40B4-BE49-F238E27FC236}">
                <a16:creationId xmlns:a16="http://schemas.microsoft.com/office/drawing/2014/main" id="{8FFFFE04-AC0A-3C0E-BA1E-BA5443606345}"/>
              </a:ext>
            </a:extLst>
          </p:cNvPr>
          <p:cNvPicPr>
            <a:picLocks noChangeAspect="1"/>
          </p:cNvPicPr>
          <p:nvPr/>
        </p:nvPicPr>
        <p:blipFill>
          <a:blip r:embed="rId11"/>
          <a:stretch>
            <a:fillRect/>
          </a:stretch>
        </p:blipFill>
        <p:spPr>
          <a:xfrm>
            <a:off x="10358844" y="3153073"/>
            <a:ext cx="943107" cy="1343212"/>
          </a:xfrm>
          <a:prstGeom prst="rect">
            <a:avLst/>
          </a:prstGeom>
        </p:spPr>
      </p:pic>
      <p:sp>
        <p:nvSpPr>
          <p:cNvPr id="39" name="TextBox 38">
            <a:extLst>
              <a:ext uri="{FF2B5EF4-FFF2-40B4-BE49-F238E27FC236}">
                <a16:creationId xmlns:a16="http://schemas.microsoft.com/office/drawing/2014/main" id="{886C517A-70BC-6E29-02A3-EA539C5185DC}"/>
              </a:ext>
            </a:extLst>
          </p:cNvPr>
          <p:cNvSpPr txBox="1"/>
          <p:nvPr/>
        </p:nvSpPr>
        <p:spPr>
          <a:xfrm>
            <a:off x="4949896" y="5179858"/>
            <a:ext cx="2476500" cy="307777"/>
          </a:xfrm>
          <a:prstGeom prst="rect">
            <a:avLst/>
          </a:prstGeom>
          <a:noFill/>
        </p:spPr>
        <p:txBody>
          <a:bodyPr wrap="square" rtlCol="0">
            <a:spAutoFit/>
          </a:bodyPr>
          <a:lstStyle/>
          <a:p>
            <a:r>
              <a:rPr lang="en-US" b="1" dirty="0">
                <a:solidFill>
                  <a:schemeClr val="accent1">
                    <a:lumMod val="50000"/>
                  </a:schemeClr>
                </a:solidFill>
              </a:rPr>
              <a:t>Electronic systems design</a:t>
            </a:r>
          </a:p>
        </p:txBody>
      </p:sp>
      <p:sp>
        <p:nvSpPr>
          <p:cNvPr id="40" name="Arrow: Right 39">
            <a:extLst>
              <a:ext uri="{FF2B5EF4-FFF2-40B4-BE49-F238E27FC236}">
                <a16:creationId xmlns:a16="http://schemas.microsoft.com/office/drawing/2014/main" id="{C2803F93-4ECD-C432-257A-3FCED9809981}"/>
              </a:ext>
            </a:extLst>
          </p:cNvPr>
          <p:cNvSpPr/>
          <p:nvPr/>
        </p:nvSpPr>
        <p:spPr>
          <a:xfrm>
            <a:off x="7426396" y="5321731"/>
            <a:ext cx="518660"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F970B4AB-79E1-549A-DFF8-4BF25A7FF925}"/>
              </a:ext>
            </a:extLst>
          </p:cNvPr>
          <p:cNvCxnSpPr>
            <a:cxnSpLocks/>
          </p:cNvCxnSpPr>
          <p:nvPr/>
        </p:nvCxnSpPr>
        <p:spPr>
          <a:xfrm>
            <a:off x="7426396" y="785393"/>
            <a:ext cx="0" cy="4254500"/>
          </a:xfrm>
          <a:prstGeom prst="line">
            <a:avLst/>
          </a:prstGeom>
          <a:ln w="25400">
            <a:gradFill>
              <a:gsLst>
                <a:gs pos="0">
                  <a:srgbClr val="254061"/>
                </a:gs>
                <a:gs pos="74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3EDB79-5BD7-1B9B-6EBE-82AFFB9D56B5}"/>
              </a:ext>
            </a:extLst>
          </p:cNvPr>
          <p:cNvCxnSpPr>
            <a:cxnSpLocks/>
          </p:cNvCxnSpPr>
          <p:nvPr/>
        </p:nvCxnSpPr>
        <p:spPr>
          <a:xfrm>
            <a:off x="9921946" y="785393"/>
            <a:ext cx="0" cy="4254500"/>
          </a:xfrm>
          <a:prstGeom prst="line">
            <a:avLst/>
          </a:prstGeom>
          <a:ln w="25400">
            <a:gradFill>
              <a:gsLst>
                <a:gs pos="0">
                  <a:srgbClr val="254061"/>
                </a:gs>
                <a:gs pos="74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936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F3379-62B8-4EB1-7A68-974DB9B30F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AC836-9D05-35C8-FCBA-91394385A985}"/>
              </a:ext>
            </a:extLst>
          </p:cNvPr>
          <p:cNvSpPr>
            <a:spLocks noGrp="1"/>
          </p:cNvSpPr>
          <p:nvPr>
            <p:ph type="title"/>
          </p:nvPr>
        </p:nvSpPr>
        <p:spPr/>
        <p:txBody>
          <a:bodyPr/>
          <a:lstStyle/>
          <a:p>
            <a:r>
              <a:rPr lang="en-US"/>
              <a:t>A Personal Highlight – contributing to this arc</a:t>
            </a:r>
            <a:endParaRPr lang="en-US" dirty="0"/>
          </a:p>
        </p:txBody>
      </p:sp>
      <p:sp>
        <p:nvSpPr>
          <p:cNvPr id="5" name="Text Placeholder 2">
            <a:extLst>
              <a:ext uri="{FF2B5EF4-FFF2-40B4-BE49-F238E27FC236}">
                <a16:creationId xmlns:a16="http://schemas.microsoft.com/office/drawing/2014/main" id="{B03D6516-0205-BB6F-E42C-278D8AB944A0}"/>
              </a:ext>
            </a:extLst>
          </p:cNvPr>
          <p:cNvSpPr txBox="1">
            <a:spLocks/>
          </p:cNvSpPr>
          <p:nvPr/>
        </p:nvSpPr>
        <p:spPr>
          <a:xfrm>
            <a:off x="173567" y="1024932"/>
            <a:ext cx="7845017" cy="5283784"/>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lnSpc>
                <a:spcPct val="100000"/>
              </a:lnSpc>
            </a:pPr>
            <a:r>
              <a:rPr lang="en-US" sz="2400">
                <a:solidFill>
                  <a:schemeClr val="tx1"/>
                </a:solidFill>
                <a:sym typeface="Wingdings" panose="05000000000000000000" pitchFamily="2" charset="2"/>
              </a:rPr>
              <a:t>Two editions over 14 years (2008-2022)</a:t>
            </a:r>
          </a:p>
          <a:p>
            <a:pPr marL="228600" indent="-177800">
              <a:lnSpc>
                <a:spcPct val="100000"/>
              </a:lnSpc>
            </a:pPr>
            <a:r>
              <a:rPr lang="en-US" sz="2400">
                <a:solidFill>
                  <a:schemeClr val="tx1"/>
                </a:solidFill>
                <a:sym typeface="Wingdings" panose="05000000000000000000" pitchFamily="2" charset="2"/>
              </a:rPr>
              <a:t>1</a:t>
            </a:r>
            <a:r>
              <a:rPr lang="en-US" sz="2400" baseline="30000">
                <a:solidFill>
                  <a:schemeClr val="tx1"/>
                </a:solidFill>
                <a:sym typeface="Wingdings" panose="05000000000000000000" pitchFamily="2" charset="2"/>
              </a:rPr>
              <a:t>st</a:t>
            </a:r>
            <a:r>
              <a:rPr lang="en-US" sz="2400">
                <a:solidFill>
                  <a:schemeClr val="tx1"/>
                </a:solidFill>
                <a:sym typeface="Wingdings" panose="05000000000000000000" pitchFamily="2" charset="2"/>
              </a:rPr>
              <a:t> edition: analytic placement, CTS, timing closure</a:t>
            </a:r>
          </a:p>
          <a:p>
            <a:pPr marL="228600" indent="-177800">
              <a:lnSpc>
                <a:spcPct val="100000"/>
              </a:lnSpc>
            </a:pPr>
            <a:r>
              <a:rPr lang="en-US" sz="2400">
                <a:solidFill>
                  <a:schemeClr val="tx1"/>
                </a:solidFill>
                <a:sym typeface="Wingdings" panose="05000000000000000000" pitchFamily="2" charset="2"/>
              </a:rPr>
              <a:t>2</a:t>
            </a:r>
            <a:r>
              <a:rPr lang="en-US" sz="2400" baseline="30000">
                <a:solidFill>
                  <a:schemeClr val="tx1"/>
                </a:solidFill>
                <a:sym typeface="Wingdings" panose="05000000000000000000" pitchFamily="2" charset="2"/>
              </a:rPr>
              <a:t>nd</a:t>
            </a:r>
            <a:r>
              <a:rPr lang="en-US" sz="2400">
                <a:solidFill>
                  <a:schemeClr val="tx1"/>
                </a:solidFill>
                <a:sym typeface="Wingdings" panose="05000000000000000000" pitchFamily="2" charset="2"/>
              </a:rPr>
              <a:t> edition: color figures, machine learning appendix</a:t>
            </a:r>
          </a:p>
          <a:p>
            <a:pPr marL="228600" indent="-177800">
              <a:lnSpc>
                <a:spcPct val="100000"/>
              </a:lnSpc>
            </a:pPr>
            <a:endParaRPr lang="en-US" sz="2400">
              <a:solidFill>
                <a:schemeClr val="tx1"/>
              </a:solidFill>
              <a:sym typeface="Wingdings" panose="05000000000000000000" pitchFamily="2" charset="2"/>
            </a:endParaRPr>
          </a:p>
          <a:p>
            <a:pPr marL="228600" indent="-177800">
              <a:lnSpc>
                <a:spcPct val="100000"/>
              </a:lnSpc>
            </a:pPr>
            <a:r>
              <a:rPr lang="en-US" sz="2400">
                <a:solidFill>
                  <a:schemeClr val="tx1"/>
                </a:solidFill>
                <a:sym typeface="Wingdings" panose="05000000000000000000" pitchFamily="2" charset="2"/>
              </a:rPr>
              <a:t>Jens made this happen !!!</a:t>
            </a:r>
          </a:p>
          <a:p>
            <a:pPr marL="685800" lvl="1" indent="-177800">
              <a:lnSpc>
                <a:spcPct val="100000"/>
              </a:lnSpc>
            </a:pPr>
            <a:r>
              <a:rPr lang="en-US" sz="2000">
                <a:solidFill>
                  <a:schemeClr val="tx1"/>
                </a:solidFill>
                <a:sym typeface="Wingdings" panose="05000000000000000000" pitchFamily="2" charset="2"/>
              </a:rPr>
              <a:t>Hundreds of emails</a:t>
            </a:r>
          </a:p>
          <a:p>
            <a:pPr marL="685800" lvl="1" indent="-177800">
              <a:lnSpc>
                <a:spcPct val="100000"/>
              </a:lnSpc>
            </a:pPr>
            <a:r>
              <a:rPr lang="en-US" sz="2000">
                <a:solidFill>
                  <a:schemeClr val="tx1"/>
                </a:solidFill>
                <a:sym typeface="Wingdings" panose="05000000000000000000" pitchFamily="2" charset="2"/>
              </a:rPr>
              <a:t>Thousands of fixes</a:t>
            </a:r>
          </a:p>
          <a:p>
            <a:pPr marL="685800" lvl="1" indent="-177800">
              <a:lnSpc>
                <a:spcPct val="100000"/>
              </a:lnSpc>
            </a:pPr>
            <a:r>
              <a:rPr lang="en-US" sz="2000">
                <a:solidFill>
                  <a:schemeClr val="tx1"/>
                </a:solidFill>
                <a:sym typeface="Wingdings" panose="05000000000000000000" pitchFamily="2" charset="2"/>
              </a:rPr>
              <a:t>Figures and lecture slides</a:t>
            </a:r>
          </a:p>
          <a:p>
            <a:pPr marL="685800" lvl="1" indent="-177800">
              <a:lnSpc>
                <a:spcPct val="100000"/>
              </a:lnSpc>
            </a:pPr>
            <a:r>
              <a:rPr lang="en-US" sz="2000">
                <a:solidFill>
                  <a:schemeClr val="tx1"/>
                </a:solidFill>
                <a:sym typeface="Wingdings" panose="05000000000000000000" pitchFamily="2" charset="2"/>
              </a:rPr>
              <a:t>Copies in university libraries</a:t>
            </a:r>
          </a:p>
          <a:p>
            <a:pPr marL="685800" lvl="1" indent="-177800">
              <a:lnSpc>
                <a:spcPct val="100000"/>
              </a:lnSpc>
            </a:pPr>
            <a:r>
              <a:rPr lang="en-US" sz="2000">
                <a:solidFill>
                  <a:schemeClr val="tx1"/>
                </a:solidFill>
                <a:sym typeface="Wingdings" panose="05000000000000000000" pitchFamily="2" charset="2"/>
              </a:rPr>
              <a:t>Translation (Mandarin)</a:t>
            </a:r>
          </a:p>
          <a:p>
            <a:pPr marL="685800" lvl="1" indent="-177800">
              <a:lnSpc>
                <a:spcPct val="100000"/>
              </a:lnSpc>
            </a:pPr>
            <a:r>
              <a:rPr lang="en-US" sz="2000">
                <a:solidFill>
                  <a:schemeClr val="tx1"/>
                </a:solidFill>
                <a:sym typeface="Wingdings" panose="05000000000000000000" pitchFamily="2" charset="2"/>
              </a:rPr>
              <a:t>CC-by-4.0 </a:t>
            </a:r>
            <a:endParaRPr lang="en-US" sz="2400" dirty="0">
              <a:solidFill>
                <a:schemeClr val="tx1"/>
              </a:solidFill>
              <a:sym typeface="Wingdings" panose="05000000000000000000" pitchFamily="2" charset="2"/>
            </a:endParaRPr>
          </a:p>
          <a:p>
            <a:pPr marL="228600" indent="-177800"/>
            <a:endParaRPr lang="en-US" sz="2400" b="1" dirty="0">
              <a:solidFill>
                <a:schemeClr val="tx1"/>
              </a:solidFill>
              <a:sym typeface="Wingdings" panose="05000000000000000000" pitchFamily="2" charset="2"/>
            </a:endParaRPr>
          </a:p>
          <a:p>
            <a:pPr marL="228600" indent="-177800"/>
            <a:endParaRPr lang="en-US" sz="2400" b="1" dirty="0">
              <a:solidFill>
                <a:srgbClr val="0070C0"/>
              </a:solidFill>
            </a:endParaRPr>
          </a:p>
          <a:p>
            <a:pPr marL="0" indent="-228600"/>
            <a:endParaRPr lang="en-US" sz="2400" b="1" dirty="0"/>
          </a:p>
          <a:p>
            <a:pPr marL="0" indent="-228600"/>
            <a:endParaRPr lang="en-US" sz="2400" b="1" dirty="0"/>
          </a:p>
          <a:p>
            <a:pPr marL="228600" indent="-177800"/>
            <a:endParaRPr lang="en-US" sz="2400" b="1" dirty="0"/>
          </a:p>
        </p:txBody>
      </p:sp>
      <p:pic>
        <p:nvPicPr>
          <p:cNvPr id="6" name="Picture 5">
            <a:extLst>
              <a:ext uri="{FF2B5EF4-FFF2-40B4-BE49-F238E27FC236}">
                <a16:creationId xmlns:a16="http://schemas.microsoft.com/office/drawing/2014/main" id="{B0B76DBA-8915-9391-7CEB-6ADA26CD347C}"/>
              </a:ext>
            </a:extLst>
          </p:cNvPr>
          <p:cNvPicPr>
            <a:picLocks noChangeAspect="1"/>
          </p:cNvPicPr>
          <p:nvPr/>
        </p:nvPicPr>
        <p:blipFill>
          <a:blip r:embed="rId3"/>
          <a:stretch>
            <a:fillRect/>
          </a:stretch>
        </p:blipFill>
        <p:spPr>
          <a:xfrm>
            <a:off x="8179358" y="769350"/>
            <a:ext cx="3839075" cy="5750005"/>
          </a:xfrm>
          <a:prstGeom prst="rect">
            <a:avLst/>
          </a:prstGeom>
        </p:spPr>
      </p:pic>
      <p:pic>
        <p:nvPicPr>
          <p:cNvPr id="8" name="Picture 7">
            <a:extLst>
              <a:ext uri="{FF2B5EF4-FFF2-40B4-BE49-F238E27FC236}">
                <a16:creationId xmlns:a16="http://schemas.microsoft.com/office/drawing/2014/main" id="{D1BE4091-706A-3ECE-2258-A5386AB464A6}"/>
              </a:ext>
            </a:extLst>
          </p:cNvPr>
          <p:cNvPicPr>
            <a:picLocks noChangeAspect="1"/>
          </p:cNvPicPr>
          <p:nvPr/>
        </p:nvPicPr>
        <p:blipFill>
          <a:blip r:embed="rId4"/>
          <a:stretch>
            <a:fillRect/>
          </a:stretch>
        </p:blipFill>
        <p:spPr>
          <a:xfrm>
            <a:off x="4096075" y="2855023"/>
            <a:ext cx="3720909" cy="3530703"/>
          </a:xfrm>
          <a:prstGeom prst="rect">
            <a:avLst/>
          </a:prstGeom>
        </p:spPr>
      </p:pic>
    </p:spTree>
    <p:extLst>
      <p:ext uri="{BB962C8B-B14F-4D97-AF65-F5344CB8AC3E}">
        <p14:creationId xmlns:p14="http://schemas.microsoft.com/office/powerpoint/2010/main" val="309260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22933CC-F87B-3098-4FB8-2D2D45B0026E}"/>
              </a:ext>
            </a:extLst>
          </p:cNvPr>
          <p:cNvPicPr>
            <a:picLocks noChangeAspect="1"/>
          </p:cNvPicPr>
          <p:nvPr/>
        </p:nvPicPr>
        <p:blipFill>
          <a:blip r:embed="rId3"/>
          <a:srcRect t="12489" b="5654"/>
          <a:stretch>
            <a:fillRect/>
          </a:stretch>
        </p:blipFill>
        <p:spPr>
          <a:xfrm>
            <a:off x="681022" y="1209464"/>
            <a:ext cx="5208779" cy="5013492"/>
          </a:xfrm>
          <a:prstGeom prst="rect">
            <a:avLst/>
          </a:prstGeom>
        </p:spPr>
      </p:pic>
      <p:sp>
        <p:nvSpPr>
          <p:cNvPr id="6" name="圆角矩形标注 5">
            <a:extLst>
              <a:ext uri="{FF2B5EF4-FFF2-40B4-BE49-F238E27FC236}">
                <a16:creationId xmlns:a16="http://schemas.microsoft.com/office/drawing/2014/main" id="{A9E9896E-24DB-6F96-F0D8-E46546C47B0A}"/>
              </a:ext>
            </a:extLst>
          </p:cNvPr>
          <p:cNvSpPr/>
          <p:nvPr/>
        </p:nvSpPr>
        <p:spPr>
          <a:xfrm>
            <a:off x="3627190" y="2400003"/>
            <a:ext cx="3242721" cy="376590"/>
          </a:xfrm>
          <a:prstGeom prst="wedgeRoundRectCallout">
            <a:avLst>
              <a:gd name="adj1" fmla="val -38692"/>
              <a:gd name="adj2" fmla="val 92558"/>
              <a:gd name="adj3" fmla="val 16667"/>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800" b="1">
                <a:solidFill>
                  <a:schemeClr val="tx1"/>
                </a:solidFill>
                <a:latin typeface="Arial" panose="020B0604020202020204" pitchFamily="34" charset="0"/>
                <a:cs typeface="Arial" panose="020B0604020202020204" pitchFamily="34" charset="0"/>
              </a:rPr>
              <a:t>Codification and Pedagogy</a:t>
            </a:r>
            <a:endParaRPr kumimoji="1" lang="zh-CN" altLang="en-US" sz="1800" b="1" dirty="0">
              <a:solidFill>
                <a:schemeClr val="tx1"/>
              </a:solidFill>
              <a:latin typeface="Arial" panose="020B0604020202020204" pitchFamily="34" charset="0"/>
              <a:cs typeface="Arial" panose="020B0604020202020204" pitchFamily="34" charset="0"/>
            </a:endParaRPr>
          </a:p>
        </p:txBody>
      </p:sp>
      <p:sp>
        <p:nvSpPr>
          <p:cNvPr id="7" name="圆角矩形标注 6">
            <a:extLst>
              <a:ext uri="{FF2B5EF4-FFF2-40B4-BE49-F238E27FC236}">
                <a16:creationId xmlns:a16="http://schemas.microsoft.com/office/drawing/2014/main" id="{82490566-9F7F-D0B8-BBAD-2B9323C8753C}"/>
              </a:ext>
            </a:extLst>
          </p:cNvPr>
          <p:cNvSpPr/>
          <p:nvPr/>
        </p:nvSpPr>
        <p:spPr>
          <a:xfrm>
            <a:off x="43022" y="2443877"/>
            <a:ext cx="1838984" cy="546097"/>
          </a:xfrm>
          <a:prstGeom prst="wedgeRoundRectCallout">
            <a:avLst>
              <a:gd name="adj1" fmla="val 48949"/>
              <a:gd name="adj2" fmla="val 139013"/>
              <a:gd name="adj3" fmla="val 16667"/>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800" b="1">
                <a:solidFill>
                  <a:schemeClr val="tx1"/>
                </a:solidFill>
                <a:latin typeface="Arial" panose="020B0604020202020204" pitchFamily="34" charset="0"/>
                <a:cs typeface="Arial" panose="020B0604020202020204" pitchFamily="34" charset="0"/>
              </a:rPr>
              <a:t>Evolutionary Metaheuristics</a:t>
            </a:r>
            <a:endParaRPr kumimoji="1" lang="zh-CN" altLang="en-US" sz="1800" b="1" dirty="0">
              <a:solidFill>
                <a:schemeClr val="tx1"/>
              </a:solidFill>
              <a:latin typeface="Arial" panose="020B0604020202020204" pitchFamily="34" charset="0"/>
              <a:cs typeface="Arial" panose="020B0604020202020204" pitchFamily="34" charset="0"/>
            </a:endParaRPr>
          </a:p>
        </p:txBody>
      </p:sp>
      <p:grpSp>
        <p:nvGrpSpPr>
          <p:cNvPr id="11" name="组合 10">
            <a:extLst>
              <a:ext uri="{FF2B5EF4-FFF2-40B4-BE49-F238E27FC236}">
                <a16:creationId xmlns:a16="http://schemas.microsoft.com/office/drawing/2014/main" id="{3009DF8A-593D-2575-9BDE-70C2A063C981}"/>
              </a:ext>
            </a:extLst>
          </p:cNvPr>
          <p:cNvGrpSpPr/>
          <p:nvPr/>
        </p:nvGrpSpPr>
        <p:grpSpPr>
          <a:xfrm>
            <a:off x="5058473" y="3350901"/>
            <a:ext cx="2071868" cy="380028"/>
            <a:chOff x="6096000" y="5002191"/>
            <a:chExt cx="2071868" cy="505175"/>
          </a:xfrm>
        </p:grpSpPr>
        <p:sp>
          <p:nvSpPr>
            <p:cNvPr id="8" name="圆角矩形标注 7">
              <a:extLst>
                <a:ext uri="{FF2B5EF4-FFF2-40B4-BE49-F238E27FC236}">
                  <a16:creationId xmlns:a16="http://schemas.microsoft.com/office/drawing/2014/main" id="{1CF0142C-19C5-A4AD-5CCC-8970C7D770CA}"/>
                </a:ext>
              </a:extLst>
            </p:cNvPr>
            <p:cNvSpPr/>
            <p:nvPr/>
          </p:nvSpPr>
          <p:spPr>
            <a:xfrm rot="10800000">
              <a:off x="6096000" y="5002191"/>
              <a:ext cx="2071868" cy="500605"/>
            </a:xfrm>
            <a:prstGeom prst="wedgeRoundRectCallout">
              <a:avLst>
                <a:gd name="adj1" fmla="val 57300"/>
                <a:gd name="adj2" fmla="val -83613"/>
                <a:gd name="adj3" fmla="val 16667"/>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0B84EB73-3286-2E7A-0FA9-1B4D4FBAAF08}"/>
                </a:ext>
              </a:extLst>
            </p:cNvPr>
            <p:cNvSpPr txBox="1"/>
            <p:nvPr/>
          </p:nvSpPr>
          <p:spPr>
            <a:xfrm>
              <a:off x="6356430" y="5016409"/>
              <a:ext cx="1551008" cy="490957"/>
            </a:xfrm>
            <a:prstGeom prst="rect">
              <a:avLst/>
            </a:prstGeom>
            <a:noFill/>
            <a:ln>
              <a:noFill/>
            </a:ln>
          </p:spPr>
          <p:txBody>
            <a:bodyPr wrap="square" rtlCol="0">
              <a:spAutoFit/>
            </a:bodyPr>
            <a:lstStyle/>
            <a:p>
              <a:r>
                <a:rPr kumimoji="1" lang="en-US" altLang="zh-CN" sz="1800" b="1" dirty="0">
                  <a:latin typeface="Arial" panose="020B0604020202020204" pitchFamily="34" charset="0"/>
                  <a:cs typeface="Arial" panose="020B0604020202020204" pitchFamily="34" charset="0"/>
                </a:rPr>
                <a:t>ISPD Impact</a:t>
              </a:r>
              <a:endParaRPr kumimoji="1" lang="zh-CN" altLang="en-US" sz="1800" b="1" dirty="0">
                <a:latin typeface="Arial" panose="020B0604020202020204" pitchFamily="34" charset="0"/>
                <a:cs typeface="Arial" panose="020B0604020202020204" pitchFamily="34" charset="0"/>
              </a:endParaRPr>
            </a:p>
          </p:txBody>
        </p:sp>
      </p:grpSp>
      <p:sp>
        <p:nvSpPr>
          <p:cNvPr id="15" name="文本框 14">
            <a:extLst>
              <a:ext uri="{FF2B5EF4-FFF2-40B4-BE49-F238E27FC236}">
                <a16:creationId xmlns:a16="http://schemas.microsoft.com/office/drawing/2014/main" id="{8EBAD40A-A5CB-7C2B-DF40-9D6D5878638C}"/>
              </a:ext>
            </a:extLst>
          </p:cNvPr>
          <p:cNvSpPr txBox="1"/>
          <p:nvPr/>
        </p:nvSpPr>
        <p:spPr>
          <a:xfrm>
            <a:off x="4361044" y="1332358"/>
            <a:ext cx="1775011" cy="369332"/>
          </a:xfrm>
          <a:prstGeom prst="rect">
            <a:avLst/>
          </a:prstGeom>
          <a:solidFill>
            <a:srgbClr val="FFFF00"/>
          </a:solidFill>
        </p:spPr>
        <p:txBody>
          <a:bodyPr wrap="square" rtlCol="0">
            <a:spAutoFit/>
          </a:bodyPr>
          <a:lstStyle/>
          <a:p>
            <a:r>
              <a:rPr kumimoji="1" lang="en-US" altLang="zh-CN" sz="1800" b="1">
                <a:latin typeface="Arial" panose="020B0604020202020204" pitchFamily="34" charset="0"/>
                <a:cs typeface="Arial" panose="020B0604020202020204" pitchFamily="34" charset="0"/>
              </a:rPr>
              <a:t>Analog Layout</a:t>
            </a:r>
            <a:endParaRPr kumimoji="1" lang="zh-CN" altLang="en-US" sz="18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7C27285-A1DF-1918-D6EB-9DF439F39450}"/>
              </a:ext>
            </a:extLst>
          </p:cNvPr>
          <p:cNvSpPr>
            <a:spLocks noGrp="1"/>
          </p:cNvSpPr>
          <p:nvPr>
            <p:ph type="title"/>
          </p:nvPr>
        </p:nvSpPr>
        <p:spPr>
          <a:xfrm>
            <a:off x="215900" y="144463"/>
            <a:ext cx="11802533" cy="595312"/>
          </a:xfrm>
        </p:spPr>
        <p:txBody>
          <a:bodyPr/>
          <a:lstStyle/>
          <a:p>
            <a:r>
              <a:rPr lang="en-US"/>
              <a:t>Many PD Faces</a:t>
            </a:r>
            <a:endParaRPr lang="en-US" dirty="0"/>
          </a:p>
        </p:txBody>
      </p:sp>
      <p:sp>
        <p:nvSpPr>
          <p:cNvPr id="3" name="文本框 14">
            <a:extLst>
              <a:ext uri="{FF2B5EF4-FFF2-40B4-BE49-F238E27FC236}">
                <a16:creationId xmlns:a16="http://schemas.microsoft.com/office/drawing/2014/main" id="{C9304781-AF0A-9017-D10C-8353BB5D4053}"/>
              </a:ext>
            </a:extLst>
          </p:cNvPr>
          <p:cNvSpPr txBox="1"/>
          <p:nvPr/>
        </p:nvSpPr>
        <p:spPr>
          <a:xfrm>
            <a:off x="66333" y="1604856"/>
            <a:ext cx="1775011" cy="369332"/>
          </a:xfrm>
          <a:prstGeom prst="rect">
            <a:avLst/>
          </a:prstGeom>
          <a:solidFill>
            <a:srgbClr val="FFFF00"/>
          </a:solidFill>
        </p:spPr>
        <p:txBody>
          <a:bodyPr wrap="square" rtlCol="0">
            <a:spAutoFit/>
          </a:bodyPr>
          <a:lstStyle/>
          <a:p>
            <a:r>
              <a:rPr kumimoji="1" lang="en-US" altLang="zh-CN" sz="1800" b="1">
                <a:latin typeface="Arial" panose="020B0604020202020204" pitchFamily="34" charset="0"/>
                <a:cs typeface="Arial" panose="020B0604020202020204" pitchFamily="34" charset="0"/>
              </a:rPr>
              <a:t>3D Integration</a:t>
            </a:r>
            <a:endParaRPr kumimoji="1" lang="zh-CN" altLang="en-US" sz="1800" b="1" dirty="0">
              <a:latin typeface="Arial" panose="020B0604020202020204" pitchFamily="34" charset="0"/>
              <a:cs typeface="Arial" panose="020B0604020202020204" pitchFamily="34" charset="0"/>
            </a:endParaRPr>
          </a:p>
        </p:txBody>
      </p:sp>
      <p:sp>
        <p:nvSpPr>
          <p:cNvPr id="4" name="文本框 14">
            <a:extLst>
              <a:ext uri="{FF2B5EF4-FFF2-40B4-BE49-F238E27FC236}">
                <a16:creationId xmlns:a16="http://schemas.microsoft.com/office/drawing/2014/main" id="{CA0CDDCD-9B46-9E2F-476F-3880FA9A2228}"/>
              </a:ext>
            </a:extLst>
          </p:cNvPr>
          <p:cNvSpPr txBox="1"/>
          <p:nvPr/>
        </p:nvSpPr>
        <p:spPr>
          <a:xfrm>
            <a:off x="5195643" y="5051864"/>
            <a:ext cx="1308847" cy="646331"/>
          </a:xfrm>
          <a:prstGeom prst="rect">
            <a:avLst/>
          </a:prstGeom>
          <a:solidFill>
            <a:srgbClr val="FFFF00"/>
          </a:solidFill>
        </p:spPr>
        <p:txBody>
          <a:bodyPr wrap="square" rtlCol="0">
            <a:spAutoFit/>
          </a:bodyPr>
          <a:lstStyle/>
          <a:p>
            <a:r>
              <a:rPr kumimoji="1" lang="en-US" altLang="zh-CN" sz="1800" b="1">
                <a:latin typeface="Arial" panose="020B0604020202020204" pitchFamily="34" charset="0"/>
                <a:cs typeface="Arial" panose="020B0604020202020204" pitchFamily="34" charset="0"/>
              </a:rPr>
              <a:t>EM Stress Reliability</a:t>
            </a:r>
            <a:endParaRPr kumimoji="1" lang="zh-CN" altLang="en-US" sz="18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78DB553-551F-F201-1A2E-59243E8F529E}"/>
              </a:ext>
            </a:extLst>
          </p:cNvPr>
          <p:cNvPicPr>
            <a:picLocks noChangeAspect="1"/>
          </p:cNvPicPr>
          <p:nvPr/>
        </p:nvPicPr>
        <p:blipFill>
          <a:blip r:embed="rId4"/>
          <a:stretch>
            <a:fillRect/>
          </a:stretch>
        </p:blipFill>
        <p:spPr>
          <a:xfrm>
            <a:off x="6904560" y="4453477"/>
            <a:ext cx="5201376" cy="1952898"/>
          </a:xfrm>
          <a:prstGeom prst="rect">
            <a:avLst/>
          </a:prstGeom>
          <a:ln w="38100">
            <a:solidFill>
              <a:srgbClr val="C00000"/>
            </a:solidFill>
          </a:ln>
        </p:spPr>
      </p:pic>
      <p:sp>
        <p:nvSpPr>
          <p:cNvPr id="17" name="TextBox 16">
            <a:extLst>
              <a:ext uri="{FF2B5EF4-FFF2-40B4-BE49-F238E27FC236}">
                <a16:creationId xmlns:a16="http://schemas.microsoft.com/office/drawing/2014/main" id="{28A75FA4-AC48-5CE0-26C7-23052DAECA6A}"/>
              </a:ext>
            </a:extLst>
          </p:cNvPr>
          <p:cNvSpPr txBox="1"/>
          <p:nvPr/>
        </p:nvSpPr>
        <p:spPr>
          <a:xfrm>
            <a:off x="8401722" y="3899490"/>
            <a:ext cx="2125960" cy="461665"/>
          </a:xfrm>
          <a:prstGeom prst="rect">
            <a:avLst/>
          </a:prstGeom>
          <a:solidFill>
            <a:srgbClr val="FFFF00"/>
          </a:solidFill>
        </p:spPr>
        <p:txBody>
          <a:bodyPr wrap="square" rtlCol="0">
            <a:spAutoFit/>
          </a:bodyPr>
          <a:lstStyle/>
          <a:p>
            <a:pPr algn="ctr"/>
            <a:r>
              <a:rPr lang="en-US" sz="2400" b="1">
                <a:solidFill>
                  <a:schemeClr val="bg2">
                    <a:lumMod val="75000"/>
                  </a:schemeClr>
                </a:solidFill>
              </a:rPr>
              <a:t>NEXT TALK !</a:t>
            </a:r>
          </a:p>
        </p:txBody>
      </p:sp>
      <p:sp>
        <p:nvSpPr>
          <p:cNvPr id="18" name="TextBox 17">
            <a:extLst>
              <a:ext uri="{FF2B5EF4-FFF2-40B4-BE49-F238E27FC236}">
                <a16:creationId xmlns:a16="http://schemas.microsoft.com/office/drawing/2014/main" id="{3FEE5614-1FEA-D816-3A98-D657692C9661}"/>
              </a:ext>
            </a:extLst>
          </p:cNvPr>
          <p:cNvSpPr txBox="1"/>
          <p:nvPr/>
        </p:nvSpPr>
        <p:spPr>
          <a:xfrm>
            <a:off x="7255702" y="1604856"/>
            <a:ext cx="4067053" cy="1046440"/>
          </a:xfrm>
          <a:prstGeom prst="rect">
            <a:avLst/>
          </a:prstGeom>
          <a:noFill/>
          <a:ln>
            <a:solidFill>
              <a:srgbClr val="FF0000"/>
            </a:solidFill>
          </a:ln>
        </p:spPr>
        <p:txBody>
          <a:bodyPr wrap="square" rtlCol="0">
            <a:spAutoFit/>
          </a:bodyPr>
          <a:lstStyle/>
          <a:p>
            <a:r>
              <a:rPr lang="en-US" sz="2400" b="1">
                <a:solidFill>
                  <a:schemeClr val="bg2">
                    <a:lumMod val="75000"/>
                  </a:schemeClr>
                </a:solidFill>
              </a:rPr>
              <a:t>Today: a few thoughts “from a coauthor and fan”</a:t>
            </a:r>
            <a:br>
              <a:rPr lang="en-US" sz="2400" b="1">
                <a:solidFill>
                  <a:schemeClr val="bg2">
                    <a:lumMod val="75000"/>
                  </a:schemeClr>
                </a:solidFill>
              </a:rPr>
            </a:br>
            <a:r>
              <a:rPr lang="en-US">
                <a:solidFill>
                  <a:schemeClr val="bg2">
                    <a:lumMod val="75000"/>
                  </a:schemeClr>
                </a:solidFill>
              </a:rPr>
              <a:t>(see the accompanying paper …)</a:t>
            </a:r>
            <a:endParaRPr lang="en-US" sz="2400" b="1">
              <a:solidFill>
                <a:schemeClr val="bg2">
                  <a:lumMod val="75000"/>
                </a:schemeClr>
              </a:solidFill>
            </a:endParaRPr>
          </a:p>
        </p:txBody>
      </p:sp>
      <p:sp>
        <p:nvSpPr>
          <p:cNvPr id="19" name="Rectangle 18">
            <a:extLst>
              <a:ext uri="{FF2B5EF4-FFF2-40B4-BE49-F238E27FC236}">
                <a16:creationId xmlns:a16="http://schemas.microsoft.com/office/drawing/2014/main" id="{DA09B1C2-7CA8-84EB-CFC1-AE59717F5CB7}"/>
              </a:ext>
            </a:extLst>
          </p:cNvPr>
          <p:cNvSpPr/>
          <p:nvPr/>
        </p:nvSpPr>
        <p:spPr>
          <a:xfrm>
            <a:off x="6833621" y="3843302"/>
            <a:ext cx="5322089" cy="2678884"/>
          </a:xfrm>
          <a:prstGeom prst="rect">
            <a:avLst/>
          </a:prstGeom>
          <a:solidFill>
            <a:srgbClr val="FFFFFF">
              <a:alpha val="611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74EF026-0B47-45E5-8404-2EFF64E3FD3F}"/>
              </a:ext>
            </a:extLst>
          </p:cNvPr>
          <p:cNvSpPr/>
          <p:nvPr/>
        </p:nvSpPr>
        <p:spPr>
          <a:xfrm>
            <a:off x="5017971" y="5008296"/>
            <a:ext cx="1686554" cy="754990"/>
          </a:xfrm>
          <a:prstGeom prst="rect">
            <a:avLst/>
          </a:prstGeom>
          <a:solidFill>
            <a:srgbClr val="FFFFFF">
              <a:alpha val="611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793513-4676-9A53-5D97-AB74750EEBE3}"/>
              </a:ext>
            </a:extLst>
          </p:cNvPr>
          <p:cNvSpPr/>
          <p:nvPr/>
        </p:nvSpPr>
        <p:spPr>
          <a:xfrm>
            <a:off x="4287796" y="1233615"/>
            <a:ext cx="1975827" cy="540090"/>
          </a:xfrm>
          <a:prstGeom prst="rect">
            <a:avLst/>
          </a:prstGeom>
          <a:solidFill>
            <a:srgbClr val="FFFFFF">
              <a:alpha val="611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04BE6A-2743-951A-67CE-3B67248F5050}"/>
              </a:ext>
            </a:extLst>
          </p:cNvPr>
          <p:cNvSpPr/>
          <p:nvPr/>
        </p:nvSpPr>
        <p:spPr>
          <a:xfrm>
            <a:off x="25686" y="1492616"/>
            <a:ext cx="1882006" cy="540090"/>
          </a:xfrm>
          <a:prstGeom prst="rect">
            <a:avLst/>
          </a:prstGeom>
          <a:solidFill>
            <a:srgbClr val="FFFFFF">
              <a:alpha val="611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53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3" grpId="0" animBg="1"/>
      <p:bldP spid="4" grpId="0" animBg="1"/>
      <p:bldP spid="17" grpId="0" animBg="1"/>
      <p:bldP spid="18" grpId="0" animBg="1"/>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EA897-394A-39B2-B302-CF50B8E7E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3AD02-D1D0-6013-0583-D2C4361208A2}"/>
              </a:ext>
            </a:extLst>
          </p:cNvPr>
          <p:cNvSpPr>
            <a:spLocks noGrp="1"/>
          </p:cNvSpPr>
          <p:nvPr>
            <p:ph type="title"/>
          </p:nvPr>
        </p:nvSpPr>
        <p:spPr/>
        <p:txBody>
          <a:bodyPr/>
          <a:lstStyle/>
          <a:p>
            <a:r>
              <a:rPr lang="en-US"/>
              <a:t>Acknowledgments</a:t>
            </a:r>
            <a:endParaRPr lang="en-US" dirty="0"/>
          </a:p>
        </p:txBody>
      </p:sp>
      <p:sp>
        <p:nvSpPr>
          <p:cNvPr id="5" name="Text Placeholder 2">
            <a:extLst>
              <a:ext uri="{FF2B5EF4-FFF2-40B4-BE49-F238E27FC236}">
                <a16:creationId xmlns:a16="http://schemas.microsoft.com/office/drawing/2014/main" id="{59F734E7-691E-A8F1-F282-C780C743DAA9}"/>
              </a:ext>
            </a:extLst>
          </p:cNvPr>
          <p:cNvSpPr txBox="1">
            <a:spLocks/>
          </p:cNvSpPr>
          <p:nvPr/>
        </p:nvSpPr>
        <p:spPr>
          <a:xfrm>
            <a:off x="2011681" y="1441524"/>
            <a:ext cx="8659906" cy="4752938"/>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50800" indent="0">
              <a:lnSpc>
                <a:spcPct val="100000"/>
              </a:lnSpc>
              <a:buNone/>
            </a:pPr>
            <a:endParaRPr lang="en-US" sz="2400">
              <a:solidFill>
                <a:schemeClr val="tx1"/>
              </a:solidFill>
              <a:sym typeface="Wingdings" panose="05000000000000000000" pitchFamily="2" charset="2"/>
            </a:endParaRPr>
          </a:p>
          <a:p>
            <a:pPr marL="50800" indent="0">
              <a:lnSpc>
                <a:spcPct val="100000"/>
              </a:lnSpc>
              <a:buNone/>
            </a:pPr>
            <a:r>
              <a:rPr lang="en-US" sz="2400">
                <a:solidFill>
                  <a:schemeClr val="tx1"/>
                </a:solidFill>
                <a:sym typeface="Wingdings" panose="05000000000000000000" pitchFamily="2" charset="2"/>
              </a:rPr>
              <a:t>Many thanks to Yiting Liu and Bodhisatta Pramanik for their tremendous help with the figures and text in this paper. </a:t>
            </a:r>
          </a:p>
          <a:p>
            <a:pPr marL="50800" indent="0">
              <a:lnSpc>
                <a:spcPct val="100000"/>
              </a:lnSpc>
              <a:buNone/>
            </a:pPr>
            <a:r>
              <a:rPr lang="en-US" sz="2400">
                <a:solidFill>
                  <a:schemeClr val="tx1"/>
                </a:solidFill>
                <a:sym typeface="Wingdings" panose="05000000000000000000" pitchFamily="2" charset="2"/>
              </a:rPr>
              <a:t>Correspondences with Susann Rothe, Johann Knechtel, and Jens Lienig himself provided unique background elements that are reflected here. </a:t>
            </a:r>
          </a:p>
          <a:p>
            <a:pPr marL="50800" indent="0">
              <a:lnSpc>
                <a:spcPct val="100000"/>
              </a:lnSpc>
              <a:buNone/>
            </a:pPr>
            <a:r>
              <a:rPr lang="en-US" sz="2400">
                <a:solidFill>
                  <a:schemeClr val="tx1"/>
                </a:solidFill>
                <a:sym typeface="Wingdings" panose="05000000000000000000" pitchFamily="2" charset="2"/>
              </a:rPr>
              <a:t>Thanks are also due to the ISPD 2026 organizers for their warm invitation to write down this perspective, and to authors of [47] for graciously sharing early views of their paper.</a:t>
            </a:r>
          </a:p>
          <a:p>
            <a:pPr marL="228600" indent="-177800">
              <a:lnSpc>
                <a:spcPct val="100000"/>
              </a:lnSpc>
            </a:pPr>
            <a:endParaRPr lang="en-US" sz="2400" b="1" dirty="0">
              <a:solidFill>
                <a:schemeClr val="tx1"/>
              </a:solidFill>
              <a:sym typeface="Wingdings" panose="05000000000000000000" pitchFamily="2" charset="2"/>
            </a:endParaRPr>
          </a:p>
          <a:p>
            <a:pPr marL="228600" indent="-177800"/>
            <a:endParaRPr lang="en-US" sz="2400" dirty="0">
              <a:solidFill>
                <a:schemeClr val="tx1"/>
              </a:solidFill>
              <a:sym typeface="Wingdings" panose="05000000000000000000" pitchFamily="2" charset="2"/>
            </a:endParaRPr>
          </a:p>
          <a:p>
            <a:pPr marL="228600" indent="-177800"/>
            <a:endParaRPr lang="en-US" sz="2400" b="1" dirty="0">
              <a:solidFill>
                <a:schemeClr val="tx1"/>
              </a:solidFill>
              <a:sym typeface="Wingdings" panose="05000000000000000000" pitchFamily="2" charset="2"/>
            </a:endParaRPr>
          </a:p>
          <a:p>
            <a:pPr marL="228600" indent="-177800"/>
            <a:endParaRPr lang="en-US" sz="2400" b="1" dirty="0">
              <a:solidFill>
                <a:srgbClr val="0070C0"/>
              </a:solidFill>
            </a:endParaRPr>
          </a:p>
          <a:p>
            <a:pPr marL="0" indent="-228600"/>
            <a:endParaRPr lang="en-US" sz="2400" b="1" dirty="0"/>
          </a:p>
          <a:p>
            <a:pPr marL="0" indent="-228600"/>
            <a:endParaRPr lang="en-US" sz="2400" b="1" dirty="0"/>
          </a:p>
          <a:p>
            <a:pPr marL="228600" indent="-177800"/>
            <a:endParaRPr lang="en-US" sz="2400" b="1" dirty="0"/>
          </a:p>
        </p:txBody>
      </p:sp>
    </p:spTree>
    <p:extLst>
      <p:ext uri="{BB962C8B-B14F-4D97-AF65-F5344CB8AC3E}">
        <p14:creationId xmlns:p14="http://schemas.microsoft.com/office/powerpoint/2010/main" val="384165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E71AC-CCA4-5C0F-DD0F-D690B9E71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D6081-EF05-6099-765A-2BCC6B789A14}"/>
              </a:ext>
            </a:extLst>
          </p:cNvPr>
          <p:cNvSpPr>
            <a:spLocks noGrp="1"/>
          </p:cNvSpPr>
          <p:nvPr>
            <p:ph type="title"/>
          </p:nvPr>
        </p:nvSpPr>
        <p:spPr>
          <a:xfrm>
            <a:off x="175708" y="94223"/>
            <a:ext cx="11802533" cy="595312"/>
          </a:xfrm>
        </p:spPr>
        <p:txBody>
          <a:bodyPr/>
          <a:lstStyle/>
          <a:p>
            <a:r>
              <a:rPr lang="en-US"/>
              <a:t>Thank You to Jens …</a:t>
            </a:r>
            <a:endParaRPr lang="en-US" dirty="0"/>
          </a:p>
        </p:txBody>
      </p:sp>
      <p:sp>
        <p:nvSpPr>
          <p:cNvPr id="5" name="Text Placeholder 2">
            <a:extLst>
              <a:ext uri="{FF2B5EF4-FFF2-40B4-BE49-F238E27FC236}">
                <a16:creationId xmlns:a16="http://schemas.microsoft.com/office/drawing/2014/main" id="{D26DAA78-624A-D8FF-4040-C3A117670BF4}"/>
              </a:ext>
            </a:extLst>
          </p:cNvPr>
          <p:cNvSpPr txBox="1">
            <a:spLocks/>
          </p:cNvSpPr>
          <p:nvPr/>
        </p:nvSpPr>
        <p:spPr>
          <a:xfrm>
            <a:off x="100264" y="1991359"/>
            <a:ext cx="12020616" cy="3496275"/>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50800" indent="0" algn="ctr">
              <a:lnSpc>
                <a:spcPct val="100000"/>
              </a:lnSpc>
              <a:buNone/>
            </a:pPr>
            <a:r>
              <a:rPr lang="en-US" sz="2400" b="1">
                <a:solidFill>
                  <a:schemeClr val="tx1"/>
                </a:solidFill>
                <a:sym typeface="Wingdings" panose="05000000000000000000" pitchFamily="2" charset="2"/>
              </a:rPr>
              <a:t>For helping physical design become truer to physics, systems, and people</a:t>
            </a:r>
          </a:p>
          <a:p>
            <a:pPr marL="228600" indent="-177800" algn="ctr">
              <a:lnSpc>
                <a:spcPct val="100000"/>
              </a:lnSpc>
            </a:pPr>
            <a:endParaRPr lang="en-US" sz="2400" b="1">
              <a:solidFill>
                <a:schemeClr val="tx1"/>
              </a:solidFill>
              <a:sym typeface="Wingdings" panose="05000000000000000000" pitchFamily="2" charset="2"/>
            </a:endParaRPr>
          </a:p>
          <a:p>
            <a:pPr marL="50800" indent="0" algn="ctr">
              <a:lnSpc>
                <a:spcPct val="100000"/>
              </a:lnSpc>
              <a:buNone/>
            </a:pPr>
            <a:r>
              <a:rPr lang="en-US" sz="2400" b="1">
                <a:solidFill>
                  <a:schemeClr val="tx1"/>
                </a:solidFill>
                <a:sym typeface="Wingdings" panose="05000000000000000000" pitchFamily="2" charset="2"/>
              </a:rPr>
              <a:t>As a scientist, educator, and community builder</a:t>
            </a:r>
          </a:p>
          <a:p>
            <a:pPr marL="228600" indent="-177800" algn="ctr">
              <a:lnSpc>
                <a:spcPct val="100000"/>
              </a:lnSpc>
            </a:pPr>
            <a:endParaRPr lang="en-US" sz="2400" b="1">
              <a:solidFill>
                <a:schemeClr val="tx1"/>
              </a:solidFill>
              <a:sym typeface="Wingdings" panose="05000000000000000000" pitchFamily="2" charset="2"/>
            </a:endParaRPr>
          </a:p>
          <a:p>
            <a:pPr marL="228600" indent="-177800" algn="ctr">
              <a:lnSpc>
                <a:spcPct val="100000"/>
              </a:lnSpc>
            </a:pPr>
            <a:endParaRPr lang="en-US" sz="2400" b="1">
              <a:solidFill>
                <a:schemeClr val="tx1"/>
              </a:solidFill>
              <a:sym typeface="Wingdings" panose="05000000000000000000" pitchFamily="2" charset="2"/>
            </a:endParaRPr>
          </a:p>
          <a:p>
            <a:pPr marL="50800" indent="0" algn="ctr">
              <a:lnSpc>
                <a:spcPct val="100000"/>
              </a:lnSpc>
              <a:buNone/>
            </a:pPr>
            <a:r>
              <a:rPr lang="en-US" sz="2400" b="1">
                <a:solidFill>
                  <a:schemeClr val="tx1"/>
                </a:solidFill>
                <a:sym typeface="Wingdings" panose="05000000000000000000" pitchFamily="2" charset="2"/>
              </a:rPr>
              <a:t>With gratitude as a coauthor and colleague — thank you for your friendship and for being the example.</a:t>
            </a:r>
          </a:p>
        </p:txBody>
      </p:sp>
    </p:spTree>
    <p:extLst>
      <p:ext uri="{BB962C8B-B14F-4D97-AF65-F5344CB8AC3E}">
        <p14:creationId xmlns:p14="http://schemas.microsoft.com/office/powerpoint/2010/main" val="321785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97F23-AB9C-30D8-BF58-B5B1C57D7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5074C-567E-4A26-153E-A5ABF728B028}"/>
              </a:ext>
            </a:extLst>
          </p:cNvPr>
          <p:cNvSpPr>
            <a:spLocks noGrp="1"/>
          </p:cNvSpPr>
          <p:nvPr>
            <p:ph type="title"/>
          </p:nvPr>
        </p:nvSpPr>
        <p:spPr/>
        <p:txBody>
          <a:bodyPr/>
          <a:lstStyle/>
          <a:p>
            <a:r>
              <a:rPr lang="en-US"/>
              <a:t>Jens Lienig: A Timeline</a:t>
            </a:r>
            <a:endParaRPr lang="en-US" dirty="0"/>
          </a:p>
        </p:txBody>
      </p:sp>
      <p:sp>
        <p:nvSpPr>
          <p:cNvPr id="5" name="Text Placeholder 2">
            <a:extLst>
              <a:ext uri="{FF2B5EF4-FFF2-40B4-BE49-F238E27FC236}">
                <a16:creationId xmlns:a16="http://schemas.microsoft.com/office/drawing/2014/main" id="{E574004D-AB09-65D8-4B14-2652CC4C1D1C}"/>
              </a:ext>
            </a:extLst>
          </p:cNvPr>
          <p:cNvSpPr txBox="1">
            <a:spLocks/>
          </p:cNvSpPr>
          <p:nvPr/>
        </p:nvSpPr>
        <p:spPr>
          <a:xfrm>
            <a:off x="215899" y="4451720"/>
            <a:ext cx="11410140" cy="914400"/>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lnSpc>
                <a:spcPct val="100000"/>
              </a:lnSpc>
              <a:buSzPct val="100000"/>
            </a:pPr>
            <a:r>
              <a:rPr lang="en-US" sz="2400">
                <a:solidFill>
                  <a:schemeClr val="tx1"/>
                </a:solidFill>
                <a:sym typeface="Wingdings" panose="05000000000000000000" pitchFamily="2" charset="2"/>
              </a:rPr>
              <a:t>Academic years  evolutionary/metaheuristic optimization</a:t>
            </a:r>
          </a:p>
          <a:p>
            <a:pPr marL="228600" indent="-177800">
              <a:lnSpc>
                <a:spcPct val="100000"/>
              </a:lnSpc>
              <a:buSzPct val="100000"/>
            </a:pPr>
            <a:r>
              <a:rPr lang="en-US" sz="2400">
                <a:solidFill>
                  <a:schemeClr val="tx1"/>
                </a:solidFill>
                <a:sym typeface="Wingdings" panose="05000000000000000000" pitchFamily="2" charset="2"/>
              </a:rPr>
              <a:t>Industrial product delivery  bringing the physical to physical design</a:t>
            </a:r>
            <a:endParaRPr lang="en-US" sz="2400">
              <a:solidFill>
                <a:srgbClr val="FF0000"/>
              </a:solidFill>
              <a:sym typeface="Wingdings" panose="05000000000000000000" pitchFamily="2" charset="2"/>
            </a:endParaRPr>
          </a:p>
          <a:p>
            <a:pPr marL="228600" indent="-177800">
              <a:lnSpc>
                <a:spcPct val="100000"/>
              </a:lnSpc>
              <a:buSzPct val="100000"/>
            </a:pPr>
            <a:r>
              <a:rPr lang="en-US" sz="2400">
                <a:solidFill>
                  <a:schemeClr val="tx1"/>
                </a:solidFill>
                <a:sym typeface="Wingdings" panose="05000000000000000000" pitchFamily="2" charset="2"/>
              </a:rPr>
              <a:t>Institute-building at TU Dresden  tools, pedagogy, scaling</a:t>
            </a:r>
            <a:endParaRPr lang="en-US" sz="2400" b="1">
              <a:solidFill>
                <a:schemeClr val="tx1"/>
              </a:solidFill>
              <a:sym typeface="Wingdings" panose="05000000000000000000" pitchFamily="2" charset="2"/>
            </a:endParaRPr>
          </a:p>
        </p:txBody>
      </p:sp>
      <p:sp>
        <p:nvSpPr>
          <p:cNvPr id="3" name="Rectangle 2">
            <a:extLst>
              <a:ext uri="{FF2B5EF4-FFF2-40B4-BE49-F238E27FC236}">
                <a16:creationId xmlns:a16="http://schemas.microsoft.com/office/drawing/2014/main" id="{13C0611C-B29D-BF65-2E49-7A057A365010}"/>
              </a:ext>
            </a:extLst>
          </p:cNvPr>
          <p:cNvSpPr/>
          <p:nvPr/>
        </p:nvSpPr>
        <p:spPr>
          <a:xfrm>
            <a:off x="822960" y="2589846"/>
            <a:ext cx="10424160" cy="64008"/>
          </a:xfrm>
          <a:prstGeom prst="rect">
            <a:avLst/>
          </a:prstGeom>
          <a:solidFill>
            <a:srgbClr val="142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AAE11B4E-3C02-2853-7C07-409166A3A292}"/>
              </a:ext>
            </a:extLst>
          </p:cNvPr>
          <p:cNvSpPr/>
          <p:nvPr/>
        </p:nvSpPr>
        <p:spPr>
          <a:xfrm>
            <a:off x="1041908"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8">
            <a:extLst>
              <a:ext uri="{FF2B5EF4-FFF2-40B4-BE49-F238E27FC236}">
                <a16:creationId xmlns:a16="http://schemas.microsoft.com/office/drawing/2014/main" id="{0F58B805-369C-5856-A897-06C31ACF4086}"/>
              </a:ext>
            </a:extLst>
          </p:cNvPr>
          <p:cNvSpPr/>
          <p:nvPr/>
        </p:nvSpPr>
        <p:spPr>
          <a:xfrm>
            <a:off x="452247" y="965262"/>
            <a:ext cx="1289049"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1988</a:t>
            </a:r>
          </a:p>
          <a:p>
            <a:r>
              <a:rPr>
                <a:solidFill>
                  <a:srgbClr val="242A37"/>
                </a:solidFill>
                <a:latin typeface="Aptos"/>
              </a:rPr>
              <a:t>M.Sc.
TU Dresden</a:t>
            </a:r>
          </a:p>
        </p:txBody>
      </p:sp>
      <p:sp>
        <p:nvSpPr>
          <p:cNvPr id="8" name="Rectangle 7">
            <a:extLst>
              <a:ext uri="{FF2B5EF4-FFF2-40B4-BE49-F238E27FC236}">
                <a16:creationId xmlns:a16="http://schemas.microsoft.com/office/drawing/2014/main" id="{57C034EB-6732-5C43-CEFF-16C34F57DC96}"/>
              </a:ext>
            </a:extLst>
          </p:cNvPr>
          <p:cNvSpPr/>
          <p:nvPr/>
        </p:nvSpPr>
        <p:spPr>
          <a:xfrm>
            <a:off x="2850388"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ounded Rectangle 10">
            <a:extLst>
              <a:ext uri="{FF2B5EF4-FFF2-40B4-BE49-F238E27FC236}">
                <a16:creationId xmlns:a16="http://schemas.microsoft.com/office/drawing/2014/main" id="{BCF67CA3-5F98-5F2E-7900-0EB6E89A7A5C}"/>
              </a:ext>
            </a:extLst>
          </p:cNvPr>
          <p:cNvSpPr/>
          <p:nvPr/>
        </p:nvSpPr>
        <p:spPr>
          <a:xfrm>
            <a:off x="2265427" y="989646"/>
            <a:ext cx="1268729"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1991</a:t>
            </a:r>
          </a:p>
          <a:p>
            <a:r>
              <a:rPr>
                <a:solidFill>
                  <a:srgbClr val="242A37"/>
                </a:solidFill>
                <a:latin typeface="Aptos"/>
              </a:rPr>
              <a:t>Ph.D.
TU Dresden</a:t>
            </a:r>
          </a:p>
        </p:txBody>
      </p:sp>
      <p:sp>
        <p:nvSpPr>
          <p:cNvPr id="11" name="Rectangle 10">
            <a:extLst>
              <a:ext uri="{FF2B5EF4-FFF2-40B4-BE49-F238E27FC236}">
                <a16:creationId xmlns:a16="http://schemas.microsoft.com/office/drawing/2014/main" id="{16441501-1CE5-DBDF-526B-C81353F44508}"/>
              </a:ext>
            </a:extLst>
          </p:cNvPr>
          <p:cNvSpPr/>
          <p:nvPr/>
        </p:nvSpPr>
        <p:spPr>
          <a:xfrm>
            <a:off x="5822647"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ounded Rectangle 12">
            <a:extLst>
              <a:ext uri="{FF2B5EF4-FFF2-40B4-BE49-F238E27FC236}">
                <a16:creationId xmlns:a16="http://schemas.microsoft.com/office/drawing/2014/main" id="{D59EEA98-8563-4763-38B5-E331861D9BF8}"/>
              </a:ext>
            </a:extLst>
          </p:cNvPr>
          <p:cNvSpPr/>
          <p:nvPr/>
        </p:nvSpPr>
        <p:spPr>
          <a:xfrm>
            <a:off x="4995947" y="978840"/>
            <a:ext cx="169164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1996</a:t>
            </a:r>
          </a:p>
          <a:p>
            <a:r>
              <a:rPr>
                <a:solidFill>
                  <a:srgbClr val="242A37"/>
                </a:solidFill>
                <a:latin typeface="Aptos"/>
              </a:rPr>
              <a:t>Habilitation
TU Dresden</a:t>
            </a:r>
          </a:p>
        </p:txBody>
      </p:sp>
      <p:sp>
        <p:nvSpPr>
          <p:cNvPr id="13" name="Rectangle 12">
            <a:extLst>
              <a:ext uri="{FF2B5EF4-FFF2-40B4-BE49-F238E27FC236}">
                <a16:creationId xmlns:a16="http://schemas.microsoft.com/office/drawing/2014/main" id="{0B84A2C8-B155-1E45-FA23-BCA3B31D84B0}"/>
              </a:ext>
            </a:extLst>
          </p:cNvPr>
          <p:cNvSpPr/>
          <p:nvPr/>
        </p:nvSpPr>
        <p:spPr>
          <a:xfrm>
            <a:off x="7927847"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ounded Rectangle 14">
            <a:extLst>
              <a:ext uri="{FF2B5EF4-FFF2-40B4-BE49-F238E27FC236}">
                <a16:creationId xmlns:a16="http://schemas.microsoft.com/office/drawing/2014/main" id="{4B0C6115-F8A9-160B-13E1-6CF8074FEB3C}"/>
              </a:ext>
            </a:extLst>
          </p:cNvPr>
          <p:cNvSpPr/>
          <p:nvPr/>
        </p:nvSpPr>
        <p:spPr>
          <a:xfrm>
            <a:off x="6955676" y="989231"/>
            <a:ext cx="197386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2002–present</a:t>
            </a:r>
          </a:p>
          <a:p>
            <a:r>
              <a:rPr>
                <a:solidFill>
                  <a:srgbClr val="242A37"/>
                </a:solidFill>
                <a:latin typeface="Aptos"/>
              </a:rPr>
              <a:t>Professor + Director,
IFTE, TU Dresden</a:t>
            </a:r>
          </a:p>
        </p:txBody>
      </p:sp>
      <p:sp>
        <p:nvSpPr>
          <p:cNvPr id="15" name="Rectangle 14">
            <a:extLst>
              <a:ext uri="{FF2B5EF4-FFF2-40B4-BE49-F238E27FC236}">
                <a16:creationId xmlns:a16="http://schemas.microsoft.com/office/drawing/2014/main" id="{E81694E9-F257-5C5D-CD55-D8546075B37C}"/>
              </a:ext>
            </a:extLst>
          </p:cNvPr>
          <p:cNvSpPr/>
          <p:nvPr/>
        </p:nvSpPr>
        <p:spPr>
          <a:xfrm>
            <a:off x="2951480"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ounded Rectangle 16">
            <a:extLst>
              <a:ext uri="{FF2B5EF4-FFF2-40B4-BE49-F238E27FC236}">
                <a16:creationId xmlns:a16="http://schemas.microsoft.com/office/drawing/2014/main" id="{4072B478-C03F-32BE-8C5D-475CD1299BFA}"/>
              </a:ext>
            </a:extLst>
          </p:cNvPr>
          <p:cNvSpPr/>
          <p:nvPr/>
        </p:nvSpPr>
        <p:spPr>
          <a:xfrm>
            <a:off x="1096772" y="3293934"/>
            <a:ext cx="1372108"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1991–1994</a:t>
            </a:r>
          </a:p>
          <a:p>
            <a:r>
              <a:rPr>
                <a:solidFill>
                  <a:srgbClr val="242A37"/>
                </a:solidFill>
                <a:latin typeface="Aptos"/>
              </a:rPr>
              <a:t>Postdoc
Concordia</a:t>
            </a:r>
          </a:p>
        </p:txBody>
      </p:sp>
      <p:sp>
        <p:nvSpPr>
          <p:cNvPr id="17" name="Rectangle 16">
            <a:extLst>
              <a:ext uri="{FF2B5EF4-FFF2-40B4-BE49-F238E27FC236}">
                <a16:creationId xmlns:a16="http://schemas.microsoft.com/office/drawing/2014/main" id="{24AE1D2F-ED1E-57E4-E6AD-9A7E3CC15B8A}"/>
              </a:ext>
            </a:extLst>
          </p:cNvPr>
          <p:cNvSpPr/>
          <p:nvPr/>
        </p:nvSpPr>
        <p:spPr>
          <a:xfrm>
            <a:off x="3520440"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8">
            <a:extLst>
              <a:ext uri="{FF2B5EF4-FFF2-40B4-BE49-F238E27FC236}">
                <a16:creationId xmlns:a16="http://schemas.microsoft.com/office/drawing/2014/main" id="{88244D2D-88F2-C4C4-6BC0-D3F7D391C143}"/>
              </a:ext>
            </a:extLst>
          </p:cNvPr>
          <p:cNvSpPr/>
          <p:nvPr/>
        </p:nvSpPr>
        <p:spPr>
          <a:xfrm>
            <a:off x="2971800" y="3293934"/>
            <a:ext cx="1749412"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1994–1996</a:t>
            </a:r>
          </a:p>
          <a:p>
            <a:r>
              <a:rPr>
                <a:solidFill>
                  <a:srgbClr val="242A37"/>
                </a:solidFill>
                <a:latin typeface="Aptos"/>
              </a:rPr>
              <a:t>Visiting Asst. Prof.
U. Virginia</a:t>
            </a:r>
          </a:p>
        </p:txBody>
      </p:sp>
      <p:sp>
        <p:nvSpPr>
          <p:cNvPr id="19" name="Rectangle 18">
            <a:extLst>
              <a:ext uri="{FF2B5EF4-FFF2-40B4-BE49-F238E27FC236}">
                <a16:creationId xmlns:a16="http://schemas.microsoft.com/office/drawing/2014/main" id="{65B5AFD4-3536-FB85-C1A4-F114DDBE7C8A}"/>
              </a:ext>
            </a:extLst>
          </p:cNvPr>
          <p:cNvSpPr/>
          <p:nvPr/>
        </p:nvSpPr>
        <p:spPr>
          <a:xfrm>
            <a:off x="5714999"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ounded Rectangle 20">
            <a:extLst>
              <a:ext uri="{FF2B5EF4-FFF2-40B4-BE49-F238E27FC236}">
                <a16:creationId xmlns:a16="http://schemas.microsoft.com/office/drawing/2014/main" id="{ABCD7B22-AD29-1263-BD43-3C65B78FFCDB}"/>
              </a:ext>
            </a:extLst>
          </p:cNvPr>
          <p:cNvSpPr/>
          <p:nvPr/>
        </p:nvSpPr>
        <p:spPr>
          <a:xfrm>
            <a:off x="4831082" y="3293934"/>
            <a:ext cx="169164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1996–1999</a:t>
            </a:r>
          </a:p>
          <a:p>
            <a:r>
              <a:rPr>
                <a:solidFill>
                  <a:srgbClr val="242A37"/>
                </a:solidFill>
                <a:latin typeface="Aptos"/>
              </a:rPr>
              <a:t>Tanner Research
Pasadena</a:t>
            </a:r>
          </a:p>
        </p:txBody>
      </p:sp>
      <p:sp>
        <p:nvSpPr>
          <p:cNvPr id="21" name="Rectangle 20">
            <a:extLst>
              <a:ext uri="{FF2B5EF4-FFF2-40B4-BE49-F238E27FC236}">
                <a16:creationId xmlns:a16="http://schemas.microsoft.com/office/drawing/2014/main" id="{305BE4AD-27E4-0234-2173-E74D34821474}"/>
              </a:ext>
            </a:extLst>
          </p:cNvPr>
          <p:cNvSpPr/>
          <p:nvPr/>
        </p:nvSpPr>
        <p:spPr>
          <a:xfrm>
            <a:off x="7774478"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2">
            <a:extLst>
              <a:ext uri="{FF2B5EF4-FFF2-40B4-BE49-F238E27FC236}">
                <a16:creationId xmlns:a16="http://schemas.microsoft.com/office/drawing/2014/main" id="{D65A57AB-CC5B-873C-BB7C-3880B50C52BF}"/>
              </a:ext>
            </a:extLst>
          </p:cNvPr>
          <p:cNvSpPr/>
          <p:nvPr/>
        </p:nvSpPr>
        <p:spPr>
          <a:xfrm>
            <a:off x="7096989" y="3293934"/>
            <a:ext cx="1394455"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1999–2002</a:t>
            </a:r>
          </a:p>
          <a:p>
            <a:r>
              <a:rPr>
                <a:solidFill>
                  <a:srgbClr val="242A37"/>
                </a:solidFill>
                <a:latin typeface="Aptos"/>
              </a:rPr>
              <a:t>Tool Manager
Robert Bosch</a:t>
            </a:r>
          </a:p>
        </p:txBody>
      </p:sp>
      <p:sp>
        <p:nvSpPr>
          <p:cNvPr id="23" name="Rectangle 22">
            <a:extLst>
              <a:ext uri="{FF2B5EF4-FFF2-40B4-BE49-F238E27FC236}">
                <a16:creationId xmlns:a16="http://schemas.microsoft.com/office/drawing/2014/main" id="{7495C508-1282-9965-675A-724C9F33809A}"/>
              </a:ext>
            </a:extLst>
          </p:cNvPr>
          <p:cNvSpPr/>
          <p:nvPr/>
        </p:nvSpPr>
        <p:spPr>
          <a:xfrm>
            <a:off x="9511835"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Rounded Rectangle 24">
            <a:extLst>
              <a:ext uri="{FF2B5EF4-FFF2-40B4-BE49-F238E27FC236}">
                <a16:creationId xmlns:a16="http://schemas.microsoft.com/office/drawing/2014/main" id="{05CF6C25-D08E-006D-2E4A-E564457E8610}"/>
              </a:ext>
            </a:extLst>
          </p:cNvPr>
          <p:cNvSpPr/>
          <p:nvPr/>
        </p:nvSpPr>
        <p:spPr>
          <a:xfrm>
            <a:off x="8638851" y="3339654"/>
            <a:ext cx="1421624"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2021</a:t>
            </a:r>
          </a:p>
          <a:p>
            <a:r>
              <a:rPr>
                <a:solidFill>
                  <a:srgbClr val="242A37"/>
                </a:solidFill>
                <a:latin typeface="Aptos"/>
              </a:rPr>
              <a:t>ISPD
General Chair</a:t>
            </a:r>
          </a:p>
        </p:txBody>
      </p:sp>
      <p:sp>
        <p:nvSpPr>
          <p:cNvPr id="25" name="Rectangle 24">
            <a:extLst>
              <a:ext uri="{FF2B5EF4-FFF2-40B4-BE49-F238E27FC236}">
                <a16:creationId xmlns:a16="http://schemas.microsoft.com/office/drawing/2014/main" id="{EB93A045-CBF8-CAF0-B284-749DE9033A39}"/>
              </a:ext>
            </a:extLst>
          </p:cNvPr>
          <p:cNvSpPr/>
          <p:nvPr/>
        </p:nvSpPr>
        <p:spPr>
          <a:xfrm>
            <a:off x="11077399" y="2639998"/>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ounded Rectangle 24">
            <a:extLst>
              <a:ext uri="{FF2B5EF4-FFF2-40B4-BE49-F238E27FC236}">
                <a16:creationId xmlns:a16="http://schemas.microsoft.com/office/drawing/2014/main" id="{2392C3DD-58FB-655D-755C-2742453338BA}"/>
              </a:ext>
            </a:extLst>
          </p:cNvPr>
          <p:cNvSpPr/>
          <p:nvPr/>
        </p:nvSpPr>
        <p:spPr>
          <a:xfrm>
            <a:off x="10204415" y="3325798"/>
            <a:ext cx="1421624"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lang="en-US" sz="1600" b="1">
                <a:solidFill>
                  <a:srgbClr val="1D6E80"/>
                </a:solidFill>
                <a:latin typeface="Aptos Display"/>
              </a:rPr>
              <a:t>2026</a:t>
            </a:r>
            <a:endParaRPr sz="1600" b="1">
              <a:solidFill>
                <a:srgbClr val="1D6E80"/>
              </a:solidFill>
              <a:latin typeface="Aptos Display"/>
            </a:endParaRPr>
          </a:p>
          <a:p>
            <a:r>
              <a:rPr>
                <a:solidFill>
                  <a:srgbClr val="242A37"/>
                </a:solidFill>
                <a:latin typeface="Aptos"/>
              </a:rPr>
              <a:t>ISPD</a:t>
            </a:r>
            <a:r>
              <a:rPr lang="en-US">
                <a:solidFill>
                  <a:srgbClr val="242A37"/>
                </a:solidFill>
                <a:latin typeface="Aptos"/>
              </a:rPr>
              <a:t> Lifetime</a:t>
            </a:r>
            <a:r>
              <a:rPr>
                <a:solidFill>
                  <a:srgbClr val="242A37"/>
                </a:solidFill>
                <a:latin typeface="Aptos"/>
              </a:rPr>
              <a:t>
</a:t>
            </a:r>
            <a:r>
              <a:rPr lang="en-US">
                <a:solidFill>
                  <a:srgbClr val="242A37"/>
                </a:solidFill>
                <a:latin typeface="Aptos"/>
              </a:rPr>
              <a:t>Achievement </a:t>
            </a:r>
            <a:endParaRPr>
              <a:solidFill>
                <a:srgbClr val="242A37"/>
              </a:solidFill>
              <a:latin typeface="Aptos"/>
            </a:endParaRPr>
          </a:p>
        </p:txBody>
      </p:sp>
      <p:sp>
        <p:nvSpPr>
          <p:cNvPr id="4" name="Text Placeholder 2">
            <a:extLst>
              <a:ext uri="{FF2B5EF4-FFF2-40B4-BE49-F238E27FC236}">
                <a16:creationId xmlns:a16="http://schemas.microsoft.com/office/drawing/2014/main" id="{DF0730B6-8875-49CB-ABF9-BE0BB1DA2A1B}"/>
              </a:ext>
            </a:extLst>
          </p:cNvPr>
          <p:cNvSpPr txBox="1">
            <a:spLocks/>
          </p:cNvSpPr>
          <p:nvPr/>
        </p:nvSpPr>
        <p:spPr>
          <a:xfrm>
            <a:off x="8671262" y="4473236"/>
            <a:ext cx="3485540" cy="914400"/>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50800" indent="0">
              <a:lnSpc>
                <a:spcPct val="100000"/>
              </a:lnSpc>
              <a:buSzPct val="100000"/>
              <a:buNone/>
            </a:pPr>
            <a:r>
              <a:rPr lang="en-US" sz="2400" b="1">
                <a:solidFill>
                  <a:srgbClr val="FF0000"/>
                </a:solidFill>
                <a:sym typeface="Wingdings" panose="05000000000000000000" pitchFamily="2" charset="2"/>
              </a:rPr>
              <a:t> OPT = SEARCH</a:t>
            </a:r>
          </a:p>
          <a:p>
            <a:pPr marL="50800" indent="0">
              <a:lnSpc>
                <a:spcPct val="100000"/>
              </a:lnSpc>
              <a:buSzPct val="100000"/>
              <a:buNone/>
            </a:pPr>
            <a:r>
              <a:rPr lang="en-US" sz="2400" b="1">
                <a:solidFill>
                  <a:srgbClr val="FF0000"/>
                </a:solidFill>
                <a:sym typeface="Wingdings" panose="05000000000000000000" pitchFamily="2" charset="2"/>
              </a:rPr>
              <a:t>                PHYSICS</a:t>
            </a:r>
            <a:endParaRPr lang="en-US" sz="2400">
              <a:solidFill>
                <a:srgbClr val="FF0000"/>
              </a:solidFill>
              <a:sym typeface="Wingdings" panose="05000000000000000000" pitchFamily="2" charset="2"/>
            </a:endParaRPr>
          </a:p>
          <a:p>
            <a:pPr marL="50800" indent="0">
              <a:lnSpc>
                <a:spcPct val="100000"/>
              </a:lnSpc>
              <a:buSzPct val="100000"/>
              <a:buNone/>
            </a:pPr>
            <a:r>
              <a:rPr lang="en-US" sz="2400" b="1">
                <a:solidFill>
                  <a:srgbClr val="FF0000"/>
                </a:solidFill>
                <a:sym typeface="Wingdings" panose="05000000000000000000" pitchFamily="2" charset="2"/>
              </a:rPr>
              <a:t>   CODIFICATION</a:t>
            </a:r>
          </a:p>
        </p:txBody>
      </p:sp>
      <p:sp>
        <p:nvSpPr>
          <p:cNvPr id="10" name="Trapezoid 9">
            <a:extLst>
              <a:ext uri="{FF2B5EF4-FFF2-40B4-BE49-F238E27FC236}">
                <a16:creationId xmlns:a16="http://schemas.microsoft.com/office/drawing/2014/main" id="{6B457D27-31E5-F325-A91E-677F097F6325}"/>
              </a:ext>
            </a:extLst>
          </p:cNvPr>
          <p:cNvSpPr/>
          <p:nvPr/>
        </p:nvSpPr>
        <p:spPr>
          <a:xfrm>
            <a:off x="215900" y="943746"/>
            <a:ext cx="4347094" cy="3486458"/>
          </a:xfrm>
          <a:prstGeom prst="trapezoid">
            <a:avLst>
              <a:gd name="adj" fmla="val 4327"/>
            </a:avLst>
          </a:prstGeom>
          <a:solidFill>
            <a:srgbClr val="FFFF00">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Top Corners One Rounded and One Snipped 27">
            <a:extLst>
              <a:ext uri="{FF2B5EF4-FFF2-40B4-BE49-F238E27FC236}">
                <a16:creationId xmlns:a16="http://schemas.microsoft.com/office/drawing/2014/main" id="{621E346C-A41B-00BE-7281-C11F42F347EF}"/>
              </a:ext>
            </a:extLst>
          </p:cNvPr>
          <p:cNvSpPr/>
          <p:nvPr/>
        </p:nvSpPr>
        <p:spPr>
          <a:xfrm>
            <a:off x="4809566" y="967715"/>
            <a:ext cx="3660362" cy="3376964"/>
          </a:xfrm>
          <a:prstGeom prst="snipRoundRect">
            <a:avLst>
              <a:gd name="adj1" fmla="val 10309"/>
              <a:gd name="adj2" fmla="val 50000"/>
            </a:avLst>
          </a:prstGeom>
          <a:solidFill>
            <a:srgbClr val="FFFF00">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01BE11CB-B098-8E0F-C675-95CC988ABEAE}"/>
              </a:ext>
            </a:extLst>
          </p:cNvPr>
          <p:cNvSpPr/>
          <p:nvPr/>
        </p:nvSpPr>
        <p:spPr>
          <a:xfrm rot="4613176">
            <a:off x="7284743" y="746152"/>
            <a:ext cx="4415199" cy="4052105"/>
          </a:xfrm>
          <a:prstGeom prst="parallelogram">
            <a:avLst/>
          </a:prstGeom>
          <a:solidFill>
            <a:srgbClr val="FFFF00">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21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P spid="28" grpId="0" animBg="1"/>
      <p:bldP spid="28" grpId="1" animBg="1"/>
      <p:bldP spid="30" grpId="0" animBg="1"/>
      <p:bldP spid="3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33D74-4FCD-142F-4FD4-BEB8661A4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B8216-141D-0172-4AE9-25AE113DFBAE}"/>
              </a:ext>
            </a:extLst>
          </p:cNvPr>
          <p:cNvSpPr>
            <a:spLocks noGrp="1"/>
          </p:cNvSpPr>
          <p:nvPr>
            <p:ph type="title"/>
          </p:nvPr>
        </p:nvSpPr>
        <p:spPr/>
        <p:txBody>
          <a:bodyPr/>
          <a:lstStyle/>
          <a:p>
            <a:r>
              <a:rPr lang="en-US"/>
              <a:t>Jens Lienig: A Timeline</a:t>
            </a:r>
            <a:endParaRPr lang="en-US" dirty="0"/>
          </a:p>
        </p:txBody>
      </p:sp>
      <p:sp>
        <p:nvSpPr>
          <p:cNvPr id="5" name="Text Placeholder 2">
            <a:extLst>
              <a:ext uri="{FF2B5EF4-FFF2-40B4-BE49-F238E27FC236}">
                <a16:creationId xmlns:a16="http://schemas.microsoft.com/office/drawing/2014/main" id="{D6C38BBD-4468-20F5-AEC6-E0A6C55D4D8A}"/>
              </a:ext>
            </a:extLst>
          </p:cNvPr>
          <p:cNvSpPr txBox="1">
            <a:spLocks/>
          </p:cNvSpPr>
          <p:nvPr/>
        </p:nvSpPr>
        <p:spPr>
          <a:xfrm>
            <a:off x="215899" y="4451720"/>
            <a:ext cx="11410140" cy="914400"/>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lnSpc>
                <a:spcPct val="100000"/>
              </a:lnSpc>
              <a:buSzPct val="100000"/>
            </a:pPr>
            <a:r>
              <a:rPr lang="en-US" sz="2400">
                <a:solidFill>
                  <a:schemeClr val="tx1"/>
                </a:solidFill>
                <a:highlight>
                  <a:srgbClr val="FFFF00"/>
                </a:highlight>
                <a:sym typeface="Wingdings" panose="05000000000000000000" pitchFamily="2" charset="2"/>
              </a:rPr>
              <a:t>Academic years  evolutionary/metaheuristic optimization</a:t>
            </a:r>
          </a:p>
        </p:txBody>
      </p:sp>
      <p:sp>
        <p:nvSpPr>
          <p:cNvPr id="3" name="Rectangle 2">
            <a:extLst>
              <a:ext uri="{FF2B5EF4-FFF2-40B4-BE49-F238E27FC236}">
                <a16:creationId xmlns:a16="http://schemas.microsoft.com/office/drawing/2014/main" id="{0496B72D-69BE-EF0F-45B0-F321C69A64E0}"/>
              </a:ext>
            </a:extLst>
          </p:cNvPr>
          <p:cNvSpPr/>
          <p:nvPr/>
        </p:nvSpPr>
        <p:spPr>
          <a:xfrm>
            <a:off x="822960" y="2589846"/>
            <a:ext cx="10424160" cy="64008"/>
          </a:xfrm>
          <a:prstGeom prst="rect">
            <a:avLst/>
          </a:prstGeom>
          <a:solidFill>
            <a:srgbClr val="142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0531A835-7C70-25FC-B07D-1ADB99BB3987}"/>
              </a:ext>
            </a:extLst>
          </p:cNvPr>
          <p:cNvSpPr/>
          <p:nvPr/>
        </p:nvSpPr>
        <p:spPr>
          <a:xfrm>
            <a:off x="1041908"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8">
            <a:extLst>
              <a:ext uri="{FF2B5EF4-FFF2-40B4-BE49-F238E27FC236}">
                <a16:creationId xmlns:a16="http://schemas.microsoft.com/office/drawing/2014/main" id="{7FAED23C-C7FD-7900-E2B0-F68F3493EB6A}"/>
              </a:ext>
            </a:extLst>
          </p:cNvPr>
          <p:cNvSpPr/>
          <p:nvPr/>
        </p:nvSpPr>
        <p:spPr>
          <a:xfrm>
            <a:off x="452247" y="965262"/>
            <a:ext cx="1289049"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1988</a:t>
            </a:r>
          </a:p>
          <a:p>
            <a:r>
              <a:rPr>
                <a:solidFill>
                  <a:srgbClr val="242A37"/>
                </a:solidFill>
                <a:latin typeface="Aptos"/>
              </a:rPr>
              <a:t>M.Sc.
TU Dresden</a:t>
            </a:r>
          </a:p>
        </p:txBody>
      </p:sp>
      <p:sp>
        <p:nvSpPr>
          <p:cNvPr id="8" name="Rectangle 7">
            <a:extLst>
              <a:ext uri="{FF2B5EF4-FFF2-40B4-BE49-F238E27FC236}">
                <a16:creationId xmlns:a16="http://schemas.microsoft.com/office/drawing/2014/main" id="{1A9355D1-C71C-8DA4-2146-B0EB7B84D48F}"/>
              </a:ext>
            </a:extLst>
          </p:cNvPr>
          <p:cNvSpPr/>
          <p:nvPr/>
        </p:nvSpPr>
        <p:spPr>
          <a:xfrm>
            <a:off x="2850388"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ounded Rectangle 10">
            <a:extLst>
              <a:ext uri="{FF2B5EF4-FFF2-40B4-BE49-F238E27FC236}">
                <a16:creationId xmlns:a16="http://schemas.microsoft.com/office/drawing/2014/main" id="{763252AF-49B5-6866-94ED-01367F1F81F6}"/>
              </a:ext>
            </a:extLst>
          </p:cNvPr>
          <p:cNvSpPr/>
          <p:nvPr/>
        </p:nvSpPr>
        <p:spPr>
          <a:xfrm>
            <a:off x="2265427" y="989646"/>
            <a:ext cx="1268729"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1991</a:t>
            </a:r>
          </a:p>
          <a:p>
            <a:r>
              <a:rPr>
                <a:solidFill>
                  <a:srgbClr val="242A37"/>
                </a:solidFill>
                <a:latin typeface="Aptos"/>
              </a:rPr>
              <a:t>Ph.D.
TU Dresden</a:t>
            </a:r>
          </a:p>
        </p:txBody>
      </p:sp>
      <p:sp>
        <p:nvSpPr>
          <p:cNvPr id="11" name="Rectangle 10">
            <a:extLst>
              <a:ext uri="{FF2B5EF4-FFF2-40B4-BE49-F238E27FC236}">
                <a16:creationId xmlns:a16="http://schemas.microsoft.com/office/drawing/2014/main" id="{39A4F482-671D-81C8-76B0-D2C6B2698B38}"/>
              </a:ext>
            </a:extLst>
          </p:cNvPr>
          <p:cNvSpPr/>
          <p:nvPr/>
        </p:nvSpPr>
        <p:spPr>
          <a:xfrm>
            <a:off x="5822647"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ounded Rectangle 12">
            <a:extLst>
              <a:ext uri="{FF2B5EF4-FFF2-40B4-BE49-F238E27FC236}">
                <a16:creationId xmlns:a16="http://schemas.microsoft.com/office/drawing/2014/main" id="{E66EB024-D868-1BF8-C60A-8041F0BDB69E}"/>
              </a:ext>
            </a:extLst>
          </p:cNvPr>
          <p:cNvSpPr/>
          <p:nvPr/>
        </p:nvSpPr>
        <p:spPr>
          <a:xfrm>
            <a:off x="4995947" y="978840"/>
            <a:ext cx="169164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1996</a:t>
            </a:r>
          </a:p>
          <a:p>
            <a:r>
              <a:rPr>
                <a:solidFill>
                  <a:srgbClr val="242A37"/>
                </a:solidFill>
                <a:latin typeface="Aptos"/>
              </a:rPr>
              <a:t>Habilitation
TU Dresden</a:t>
            </a:r>
          </a:p>
        </p:txBody>
      </p:sp>
      <p:sp>
        <p:nvSpPr>
          <p:cNvPr id="13" name="Rectangle 12">
            <a:extLst>
              <a:ext uri="{FF2B5EF4-FFF2-40B4-BE49-F238E27FC236}">
                <a16:creationId xmlns:a16="http://schemas.microsoft.com/office/drawing/2014/main" id="{4FB38A92-D496-246C-0135-90EF53261CC7}"/>
              </a:ext>
            </a:extLst>
          </p:cNvPr>
          <p:cNvSpPr/>
          <p:nvPr/>
        </p:nvSpPr>
        <p:spPr>
          <a:xfrm>
            <a:off x="7927847" y="1949766"/>
            <a:ext cx="27432" cy="658368"/>
          </a:xfrm>
          <a:prstGeom prst="rect">
            <a:avLst/>
          </a:prstGeom>
          <a:solidFill>
            <a:srgbClr val="CD9F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ounded Rectangle 14">
            <a:extLst>
              <a:ext uri="{FF2B5EF4-FFF2-40B4-BE49-F238E27FC236}">
                <a16:creationId xmlns:a16="http://schemas.microsoft.com/office/drawing/2014/main" id="{48763D70-761B-BF47-C30C-6CE6A2691F4C}"/>
              </a:ext>
            </a:extLst>
          </p:cNvPr>
          <p:cNvSpPr/>
          <p:nvPr/>
        </p:nvSpPr>
        <p:spPr>
          <a:xfrm>
            <a:off x="6955676" y="989231"/>
            <a:ext cx="197386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700" b="1">
                <a:solidFill>
                  <a:srgbClr val="142242"/>
                </a:solidFill>
                <a:latin typeface="Aptos Display"/>
              </a:rPr>
              <a:t>2002–present</a:t>
            </a:r>
          </a:p>
          <a:p>
            <a:r>
              <a:rPr>
                <a:solidFill>
                  <a:srgbClr val="242A37"/>
                </a:solidFill>
                <a:latin typeface="Aptos"/>
              </a:rPr>
              <a:t>Professor + Director,
IFTE, TU Dresden</a:t>
            </a:r>
          </a:p>
        </p:txBody>
      </p:sp>
      <p:sp>
        <p:nvSpPr>
          <p:cNvPr id="15" name="Rectangle 14">
            <a:extLst>
              <a:ext uri="{FF2B5EF4-FFF2-40B4-BE49-F238E27FC236}">
                <a16:creationId xmlns:a16="http://schemas.microsoft.com/office/drawing/2014/main" id="{66FCCE15-865E-3326-6336-C733BDDA967E}"/>
              </a:ext>
            </a:extLst>
          </p:cNvPr>
          <p:cNvSpPr/>
          <p:nvPr/>
        </p:nvSpPr>
        <p:spPr>
          <a:xfrm>
            <a:off x="2951480"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ounded Rectangle 16">
            <a:extLst>
              <a:ext uri="{FF2B5EF4-FFF2-40B4-BE49-F238E27FC236}">
                <a16:creationId xmlns:a16="http://schemas.microsoft.com/office/drawing/2014/main" id="{D6C430EE-20CE-1637-CCFA-04948FC5966C}"/>
              </a:ext>
            </a:extLst>
          </p:cNvPr>
          <p:cNvSpPr/>
          <p:nvPr/>
        </p:nvSpPr>
        <p:spPr>
          <a:xfrm>
            <a:off x="1096772" y="3293934"/>
            <a:ext cx="1372108"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1991–1994</a:t>
            </a:r>
          </a:p>
          <a:p>
            <a:r>
              <a:rPr>
                <a:solidFill>
                  <a:srgbClr val="242A37"/>
                </a:solidFill>
                <a:latin typeface="Aptos"/>
              </a:rPr>
              <a:t>Postdoc
Concordia</a:t>
            </a:r>
          </a:p>
        </p:txBody>
      </p:sp>
      <p:sp>
        <p:nvSpPr>
          <p:cNvPr id="17" name="Rectangle 16">
            <a:extLst>
              <a:ext uri="{FF2B5EF4-FFF2-40B4-BE49-F238E27FC236}">
                <a16:creationId xmlns:a16="http://schemas.microsoft.com/office/drawing/2014/main" id="{DEE55BF8-70BE-C1D6-A197-98A46DAC4C4E}"/>
              </a:ext>
            </a:extLst>
          </p:cNvPr>
          <p:cNvSpPr/>
          <p:nvPr/>
        </p:nvSpPr>
        <p:spPr>
          <a:xfrm>
            <a:off x="3520440"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8">
            <a:extLst>
              <a:ext uri="{FF2B5EF4-FFF2-40B4-BE49-F238E27FC236}">
                <a16:creationId xmlns:a16="http://schemas.microsoft.com/office/drawing/2014/main" id="{30234F0E-324A-02D0-BF98-8D906AB659D6}"/>
              </a:ext>
            </a:extLst>
          </p:cNvPr>
          <p:cNvSpPr/>
          <p:nvPr/>
        </p:nvSpPr>
        <p:spPr>
          <a:xfrm>
            <a:off x="2971800" y="3293934"/>
            <a:ext cx="1749412"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1994–1996</a:t>
            </a:r>
          </a:p>
          <a:p>
            <a:r>
              <a:rPr>
                <a:solidFill>
                  <a:srgbClr val="242A37"/>
                </a:solidFill>
                <a:latin typeface="Aptos"/>
              </a:rPr>
              <a:t>Visiting Asst. Prof.
U. Virginia</a:t>
            </a:r>
          </a:p>
        </p:txBody>
      </p:sp>
      <p:sp>
        <p:nvSpPr>
          <p:cNvPr id="19" name="Rectangle 18">
            <a:extLst>
              <a:ext uri="{FF2B5EF4-FFF2-40B4-BE49-F238E27FC236}">
                <a16:creationId xmlns:a16="http://schemas.microsoft.com/office/drawing/2014/main" id="{29D16A43-6FCB-CDCB-093F-247DB52FAA93}"/>
              </a:ext>
            </a:extLst>
          </p:cNvPr>
          <p:cNvSpPr/>
          <p:nvPr/>
        </p:nvSpPr>
        <p:spPr>
          <a:xfrm>
            <a:off x="5714999"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ounded Rectangle 20">
            <a:extLst>
              <a:ext uri="{FF2B5EF4-FFF2-40B4-BE49-F238E27FC236}">
                <a16:creationId xmlns:a16="http://schemas.microsoft.com/office/drawing/2014/main" id="{CAADC3C9-A107-14FB-55D8-E4C34EC41440}"/>
              </a:ext>
            </a:extLst>
          </p:cNvPr>
          <p:cNvSpPr/>
          <p:nvPr/>
        </p:nvSpPr>
        <p:spPr>
          <a:xfrm>
            <a:off x="4831082" y="3293934"/>
            <a:ext cx="1691640"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1996–1999</a:t>
            </a:r>
          </a:p>
          <a:p>
            <a:r>
              <a:rPr>
                <a:solidFill>
                  <a:srgbClr val="242A37"/>
                </a:solidFill>
                <a:latin typeface="Aptos"/>
              </a:rPr>
              <a:t>Tanner Research
Pasadena</a:t>
            </a:r>
          </a:p>
        </p:txBody>
      </p:sp>
      <p:sp>
        <p:nvSpPr>
          <p:cNvPr id="21" name="Rectangle 20">
            <a:extLst>
              <a:ext uri="{FF2B5EF4-FFF2-40B4-BE49-F238E27FC236}">
                <a16:creationId xmlns:a16="http://schemas.microsoft.com/office/drawing/2014/main" id="{D463093C-EA5D-2173-90FC-66F2E9788E89}"/>
              </a:ext>
            </a:extLst>
          </p:cNvPr>
          <p:cNvSpPr/>
          <p:nvPr/>
        </p:nvSpPr>
        <p:spPr>
          <a:xfrm>
            <a:off x="7774478"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2">
            <a:extLst>
              <a:ext uri="{FF2B5EF4-FFF2-40B4-BE49-F238E27FC236}">
                <a16:creationId xmlns:a16="http://schemas.microsoft.com/office/drawing/2014/main" id="{C67E1118-0A89-9755-5735-BAA5EB8EA41E}"/>
              </a:ext>
            </a:extLst>
          </p:cNvPr>
          <p:cNvSpPr/>
          <p:nvPr/>
        </p:nvSpPr>
        <p:spPr>
          <a:xfrm>
            <a:off x="7096989" y="3293934"/>
            <a:ext cx="1394455"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1999–2002</a:t>
            </a:r>
          </a:p>
          <a:p>
            <a:r>
              <a:rPr>
                <a:solidFill>
                  <a:srgbClr val="242A37"/>
                </a:solidFill>
                <a:latin typeface="Aptos"/>
              </a:rPr>
              <a:t>Tool Manager
Robert Bosch</a:t>
            </a:r>
          </a:p>
        </p:txBody>
      </p:sp>
      <p:sp>
        <p:nvSpPr>
          <p:cNvPr id="23" name="Rectangle 22">
            <a:extLst>
              <a:ext uri="{FF2B5EF4-FFF2-40B4-BE49-F238E27FC236}">
                <a16:creationId xmlns:a16="http://schemas.microsoft.com/office/drawing/2014/main" id="{EB1C1F36-9186-CF4E-70D5-8CB1F223EFC3}"/>
              </a:ext>
            </a:extLst>
          </p:cNvPr>
          <p:cNvSpPr/>
          <p:nvPr/>
        </p:nvSpPr>
        <p:spPr>
          <a:xfrm>
            <a:off x="9511835" y="2653854"/>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Rounded Rectangle 24">
            <a:extLst>
              <a:ext uri="{FF2B5EF4-FFF2-40B4-BE49-F238E27FC236}">
                <a16:creationId xmlns:a16="http://schemas.microsoft.com/office/drawing/2014/main" id="{DB26ACE6-9024-0276-A46B-38E2A2964935}"/>
              </a:ext>
            </a:extLst>
          </p:cNvPr>
          <p:cNvSpPr/>
          <p:nvPr/>
        </p:nvSpPr>
        <p:spPr>
          <a:xfrm>
            <a:off x="8638851" y="3339654"/>
            <a:ext cx="1421624"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sz="1600" b="1">
                <a:solidFill>
                  <a:srgbClr val="1D6E80"/>
                </a:solidFill>
                <a:latin typeface="Aptos Display"/>
              </a:rPr>
              <a:t>2021</a:t>
            </a:r>
          </a:p>
          <a:p>
            <a:r>
              <a:rPr>
                <a:solidFill>
                  <a:srgbClr val="242A37"/>
                </a:solidFill>
                <a:latin typeface="Aptos"/>
              </a:rPr>
              <a:t>ISPD
General Chair</a:t>
            </a:r>
          </a:p>
        </p:txBody>
      </p:sp>
      <p:sp>
        <p:nvSpPr>
          <p:cNvPr id="25" name="Rectangle 24">
            <a:extLst>
              <a:ext uri="{FF2B5EF4-FFF2-40B4-BE49-F238E27FC236}">
                <a16:creationId xmlns:a16="http://schemas.microsoft.com/office/drawing/2014/main" id="{35A42A3C-0FDB-E54B-DFBD-A24D95567EDC}"/>
              </a:ext>
            </a:extLst>
          </p:cNvPr>
          <p:cNvSpPr/>
          <p:nvPr/>
        </p:nvSpPr>
        <p:spPr>
          <a:xfrm>
            <a:off x="11077399" y="2639998"/>
            <a:ext cx="27432" cy="640080"/>
          </a:xfrm>
          <a:prstGeom prst="rect">
            <a:avLst/>
          </a:prstGeom>
          <a:solidFill>
            <a:srgbClr val="1D6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ounded Rectangle 24">
            <a:extLst>
              <a:ext uri="{FF2B5EF4-FFF2-40B4-BE49-F238E27FC236}">
                <a16:creationId xmlns:a16="http://schemas.microsoft.com/office/drawing/2014/main" id="{B2D93978-696D-5DCA-2BEA-2176076646AA}"/>
              </a:ext>
            </a:extLst>
          </p:cNvPr>
          <p:cNvSpPr/>
          <p:nvPr/>
        </p:nvSpPr>
        <p:spPr>
          <a:xfrm>
            <a:off x="10204415" y="3325798"/>
            <a:ext cx="1421624" cy="914400"/>
          </a:xfrm>
          <a:prstGeom prst="roundRect">
            <a:avLst/>
          </a:prstGeom>
          <a:solidFill>
            <a:srgbClr val="FFFFFF"/>
          </a:solidFill>
          <a:ln>
            <a:solidFill>
              <a:srgbClr val="E8ECF2"/>
            </a:solidFill>
          </a:ln>
        </p:spPr>
        <p:style>
          <a:lnRef idx="1">
            <a:schemeClr val="accent1"/>
          </a:lnRef>
          <a:fillRef idx="3">
            <a:schemeClr val="accent1"/>
          </a:fillRef>
          <a:effectRef idx="2">
            <a:schemeClr val="accent1"/>
          </a:effectRef>
          <a:fontRef idx="minor">
            <a:schemeClr val="lt1"/>
          </a:fontRef>
        </p:style>
        <p:txBody>
          <a:bodyPr wrap="square" lIns="128016" tIns="109728" rIns="128016" bIns="91440" rtlCol="0" anchor="t"/>
          <a:lstStyle/>
          <a:p>
            <a:pPr algn="ctr">
              <a:spcAft>
                <a:spcPts val="600"/>
              </a:spcAft>
            </a:pPr>
            <a:r>
              <a:rPr lang="en-US" sz="1600" b="1">
                <a:solidFill>
                  <a:srgbClr val="1D6E80"/>
                </a:solidFill>
                <a:latin typeface="Aptos Display"/>
              </a:rPr>
              <a:t>2026</a:t>
            </a:r>
            <a:endParaRPr sz="1600" b="1">
              <a:solidFill>
                <a:srgbClr val="1D6E80"/>
              </a:solidFill>
              <a:latin typeface="Aptos Display"/>
            </a:endParaRPr>
          </a:p>
          <a:p>
            <a:r>
              <a:rPr>
                <a:solidFill>
                  <a:srgbClr val="242A37"/>
                </a:solidFill>
                <a:latin typeface="Aptos"/>
              </a:rPr>
              <a:t>ISPD</a:t>
            </a:r>
            <a:r>
              <a:rPr lang="en-US">
                <a:solidFill>
                  <a:srgbClr val="242A37"/>
                </a:solidFill>
                <a:latin typeface="Aptos"/>
              </a:rPr>
              <a:t> Lifetime</a:t>
            </a:r>
            <a:r>
              <a:rPr>
                <a:solidFill>
                  <a:srgbClr val="242A37"/>
                </a:solidFill>
                <a:latin typeface="Aptos"/>
              </a:rPr>
              <a:t>
</a:t>
            </a:r>
            <a:r>
              <a:rPr lang="en-US">
                <a:solidFill>
                  <a:srgbClr val="242A37"/>
                </a:solidFill>
                <a:latin typeface="Aptos"/>
              </a:rPr>
              <a:t>Achievement </a:t>
            </a:r>
            <a:endParaRPr>
              <a:solidFill>
                <a:srgbClr val="242A37"/>
              </a:solidFill>
              <a:latin typeface="Aptos"/>
            </a:endParaRPr>
          </a:p>
        </p:txBody>
      </p:sp>
      <p:sp>
        <p:nvSpPr>
          <p:cNvPr id="4" name="Text Placeholder 2">
            <a:extLst>
              <a:ext uri="{FF2B5EF4-FFF2-40B4-BE49-F238E27FC236}">
                <a16:creationId xmlns:a16="http://schemas.microsoft.com/office/drawing/2014/main" id="{99671961-B8F0-547E-2BF9-E1FA7310A495}"/>
              </a:ext>
            </a:extLst>
          </p:cNvPr>
          <p:cNvSpPr txBox="1">
            <a:spLocks/>
          </p:cNvSpPr>
          <p:nvPr/>
        </p:nvSpPr>
        <p:spPr>
          <a:xfrm>
            <a:off x="8671262" y="4473236"/>
            <a:ext cx="3485540" cy="914400"/>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50800" indent="0">
              <a:lnSpc>
                <a:spcPct val="100000"/>
              </a:lnSpc>
              <a:buSzPct val="100000"/>
              <a:buNone/>
            </a:pPr>
            <a:r>
              <a:rPr lang="en-US" sz="2400" b="1">
                <a:solidFill>
                  <a:srgbClr val="FF0000"/>
                </a:solidFill>
                <a:sym typeface="Wingdings" panose="05000000000000000000" pitchFamily="2" charset="2"/>
              </a:rPr>
              <a:t> OPT = SEARCH</a:t>
            </a:r>
          </a:p>
          <a:p>
            <a:pPr marL="50800" indent="0">
              <a:lnSpc>
                <a:spcPct val="100000"/>
              </a:lnSpc>
              <a:buSzPct val="100000"/>
              <a:buNone/>
            </a:pPr>
            <a:r>
              <a:rPr lang="en-US" sz="2400" b="1">
                <a:solidFill>
                  <a:srgbClr val="FF0000"/>
                </a:solidFill>
                <a:sym typeface="Wingdings" panose="05000000000000000000" pitchFamily="2" charset="2"/>
              </a:rPr>
              <a:t>                </a:t>
            </a:r>
          </a:p>
        </p:txBody>
      </p:sp>
      <p:sp>
        <p:nvSpPr>
          <p:cNvPr id="10" name="Trapezoid 9">
            <a:extLst>
              <a:ext uri="{FF2B5EF4-FFF2-40B4-BE49-F238E27FC236}">
                <a16:creationId xmlns:a16="http://schemas.microsoft.com/office/drawing/2014/main" id="{810BC220-55BF-ABE3-A788-CC01A7CC6E96}"/>
              </a:ext>
            </a:extLst>
          </p:cNvPr>
          <p:cNvSpPr/>
          <p:nvPr/>
        </p:nvSpPr>
        <p:spPr>
          <a:xfrm>
            <a:off x="215900" y="943746"/>
            <a:ext cx="4347094" cy="3486458"/>
          </a:xfrm>
          <a:prstGeom prst="trapezoid">
            <a:avLst>
              <a:gd name="adj" fmla="val 4327"/>
            </a:avLst>
          </a:prstGeom>
          <a:solidFill>
            <a:srgbClr val="FFFF00">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69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A5D21-6B18-5F80-AE55-2C0608530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94E23-F420-78E9-062A-88A62D2B847F}"/>
              </a:ext>
            </a:extLst>
          </p:cNvPr>
          <p:cNvSpPr>
            <a:spLocks noGrp="1"/>
          </p:cNvSpPr>
          <p:nvPr>
            <p:ph type="title"/>
          </p:nvPr>
        </p:nvSpPr>
        <p:spPr>
          <a:xfrm>
            <a:off x="215900" y="110596"/>
            <a:ext cx="11802533" cy="595312"/>
          </a:xfrm>
        </p:spPr>
        <p:txBody>
          <a:bodyPr/>
          <a:lstStyle/>
          <a:p>
            <a:r>
              <a:rPr lang="en-US"/>
              <a:t>Evolutionary Optimization / Metaheuristics for Routing</a:t>
            </a:r>
            <a:endParaRPr lang="en-US" dirty="0"/>
          </a:p>
        </p:txBody>
      </p:sp>
      <p:sp>
        <p:nvSpPr>
          <p:cNvPr id="9" name="TextBox 8">
            <a:extLst>
              <a:ext uri="{FF2B5EF4-FFF2-40B4-BE49-F238E27FC236}">
                <a16:creationId xmlns:a16="http://schemas.microsoft.com/office/drawing/2014/main" id="{6B3B23D5-2555-6ED2-65B2-41B8CDE87A7F}"/>
              </a:ext>
            </a:extLst>
          </p:cNvPr>
          <p:cNvSpPr txBox="1"/>
          <p:nvPr/>
        </p:nvSpPr>
        <p:spPr>
          <a:xfrm>
            <a:off x="4547640" y="1030306"/>
            <a:ext cx="7368822" cy="1323439"/>
          </a:xfrm>
          <a:prstGeom prst="rect">
            <a:avLst/>
          </a:prstGeom>
          <a:noFill/>
        </p:spPr>
        <p:txBody>
          <a:bodyPr wrap="square">
            <a:spAutoFit/>
          </a:bodyPr>
          <a:lstStyle/>
          <a:p>
            <a:pPr marL="169863" indent="-169863">
              <a:buFont typeface="Arial" panose="020B0604020202020204" pitchFamily="34" charset="0"/>
              <a:buChar char="•"/>
            </a:pPr>
            <a:r>
              <a:rPr lang="en-US" sz="2000"/>
              <a:t>Routing </a:t>
            </a:r>
            <a:r>
              <a:rPr lang="en-US" sz="2000" dirty="0"/>
              <a:t>Algorithms for Multi-Chip Modules, </a:t>
            </a:r>
            <a:r>
              <a:rPr lang="en-US" sz="2000" i="1" dirty="0">
                <a:solidFill>
                  <a:srgbClr val="00B0F0"/>
                </a:solidFill>
              </a:rPr>
              <a:t>Proc</a:t>
            </a:r>
            <a:r>
              <a:rPr lang="en-US" sz="2000" i="1">
                <a:solidFill>
                  <a:srgbClr val="00B0F0"/>
                </a:solidFill>
              </a:rPr>
              <a:t>. EURO-DAC</a:t>
            </a:r>
          </a:p>
          <a:p>
            <a:pPr marL="169863" indent="-169863">
              <a:buFont typeface="Arial" panose="020B0604020202020204" pitchFamily="34" charset="0"/>
              <a:buChar char="•"/>
            </a:pPr>
            <a:r>
              <a:rPr lang="en-US" sz="2000"/>
              <a:t>A </a:t>
            </a:r>
            <a:r>
              <a:rPr lang="en-US" sz="2000" dirty="0"/>
              <a:t>Genetic Algorithm for Channel Routing in VLSI Circuits, </a:t>
            </a:r>
            <a:r>
              <a:rPr lang="en-US" sz="2000" i="1" dirty="0">
                <a:solidFill>
                  <a:srgbClr val="00B0F0"/>
                </a:solidFill>
              </a:rPr>
              <a:t>Evolutionary Computation</a:t>
            </a:r>
          </a:p>
          <a:p>
            <a:endParaRPr lang="en-US" sz="2000" dirty="0"/>
          </a:p>
        </p:txBody>
      </p:sp>
      <p:sp>
        <p:nvSpPr>
          <p:cNvPr id="12" name="TextBox 11">
            <a:extLst>
              <a:ext uri="{FF2B5EF4-FFF2-40B4-BE49-F238E27FC236}">
                <a16:creationId xmlns:a16="http://schemas.microsoft.com/office/drawing/2014/main" id="{A677F2BC-F4BC-A1C0-70D9-DFCB3D124080}"/>
              </a:ext>
            </a:extLst>
          </p:cNvPr>
          <p:cNvSpPr txBox="1"/>
          <p:nvPr/>
        </p:nvSpPr>
        <p:spPr>
          <a:xfrm>
            <a:off x="4570218" y="2259022"/>
            <a:ext cx="7458942" cy="707886"/>
          </a:xfrm>
          <a:prstGeom prst="rect">
            <a:avLst/>
          </a:prstGeom>
          <a:noFill/>
        </p:spPr>
        <p:txBody>
          <a:bodyPr wrap="square">
            <a:spAutoFit/>
          </a:bodyPr>
          <a:lstStyle/>
          <a:p>
            <a:pPr marL="169863" indent="-169863">
              <a:buFont typeface="Arial" panose="020B0604020202020204" pitchFamily="34" charset="0"/>
              <a:buChar char="•"/>
            </a:pPr>
            <a:r>
              <a:rPr lang="en-US" sz="2000" dirty="0"/>
              <a:t>An Evolutionary Algorithm for the Routing of Multi-Chip Modules, </a:t>
            </a:r>
            <a:r>
              <a:rPr lang="en-US" sz="2000" i="1" dirty="0">
                <a:solidFill>
                  <a:srgbClr val="00B0F0"/>
                </a:solidFill>
              </a:rPr>
              <a:t>Intl. Conf. on Parallel Problem Solving</a:t>
            </a:r>
          </a:p>
        </p:txBody>
      </p:sp>
      <p:sp>
        <p:nvSpPr>
          <p:cNvPr id="13" name="Arrow: Down 12">
            <a:extLst>
              <a:ext uri="{FF2B5EF4-FFF2-40B4-BE49-F238E27FC236}">
                <a16:creationId xmlns:a16="http://schemas.microsoft.com/office/drawing/2014/main" id="{88954279-B6E7-852F-FB3A-EC0805DBDD07}"/>
              </a:ext>
            </a:extLst>
          </p:cNvPr>
          <p:cNvSpPr/>
          <p:nvPr/>
        </p:nvSpPr>
        <p:spPr>
          <a:xfrm>
            <a:off x="4307750" y="1069914"/>
            <a:ext cx="216273" cy="4999126"/>
          </a:xfrm>
          <a:prstGeom prst="down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Oval 13">
            <a:extLst>
              <a:ext uri="{FF2B5EF4-FFF2-40B4-BE49-F238E27FC236}">
                <a16:creationId xmlns:a16="http://schemas.microsoft.com/office/drawing/2014/main" id="{5F4829CA-51D0-575E-0831-88493C439C8F}"/>
              </a:ext>
            </a:extLst>
          </p:cNvPr>
          <p:cNvSpPr/>
          <p:nvPr/>
        </p:nvSpPr>
        <p:spPr>
          <a:xfrm>
            <a:off x="4275317" y="1101877"/>
            <a:ext cx="260350" cy="247650"/>
          </a:xfrm>
          <a:prstGeom prst="ellipse">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Oval 22">
            <a:extLst>
              <a:ext uri="{FF2B5EF4-FFF2-40B4-BE49-F238E27FC236}">
                <a16:creationId xmlns:a16="http://schemas.microsoft.com/office/drawing/2014/main" id="{804EE0FA-A01F-4A06-8D73-5F8C17A2CB02}"/>
              </a:ext>
            </a:extLst>
          </p:cNvPr>
          <p:cNvSpPr/>
          <p:nvPr/>
        </p:nvSpPr>
        <p:spPr>
          <a:xfrm>
            <a:off x="4248037" y="2335412"/>
            <a:ext cx="260350" cy="247650"/>
          </a:xfrm>
          <a:prstGeom prst="ellipse">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Oval 23">
            <a:extLst>
              <a:ext uri="{FF2B5EF4-FFF2-40B4-BE49-F238E27FC236}">
                <a16:creationId xmlns:a16="http://schemas.microsoft.com/office/drawing/2014/main" id="{1D1D8CBE-12DC-6D36-6FE3-F2513BBF1AC6}"/>
              </a:ext>
            </a:extLst>
          </p:cNvPr>
          <p:cNvSpPr/>
          <p:nvPr/>
        </p:nvSpPr>
        <p:spPr>
          <a:xfrm>
            <a:off x="4263674" y="3362870"/>
            <a:ext cx="260350" cy="247650"/>
          </a:xfrm>
          <a:prstGeom prst="ellipse">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Oval 24">
            <a:extLst>
              <a:ext uri="{FF2B5EF4-FFF2-40B4-BE49-F238E27FC236}">
                <a16:creationId xmlns:a16="http://schemas.microsoft.com/office/drawing/2014/main" id="{34FE0A15-C49E-5953-B0D3-D7B72B648B79}"/>
              </a:ext>
            </a:extLst>
          </p:cNvPr>
          <p:cNvSpPr/>
          <p:nvPr/>
        </p:nvSpPr>
        <p:spPr>
          <a:xfrm>
            <a:off x="4263674" y="5208450"/>
            <a:ext cx="260350" cy="247650"/>
          </a:xfrm>
          <a:prstGeom prst="ellipse">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id="{F96CBB0C-5189-DC17-9E0E-9870AC53CEF5}"/>
              </a:ext>
            </a:extLst>
          </p:cNvPr>
          <p:cNvSpPr/>
          <p:nvPr/>
        </p:nvSpPr>
        <p:spPr>
          <a:xfrm>
            <a:off x="4338463" y="1150833"/>
            <a:ext cx="146050" cy="136525"/>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id="{6D088119-A5A8-6FCC-6229-194CAF6D1CF1}"/>
              </a:ext>
            </a:extLst>
          </p:cNvPr>
          <p:cNvSpPr/>
          <p:nvPr/>
        </p:nvSpPr>
        <p:spPr>
          <a:xfrm>
            <a:off x="4320824" y="3418432"/>
            <a:ext cx="146050" cy="136525"/>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a:extLst>
              <a:ext uri="{FF2B5EF4-FFF2-40B4-BE49-F238E27FC236}">
                <a16:creationId xmlns:a16="http://schemas.microsoft.com/office/drawing/2014/main" id="{235807EA-38C6-81F9-A28E-9E27472B0C6C}"/>
              </a:ext>
            </a:extLst>
          </p:cNvPr>
          <p:cNvSpPr/>
          <p:nvPr/>
        </p:nvSpPr>
        <p:spPr>
          <a:xfrm>
            <a:off x="4320824" y="5267517"/>
            <a:ext cx="146050" cy="136525"/>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TextBox 29">
            <a:extLst>
              <a:ext uri="{FF2B5EF4-FFF2-40B4-BE49-F238E27FC236}">
                <a16:creationId xmlns:a16="http://schemas.microsoft.com/office/drawing/2014/main" id="{59503CF2-179B-7888-BCDE-A58B6A580138}"/>
              </a:ext>
            </a:extLst>
          </p:cNvPr>
          <p:cNvSpPr txBox="1"/>
          <p:nvPr/>
        </p:nvSpPr>
        <p:spPr>
          <a:xfrm>
            <a:off x="3445563" y="1019525"/>
            <a:ext cx="876300" cy="461665"/>
          </a:xfrm>
          <a:prstGeom prst="rect">
            <a:avLst/>
          </a:prstGeom>
          <a:noFill/>
        </p:spPr>
        <p:txBody>
          <a:bodyPr wrap="square" rtlCol="0">
            <a:spAutoFit/>
          </a:bodyPr>
          <a:lstStyle/>
          <a:p>
            <a:r>
              <a:rPr lang="en-US" sz="2400" b="1" dirty="0">
                <a:solidFill>
                  <a:schemeClr val="accent4">
                    <a:lumMod val="50000"/>
                  </a:schemeClr>
                </a:solidFill>
              </a:rPr>
              <a:t>1992</a:t>
            </a:r>
          </a:p>
        </p:txBody>
      </p:sp>
      <p:sp>
        <p:nvSpPr>
          <p:cNvPr id="31" name="TextBox 30">
            <a:extLst>
              <a:ext uri="{FF2B5EF4-FFF2-40B4-BE49-F238E27FC236}">
                <a16:creationId xmlns:a16="http://schemas.microsoft.com/office/drawing/2014/main" id="{40F35A1A-CA96-4FB0-9395-60AD7A70D87C}"/>
              </a:ext>
            </a:extLst>
          </p:cNvPr>
          <p:cNvSpPr txBox="1"/>
          <p:nvPr/>
        </p:nvSpPr>
        <p:spPr>
          <a:xfrm>
            <a:off x="3445563" y="2246367"/>
            <a:ext cx="876300" cy="461665"/>
          </a:xfrm>
          <a:prstGeom prst="rect">
            <a:avLst/>
          </a:prstGeom>
          <a:noFill/>
        </p:spPr>
        <p:txBody>
          <a:bodyPr wrap="square" rtlCol="0">
            <a:spAutoFit/>
          </a:bodyPr>
          <a:lstStyle/>
          <a:p>
            <a:r>
              <a:rPr lang="en-US" sz="2400" b="1" dirty="0">
                <a:solidFill>
                  <a:schemeClr val="accent4">
                    <a:lumMod val="50000"/>
                  </a:schemeClr>
                </a:solidFill>
              </a:rPr>
              <a:t>1994</a:t>
            </a:r>
          </a:p>
        </p:txBody>
      </p:sp>
      <p:sp>
        <p:nvSpPr>
          <p:cNvPr id="32" name="TextBox 31">
            <a:extLst>
              <a:ext uri="{FF2B5EF4-FFF2-40B4-BE49-F238E27FC236}">
                <a16:creationId xmlns:a16="http://schemas.microsoft.com/office/drawing/2014/main" id="{0D3271D2-D7EB-8572-71FC-F567DD72013F}"/>
              </a:ext>
            </a:extLst>
          </p:cNvPr>
          <p:cNvSpPr txBox="1"/>
          <p:nvPr/>
        </p:nvSpPr>
        <p:spPr>
          <a:xfrm>
            <a:off x="3462163" y="3255861"/>
            <a:ext cx="876300" cy="461665"/>
          </a:xfrm>
          <a:prstGeom prst="rect">
            <a:avLst/>
          </a:prstGeom>
          <a:noFill/>
        </p:spPr>
        <p:txBody>
          <a:bodyPr wrap="square" rtlCol="0">
            <a:spAutoFit/>
          </a:bodyPr>
          <a:lstStyle/>
          <a:p>
            <a:r>
              <a:rPr lang="en-US" sz="2400" b="1" dirty="0">
                <a:solidFill>
                  <a:schemeClr val="accent4">
                    <a:lumMod val="50000"/>
                  </a:schemeClr>
                </a:solidFill>
              </a:rPr>
              <a:t>1996</a:t>
            </a:r>
          </a:p>
        </p:txBody>
      </p:sp>
      <p:sp>
        <p:nvSpPr>
          <p:cNvPr id="33" name="TextBox 32">
            <a:extLst>
              <a:ext uri="{FF2B5EF4-FFF2-40B4-BE49-F238E27FC236}">
                <a16:creationId xmlns:a16="http://schemas.microsoft.com/office/drawing/2014/main" id="{7D7E2E54-2531-EB13-707B-6BA5F59C055C}"/>
              </a:ext>
            </a:extLst>
          </p:cNvPr>
          <p:cNvSpPr txBox="1"/>
          <p:nvPr/>
        </p:nvSpPr>
        <p:spPr>
          <a:xfrm>
            <a:off x="3445563" y="5125323"/>
            <a:ext cx="876300" cy="461665"/>
          </a:xfrm>
          <a:prstGeom prst="rect">
            <a:avLst/>
          </a:prstGeom>
          <a:noFill/>
        </p:spPr>
        <p:txBody>
          <a:bodyPr wrap="square" rtlCol="0">
            <a:spAutoFit/>
          </a:bodyPr>
          <a:lstStyle/>
          <a:p>
            <a:r>
              <a:rPr lang="en-US" sz="2400" b="1" dirty="0">
                <a:solidFill>
                  <a:schemeClr val="accent4">
                    <a:lumMod val="50000"/>
                  </a:schemeClr>
                </a:solidFill>
              </a:rPr>
              <a:t>1997</a:t>
            </a:r>
          </a:p>
        </p:txBody>
      </p:sp>
      <p:sp>
        <p:nvSpPr>
          <p:cNvPr id="34" name="TextBox 33">
            <a:extLst>
              <a:ext uri="{FF2B5EF4-FFF2-40B4-BE49-F238E27FC236}">
                <a16:creationId xmlns:a16="http://schemas.microsoft.com/office/drawing/2014/main" id="{4A9320D1-9D75-EC75-BE4B-8EE7CA2668E1}"/>
              </a:ext>
            </a:extLst>
          </p:cNvPr>
          <p:cNvSpPr txBox="1"/>
          <p:nvPr/>
        </p:nvSpPr>
        <p:spPr>
          <a:xfrm>
            <a:off x="4547640" y="3283058"/>
            <a:ext cx="7757249" cy="1631216"/>
          </a:xfrm>
          <a:prstGeom prst="rect">
            <a:avLst/>
          </a:prstGeom>
          <a:noFill/>
        </p:spPr>
        <p:txBody>
          <a:bodyPr wrap="square">
            <a:spAutoFit/>
          </a:bodyPr>
          <a:lstStyle/>
          <a:p>
            <a:pPr marL="169863" indent="-169863">
              <a:buFont typeface="Arial" panose="020B0604020202020204" pitchFamily="34" charset="0"/>
              <a:buChar char="•"/>
            </a:pPr>
            <a:r>
              <a:rPr lang="en-US" sz="2000" dirty="0"/>
              <a:t>A Parallel Genetic Algorithm For Two Detailed </a:t>
            </a:r>
            <a:r>
              <a:rPr lang="en-US" sz="2000"/>
              <a:t>Routing Problems</a:t>
            </a:r>
            <a:r>
              <a:rPr lang="en-US" sz="2000" dirty="0"/>
              <a:t>, </a:t>
            </a:r>
            <a:r>
              <a:rPr lang="en-US" sz="2000" i="1" dirty="0">
                <a:solidFill>
                  <a:srgbClr val="00B0F0"/>
                </a:solidFill>
              </a:rPr>
              <a:t>Proc. ISCAS</a:t>
            </a:r>
          </a:p>
          <a:p>
            <a:pPr marL="169863" indent="-169863">
              <a:buFont typeface="Arial" panose="020B0604020202020204" pitchFamily="34" charset="0"/>
              <a:buChar char="•"/>
            </a:pPr>
            <a:r>
              <a:rPr lang="en-US" sz="2000" dirty="0"/>
              <a:t>GASBOR: A Genetic Algorithm Approach for Solving the Switchbox Routing Problem</a:t>
            </a:r>
            <a:r>
              <a:rPr lang="en-US" sz="2000"/>
              <a:t>,  </a:t>
            </a:r>
            <a:r>
              <a:rPr lang="en-US" sz="2000" i="1">
                <a:solidFill>
                  <a:srgbClr val="00B0F0"/>
                </a:solidFill>
              </a:rPr>
              <a:t>J. Circuits</a:t>
            </a:r>
            <a:r>
              <a:rPr lang="en-US" sz="2000" i="1" dirty="0">
                <a:solidFill>
                  <a:srgbClr val="00B0F0"/>
                </a:solidFill>
              </a:rPr>
              <a:t>, Systems and Computers</a:t>
            </a:r>
          </a:p>
          <a:p>
            <a:endParaRPr lang="en-US" sz="2000" dirty="0"/>
          </a:p>
        </p:txBody>
      </p:sp>
      <p:sp>
        <p:nvSpPr>
          <p:cNvPr id="35" name="TextBox 34">
            <a:extLst>
              <a:ext uri="{FF2B5EF4-FFF2-40B4-BE49-F238E27FC236}">
                <a16:creationId xmlns:a16="http://schemas.microsoft.com/office/drawing/2014/main" id="{75143C05-0375-3C51-8BDD-08DC7EF54F54}"/>
              </a:ext>
            </a:extLst>
          </p:cNvPr>
          <p:cNvSpPr txBox="1"/>
          <p:nvPr/>
        </p:nvSpPr>
        <p:spPr>
          <a:xfrm>
            <a:off x="4560340" y="5125323"/>
            <a:ext cx="7202684" cy="1323439"/>
          </a:xfrm>
          <a:prstGeom prst="rect">
            <a:avLst/>
          </a:prstGeom>
          <a:noFill/>
        </p:spPr>
        <p:txBody>
          <a:bodyPr wrap="square">
            <a:spAutoFit/>
          </a:bodyPr>
          <a:lstStyle/>
          <a:p>
            <a:pPr marL="169863" indent="-169863">
              <a:buFont typeface="Arial" panose="020B0604020202020204" pitchFamily="34" charset="0"/>
              <a:buChar char="•"/>
            </a:pPr>
            <a:r>
              <a:rPr lang="en-US" sz="2000" dirty="0"/>
              <a:t>Channel and Switchbox Routing with Minimized Crosstalk - A Parallel Genetic Algorithm Approach, </a:t>
            </a:r>
            <a:r>
              <a:rPr lang="en-US" sz="2000" i="1" dirty="0">
                <a:solidFill>
                  <a:srgbClr val="00B0F0"/>
                </a:solidFill>
              </a:rPr>
              <a:t>Proc. VLSID</a:t>
            </a:r>
          </a:p>
          <a:p>
            <a:pPr marL="169863" indent="-169863">
              <a:buFont typeface="Arial" panose="020B0604020202020204" pitchFamily="34" charset="0"/>
              <a:buChar char="•"/>
            </a:pPr>
            <a:r>
              <a:rPr lang="en-US" sz="2000" dirty="0"/>
              <a:t>A Parallel Genetic Algorithm for Performance-Driven VLSI Routing, </a:t>
            </a:r>
            <a:r>
              <a:rPr lang="en-US" sz="2000" i="1" dirty="0">
                <a:solidFill>
                  <a:srgbClr val="00B0F0"/>
                </a:solidFill>
              </a:rPr>
              <a:t>IEEE Trans. Evolutionary Computing</a:t>
            </a:r>
          </a:p>
        </p:txBody>
      </p:sp>
      <p:sp>
        <p:nvSpPr>
          <p:cNvPr id="36" name="Oval 35">
            <a:extLst>
              <a:ext uri="{FF2B5EF4-FFF2-40B4-BE49-F238E27FC236}">
                <a16:creationId xmlns:a16="http://schemas.microsoft.com/office/drawing/2014/main" id="{AF0613E6-2E16-44C5-22D1-C4C764EB0FCF}"/>
              </a:ext>
            </a:extLst>
          </p:cNvPr>
          <p:cNvSpPr/>
          <p:nvPr/>
        </p:nvSpPr>
        <p:spPr>
          <a:xfrm>
            <a:off x="4298951" y="2386967"/>
            <a:ext cx="146050" cy="136525"/>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38" name="Picture 37">
            <a:extLst>
              <a:ext uri="{FF2B5EF4-FFF2-40B4-BE49-F238E27FC236}">
                <a16:creationId xmlns:a16="http://schemas.microsoft.com/office/drawing/2014/main" id="{378B18F7-FFDF-C2B1-8A89-5128447E0E30}"/>
              </a:ext>
            </a:extLst>
          </p:cNvPr>
          <p:cNvPicPr>
            <a:picLocks noChangeAspect="1"/>
          </p:cNvPicPr>
          <p:nvPr/>
        </p:nvPicPr>
        <p:blipFill>
          <a:blip r:embed="rId3"/>
          <a:stretch>
            <a:fillRect/>
          </a:stretch>
        </p:blipFill>
        <p:spPr>
          <a:xfrm>
            <a:off x="877489" y="795208"/>
            <a:ext cx="1937832" cy="2896202"/>
          </a:xfrm>
          <a:prstGeom prst="rect">
            <a:avLst/>
          </a:prstGeom>
          <a:ln w="38100">
            <a:solidFill>
              <a:srgbClr val="FFFF00"/>
            </a:solidFill>
          </a:ln>
        </p:spPr>
      </p:pic>
      <p:pic>
        <p:nvPicPr>
          <p:cNvPr id="40" name="Picture 39">
            <a:extLst>
              <a:ext uri="{FF2B5EF4-FFF2-40B4-BE49-F238E27FC236}">
                <a16:creationId xmlns:a16="http://schemas.microsoft.com/office/drawing/2014/main" id="{35B3C973-81CC-462B-CA79-868D1AF37168}"/>
              </a:ext>
            </a:extLst>
          </p:cNvPr>
          <p:cNvPicPr>
            <a:picLocks noChangeAspect="1"/>
          </p:cNvPicPr>
          <p:nvPr/>
        </p:nvPicPr>
        <p:blipFill>
          <a:blip r:embed="rId4"/>
          <a:stretch>
            <a:fillRect/>
          </a:stretch>
        </p:blipFill>
        <p:spPr>
          <a:xfrm>
            <a:off x="877489" y="3822017"/>
            <a:ext cx="1937832" cy="2952439"/>
          </a:xfrm>
          <a:prstGeom prst="rect">
            <a:avLst/>
          </a:prstGeom>
          <a:ln w="38100">
            <a:solidFill>
              <a:srgbClr val="FFFF00"/>
            </a:solidFill>
          </a:ln>
        </p:spPr>
      </p:pic>
    </p:spTree>
    <p:extLst>
      <p:ext uri="{BB962C8B-B14F-4D97-AF65-F5344CB8AC3E}">
        <p14:creationId xmlns:p14="http://schemas.microsoft.com/office/powerpoint/2010/main" val="15332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FCE99D78-A11A-CB19-D943-7D88E4060767}"/>
              </a:ext>
            </a:extLst>
          </p:cNvPr>
          <p:cNvSpPr/>
          <p:nvPr/>
        </p:nvSpPr>
        <p:spPr>
          <a:xfrm>
            <a:off x="7016481" y="750644"/>
            <a:ext cx="3816350" cy="4121150"/>
          </a:xfrm>
          <a:custGeom>
            <a:avLst/>
            <a:gdLst>
              <a:gd name="connsiteX0" fmla="*/ 0 w 3816350"/>
              <a:gd name="connsiteY0" fmla="*/ 1479550 h 4121150"/>
              <a:gd name="connsiteX1" fmla="*/ 1651000 w 3816350"/>
              <a:gd name="connsiteY1" fmla="*/ 0 h 4121150"/>
              <a:gd name="connsiteX2" fmla="*/ 3816350 w 3816350"/>
              <a:gd name="connsiteY2" fmla="*/ 6350 h 4121150"/>
              <a:gd name="connsiteX3" fmla="*/ 3810000 w 3816350"/>
              <a:gd name="connsiteY3" fmla="*/ 4121150 h 4121150"/>
              <a:gd name="connsiteX4" fmla="*/ 1657350 w 3816350"/>
              <a:gd name="connsiteY4" fmla="*/ 4108450 h 4121150"/>
              <a:gd name="connsiteX5" fmla="*/ 0 w 3816350"/>
              <a:gd name="connsiteY5" fmla="*/ 1479550 h 412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350" h="4121150">
                <a:moveTo>
                  <a:pt x="0" y="1479550"/>
                </a:moveTo>
                <a:lnTo>
                  <a:pt x="1651000" y="0"/>
                </a:lnTo>
                <a:lnTo>
                  <a:pt x="3816350" y="6350"/>
                </a:lnTo>
                <a:cubicBezTo>
                  <a:pt x="3814233" y="1377950"/>
                  <a:pt x="3812117" y="2749550"/>
                  <a:pt x="3810000" y="4121150"/>
                </a:cubicBezTo>
                <a:lnTo>
                  <a:pt x="1657350" y="4108450"/>
                </a:lnTo>
                <a:lnTo>
                  <a:pt x="0" y="147955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11F55-A92E-885F-617B-28E254AAE327}"/>
              </a:ext>
            </a:extLst>
          </p:cNvPr>
          <p:cNvSpPr>
            <a:spLocks noGrp="1"/>
          </p:cNvSpPr>
          <p:nvPr>
            <p:ph type="title"/>
          </p:nvPr>
        </p:nvSpPr>
        <p:spPr/>
        <p:txBody>
          <a:bodyPr/>
          <a:lstStyle/>
          <a:p>
            <a:r>
              <a:rPr lang="en-US"/>
              <a:t>Reimagining Routing in the 1990s</a:t>
            </a:r>
            <a:endParaRPr lang="en-US" dirty="0"/>
          </a:p>
        </p:txBody>
      </p:sp>
      <p:pic>
        <p:nvPicPr>
          <p:cNvPr id="1026" name="Picture 2" descr="Detailed Routing | Springer Nature Link">
            <a:extLst>
              <a:ext uri="{FF2B5EF4-FFF2-40B4-BE49-F238E27FC236}">
                <a16:creationId xmlns:a16="http://schemas.microsoft.com/office/drawing/2014/main" id="{A38DA01D-F463-2208-713C-E3340678F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26" y="1294724"/>
            <a:ext cx="6524625" cy="2181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099DD2D2-6FA3-6E05-B76D-B226B74288A0}"/>
              </a:ext>
            </a:extLst>
          </p:cNvPr>
          <p:cNvSpPr/>
          <p:nvPr/>
        </p:nvSpPr>
        <p:spPr>
          <a:xfrm>
            <a:off x="8763541" y="4194344"/>
            <a:ext cx="2038350" cy="5953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Multi-chip modules</a:t>
            </a:r>
          </a:p>
        </p:txBody>
      </p:sp>
      <p:sp>
        <p:nvSpPr>
          <p:cNvPr id="6" name="Rectangle: Rounded Corners 5">
            <a:extLst>
              <a:ext uri="{FF2B5EF4-FFF2-40B4-BE49-F238E27FC236}">
                <a16:creationId xmlns:a16="http://schemas.microsoft.com/office/drawing/2014/main" id="{099DD2D2-6FA3-6E05-B76D-B226B74288A0}"/>
              </a:ext>
            </a:extLst>
          </p:cNvPr>
          <p:cNvSpPr/>
          <p:nvPr/>
        </p:nvSpPr>
        <p:spPr>
          <a:xfrm>
            <a:off x="8763541" y="835192"/>
            <a:ext cx="2038350" cy="5953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Wirelength</a:t>
            </a:r>
          </a:p>
        </p:txBody>
      </p:sp>
      <p:sp>
        <p:nvSpPr>
          <p:cNvPr id="7" name="Rectangle: Rounded Corners 6">
            <a:extLst>
              <a:ext uri="{FF2B5EF4-FFF2-40B4-BE49-F238E27FC236}">
                <a16:creationId xmlns:a16="http://schemas.microsoft.com/office/drawing/2014/main" id="{3C06CB7B-22E1-AF7E-737C-85DC70497C0D}"/>
              </a:ext>
            </a:extLst>
          </p:cNvPr>
          <p:cNvSpPr/>
          <p:nvPr/>
        </p:nvSpPr>
        <p:spPr>
          <a:xfrm>
            <a:off x="8763541" y="1653548"/>
            <a:ext cx="2038350" cy="5953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Crosstalk</a:t>
            </a:r>
          </a:p>
        </p:txBody>
      </p:sp>
      <p:sp>
        <p:nvSpPr>
          <p:cNvPr id="8" name="Rectangle: Rounded Corners 7">
            <a:extLst>
              <a:ext uri="{FF2B5EF4-FFF2-40B4-BE49-F238E27FC236}">
                <a16:creationId xmlns:a16="http://schemas.microsoft.com/office/drawing/2014/main" id="{DC90786E-DC2C-247A-9723-555F9B06E3C9}"/>
              </a:ext>
            </a:extLst>
          </p:cNvPr>
          <p:cNvSpPr/>
          <p:nvPr/>
        </p:nvSpPr>
        <p:spPr>
          <a:xfrm>
            <a:off x="8763541" y="2497304"/>
            <a:ext cx="2038350" cy="5953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Via count</a:t>
            </a:r>
          </a:p>
        </p:txBody>
      </p:sp>
      <p:sp>
        <p:nvSpPr>
          <p:cNvPr id="9" name="Rectangle: Rounded Corners 8">
            <a:extLst>
              <a:ext uri="{FF2B5EF4-FFF2-40B4-BE49-F238E27FC236}">
                <a16:creationId xmlns:a16="http://schemas.microsoft.com/office/drawing/2014/main" id="{3E975B29-A149-E64F-4049-438130E82041}"/>
              </a:ext>
            </a:extLst>
          </p:cNvPr>
          <p:cNvSpPr/>
          <p:nvPr/>
        </p:nvSpPr>
        <p:spPr>
          <a:xfrm>
            <a:off x="8763541" y="3361699"/>
            <a:ext cx="2038350" cy="5953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Sequential implementation </a:t>
            </a:r>
          </a:p>
        </p:txBody>
      </p:sp>
      <p:sp>
        <p:nvSpPr>
          <p:cNvPr id="12" name="Text Placeholder 2">
            <a:extLst>
              <a:ext uri="{FF2B5EF4-FFF2-40B4-BE49-F238E27FC236}">
                <a16:creationId xmlns:a16="http://schemas.microsoft.com/office/drawing/2014/main" id="{28C463E9-94A4-0E44-2741-F5F0783D81C6}"/>
              </a:ext>
            </a:extLst>
          </p:cNvPr>
          <p:cNvSpPr txBox="1">
            <a:spLocks/>
          </p:cNvSpPr>
          <p:nvPr/>
        </p:nvSpPr>
        <p:spPr>
          <a:xfrm>
            <a:off x="-29184" y="3573956"/>
            <a:ext cx="8535511" cy="2624079"/>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r>
              <a:rPr lang="en-US" sz="2200" b="1">
                <a:solidFill>
                  <a:srgbClr val="0000FF"/>
                </a:solidFill>
              </a:rPr>
              <a:t>Jens </a:t>
            </a:r>
            <a:r>
              <a:rPr lang="en-US" sz="2200">
                <a:solidFill>
                  <a:srgbClr val="0000FF"/>
                </a:solidFill>
              </a:rPr>
              <a:t>saw </a:t>
            </a:r>
            <a:r>
              <a:rPr lang="en-US" sz="2200" dirty="0">
                <a:solidFill>
                  <a:srgbClr val="0000FF"/>
                </a:solidFill>
              </a:rPr>
              <a:t>routing </a:t>
            </a:r>
            <a:r>
              <a:rPr lang="en-US" sz="2200">
                <a:solidFill>
                  <a:srgbClr val="0000FF"/>
                </a:solidFill>
              </a:rPr>
              <a:t>as </a:t>
            </a:r>
            <a:r>
              <a:rPr lang="en-US" sz="2200" b="1">
                <a:solidFill>
                  <a:srgbClr val="0000FF"/>
                </a:solidFill>
              </a:rPr>
              <a:t>discrete</a:t>
            </a:r>
            <a:r>
              <a:rPr lang="en-US" sz="2200" b="1" dirty="0">
                <a:solidFill>
                  <a:srgbClr val="0000FF"/>
                </a:solidFill>
              </a:rPr>
              <a:t>, </a:t>
            </a:r>
            <a:r>
              <a:rPr lang="en-US" sz="2200" b="1">
                <a:solidFill>
                  <a:srgbClr val="0000FF"/>
                </a:solidFill>
              </a:rPr>
              <a:t>combinatorial, rugged</a:t>
            </a:r>
            <a:r>
              <a:rPr lang="en-US" sz="2200">
                <a:solidFill>
                  <a:srgbClr val="0000FF"/>
                </a:solidFill>
              </a:rPr>
              <a:t> </a:t>
            </a:r>
            <a:r>
              <a:rPr lang="en-US" sz="2200" b="1">
                <a:solidFill>
                  <a:srgbClr val="0000FF"/>
                </a:solidFill>
              </a:rPr>
              <a:t>search</a:t>
            </a:r>
            <a:endParaRPr lang="en-US" sz="2200" b="1" dirty="0">
              <a:solidFill>
                <a:srgbClr val="0000FF"/>
              </a:solidFill>
            </a:endParaRPr>
          </a:p>
          <a:p>
            <a:pPr marL="228600" indent="-177800"/>
            <a:r>
              <a:rPr lang="en-US" sz="2000">
                <a:solidFill>
                  <a:schemeClr val="tx1"/>
                </a:solidFill>
              </a:rPr>
              <a:t>Explored evolutionary algorithms for </a:t>
            </a:r>
            <a:r>
              <a:rPr lang="en-US" sz="2000" dirty="0">
                <a:solidFill>
                  <a:schemeClr val="tx1"/>
                </a:solidFill>
              </a:rPr>
              <a:t>routing </a:t>
            </a:r>
            <a:r>
              <a:rPr lang="en-US" sz="2000">
                <a:solidFill>
                  <a:schemeClr val="tx1"/>
                </a:solidFill>
              </a:rPr>
              <a:t>and related PD </a:t>
            </a:r>
            <a:r>
              <a:rPr lang="en-US" sz="2000" dirty="0">
                <a:solidFill>
                  <a:schemeClr val="tx1"/>
                </a:solidFill>
              </a:rPr>
              <a:t>problems</a:t>
            </a:r>
          </a:p>
          <a:p>
            <a:pPr marL="228600" indent="-177800"/>
            <a:r>
              <a:rPr lang="en-US" sz="2000">
                <a:solidFill>
                  <a:schemeClr val="tx1"/>
                </a:solidFill>
              </a:rPr>
              <a:t>1997: </a:t>
            </a:r>
            <a:r>
              <a:rPr lang="en-US" sz="2000" b="1">
                <a:solidFill>
                  <a:schemeClr val="tx1"/>
                </a:solidFill>
              </a:rPr>
              <a:t>parallel </a:t>
            </a:r>
            <a:r>
              <a:rPr lang="en-US" sz="2000" b="1" dirty="0">
                <a:solidFill>
                  <a:schemeClr val="tx1"/>
                </a:solidFill>
              </a:rPr>
              <a:t>genetic algorithm</a:t>
            </a:r>
            <a:r>
              <a:rPr lang="en-US" sz="2000" dirty="0">
                <a:solidFill>
                  <a:schemeClr val="tx1"/>
                </a:solidFill>
              </a:rPr>
              <a:t> for detailed </a:t>
            </a:r>
            <a:r>
              <a:rPr lang="en-US" sz="2000">
                <a:solidFill>
                  <a:schemeClr val="tx1"/>
                </a:solidFill>
              </a:rPr>
              <a:t>routing </a:t>
            </a:r>
          </a:p>
          <a:p>
            <a:pPr marL="228600" indent="-177800"/>
            <a:r>
              <a:rPr lang="en-US" sz="2200" i="1">
                <a:solidFill>
                  <a:srgbClr val="0000FF"/>
                </a:solidFill>
              </a:rPr>
              <a:t>“These results showed … the power of evolutionary algorithms, but even this brute-force, massive parallel approach could not overcome their drawbacks: slow, stochastic, tricky to set up... , hence, not applicable to commercial design automation”</a:t>
            </a:r>
            <a:endParaRPr lang="en-US" sz="2200" i="1" dirty="0">
              <a:solidFill>
                <a:srgbClr val="0000FF"/>
              </a:solidFill>
            </a:endParaRPr>
          </a:p>
          <a:p>
            <a:pPr marL="228600" indent="-177800"/>
            <a:r>
              <a:rPr lang="en-US" sz="2400" b="1">
                <a:solidFill>
                  <a:srgbClr val="FF0000"/>
                </a:solidFill>
              </a:rPr>
              <a:t>Today, PD is rediscovering evolutionary optimization!</a:t>
            </a:r>
            <a:endParaRPr lang="en-US" sz="2400" b="1" dirty="0">
              <a:solidFill>
                <a:srgbClr val="FF0000"/>
              </a:solidFill>
              <a:sym typeface="Wingdings" panose="05000000000000000000" pitchFamily="2" charset="2"/>
            </a:endParaRPr>
          </a:p>
          <a:p>
            <a:pPr marL="228600" indent="-177800"/>
            <a:endParaRPr lang="en-US" sz="2000" b="1" dirty="0">
              <a:solidFill>
                <a:srgbClr val="0070C0"/>
              </a:solidFill>
            </a:endParaRPr>
          </a:p>
          <a:p>
            <a:pPr marL="0" indent="-228600"/>
            <a:endParaRPr lang="en-US" b="1" dirty="0"/>
          </a:p>
          <a:p>
            <a:pPr marL="0" indent="-228600"/>
            <a:endParaRPr lang="en-US" sz="2200" b="1" dirty="0"/>
          </a:p>
          <a:p>
            <a:pPr marL="228600" indent="-177800"/>
            <a:endParaRPr lang="en-US" b="1" dirty="0"/>
          </a:p>
        </p:txBody>
      </p:sp>
      <p:sp>
        <p:nvSpPr>
          <p:cNvPr id="18" name="TextBox 17">
            <a:extLst>
              <a:ext uri="{FF2B5EF4-FFF2-40B4-BE49-F238E27FC236}">
                <a16:creationId xmlns:a16="http://schemas.microsoft.com/office/drawing/2014/main" id="{A5C133FE-5575-1A18-44F5-4A65E8154FC9}"/>
              </a:ext>
            </a:extLst>
          </p:cNvPr>
          <p:cNvSpPr txBox="1"/>
          <p:nvPr/>
        </p:nvSpPr>
        <p:spPr>
          <a:xfrm>
            <a:off x="469130" y="816063"/>
            <a:ext cx="5690681" cy="400110"/>
          </a:xfrm>
          <a:prstGeom prst="rect">
            <a:avLst/>
          </a:prstGeom>
          <a:noFill/>
        </p:spPr>
        <p:txBody>
          <a:bodyPr wrap="square" rtlCol="0">
            <a:spAutoFit/>
          </a:bodyPr>
          <a:lstStyle/>
          <a:p>
            <a:r>
              <a:rPr lang="en-US" sz="2000" b="1" dirty="0">
                <a:solidFill>
                  <a:srgbClr val="C00000"/>
                </a:solidFill>
              </a:rPr>
              <a:t>Increase in complexity of the routing problem</a:t>
            </a:r>
          </a:p>
        </p:txBody>
      </p:sp>
    </p:spTree>
    <p:extLst>
      <p:ext uri="{BB962C8B-B14F-4D97-AF65-F5344CB8AC3E}">
        <p14:creationId xmlns:p14="http://schemas.microsoft.com/office/powerpoint/2010/main" val="23367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D5DE4-3C3E-8170-F0CA-CF97D10CF24C}"/>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C8EF3C48-A1A4-A2AE-6F33-8DF8E2139705}"/>
              </a:ext>
            </a:extLst>
          </p:cNvPr>
          <p:cNvSpPr/>
          <p:nvPr/>
        </p:nvSpPr>
        <p:spPr>
          <a:xfrm>
            <a:off x="7016481" y="750644"/>
            <a:ext cx="3816350" cy="4121150"/>
          </a:xfrm>
          <a:custGeom>
            <a:avLst/>
            <a:gdLst>
              <a:gd name="connsiteX0" fmla="*/ 0 w 3816350"/>
              <a:gd name="connsiteY0" fmla="*/ 1479550 h 4121150"/>
              <a:gd name="connsiteX1" fmla="*/ 1651000 w 3816350"/>
              <a:gd name="connsiteY1" fmla="*/ 0 h 4121150"/>
              <a:gd name="connsiteX2" fmla="*/ 3816350 w 3816350"/>
              <a:gd name="connsiteY2" fmla="*/ 6350 h 4121150"/>
              <a:gd name="connsiteX3" fmla="*/ 3810000 w 3816350"/>
              <a:gd name="connsiteY3" fmla="*/ 4121150 h 4121150"/>
              <a:gd name="connsiteX4" fmla="*/ 1657350 w 3816350"/>
              <a:gd name="connsiteY4" fmla="*/ 4108450 h 4121150"/>
              <a:gd name="connsiteX5" fmla="*/ 0 w 3816350"/>
              <a:gd name="connsiteY5" fmla="*/ 1479550 h 412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350" h="4121150">
                <a:moveTo>
                  <a:pt x="0" y="1479550"/>
                </a:moveTo>
                <a:lnTo>
                  <a:pt x="1651000" y="0"/>
                </a:lnTo>
                <a:lnTo>
                  <a:pt x="3816350" y="6350"/>
                </a:lnTo>
                <a:cubicBezTo>
                  <a:pt x="3814233" y="1377950"/>
                  <a:pt x="3812117" y="2749550"/>
                  <a:pt x="3810000" y="4121150"/>
                </a:cubicBezTo>
                <a:lnTo>
                  <a:pt x="1657350" y="4108450"/>
                </a:lnTo>
                <a:lnTo>
                  <a:pt x="0" y="147955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37694-A362-0DC0-2CF1-4F08B60CD978}"/>
              </a:ext>
            </a:extLst>
          </p:cNvPr>
          <p:cNvSpPr>
            <a:spLocks noGrp="1"/>
          </p:cNvSpPr>
          <p:nvPr>
            <p:ph type="title"/>
          </p:nvPr>
        </p:nvSpPr>
        <p:spPr/>
        <p:txBody>
          <a:bodyPr/>
          <a:lstStyle/>
          <a:p>
            <a:r>
              <a:rPr lang="en-US"/>
              <a:t>Reimagining Routing in the 1990s</a:t>
            </a:r>
            <a:endParaRPr lang="en-US" dirty="0"/>
          </a:p>
        </p:txBody>
      </p:sp>
      <p:pic>
        <p:nvPicPr>
          <p:cNvPr id="1026" name="Picture 2" descr="Detailed Routing | Springer Nature Link">
            <a:extLst>
              <a:ext uri="{FF2B5EF4-FFF2-40B4-BE49-F238E27FC236}">
                <a16:creationId xmlns:a16="http://schemas.microsoft.com/office/drawing/2014/main" id="{E9633460-6DDF-BF45-9947-5983D76C1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26" y="1294724"/>
            <a:ext cx="6524625" cy="2181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A2627009-0770-F78F-151F-0D41CEA8A62A}"/>
              </a:ext>
            </a:extLst>
          </p:cNvPr>
          <p:cNvSpPr/>
          <p:nvPr/>
        </p:nvSpPr>
        <p:spPr>
          <a:xfrm>
            <a:off x="8763541" y="4194344"/>
            <a:ext cx="2038350" cy="5953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Multi-chip modules</a:t>
            </a:r>
          </a:p>
        </p:txBody>
      </p:sp>
      <p:sp>
        <p:nvSpPr>
          <p:cNvPr id="6" name="Rectangle: Rounded Corners 5">
            <a:extLst>
              <a:ext uri="{FF2B5EF4-FFF2-40B4-BE49-F238E27FC236}">
                <a16:creationId xmlns:a16="http://schemas.microsoft.com/office/drawing/2014/main" id="{A0837C2B-6A3F-EC19-C1ED-1C46B014FB62}"/>
              </a:ext>
            </a:extLst>
          </p:cNvPr>
          <p:cNvSpPr/>
          <p:nvPr/>
        </p:nvSpPr>
        <p:spPr>
          <a:xfrm>
            <a:off x="8763541" y="835192"/>
            <a:ext cx="2038350" cy="5953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Wirelength</a:t>
            </a:r>
          </a:p>
        </p:txBody>
      </p:sp>
      <p:sp>
        <p:nvSpPr>
          <p:cNvPr id="7" name="Rectangle: Rounded Corners 6">
            <a:extLst>
              <a:ext uri="{FF2B5EF4-FFF2-40B4-BE49-F238E27FC236}">
                <a16:creationId xmlns:a16="http://schemas.microsoft.com/office/drawing/2014/main" id="{20CD07FF-39B1-9522-2469-925AE9B9A153}"/>
              </a:ext>
            </a:extLst>
          </p:cNvPr>
          <p:cNvSpPr/>
          <p:nvPr/>
        </p:nvSpPr>
        <p:spPr>
          <a:xfrm>
            <a:off x="8763541" y="1653548"/>
            <a:ext cx="2038350" cy="5953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Crosstalk</a:t>
            </a:r>
          </a:p>
        </p:txBody>
      </p:sp>
      <p:sp>
        <p:nvSpPr>
          <p:cNvPr id="8" name="Rectangle: Rounded Corners 7">
            <a:extLst>
              <a:ext uri="{FF2B5EF4-FFF2-40B4-BE49-F238E27FC236}">
                <a16:creationId xmlns:a16="http://schemas.microsoft.com/office/drawing/2014/main" id="{02B12286-2CCD-0130-B44E-665D8AE88A40}"/>
              </a:ext>
            </a:extLst>
          </p:cNvPr>
          <p:cNvSpPr/>
          <p:nvPr/>
        </p:nvSpPr>
        <p:spPr>
          <a:xfrm>
            <a:off x="8763541" y="2497304"/>
            <a:ext cx="2038350" cy="5953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Via count</a:t>
            </a:r>
          </a:p>
        </p:txBody>
      </p:sp>
      <p:sp>
        <p:nvSpPr>
          <p:cNvPr id="9" name="Rectangle: Rounded Corners 8">
            <a:extLst>
              <a:ext uri="{FF2B5EF4-FFF2-40B4-BE49-F238E27FC236}">
                <a16:creationId xmlns:a16="http://schemas.microsoft.com/office/drawing/2014/main" id="{5B48592C-0069-26D5-0277-7250D17A7F7A}"/>
              </a:ext>
            </a:extLst>
          </p:cNvPr>
          <p:cNvSpPr/>
          <p:nvPr/>
        </p:nvSpPr>
        <p:spPr>
          <a:xfrm>
            <a:off x="8763541" y="3361699"/>
            <a:ext cx="2038350" cy="5953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Sequential implementation </a:t>
            </a:r>
          </a:p>
        </p:txBody>
      </p:sp>
      <p:sp>
        <p:nvSpPr>
          <p:cNvPr id="12" name="Text Placeholder 2">
            <a:extLst>
              <a:ext uri="{FF2B5EF4-FFF2-40B4-BE49-F238E27FC236}">
                <a16:creationId xmlns:a16="http://schemas.microsoft.com/office/drawing/2014/main" id="{2E1E5CF6-16D4-5752-B951-404503363237}"/>
              </a:ext>
            </a:extLst>
          </p:cNvPr>
          <p:cNvSpPr txBox="1">
            <a:spLocks/>
          </p:cNvSpPr>
          <p:nvPr/>
        </p:nvSpPr>
        <p:spPr>
          <a:xfrm>
            <a:off x="-29184" y="3573956"/>
            <a:ext cx="8535511" cy="2624079"/>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r>
              <a:rPr lang="en-US" sz="2200" b="1">
                <a:solidFill>
                  <a:srgbClr val="0000FF"/>
                </a:solidFill>
              </a:rPr>
              <a:t>Jens </a:t>
            </a:r>
            <a:r>
              <a:rPr lang="en-US" sz="2200">
                <a:solidFill>
                  <a:srgbClr val="0000FF"/>
                </a:solidFill>
              </a:rPr>
              <a:t>saw </a:t>
            </a:r>
            <a:r>
              <a:rPr lang="en-US" sz="2200" dirty="0">
                <a:solidFill>
                  <a:srgbClr val="0000FF"/>
                </a:solidFill>
              </a:rPr>
              <a:t>routing </a:t>
            </a:r>
            <a:r>
              <a:rPr lang="en-US" sz="2200">
                <a:solidFill>
                  <a:srgbClr val="0000FF"/>
                </a:solidFill>
              </a:rPr>
              <a:t>as </a:t>
            </a:r>
            <a:r>
              <a:rPr lang="en-US" sz="2200" b="1">
                <a:solidFill>
                  <a:srgbClr val="0000FF"/>
                </a:solidFill>
              </a:rPr>
              <a:t>discrete</a:t>
            </a:r>
            <a:r>
              <a:rPr lang="en-US" sz="2200" b="1" dirty="0">
                <a:solidFill>
                  <a:srgbClr val="0000FF"/>
                </a:solidFill>
              </a:rPr>
              <a:t>, </a:t>
            </a:r>
            <a:r>
              <a:rPr lang="en-US" sz="2200" b="1">
                <a:solidFill>
                  <a:srgbClr val="0000FF"/>
                </a:solidFill>
              </a:rPr>
              <a:t>combinatorial, rugged</a:t>
            </a:r>
            <a:r>
              <a:rPr lang="en-US" sz="2200">
                <a:solidFill>
                  <a:srgbClr val="0000FF"/>
                </a:solidFill>
              </a:rPr>
              <a:t> </a:t>
            </a:r>
            <a:r>
              <a:rPr lang="en-US" sz="2200" b="1">
                <a:solidFill>
                  <a:srgbClr val="0000FF"/>
                </a:solidFill>
              </a:rPr>
              <a:t>search</a:t>
            </a:r>
            <a:endParaRPr lang="en-US" sz="2200" b="1" dirty="0">
              <a:solidFill>
                <a:srgbClr val="0000FF"/>
              </a:solidFill>
            </a:endParaRPr>
          </a:p>
          <a:p>
            <a:pPr marL="228600" indent="-177800"/>
            <a:r>
              <a:rPr lang="en-US" sz="2000">
                <a:solidFill>
                  <a:schemeClr val="tx1"/>
                </a:solidFill>
              </a:rPr>
              <a:t>Explored evolutionary algorithms for </a:t>
            </a:r>
            <a:r>
              <a:rPr lang="en-US" sz="2000" dirty="0">
                <a:solidFill>
                  <a:schemeClr val="tx1"/>
                </a:solidFill>
              </a:rPr>
              <a:t>routing </a:t>
            </a:r>
            <a:r>
              <a:rPr lang="en-US" sz="2000">
                <a:solidFill>
                  <a:schemeClr val="tx1"/>
                </a:solidFill>
              </a:rPr>
              <a:t>and related PD </a:t>
            </a:r>
            <a:r>
              <a:rPr lang="en-US" sz="2000" dirty="0">
                <a:solidFill>
                  <a:schemeClr val="tx1"/>
                </a:solidFill>
              </a:rPr>
              <a:t>problems</a:t>
            </a:r>
          </a:p>
          <a:p>
            <a:pPr marL="228600" indent="-177800"/>
            <a:r>
              <a:rPr lang="en-US" sz="2000">
                <a:solidFill>
                  <a:schemeClr val="tx1"/>
                </a:solidFill>
              </a:rPr>
              <a:t>1997: </a:t>
            </a:r>
            <a:r>
              <a:rPr lang="en-US" sz="2000" b="1">
                <a:solidFill>
                  <a:schemeClr val="tx1"/>
                </a:solidFill>
              </a:rPr>
              <a:t>parallel </a:t>
            </a:r>
            <a:r>
              <a:rPr lang="en-US" sz="2000" b="1" dirty="0">
                <a:solidFill>
                  <a:schemeClr val="tx1"/>
                </a:solidFill>
              </a:rPr>
              <a:t>genetic algorithm</a:t>
            </a:r>
            <a:r>
              <a:rPr lang="en-US" sz="2000" dirty="0">
                <a:solidFill>
                  <a:schemeClr val="tx1"/>
                </a:solidFill>
              </a:rPr>
              <a:t> for detailed </a:t>
            </a:r>
            <a:r>
              <a:rPr lang="en-US" sz="2000">
                <a:solidFill>
                  <a:schemeClr val="tx1"/>
                </a:solidFill>
              </a:rPr>
              <a:t>routing </a:t>
            </a:r>
          </a:p>
          <a:p>
            <a:pPr marL="228600" indent="-177800"/>
            <a:r>
              <a:rPr lang="en-US" sz="2200" i="1">
                <a:solidFill>
                  <a:srgbClr val="0000FF"/>
                </a:solidFill>
              </a:rPr>
              <a:t>“These results showed … the power of evolutionary algorithms, but even this brute-force, massive parallel approach could not overcome their drawbacks: slow, stochastic, tricky to set up... , hence, not applicable to commercial design automation”</a:t>
            </a:r>
            <a:endParaRPr lang="en-US" sz="2200" i="1" dirty="0">
              <a:solidFill>
                <a:srgbClr val="0000FF"/>
              </a:solidFill>
            </a:endParaRPr>
          </a:p>
          <a:p>
            <a:pPr marL="228600" indent="-177800"/>
            <a:r>
              <a:rPr lang="en-US" sz="2400" b="1">
                <a:solidFill>
                  <a:srgbClr val="FF0000"/>
                </a:solidFill>
              </a:rPr>
              <a:t>Today, PD is rediscovering evolutionary optimization!</a:t>
            </a:r>
            <a:endParaRPr lang="en-US" sz="2400" b="1" dirty="0">
              <a:solidFill>
                <a:srgbClr val="FF0000"/>
              </a:solidFill>
              <a:sym typeface="Wingdings" panose="05000000000000000000" pitchFamily="2" charset="2"/>
            </a:endParaRPr>
          </a:p>
          <a:p>
            <a:pPr marL="228600" indent="-177800"/>
            <a:endParaRPr lang="en-US" sz="2000" b="1" dirty="0">
              <a:solidFill>
                <a:srgbClr val="0070C0"/>
              </a:solidFill>
            </a:endParaRPr>
          </a:p>
          <a:p>
            <a:pPr marL="0" indent="-228600"/>
            <a:endParaRPr lang="en-US" b="1" dirty="0"/>
          </a:p>
          <a:p>
            <a:pPr marL="0" indent="-228600"/>
            <a:endParaRPr lang="en-US" sz="2200" b="1" dirty="0"/>
          </a:p>
          <a:p>
            <a:pPr marL="228600" indent="-177800"/>
            <a:endParaRPr lang="en-US" b="1" dirty="0"/>
          </a:p>
        </p:txBody>
      </p:sp>
      <p:sp>
        <p:nvSpPr>
          <p:cNvPr id="18" name="TextBox 17">
            <a:extLst>
              <a:ext uri="{FF2B5EF4-FFF2-40B4-BE49-F238E27FC236}">
                <a16:creationId xmlns:a16="http://schemas.microsoft.com/office/drawing/2014/main" id="{CBD93B8C-0C3F-9597-8CA8-7392452CF643}"/>
              </a:ext>
            </a:extLst>
          </p:cNvPr>
          <p:cNvSpPr txBox="1"/>
          <p:nvPr/>
        </p:nvSpPr>
        <p:spPr>
          <a:xfrm>
            <a:off x="469130" y="816063"/>
            <a:ext cx="5690681" cy="400110"/>
          </a:xfrm>
          <a:prstGeom prst="rect">
            <a:avLst/>
          </a:prstGeom>
          <a:noFill/>
        </p:spPr>
        <p:txBody>
          <a:bodyPr wrap="square" rtlCol="0">
            <a:spAutoFit/>
          </a:bodyPr>
          <a:lstStyle/>
          <a:p>
            <a:r>
              <a:rPr lang="en-US" sz="2000" b="1" dirty="0">
                <a:solidFill>
                  <a:srgbClr val="C00000"/>
                </a:solidFill>
              </a:rPr>
              <a:t>Increase in complexity of the routing problem</a:t>
            </a:r>
          </a:p>
        </p:txBody>
      </p:sp>
      <p:sp>
        <p:nvSpPr>
          <p:cNvPr id="3" name="Rectangle 2">
            <a:extLst>
              <a:ext uri="{FF2B5EF4-FFF2-40B4-BE49-F238E27FC236}">
                <a16:creationId xmlns:a16="http://schemas.microsoft.com/office/drawing/2014/main" id="{CC827152-23BE-9B00-3D10-D344D86635E0}"/>
              </a:ext>
            </a:extLst>
          </p:cNvPr>
          <p:cNvSpPr/>
          <p:nvPr/>
        </p:nvSpPr>
        <p:spPr>
          <a:xfrm>
            <a:off x="0" y="679422"/>
            <a:ext cx="11650662" cy="5683984"/>
          </a:xfrm>
          <a:prstGeom prst="rect">
            <a:avLst/>
          </a:prstGeom>
          <a:solidFill>
            <a:srgbClr val="FFFFFF">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5D907E-F17F-1744-2889-AA5E816ED8E3}"/>
              </a:ext>
            </a:extLst>
          </p:cNvPr>
          <p:cNvPicPr>
            <a:picLocks noChangeAspect="1"/>
          </p:cNvPicPr>
          <p:nvPr/>
        </p:nvPicPr>
        <p:blipFill>
          <a:blip r:embed="rId4"/>
          <a:stretch>
            <a:fillRect/>
          </a:stretch>
        </p:blipFill>
        <p:spPr>
          <a:xfrm rot="887297">
            <a:off x="2453754" y="2188772"/>
            <a:ext cx="7840136" cy="3340898"/>
          </a:xfrm>
          <a:prstGeom prst="rect">
            <a:avLst/>
          </a:prstGeom>
        </p:spPr>
      </p:pic>
    </p:spTree>
    <p:extLst>
      <p:ext uri="{BB962C8B-B14F-4D97-AF65-F5344CB8AC3E}">
        <p14:creationId xmlns:p14="http://schemas.microsoft.com/office/powerpoint/2010/main" val="342712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122374D6-46B0-4FA0-0A9F-0DCBBEAC57B2}"/>
              </a:ext>
            </a:extLst>
          </p:cNvPr>
          <p:cNvPicPr>
            <a:picLocks noChangeAspect="1"/>
          </p:cNvPicPr>
          <p:nvPr/>
        </p:nvPicPr>
        <p:blipFill>
          <a:blip r:embed="rId3"/>
          <a:stretch>
            <a:fillRect/>
          </a:stretch>
        </p:blipFill>
        <p:spPr>
          <a:xfrm>
            <a:off x="8123204" y="1683975"/>
            <a:ext cx="928819" cy="281027"/>
          </a:xfrm>
          <a:prstGeom prst="rect">
            <a:avLst/>
          </a:prstGeom>
        </p:spPr>
      </p:pic>
      <p:pic>
        <p:nvPicPr>
          <p:cNvPr id="38" name="Picture 37">
            <a:extLst>
              <a:ext uri="{FF2B5EF4-FFF2-40B4-BE49-F238E27FC236}">
                <a16:creationId xmlns:a16="http://schemas.microsoft.com/office/drawing/2014/main" id="{89A75670-E2E0-56EA-B198-C9F8E2ECF45A}"/>
              </a:ext>
            </a:extLst>
          </p:cNvPr>
          <p:cNvPicPr>
            <a:picLocks noChangeAspect="1"/>
          </p:cNvPicPr>
          <p:nvPr/>
        </p:nvPicPr>
        <p:blipFill>
          <a:blip r:embed="rId3"/>
          <a:stretch>
            <a:fillRect/>
          </a:stretch>
        </p:blipFill>
        <p:spPr>
          <a:xfrm>
            <a:off x="8038969" y="1743344"/>
            <a:ext cx="928819" cy="281027"/>
          </a:xfrm>
          <a:prstGeom prst="rect">
            <a:avLst/>
          </a:prstGeom>
        </p:spPr>
      </p:pic>
      <p:pic>
        <p:nvPicPr>
          <p:cNvPr id="37" name="Picture 36">
            <a:extLst>
              <a:ext uri="{FF2B5EF4-FFF2-40B4-BE49-F238E27FC236}">
                <a16:creationId xmlns:a16="http://schemas.microsoft.com/office/drawing/2014/main" id="{E7ED0198-9C97-2040-1F4D-5F5D5584EA9C}"/>
              </a:ext>
            </a:extLst>
          </p:cNvPr>
          <p:cNvPicPr>
            <a:picLocks noChangeAspect="1"/>
          </p:cNvPicPr>
          <p:nvPr/>
        </p:nvPicPr>
        <p:blipFill>
          <a:blip r:embed="rId3"/>
          <a:stretch>
            <a:fillRect/>
          </a:stretch>
        </p:blipFill>
        <p:spPr>
          <a:xfrm>
            <a:off x="7955690" y="1830208"/>
            <a:ext cx="928819" cy="281027"/>
          </a:xfrm>
          <a:prstGeom prst="rect">
            <a:avLst/>
          </a:prstGeom>
        </p:spPr>
      </p:pic>
      <p:sp>
        <p:nvSpPr>
          <p:cNvPr id="2" name="Title 1">
            <a:extLst>
              <a:ext uri="{FF2B5EF4-FFF2-40B4-BE49-F238E27FC236}">
                <a16:creationId xmlns:a16="http://schemas.microsoft.com/office/drawing/2014/main" id="{C0F9B82D-B842-1F20-FEEB-F182E3BF530C}"/>
              </a:ext>
            </a:extLst>
          </p:cNvPr>
          <p:cNvSpPr>
            <a:spLocks noGrp="1"/>
          </p:cNvSpPr>
          <p:nvPr>
            <p:ph type="title"/>
          </p:nvPr>
        </p:nvSpPr>
        <p:spPr/>
        <p:txBody>
          <a:bodyPr/>
          <a:lstStyle/>
          <a:p>
            <a:r>
              <a:rPr lang="en-US"/>
              <a:t>Genetic Algorithms for Routing</a:t>
            </a:r>
            <a:endParaRPr lang="en-US" dirty="0"/>
          </a:p>
        </p:txBody>
      </p:sp>
      <p:sp>
        <p:nvSpPr>
          <p:cNvPr id="5" name="Text Placeholder 2">
            <a:extLst>
              <a:ext uri="{FF2B5EF4-FFF2-40B4-BE49-F238E27FC236}">
                <a16:creationId xmlns:a16="http://schemas.microsoft.com/office/drawing/2014/main" id="{9B2B7761-72E9-FDE8-E284-F59DBB9AFEB9}"/>
              </a:ext>
            </a:extLst>
          </p:cNvPr>
          <p:cNvSpPr txBox="1">
            <a:spLocks/>
          </p:cNvSpPr>
          <p:nvPr/>
        </p:nvSpPr>
        <p:spPr>
          <a:xfrm>
            <a:off x="215900" y="901956"/>
            <a:ext cx="6902450" cy="4355843"/>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r>
              <a:rPr lang="en-US" sz="2400" b="1">
                <a:solidFill>
                  <a:schemeClr val="tx1"/>
                </a:solidFill>
              </a:rPr>
              <a:t>Jens </a:t>
            </a:r>
            <a:r>
              <a:rPr lang="en-US" sz="2400">
                <a:solidFill>
                  <a:schemeClr val="tx1"/>
                </a:solidFill>
              </a:rPr>
              <a:t>introduced </a:t>
            </a:r>
            <a:r>
              <a:rPr lang="en-US" sz="2400" dirty="0">
                <a:solidFill>
                  <a:schemeClr val="tx1"/>
                </a:solidFill>
              </a:rPr>
              <a:t>genetic algorithms </a:t>
            </a:r>
            <a:r>
              <a:rPr lang="en-US" sz="2400">
                <a:solidFill>
                  <a:schemeClr val="tx1"/>
                </a:solidFill>
              </a:rPr>
              <a:t>(GAs) for MCM </a:t>
            </a:r>
            <a:r>
              <a:rPr lang="en-US" sz="2400" dirty="0">
                <a:solidFill>
                  <a:schemeClr val="tx1"/>
                </a:solidFill>
              </a:rPr>
              <a:t>routing and </a:t>
            </a:r>
            <a:r>
              <a:rPr lang="en-US" sz="2400">
                <a:solidFill>
                  <a:schemeClr val="tx1"/>
                </a:solidFill>
              </a:rPr>
              <a:t>related PD problems </a:t>
            </a:r>
            <a:endParaRPr lang="en-US" sz="2400" dirty="0">
              <a:solidFill>
                <a:schemeClr val="tx1"/>
              </a:solidFill>
            </a:endParaRPr>
          </a:p>
          <a:p>
            <a:pPr marL="228600" indent="-177800"/>
            <a:r>
              <a:rPr lang="en-US" sz="2400" b="1">
                <a:solidFill>
                  <a:schemeClr val="tx1"/>
                </a:solidFill>
                <a:sym typeface="Wingdings" panose="05000000000000000000" pitchFamily="2" charset="2"/>
              </a:rPr>
              <a:t>Evolutionary </a:t>
            </a:r>
            <a:r>
              <a:rPr lang="en-US" sz="2400" b="1" dirty="0">
                <a:solidFill>
                  <a:schemeClr val="tx1"/>
                </a:solidFill>
                <a:sym typeface="Wingdings" panose="05000000000000000000" pitchFamily="2" charset="2"/>
              </a:rPr>
              <a:t>search </a:t>
            </a:r>
            <a:r>
              <a:rPr lang="en-US" sz="2400">
                <a:solidFill>
                  <a:schemeClr val="tx1"/>
                </a:solidFill>
                <a:sym typeface="Wingdings" panose="05000000000000000000" pitchFamily="2" charset="2"/>
              </a:rPr>
              <a:t>offered an alternative to</a:t>
            </a:r>
            <a:endParaRPr lang="en-US" sz="2400" dirty="0">
              <a:solidFill>
                <a:schemeClr val="tx1"/>
              </a:solidFill>
              <a:sym typeface="Wingdings" panose="05000000000000000000" pitchFamily="2" charset="2"/>
            </a:endParaRPr>
          </a:p>
          <a:p>
            <a:pPr marL="685800" lvl="1" indent="-177800"/>
            <a:r>
              <a:rPr lang="en-US" sz="2000" dirty="0">
                <a:solidFill>
                  <a:schemeClr val="tx1"/>
                </a:solidFill>
                <a:sym typeface="Wingdings" panose="05000000000000000000" pitchFamily="2" charset="2"/>
              </a:rPr>
              <a:t>Single-solution methods</a:t>
            </a:r>
          </a:p>
          <a:p>
            <a:pPr marL="685800" lvl="1" indent="-177800"/>
            <a:r>
              <a:rPr lang="en-US" sz="2000" dirty="0">
                <a:solidFill>
                  <a:schemeClr val="tx1"/>
                </a:solidFill>
                <a:sym typeface="Wingdings" panose="05000000000000000000" pitchFamily="2" charset="2"/>
              </a:rPr>
              <a:t>Purely greedy heuristics</a:t>
            </a:r>
          </a:p>
          <a:p>
            <a:pPr marL="228600" indent="-177800"/>
            <a:r>
              <a:rPr lang="en-US" sz="2400">
                <a:solidFill>
                  <a:schemeClr val="tx1"/>
                </a:solidFill>
                <a:sym typeface="Wingdings" panose="05000000000000000000" pitchFamily="2" charset="2"/>
              </a:rPr>
              <a:t>And achieved </a:t>
            </a:r>
            <a:r>
              <a:rPr lang="en-US" sz="2400" b="1" dirty="0">
                <a:solidFill>
                  <a:schemeClr val="tx1"/>
                </a:solidFill>
                <a:sym typeface="Wingdings" panose="05000000000000000000" pitchFamily="2" charset="2"/>
              </a:rPr>
              <a:t>competitive benchmark </a:t>
            </a:r>
            <a:r>
              <a:rPr lang="en-US" sz="2400" b="1">
                <a:solidFill>
                  <a:schemeClr val="tx1"/>
                </a:solidFill>
                <a:sym typeface="Wingdings" panose="05000000000000000000" pitchFamily="2" charset="2"/>
              </a:rPr>
              <a:t>results</a:t>
            </a:r>
            <a:r>
              <a:rPr lang="en-US" sz="2400">
                <a:solidFill>
                  <a:schemeClr val="tx1"/>
                </a:solidFill>
                <a:sym typeface="Wingdings" panose="05000000000000000000" pitchFamily="2" charset="2"/>
              </a:rPr>
              <a:t> </a:t>
            </a:r>
            <a:endParaRPr lang="en-US" sz="2400" dirty="0">
              <a:solidFill>
                <a:schemeClr val="tx1"/>
              </a:solidFill>
              <a:sym typeface="Wingdings" panose="05000000000000000000" pitchFamily="2" charset="2"/>
            </a:endParaRPr>
          </a:p>
          <a:p>
            <a:pPr marL="228600" indent="-177800"/>
            <a:endParaRPr lang="en-US" sz="2400" b="1" dirty="0">
              <a:solidFill>
                <a:schemeClr val="tx1"/>
              </a:solidFill>
              <a:sym typeface="Wingdings" panose="05000000000000000000" pitchFamily="2" charset="2"/>
            </a:endParaRPr>
          </a:p>
          <a:p>
            <a:pPr marL="228600" indent="-177800"/>
            <a:endParaRPr lang="en-US" sz="2400" b="1" dirty="0">
              <a:solidFill>
                <a:srgbClr val="0070C0"/>
              </a:solidFill>
            </a:endParaRPr>
          </a:p>
          <a:p>
            <a:pPr marL="0" indent="-228600"/>
            <a:endParaRPr lang="en-US" sz="3200" b="1" dirty="0"/>
          </a:p>
          <a:p>
            <a:pPr marL="0" indent="-228600"/>
            <a:endParaRPr lang="en-US" sz="2400" b="1" dirty="0"/>
          </a:p>
          <a:p>
            <a:pPr marL="228600" indent="-177800"/>
            <a:endParaRPr lang="en-US" sz="3200" b="1" dirty="0"/>
          </a:p>
        </p:txBody>
      </p:sp>
      <p:sp>
        <p:nvSpPr>
          <p:cNvPr id="30" name="Rectangle: Rounded Corners 29">
            <a:extLst>
              <a:ext uri="{FF2B5EF4-FFF2-40B4-BE49-F238E27FC236}">
                <a16:creationId xmlns:a16="http://schemas.microsoft.com/office/drawing/2014/main" id="{67815984-6F06-5E81-0E1A-C0E6F199A37F}"/>
              </a:ext>
            </a:extLst>
          </p:cNvPr>
          <p:cNvSpPr/>
          <p:nvPr/>
        </p:nvSpPr>
        <p:spPr>
          <a:xfrm>
            <a:off x="9556750" y="834801"/>
            <a:ext cx="2133600" cy="595312"/>
          </a:xfrm>
          <a:prstGeom prst="roundRect">
            <a:avLst/>
          </a:prstGeom>
          <a:solidFill>
            <a:schemeClr val="bg1">
              <a:lumMod val="95000"/>
            </a:schemeClr>
          </a:solidFill>
          <a:ln>
            <a:solidFill>
              <a:srgbClr val="1040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0406F"/>
                </a:solidFill>
              </a:rPr>
              <a:t>Initial population</a:t>
            </a:r>
          </a:p>
        </p:txBody>
      </p:sp>
      <p:sp>
        <p:nvSpPr>
          <p:cNvPr id="31" name="Rectangle: Rounded Corners 30">
            <a:extLst>
              <a:ext uri="{FF2B5EF4-FFF2-40B4-BE49-F238E27FC236}">
                <a16:creationId xmlns:a16="http://schemas.microsoft.com/office/drawing/2014/main" id="{D835E251-32D1-1776-5D05-FEA84A987006}"/>
              </a:ext>
            </a:extLst>
          </p:cNvPr>
          <p:cNvSpPr/>
          <p:nvPr/>
        </p:nvSpPr>
        <p:spPr>
          <a:xfrm>
            <a:off x="9385300" y="1603005"/>
            <a:ext cx="2476500" cy="595312"/>
          </a:xfrm>
          <a:prstGeom prst="roundRect">
            <a:avLst/>
          </a:prstGeom>
          <a:solidFill>
            <a:schemeClr val="bg1">
              <a:lumMod val="95000"/>
            </a:schemeClr>
          </a:solidFill>
          <a:ln>
            <a:solidFill>
              <a:srgbClr val="1040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0406F"/>
                </a:solidFill>
              </a:rPr>
              <a:t>Tournament selection</a:t>
            </a:r>
          </a:p>
        </p:txBody>
      </p:sp>
      <p:sp>
        <p:nvSpPr>
          <p:cNvPr id="32" name="Rectangle: Rounded Corners 31">
            <a:extLst>
              <a:ext uri="{FF2B5EF4-FFF2-40B4-BE49-F238E27FC236}">
                <a16:creationId xmlns:a16="http://schemas.microsoft.com/office/drawing/2014/main" id="{8F0CA362-A5A1-CD4B-0874-D90A3C479BE9}"/>
              </a:ext>
            </a:extLst>
          </p:cNvPr>
          <p:cNvSpPr/>
          <p:nvPr/>
        </p:nvSpPr>
        <p:spPr>
          <a:xfrm>
            <a:off x="9442450" y="2381555"/>
            <a:ext cx="2362200" cy="595312"/>
          </a:xfrm>
          <a:prstGeom prst="roundRect">
            <a:avLst/>
          </a:prstGeom>
          <a:solidFill>
            <a:schemeClr val="bg1">
              <a:lumMod val="95000"/>
            </a:schemeClr>
          </a:solidFill>
          <a:ln>
            <a:solidFill>
              <a:srgbClr val="1040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0406F"/>
                </a:solidFill>
              </a:rPr>
              <a:t>Crossover/mutation</a:t>
            </a:r>
          </a:p>
        </p:txBody>
      </p:sp>
      <p:sp>
        <p:nvSpPr>
          <p:cNvPr id="33" name="Rectangle: Rounded Corners 32">
            <a:extLst>
              <a:ext uri="{FF2B5EF4-FFF2-40B4-BE49-F238E27FC236}">
                <a16:creationId xmlns:a16="http://schemas.microsoft.com/office/drawing/2014/main" id="{03E18F1D-E317-0019-FE1E-9348D06BE8C2}"/>
              </a:ext>
            </a:extLst>
          </p:cNvPr>
          <p:cNvSpPr/>
          <p:nvPr/>
        </p:nvSpPr>
        <p:spPr>
          <a:xfrm>
            <a:off x="9442450" y="3148116"/>
            <a:ext cx="2362200" cy="595312"/>
          </a:xfrm>
          <a:prstGeom prst="roundRect">
            <a:avLst/>
          </a:prstGeom>
          <a:solidFill>
            <a:schemeClr val="bg1">
              <a:lumMod val="95000"/>
            </a:schemeClr>
          </a:solidFill>
          <a:ln>
            <a:solidFill>
              <a:srgbClr val="1040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0406F"/>
                </a:solidFill>
              </a:rPr>
              <a:t>Evolved solutions</a:t>
            </a:r>
          </a:p>
        </p:txBody>
      </p:sp>
      <p:pic>
        <p:nvPicPr>
          <p:cNvPr id="40" name="Picture 39">
            <a:extLst>
              <a:ext uri="{FF2B5EF4-FFF2-40B4-BE49-F238E27FC236}">
                <a16:creationId xmlns:a16="http://schemas.microsoft.com/office/drawing/2014/main" id="{E39439E8-0FCC-32A6-86EF-0AA5EA34A99D}"/>
              </a:ext>
            </a:extLst>
          </p:cNvPr>
          <p:cNvPicPr>
            <a:picLocks noChangeAspect="1"/>
          </p:cNvPicPr>
          <p:nvPr/>
        </p:nvPicPr>
        <p:blipFill>
          <a:blip r:embed="rId3"/>
          <a:stretch>
            <a:fillRect/>
          </a:stretch>
        </p:blipFill>
        <p:spPr>
          <a:xfrm>
            <a:off x="8325131" y="901957"/>
            <a:ext cx="928819" cy="281027"/>
          </a:xfrm>
          <a:prstGeom prst="rect">
            <a:avLst/>
          </a:prstGeom>
        </p:spPr>
      </p:pic>
      <p:pic>
        <p:nvPicPr>
          <p:cNvPr id="41" name="Picture 40">
            <a:extLst>
              <a:ext uri="{FF2B5EF4-FFF2-40B4-BE49-F238E27FC236}">
                <a16:creationId xmlns:a16="http://schemas.microsoft.com/office/drawing/2014/main" id="{9B44F26B-16A0-3208-CECC-42426693EC22}"/>
              </a:ext>
            </a:extLst>
          </p:cNvPr>
          <p:cNvPicPr>
            <a:picLocks noChangeAspect="1"/>
          </p:cNvPicPr>
          <p:nvPr/>
        </p:nvPicPr>
        <p:blipFill>
          <a:blip r:embed="rId3"/>
          <a:stretch>
            <a:fillRect/>
          </a:stretch>
        </p:blipFill>
        <p:spPr>
          <a:xfrm>
            <a:off x="8255695" y="961509"/>
            <a:ext cx="928819" cy="281027"/>
          </a:xfrm>
          <a:prstGeom prst="rect">
            <a:avLst/>
          </a:prstGeom>
        </p:spPr>
      </p:pic>
      <p:pic>
        <p:nvPicPr>
          <p:cNvPr id="42" name="Picture 41">
            <a:extLst>
              <a:ext uri="{FF2B5EF4-FFF2-40B4-BE49-F238E27FC236}">
                <a16:creationId xmlns:a16="http://schemas.microsoft.com/office/drawing/2014/main" id="{29531E3A-03ED-00EE-88B9-644554B78DED}"/>
              </a:ext>
            </a:extLst>
          </p:cNvPr>
          <p:cNvPicPr>
            <a:picLocks noChangeAspect="1"/>
          </p:cNvPicPr>
          <p:nvPr/>
        </p:nvPicPr>
        <p:blipFill>
          <a:blip r:embed="rId3"/>
          <a:stretch>
            <a:fillRect/>
          </a:stretch>
        </p:blipFill>
        <p:spPr>
          <a:xfrm>
            <a:off x="8172416" y="1048373"/>
            <a:ext cx="928819" cy="281027"/>
          </a:xfrm>
          <a:prstGeom prst="rect">
            <a:avLst/>
          </a:prstGeom>
        </p:spPr>
      </p:pic>
      <p:pic>
        <p:nvPicPr>
          <p:cNvPr id="43" name="Picture 42">
            <a:extLst>
              <a:ext uri="{FF2B5EF4-FFF2-40B4-BE49-F238E27FC236}">
                <a16:creationId xmlns:a16="http://schemas.microsoft.com/office/drawing/2014/main" id="{BD8549DD-EFC2-3257-B313-1249AC0DA7A9}"/>
              </a:ext>
            </a:extLst>
          </p:cNvPr>
          <p:cNvPicPr>
            <a:picLocks noChangeAspect="1"/>
          </p:cNvPicPr>
          <p:nvPr/>
        </p:nvPicPr>
        <p:blipFill>
          <a:blip r:embed="rId3"/>
          <a:stretch>
            <a:fillRect/>
          </a:stretch>
        </p:blipFill>
        <p:spPr>
          <a:xfrm>
            <a:off x="8089137" y="1116405"/>
            <a:ext cx="928819" cy="281027"/>
          </a:xfrm>
          <a:prstGeom prst="rect">
            <a:avLst/>
          </a:prstGeom>
        </p:spPr>
      </p:pic>
      <p:pic>
        <p:nvPicPr>
          <p:cNvPr id="44" name="Picture 43">
            <a:extLst>
              <a:ext uri="{FF2B5EF4-FFF2-40B4-BE49-F238E27FC236}">
                <a16:creationId xmlns:a16="http://schemas.microsoft.com/office/drawing/2014/main" id="{673A8551-98BB-D341-A4A8-19BE02F88EE9}"/>
              </a:ext>
            </a:extLst>
          </p:cNvPr>
          <p:cNvPicPr>
            <a:picLocks noChangeAspect="1"/>
          </p:cNvPicPr>
          <p:nvPr/>
        </p:nvPicPr>
        <p:blipFill>
          <a:blip r:embed="rId3"/>
          <a:stretch>
            <a:fillRect/>
          </a:stretch>
        </p:blipFill>
        <p:spPr>
          <a:xfrm>
            <a:off x="8022331" y="1192506"/>
            <a:ext cx="928819" cy="281027"/>
          </a:xfrm>
          <a:prstGeom prst="rect">
            <a:avLst/>
          </a:prstGeom>
        </p:spPr>
      </p:pic>
      <p:pic>
        <p:nvPicPr>
          <p:cNvPr id="46" name="Picture 45">
            <a:extLst>
              <a:ext uri="{FF2B5EF4-FFF2-40B4-BE49-F238E27FC236}">
                <a16:creationId xmlns:a16="http://schemas.microsoft.com/office/drawing/2014/main" id="{943D96B0-06CD-B986-66C0-4611499C344D}"/>
              </a:ext>
            </a:extLst>
          </p:cNvPr>
          <p:cNvPicPr>
            <a:picLocks noChangeAspect="1"/>
          </p:cNvPicPr>
          <p:nvPr/>
        </p:nvPicPr>
        <p:blipFill>
          <a:blip r:embed="rId4"/>
          <a:stretch>
            <a:fillRect/>
          </a:stretch>
        </p:blipFill>
        <p:spPr>
          <a:xfrm>
            <a:off x="8260010" y="3338858"/>
            <a:ext cx="938344" cy="261974"/>
          </a:xfrm>
          <a:prstGeom prst="rect">
            <a:avLst/>
          </a:prstGeom>
        </p:spPr>
      </p:pic>
      <p:pic>
        <p:nvPicPr>
          <p:cNvPr id="49" name="Picture 48">
            <a:extLst>
              <a:ext uri="{FF2B5EF4-FFF2-40B4-BE49-F238E27FC236}">
                <a16:creationId xmlns:a16="http://schemas.microsoft.com/office/drawing/2014/main" id="{8EC60025-1080-E7D2-6580-4CFA46A1C595}"/>
              </a:ext>
            </a:extLst>
          </p:cNvPr>
          <p:cNvPicPr>
            <a:picLocks noChangeAspect="1"/>
          </p:cNvPicPr>
          <p:nvPr/>
        </p:nvPicPr>
        <p:blipFill>
          <a:blip r:embed="rId3"/>
          <a:stretch>
            <a:fillRect/>
          </a:stretch>
        </p:blipFill>
        <p:spPr>
          <a:xfrm>
            <a:off x="7194385" y="2598297"/>
            <a:ext cx="928819" cy="281027"/>
          </a:xfrm>
          <a:prstGeom prst="rect">
            <a:avLst/>
          </a:prstGeom>
        </p:spPr>
      </p:pic>
      <p:pic>
        <p:nvPicPr>
          <p:cNvPr id="50" name="Picture 49">
            <a:extLst>
              <a:ext uri="{FF2B5EF4-FFF2-40B4-BE49-F238E27FC236}">
                <a16:creationId xmlns:a16="http://schemas.microsoft.com/office/drawing/2014/main" id="{ED57C55B-622A-B7B3-9AA6-1897E76983EE}"/>
              </a:ext>
            </a:extLst>
          </p:cNvPr>
          <p:cNvPicPr>
            <a:picLocks noChangeAspect="1"/>
          </p:cNvPicPr>
          <p:nvPr/>
        </p:nvPicPr>
        <p:blipFill>
          <a:blip r:embed="rId3"/>
          <a:stretch>
            <a:fillRect/>
          </a:stretch>
        </p:blipFill>
        <p:spPr>
          <a:xfrm>
            <a:off x="8420099" y="2592785"/>
            <a:ext cx="928819" cy="281027"/>
          </a:xfrm>
          <a:prstGeom prst="rect">
            <a:avLst/>
          </a:prstGeom>
        </p:spPr>
      </p:pic>
      <p:sp>
        <p:nvSpPr>
          <p:cNvPr id="51" name="TextBox 50">
            <a:extLst>
              <a:ext uri="{FF2B5EF4-FFF2-40B4-BE49-F238E27FC236}">
                <a16:creationId xmlns:a16="http://schemas.microsoft.com/office/drawing/2014/main" id="{173FDB83-E7B5-4812-6154-45549DDC5F8A}"/>
              </a:ext>
            </a:extLst>
          </p:cNvPr>
          <p:cNvSpPr txBox="1"/>
          <p:nvPr/>
        </p:nvSpPr>
        <p:spPr>
          <a:xfrm>
            <a:off x="8123204" y="2584921"/>
            <a:ext cx="634237" cy="307777"/>
          </a:xfrm>
          <a:prstGeom prst="rect">
            <a:avLst/>
          </a:prstGeom>
          <a:noFill/>
        </p:spPr>
        <p:txBody>
          <a:bodyPr wrap="square" rtlCol="0">
            <a:spAutoFit/>
          </a:bodyPr>
          <a:lstStyle/>
          <a:p>
            <a:r>
              <a:rPr lang="en-US" b="1" dirty="0"/>
              <a:t>X</a:t>
            </a:r>
          </a:p>
        </p:txBody>
      </p:sp>
      <p:sp>
        <p:nvSpPr>
          <p:cNvPr id="52" name="Arrow: Down 51">
            <a:extLst>
              <a:ext uri="{FF2B5EF4-FFF2-40B4-BE49-F238E27FC236}">
                <a16:creationId xmlns:a16="http://schemas.microsoft.com/office/drawing/2014/main" id="{57BCDFD8-BDB7-9A72-7FB1-2D89D54ABE9F}"/>
              </a:ext>
            </a:extLst>
          </p:cNvPr>
          <p:cNvSpPr/>
          <p:nvPr/>
        </p:nvSpPr>
        <p:spPr>
          <a:xfrm>
            <a:off x="10553700" y="1431987"/>
            <a:ext cx="139700" cy="167394"/>
          </a:xfrm>
          <a:prstGeom prst="downArrow">
            <a:avLst/>
          </a:prstGeom>
          <a:solidFill>
            <a:srgbClr val="0C3B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Down 52">
            <a:extLst>
              <a:ext uri="{FF2B5EF4-FFF2-40B4-BE49-F238E27FC236}">
                <a16:creationId xmlns:a16="http://schemas.microsoft.com/office/drawing/2014/main" id="{89105ABA-28E3-3239-1FD5-09338C69F2CE}"/>
              </a:ext>
            </a:extLst>
          </p:cNvPr>
          <p:cNvSpPr/>
          <p:nvPr/>
        </p:nvSpPr>
        <p:spPr>
          <a:xfrm>
            <a:off x="10553700" y="2219258"/>
            <a:ext cx="139700" cy="167394"/>
          </a:xfrm>
          <a:prstGeom prst="downArrow">
            <a:avLst/>
          </a:prstGeom>
          <a:solidFill>
            <a:srgbClr val="0C3B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Down 53">
            <a:extLst>
              <a:ext uri="{FF2B5EF4-FFF2-40B4-BE49-F238E27FC236}">
                <a16:creationId xmlns:a16="http://schemas.microsoft.com/office/drawing/2014/main" id="{F48B410B-DB0C-CD10-B803-CB2129F27DBD}"/>
              </a:ext>
            </a:extLst>
          </p:cNvPr>
          <p:cNvSpPr/>
          <p:nvPr/>
        </p:nvSpPr>
        <p:spPr>
          <a:xfrm>
            <a:off x="10553700" y="2981969"/>
            <a:ext cx="139700" cy="167394"/>
          </a:xfrm>
          <a:prstGeom prst="downArrow">
            <a:avLst/>
          </a:prstGeom>
          <a:solidFill>
            <a:srgbClr val="0C3B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D81AB2C-CE4D-D255-80F2-F37185387AC2}"/>
              </a:ext>
            </a:extLst>
          </p:cNvPr>
          <p:cNvPicPr>
            <a:picLocks noChangeAspect="1"/>
          </p:cNvPicPr>
          <p:nvPr/>
        </p:nvPicPr>
        <p:blipFill>
          <a:blip r:embed="rId5"/>
          <a:srcRect r="14572" b="4489"/>
          <a:stretch>
            <a:fillRect/>
          </a:stretch>
        </p:blipFill>
        <p:spPr>
          <a:xfrm>
            <a:off x="372582" y="3686948"/>
            <a:ext cx="11689125" cy="3015408"/>
          </a:xfrm>
          <a:prstGeom prst="rect">
            <a:avLst/>
          </a:prstGeom>
        </p:spPr>
      </p:pic>
      <p:sp>
        <p:nvSpPr>
          <p:cNvPr id="6" name="Rectangle 5">
            <a:extLst>
              <a:ext uri="{FF2B5EF4-FFF2-40B4-BE49-F238E27FC236}">
                <a16:creationId xmlns:a16="http://schemas.microsoft.com/office/drawing/2014/main" id="{16283E28-CCB8-D68D-657C-65296D5E0A16}"/>
              </a:ext>
            </a:extLst>
          </p:cNvPr>
          <p:cNvSpPr/>
          <p:nvPr/>
        </p:nvSpPr>
        <p:spPr>
          <a:xfrm>
            <a:off x="582363" y="3724803"/>
            <a:ext cx="933855" cy="1332689"/>
          </a:xfrm>
          <a:prstGeom prst="rect">
            <a:avLst/>
          </a:prstGeom>
          <a:solidFill>
            <a:srgbClr val="FFFF00">
              <a:alpha val="3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34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4662-E349-1D6F-6267-32061E8A8415}"/>
              </a:ext>
            </a:extLst>
          </p:cNvPr>
          <p:cNvSpPr>
            <a:spLocks noGrp="1"/>
          </p:cNvSpPr>
          <p:nvPr>
            <p:ph type="title"/>
          </p:nvPr>
        </p:nvSpPr>
        <p:spPr>
          <a:xfrm>
            <a:off x="196444" y="115279"/>
            <a:ext cx="11802533" cy="595312"/>
          </a:xfrm>
        </p:spPr>
        <p:txBody>
          <a:bodyPr/>
          <a:lstStyle/>
          <a:p>
            <a:r>
              <a:rPr lang="en-US"/>
              <a:t>Parallel Search Changed Search !</a:t>
            </a:r>
            <a:endParaRPr lang="en-US" dirty="0"/>
          </a:p>
        </p:txBody>
      </p:sp>
      <p:sp>
        <p:nvSpPr>
          <p:cNvPr id="22" name="Text Placeholder 2">
            <a:extLst>
              <a:ext uri="{FF2B5EF4-FFF2-40B4-BE49-F238E27FC236}">
                <a16:creationId xmlns:a16="http://schemas.microsoft.com/office/drawing/2014/main" id="{E53639B0-4A68-47CF-8C5C-036ED27090D6}"/>
              </a:ext>
            </a:extLst>
          </p:cNvPr>
          <p:cNvSpPr txBox="1">
            <a:spLocks/>
          </p:cNvSpPr>
          <p:nvPr/>
        </p:nvSpPr>
        <p:spPr>
          <a:xfrm>
            <a:off x="215900" y="724506"/>
            <a:ext cx="7067550" cy="4533294"/>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lnSpc>
                <a:spcPct val="100000"/>
              </a:lnSpc>
            </a:pPr>
            <a:r>
              <a:rPr lang="en-US" sz="2000">
                <a:solidFill>
                  <a:schemeClr val="tx1"/>
                </a:solidFill>
              </a:rPr>
              <a:t>At UVA, </a:t>
            </a:r>
            <a:r>
              <a:rPr lang="en-US" sz="2000" dirty="0">
                <a:solidFill>
                  <a:schemeClr val="tx1"/>
                </a:solidFill>
              </a:rPr>
              <a:t>Jens leveraged campus-wide distributed computing resources </a:t>
            </a:r>
            <a:r>
              <a:rPr lang="en-US" sz="2000">
                <a:solidFill>
                  <a:schemeClr val="tx1"/>
                </a:solidFill>
                <a:sym typeface="Wingdings" panose="05000000000000000000" pitchFamily="2" charset="2"/>
              </a:rPr>
              <a:t> could run </a:t>
            </a:r>
            <a:r>
              <a:rPr lang="en-US" sz="2000" b="1">
                <a:solidFill>
                  <a:schemeClr val="tx1"/>
                </a:solidFill>
                <a:sym typeface="Wingdings" panose="05000000000000000000" pitchFamily="2" charset="2"/>
              </a:rPr>
              <a:t>multiple </a:t>
            </a:r>
            <a:r>
              <a:rPr lang="en-US" sz="2000" b="1" dirty="0">
                <a:solidFill>
                  <a:schemeClr val="tx1"/>
                </a:solidFill>
                <a:sym typeface="Wingdings" panose="05000000000000000000" pitchFamily="2" charset="2"/>
              </a:rPr>
              <a:t>routing populations in parallel</a:t>
            </a:r>
          </a:p>
          <a:p>
            <a:pPr marL="228600" indent="-177800">
              <a:lnSpc>
                <a:spcPct val="100000"/>
              </a:lnSpc>
            </a:pPr>
            <a:r>
              <a:rPr lang="en-US" sz="2000" b="1" dirty="0">
                <a:solidFill>
                  <a:schemeClr val="tx1"/>
                </a:solidFill>
                <a:sym typeface="Wingdings" panose="05000000000000000000" pitchFamily="2" charset="2"/>
              </a:rPr>
              <a:t>Broader search </a:t>
            </a:r>
            <a:r>
              <a:rPr lang="en-US" sz="2000" dirty="0">
                <a:solidFill>
                  <a:schemeClr val="tx1"/>
                </a:solidFill>
                <a:sym typeface="Wingdings" panose="05000000000000000000" pitchFamily="2" charset="2"/>
              </a:rPr>
              <a:t>over the routing landscape than a single evolutionary run</a:t>
            </a:r>
          </a:p>
          <a:p>
            <a:pPr marL="228600" indent="-177800">
              <a:lnSpc>
                <a:spcPct val="100000"/>
              </a:lnSpc>
            </a:pPr>
            <a:r>
              <a:rPr lang="en-US" sz="2000" dirty="0">
                <a:solidFill>
                  <a:schemeClr val="tx1"/>
                </a:solidFill>
                <a:sym typeface="Wingdings" panose="05000000000000000000" pitchFamily="2" charset="2"/>
              </a:rPr>
              <a:t>Sparse exchange of solutions maintained diversity </a:t>
            </a:r>
            <a:r>
              <a:rPr lang="en-US" sz="2000" b="1" dirty="0">
                <a:solidFill>
                  <a:schemeClr val="tx1"/>
                </a:solidFill>
                <a:sym typeface="Wingdings" panose="05000000000000000000" pitchFamily="2" charset="2"/>
              </a:rPr>
              <a:t>without collapsing exploration</a:t>
            </a:r>
          </a:p>
          <a:p>
            <a:pPr marL="228600" indent="-177800">
              <a:lnSpc>
                <a:spcPct val="100000"/>
              </a:lnSpc>
            </a:pPr>
            <a:r>
              <a:rPr lang="en-US" sz="2000" b="1" dirty="0">
                <a:solidFill>
                  <a:schemeClr val="tx1"/>
                </a:solidFill>
                <a:sym typeface="Wingdings" panose="05000000000000000000" pitchFamily="2" charset="2"/>
              </a:rPr>
              <a:t>Less</a:t>
            </a:r>
            <a:r>
              <a:rPr lang="en-US" sz="2000" dirty="0">
                <a:solidFill>
                  <a:schemeClr val="tx1"/>
                </a:solidFill>
                <a:sym typeface="Wingdings" panose="05000000000000000000" pitchFamily="2" charset="2"/>
              </a:rPr>
              <a:t> stagnation, </a:t>
            </a:r>
            <a:r>
              <a:rPr lang="en-US" sz="2000" b="1">
                <a:solidFill>
                  <a:schemeClr val="tx1"/>
                </a:solidFill>
                <a:sym typeface="Wingdings" panose="05000000000000000000" pitchFamily="2" charset="2"/>
              </a:rPr>
              <a:t>better</a:t>
            </a:r>
            <a:r>
              <a:rPr lang="en-US" sz="2000">
                <a:solidFill>
                  <a:schemeClr val="tx1"/>
                </a:solidFill>
                <a:sym typeface="Wingdings" panose="05000000000000000000" pitchFamily="2" charset="2"/>
              </a:rPr>
              <a:t> exploration, </a:t>
            </a:r>
            <a:r>
              <a:rPr lang="en-US" sz="2000" b="1" dirty="0">
                <a:solidFill>
                  <a:schemeClr val="tx1"/>
                </a:solidFill>
                <a:sym typeface="Wingdings" panose="05000000000000000000" pitchFamily="2" charset="2"/>
              </a:rPr>
              <a:t>stronger</a:t>
            </a:r>
            <a:r>
              <a:rPr lang="en-US" sz="2000" dirty="0">
                <a:solidFill>
                  <a:schemeClr val="tx1"/>
                </a:solidFill>
                <a:sym typeface="Wingdings" panose="05000000000000000000" pitchFamily="2" charset="2"/>
              </a:rPr>
              <a:t> results</a:t>
            </a:r>
          </a:p>
          <a:p>
            <a:pPr marL="228600" indent="-177800">
              <a:lnSpc>
                <a:spcPct val="100000"/>
              </a:lnSpc>
            </a:pPr>
            <a:endParaRPr lang="en-US" sz="2000" dirty="0">
              <a:solidFill>
                <a:schemeClr val="tx1"/>
              </a:solidFill>
            </a:endParaRPr>
          </a:p>
          <a:p>
            <a:pPr marL="228600" indent="-177800">
              <a:lnSpc>
                <a:spcPct val="100000"/>
              </a:lnSpc>
            </a:pPr>
            <a:endParaRPr lang="en-US" sz="2000" b="1" dirty="0">
              <a:solidFill>
                <a:schemeClr val="tx1"/>
              </a:solidFill>
              <a:sym typeface="Wingdings" panose="05000000000000000000" pitchFamily="2" charset="2"/>
            </a:endParaRPr>
          </a:p>
          <a:p>
            <a:pPr marL="228600" indent="-177800"/>
            <a:endParaRPr lang="en-US" sz="2000" dirty="0">
              <a:solidFill>
                <a:schemeClr val="tx1"/>
              </a:solidFill>
              <a:sym typeface="Wingdings" panose="05000000000000000000" pitchFamily="2" charset="2"/>
            </a:endParaRPr>
          </a:p>
          <a:p>
            <a:pPr marL="228600" indent="-177800"/>
            <a:endParaRPr lang="en-US" sz="2000" b="1" dirty="0">
              <a:solidFill>
                <a:schemeClr val="tx1"/>
              </a:solidFill>
              <a:sym typeface="Wingdings" panose="05000000000000000000" pitchFamily="2" charset="2"/>
            </a:endParaRPr>
          </a:p>
          <a:p>
            <a:pPr marL="228600" indent="-177800"/>
            <a:endParaRPr lang="en-US" sz="2000" b="1" dirty="0">
              <a:solidFill>
                <a:srgbClr val="0070C0"/>
              </a:solidFill>
            </a:endParaRPr>
          </a:p>
          <a:p>
            <a:pPr marL="0" indent="-228600"/>
            <a:endParaRPr lang="en-US" b="1" dirty="0"/>
          </a:p>
          <a:p>
            <a:pPr marL="0" indent="-228600"/>
            <a:endParaRPr lang="en-US" sz="2200" b="1" dirty="0"/>
          </a:p>
          <a:p>
            <a:pPr marL="228600" indent="-177800"/>
            <a:endParaRPr lang="en-US" b="1" dirty="0"/>
          </a:p>
        </p:txBody>
      </p:sp>
      <p:pic>
        <p:nvPicPr>
          <p:cNvPr id="24" name="Picture 23">
            <a:extLst>
              <a:ext uri="{FF2B5EF4-FFF2-40B4-BE49-F238E27FC236}">
                <a16:creationId xmlns:a16="http://schemas.microsoft.com/office/drawing/2014/main" id="{23622D0F-2F9F-30B4-F5B0-88519FFBBE4D}"/>
              </a:ext>
            </a:extLst>
          </p:cNvPr>
          <p:cNvPicPr>
            <a:picLocks noChangeAspect="1"/>
          </p:cNvPicPr>
          <p:nvPr/>
        </p:nvPicPr>
        <p:blipFill>
          <a:blip r:embed="rId3"/>
          <a:srcRect l="5717" t="7769" r="6848" b="6931"/>
          <a:stretch>
            <a:fillRect/>
          </a:stretch>
        </p:blipFill>
        <p:spPr>
          <a:xfrm>
            <a:off x="8006080" y="743252"/>
            <a:ext cx="4004299" cy="3172537"/>
          </a:xfrm>
          <a:prstGeom prst="rect">
            <a:avLst/>
          </a:prstGeom>
        </p:spPr>
      </p:pic>
      <p:sp>
        <p:nvSpPr>
          <p:cNvPr id="25" name="TextBox 24">
            <a:extLst>
              <a:ext uri="{FF2B5EF4-FFF2-40B4-BE49-F238E27FC236}">
                <a16:creationId xmlns:a16="http://schemas.microsoft.com/office/drawing/2014/main" id="{268CEBB1-E5E1-CC7E-8422-1B6AE2680AF3}"/>
              </a:ext>
            </a:extLst>
          </p:cNvPr>
          <p:cNvSpPr txBox="1"/>
          <p:nvPr/>
        </p:nvSpPr>
        <p:spPr>
          <a:xfrm>
            <a:off x="8746172" y="3822954"/>
            <a:ext cx="3476625" cy="584775"/>
          </a:xfrm>
          <a:prstGeom prst="rect">
            <a:avLst/>
          </a:prstGeom>
          <a:noFill/>
        </p:spPr>
        <p:txBody>
          <a:bodyPr wrap="square" rtlCol="0">
            <a:spAutoFit/>
          </a:bodyPr>
          <a:lstStyle/>
          <a:p>
            <a:pPr algn="ctr"/>
            <a:r>
              <a:rPr lang="en-US" sz="1600" b="1" dirty="0">
                <a:solidFill>
                  <a:srgbClr val="C00000"/>
                </a:solidFill>
              </a:rPr>
              <a:t>Punctuated equilibria </a:t>
            </a:r>
            <a:r>
              <a:rPr lang="en-US" sz="1600" b="1">
                <a:solidFill>
                  <a:srgbClr val="C00000"/>
                </a:solidFill>
              </a:rPr>
              <a:t>model in parallel GA (Lienig ‘97) </a:t>
            </a:r>
            <a:r>
              <a:rPr lang="en-US" sz="1600"/>
              <a:t>(</a:t>
            </a:r>
            <a:r>
              <a:rPr lang="en-US" sz="1600" dirty="0">
                <a:hlinkClick r:id="rId4"/>
              </a:rPr>
              <a:t>link</a:t>
            </a:r>
            <a:r>
              <a:rPr lang="en-US" sz="1600" dirty="0"/>
              <a:t>)</a:t>
            </a:r>
          </a:p>
        </p:txBody>
      </p:sp>
      <p:pic>
        <p:nvPicPr>
          <p:cNvPr id="3" name="Picture 2">
            <a:extLst>
              <a:ext uri="{FF2B5EF4-FFF2-40B4-BE49-F238E27FC236}">
                <a16:creationId xmlns:a16="http://schemas.microsoft.com/office/drawing/2014/main" id="{6B5F5115-507A-DA60-1309-845DBDE48711}"/>
              </a:ext>
            </a:extLst>
          </p:cNvPr>
          <p:cNvPicPr>
            <a:picLocks noChangeAspect="1"/>
          </p:cNvPicPr>
          <p:nvPr/>
        </p:nvPicPr>
        <p:blipFill>
          <a:blip r:embed="rId5"/>
          <a:srcRect r="9226"/>
          <a:stretch>
            <a:fillRect/>
          </a:stretch>
        </p:blipFill>
        <p:spPr>
          <a:xfrm>
            <a:off x="215901" y="3773355"/>
            <a:ext cx="10775784" cy="2969365"/>
          </a:xfrm>
          <a:prstGeom prst="rect">
            <a:avLst/>
          </a:prstGeom>
        </p:spPr>
      </p:pic>
      <p:sp>
        <p:nvSpPr>
          <p:cNvPr id="4" name="Rectangle 3">
            <a:extLst>
              <a:ext uri="{FF2B5EF4-FFF2-40B4-BE49-F238E27FC236}">
                <a16:creationId xmlns:a16="http://schemas.microsoft.com/office/drawing/2014/main" id="{FD34C71A-402D-7C16-BAD8-FB5100112FED}"/>
              </a:ext>
            </a:extLst>
          </p:cNvPr>
          <p:cNvSpPr/>
          <p:nvPr/>
        </p:nvSpPr>
        <p:spPr>
          <a:xfrm>
            <a:off x="612843" y="5145932"/>
            <a:ext cx="933855" cy="1332689"/>
          </a:xfrm>
          <a:prstGeom prst="rect">
            <a:avLst/>
          </a:prstGeom>
          <a:solidFill>
            <a:srgbClr val="FFFF00">
              <a:alpha val="3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031054"/>
      </p:ext>
    </p:extLst>
  </p:cSld>
  <p:clrMapOvr>
    <a:masterClrMapping/>
  </p:clrMapOvr>
</p:sld>
</file>

<file path=ppt/theme/theme1.xml><?xml version="1.0" encoding="utf-8"?>
<a:theme xmlns:a="http://schemas.openxmlformats.org/drawingml/2006/main" name="1_ABK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3630</Words>
  <Application>Microsoft Office PowerPoint</Application>
  <PresentationFormat>Widescreen</PresentationFormat>
  <Paragraphs>418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Wingdings</vt:lpstr>
      <vt:lpstr>Aptos Display</vt:lpstr>
      <vt:lpstr>Aptos</vt:lpstr>
      <vt:lpstr>Arial Narrow</vt:lpstr>
      <vt:lpstr>1_ABKGROUP</vt:lpstr>
      <vt:lpstr>The Many PD Faces of Jens Lienig</vt:lpstr>
      <vt:lpstr>Many PD Faces</vt:lpstr>
      <vt:lpstr>Jens Lienig: A Timeline</vt:lpstr>
      <vt:lpstr>Jens Lienig: A Timeline</vt:lpstr>
      <vt:lpstr>Evolutionary Optimization / Metaheuristics for Routing</vt:lpstr>
      <vt:lpstr>Reimagining Routing in the 1990s</vt:lpstr>
      <vt:lpstr>Reimagining Routing in the 1990s</vt:lpstr>
      <vt:lpstr>Genetic Algorithms for Routing</vt:lpstr>
      <vt:lpstr>Parallel Search Changed Search !</vt:lpstr>
      <vt:lpstr>Island Models Changed Parallel Search !</vt:lpstr>
      <vt:lpstr>Lasting Insights</vt:lpstr>
      <vt:lpstr>What A Difference 30 Years Makes !</vt:lpstr>
      <vt:lpstr>Stochastic Optimization Hasn’t Changed …</vt:lpstr>
      <vt:lpstr>Jens Lienig: A Timeline</vt:lpstr>
      <vt:lpstr>From Tanner Research to Robert Bosch GmbH </vt:lpstr>
      <vt:lpstr>From Awareness to Agenda to Codification: An ISPD Story </vt:lpstr>
      <vt:lpstr>Jens Lienig: A Timeline</vt:lpstr>
      <vt:lpstr>“Books for all Design Levels”   https://www.layoutentwurf.de/index.html  </vt:lpstr>
      <vt:lpstr>A Personal Highlight – contributing to this arc</vt:lpstr>
      <vt:lpstr>Acknowledgments</vt:lpstr>
      <vt:lpstr>Thank You to Jens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2026-03-18T06:26:44Z</dcterms:created>
  <dcterms:modified xsi:type="dcterms:W3CDTF">2026-03-18T06:30:16Z</dcterms:modified>
</cp:coreProperties>
</file>