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8" r:id="rId3"/>
    <p:sldId id="279" r:id="rId4"/>
    <p:sldId id="281" r:id="rId5"/>
    <p:sldId id="282" r:id="rId6"/>
    <p:sldId id="289" r:id="rId7"/>
    <p:sldId id="283" r:id="rId8"/>
    <p:sldId id="270" r:id="rId9"/>
    <p:sldId id="285" r:id="rId10"/>
    <p:sldId id="291" r:id="rId11"/>
    <p:sldId id="262" r:id="rId12"/>
    <p:sldId id="292" r:id="rId13"/>
    <p:sldId id="293" r:id="rId14"/>
    <p:sldId id="286" r:id="rId15"/>
    <p:sldId id="261" r:id="rId16"/>
    <p:sldId id="263" r:id="rId17"/>
    <p:sldId id="264" r:id="rId18"/>
    <p:sldId id="295" r:id="rId19"/>
    <p:sldId id="294" r:id="rId20"/>
    <p:sldId id="290" r:id="rId21"/>
    <p:sldId id="288" r:id="rId22"/>
    <p:sldId id="287" r:id="rId23"/>
    <p:sldId id="271" r:id="rId24"/>
  </p:sldIdLst>
  <p:sldSz cx="12192000" cy="6858000"/>
  <p:notesSz cx="9296400" cy="7010400"/>
  <p:embeddedFontLst>
    <p:embeddedFont>
      <p:font typeface="Arial Narrow" panose="020B060402020202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9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1" roundtripDataSignature="AMtx7misSRhH7dYRYzFW3UqK8KIeUdoi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4D7FBB"/>
    <a:srgbClr val="D8E3F1"/>
    <a:srgbClr val="DBEEF4"/>
    <a:srgbClr val="DCE6F2"/>
    <a:srgbClr val="00B0F0"/>
    <a:srgbClr val="7DCEE3"/>
    <a:srgbClr val="100D00"/>
    <a:srgbClr val="D0ECF8"/>
    <a:srgbClr val="F9F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5" autoAdjust="0"/>
    <p:restoredTop sz="65959" autoAdjust="0"/>
  </p:normalViewPr>
  <p:slideViewPr>
    <p:cSldViewPr snapToGrid="0">
      <p:cViewPr varScale="1">
        <p:scale>
          <a:sx n="67" d="100"/>
          <a:sy n="67" d="100"/>
        </p:scale>
        <p:origin x="3096" y="4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2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82"/>
    </p:cViewPr>
  </p:sorterViewPr>
  <p:notesViewPr>
    <p:cSldViewPr snapToGrid="0">
      <p:cViewPr varScale="1">
        <p:scale>
          <a:sx n="156" d="100"/>
          <a:sy n="156" d="100"/>
        </p:scale>
        <p:origin x="5646" y="120"/>
      </p:cViewPr>
      <p:guideLst>
        <p:guide orient="horz" pos="2208"/>
        <p:guide pos="29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82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8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Relationship Id="rId8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33A46E-24E7-E315-8AB7-D4A40118CF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BB89B0-0906-CB18-FEB8-DAC7911624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A9D91-0FA1-455D-B061-92CD96D26FBB}" type="datetimeFigureOut">
              <a:rPr lang="en-US" smtClean="0"/>
              <a:t>3/19/26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C6E4FB-A258-F329-2267-876C4A8B5F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BABC1-A4B6-E1F3-3A13-2C848FDB5A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49E2-9899-496F-9F5C-B2C0D862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86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4" y="1"/>
            <a:ext cx="4028440" cy="35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44725" rIns="89450" bIns="44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65812" y="1"/>
            <a:ext cx="4028440" cy="35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44725" rIns="89450" bIns="447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29641" y="3329940"/>
            <a:ext cx="7437120" cy="315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44725" rIns="89450" bIns="447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4" y="6658664"/>
            <a:ext cx="4028440" cy="35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44725" rIns="89450" bIns="447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65812" y="6658664"/>
            <a:ext cx="4028440" cy="35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44725" rIns="89450" bIns="447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3ca81cbe6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" name="Google Shape;26;g3ca81cbe6ab_0_0:notes"/>
          <p:cNvSpPr txBox="1">
            <a:spLocks noGrp="1"/>
          </p:cNvSpPr>
          <p:nvPr>
            <p:ph type="body" idx="1"/>
          </p:nvPr>
        </p:nvSpPr>
        <p:spPr>
          <a:xfrm>
            <a:off x="929641" y="3329940"/>
            <a:ext cx="7437000" cy="3154800"/>
          </a:xfrm>
          <a:prstGeom prst="rect">
            <a:avLst/>
          </a:prstGeom>
        </p:spPr>
        <p:txBody>
          <a:bodyPr spcFirstLastPara="1" wrap="square" lIns="89450" tIns="44725" rIns="89450" bIns="44725" anchor="t" anchorCtr="0">
            <a:noAutofit/>
          </a:bodyPr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Hello everyone. I am Yiting Liu from UC San Diego. 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Today, Sayak, Davit, and I will present the ISPD 2026 contest   post-placement buffering and sizing together.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This contest was jointly organized by UCSD, POSTECH, and Fudan University. These are the organizers involved in this contest.</a:t>
            </a:r>
            <a:endParaRPr lang="en-US" dirty="0">
              <a:effectLst/>
            </a:endParaRPr>
          </a:p>
        </p:txBody>
      </p:sp>
      <p:sp>
        <p:nvSpPr>
          <p:cNvPr id="27" name="Google Shape;27;g3ca81cbe6ab_0_0:notes"/>
          <p:cNvSpPr txBox="1">
            <a:spLocks noGrp="1"/>
          </p:cNvSpPr>
          <p:nvPr>
            <p:ph type="sldNum" idx="12"/>
          </p:nvPr>
        </p:nvSpPr>
        <p:spPr>
          <a:xfrm>
            <a:off x="5265812" y="6658664"/>
            <a:ext cx="4028400" cy="350400"/>
          </a:xfrm>
          <a:prstGeom prst="rect">
            <a:avLst/>
          </a:prstGeom>
        </p:spPr>
        <p:txBody>
          <a:bodyPr spcFirstLastPara="1" wrap="square" lIns="89450" tIns="44725" rIns="89450" bIns="44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use four base designs — AES, JPEG, Ariane, and BSG_CHIP — synthesized using both commercial tools and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Yosys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Commercial netlists are anonymized. Each design has two variants differing in TCP and utilization, spanning an easy-to-hard difficulty range.</a:t>
            </a:r>
            <a:endParaRPr lang="en-US" dirty="0">
              <a:effectLst/>
            </a:endParaRPr>
          </a:p>
          <a:p>
            <a:br>
              <a:rPr lang="en-US" dirty="0"/>
            </a:br>
            <a:endParaRPr lang="en-US" dirty="0"/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All benchmarks use the ASAP7 7nm predictive PDK with three threshold voltage variants — RVT, LVT, and SLVT — each containing approximately 90 logical cell types with multiple drive strengths, enabling contestants to explore timing-power tradeoffs.</a:t>
            </a:r>
            <a:endParaRPr lang="en-US" dirty="0">
              <a:effectLst/>
            </a:endParaRPr>
          </a:p>
          <a:p>
            <a:br>
              <a:rPr lang="en-US" dirty="0"/>
            </a:br>
            <a:endParaRPr lang="en-US" dirty="0"/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As shown on the right, benchmark generation follows a fixed ORFS-based pipeline: synthesis,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floorplanning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macro placement,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tapcell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and PDN insertion with soft blockages, and global and detailed placement. Human macro placement solutions come from the TILOS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MacroPlacement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repository. Finally, all buffers are removed and the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debuffered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DEF and Verilog netlist are written out as contest inputs.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7822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benchmark suite spans 15K to 1.4M instances across eight public and four hidden benchmarks. Varied TCP and utilization provide an easy-to-hard difficulty range per design. Standard cell count includes physical cells, so in some cases net count is less than standard cell count. The four hidden benchmarks — two Ariane and two BSG_CHIP variants — are the most challenging test cases and are not revealed to contestants.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6638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Here are the public benchmarks. Each design has two variants. The base variant uses commercial synthesis with manual macro placement. The v2 variant uses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Yosys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synthesis with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OpenROAD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macro placement and includes soft blockages, further constraining available whitespace for buffer insertion. Images show the v2 placement layouts.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759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Now we present the four hidden benchmarks — variants of the public Ariane and BSG_CHIP designs, ensuring no unfamiliar design structures for contestants' tools. Soft guides are added around macros. For BSG_CHIP, one variant uses human macro placement and the other Hier-RTLMP; both Ariane variants use human placement.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656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Now we will present contest evaluation details.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7061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figure on the right shows our evaluation flow. </a:t>
            </a:r>
            <a:endParaRPr lang="en-US" dirty="0">
              <a:effectLst/>
            </a:endParaRPr>
          </a:p>
          <a:p>
            <a:br>
              <a:rPr lang="en-US" dirty="0"/>
            </a:br>
            <a:endParaRPr lang="en-US" dirty="0"/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Contestants receive four input files: a post-detailed placement DEF with fixed macros, I/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PDN, and soft blockages; a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debuffered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Verilog netlist; an SDC file specifying clock period and I/O delays; and ASAP7 LEF and multi-VT library files. </a:t>
            </a:r>
            <a:endParaRPr lang="en-US" dirty="0">
              <a:effectLst/>
            </a:endParaRPr>
          </a:p>
          <a:p>
            <a:br>
              <a:rPr lang="en-US" dirty="0"/>
            </a:br>
            <a:endParaRPr lang="en-US" dirty="0"/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output must include a modified Verilog netlist and a legalized DEF. </a:t>
            </a:r>
            <a:endParaRPr lang="en-US" dirty="0">
              <a:effectLst/>
            </a:endParaRPr>
          </a:p>
          <a:p>
            <a:br>
              <a:rPr lang="en-US" dirty="0"/>
            </a:br>
            <a:endParaRPr lang="en-US" dirty="0"/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Evaluation runs entirely within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OpenROAD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infrastructure: GR-based parasitic extraction, then timing and power analysis.</a:t>
            </a:r>
            <a:endParaRPr lang="en-US" dirty="0">
              <a:effectLst/>
            </a:endParaRPr>
          </a:p>
          <a:p>
            <a:br>
              <a:rPr lang="en-US" dirty="0"/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custom equivalence check verifies four properties: functional equivalence of resized cells, buffer and inverter-only insertions, preserved pin-to-pin connectivity, and buffer tree parity — meaning each source-to-sink path must contain an even number of inverters to preserve signal polarity.</a:t>
            </a:r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Next, here is Davit.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149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For evaluation, we provided a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container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 both organizers and contestants. So, contestants could evaluate solutions on their local machines before gaining access to the contest resources provided by Purdue’s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Chipshub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 Contestants upload a ZIP file with a setup script to install and build packages into the fixed container environment, plus a run script that we execute for each benchmark testcase. 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 For each submission cycle, we create fresh resource-limited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Apptainer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instances on Anvil for each team.</a:t>
            </a:r>
            <a:endParaRPr lang="en-US" dirty="0">
              <a:effectLst/>
            </a:endParaRP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Ultimately, we saw some resource and access bottlenecks to solve in next year’s contest.</a:t>
            </a:r>
            <a:b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6418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Our scoring function is a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weighted sum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relative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improvements over the pre-optimization, post-placement baseline.  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 We apply several penalties, for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 Excess runtime for both the submitted tool and the evaluator,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 Displacement of movable cells,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 Electrical rules violations, and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 Global routing overflow, as computed by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OpenROAD’s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GRT, summed over all layers and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Gcells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 Finally, violating any of the constraints in the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red text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results in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zero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score.  For example, nothing in the floorplan, including PDN and the placement of I/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and physical cells, can be changed.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team’s score is given by a weighted sum over all test cases which prioritizes larger designs.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952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Next come the results. For this video, we just give participation statistics. 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1708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opened registration in October and published an initial evaluation toolkit.  [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 36 teams registered. The full set of benchmarks was released in December, and  [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 17 teams made Alpha submissions by January 12th.   [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 Beta submissions were due on February 2nd, and</a:t>
            </a:r>
            <a:endParaRPr lang="en-US" dirty="0">
              <a:effectLst/>
            </a:endParaRP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 13 teams made final submissions. Throughout, the feedback to teams included scores and anonymized rankings. [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] And, we will announce the results at ISPD.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5142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Here is the outline of today’s presentation. 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will start by introducing the contest and its motivation, followed by the problem formulation. 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Sayak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will then walk through the benchmarks and contest evaluation flow. 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Davit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will present the evaluation methodology and participation statistics. </a:t>
            </a:r>
            <a:endParaRPr lang="en-US" dirty="0">
              <a:effectLst/>
            </a:endParaRP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Finally,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will close with acknowledgments and the roadmap for next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4111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would like to acknowledge those who made the contest possible.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29277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would like to thank our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sponsors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Purdue University and the NSF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Chipshub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for providing compute resources for teams and submission evaluation, and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for providing the prizes. 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also appreciate support from the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OpenROAD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Initiative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and its open-source ecosystem. 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thank the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ISPD committee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for featuring this contest, especially Stephan Held and David Chinnery for their interaction and guidance. </a:t>
            </a:r>
            <a:endParaRPr lang="en-US" dirty="0">
              <a:effectLst/>
            </a:endParaRPr>
          </a:p>
          <a:p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Finally, we would like to thank all the experts who provided valuable feedback on the contest proposal and description.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944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we will look at our potential roadmap </a:t>
            </a:r>
            <a:r>
              <a:rPr lang="en-US"/>
              <a:t>for next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1480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Building on this year’s contest, we plan to place greater emphasis next year on the robustness and scalability of buffering and sizing strategies.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also hope to introduce more challenging and realistic conditions.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For example, we are considering directions such as multi-corner multi-mode timing constraints, incremental infrastructure improvements, post-CTS sizing and buffering, hold timing constraints, iterative ECO-style optimization, and multi-stage evaluation.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These ideas are still under discussion, and we very much welcome suggestions from the community on problem formulations, evaluation metrics, and possible new challenges.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 Thank you for watching our video!   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281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This slide explains the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motivation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for the contest. In today’s advanced technology nodes,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post-placement timing closure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 becoming more and more difficult.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Two key techniques for addressing this challenge are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repeater insertion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gate sizing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Based on this, the goal of the contest is to develop a post-detailed-placement buffering and sizing tool. This tool should improve power, performance, and area, while also fixing ERC violations.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Importantly, the contest is designed to reflect real industry conditions. Our benchmarks include practical physical constraints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such as fixed macros and I/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the power delivery network, soft placement blockages, and fixed routing resources.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Together, these constraints reduce available whitespace, increase congestion, and make legal and effective post-placement optimization much more challenging.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175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During the preparation stage, we had many discussions with experts in the field and received a lot of helpful feedback. Their input helped us shape several key design choices for the contest.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This slide highlights some of those discussions and decisions. 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buffering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we allow inserting both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buffers and inverters,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since both are commonly used in practice and can expand the optimization space.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introduce a displacement penalty. This is to discourage contestants from improving PPA simply by moving cells excessively. That is not the main focus of this contest.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 total, we provide 12 testcases, with design sizes ranging from about 15 thousand to 1.4 million instances, and with up to two hundred and twenty macros.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For computing resources, we aim to make the evaluation process transparent and accessible to all contestants. In particular, we thank NSF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ChipsHub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and Purdue University for providing access to the Anvil supercomputer.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also developed an equivalence checking tool to ensure the logical equivalence of submissions.</a:t>
            </a:r>
            <a:endParaRPr lang="en-US" dirty="0">
              <a:effectLst/>
            </a:endParaRPr>
          </a:p>
          <a:p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sincerely thank everyone who contributed suggestions during the proposal and contest design stages.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239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There have been several closely related contests in the past. However, many of them simplified important aspects of real-world physical design flows.</a:t>
            </a:r>
            <a:endParaRPr lang="en-US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For example, the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ISPD 2012 and 2013 contests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focused only on gate sizing. They operated purely at the logic level, without considering placement or other physical design constraints.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Similarly, the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ICCAD 2024 contest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also focused only on gate sizing. It did not allow buffer insertion, netlist edits, or cell relocation.</a:t>
            </a:r>
            <a:endParaRPr lang="en-US" dirty="0">
              <a:effectLst/>
            </a:endParaRPr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ICCAD 2025 contest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had a setting similar to our ISPD 2026 contest. However, its testcases were simplified and mainly focused on post-placement PPA metrics, without considering routing quality.</a:t>
            </a:r>
            <a:endParaRPr lang="en-US" dirty="0">
              <a:effectLst/>
            </a:endParaRPr>
          </a:p>
          <a:p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MLCAD 2025 contest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encouraged AI-driven logic resynthesis for timing optimization. But the problem formulation remained relatively abstract and did not include physical blockages or routing considerations.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06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Here is a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table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from our invited paper that summarizes the key differences between these contests. 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2419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Next is the contest problem formulation.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7420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Given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the gate-level netlist, legalized placement,  standard cell library, and various design constraints, the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goal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 to find buffering and gate sizing solutions that improve timing and power while also fixing ERC violations.</a:t>
            </a:r>
            <a:endParaRPr lang="en-US" dirty="0">
              <a:effectLst/>
            </a:endParaRPr>
          </a:p>
          <a:p>
            <a:br>
              <a:rPr lang="en-US" dirty="0"/>
            </a:br>
            <a:endParaRPr lang="en-US" dirty="0"/>
          </a:p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evaluate the solution quality using a weighted combination of several metrics, including TNS, power, ERC violations, runtime, cell displacement, and global routing overflow.</a:t>
            </a:r>
            <a:endParaRPr lang="en-US" dirty="0">
              <a:effectLst/>
            </a:endParaRPr>
          </a:p>
          <a:p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[CLICK]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The solution must maintain placement legality, preserve logical equivalence, and ensure that fixed elements remain unmoved.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8697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Next, Sayak will present the benchmarks and evaluation flow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5431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3"/>
          <p:cNvSpPr txBox="1">
            <a:spLocks noGrp="1"/>
          </p:cNvSpPr>
          <p:nvPr>
            <p:ph type="ctrTitle"/>
          </p:nvPr>
        </p:nvSpPr>
        <p:spPr>
          <a:xfrm>
            <a:off x="914400" y="1900237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3"/>
          <p:cNvSpPr txBox="1">
            <a:spLocks noGrp="1"/>
          </p:cNvSpPr>
          <p:nvPr>
            <p:ph type="subTitle" idx="1"/>
          </p:nvPr>
        </p:nvSpPr>
        <p:spPr>
          <a:xfrm>
            <a:off x="1701800" y="41910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720"/>
              </a:spcBef>
              <a:spcAft>
                <a:spcPts val="0"/>
              </a:spcAft>
              <a:buSzPts val="2400"/>
              <a:buFont typeface="Arial"/>
              <a:buNone/>
              <a:defRPr sz="2400" b="1"/>
            </a:lvl1pPr>
            <a:lvl2pPr lvl="1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" name="Google Shape;18;p53"/>
          <p:cNvCxnSpPr/>
          <p:nvPr/>
        </p:nvCxnSpPr>
        <p:spPr>
          <a:xfrm>
            <a:off x="218017" y="3276600"/>
            <a:ext cx="11794067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userDrawn="1">
  <p:cSld name="ONE_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>
            <a:spLocks noGrp="1"/>
          </p:cNvSpPr>
          <p:nvPr>
            <p:ph type="title"/>
          </p:nvPr>
        </p:nvSpPr>
        <p:spPr>
          <a:xfrm>
            <a:off x="215900" y="144463"/>
            <a:ext cx="11802533" cy="59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body" idx="1"/>
          </p:nvPr>
        </p:nvSpPr>
        <p:spPr>
          <a:xfrm>
            <a:off x="228601" y="801688"/>
            <a:ext cx="11789832" cy="588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406400" algn="l">
              <a:lnSpc>
                <a:spcPct val="85000"/>
              </a:lnSpc>
              <a:spcBef>
                <a:spcPts val="84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2pPr>
            <a:lvl3pPr marL="1371600" lvl="2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•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•"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215900" y="144463"/>
            <a:ext cx="11802533" cy="59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228601" y="801688"/>
            <a:ext cx="11781367" cy="574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marR="0" lvl="0" indent="-406400" algn="l" rtl="0">
              <a:lnSpc>
                <a:spcPct val="85000"/>
              </a:lnSpc>
              <a:spcBef>
                <a:spcPts val="84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3300"/>
              </a:buClr>
              <a:buSzPts val="9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Char char="•"/>
              <a:defRPr sz="16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Char char="•"/>
              <a:defRPr sz="16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Char char="•"/>
              <a:defRPr sz="16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Char char="•"/>
              <a:defRPr sz="16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Char char="•"/>
              <a:defRPr sz="16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cxnSp>
        <p:nvCxnSpPr>
          <p:cNvPr id="12" name="Google Shape;12;p22"/>
          <p:cNvCxnSpPr/>
          <p:nvPr/>
        </p:nvCxnSpPr>
        <p:spPr>
          <a:xfrm>
            <a:off x="218017" y="684213"/>
            <a:ext cx="11794067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" name="Google Shape;14;p22"/>
          <p:cNvSpPr txBox="1"/>
          <p:nvPr/>
        </p:nvSpPr>
        <p:spPr>
          <a:xfrm>
            <a:off x="11636149" y="6591081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E3B171-9A92-F012-0900-5FFF784DC9FE}"/>
              </a:ext>
            </a:extLst>
          </p:cNvPr>
          <p:cNvGrpSpPr/>
          <p:nvPr userDrawn="1"/>
        </p:nvGrpSpPr>
        <p:grpSpPr>
          <a:xfrm>
            <a:off x="77567" y="6486564"/>
            <a:ext cx="2292579" cy="363134"/>
            <a:chOff x="1341250" y="5496564"/>
            <a:chExt cx="7937959" cy="1257337"/>
          </a:xfrm>
        </p:grpSpPr>
        <p:pic>
          <p:nvPicPr>
            <p:cNvPr id="3" name="Picture 4" descr="UCSD Logo, symbol, meaning, history ...">
              <a:extLst>
                <a:ext uri="{FF2B5EF4-FFF2-40B4-BE49-F238E27FC236}">
                  <a16:creationId xmlns:a16="http://schemas.microsoft.com/office/drawing/2014/main" id="{AA81E2C5-3246-610F-BC2C-59ACB5F2E5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54" b="22359"/>
            <a:stretch>
              <a:fillRect/>
            </a:stretch>
          </p:blipFill>
          <p:spPr bwMode="auto">
            <a:xfrm>
              <a:off x="1341250" y="5709842"/>
              <a:ext cx="2876897" cy="99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844FE66-9137-6F64-2390-AA556D8CB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19247" y="5496564"/>
              <a:ext cx="1259962" cy="1257337"/>
            </a:xfrm>
            <a:prstGeom prst="rect">
              <a:avLst/>
            </a:prstGeom>
          </p:spPr>
        </p:pic>
        <p:pic>
          <p:nvPicPr>
            <p:cNvPr id="5" name="图形 7">
              <a:extLst>
                <a:ext uri="{FF2B5EF4-FFF2-40B4-BE49-F238E27FC236}">
                  <a16:creationId xmlns:a16="http://schemas.microsoft.com/office/drawing/2014/main" id="{29D16FC4-CEC0-636E-5140-6C478F758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56758" y="6072614"/>
              <a:ext cx="3123878" cy="265056"/>
            </a:xfrm>
            <a:prstGeom prst="rect">
              <a:avLst/>
            </a:prstGeom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ILOS-AI-Institute/MacroPlacement/tree/main/Docs/OurProgress#Question1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BKGroup/ISPD26-Contest/tree/main/equiv_chec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B72A77C-6DD8-C630-2C04-4E4D44FBE216}"/>
              </a:ext>
            </a:extLst>
          </p:cNvPr>
          <p:cNvGrpSpPr/>
          <p:nvPr/>
        </p:nvGrpSpPr>
        <p:grpSpPr>
          <a:xfrm>
            <a:off x="2127020" y="5548798"/>
            <a:ext cx="7937959" cy="1257337"/>
            <a:chOff x="1341250" y="5496564"/>
            <a:chExt cx="7937959" cy="1257337"/>
          </a:xfrm>
        </p:grpSpPr>
        <p:pic>
          <p:nvPicPr>
            <p:cNvPr id="2" name="Picture 4" descr="UCSD Logo, symbol, meaning, history ...">
              <a:extLst>
                <a:ext uri="{FF2B5EF4-FFF2-40B4-BE49-F238E27FC236}">
                  <a16:creationId xmlns:a16="http://schemas.microsoft.com/office/drawing/2014/main" id="{2BA47CA4-9EFD-06C2-ACA8-0D82BD2916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54" b="22359"/>
            <a:stretch>
              <a:fillRect/>
            </a:stretch>
          </p:blipFill>
          <p:spPr bwMode="auto">
            <a:xfrm>
              <a:off x="1341250" y="5709842"/>
              <a:ext cx="2876897" cy="99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DCE027C-BE5A-C808-198B-16EC8F9A8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9247" y="5496564"/>
              <a:ext cx="1259962" cy="1257337"/>
            </a:xfrm>
            <a:prstGeom prst="rect">
              <a:avLst/>
            </a:prstGeom>
          </p:spPr>
        </p:pic>
        <p:pic>
          <p:nvPicPr>
            <p:cNvPr id="8" name="图形 7">
              <a:extLst>
                <a:ext uri="{FF2B5EF4-FFF2-40B4-BE49-F238E27FC236}">
                  <a16:creationId xmlns:a16="http://schemas.microsoft.com/office/drawing/2014/main" id="{D75F74A5-318E-36CD-8424-80A65D90E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56758" y="6072614"/>
              <a:ext cx="3123878" cy="265056"/>
            </a:xfrm>
            <a:prstGeom prst="rect">
              <a:avLst/>
            </a:prstGeom>
          </p:spPr>
        </p:pic>
      </p:grpSp>
      <p:sp>
        <p:nvSpPr>
          <p:cNvPr id="7" name="Google Shape;30;g3ca81cbe6ab_0_0">
            <a:extLst>
              <a:ext uri="{FF2B5EF4-FFF2-40B4-BE49-F238E27FC236}">
                <a16:creationId xmlns:a16="http://schemas.microsoft.com/office/drawing/2014/main" id="{387A573B-8348-A930-5E26-68749689F138}"/>
              </a:ext>
            </a:extLst>
          </p:cNvPr>
          <p:cNvSpPr txBox="1">
            <a:spLocks/>
          </p:cNvSpPr>
          <p:nvPr/>
        </p:nvSpPr>
        <p:spPr>
          <a:xfrm>
            <a:off x="1285668" y="4405798"/>
            <a:ext cx="9620664" cy="147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5000"/>
              </a:lnSpc>
              <a:spcBef>
                <a:spcPts val="72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54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3300"/>
              </a:buClr>
              <a:buSzPts val="9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•"/>
              <a:defRPr sz="16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•"/>
              <a:defRPr sz="16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•"/>
              <a:defRPr sz="16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•"/>
              <a:defRPr sz="16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•"/>
              <a:defRPr sz="16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indent="0" algn="l"/>
            <a:r>
              <a:rPr lang="en-US" altLang="zh-CN" b="0" baseline="30000" dirty="0"/>
              <a:t>† </a:t>
            </a:r>
            <a:r>
              <a:rPr lang="en-US" altLang="zh-CN" b="0" dirty="0"/>
              <a:t>University of California, San Diego </a:t>
            </a:r>
            <a:r>
              <a:rPr lang="en-US" altLang="zh-CN" b="0" baseline="30000" dirty="0"/>
              <a:t>  </a:t>
            </a:r>
          </a:p>
          <a:p>
            <a:pPr marL="0" indent="0" algn="l"/>
            <a:r>
              <a:rPr lang="en-US" altLang="zh-CN" b="0" baseline="30000" dirty="0"/>
              <a:t>‡</a:t>
            </a:r>
            <a:r>
              <a:rPr lang="zh-CN" altLang="en-US" b="0" baseline="30000" dirty="0"/>
              <a:t> </a:t>
            </a:r>
            <a:r>
              <a:rPr lang="en-US" altLang="zh-CN" b="0" dirty="0"/>
              <a:t>Pohang University of Science and Technology</a:t>
            </a:r>
          </a:p>
          <a:p>
            <a:pPr marL="0" indent="0" algn="l"/>
            <a:r>
              <a:rPr lang="en-US" altLang="zh-CN" b="0" baseline="30000" dirty="0"/>
              <a:t>§</a:t>
            </a:r>
            <a:r>
              <a:rPr lang="zh-CN" altLang="en-US" b="0" baseline="30000" dirty="0"/>
              <a:t> </a:t>
            </a:r>
            <a:r>
              <a:rPr lang="en-US" altLang="zh-CN" b="0" dirty="0"/>
              <a:t>Fudan University</a:t>
            </a:r>
          </a:p>
          <a:p>
            <a:pPr marL="0" indent="0" algn="l"/>
            <a:endParaRPr lang="en-US" altLang="zh-CN" b="0" baseline="30000" dirty="0"/>
          </a:p>
          <a:p>
            <a:pPr marL="0" indent="0" algn="l"/>
            <a:endParaRPr lang="en-US" dirty="0"/>
          </a:p>
        </p:txBody>
      </p:sp>
      <p:sp>
        <p:nvSpPr>
          <p:cNvPr id="29" name="Google Shape;29;g3ca81cbe6ab_0_0"/>
          <p:cNvSpPr txBox="1">
            <a:spLocks noGrp="1"/>
          </p:cNvSpPr>
          <p:nvPr>
            <p:ph type="ctrTitle"/>
          </p:nvPr>
        </p:nvSpPr>
        <p:spPr>
          <a:xfrm>
            <a:off x="947057" y="1900237"/>
            <a:ext cx="10014857" cy="1143000"/>
          </a:xfrm>
          <a:prstGeom prst="rect">
            <a:avLst/>
          </a:prstGeom>
        </p:spPr>
        <p:txBody>
          <a:bodyPr spcFirstLastPara="1" wrap="square" lIns="92075" tIns="46025" rIns="92075" bIns="46025" anchor="ctr" anchorCtr="0">
            <a:noAutofit/>
          </a:bodyPr>
          <a:lstStyle/>
          <a:p>
            <a:r>
              <a:rPr lang="en-US" dirty="0"/>
              <a:t>ISPD 2026 Contest: Post-Placement Buffering and Sizing</a:t>
            </a:r>
            <a:endParaRPr dirty="0"/>
          </a:p>
        </p:txBody>
      </p:sp>
      <p:sp>
        <p:nvSpPr>
          <p:cNvPr id="30" name="Google Shape;30;g3ca81cbe6ab_0_0"/>
          <p:cNvSpPr txBox="1">
            <a:spLocks noGrp="1"/>
          </p:cNvSpPr>
          <p:nvPr>
            <p:ph type="subTitle" idx="1"/>
          </p:nvPr>
        </p:nvSpPr>
        <p:spPr>
          <a:xfrm>
            <a:off x="1341250" y="3417395"/>
            <a:ext cx="9620664" cy="114300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indent="0"/>
            <a:r>
              <a:rPr lang="en-US" dirty="0"/>
              <a:t>Andrew Kahng</a:t>
            </a:r>
            <a:r>
              <a:rPr lang="en-US" altLang="zh-CN" b="0" baseline="30000" dirty="0"/>
              <a:t>†</a:t>
            </a:r>
            <a:r>
              <a:rPr lang="en-US" dirty="0"/>
              <a:t>, </a:t>
            </a:r>
            <a:r>
              <a:rPr lang="en-US" altLang="zh-CN" dirty="0" err="1"/>
              <a:t>Seokhyeong</a:t>
            </a:r>
            <a:r>
              <a:rPr lang="en-US" altLang="zh-CN" dirty="0"/>
              <a:t> Kang</a:t>
            </a:r>
            <a:r>
              <a:rPr lang="en-US" altLang="zh-CN" b="0" baseline="30000" dirty="0"/>
              <a:t>‡</a:t>
            </a:r>
            <a:r>
              <a:rPr lang="en-US" altLang="zh-CN" dirty="0"/>
              <a:t>, </a:t>
            </a:r>
            <a:r>
              <a:rPr lang="en-US" dirty="0"/>
              <a:t>Sayak Kundu</a:t>
            </a:r>
            <a:r>
              <a:rPr lang="en-US" altLang="zh-CN" b="0" baseline="30000" dirty="0"/>
              <a:t>†</a:t>
            </a:r>
            <a:r>
              <a:rPr lang="en-US" dirty="0"/>
              <a:t>*, Yiting Liu</a:t>
            </a:r>
            <a:r>
              <a:rPr lang="en-US" altLang="zh-CN" b="0" baseline="30000" dirty="0"/>
              <a:t>†</a:t>
            </a:r>
            <a:r>
              <a:rPr lang="en-US" dirty="0"/>
              <a:t>*, Davit Markarian</a:t>
            </a:r>
            <a:r>
              <a:rPr lang="en-US" altLang="zh-CN" b="0" baseline="30000" dirty="0"/>
              <a:t>†</a:t>
            </a:r>
            <a:r>
              <a:rPr lang="en-US" dirty="0"/>
              <a:t>*, </a:t>
            </a:r>
            <a:r>
              <a:rPr lang="en-US" dirty="0" err="1"/>
              <a:t>Seonghyeon</a:t>
            </a:r>
            <a:r>
              <a:rPr lang="en-US" dirty="0"/>
              <a:t> Park</a:t>
            </a:r>
            <a:r>
              <a:rPr lang="en-US" altLang="zh-CN" b="0" baseline="30000" dirty="0"/>
              <a:t>‡</a:t>
            </a:r>
            <a:r>
              <a:rPr lang="en-US" dirty="0"/>
              <a:t>, Zhiang Wang</a:t>
            </a:r>
            <a:r>
              <a:rPr lang="en-US" altLang="zh-CN" b="0" baseline="30000" dirty="0"/>
              <a:t>§</a:t>
            </a:r>
          </a:p>
          <a:p>
            <a:pPr marL="0" indent="0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70502-E82F-B3BA-D067-97D068838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Testcases and Enablement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97D11-A533-3222-C200-B2378E7A0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900" y="739775"/>
            <a:ext cx="8420100" cy="5884862"/>
          </a:xfrm>
        </p:spPr>
        <p:txBody>
          <a:bodyPr/>
          <a:lstStyle/>
          <a:p>
            <a:pPr marL="236538" indent="-228600"/>
            <a:r>
              <a:rPr lang="en-US" sz="2400" b="1" dirty="0"/>
              <a:t>Four designs:</a:t>
            </a:r>
            <a:r>
              <a:rPr lang="en-US" sz="2400" dirty="0"/>
              <a:t> AES, JPEG, Ariane and BSG_CHIP</a:t>
            </a:r>
          </a:p>
          <a:p>
            <a:pPr marL="465138" lvl="1" indent="-228600"/>
            <a:r>
              <a:rPr lang="en-US" sz="2000" dirty="0"/>
              <a:t>Commercial and </a:t>
            </a:r>
            <a:r>
              <a:rPr lang="en-US" sz="2000" dirty="0" err="1"/>
              <a:t>Yosys</a:t>
            </a:r>
            <a:r>
              <a:rPr lang="en-US" sz="2000" dirty="0"/>
              <a:t> synthesis; commercial netlist anonymized</a:t>
            </a:r>
          </a:p>
          <a:p>
            <a:pPr marL="465138" lvl="1" indent="-228600"/>
            <a:r>
              <a:rPr lang="en-US" sz="2000" dirty="0"/>
              <a:t>Macro-containing designs: Ariane (1 unique macro type) and BSG_CHIP (6 unique macro types)</a:t>
            </a:r>
          </a:p>
          <a:p>
            <a:pPr marL="465138" lvl="1" indent="-228600"/>
            <a:r>
              <a:rPr lang="en-US" sz="2000" dirty="0"/>
              <a:t>Varied TCP and utilization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easy-to-hard difficulty range per design</a:t>
            </a:r>
          </a:p>
          <a:p>
            <a:pPr marL="7938" indent="-228600">
              <a:spcBef>
                <a:spcPts val="1440"/>
              </a:spcBef>
            </a:pPr>
            <a:r>
              <a:rPr lang="en-US" sz="2400" b="1" dirty="0"/>
              <a:t>ASAP7 enablement</a:t>
            </a:r>
          </a:p>
          <a:p>
            <a:pPr marL="465138" lvl="1" indent="-228600"/>
            <a:r>
              <a:rPr lang="en-US" sz="2000" dirty="0"/>
              <a:t>Three VT variants: RVT, LVT and SLVT (slowest to fastest)</a:t>
            </a:r>
          </a:p>
          <a:p>
            <a:pPr marL="465138" lvl="1" indent="-228600"/>
            <a:r>
              <a:rPr lang="en-US" sz="2000" dirty="0"/>
              <a:t>~90 logical cells per VT, each with different drive strength</a:t>
            </a:r>
            <a:endParaRPr lang="en-US" sz="2400" dirty="0"/>
          </a:p>
          <a:p>
            <a:pPr marL="7938" indent="-228600">
              <a:spcBef>
                <a:spcPts val="1440"/>
              </a:spcBef>
            </a:pPr>
            <a:r>
              <a:rPr lang="en-US" sz="2400" b="1" dirty="0"/>
              <a:t>Benchmark generations</a:t>
            </a:r>
          </a:p>
          <a:p>
            <a:pPr marL="465138" lvl="1" indent="-228600"/>
            <a:r>
              <a:rPr lang="en-US" sz="2000" dirty="0" err="1"/>
              <a:t>OpenROAD</a:t>
            </a:r>
            <a:r>
              <a:rPr lang="en-US" sz="2000" dirty="0"/>
              <a:t>-flow-scripts: floorplan </a:t>
            </a:r>
            <a:r>
              <a:rPr lang="en-US" sz="2000" dirty="0" err="1"/>
              <a:t>init</a:t>
            </a:r>
            <a:r>
              <a:rPr lang="en-US" sz="2000" dirty="0"/>
              <a:t>, macro placement, </a:t>
            </a:r>
            <a:r>
              <a:rPr lang="en-US" sz="2000" dirty="0" err="1"/>
              <a:t>tapcells</a:t>
            </a:r>
            <a:r>
              <a:rPr lang="en-US" sz="2000" dirty="0"/>
              <a:t>, PDN and soft blockage insertion, global and detailed placement</a:t>
            </a:r>
          </a:p>
          <a:p>
            <a:pPr marL="465138" lvl="1" indent="-228600"/>
            <a:r>
              <a:rPr lang="en-US" sz="2000" dirty="0"/>
              <a:t>Human macro placement from </a:t>
            </a:r>
            <a:r>
              <a:rPr lang="en-US" sz="2000" dirty="0">
                <a:hlinkClick r:id="rId3"/>
              </a:rPr>
              <a:t>TILOS/</a:t>
            </a:r>
            <a:r>
              <a:rPr lang="en-US" sz="2000" dirty="0" err="1">
                <a:hlinkClick r:id="rId3"/>
              </a:rPr>
              <a:t>MacroPlacement</a:t>
            </a:r>
            <a:r>
              <a:rPr lang="en-US" sz="2000" dirty="0"/>
              <a:t> repo</a:t>
            </a:r>
          </a:p>
          <a:p>
            <a:pPr marL="465138" lvl="1" indent="-228600"/>
            <a:r>
              <a:rPr lang="en-US" sz="2000" dirty="0"/>
              <a:t>All buffers are removed</a:t>
            </a:r>
          </a:p>
          <a:p>
            <a:pPr marL="236538" indent="-228600">
              <a:spcBef>
                <a:spcPts val="1440"/>
              </a:spcBef>
            </a:pPr>
            <a:r>
              <a:rPr lang="en-US" sz="2400" b="1" dirty="0"/>
              <a:t>Soft blockage:</a:t>
            </a:r>
            <a:r>
              <a:rPr lang="en-US" sz="2400" dirty="0"/>
              <a:t> only buffers, inverters and physical cells</a:t>
            </a:r>
            <a:br>
              <a:rPr lang="en-US" sz="2400" dirty="0"/>
            </a:br>
            <a:r>
              <a:rPr lang="en-US" sz="2400" dirty="0"/>
              <a:t>no other logic gates or macros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7CE77A-16A6-B4DA-46BE-6DA9D39F6D1F}"/>
              </a:ext>
            </a:extLst>
          </p:cNvPr>
          <p:cNvGrpSpPr/>
          <p:nvPr/>
        </p:nvGrpSpPr>
        <p:grpSpPr>
          <a:xfrm>
            <a:off x="9198707" y="1225673"/>
            <a:ext cx="2368062" cy="4913066"/>
            <a:chOff x="9206523" y="1578709"/>
            <a:chExt cx="2368062" cy="49130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585AE22-C5D6-4C6F-BEEF-9C8E7C08FE21}"/>
                </a:ext>
              </a:extLst>
            </p:cNvPr>
            <p:cNvSpPr/>
            <p:nvPr/>
          </p:nvSpPr>
          <p:spPr>
            <a:xfrm>
              <a:off x="9206523" y="1578709"/>
              <a:ext cx="2368062" cy="46110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Synthesis (TCP)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795378-3192-83D9-2D0E-94AEEB3FB117}"/>
                </a:ext>
              </a:extLst>
            </p:cNvPr>
            <p:cNvSpPr/>
            <p:nvPr/>
          </p:nvSpPr>
          <p:spPr>
            <a:xfrm>
              <a:off x="9206523" y="2478918"/>
              <a:ext cx="2368062" cy="46110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Floorplan (Util)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D9F535-7758-43F6-CF1F-E2D1FB249AE1}"/>
                </a:ext>
              </a:extLst>
            </p:cNvPr>
            <p:cNvSpPr/>
            <p:nvPr/>
          </p:nvSpPr>
          <p:spPr>
            <a:xfrm>
              <a:off x="9206523" y="3359493"/>
              <a:ext cx="2368062" cy="4611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Macro Placement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F94670-E258-DFC7-E326-DD9BA2DBF5DB}"/>
                </a:ext>
              </a:extLst>
            </p:cNvPr>
            <p:cNvSpPr/>
            <p:nvPr/>
          </p:nvSpPr>
          <p:spPr>
            <a:xfrm>
              <a:off x="9206523" y="4249885"/>
              <a:ext cx="2368062" cy="46110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Tapcell</a:t>
              </a:r>
              <a:r>
                <a:rPr lang="en-US" dirty="0"/>
                <a:t>, PDN and soft blockage insertion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61C28F-8EC4-6579-E441-3F9E62CD3DF9}"/>
                </a:ext>
              </a:extLst>
            </p:cNvPr>
            <p:cNvSpPr/>
            <p:nvPr/>
          </p:nvSpPr>
          <p:spPr>
            <a:xfrm>
              <a:off x="9206523" y="5140277"/>
              <a:ext cx="2368062" cy="46110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Global and Detailed Placement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C6ED1A-E4A7-E2AE-DD6B-81A3C6E60C4B}"/>
                </a:ext>
              </a:extLst>
            </p:cNvPr>
            <p:cNvSpPr/>
            <p:nvPr/>
          </p:nvSpPr>
          <p:spPr>
            <a:xfrm>
              <a:off x="9206523" y="6030667"/>
              <a:ext cx="2368062" cy="46110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 out </a:t>
              </a:r>
              <a:r>
                <a:rPr lang="en-US" dirty="0" err="1"/>
                <a:t>debuffered</a:t>
              </a:r>
              <a:r>
                <a:rPr lang="en-US" dirty="0"/>
                <a:t> *.def and *.v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066B78B-E5DF-4ADC-C97F-95C7315D2DEB}"/>
                </a:ext>
              </a:extLst>
            </p:cNvPr>
            <p:cNvCxnSpPr>
              <a:cxnSpLocks/>
            </p:cNvCxnSpPr>
            <p:nvPr/>
          </p:nvCxnSpPr>
          <p:spPr>
            <a:xfrm>
              <a:off x="10390554" y="2039817"/>
              <a:ext cx="0" cy="4391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5141C43-0486-C90D-3465-0D2266148AFF}"/>
                </a:ext>
              </a:extLst>
            </p:cNvPr>
            <p:cNvCxnSpPr>
              <a:cxnSpLocks/>
            </p:cNvCxnSpPr>
            <p:nvPr/>
          </p:nvCxnSpPr>
          <p:spPr>
            <a:xfrm>
              <a:off x="10390554" y="2940026"/>
              <a:ext cx="0" cy="4391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826A3F6-C88D-5E62-FEFA-D326B5978B99}"/>
                </a:ext>
              </a:extLst>
            </p:cNvPr>
            <p:cNvCxnSpPr>
              <a:cxnSpLocks/>
            </p:cNvCxnSpPr>
            <p:nvPr/>
          </p:nvCxnSpPr>
          <p:spPr>
            <a:xfrm>
              <a:off x="10390554" y="3820601"/>
              <a:ext cx="0" cy="4391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748FB0A-26D3-4E62-80CB-2164B99361F4}"/>
                </a:ext>
              </a:extLst>
            </p:cNvPr>
            <p:cNvCxnSpPr>
              <a:cxnSpLocks/>
            </p:cNvCxnSpPr>
            <p:nvPr/>
          </p:nvCxnSpPr>
          <p:spPr>
            <a:xfrm>
              <a:off x="10390554" y="4710993"/>
              <a:ext cx="0" cy="4391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BEFAA0E-87DC-0A44-6E50-1936997AD8E2}"/>
                </a:ext>
              </a:extLst>
            </p:cNvPr>
            <p:cNvCxnSpPr>
              <a:cxnSpLocks/>
            </p:cNvCxnSpPr>
            <p:nvPr/>
          </p:nvCxnSpPr>
          <p:spPr>
            <a:xfrm>
              <a:off x="10390554" y="5601385"/>
              <a:ext cx="0" cy="4391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5660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B923-1DD8-C1A0-6B93-19F211C9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 Suite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DA85E-1992-173A-1D68-DAE57F002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1" y="715723"/>
            <a:ext cx="11789832" cy="894250"/>
          </a:xfrm>
        </p:spPr>
        <p:txBody>
          <a:bodyPr/>
          <a:lstStyle/>
          <a:p>
            <a:pPr marL="233363" indent="-227013"/>
            <a:r>
              <a:rPr lang="en-US" sz="2400" dirty="0"/>
              <a:t>8 public + 4 hidden benchmarks; </a:t>
            </a:r>
            <a:r>
              <a:rPr lang="en-US" sz="2400" b="1" dirty="0"/>
              <a:t>15K–1.4M</a:t>
            </a:r>
            <a:r>
              <a:rPr lang="en-US" sz="2400" dirty="0"/>
              <a:t> instances; macro-free to macro-rich</a:t>
            </a:r>
          </a:p>
          <a:p>
            <a:pPr marL="233363" indent="-227013"/>
            <a:r>
              <a:rPr lang="en-US" sz="2400" b="1" dirty="0"/>
              <a:t>Hidden benchmarks:</a:t>
            </a:r>
            <a:r>
              <a:rPr lang="en-US" sz="2400" dirty="0"/>
              <a:t> Ariane and BSG_CHIP variants (most difficult testcases)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FDA16F-7C91-E9E7-9D3A-C821BD95A287}"/>
              </a:ext>
            </a:extLst>
          </p:cNvPr>
          <p:cNvGraphicFramePr>
            <a:graphicFrameLocks noGrp="1"/>
          </p:cNvGraphicFramePr>
          <p:nvPr/>
        </p:nvGraphicFramePr>
        <p:xfrm>
          <a:off x="381533" y="1680312"/>
          <a:ext cx="8051269" cy="4790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713">
                  <a:extLst>
                    <a:ext uri="{9D8B030D-6E8A-4147-A177-3AD203B41FA5}">
                      <a16:colId xmlns:a16="http://schemas.microsoft.com/office/drawing/2014/main" val="3231696564"/>
                    </a:ext>
                  </a:extLst>
                </a:gridCol>
                <a:gridCol w="648677">
                  <a:extLst>
                    <a:ext uri="{9D8B030D-6E8A-4147-A177-3AD203B41FA5}">
                      <a16:colId xmlns:a16="http://schemas.microsoft.com/office/drawing/2014/main" val="561502946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1692193935"/>
                    </a:ext>
                  </a:extLst>
                </a:gridCol>
                <a:gridCol w="1148861">
                  <a:extLst>
                    <a:ext uri="{9D8B030D-6E8A-4147-A177-3AD203B41FA5}">
                      <a16:colId xmlns:a16="http://schemas.microsoft.com/office/drawing/2014/main" val="202718652"/>
                    </a:ext>
                  </a:extLst>
                </a:gridCol>
                <a:gridCol w="1055077">
                  <a:extLst>
                    <a:ext uri="{9D8B030D-6E8A-4147-A177-3AD203B41FA5}">
                      <a16:colId xmlns:a16="http://schemas.microsoft.com/office/drawing/2014/main" val="3965478090"/>
                    </a:ext>
                  </a:extLst>
                </a:gridCol>
                <a:gridCol w="750277">
                  <a:extLst>
                    <a:ext uri="{9D8B030D-6E8A-4147-A177-3AD203B41FA5}">
                      <a16:colId xmlns:a16="http://schemas.microsoft.com/office/drawing/2014/main" val="1732247744"/>
                    </a:ext>
                  </a:extLst>
                </a:gridCol>
                <a:gridCol w="758092">
                  <a:extLst>
                    <a:ext uri="{9D8B030D-6E8A-4147-A177-3AD203B41FA5}">
                      <a16:colId xmlns:a16="http://schemas.microsoft.com/office/drawing/2014/main" val="3082818355"/>
                    </a:ext>
                  </a:extLst>
                </a:gridCol>
                <a:gridCol w="1141049">
                  <a:extLst>
                    <a:ext uri="{9D8B030D-6E8A-4147-A177-3AD203B41FA5}">
                      <a16:colId xmlns:a16="http://schemas.microsoft.com/office/drawing/2014/main" val="1475763940"/>
                    </a:ext>
                  </a:extLst>
                </a:gridCol>
              </a:tblGrid>
              <a:tr h="340752">
                <a:tc>
                  <a:txBody>
                    <a:bodyPr/>
                    <a:lstStyle/>
                    <a:p>
                      <a:r>
                        <a:rPr lang="en-US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Utilization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Stdcells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Macros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Nets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Pins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Blocks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12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371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AES (v2)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929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769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Ariane (v2)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764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BSG_CHIP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532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BSG_CHIP (v2)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58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JPEG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44K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360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JPEG (v2)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450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0.65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55K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61K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49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474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Ariane (h1)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850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0.14M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0.16M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496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43371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Ariane (h2)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376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BSG_CHIP (h1)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290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BSG_CHIP (h2)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0.89M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21559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11CC642-33AC-BCBA-57D5-9ADB8E16E8BE}"/>
              </a:ext>
            </a:extLst>
          </p:cNvPr>
          <p:cNvSpPr txBox="1"/>
          <p:nvPr/>
        </p:nvSpPr>
        <p:spPr>
          <a:xfrm>
            <a:off x="8501719" y="3331823"/>
            <a:ext cx="3516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b="1" dirty="0"/>
              <a:t>TCP</a:t>
            </a:r>
            <a:r>
              <a:rPr lang="en-US" sz="1800" dirty="0"/>
              <a:t>: target clock period</a:t>
            </a:r>
          </a:p>
          <a:p>
            <a:pPr marL="233363" indent="-233363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b="1" dirty="0"/>
              <a:t># </a:t>
            </a:r>
            <a:r>
              <a:rPr lang="en-US" sz="1800" b="1" dirty="0" err="1"/>
              <a:t>Stdcells</a:t>
            </a:r>
            <a:r>
              <a:rPr lang="en-US" sz="1800" b="1" dirty="0"/>
              <a:t> </a:t>
            </a:r>
            <a:r>
              <a:rPr lang="en-US" sz="1800" dirty="0"/>
              <a:t>includes physical cell count in the design </a:t>
            </a:r>
            <a:r>
              <a:rPr lang="en-US" sz="1800" dirty="0">
                <a:sym typeface="Wingdings" pitchFamily="2" charset="2"/>
              </a:rPr>
              <a:t> in a few cases # Nets is less than # Stdcells</a:t>
            </a:r>
            <a:endParaRPr lang="en-US" sz="1800" dirty="0"/>
          </a:p>
          <a:p>
            <a:pPr marL="233363" indent="-233363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b="1" dirty="0"/>
              <a:t># Blocks </a:t>
            </a:r>
            <a:r>
              <a:rPr lang="en-US" sz="1800" dirty="0"/>
              <a:t>denotes number of soft blockages in the design</a:t>
            </a:r>
          </a:p>
          <a:p>
            <a:pPr marL="233363" indent="-233363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b="1" dirty="0"/>
              <a:t>A floating scan enable pin </a:t>
            </a:r>
            <a:r>
              <a:rPr lang="en-US" sz="1800" dirty="0"/>
              <a:t>is added in a few cases </a:t>
            </a:r>
            <a:r>
              <a:rPr lang="en-US" sz="1800" dirty="0">
                <a:sym typeface="Wingdings" pitchFamily="2" charset="2"/>
              </a:rPr>
              <a:t> different pin count for the same design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67746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C5179-5075-FF58-6BA6-5A4E85006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Benchmarks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28B45-FE81-0561-B03D-84C3E361A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250" y="659096"/>
            <a:ext cx="11789832" cy="1626057"/>
          </a:xfrm>
        </p:spPr>
        <p:txBody>
          <a:bodyPr/>
          <a:lstStyle/>
          <a:p>
            <a:pPr marL="233363" indent="-227013"/>
            <a:r>
              <a:rPr lang="en-US" sz="2400" dirty="0"/>
              <a:t>Eight public benchmarks</a:t>
            </a:r>
          </a:p>
          <a:p>
            <a:pPr marL="458788" lvl="1" indent="-225425"/>
            <a:r>
              <a:rPr lang="en-US" sz="2000" dirty="0"/>
              <a:t>AES, JPEG, Ariane, BSG_CHIP — each with base and v2 variant</a:t>
            </a:r>
          </a:p>
          <a:p>
            <a:pPr marL="458788" lvl="1" indent="-225425"/>
            <a:r>
              <a:rPr lang="en-US" sz="2000" b="1" dirty="0"/>
              <a:t>Base variant</a:t>
            </a:r>
            <a:r>
              <a:rPr lang="en-US" sz="2000" dirty="0"/>
              <a:t>: commercial synthesis + manual macro placement</a:t>
            </a:r>
          </a:p>
          <a:p>
            <a:pPr marL="458788" lvl="1" indent="-225425"/>
            <a:r>
              <a:rPr lang="en-US" sz="2000" b="1" dirty="0"/>
              <a:t>v2 variant</a:t>
            </a:r>
            <a:r>
              <a:rPr lang="en-US" sz="2000" dirty="0"/>
              <a:t>: </a:t>
            </a:r>
            <a:r>
              <a:rPr lang="en-US" sz="2000" dirty="0" err="1"/>
              <a:t>Yosys</a:t>
            </a:r>
            <a:r>
              <a:rPr lang="en-US" sz="2000" dirty="0"/>
              <a:t> synthesis + </a:t>
            </a:r>
            <a:r>
              <a:rPr lang="en-US" sz="2000" dirty="0" err="1"/>
              <a:t>OpenROAD</a:t>
            </a:r>
            <a:r>
              <a:rPr lang="en-US" sz="2000" dirty="0"/>
              <a:t> macro placement + soft blockages</a:t>
            </a:r>
            <a:endParaRPr lang="en-US" sz="2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E648A6E-FDBE-A4C6-06AA-7A4659288313}"/>
              </a:ext>
            </a:extLst>
          </p:cNvPr>
          <p:cNvGrpSpPr/>
          <p:nvPr/>
        </p:nvGrpSpPr>
        <p:grpSpPr>
          <a:xfrm>
            <a:off x="109613" y="2676468"/>
            <a:ext cx="11571131" cy="3317932"/>
            <a:chOff x="109613" y="2676468"/>
            <a:chExt cx="11571131" cy="331793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AB4B7BC-BAA6-1FEE-10F0-491B0E44B01D}"/>
                </a:ext>
              </a:extLst>
            </p:cNvPr>
            <p:cNvGrpSpPr/>
            <p:nvPr/>
          </p:nvGrpSpPr>
          <p:grpSpPr>
            <a:xfrm>
              <a:off x="109613" y="2676469"/>
              <a:ext cx="2771776" cy="3317931"/>
              <a:chOff x="109613" y="2676469"/>
              <a:chExt cx="2771776" cy="3317931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1B162487-3F93-9EAD-845E-6C94F4A27E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613" y="2984246"/>
                <a:ext cx="2771776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58B640-4E2F-6138-6EDA-86B88FE667B5}"/>
                  </a:ext>
                </a:extLst>
              </p:cNvPr>
              <p:cNvSpPr txBox="1"/>
              <p:nvPr/>
            </p:nvSpPr>
            <p:spPr>
              <a:xfrm>
                <a:off x="1193175" y="5655846"/>
                <a:ext cx="6046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AES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C89880-214D-10BF-792A-DDDCCE5B29B6}"/>
                  </a:ext>
                </a:extLst>
              </p:cNvPr>
              <p:cNvSpPr txBox="1"/>
              <p:nvPr/>
            </p:nvSpPr>
            <p:spPr>
              <a:xfrm>
                <a:off x="616895" y="2676469"/>
                <a:ext cx="17572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TCP: 200 Util: 40%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126DFF5-F09C-8FD2-BA60-6E685BA55311}"/>
                </a:ext>
              </a:extLst>
            </p:cNvPr>
            <p:cNvGrpSpPr/>
            <p:nvPr/>
          </p:nvGrpSpPr>
          <p:grpSpPr>
            <a:xfrm>
              <a:off x="3056491" y="2676468"/>
              <a:ext cx="2788919" cy="3317932"/>
              <a:chOff x="3056491" y="2676468"/>
              <a:chExt cx="2788919" cy="3317932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BC7EA2EF-9E66-FA1A-B1AA-F73D662E14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6491" y="2984246"/>
                <a:ext cx="2788919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52AFE5-6D5D-CFE4-0AD1-8ABBFF608F3B}"/>
                  </a:ext>
                </a:extLst>
              </p:cNvPr>
              <p:cNvSpPr txBox="1"/>
              <p:nvPr/>
            </p:nvSpPr>
            <p:spPr>
              <a:xfrm>
                <a:off x="4085305" y="5655846"/>
                <a:ext cx="7312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JPEG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4E8BD1-0382-6134-D104-C27231FE269D}"/>
                  </a:ext>
                </a:extLst>
              </p:cNvPr>
              <p:cNvSpPr txBox="1"/>
              <p:nvPr/>
            </p:nvSpPr>
            <p:spPr>
              <a:xfrm>
                <a:off x="3572344" y="2676468"/>
                <a:ext cx="17572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TCP: 450 Util: 65%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FF2476-AE3C-9023-1D1B-94F091533921}"/>
                </a:ext>
              </a:extLst>
            </p:cNvPr>
            <p:cNvGrpSpPr/>
            <p:nvPr/>
          </p:nvGrpSpPr>
          <p:grpSpPr>
            <a:xfrm>
              <a:off x="6020512" y="2676468"/>
              <a:ext cx="2776855" cy="3317932"/>
              <a:chOff x="6020512" y="2676468"/>
              <a:chExt cx="2776855" cy="3317932"/>
            </a:xfrm>
          </p:grpSpPr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CCF91576-3580-3852-5362-BFA99C29CD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0512" y="2984246"/>
                <a:ext cx="2776855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1E216F-6F94-9EB5-E7D4-5306BDCB9066}"/>
                  </a:ext>
                </a:extLst>
              </p:cNvPr>
              <p:cNvSpPr txBox="1"/>
              <p:nvPr/>
            </p:nvSpPr>
            <p:spPr>
              <a:xfrm>
                <a:off x="6997609" y="5655846"/>
                <a:ext cx="822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Ariane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D82E99-FFEB-2D79-85ED-AF08A2FE2737}"/>
                  </a:ext>
                </a:extLst>
              </p:cNvPr>
              <p:cNvSpPr txBox="1"/>
              <p:nvPr/>
            </p:nvSpPr>
            <p:spPr>
              <a:xfrm>
                <a:off x="6530333" y="2676468"/>
                <a:ext cx="17572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TCP: 950 Util: 45%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238B33B-6111-9D0E-6B04-10E5FEE88765}"/>
                </a:ext>
              </a:extLst>
            </p:cNvPr>
            <p:cNvGrpSpPr/>
            <p:nvPr/>
          </p:nvGrpSpPr>
          <p:grpSpPr>
            <a:xfrm>
              <a:off x="8972469" y="2676468"/>
              <a:ext cx="2708275" cy="3317932"/>
              <a:chOff x="8972469" y="2676468"/>
              <a:chExt cx="2708275" cy="3317932"/>
            </a:xfrm>
          </p:grpSpPr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7B594BE4-5F80-6F62-F9C2-CE8A93CB0A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72469" y="2984246"/>
                <a:ext cx="2708275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F71C8E-A13C-7033-E7C3-5825FCB33912}"/>
                  </a:ext>
                </a:extLst>
              </p:cNvPr>
              <p:cNvSpPr txBox="1"/>
              <p:nvPr/>
            </p:nvSpPr>
            <p:spPr>
              <a:xfrm>
                <a:off x="9710893" y="5655846"/>
                <a:ext cx="12314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BSG_CHIP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A11C03-D402-7142-42EE-3C23143EA86E}"/>
                  </a:ext>
                </a:extLst>
              </p:cNvPr>
              <p:cNvSpPr txBox="1"/>
              <p:nvPr/>
            </p:nvSpPr>
            <p:spPr>
              <a:xfrm>
                <a:off x="9398307" y="2676468"/>
                <a:ext cx="18565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TCP: 1300 Util: 50%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7926EA7-F2B9-EE75-180B-7D0B98BA61F5}"/>
              </a:ext>
            </a:extLst>
          </p:cNvPr>
          <p:cNvSpPr txBox="1"/>
          <p:nvPr/>
        </p:nvSpPr>
        <p:spPr>
          <a:xfrm>
            <a:off x="2566027" y="6226484"/>
            <a:ext cx="7059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Visualization for the v2 variant of the public benchmarks</a:t>
            </a:r>
          </a:p>
        </p:txBody>
      </p:sp>
    </p:spTree>
    <p:extLst>
      <p:ext uri="{BB962C8B-B14F-4D97-AF65-F5344CB8AC3E}">
        <p14:creationId xmlns:p14="http://schemas.microsoft.com/office/powerpoint/2010/main" val="3282744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5CAAE-6337-4826-D655-BF878BB1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Benchmarks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20F2F-8BFF-AA87-FEEF-170D738C5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900" y="657751"/>
            <a:ext cx="11802534" cy="3102640"/>
          </a:xfrm>
        </p:spPr>
        <p:txBody>
          <a:bodyPr/>
          <a:lstStyle/>
          <a:p>
            <a:pPr marL="233363" indent="-227013"/>
            <a:r>
              <a:rPr lang="en-US" b="1" dirty="0"/>
              <a:t>Four hidden</a:t>
            </a:r>
            <a:r>
              <a:rPr lang="en-US" dirty="0"/>
              <a:t> benchmarks</a:t>
            </a:r>
          </a:p>
          <a:p>
            <a:pPr marL="465138" lvl="1" indent="-228600"/>
            <a:r>
              <a:rPr lang="en-US" dirty="0"/>
              <a:t>Two variants (in terms of TCP and Util) for each of Ariane and BSG_CHIP</a:t>
            </a:r>
          </a:p>
          <a:p>
            <a:pPr marL="465138" lvl="1" indent="-228600"/>
            <a:r>
              <a:rPr lang="en-US" dirty="0"/>
              <a:t>Added soft guides around the macros</a:t>
            </a:r>
          </a:p>
          <a:p>
            <a:pPr marL="465138" lvl="1" indent="-228600"/>
            <a:r>
              <a:rPr lang="en-US" dirty="0"/>
              <a:t>The placed design is generated using ORFS flow</a:t>
            </a:r>
          </a:p>
          <a:p>
            <a:pPr marL="465138" lvl="1" indent="-228600"/>
            <a:r>
              <a:rPr lang="en-US" b="1" dirty="0"/>
              <a:t>Macro placement</a:t>
            </a:r>
            <a:r>
              <a:rPr lang="en-US" dirty="0"/>
              <a:t>: BSG_CHIP – human and Hier-RTLMP; Ariane – human only</a:t>
            </a:r>
          </a:p>
          <a:p>
            <a:pPr marL="233363" indent="-227013"/>
            <a:r>
              <a:rPr lang="en-US" dirty="0"/>
              <a:t>Different variants of public benchmarks are used</a:t>
            </a:r>
          </a:p>
          <a:p>
            <a:pPr marL="465138" lvl="1" indent="-228600"/>
            <a:r>
              <a:rPr lang="en-US" dirty="0"/>
              <a:t>No unfamiliar design structure – contestants’ tools already handle these designs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7B2489-A461-65F4-A634-279688E18EED}"/>
              </a:ext>
            </a:extLst>
          </p:cNvPr>
          <p:cNvGrpSpPr/>
          <p:nvPr/>
        </p:nvGrpSpPr>
        <p:grpSpPr>
          <a:xfrm>
            <a:off x="3550467" y="3558854"/>
            <a:ext cx="2435517" cy="2960980"/>
            <a:chOff x="3550467" y="3671744"/>
            <a:chExt cx="2435517" cy="29609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1821965-0613-C25A-9D95-241352CC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0467" y="3982563"/>
              <a:ext cx="2435517" cy="24688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C5B1DF-316E-C58E-E8CD-DCA7A7C359E0}"/>
                </a:ext>
              </a:extLst>
            </p:cNvPr>
            <p:cNvSpPr txBox="1"/>
            <p:nvPr/>
          </p:nvSpPr>
          <p:spPr>
            <a:xfrm>
              <a:off x="3839926" y="3671744"/>
              <a:ext cx="18565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TCP: 1250 Util: 50%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56F797-CEE9-DE69-4712-03700D94B247}"/>
                </a:ext>
              </a:extLst>
            </p:cNvPr>
            <p:cNvSpPr txBox="1"/>
            <p:nvPr/>
          </p:nvSpPr>
          <p:spPr>
            <a:xfrm>
              <a:off x="4152512" y="6294170"/>
              <a:ext cx="12314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BSG_CHIP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8E2A48-78A6-0DD0-96B7-9DE22DD55B55}"/>
              </a:ext>
            </a:extLst>
          </p:cNvPr>
          <p:cNvGrpSpPr/>
          <p:nvPr/>
        </p:nvGrpSpPr>
        <p:grpSpPr>
          <a:xfrm>
            <a:off x="897232" y="3576358"/>
            <a:ext cx="2511776" cy="2943476"/>
            <a:chOff x="897232" y="3689248"/>
            <a:chExt cx="2511776" cy="29434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3AF82B-A242-B73D-ABBC-784A9D4D6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232" y="3982563"/>
              <a:ext cx="2511776" cy="24688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A46043-B34E-1464-5EF0-388EA3413099}"/>
                </a:ext>
              </a:extLst>
            </p:cNvPr>
            <p:cNvSpPr txBox="1"/>
            <p:nvPr/>
          </p:nvSpPr>
          <p:spPr>
            <a:xfrm>
              <a:off x="1224821" y="3689248"/>
              <a:ext cx="18565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TCP: 1150 Util: 50%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D4FFB2-91AF-BA9E-BCB9-814FD9338165}"/>
                </a:ext>
              </a:extLst>
            </p:cNvPr>
            <p:cNvSpPr txBox="1"/>
            <p:nvPr/>
          </p:nvSpPr>
          <p:spPr>
            <a:xfrm>
              <a:off x="1537407" y="6294170"/>
              <a:ext cx="12314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BSG_CHIP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59BD08-3AE2-386E-7EDF-D5B6A9F5E85F}"/>
              </a:ext>
            </a:extLst>
          </p:cNvPr>
          <p:cNvGrpSpPr/>
          <p:nvPr/>
        </p:nvGrpSpPr>
        <p:grpSpPr>
          <a:xfrm>
            <a:off x="6127443" y="3565180"/>
            <a:ext cx="2527315" cy="2929840"/>
            <a:chOff x="6127443" y="3678070"/>
            <a:chExt cx="2527315" cy="29298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00AB5A-A93B-FD9D-E2FC-EDDBECF4D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7443" y="3982563"/>
              <a:ext cx="2527315" cy="24688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A54868-7F49-69D4-F21B-462DC5EE24E3}"/>
                </a:ext>
              </a:extLst>
            </p:cNvPr>
            <p:cNvSpPr txBox="1"/>
            <p:nvPr/>
          </p:nvSpPr>
          <p:spPr>
            <a:xfrm>
              <a:off x="6512494" y="3678070"/>
              <a:ext cx="17572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TCP: 850 Util: 50%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F5B6CD-7626-9813-EC56-55FE9C72B198}"/>
                </a:ext>
              </a:extLst>
            </p:cNvPr>
            <p:cNvSpPr txBox="1"/>
            <p:nvPr/>
          </p:nvSpPr>
          <p:spPr>
            <a:xfrm>
              <a:off x="6979770" y="6269356"/>
              <a:ext cx="822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Ariane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1540388-F4A0-00A7-F023-27E19D6FCAFF}"/>
              </a:ext>
            </a:extLst>
          </p:cNvPr>
          <p:cNvGrpSpPr/>
          <p:nvPr/>
        </p:nvGrpSpPr>
        <p:grpSpPr>
          <a:xfrm>
            <a:off x="8796216" y="3558853"/>
            <a:ext cx="2527315" cy="2948977"/>
            <a:chOff x="8796216" y="3671743"/>
            <a:chExt cx="2527315" cy="29489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47EA35-6A4C-73F5-7D6F-37E323E30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96216" y="3997025"/>
              <a:ext cx="2527315" cy="24688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36F9388-B588-E703-E2A2-3377CBBA0643}"/>
                </a:ext>
              </a:extLst>
            </p:cNvPr>
            <p:cNvSpPr txBox="1"/>
            <p:nvPr/>
          </p:nvSpPr>
          <p:spPr>
            <a:xfrm>
              <a:off x="9181267" y="3671743"/>
              <a:ext cx="17572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TCP: 800 Util: 60%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0E4E06-225D-EC4A-F454-791D8313B86A}"/>
                </a:ext>
              </a:extLst>
            </p:cNvPr>
            <p:cNvSpPr txBox="1"/>
            <p:nvPr/>
          </p:nvSpPr>
          <p:spPr>
            <a:xfrm>
              <a:off x="9648543" y="6282166"/>
              <a:ext cx="822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Ariane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019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B93A3-7201-21F2-46AD-8AFB5E790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2C6872-5243-63A5-8AF0-9DF305CEA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1D8803-6753-E2EE-9E57-181903BB0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Introduction and Motivation</a:t>
            </a:r>
          </a:p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Problem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Formulation</a:t>
            </a:r>
            <a:endParaRPr kumimoji="1" lang="en-US" altLang="zh-CN" dirty="0"/>
          </a:p>
          <a:p>
            <a:pPr marL="233363" indent="-225425"/>
            <a:r>
              <a:rPr kumimoji="1" lang="en-US" altLang="zh-CN" dirty="0"/>
              <a:t>Benchmarks</a:t>
            </a:r>
          </a:p>
          <a:p>
            <a:pPr marL="233363" indent="-225425"/>
            <a:r>
              <a:rPr kumimoji="1" lang="en-US" altLang="zh-CN" b="1" dirty="0">
                <a:solidFill>
                  <a:srgbClr val="0432FF"/>
                </a:solidFill>
              </a:rPr>
              <a:t>Evaluation</a:t>
            </a:r>
            <a:r>
              <a:rPr kumimoji="1" lang="en-US" altLang="zh-CN" dirty="0"/>
              <a:t> </a:t>
            </a:r>
          </a:p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Participation Statistics</a:t>
            </a:r>
            <a:endParaRPr kumimoji="1" lang="en-US" altLang="zh-CN" dirty="0"/>
          </a:p>
          <a:p>
            <a:pPr marL="233363" indent="-225425"/>
            <a:r>
              <a:rPr kumimoji="1" lang="en-US" altLang="zh-CN" dirty="0"/>
              <a:t>Acknowledgments</a:t>
            </a:r>
          </a:p>
          <a:p>
            <a:pPr marL="233363" indent="-225425"/>
            <a:r>
              <a:rPr kumimoji="1" lang="en-US" altLang="zh-CN" dirty="0"/>
              <a:t>Next Year’s Roadmap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9281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658CA-6B6E-B1B1-6284-EE8693C9D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984" y="739775"/>
            <a:ext cx="5291015" cy="5273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1D3598-ACCF-A224-2648-BC29E56A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Flow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90A40-63C8-94F1-86BB-A8E022874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1" y="754798"/>
            <a:ext cx="10759830" cy="5884862"/>
          </a:xfrm>
        </p:spPr>
        <p:txBody>
          <a:bodyPr/>
          <a:lstStyle/>
          <a:p>
            <a:pPr marL="233363" lvl="1" indent="-227013"/>
            <a:r>
              <a:rPr lang="en-US" b="1" dirty="0"/>
              <a:t>Inputs</a:t>
            </a:r>
            <a:r>
              <a:rPr lang="en-US" dirty="0"/>
              <a:t> to contestants:</a:t>
            </a:r>
          </a:p>
          <a:p>
            <a:pPr marL="458788" lvl="2" indent="-225425"/>
            <a:r>
              <a:rPr lang="en-US" dirty="0"/>
              <a:t>Post-placement DEF</a:t>
            </a:r>
          </a:p>
          <a:p>
            <a:pPr marL="458788" lvl="2" indent="-225425"/>
            <a:r>
              <a:rPr lang="en-US" dirty="0"/>
              <a:t>Debuffered Verilog netlist</a:t>
            </a:r>
          </a:p>
          <a:p>
            <a:pPr marL="458788" lvl="2" indent="-225425"/>
            <a:r>
              <a:rPr lang="en-US" dirty="0"/>
              <a:t>.</a:t>
            </a:r>
            <a:r>
              <a:rPr lang="en-US" dirty="0" err="1"/>
              <a:t>sdc</a:t>
            </a:r>
            <a:r>
              <a:rPr lang="en-US" dirty="0"/>
              <a:t> constraints</a:t>
            </a:r>
          </a:p>
          <a:p>
            <a:pPr marL="458788" lvl="2" indent="-225425"/>
            <a:r>
              <a:rPr lang="en-US" b="1" dirty="0"/>
              <a:t>ASAP7</a:t>
            </a:r>
            <a:r>
              <a:rPr lang="en-US" dirty="0"/>
              <a:t> .</a:t>
            </a:r>
            <a:r>
              <a:rPr lang="en-US" dirty="0" err="1"/>
              <a:t>lef</a:t>
            </a:r>
            <a:r>
              <a:rPr lang="en-US" dirty="0"/>
              <a:t> + .lib</a:t>
            </a:r>
          </a:p>
          <a:p>
            <a:pPr marL="233363" lvl="1" indent="-227013"/>
            <a:endParaRPr lang="en-US" b="1" dirty="0"/>
          </a:p>
          <a:p>
            <a:pPr marL="233363" lvl="1" indent="-227013"/>
            <a:r>
              <a:rPr lang="en-US" b="1" dirty="0"/>
              <a:t>Output:</a:t>
            </a:r>
            <a:r>
              <a:rPr lang="en-US" dirty="0"/>
              <a:t> modified netlist + DEF</a:t>
            </a:r>
            <a:br>
              <a:rPr lang="en-US" dirty="0"/>
            </a:br>
            <a:endParaRPr lang="en-US" dirty="0"/>
          </a:p>
          <a:p>
            <a:pPr marL="233363" lvl="1" indent="-227013"/>
            <a:r>
              <a:rPr lang="en-US" b="1" dirty="0"/>
              <a:t>Evaluation:</a:t>
            </a:r>
            <a:r>
              <a:rPr lang="en-US" dirty="0"/>
              <a:t> </a:t>
            </a:r>
            <a:r>
              <a:rPr lang="en-US" dirty="0" err="1"/>
              <a:t>OpenROAD</a:t>
            </a:r>
            <a:r>
              <a:rPr lang="en-US" dirty="0"/>
              <a:t> infrastructure</a:t>
            </a:r>
          </a:p>
          <a:p>
            <a:pPr marL="233363" lvl="1" indent="-227013"/>
            <a:endParaRPr lang="en-US" b="1" dirty="0"/>
          </a:p>
          <a:p>
            <a:pPr marL="233363" lvl="1" indent="-227013"/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equivalence check</a:t>
            </a:r>
            <a:r>
              <a:rPr lang="en-US" dirty="0"/>
              <a:t> verifies:</a:t>
            </a:r>
          </a:p>
          <a:p>
            <a:pPr marL="458788" lvl="2" indent="-225425"/>
            <a:r>
              <a:rPr lang="en-US" dirty="0"/>
              <a:t>Functional equivalence between original and resized cells</a:t>
            </a:r>
          </a:p>
          <a:p>
            <a:pPr marL="458788" lvl="2" indent="-225425"/>
            <a:r>
              <a:rPr lang="en-US" dirty="0"/>
              <a:t>Instance insertions limited to buffers and inverters</a:t>
            </a:r>
          </a:p>
          <a:p>
            <a:pPr marL="458788" lvl="2" indent="-225425"/>
            <a:r>
              <a:rPr lang="en-US" dirty="0"/>
              <a:t>Equivalent pin-to-pin connectivity</a:t>
            </a:r>
          </a:p>
          <a:p>
            <a:pPr marL="458788" lvl="2" indent="-225425"/>
            <a:r>
              <a:rPr lang="en-US" b="1" dirty="0"/>
              <a:t>Buffer tree parity:</a:t>
            </a:r>
            <a:r>
              <a:rPr lang="en-US" dirty="0"/>
              <a:t> even inverter count per source-to-sink path</a:t>
            </a:r>
          </a:p>
        </p:txBody>
      </p:sp>
    </p:spTree>
    <p:extLst>
      <p:ext uri="{BB962C8B-B14F-4D97-AF65-F5344CB8AC3E}">
        <p14:creationId xmlns:p14="http://schemas.microsoft.com/office/powerpoint/2010/main" val="1039998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6BEA-947D-41BA-CDD0-DB7FEA230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144463"/>
            <a:ext cx="11802533" cy="595312"/>
          </a:xfrm>
        </p:spPr>
        <p:txBody>
          <a:bodyPr/>
          <a:lstStyle/>
          <a:p>
            <a:r>
              <a:rPr lang="en-US" dirty="0"/>
              <a:t>Evaluation Infrastructure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82A6E-E3CC-E8C8-A78F-2A9F135A3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1" y="801688"/>
            <a:ext cx="11789832" cy="5884862"/>
          </a:xfrm>
        </p:spPr>
        <p:txBody>
          <a:bodyPr/>
          <a:lstStyle/>
          <a:p>
            <a:pPr marL="233363" indent="-233363"/>
            <a:r>
              <a:rPr lang="en-US" dirty="0"/>
              <a:t>Provided a </a:t>
            </a:r>
            <a:r>
              <a:rPr lang="en-US" b="1" dirty="0"/>
              <a:t>hybrid Docker/</a:t>
            </a:r>
            <a:r>
              <a:rPr lang="en-US" b="1" dirty="0" err="1"/>
              <a:t>Apptainer</a:t>
            </a:r>
            <a:r>
              <a:rPr lang="en-US" b="1" dirty="0"/>
              <a:t> </a:t>
            </a:r>
            <a:r>
              <a:rPr lang="en-US" dirty="0"/>
              <a:t>evaluation environment</a:t>
            </a:r>
          </a:p>
          <a:p>
            <a:pPr marL="458788" lvl="1" indent="-225425"/>
            <a:r>
              <a:rPr lang="en-US" dirty="0"/>
              <a:t>Containing fixed </a:t>
            </a:r>
            <a:r>
              <a:rPr lang="en-US" dirty="0" err="1"/>
              <a:t>OpenROAD</a:t>
            </a:r>
            <a:r>
              <a:rPr lang="en-US" dirty="0"/>
              <a:t> + Linux environment</a:t>
            </a:r>
          </a:p>
          <a:p>
            <a:pPr marL="233363" indent="-233363"/>
            <a:endParaRPr lang="en-US" dirty="0"/>
          </a:p>
          <a:p>
            <a:pPr marL="233363" indent="-233363"/>
            <a:r>
              <a:rPr lang="en-US" dirty="0"/>
              <a:t>Contestants upload a ZIP file with</a:t>
            </a:r>
          </a:p>
          <a:p>
            <a:pPr marL="458788" lvl="1" indent="-225425"/>
            <a:r>
              <a:rPr lang="en-US" b="1" dirty="0" err="1"/>
              <a:t>setup.sh</a:t>
            </a:r>
            <a:r>
              <a:rPr lang="en-US" b="1" dirty="0"/>
              <a:t>:</a:t>
            </a:r>
            <a:r>
              <a:rPr lang="en-US" dirty="0"/>
              <a:t> install packages and build submissions</a:t>
            </a:r>
          </a:p>
          <a:p>
            <a:pPr marL="458788" lvl="1" indent="-225425"/>
            <a:r>
              <a:rPr lang="en-US" b="1" dirty="0" err="1"/>
              <a:t>run.sh</a:t>
            </a:r>
            <a:r>
              <a:rPr lang="en-US" dirty="0"/>
              <a:t>: called on each benchmark design</a:t>
            </a:r>
          </a:p>
          <a:p>
            <a:pPr marL="233363" indent="-233363"/>
            <a:endParaRPr lang="en-US" dirty="0"/>
          </a:p>
          <a:p>
            <a:pPr marL="233363" indent="-233363"/>
            <a:r>
              <a:rPr lang="en-US" dirty="0"/>
              <a:t>Evaluations used </a:t>
            </a:r>
            <a:r>
              <a:rPr lang="en-US" dirty="0" err="1"/>
              <a:t>Apptainer</a:t>
            </a:r>
            <a:r>
              <a:rPr lang="en-US" dirty="0"/>
              <a:t> on Purdue Anvil with:</a:t>
            </a:r>
          </a:p>
          <a:p>
            <a:pPr marL="458788" lvl="1" indent="-225425"/>
            <a:r>
              <a:rPr lang="en-US" dirty="0"/>
              <a:t>16x AMD </a:t>
            </a:r>
            <a:r>
              <a:rPr lang="en-US" dirty="0" err="1"/>
              <a:t>Epyc</a:t>
            </a:r>
            <a:r>
              <a:rPr lang="en-US" dirty="0"/>
              <a:t> 7763 CPU cores</a:t>
            </a:r>
          </a:p>
          <a:p>
            <a:pPr marL="458788" lvl="1" indent="-225425"/>
            <a:r>
              <a:rPr lang="en-US" dirty="0"/>
              <a:t>64 GB memory</a:t>
            </a:r>
          </a:p>
          <a:p>
            <a:pPr marL="458788" lvl="1" indent="-225425"/>
            <a:r>
              <a:rPr lang="en-US" dirty="0"/>
              <a:t>200 GB disk </a:t>
            </a:r>
          </a:p>
          <a:p>
            <a:pPr marL="458788" lvl="1" indent="-225425"/>
            <a:r>
              <a:rPr lang="en-US" dirty="0"/>
              <a:t>1x NVIDIA A100 GPU (if submission requests it)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5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E1E87-7AF7-BAE4-7EF1-E68391C2D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Scoring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F3EE72-36CB-C2DD-657A-BB671C8C4FB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28601" y="856478"/>
                <a:ext cx="11789832" cy="1052511"/>
              </a:xfrm>
            </p:spPr>
            <p:txBody>
              <a:bodyPr/>
              <a:lstStyle/>
              <a:p>
                <a:pPr marL="508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PPA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TNS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TNS</m:t>
                          </m:r>
                        </m:sub>
                      </m:sSub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dpower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dpower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lpower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lpower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  <a:p>
                <a:pPr marL="50800" indent="0" algn="ctr">
                  <a:buNone/>
                </a:pPr>
                <a:r>
                  <a:rPr lang="en-US" dirty="0"/>
                  <a:t>using weighted normalized differences vs. pre-opt baseline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F3EE72-36CB-C2DD-657A-BB671C8C4F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8601" y="856478"/>
                <a:ext cx="11789832" cy="1052511"/>
              </a:xfrm>
              <a:blipFill>
                <a:blip r:embed="rId3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B85EA3-AFE0-54CA-1DD4-F9860F5B23B4}"/>
              </a:ext>
            </a:extLst>
          </p:cNvPr>
          <p:cNvSpPr/>
          <p:nvPr/>
        </p:nvSpPr>
        <p:spPr>
          <a:xfrm>
            <a:off x="1614315" y="4318140"/>
            <a:ext cx="4097846" cy="1620571"/>
          </a:xfrm>
          <a:prstGeom prst="round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ERC Violations</a:t>
            </a:r>
          </a:p>
          <a:p>
            <a:pPr algn="ctr"/>
            <a:endParaRPr lang="en-US" sz="18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Total slew violation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Total capacitance violation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# of fanout violations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299D1C0-229D-0297-E115-DD636B3FF0D4}"/>
              </a:ext>
            </a:extLst>
          </p:cNvPr>
          <p:cNvSpPr/>
          <p:nvPr/>
        </p:nvSpPr>
        <p:spPr>
          <a:xfrm>
            <a:off x="1593149" y="2462180"/>
            <a:ext cx="4119012" cy="162057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Runtime</a:t>
            </a:r>
          </a:p>
          <a:p>
            <a:pPr algn="ctr"/>
            <a:endParaRPr lang="en-US" sz="18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Resizer runtime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Total tool + evaluation flow runtime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07C0FA1-C61F-1E7B-24F5-F08872183598}"/>
              </a:ext>
            </a:extLst>
          </p:cNvPr>
          <p:cNvSpPr/>
          <p:nvPr/>
        </p:nvSpPr>
        <p:spPr>
          <a:xfrm>
            <a:off x="6791688" y="2462180"/>
            <a:ext cx="4119012" cy="16205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Displacement</a:t>
            </a:r>
          </a:p>
          <a:p>
            <a:pPr algn="ctr"/>
            <a:endParaRPr lang="en-US" sz="18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Average Manhattan displacement of movable cells</a:t>
            </a:r>
          </a:p>
          <a:p>
            <a:pPr algn="ctr"/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6D5D698-8F2A-D990-DC2C-2E3CD9EFA425}"/>
              </a:ext>
            </a:extLst>
          </p:cNvPr>
          <p:cNvSpPr/>
          <p:nvPr/>
        </p:nvSpPr>
        <p:spPr>
          <a:xfrm>
            <a:off x="6781106" y="4318140"/>
            <a:ext cx="4119012" cy="162057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Global Routing Overflow</a:t>
            </a:r>
          </a:p>
          <a:p>
            <a:pPr algn="ctr"/>
            <a:endParaRPr lang="en-US" sz="18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# of over-capacity edges in the 3D </a:t>
            </a:r>
            <a:r>
              <a:rPr lang="en-US" sz="1800" dirty="0" err="1">
                <a:solidFill>
                  <a:schemeClr val="tx1"/>
                </a:solidFill>
              </a:rPr>
              <a:t>Gcell</a:t>
            </a:r>
            <a:r>
              <a:rPr lang="en-US" sz="1800" dirty="0">
                <a:solidFill>
                  <a:schemeClr val="tx1"/>
                </a:solidFill>
              </a:rPr>
              <a:t> grid graph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51826E-6D74-AF43-6A4C-408F9FCF84C8}"/>
              </a:ext>
            </a:extLst>
          </p:cNvPr>
          <p:cNvSpPr txBox="1"/>
          <p:nvPr/>
        </p:nvSpPr>
        <p:spPr>
          <a:xfrm>
            <a:off x="483942" y="1908989"/>
            <a:ext cx="316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Minus penalties for: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F9220AB-46C1-52A7-AAF8-A9B027BFECE6}"/>
              </a:ext>
            </a:extLst>
          </p:cNvPr>
          <p:cNvSpPr txBox="1">
            <a:spLocks/>
          </p:cNvSpPr>
          <p:nvPr/>
        </p:nvSpPr>
        <p:spPr>
          <a:xfrm>
            <a:off x="0" y="6040878"/>
            <a:ext cx="12192000" cy="817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85000"/>
              </a:lnSpc>
              <a:spcBef>
                <a:spcPts val="84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3300"/>
              </a:buClr>
              <a:buSzPts val="9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50800" indent="0" algn="ctr"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</a:rPr>
              <a:t>Placement must be legal, logically equivalent, and must not perturb floorplan </a:t>
            </a:r>
          </a:p>
        </p:txBody>
      </p:sp>
    </p:spTree>
    <p:extLst>
      <p:ext uri="{BB962C8B-B14F-4D97-AF65-F5344CB8AC3E}">
        <p14:creationId xmlns:p14="http://schemas.microsoft.com/office/powerpoint/2010/main" val="9476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8D7D3-8C77-1B06-FC92-8D30198AF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9821D9-54EB-9BCB-F874-B045FC6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046907-268A-8ECF-DD14-EB7633F2BB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Introduction and Motivation</a:t>
            </a:r>
          </a:p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Problem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Formulation</a:t>
            </a:r>
          </a:p>
          <a:p>
            <a:pPr marL="233363" indent="-225425"/>
            <a:r>
              <a:rPr kumimoji="1" lang="en-US" altLang="zh-CN" dirty="0"/>
              <a:t>Benchmarks</a:t>
            </a:r>
          </a:p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Evaluation </a:t>
            </a:r>
          </a:p>
          <a:p>
            <a:pPr marL="233363" indent="-225425"/>
            <a:r>
              <a:rPr kumimoji="1" lang="en-US" altLang="zh-CN" b="1" dirty="0">
                <a:solidFill>
                  <a:srgbClr val="0432FF"/>
                </a:solidFill>
              </a:rPr>
              <a:t>Participation Statistics</a:t>
            </a:r>
          </a:p>
          <a:p>
            <a:pPr marL="233363" indent="-225425"/>
            <a:r>
              <a:rPr kumimoji="1" lang="en-US" altLang="zh-CN" dirty="0"/>
              <a:t>Acknowledgments</a:t>
            </a:r>
          </a:p>
          <a:p>
            <a:pPr marL="233363" indent="-225425"/>
            <a:r>
              <a:rPr kumimoji="1" lang="en-US" altLang="zh-CN" dirty="0"/>
              <a:t>Next Year’s Roadmap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8224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D438A-E9D4-629D-3ADC-E8945F65F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44A3-2C82-BB5B-2D37-DE4647B4B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Participation Statistics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A156E9-0355-AA15-C2FE-37F96BB0D3DF}"/>
              </a:ext>
            </a:extLst>
          </p:cNvPr>
          <p:cNvSpPr/>
          <p:nvPr/>
        </p:nvSpPr>
        <p:spPr>
          <a:xfrm>
            <a:off x="1004931" y="1738351"/>
            <a:ext cx="2245259" cy="224525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432FF"/>
                </a:solidFill>
              </a:rPr>
              <a:t>36</a:t>
            </a:r>
            <a:r>
              <a:rPr lang="en-US" sz="2000" b="1" dirty="0">
                <a:solidFill>
                  <a:schemeClr val="tx1"/>
                </a:solidFill>
              </a:rPr>
              <a:t> teams registered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FFA14-9B60-FFAE-3DC8-D3FAADF888EC}"/>
              </a:ext>
            </a:extLst>
          </p:cNvPr>
          <p:cNvSpPr txBox="1"/>
          <p:nvPr/>
        </p:nvSpPr>
        <p:spPr>
          <a:xfrm>
            <a:off x="905342" y="5347610"/>
            <a:ext cx="2444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Registration Open</a:t>
            </a:r>
            <a:br>
              <a:rPr lang="en-US" sz="1800" dirty="0"/>
            </a:br>
            <a:r>
              <a:rPr lang="en-US" sz="1800" dirty="0"/>
              <a:t>October 1, 2025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439F57-3460-C17B-71C0-B6BED0D26EE3}"/>
              </a:ext>
            </a:extLst>
          </p:cNvPr>
          <p:cNvSpPr/>
          <p:nvPr/>
        </p:nvSpPr>
        <p:spPr>
          <a:xfrm>
            <a:off x="3699529" y="2897585"/>
            <a:ext cx="2299228" cy="224525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Alpha Submission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January 12, 2026</a:t>
            </a:r>
            <a:br>
              <a:rPr lang="en-US" sz="1600" dirty="0">
                <a:solidFill>
                  <a:schemeClr val="tx1"/>
                </a:solidFill>
              </a:rPr>
            </a:b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rgbClr val="0432FF"/>
                </a:solidFill>
              </a:rPr>
              <a:t>17</a:t>
            </a:r>
            <a:r>
              <a:rPr lang="en-US" sz="1600" dirty="0">
                <a:solidFill>
                  <a:schemeClr val="tx1"/>
                </a:solidFill>
              </a:rPr>
              <a:t> submissions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D8DA84-98B9-9394-695F-39C6F043D80A}"/>
              </a:ext>
            </a:extLst>
          </p:cNvPr>
          <p:cNvSpPr/>
          <p:nvPr/>
        </p:nvSpPr>
        <p:spPr>
          <a:xfrm>
            <a:off x="6335471" y="1661311"/>
            <a:ext cx="2299228" cy="224525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Beta Submission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February 2, 2026</a:t>
            </a:r>
            <a:br>
              <a:rPr lang="en-US" sz="1600" dirty="0">
                <a:solidFill>
                  <a:schemeClr val="tx1"/>
                </a:solidFill>
              </a:rPr>
            </a:b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rgbClr val="0432FF"/>
                </a:solidFill>
              </a:rPr>
              <a:t>14</a:t>
            </a:r>
            <a:r>
              <a:rPr lang="en-US" sz="1600" dirty="0">
                <a:solidFill>
                  <a:schemeClr val="tx1"/>
                </a:solidFill>
              </a:rPr>
              <a:t> submissions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42D0DA-8BE2-172C-7E0E-1B3C4D0D9F52}"/>
              </a:ext>
            </a:extLst>
          </p:cNvPr>
          <p:cNvSpPr/>
          <p:nvPr/>
        </p:nvSpPr>
        <p:spPr>
          <a:xfrm>
            <a:off x="9081693" y="3285951"/>
            <a:ext cx="2299228" cy="224525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Final Submission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March 6, 2026</a:t>
            </a:r>
            <a:br>
              <a:rPr lang="en-US" sz="1600" dirty="0">
                <a:solidFill>
                  <a:schemeClr val="tx1"/>
                </a:solidFill>
              </a:rPr>
            </a:b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rgbClr val="0432FF"/>
                </a:solidFill>
              </a:rPr>
              <a:t>13 </a:t>
            </a:r>
            <a:r>
              <a:rPr lang="en-US" sz="1600" dirty="0">
                <a:solidFill>
                  <a:schemeClr val="tx1"/>
                </a:solidFill>
              </a:rPr>
              <a:t>submissions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629681-E15C-D2E7-B9CF-FBB322858F91}"/>
              </a:ext>
            </a:extLst>
          </p:cNvPr>
          <p:cNvSpPr txBox="1"/>
          <p:nvPr/>
        </p:nvSpPr>
        <p:spPr>
          <a:xfrm>
            <a:off x="9009089" y="1862888"/>
            <a:ext cx="2444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Results Announced</a:t>
            </a:r>
            <a:br>
              <a:rPr lang="en-US" sz="1800" dirty="0"/>
            </a:br>
            <a:r>
              <a:rPr lang="en-US" sz="1800" dirty="0"/>
              <a:t>March 18, 2026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E5A26E-6CC0-83B1-21E5-35B2BFCBB1CD}"/>
              </a:ext>
            </a:extLst>
          </p:cNvPr>
          <p:cNvCxnSpPr>
            <a:cxnSpLocks/>
            <a:stCxn id="6" idx="0"/>
            <a:endCxn id="4" idx="4"/>
          </p:cNvCxnSpPr>
          <p:nvPr/>
        </p:nvCxnSpPr>
        <p:spPr>
          <a:xfrm flipV="1">
            <a:off x="2127560" y="3983610"/>
            <a:ext cx="1" cy="1364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05D12A-9FD5-E3A9-E4DA-E5AEF69C5F82}"/>
              </a:ext>
            </a:extLst>
          </p:cNvPr>
          <p:cNvCxnSpPr>
            <a:cxnSpLocks/>
            <a:stCxn id="4" idx="6"/>
            <a:endCxn id="7" idx="1"/>
          </p:cNvCxnSpPr>
          <p:nvPr/>
        </p:nvCxnSpPr>
        <p:spPr>
          <a:xfrm>
            <a:off x="3250190" y="2860981"/>
            <a:ext cx="786053" cy="3654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5084EB3-2A39-FA7A-3085-BF73E6B78703}"/>
              </a:ext>
            </a:extLst>
          </p:cNvPr>
          <p:cNvCxnSpPr>
            <a:cxnSpLocks/>
            <a:stCxn id="7" idx="7"/>
            <a:endCxn id="8" idx="2"/>
          </p:cNvCxnSpPr>
          <p:nvPr/>
        </p:nvCxnSpPr>
        <p:spPr>
          <a:xfrm flipV="1">
            <a:off x="5662043" y="2783941"/>
            <a:ext cx="673428" cy="4424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986F84-540A-22CE-778E-57192F766E11}"/>
              </a:ext>
            </a:extLst>
          </p:cNvPr>
          <p:cNvCxnSpPr>
            <a:cxnSpLocks/>
            <a:stCxn id="8" idx="5"/>
            <a:endCxn id="9" idx="2"/>
          </p:cNvCxnSpPr>
          <p:nvPr/>
        </p:nvCxnSpPr>
        <p:spPr>
          <a:xfrm>
            <a:off x="8297985" y="3577759"/>
            <a:ext cx="783708" cy="8308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C483708-2451-8496-CDF8-1AEE44071F6B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V="1">
            <a:off x="10231307" y="2509219"/>
            <a:ext cx="0" cy="7767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64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4908DF-26BD-A251-FDF0-C3764D42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BC3859-F331-D175-3031-2D9F1D7B0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3" indent="-225425"/>
            <a:r>
              <a:rPr kumimoji="1" lang="en-US" altLang="zh-CN" b="1" dirty="0">
                <a:solidFill>
                  <a:srgbClr val="0432FF"/>
                </a:solidFill>
              </a:rPr>
              <a:t>Introduction and Motivation</a:t>
            </a:r>
          </a:p>
          <a:p>
            <a:pPr marL="233363" indent="-225425"/>
            <a:r>
              <a:rPr kumimoji="1" lang="en-US" altLang="zh-CN" dirty="0"/>
              <a:t>Problem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Formulation</a:t>
            </a:r>
          </a:p>
          <a:p>
            <a:pPr marL="233363" indent="-225425"/>
            <a:r>
              <a:rPr kumimoji="1" lang="en-US" altLang="zh-CN" dirty="0"/>
              <a:t>Benchmarks</a:t>
            </a:r>
          </a:p>
          <a:p>
            <a:pPr marL="233363" indent="-225425"/>
            <a:r>
              <a:rPr kumimoji="1" lang="en-US" altLang="zh-CN" dirty="0"/>
              <a:t>Evaluation</a:t>
            </a:r>
          </a:p>
          <a:p>
            <a:pPr marL="233363" indent="-225425"/>
            <a:r>
              <a:rPr kumimoji="1" lang="en-US" altLang="zh-CN">
                <a:solidFill>
                  <a:schemeClr val="tx1"/>
                </a:solidFill>
              </a:rPr>
              <a:t>Participation Statistics</a:t>
            </a:r>
            <a:endParaRPr kumimoji="1" lang="en-US" altLang="zh-CN" dirty="0"/>
          </a:p>
          <a:p>
            <a:pPr marL="233363" indent="-225425"/>
            <a:r>
              <a:rPr kumimoji="1" lang="en-US" altLang="zh-CN" dirty="0"/>
              <a:t>Acknowledgments</a:t>
            </a:r>
          </a:p>
          <a:p>
            <a:pPr marL="233363" indent="-225425"/>
            <a:r>
              <a:rPr kumimoji="1" lang="en-US" altLang="zh-CN" dirty="0"/>
              <a:t>Next Year’s Roadmap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0918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CD262-94CB-E03E-14DD-EA215BBD1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249BCF-A36F-A1B0-9B3F-6CA9BEE51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1E7770-A429-0790-FB94-26FFB00AD6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Introduction and Motivation</a:t>
            </a:r>
          </a:p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Problem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Formulation</a:t>
            </a:r>
            <a:endParaRPr kumimoji="1" lang="en-US" altLang="zh-CN" dirty="0"/>
          </a:p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Benchmarks</a:t>
            </a:r>
          </a:p>
          <a:p>
            <a:pPr marL="233363" indent="-225425"/>
            <a:r>
              <a:rPr kumimoji="1" lang="en-US" altLang="zh-CN" dirty="0"/>
              <a:t>Evaluation </a:t>
            </a:r>
          </a:p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Participation Statistics</a:t>
            </a:r>
          </a:p>
          <a:p>
            <a:pPr marL="233363" indent="-225425"/>
            <a:r>
              <a:rPr kumimoji="1" lang="en-US" altLang="zh-CN" b="1" dirty="0">
                <a:solidFill>
                  <a:srgbClr val="0432FF"/>
                </a:solidFill>
              </a:rPr>
              <a:t>Acknowledgments</a:t>
            </a:r>
          </a:p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Next Year’s Roadmap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9710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E46E4C-4FBC-B75E-32AF-91B70F8F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Acknowledgments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7D69B5-5688-7E78-BA34-CD5E5AFCA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3" indent="-225425"/>
            <a:r>
              <a:rPr kumimoji="1" lang="en-US" altLang="zh-CN" b="1" dirty="0">
                <a:solidFill>
                  <a:srgbClr val="0432FF"/>
                </a:solidFill>
              </a:rPr>
              <a:t>Sponsors</a:t>
            </a:r>
          </a:p>
          <a:p>
            <a:pPr marL="458788" lvl="1" indent="-225425"/>
            <a:r>
              <a:rPr kumimoji="1" lang="en-US" altLang="zh-CN" b="1" dirty="0"/>
              <a:t>Purdue University and NSF </a:t>
            </a:r>
            <a:r>
              <a:rPr kumimoji="1" lang="en-US" altLang="zh-CN" b="1" dirty="0" err="1"/>
              <a:t>Chipshub</a:t>
            </a:r>
            <a:r>
              <a:rPr kumimoji="1" lang="en-US" altLang="zh-CN" dirty="0"/>
              <a:t>: provided compute resources for teams and submission evaluation</a:t>
            </a:r>
          </a:p>
          <a:p>
            <a:pPr marL="458788" lvl="1" indent="-225425"/>
            <a:r>
              <a:rPr kumimoji="1" lang="en-US" altLang="zh-CN" b="1" dirty="0"/>
              <a:t>NVIDIA</a:t>
            </a:r>
            <a:r>
              <a:rPr kumimoji="1" lang="en-US" altLang="zh-CN" dirty="0"/>
              <a:t>: provided prizes for the winning teams</a:t>
            </a:r>
          </a:p>
          <a:p>
            <a:pPr lvl="1"/>
            <a:endParaRPr kumimoji="1" lang="en-US" altLang="zh-CN" dirty="0"/>
          </a:p>
          <a:p>
            <a:pPr marL="233363" indent="-225425"/>
            <a:r>
              <a:rPr kumimoji="1" lang="en-US" altLang="zh-CN" b="1" dirty="0">
                <a:solidFill>
                  <a:srgbClr val="0432FF"/>
                </a:solidFill>
              </a:rPr>
              <a:t>Community Support</a:t>
            </a:r>
          </a:p>
          <a:p>
            <a:pPr marL="458788" lvl="1" indent="-225425"/>
            <a:r>
              <a:rPr kumimoji="1" lang="en-US" altLang="zh-CN" b="1" dirty="0" err="1"/>
              <a:t>OpenROAD</a:t>
            </a:r>
            <a:r>
              <a:rPr kumimoji="1" lang="en-US" altLang="zh-CN" b="1" dirty="0"/>
              <a:t> Initiative </a:t>
            </a:r>
            <a:r>
              <a:rPr kumimoji="1" lang="en-US" altLang="zh-CN" dirty="0"/>
              <a:t>for their support </a:t>
            </a:r>
          </a:p>
          <a:p>
            <a:pPr marL="458788" lvl="1" indent="-225425"/>
            <a:r>
              <a:rPr kumimoji="1" lang="en-US" altLang="zh-CN" b="1" dirty="0"/>
              <a:t>ISPD committee</a:t>
            </a:r>
            <a:r>
              <a:rPr kumimoji="1" lang="en-US" altLang="zh-CN" dirty="0"/>
              <a:t>, especially </a:t>
            </a:r>
            <a:r>
              <a:rPr kumimoji="1" lang="en-US" altLang="zh-CN" b="1" dirty="0"/>
              <a:t>Stephan Held </a:t>
            </a:r>
            <a:r>
              <a:rPr kumimoji="1" lang="en-US" altLang="zh-CN" dirty="0"/>
              <a:t>and </a:t>
            </a:r>
            <a:r>
              <a:rPr kumimoji="1" lang="en-US" altLang="zh-CN" b="1" dirty="0"/>
              <a:t>David Chinnery</a:t>
            </a:r>
            <a:r>
              <a:rPr kumimoji="1" lang="en-US" altLang="zh-CN" dirty="0"/>
              <a:t>, for their interaction and guidance</a:t>
            </a:r>
          </a:p>
          <a:p>
            <a:pPr lvl="1"/>
            <a:endParaRPr kumimoji="1" lang="en-US" altLang="zh-CN" dirty="0"/>
          </a:p>
          <a:p>
            <a:pPr marL="233363" indent="-225425"/>
            <a:r>
              <a:rPr kumimoji="1" lang="en-US" altLang="zh-CN" b="1" dirty="0">
                <a:solidFill>
                  <a:srgbClr val="0432FF"/>
                </a:solidFill>
              </a:rPr>
              <a:t>Proposal and Contest Feedback</a:t>
            </a:r>
          </a:p>
          <a:p>
            <a:pPr marL="458788" lvl="1" indent="-225425"/>
            <a:r>
              <a:rPr kumimoji="1" lang="en-US" altLang="zh-CN" dirty="0"/>
              <a:t>Vidya Chhabria, Matt Liberty, Tom Spyrou, Wen-Hao Liu, Yi-Chen Lu,</a:t>
            </a:r>
            <a:br>
              <a:rPr kumimoji="1" lang="en-US" altLang="zh-CN" dirty="0"/>
            </a:br>
            <a:r>
              <a:rPr kumimoji="1" lang="en-US" altLang="zh-CN" dirty="0"/>
              <a:t>and Mark Ren for valuable feedback on the contest proposal and contest description</a:t>
            </a:r>
          </a:p>
          <a:p>
            <a:pPr lvl="1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975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BB335-C7F4-D15C-4AF7-CDE7F6D59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20964F-2455-42E6-0E7F-DCFA65FA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54C2C-ED19-1A40-E138-C6BD10537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Introduction and Motivation</a:t>
            </a:r>
          </a:p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Problem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Formulation</a:t>
            </a:r>
            <a:endParaRPr kumimoji="1" lang="en-US" altLang="zh-CN" dirty="0"/>
          </a:p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Benchmarks</a:t>
            </a:r>
          </a:p>
          <a:p>
            <a:pPr marL="233363" indent="-225425"/>
            <a:r>
              <a:rPr kumimoji="1" lang="en-US" altLang="zh-CN" dirty="0"/>
              <a:t>Evaluation </a:t>
            </a:r>
          </a:p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Participation Statistics</a:t>
            </a:r>
            <a:endParaRPr kumimoji="1" lang="en-US" altLang="zh-CN" dirty="0"/>
          </a:p>
          <a:p>
            <a:pPr marL="233363" indent="-225425"/>
            <a:r>
              <a:rPr kumimoji="1" lang="en-US" altLang="zh-CN" dirty="0"/>
              <a:t>Acknowledgments</a:t>
            </a:r>
          </a:p>
          <a:p>
            <a:pPr marL="233363" indent="-225425"/>
            <a:r>
              <a:rPr kumimoji="1" lang="en-US" altLang="zh-CN" b="1" dirty="0">
                <a:solidFill>
                  <a:srgbClr val="0432FF"/>
                </a:solidFill>
              </a:rPr>
              <a:t>Next Year’s Roadmap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9799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05F5A-FAF2-7095-5ADB-2179B76E0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Year’s Roadmap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37AF1-F6D3-EE2F-8692-E61B023BC1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3" indent="-225425"/>
            <a:r>
              <a:rPr lang="en-US" dirty="0"/>
              <a:t>Stress the </a:t>
            </a:r>
            <a:r>
              <a:rPr lang="en-US" b="1" dirty="0">
                <a:solidFill>
                  <a:srgbClr val="0432FF"/>
                </a:solidFill>
              </a:rPr>
              <a:t>robustness</a:t>
            </a:r>
            <a:r>
              <a:rPr lang="en-US" dirty="0"/>
              <a:t> and </a:t>
            </a:r>
            <a:r>
              <a:rPr lang="en-US" b="1" dirty="0">
                <a:solidFill>
                  <a:srgbClr val="0432FF"/>
                </a:solidFill>
              </a:rPr>
              <a:t>scalability</a:t>
            </a:r>
            <a:r>
              <a:rPr lang="en-US" dirty="0"/>
              <a:t> of buffering and sizing</a:t>
            </a:r>
          </a:p>
          <a:p>
            <a:pPr marL="233363" indent="-225425"/>
            <a:r>
              <a:rPr lang="en-US" dirty="0"/>
              <a:t>Introduce more challenging and realistic conditions</a:t>
            </a:r>
          </a:p>
          <a:p>
            <a:pPr marL="458788" lvl="1" indent="-225425">
              <a:spcAft>
                <a:spcPts val="600"/>
              </a:spcAft>
            </a:pPr>
            <a:r>
              <a:rPr lang="en-US" b="1" dirty="0">
                <a:solidFill>
                  <a:srgbClr val="0432FF"/>
                </a:solidFill>
              </a:rPr>
              <a:t>Multi-Corner Multi-Mode (MCMM) </a:t>
            </a:r>
            <a:r>
              <a:rPr lang="en-US" b="1" dirty="0">
                <a:solidFill>
                  <a:schemeClr val="tx1"/>
                </a:solidFill>
              </a:rPr>
              <a:t>timing constraints</a:t>
            </a:r>
          </a:p>
          <a:p>
            <a:pPr marL="458788" lvl="1" indent="-225425">
              <a:spcAft>
                <a:spcPts val="600"/>
              </a:spcAft>
            </a:pPr>
            <a:r>
              <a:rPr lang="en-US" dirty="0"/>
              <a:t>Incremental infrastructure improvements</a:t>
            </a:r>
          </a:p>
          <a:p>
            <a:pPr marL="458788" lvl="1" indent="-225425">
              <a:spcAft>
                <a:spcPts val="600"/>
              </a:spcAft>
            </a:pPr>
            <a:r>
              <a:rPr lang="en-US" dirty="0"/>
              <a:t>Post-CTS sizing and buffering</a:t>
            </a:r>
          </a:p>
          <a:p>
            <a:pPr marL="458788" lvl="1" indent="-225425">
              <a:spcAft>
                <a:spcPts val="600"/>
              </a:spcAft>
            </a:pPr>
            <a:r>
              <a:rPr lang="en-US" dirty="0"/>
              <a:t>Hold timing constraints</a:t>
            </a:r>
          </a:p>
          <a:p>
            <a:pPr marL="458788" lvl="1" indent="-225425">
              <a:spcAft>
                <a:spcPts val="600"/>
              </a:spcAft>
            </a:pPr>
            <a:r>
              <a:rPr lang="en-US" dirty="0"/>
              <a:t>Iterative ECO-style optimization</a:t>
            </a:r>
          </a:p>
          <a:p>
            <a:pPr marL="458788" lvl="1" indent="-225425">
              <a:spcAft>
                <a:spcPts val="600"/>
              </a:spcAft>
            </a:pPr>
            <a:r>
              <a:rPr lang="en-US" dirty="0"/>
              <a:t>Multi-stage evaluation</a:t>
            </a:r>
          </a:p>
          <a:p>
            <a:pPr lvl="1"/>
            <a:endParaRPr lang="en-US" sz="2000" dirty="0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1ED4F9C6-E6DA-6BDE-E8A7-B59143280EEA}"/>
              </a:ext>
            </a:extLst>
          </p:cNvPr>
          <p:cNvSpPr/>
          <p:nvPr/>
        </p:nvSpPr>
        <p:spPr>
          <a:xfrm>
            <a:off x="819648" y="4686462"/>
            <a:ext cx="10552704" cy="1031944"/>
          </a:xfrm>
          <a:prstGeom prst="roundRect">
            <a:avLst>
              <a:gd name="adj" fmla="val 1423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>
                <a:solidFill>
                  <a:schemeClr val="tx1"/>
                </a:solidFill>
              </a:rPr>
              <a:t>We welcome suggestions on problem formulations, evaluation metrics, and new challenges!</a:t>
            </a:r>
            <a:endParaRPr kumimoji="1"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6F58358B-6A47-A420-849D-B5780F745E9C}"/>
              </a:ext>
            </a:extLst>
          </p:cNvPr>
          <p:cNvSpPr/>
          <p:nvPr/>
        </p:nvSpPr>
        <p:spPr>
          <a:xfrm>
            <a:off x="283635" y="5718406"/>
            <a:ext cx="11734798" cy="1031944"/>
          </a:xfrm>
          <a:prstGeom prst="roundRect">
            <a:avLst>
              <a:gd name="adj" fmla="val 14234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>
                <a:solidFill>
                  <a:schemeClr val="accent3">
                    <a:lumMod val="75000"/>
                  </a:schemeClr>
                </a:solidFill>
              </a:rPr>
              <a:t>Thank you for watching!</a:t>
            </a:r>
            <a:endParaRPr kumimoji="1" lang="zh-CN" alt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4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7444F-C1FF-7695-9F06-0D2C7407F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B3367-BC7F-6003-408F-44460451F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and Motivation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4FB5E-2EBD-69A7-CDE8-C6C7CD457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1" y="801687"/>
            <a:ext cx="11789832" cy="3432175"/>
          </a:xfrm>
        </p:spPr>
        <p:txBody>
          <a:bodyPr/>
          <a:lstStyle/>
          <a:p>
            <a:pPr marL="233363" indent="-225425">
              <a:spcAft>
                <a:spcPts val="1800"/>
              </a:spcAft>
            </a:pPr>
            <a:r>
              <a:rPr lang="en-US" dirty="0"/>
              <a:t>Post-placement timing closure is increasingly difficult</a:t>
            </a:r>
          </a:p>
          <a:p>
            <a:pPr marL="233363" indent="-225425"/>
            <a:r>
              <a:rPr lang="en-US" b="1" dirty="0"/>
              <a:t>Key levers</a:t>
            </a:r>
          </a:p>
          <a:p>
            <a:pPr marL="465138" lvl="1" indent="-228600">
              <a:spcBef>
                <a:spcPts val="1200"/>
              </a:spcBef>
              <a:spcAft>
                <a:spcPts val="500"/>
              </a:spcAft>
            </a:pPr>
            <a:r>
              <a:rPr lang="en-US" b="1" dirty="0">
                <a:solidFill>
                  <a:srgbClr val="0432FF"/>
                </a:solidFill>
              </a:rPr>
              <a:t>Repeater insertions</a:t>
            </a:r>
          </a:p>
          <a:p>
            <a:pPr marL="465138" lvl="1" indent="-228600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432FF"/>
                </a:solidFill>
              </a:rPr>
              <a:t>Gate sizing</a:t>
            </a:r>
          </a:p>
          <a:p>
            <a:pPr marL="53340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233363" indent="-225425"/>
            <a:r>
              <a:rPr lang="en-US" b="1" dirty="0"/>
              <a:t>Goal</a:t>
            </a:r>
          </a:p>
          <a:p>
            <a:pPr marL="465138" lvl="1" indent="-228600"/>
            <a:r>
              <a:rPr kumimoji="1" lang="en-US" altLang="zh-CN" dirty="0">
                <a:solidFill>
                  <a:schemeClr val="tx1"/>
                </a:solidFill>
              </a:rPr>
              <a:t>Develop</a:t>
            </a:r>
            <a:r>
              <a:rPr kumimoji="1" lang="en-US" altLang="zh-CN" b="1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</a:t>
            </a:r>
            <a:r>
              <a:rPr kumimoji="1" lang="en-US" altLang="zh-CN" b="1" dirty="0">
                <a:solidFill>
                  <a:schemeClr val="tx1"/>
                </a:solidFill>
              </a:rPr>
              <a:t> post-detailed placement buffering and sizing tool</a:t>
            </a:r>
            <a:endParaRPr kumimoji="1" lang="zh-CN" altLang="en-US" b="1" dirty="0">
              <a:solidFill>
                <a:schemeClr val="tx1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下箭头 4">
            <a:extLst>
              <a:ext uri="{FF2B5EF4-FFF2-40B4-BE49-F238E27FC236}">
                <a16:creationId xmlns:a16="http://schemas.microsoft.com/office/drawing/2014/main" id="{8DD0AC57-ECE7-E4BC-E01D-84EDF6F65127}"/>
              </a:ext>
            </a:extLst>
          </p:cNvPr>
          <p:cNvSpPr/>
          <p:nvPr/>
        </p:nvSpPr>
        <p:spPr>
          <a:xfrm>
            <a:off x="3897085" y="4233863"/>
            <a:ext cx="299355" cy="338136"/>
          </a:xfrm>
          <a:prstGeom prst="downArrow">
            <a:avLst>
              <a:gd name="adj1" fmla="val 50000"/>
              <a:gd name="adj2" fmla="val 48214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9FCA6891-168C-FC3A-EADE-BA3578BE80C7}"/>
              </a:ext>
            </a:extLst>
          </p:cNvPr>
          <p:cNvSpPr/>
          <p:nvPr/>
        </p:nvSpPr>
        <p:spPr>
          <a:xfrm>
            <a:off x="827312" y="4571999"/>
            <a:ext cx="6912429" cy="1643743"/>
          </a:xfrm>
          <a:prstGeom prst="roundRect">
            <a:avLst>
              <a:gd name="adj" fmla="val 977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chemeClr val="tx1"/>
                </a:solidFill>
              </a:rPr>
              <a:t>Improve power, performance and area (PPA)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chemeClr val="tx1"/>
                </a:solidFill>
              </a:rPr>
              <a:t>Fix ERC violations</a:t>
            </a:r>
          </a:p>
          <a:p>
            <a:pPr>
              <a:buClr>
                <a:srgbClr val="C00000"/>
              </a:buClr>
            </a:pPr>
            <a:r>
              <a:rPr kumimoji="1" lang="en-US" altLang="zh-CN" sz="2400" i="1" dirty="0">
                <a:solidFill>
                  <a:schemeClr val="tx1"/>
                </a:solidFill>
              </a:rPr>
              <a:t>(Under a set of </a:t>
            </a:r>
            <a:r>
              <a:rPr kumimoji="1" lang="en-US" altLang="zh-CN" sz="2400" b="1" i="1" dirty="0">
                <a:solidFill>
                  <a:schemeClr val="tx1"/>
                </a:solidFill>
              </a:rPr>
              <a:t>real-world </a:t>
            </a:r>
            <a:r>
              <a:rPr kumimoji="1" lang="en-US" altLang="zh-CN" sz="2400" i="1" dirty="0">
                <a:solidFill>
                  <a:schemeClr val="tx1"/>
                </a:solidFill>
              </a:rPr>
              <a:t>physical constraints)</a:t>
            </a:r>
            <a:endParaRPr kumimoji="1" lang="zh-CN" altLang="en-US" sz="2400" i="1" dirty="0">
              <a:solidFill>
                <a:schemeClr val="tx1"/>
              </a:solidFill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238DEE77-8926-9B49-06AC-9D962E06BFA4}"/>
              </a:ext>
            </a:extLst>
          </p:cNvPr>
          <p:cNvSpPr/>
          <p:nvPr/>
        </p:nvSpPr>
        <p:spPr>
          <a:xfrm>
            <a:off x="7959131" y="4374185"/>
            <a:ext cx="3930349" cy="2084955"/>
          </a:xfrm>
          <a:prstGeom prst="roundRect">
            <a:avLst>
              <a:gd name="adj" fmla="val 10261"/>
            </a:avLst>
          </a:pr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2718B8E-CFD6-8940-B54B-ED33C7845AD1}"/>
              </a:ext>
            </a:extLst>
          </p:cNvPr>
          <p:cNvSpPr txBox="1"/>
          <p:nvPr/>
        </p:nvSpPr>
        <p:spPr>
          <a:xfrm>
            <a:off x="7959133" y="4480215"/>
            <a:ext cx="3930350" cy="18928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zh-CN" sz="2200" b="1" dirty="0">
                <a:solidFill>
                  <a:schemeClr val="accent2"/>
                </a:solidFill>
              </a:rPr>
              <a:t>Real-World Motivation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kumimoji="1" lang="en-US" altLang="zh-CN" sz="2200" dirty="0"/>
              <a:t>Fixed macros and I/</a:t>
            </a:r>
            <a:r>
              <a:rPr kumimoji="1" lang="en-US" altLang="zh-CN" sz="2200" dirty="0" err="1"/>
              <a:t>Os</a:t>
            </a:r>
            <a:endParaRPr kumimoji="1" lang="en-US" altLang="zh-CN" sz="22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kumimoji="1" lang="en-US" altLang="zh-CN" sz="2200" dirty="0"/>
              <a:t>Power delivery network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Soft placement blockages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kumimoji="1" lang="en-US" altLang="zh-CN" sz="2200" dirty="0"/>
              <a:t>Fixed routing resource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E4DEDA5B-983B-E026-E3A9-FF898139C0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B162377-D71D-8CA9-9C9B-3FA456CCD5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354" t="14079" b="6532"/>
          <a:stretch>
            <a:fillRect/>
          </a:stretch>
        </p:blipFill>
        <p:spPr>
          <a:xfrm>
            <a:off x="8257353" y="1454063"/>
            <a:ext cx="2545666" cy="226607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3AA4B8-3DC9-55CF-7108-B77BAD87B3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300" r="49463" b="6814"/>
          <a:stretch>
            <a:fillRect/>
          </a:stretch>
        </p:blipFill>
        <p:spPr>
          <a:xfrm>
            <a:off x="5048063" y="1454063"/>
            <a:ext cx="2662096" cy="226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7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66B5F-CA10-C9F2-E404-108EE6227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Key Discussions and Decisions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7C40227E-44B4-3319-6642-AA90F7A5F34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28601" y="671057"/>
                <a:ext cx="11789832" cy="5043568"/>
              </a:xfrm>
            </p:spPr>
            <p:txBody>
              <a:bodyPr/>
              <a:lstStyle/>
              <a:p>
                <a:pPr marL="233363" indent="-225425"/>
                <a:r>
                  <a:rPr kumimoji="1" lang="en-US" altLang="zh-CN" sz="2400" i="1" dirty="0"/>
                  <a:t>Should </a:t>
                </a:r>
                <a:r>
                  <a:rPr kumimoji="1" lang="en-US" altLang="zh-CN" sz="2400" b="1" i="1" dirty="0">
                    <a:solidFill>
                      <a:srgbClr val="0432FF"/>
                    </a:solidFill>
                  </a:rPr>
                  <a:t>inverter insertion</a:t>
                </a:r>
                <a:r>
                  <a:rPr kumimoji="1" lang="en-US" altLang="zh-CN" sz="2400" i="1" dirty="0">
                    <a:solidFill>
                      <a:srgbClr val="0432FF"/>
                    </a:solidFill>
                  </a:rPr>
                  <a:t> </a:t>
                </a:r>
                <a:r>
                  <a:rPr kumimoji="1" lang="en-US" altLang="zh-CN" sz="2400" i="1" dirty="0"/>
                  <a:t>be allowed?</a:t>
                </a:r>
              </a:p>
              <a:p>
                <a:pPr marL="465138" lvl="1" indent="-228600"/>
                <a:r>
                  <a:rPr kumimoji="1" lang="en-US" altLang="zh-CN" sz="2000" dirty="0"/>
                  <a:t>Broaden “buffering” to </a:t>
                </a:r>
                <a:r>
                  <a:rPr kumimoji="1" lang="en-US" altLang="zh-CN" sz="2000" b="1" dirty="0"/>
                  <a:t>repeater insertion</a:t>
                </a:r>
              </a:p>
              <a:p>
                <a:pPr marL="465138" lvl="1" indent="-228600"/>
                <a:r>
                  <a:rPr kumimoji="1" lang="en-US" altLang="zh-CN" sz="2000" dirty="0"/>
                  <a:t>Allow both buffers and inverters to be inserted</a:t>
                </a:r>
              </a:p>
              <a:p>
                <a:pPr marL="233363" indent="-225425"/>
                <a:r>
                  <a:rPr kumimoji="1" lang="en-US" altLang="zh-CN" sz="2400" i="1" dirty="0"/>
                  <a:t>What if teams improve PPA </a:t>
                </a:r>
                <a:r>
                  <a:rPr kumimoji="1" lang="en-US" altLang="zh-CN" sz="2400" b="1" i="1" dirty="0">
                    <a:solidFill>
                      <a:srgbClr val="0432FF"/>
                    </a:solidFill>
                  </a:rPr>
                  <a:t>through extra global or detailed placement</a:t>
                </a:r>
                <a:r>
                  <a:rPr kumimoji="1" lang="en-US" altLang="zh-CN" sz="2400" i="1" dirty="0"/>
                  <a:t>?</a:t>
                </a:r>
              </a:p>
              <a:p>
                <a:pPr marL="465138" lvl="1" indent="-228600"/>
                <a:r>
                  <a:rPr kumimoji="1" lang="en-US" altLang="zh-CN" sz="2000" dirty="0"/>
                  <a:t>Add the</a:t>
                </a:r>
                <a:r>
                  <a:rPr kumimoji="1" lang="en-US" altLang="zh-CN" sz="2000" b="1" dirty="0"/>
                  <a:t> displacement penalty</a:t>
                </a:r>
              </a:p>
              <a:p>
                <a:pPr marL="465138" lvl="1" indent="-228600"/>
                <a:r>
                  <a:rPr kumimoji="1" lang="en-US" altLang="zh-CN" sz="2000" dirty="0"/>
                  <a:t>Logic gates must not be moved too far from their initial legal position </a:t>
                </a:r>
              </a:p>
              <a:p>
                <a:pPr marL="233363" indent="-225425"/>
                <a:r>
                  <a:rPr kumimoji="1" lang="en-US" altLang="zh-CN" sz="2400" i="1" dirty="0"/>
                  <a:t>How many </a:t>
                </a:r>
                <a:r>
                  <a:rPr kumimoji="1" lang="en-US" altLang="zh-CN" sz="2400" b="1" i="1" dirty="0">
                    <a:solidFill>
                      <a:srgbClr val="0432FF"/>
                    </a:solidFill>
                  </a:rPr>
                  <a:t>testcases</a:t>
                </a:r>
                <a:r>
                  <a:rPr kumimoji="1" lang="en-US" altLang="zh-CN" sz="2400" i="1" dirty="0"/>
                  <a:t> should be provided, and at what </a:t>
                </a:r>
                <a:r>
                  <a:rPr kumimoji="1" lang="en-US" altLang="zh-CN" sz="2400" b="1" i="1" dirty="0">
                    <a:solidFill>
                      <a:srgbClr val="0432FF"/>
                    </a:solidFill>
                  </a:rPr>
                  <a:t>scale</a:t>
                </a:r>
                <a:r>
                  <a:rPr kumimoji="1" lang="en-US" altLang="zh-CN" sz="2400" i="1" dirty="0"/>
                  <a:t>?</a:t>
                </a:r>
              </a:p>
              <a:p>
                <a:pPr marL="465138" lvl="1" indent="-228600"/>
                <a:r>
                  <a:rPr kumimoji="1" lang="en-US" altLang="zh-CN" sz="2000" dirty="0"/>
                  <a:t>8 public testcases + 4 hidden testcases</a:t>
                </a:r>
              </a:p>
              <a:p>
                <a:pPr marL="465138" lvl="1" indent="-228600"/>
                <a:r>
                  <a:rPr kumimoji="1" lang="en-US" altLang="zh-CN" sz="2000" dirty="0"/>
                  <a:t>Design sizes range from 15K to 1.4M, up to 220 macros</a:t>
                </a:r>
              </a:p>
              <a:p>
                <a:pPr marL="233363" indent="-225425"/>
                <a:r>
                  <a:rPr kumimoji="1" lang="en-US" altLang="zh-CN" sz="2400" b="1" i="1" dirty="0">
                    <a:solidFill>
                      <a:schemeClr val="accent2"/>
                    </a:solidFill>
                  </a:rPr>
                  <a:t>How</a:t>
                </a:r>
                <a:r>
                  <a:rPr kumimoji="1" lang="zh-CN" altLang="en-US" sz="2400" b="1" i="1" dirty="0">
                    <a:solidFill>
                      <a:schemeClr val="accent2"/>
                    </a:solidFill>
                  </a:rPr>
                  <a:t> </a:t>
                </a:r>
                <a:r>
                  <a:rPr kumimoji="1" lang="en-US" altLang="zh-CN" sz="2400" b="1" i="1" dirty="0">
                    <a:solidFill>
                      <a:schemeClr val="accent2"/>
                    </a:solidFill>
                  </a:rPr>
                  <a:t>to provide accessible compute resources</a:t>
                </a:r>
                <a:r>
                  <a:rPr kumimoji="1" lang="en-US" altLang="zh-CN" sz="2400" i="1" dirty="0"/>
                  <a:t>?</a:t>
                </a:r>
              </a:p>
              <a:p>
                <a:pPr marL="465138" lvl="1" indent="-228600"/>
                <a:r>
                  <a:rPr kumimoji="1" lang="en-US" altLang="zh-CN" sz="2000" dirty="0"/>
                  <a:t>Purdue Anvil supercomputer</a:t>
                </a:r>
                <a:r>
                  <a:rPr kumimoji="1" lang="en-US" altLang="zh-CN" sz="2200" dirty="0"/>
                  <a:t> </a:t>
                </a:r>
                <a:r>
                  <a:rPr kumimoji="1" lang="en-US" altLang="zh-CN" sz="2200" dirty="0">
                    <a:sym typeface="Wingdings" pitchFamily="2" charset="2"/>
                  </a:rPr>
                  <a:t></a:t>
                </a:r>
                <a:r>
                  <a:rPr kumimoji="1" lang="en-US" altLang="zh-CN" sz="2200" b="1" dirty="0">
                    <a:sym typeface="Wingdings" pitchFamily="2" charset="2"/>
                  </a:rPr>
                  <a:t> </a:t>
                </a:r>
                <a:r>
                  <a:rPr lang="en-US" altLang="zh-CN" sz="2200" b="1" dirty="0"/>
                  <a:t>thanks to the NSF </a:t>
                </a:r>
                <a:r>
                  <a:rPr lang="en-US" altLang="zh-CN" sz="2200" b="1" dirty="0" err="1"/>
                  <a:t>Chipshub</a:t>
                </a:r>
                <a:r>
                  <a:rPr lang="en-US" altLang="zh-CN" sz="2200" b="1" dirty="0"/>
                  <a:t>!</a:t>
                </a:r>
                <a:endParaRPr kumimoji="1" lang="en-US" altLang="zh-CN" sz="2200" b="1" dirty="0"/>
              </a:p>
              <a:p>
                <a:pPr marL="233363" indent="-225425"/>
                <a:r>
                  <a:rPr kumimoji="1" lang="en-US" altLang="zh-CN" sz="2400" i="1" dirty="0"/>
                  <a:t>How to perform the </a:t>
                </a:r>
                <a:r>
                  <a:rPr kumimoji="1" lang="en-US" altLang="zh-CN" sz="2400" b="1" i="1" dirty="0">
                    <a:solidFill>
                      <a:srgbClr val="0432FF"/>
                    </a:solidFill>
                  </a:rPr>
                  <a:t>equivalence check</a:t>
                </a:r>
                <a:r>
                  <a:rPr kumimoji="1" lang="en-US" altLang="zh-CN" sz="2400" i="1" dirty="0"/>
                  <a:t>?</a:t>
                </a:r>
              </a:p>
              <a:p>
                <a:pPr marL="465138" lvl="1" indent="-228600"/>
                <a:r>
                  <a:rPr kumimoji="1" lang="en-US" altLang="zh-CN" sz="2000" dirty="0"/>
                  <a:t>We developed our equivalence check tool [</a:t>
                </a:r>
                <a14:m>
                  <m:oMath xmlns:m="http://schemas.openxmlformats.org/officeDocument/2006/math"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hlinkClick r:id="rId3"/>
                      </a:rPr>
                      <m:t>𝑐𝑜𝑑𝑒</m:t>
                    </m:r>
                  </m:oMath>
                </a14:m>
                <a:r>
                  <a:rPr kumimoji="1" lang="en-US" altLang="zh-CN" sz="2000" dirty="0"/>
                  <a:t>]</a:t>
                </a:r>
                <a:endParaRPr kumimoji="1" lang="en-US" altLang="zh-CN" sz="2400" dirty="0"/>
              </a:p>
              <a:p>
                <a:pPr marL="465138" indent="-228600"/>
                <a:endParaRPr kumimoji="1" lang="zh-CN" altLang="en-US" sz="2400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7C40227E-44B4-3319-6642-AA90F7A5F3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8601" y="671057"/>
                <a:ext cx="11789832" cy="5043568"/>
              </a:xfrm>
              <a:blipFill>
                <a:blip r:embed="rId4"/>
                <a:stretch>
                  <a:fillRect l="-861" t="-503" b="-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圆角矩形 3">
            <a:extLst>
              <a:ext uri="{FF2B5EF4-FFF2-40B4-BE49-F238E27FC236}">
                <a16:creationId xmlns:a16="http://schemas.microsoft.com/office/drawing/2014/main" id="{36827B89-773C-1F92-6FA8-1065AE71CBDE}"/>
              </a:ext>
            </a:extLst>
          </p:cNvPr>
          <p:cNvSpPr/>
          <p:nvPr/>
        </p:nvSpPr>
        <p:spPr>
          <a:xfrm>
            <a:off x="2558142" y="5681593"/>
            <a:ext cx="7794173" cy="1031944"/>
          </a:xfrm>
          <a:prstGeom prst="roundRect">
            <a:avLst>
              <a:gd name="adj" fmla="val 1423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</a:rPr>
              <a:t>Special thanks to: </a:t>
            </a:r>
          </a:p>
          <a:p>
            <a:pPr algn="ctr"/>
            <a:r>
              <a:rPr kumimoji="1" lang="en-US" altLang="zh-CN" sz="2000" b="1" dirty="0">
                <a:solidFill>
                  <a:schemeClr val="tx1"/>
                </a:solidFill>
              </a:rPr>
              <a:t>Stephan Held, Davit Chinnery, Vidya Chhabria, Matt Liberty, Tom Spyrou, Wen-Hao Liu, Yi-Chen Lu, and Mark Ren</a:t>
            </a:r>
            <a:r>
              <a:rPr kumimoji="1" lang="en-US" altLang="zh-CN" sz="2000" dirty="0">
                <a:solidFill>
                  <a:schemeClr val="tx1"/>
                </a:solidFill>
              </a:rPr>
              <a:t>!</a:t>
            </a:r>
            <a:endParaRPr kumimoji="1" lang="zh-CN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176E4-0009-6E97-B582-1F19D4E6A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86CF30-B845-EDEC-6CD9-370AC1ED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Differentiation from Previous Contests</a:t>
            </a:r>
            <a:endParaRPr kumimoji="1" lang="zh-CN" altLang="en-US" dirty="0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58239F52-6204-1588-44DC-C50D1324554F}"/>
              </a:ext>
            </a:extLst>
          </p:cNvPr>
          <p:cNvSpPr/>
          <p:nvPr/>
        </p:nvSpPr>
        <p:spPr>
          <a:xfrm>
            <a:off x="215900" y="913649"/>
            <a:ext cx="11573329" cy="1307037"/>
          </a:xfrm>
          <a:prstGeom prst="roundRect">
            <a:avLst>
              <a:gd name="adj" fmla="val 1423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000" b="1" dirty="0">
                <a:solidFill>
                  <a:schemeClr val="tx1"/>
                </a:solidFill>
              </a:rPr>
              <a:t>ISPD 2012-2013 Discrete Gate Sizing Contests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solidFill>
                  <a:schemeClr val="tx1"/>
                </a:solidFill>
              </a:rPr>
              <a:t>Discrete gate sizing 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solidFill>
                  <a:schemeClr val="tx1"/>
                </a:solidFill>
              </a:rPr>
              <a:t>Logic-level optimization; no placement awareness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solidFill>
                  <a:schemeClr val="tx1"/>
                </a:solidFill>
              </a:rPr>
              <a:t>No congestion, PDN, legalization, or blockage constraints</a:t>
            </a:r>
            <a:endParaRPr kumimoji="1"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5961756A-9538-B225-123F-177D2C507E5E}"/>
              </a:ext>
            </a:extLst>
          </p:cNvPr>
          <p:cNvSpPr/>
          <p:nvPr/>
        </p:nvSpPr>
        <p:spPr>
          <a:xfrm>
            <a:off x="215898" y="2318360"/>
            <a:ext cx="11573329" cy="1307037"/>
          </a:xfrm>
          <a:prstGeom prst="roundRect">
            <a:avLst>
              <a:gd name="adj" fmla="val 142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800" b="1" dirty="0">
                <a:solidFill>
                  <a:schemeClr val="tx1"/>
                </a:solidFill>
              </a:rPr>
              <a:t>ICCAD 2024 Contest Problem C: Scalable Logic Gate Sizing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solidFill>
                  <a:schemeClr val="tx1"/>
                </a:solidFill>
              </a:rPr>
              <a:t>Focused on scalable gate sizing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solidFill>
                  <a:schemeClr val="tx1"/>
                </a:solidFill>
              </a:rPr>
              <a:t>No buffer insertion, netlist edits, or cell relocation</a:t>
            </a:r>
            <a:endParaRPr kumimoji="1"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AD42526-296F-963C-76AD-57969D548F36}"/>
              </a:ext>
            </a:extLst>
          </p:cNvPr>
          <p:cNvSpPr/>
          <p:nvPr/>
        </p:nvSpPr>
        <p:spPr>
          <a:xfrm>
            <a:off x="215899" y="3723071"/>
            <a:ext cx="11573330" cy="1307037"/>
          </a:xfrm>
          <a:prstGeom prst="roundRect">
            <a:avLst>
              <a:gd name="adj" fmla="val 1423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800" b="1" dirty="0">
                <a:solidFill>
                  <a:schemeClr val="tx1"/>
                </a:solidFill>
              </a:rPr>
              <a:t>ICCAD 2025 Contest Problem C: Incremental Placement Optimization Beyond Detailed 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solidFill>
                  <a:schemeClr val="tx1"/>
                </a:solidFill>
              </a:rPr>
              <a:t>Similar setting to ISPD 2026 contest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solidFill>
                  <a:schemeClr val="tx1"/>
                </a:solidFill>
              </a:rPr>
              <a:t>But simplified testcases, without blockage constraints and post-route evaluation</a:t>
            </a:r>
            <a:endParaRPr kumimoji="1"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5C9C8E6B-A3DA-4C5D-0D0C-0A83E2E696B0}"/>
              </a:ext>
            </a:extLst>
          </p:cNvPr>
          <p:cNvSpPr/>
          <p:nvPr/>
        </p:nvSpPr>
        <p:spPr>
          <a:xfrm>
            <a:off x="215899" y="5127782"/>
            <a:ext cx="11573330" cy="1307037"/>
          </a:xfrm>
          <a:prstGeom prst="roundRect">
            <a:avLst>
              <a:gd name="adj" fmla="val 1423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800" b="1" dirty="0">
                <a:solidFill>
                  <a:schemeClr val="tx1"/>
                </a:solidFill>
              </a:rPr>
              <a:t>MLCAD 2025 Contest: </a:t>
            </a:r>
            <a:r>
              <a:rPr kumimoji="1" lang="en-US" altLang="zh-CN" sz="1800" b="1" dirty="0" err="1">
                <a:solidFill>
                  <a:schemeClr val="tx1"/>
                </a:solidFill>
              </a:rPr>
              <a:t>ReSynthAI</a:t>
            </a:r>
            <a:r>
              <a:rPr kumimoji="1" lang="en-US" altLang="zh-CN" sz="1800" b="1" dirty="0">
                <a:solidFill>
                  <a:schemeClr val="tx1"/>
                </a:solidFill>
              </a:rPr>
              <a:t>: Physical-Aware Logic Re-synthesis for Timing Optimization Using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/>
                </a:solidFill>
              </a:rPr>
              <a:t>AI-driven logic resynthesis for timing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solidFill>
                  <a:schemeClr val="tx1"/>
                </a:solidFill>
              </a:rPr>
              <a:t>Still abstracted from actual implementation flow; no physical blockages or routing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29074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1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0159E-80B5-062F-5113-20258C8AD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38F2A8-B1B9-A642-A1A9-3C248890E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Differentiation from Previous Contests</a:t>
            </a:r>
            <a:endParaRPr kumimoji="1" lang="zh-CN" altLang="en-US" dirty="0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73D6B9B3-7998-DDAF-1323-4B276C7B8503}"/>
              </a:ext>
            </a:extLst>
          </p:cNvPr>
          <p:cNvSpPr/>
          <p:nvPr/>
        </p:nvSpPr>
        <p:spPr>
          <a:xfrm>
            <a:off x="215900" y="913649"/>
            <a:ext cx="11573329" cy="1307037"/>
          </a:xfrm>
          <a:prstGeom prst="roundRect">
            <a:avLst>
              <a:gd name="adj" fmla="val 1423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000" b="1" dirty="0">
                <a:solidFill>
                  <a:schemeClr val="tx1"/>
                </a:solidFill>
              </a:rPr>
              <a:t>ISPD 2012-2013 Discrete Gate Sizing Contests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solidFill>
                  <a:schemeClr val="tx1"/>
                </a:solidFill>
              </a:rPr>
              <a:t>Discrete gate sizing 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solidFill>
                  <a:schemeClr val="tx1"/>
                </a:solidFill>
              </a:rPr>
              <a:t>Logic-level optimization; no placement awareness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solidFill>
                  <a:schemeClr val="tx1"/>
                </a:solidFill>
              </a:rPr>
              <a:t>No congestion, PDN, legalization, or blockage constraints</a:t>
            </a:r>
            <a:endParaRPr kumimoji="1"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FC01D147-F269-F4AE-3BDF-19078879474B}"/>
              </a:ext>
            </a:extLst>
          </p:cNvPr>
          <p:cNvSpPr/>
          <p:nvPr/>
        </p:nvSpPr>
        <p:spPr>
          <a:xfrm>
            <a:off x="215898" y="2318360"/>
            <a:ext cx="11573329" cy="1307037"/>
          </a:xfrm>
          <a:prstGeom prst="roundRect">
            <a:avLst>
              <a:gd name="adj" fmla="val 142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800" b="1" dirty="0">
                <a:solidFill>
                  <a:schemeClr val="tx1"/>
                </a:solidFill>
              </a:rPr>
              <a:t>ICCAD 2024 Contest Problem C: Scalable Logic Gate Sizing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solidFill>
                  <a:schemeClr val="tx1"/>
                </a:solidFill>
              </a:rPr>
              <a:t>Focused on scalable gate sizing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solidFill>
                  <a:schemeClr val="tx1"/>
                </a:solidFill>
              </a:rPr>
              <a:t>No buffer insertion, netlist edits, or cell relocation</a:t>
            </a:r>
            <a:endParaRPr kumimoji="1"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4FFC5AFD-6125-0768-A0D6-299F11896A39}"/>
              </a:ext>
            </a:extLst>
          </p:cNvPr>
          <p:cNvSpPr/>
          <p:nvPr/>
        </p:nvSpPr>
        <p:spPr>
          <a:xfrm>
            <a:off x="215899" y="3723071"/>
            <a:ext cx="11573330" cy="1307037"/>
          </a:xfrm>
          <a:prstGeom prst="roundRect">
            <a:avLst>
              <a:gd name="adj" fmla="val 1423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800" b="1" dirty="0">
                <a:solidFill>
                  <a:schemeClr val="tx1"/>
                </a:solidFill>
              </a:rPr>
              <a:t>ICCAD 2025 Contest Problem C: Incremental Placement Optimization Beyond Detailed 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solidFill>
                  <a:schemeClr val="tx1"/>
                </a:solidFill>
              </a:rPr>
              <a:t>Similar setting to ISPD 2026 contest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solidFill>
                  <a:schemeClr val="tx1"/>
                </a:solidFill>
              </a:rPr>
              <a:t>But simplified testcases, without blockage constraints and post-route evaluation</a:t>
            </a:r>
            <a:endParaRPr kumimoji="1"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02AC20CE-7A33-FA21-21F8-0273757497A2}"/>
              </a:ext>
            </a:extLst>
          </p:cNvPr>
          <p:cNvSpPr/>
          <p:nvPr/>
        </p:nvSpPr>
        <p:spPr>
          <a:xfrm>
            <a:off x="215899" y="5127782"/>
            <a:ext cx="11573330" cy="1307037"/>
          </a:xfrm>
          <a:prstGeom prst="roundRect">
            <a:avLst>
              <a:gd name="adj" fmla="val 1423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800" b="1" dirty="0">
                <a:solidFill>
                  <a:schemeClr val="tx1"/>
                </a:solidFill>
              </a:rPr>
              <a:t>MLCAD 2025 Contest: </a:t>
            </a:r>
            <a:r>
              <a:rPr kumimoji="1" lang="en-US" altLang="zh-CN" sz="1800" b="1" dirty="0" err="1">
                <a:solidFill>
                  <a:schemeClr val="tx1"/>
                </a:solidFill>
              </a:rPr>
              <a:t>ReSynthAI</a:t>
            </a:r>
            <a:r>
              <a:rPr kumimoji="1" lang="en-US" altLang="zh-CN" sz="1800" b="1" dirty="0">
                <a:solidFill>
                  <a:schemeClr val="tx1"/>
                </a:solidFill>
              </a:rPr>
              <a:t>: Physical-Aware Logic Re-synthesis for Timing Optimization Using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/>
                </a:solidFill>
              </a:rPr>
              <a:t>AI-driven logic resynthesis for timing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solidFill>
                  <a:schemeClr val="tx1"/>
                </a:solidFill>
              </a:rPr>
              <a:t>Still abstracted from actual implementation flow; no physical blockages or routing considerations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E3FCEF0-D47E-B4E7-7A60-F87CE77D5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989" y="739775"/>
            <a:ext cx="5513444" cy="572610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ECCBA08-5A66-53B3-FF22-5E6D9CA80069}"/>
              </a:ext>
            </a:extLst>
          </p:cNvPr>
          <p:cNvSpPr/>
          <p:nvPr/>
        </p:nvSpPr>
        <p:spPr>
          <a:xfrm>
            <a:off x="11408521" y="849324"/>
            <a:ext cx="567579" cy="414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200" b="1" dirty="0">
                <a:solidFill>
                  <a:srgbClr val="0432FF"/>
                </a:solidFill>
              </a:rPr>
              <a:t>ISPD</a:t>
            </a:r>
          </a:p>
          <a:p>
            <a:pPr algn="ctr"/>
            <a:r>
              <a:rPr kumimoji="1" lang="en-US" altLang="zh-CN" sz="1200" b="1" dirty="0">
                <a:solidFill>
                  <a:srgbClr val="0432FF"/>
                </a:solidFill>
              </a:rPr>
              <a:t>‘26</a:t>
            </a:r>
            <a:endParaRPr kumimoji="1" lang="zh-CN" altLang="en-US" sz="12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12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ECB81-226B-E5E6-D9AF-DAA4FD5E0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007FEC-5BDE-5A53-778B-6D6D8D9A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ED476A-3081-7000-63FC-80336EC594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Introduction and Motivation</a:t>
            </a:r>
          </a:p>
          <a:p>
            <a:pPr marL="233363" indent="-225425"/>
            <a:r>
              <a:rPr kumimoji="1" lang="en-US" altLang="zh-CN" b="1" dirty="0">
                <a:solidFill>
                  <a:srgbClr val="0432FF"/>
                </a:solidFill>
              </a:rPr>
              <a:t>Problem</a:t>
            </a:r>
            <a:r>
              <a:rPr kumimoji="1" lang="zh-CN" altLang="en-US" b="1" dirty="0">
                <a:solidFill>
                  <a:srgbClr val="0432FF"/>
                </a:solidFill>
              </a:rPr>
              <a:t> </a:t>
            </a:r>
            <a:r>
              <a:rPr kumimoji="1" lang="en-US" altLang="zh-CN" b="1" dirty="0">
                <a:solidFill>
                  <a:srgbClr val="0432FF"/>
                </a:solidFill>
              </a:rPr>
              <a:t>Formulation</a:t>
            </a:r>
            <a:endParaRPr kumimoji="1" lang="en-US" altLang="zh-CN" dirty="0"/>
          </a:p>
          <a:p>
            <a:pPr marL="233363" indent="-225425"/>
            <a:r>
              <a:rPr kumimoji="1" lang="en-US" altLang="zh-CN" dirty="0"/>
              <a:t>Benchmarks</a:t>
            </a:r>
          </a:p>
          <a:p>
            <a:pPr marL="233363" indent="-225425"/>
            <a:r>
              <a:rPr kumimoji="1" lang="en-US" altLang="zh-CN" dirty="0"/>
              <a:t>Evaluation </a:t>
            </a:r>
          </a:p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Participation Statistics</a:t>
            </a:r>
            <a:endParaRPr kumimoji="1" lang="en-US" altLang="zh-CN" dirty="0"/>
          </a:p>
          <a:p>
            <a:pPr marL="233363" indent="-225425"/>
            <a:r>
              <a:rPr kumimoji="1" lang="en-US" altLang="zh-CN" dirty="0"/>
              <a:t>Acknowledgments</a:t>
            </a:r>
          </a:p>
          <a:p>
            <a:pPr marL="233363" indent="-225425"/>
            <a:r>
              <a:rPr kumimoji="1" lang="en-US" altLang="zh-CN" dirty="0"/>
              <a:t>Next Year’s Roadmap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1881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56CA6-E2E0-0D8B-0B1C-B5554BC64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2654-6AF4-3104-2594-7700F9EED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32B8A-537C-E82E-52AE-6C41B393CB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3" indent="-225425"/>
            <a:r>
              <a:rPr lang="en-US" sz="2400" b="1" dirty="0"/>
              <a:t>Given</a:t>
            </a:r>
          </a:p>
          <a:p>
            <a:pPr marL="465138" lvl="1" indent="-228600"/>
            <a:r>
              <a:rPr lang="en-US" sz="2000" dirty="0"/>
              <a:t>A gate-level netlist</a:t>
            </a:r>
          </a:p>
          <a:p>
            <a:pPr marL="465138" lvl="1" indent="-228600"/>
            <a:r>
              <a:rPr lang="en-US" sz="2000" dirty="0"/>
              <a:t>A legalized placement with cell locations</a:t>
            </a:r>
          </a:p>
          <a:p>
            <a:pPr marL="465138" lvl="1" indent="-228600"/>
            <a:r>
              <a:rPr lang="en-US" sz="2000" dirty="0"/>
              <a:t>A standard cell library </a:t>
            </a:r>
          </a:p>
          <a:p>
            <a:pPr marL="465138" lvl="1" indent="-228600"/>
            <a:r>
              <a:rPr lang="en-US" sz="2000" dirty="0"/>
              <a:t>Design constraints (clock period, input/output delays, and ERC limits)</a:t>
            </a:r>
          </a:p>
          <a:p>
            <a:pPr marL="233363" indent="-225425"/>
            <a:r>
              <a:rPr lang="en-US" sz="2400" b="1" dirty="0"/>
              <a:t>Find</a:t>
            </a:r>
          </a:p>
          <a:p>
            <a:pPr marL="465138" lvl="1" indent="-228600"/>
            <a:r>
              <a:rPr lang="en-US" sz="2000" dirty="0"/>
              <a:t>For each gate: a library cell with appropriate drive strength and threshold voltage</a:t>
            </a:r>
          </a:p>
          <a:p>
            <a:pPr marL="465138" lvl="1" indent="-228600"/>
            <a:r>
              <a:rPr lang="en-US" sz="2000" dirty="0"/>
              <a:t>A set of buffers and inverters to insert</a:t>
            </a:r>
          </a:p>
          <a:p>
            <a:pPr marL="233363" indent="-225425"/>
            <a:r>
              <a:rPr lang="en-US" altLang="zh-CN" sz="2400" b="1" dirty="0"/>
              <a:t>Focus</a:t>
            </a:r>
          </a:p>
          <a:p>
            <a:pPr marL="465138" lvl="1" indent="-228600"/>
            <a:r>
              <a:rPr lang="en-US" altLang="zh-CN" sz="2000" dirty="0"/>
              <a:t>Conduct </a:t>
            </a:r>
            <a:r>
              <a:rPr lang="en-US" altLang="zh-CN" sz="2000" b="1" dirty="0"/>
              <a:t>gate sizing</a:t>
            </a:r>
            <a:r>
              <a:rPr lang="en-US" altLang="zh-CN" sz="2000" dirty="0"/>
              <a:t>, </a:t>
            </a:r>
            <a:r>
              <a:rPr lang="en-US" altLang="zh-CN" sz="2000" b="1" dirty="0"/>
              <a:t>VT-swapping</a:t>
            </a:r>
            <a:r>
              <a:rPr lang="en-US" altLang="zh-CN" sz="2000" dirty="0"/>
              <a:t>, and </a:t>
            </a:r>
            <a:r>
              <a:rPr lang="en-US" altLang="zh-CN" sz="2000" b="1" dirty="0"/>
              <a:t>repeater (buffer and inverter) insertion</a:t>
            </a:r>
          </a:p>
          <a:p>
            <a:pPr marL="465138" lvl="1" indent="-228600"/>
            <a:r>
              <a:rPr lang="en-US" altLang="zh-CN" sz="2000" dirty="0"/>
              <a:t>Optimize timing and power while fixing ERC violations</a:t>
            </a:r>
            <a:endParaRPr lang="en-US" sz="2400" dirty="0"/>
          </a:p>
          <a:p>
            <a:pPr marL="233363" indent="-225425"/>
            <a:r>
              <a:rPr lang="en-US" sz="2400" b="1" dirty="0"/>
              <a:t>Minimize</a:t>
            </a:r>
            <a:r>
              <a:rPr lang="en-US" sz="2400" dirty="0"/>
              <a:t>: A weighted combination of </a:t>
            </a:r>
          </a:p>
          <a:p>
            <a:pPr marL="465138" lvl="1" indent="-228600"/>
            <a:r>
              <a:rPr lang="en-US" sz="2000" dirty="0"/>
              <a:t>TNS, power. ERC violations, runtime, cell displacement, and global routing overflow</a:t>
            </a:r>
          </a:p>
          <a:p>
            <a:pPr marL="233363" indent="-225425"/>
            <a:r>
              <a:rPr lang="en-US" sz="2400" b="1" dirty="0"/>
              <a:t>Subject to</a:t>
            </a:r>
          </a:p>
          <a:p>
            <a:pPr marL="465138" lvl="1" indent="-228600"/>
            <a:r>
              <a:rPr lang="en-US" sz="2000" dirty="0"/>
              <a:t>Placement legality, logical equivalence, and fixed elements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3365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6B3E0-E05F-126A-A3B5-06B910E42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FDF1D-290B-264F-D3B1-134B3FD5A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2D5491-C001-DE0A-41E5-6424B014AD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Introduction and Motivation</a:t>
            </a:r>
          </a:p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Problem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Formulation</a:t>
            </a:r>
            <a:endParaRPr kumimoji="1" lang="en-US" altLang="zh-CN" dirty="0"/>
          </a:p>
          <a:p>
            <a:pPr marL="233363" indent="-225425"/>
            <a:r>
              <a:rPr kumimoji="1" lang="en-US" altLang="zh-CN" b="1" dirty="0">
                <a:solidFill>
                  <a:srgbClr val="0432FF"/>
                </a:solidFill>
              </a:rPr>
              <a:t>Benchmarks</a:t>
            </a:r>
          </a:p>
          <a:p>
            <a:pPr marL="233363" indent="-225425"/>
            <a:r>
              <a:rPr kumimoji="1" lang="en-US" altLang="zh-CN" dirty="0"/>
              <a:t>Evaluation </a:t>
            </a:r>
          </a:p>
          <a:p>
            <a:pPr marL="233363" indent="-225425"/>
            <a:r>
              <a:rPr kumimoji="1" lang="en-US" altLang="zh-CN" dirty="0">
                <a:solidFill>
                  <a:schemeClr val="tx1"/>
                </a:solidFill>
              </a:rPr>
              <a:t>Participation Statistics</a:t>
            </a:r>
            <a:endParaRPr kumimoji="1" lang="en-US" altLang="zh-CN" dirty="0"/>
          </a:p>
          <a:p>
            <a:pPr marL="233363" indent="-225425"/>
            <a:r>
              <a:rPr kumimoji="1" lang="en-US" altLang="zh-CN" dirty="0"/>
              <a:t>Acknowledgments</a:t>
            </a:r>
          </a:p>
          <a:p>
            <a:pPr marL="233363" indent="-225425"/>
            <a:r>
              <a:rPr kumimoji="1" lang="en-US" altLang="zh-CN" dirty="0"/>
              <a:t>Next Year’s Roadmap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2075748"/>
      </p:ext>
    </p:extLst>
  </p:cSld>
  <p:clrMapOvr>
    <a:masterClrMapping/>
  </p:clrMapOvr>
</p:sld>
</file>

<file path=ppt/theme/theme1.xml><?xml version="1.0" encoding="utf-8"?>
<a:theme xmlns:a="http://schemas.openxmlformats.org/drawingml/2006/main" name="1_ABKGROUP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3621</TotalTime>
  <Words>3547</Words>
  <Application>Microsoft Macintosh PowerPoint</Application>
  <PresentationFormat>Widescreen</PresentationFormat>
  <Paragraphs>486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Cambria Math</vt:lpstr>
      <vt:lpstr>Calibri</vt:lpstr>
      <vt:lpstr>Arial Narrow</vt:lpstr>
      <vt:lpstr>Wingdings</vt:lpstr>
      <vt:lpstr>1_ABKGROUP</vt:lpstr>
      <vt:lpstr>ISPD 2026 Contest: Post-Placement Buffering and Sizing</vt:lpstr>
      <vt:lpstr>Outline</vt:lpstr>
      <vt:lpstr>Introduction and Motivation</vt:lpstr>
      <vt:lpstr>Key Discussions and Decisions</vt:lpstr>
      <vt:lpstr>Differentiation from Previous Contests</vt:lpstr>
      <vt:lpstr>Differentiation from Previous Contests</vt:lpstr>
      <vt:lpstr>Outline</vt:lpstr>
      <vt:lpstr>Problem Formulation</vt:lpstr>
      <vt:lpstr>Outline</vt:lpstr>
      <vt:lpstr>Testcases and Enablement</vt:lpstr>
      <vt:lpstr>Benchmark Suite</vt:lpstr>
      <vt:lpstr>Public Benchmarks</vt:lpstr>
      <vt:lpstr>Hidden Benchmarks</vt:lpstr>
      <vt:lpstr>Outline</vt:lpstr>
      <vt:lpstr>Evaluation Flow</vt:lpstr>
      <vt:lpstr>Evaluation Infrastructure</vt:lpstr>
      <vt:lpstr>Evaluation Scoring</vt:lpstr>
      <vt:lpstr>Outline</vt:lpstr>
      <vt:lpstr>Participation Statistics</vt:lpstr>
      <vt:lpstr>Outline</vt:lpstr>
      <vt:lpstr>Acknowledgments</vt:lpstr>
      <vt:lpstr>Outline</vt:lpstr>
      <vt:lpstr>Next Year’s Roadmap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Kwangsoo Han</dc:creator>
  <cp:lastModifiedBy>Davit Margarian</cp:lastModifiedBy>
  <cp:revision>198</cp:revision>
  <dcterms:created xsi:type="dcterms:W3CDTF">2006-08-16T00:00:00Z</dcterms:created>
  <dcterms:modified xsi:type="dcterms:W3CDTF">2026-03-19T07:28:36Z</dcterms:modified>
</cp:coreProperties>
</file>