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9" r:id="rId2"/>
    <p:sldMasterId id="2147483678" r:id="rId3"/>
  </p:sldMasterIdLst>
  <p:notesMasterIdLst>
    <p:notesMasterId r:id="rId32"/>
  </p:notesMasterIdLst>
  <p:sldIdLst>
    <p:sldId id="256" r:id="rId4"/>
    <p:sldId id="257" r:id="rId5"/>
    <p:sldId id="265" r:id="rId6"/>
    <p:sldId id="2147482845" r:id="rId7"/>
    <p:sldId id="258" r:id="rId8"/>
    <p:sldId id="259" r:id="rId9"/>
    <p:sldId id="2147482832" r:id="rId10"/>
    <p:sldId id="2147482842" r:id="rId11"/>
    <p:sldId id="2147482833" r:id="rId12"/>
    <p:sldId id="260" r:id="rId13"/>
    <p:sldId id="2147482822" r:id="rId14"/>
    <p:sldId id="2147482823" r:id="rId15"/>
    <p:sldId id="2147482824" r:id="rId16"/>
    <p:sldId id="2147482825" r:id="rId17"/>
    <p:sldId id="2147482826" r:id="rId18"/>
    <p:sldId id="2147482827" r:id="rId19"/>
    <p:sldId id="261" r:id="rId20"/>
    <p:sldId id="2147482844" r:id="rId21"/>
    <p:sldId id="2147482846" r:id="rId22"/>
    <p:sldId id="2147482837" r:id="rId23"/>
    <p:sldId id="2147482838" r:id="rId24"/>
    <p:sldId id="2147482834" r:id="rId25"/>
    <p:sldId id="2147482835" r:id="rId26"/>
    <p:sldId id="262" r:id="rId27"/>
    <p:sldId id="2147482840" r:id="rId28"/>
    <p:sldId id="2147482847" r:id="rId29"/>
    <p:sldId id="263" r:id="rId30"/>
    <p:sldId id="264" r:id="rId31"/>
  </p:sldIdLst>
  <p:sldSz cx="9144000" cy="6858000" type="screen4x3"/>
  <p:notesSz cx="7315200" cy="9601200"/>
  <p:embeddedFontLst>
    <p:embeddedFont>
      <p:font typeface="Arial Narrow" panose="020B0606020202030204" pitchFamily="34" charset="0"/>
      <p:regular r:id="rId33"/>
      <p:bold r:id="rId34"/>
      <p:italic r:id="rId35"/>
      <p:boldItalic r:id="rId36"/>
    </p:embeddedFont>
    <p:embeddedFont>
      <p:font typeface="Microsoft YaHei" panose="020B0503020204020204" pitchFamily="34" charset="-122"/>
      <p:regular r:id="rId37"/>
      <p:bold r:id="rId38"/>
    </p:embeddedFont>
    <p:embeddedFont>
      <p:font typeface="Monotype Sorts" panose="020B0604020202020204" charset="2"/>
      <p:regular r:id="rId39"/>
    </p:embeddedFont>
    <p:embeddedFont>
      <p:font typeface="Tahoma" panose="020B0604030504040204" pitchFamily="34" charset="0"/>
      <p:regular r:id="rId40"/>
      <p:bold r:id="rId41"/>
    </p:embeddedFont>
    <p:embeddedFont>
      <p:font typeface="Verdana" panose="020B0604030504040204" pitchFamily="3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6" roundtripDataSignature="AMtx7mg2mXIR0YAVcELOliVpJ63AAi3p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23" autoAdjust="0"/>
    <p:restoredTop sz="62558" autoAdjust="0"/>
  </p:normalViewPr>
  <p:slideViewPr>
    <p:cSldViewPr snapToGrid="0">
      <p:cViewPr varScale="1">
        <p:scale>
          <a:sx n="55" d="100"/>
          <a:sy n="55" d="100"/>
        </p:scale>
        <p:origin x="1173" y="21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7.fntdata"/><Relationship Id="rId21" Type="http://schemas.openxmlformats.org/officeDocument/2006/relationships/slide" Target="slides/slide18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4.fntdata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12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customschemas.google.com/relationships/presentationmetadata" Target="metadata"/><Relationship Id="rId20" Type="http://schemas.openxmlformats.org/officeDocument/2006/relationships/slide" Target="slides/slide17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" y="1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00" tIns="46400" rIns="92800" bIns="464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590" y="1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00" tIns="46400" rIns="92800" bIns="464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00" tIns="46400" rIns="92800" bIns="464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00" tIns="46400" rIns="92800" bIns="464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590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00" tIns="46400" rIns="92800" bIns="464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00" tIns="46400" rIns="92800" bIns="46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Thank you for the kind introduction.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Today, I am going to present our invited paper, “IEEE DATC RDF-2025: Enabling an EDA Research Ecosystem ”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The paper was written with my coauthors at UCSD and ASU</a:t>
            </a:r>
            <a:endParaRPr dirty="0"/>
          </a:p>
        </p:txBody>
      </p:sp>
      <p:sp>
        <p:nvSpPr>
          <p:cNvPr id="83" name="Google Shape;83;p1:notes"/>
          <p:cNvSpPr txBox="1">
            <a:spLocks noGrp="1"/>
          </p:cNvSpPr>
          <p:nvPr>
            <p:ph type="sldNum" idx="12"/>
          </p:nvPr>
        </p:nvSpPr>
        <p:spPr>
          <a:xfrm>
            <a:off x="4143590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00" tIns="46400" rIns="92800" bIns="464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5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00" tIns="46400" rIns="92800" bIns="464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Next I am going to talk about two newly established repositories on OpenROAD Research and ORFS Research and their purpose.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5:notes"/>
          <p:cNvSpPr txBox="1">
            <a:spLocks noGrp="1"/>
          </p:cNvSpPr>
          <p:nvPr>
            <p:ph type="sldNum" idx="12"/>
          </p:nvPr>
        </p:nvSpPr>
        <p:spPr>
          <a:xfrm>
            <a:off x="4143590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00" tIns="46400" rIns="92800" bIns="464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4175B-B867-2C3A-4FC8-DEDC61150F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3B6F72-F23B-2A2A-0D27-B2E8DC51CB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A89DAE-C7B6-FC82-2401-4463CDDE29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2025, we’ve reached an inflection point. Machine learning, large language models, and GPU acceleration are opening new frontiers for optimization — yet most of these techniques are not production-mature. We need p[lace to </a:t>
            </a:r>
            <a:r>
              <a:rPr lang="en-US" dirty="0" err="1"/>
              <a:t>to</a:t>
            </a:r>
            <a:r>
              <a:rPr lang="en-US" dirty="0"/>
              <a:t> </a:t>
            </a:r>
            <a:r>
              <a:rPr lang="en-US" dirty="0" err="1"/>
              <a:t>innvoate</a:t>
            </a:r>
            <a:r>
              <a:rPr lang="en-US" dirty="0"/>
              <a:t> </a:t>
            </a:r>
            <a:r>
              <a:rPr lang="en-US" dirty="0" err="1"/>
              <a:t>reserarch</a:t>
            </a:r>
            <a:r>
              <a:rPr lang="en-US" dirty="0"/>
              <a:t> and share early protypes. </a:t>
            </a:r>
          </a:p>
          <a:p>
            <a:endParaRPr lang="en-US" dirty="0"/>
          </a:p>
          <a:p>
            <a:r>
              <a:rPr lang="en-US" dirty="0"/>
              <a:t>we’re launching OpenROAD-Research and ORFS-Research under the RDF umbrella. Think of them as “innovation sandboxes” — open </a:t>
            </a:r>
            <a:r>
              <a:rPr lang="en-US" dirty="0" err="1"/>
              <a:t>contrib</a:t>
            </a:r>
            <a:r>
              <a:rPr lang="en-US" dirty="0"/>
              <a:t> repositories where experimental algorithms, ML agents, and educational flows can coexist with stable mainline tools.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r>
              <a:rPr lang="en-US" dirty="0"/>
              <a:t>CLICK</a:t>
            </a:r>
            <a:br>
              <a:rPr lang="en-US" dirty="0"/>
            </a:br>
            <a:endParaRPr lang="en-US" dirty="0"/>
          </a:p>
          <a:p>
            <a:r>
              <a:rPr lang="en-US" dirty="0"/>
              <a:t>OpenROAD-Research is a platform for developing and sharing for advanced physical design engines and ORFS-</a:t>
            </a:r>
            <a:r>
              <a:rPr lang="en-US" dirty="0" err="1"/>
              <a:t>Researcch</a:t>
            </a:r>
            <a:r>
              <a:rPr lang="en-US" dirty="0"/>
              <a:t> includes scripts and research that work with flows developed around OpenROAD. 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missions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OpenROAD-Research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to:</a:t>
            </a:r>
          </a:p>
          <a:p>
            <a:r>
              <a:rPr lang="en-US" altLang="zh-CN" dirty="0"/>
              <a:t>(</a:t>
            </a:r>
            <a:r>
              <a:rPr lang="en-US" altLang="zh-CN" dirty="0" err="1"/>
              <a:t>i</a:t>
            </a:r>
            <a:r>
              <a:rPr lang="en-US" altLang="zh-CN" dirty="0"/>
              <a:t>)</a:t>
            </a:r>
            <a:r>
              <a:rPr lang="zh-CN" altLang="en-US" dirty="0"/>
              <a:t>  </a:t>
            </a:r>
            <a:r>
              <a:rPr lang="en-US" altLang="zh-CN" dirty="0"/>
              <a:t>s</a:t>
            </a:r>
            <a:r>
              <a:rPr lang="en-US" dirty="0"/>
              <a:t>erve as an open library of baselines and algorithms</a:t>
            </a:r>
          </a:p>
          <a:p>
            <a:r>
              <a:rPr lang="en-US" altLang="zh-CN" dirty="0"/>
              <a:t>(ii)</a:t>
            </a:r>
            <a:r>
              <a:rPr lang="zh-CN" altLang="en-US" dirty="0"/>
              <a:t> </a:t>
            </a:r>
            <a:r>
              <a:rPr lang="en-US" dirty="0"/>
              <a:t>preserve diverse research contributions (e.g., multiple detailed placers with different heuristics), even if they are not yet production-ready.</a:t>
            </a:r>
          </a:p>
          <a:p>
            <a:r>
              <a:rPr lang="en-US" altLang="zh-CN" dirty="0"/>
              <a:t>(iii)</a:t>
            </a:r>
            <a:r>
              <a:rPr lang="zh-CN" altLang="en-US" dirty="0"/>
              <a:t> </a:t>
            </a:r>
            <a:r>
              <a:rPr lang="en-US" altLang="zh-CN" dirty="0"/>
              <a:t>s</a:t>
            </a:r>
            <a:r>
              <a:rPr lang="en-US" dirty="0"/>
              <a:t>upport education and workforce development**: provide students and researchers with reproducible implementations and a broad collection of physical design algorithms.</a:t>
            </a:r>
          </a:p>
          <a:p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(iv)</a:t>
            </a:r>
            <a:r>
              <a:rPr lang="zh-CN" altLang="en-US" dirty="0"/>
              <a:t> </a:t>
            </a:r>
            <a:r>
              <a:rPr lang="en-US" altLang="zh-CN" dirty="0"/>
              <a:t>foster</a:t>
            </a:r>
            <a:r>
              <a:rPr lang="zh-CN" altLang="en-US" dirty="0"/>
              <a:t> </a:t>
            </a:r>
            <a:r>
              <a:rPr lang="en-US" altLang="zh-CN" dirty="0"/>
              <a:t>global</a:t>
            </a:r>
            <a:r>
              <a:rPr lang="zh-CN" altLang="en-US" dirty="0"/>
              <a:t> </a:t>
            </a:r>
            <a:r>
              <a:rPr lang="en-US" altLang="zh-CN" dirty="0"/>
              <a:t>collaboration.</a:t>
            </a:r>
          </a:p>
          <a:p>
            <a:endParaRPr lang="en-US" dirty="0"/>
          </a:p>
          <a:p>
            <a:r>
              <a:rPr lang="en-US" dirty="0"/>
              <a:t>You can scan these QR codes for more information of OR-Research and ORFS-Research.</a:t>
            </a:r>
          </a:p>
          <a:p>
            <a:endParaRPr lang="en-US" dirty="0"/>
          </a:p>
          <a:p>
            <a:r>
              <a:rPr lang="en-US" dirty="0"/>
              <a:t>The paper presents four example tools in OpenROAD-Research and ORFS-Research. However, in the interest of time I will present two here one example in OpenROAD-Research and another on ORFS-Research and you can look at the third on GPU accelerated detailed placement and the 3D flow on the GH repository</a:t>
            </a:r>
          </a:p>
          <a:p>
            <a:endParaRPr lang="en-US" dirty="0"/>
          </a:p>
          <a:p>
            <a:r>
              <a:rPr lang="en-US" b="1" dirty="0"/>
              <a:t>[CLICK]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A87771-F4C3-DF25-E76E-C9E30B38BB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4061D9-ECA4-4CED-903E-8395C236FDC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22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7D3F9-A2CB-52D1-D2C5-96A249DB7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1DD8F5-8763-8FCB-0D19-86A707A895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633D74-4008-63CC-4DEB-09BCA4B4F2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first example is </a:t>
            </a:r>
            <a:r>
              <a:rPr lang="en-US" dirty="0" err="1"/>
              <a:t>ChipletPart</a:t>
            </a:r>
            <a:r>
              <a:rPr lang="en-US" dirty="0"/>
              <a:t> that has been integrated into OpenROAD-Research.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research develops a tool to determine </a:t>
            </a:r>
            <a:r>
              <a:rPr lang="en-US" b="1" dirty="0"/>
              <a:t>which</a:t>
            </a:r>
            <a:r>
              <a:rPr lang="en-US" dirty="0"/>
              <a:t> parts of the system should be implemented together in </a:t>
            </a:r>
            <a:r>
              <a:rPr lang="en-US" b="1" dirty="0"/>
              <a:t>which</a:t>
            </a:r>
            <a:r>
              <a:rPr lang="en-US" dirty="0"/>
              <a:t> chiplet, in </a:t>
            </a:r>
            <a:r>
              <a:rPr lang="en-US" b="1" dirty="0"/>
              <a:t>which</a:t>
            </a:r>
            <a:r>
              <a:rPr lang="en-US" dirty="0"/>
              <a:t> technology node?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ChipletPart</a:t>
            </a:r>
            <a:r>
              <a:rPr lang="en-US" dirty="0"/>
              <a:t> leverages a chiplet cost model from UCLA, plus multiple pieces of OpenROAD – the partitioner, the annealing code used in the floorplanner, and more – to achieve this design space exploration capability. It finds over 23% improvement in chiplet cost via heterogenous integration.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438B6-7D64-3452-88E0-A5B7335B57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4061D9-ECA4-4CED-903E-8395C236FDC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7181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628B79-7F3F-261C-F760-DF7DEFBA9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F32C67-31B9-61C3-1286-CDACA617C4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C1B25E-7907-B8B8-0EBD-64238464BE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second example is GPU-accelerated detailed placement optimizer.</a:t>
            </a:r>
          </a:p>
          <a:p>
            <a:r>
              <a:rPr lang="en-US" dirty="0"/>
              <a:t>Classical EDA heuristics can be broken down into GPU-accelerated </a:t>
            </a:r>
            <a:r>
              <a:rPr lang="en-US" b="1" dirty="0"/>
              <a:t>kernels</a:t>
            </a:r>
            <a:r>
              <a:rPr lang="en-US" dirty="0"/>
              <a:t> to gain speed.</a:t>
            </a:r>
          </a:p>
          <a:p>
            <a:r>
              <a:rPr lang="en-US" dirty="0"/>
              <a:t>Here,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took</a:t>
            </a:r>
            <a:r>
              <a:rPr lang="en-US" dirty="0"/>
              <a:t> OpenROAD’s Detailed Placement Optimizer and developed CUDA kernels that can handle multi-height cells.</a:t>
            </a:r>
          </a:p>
          <a:p>
            <a:endParaRPr lang="en-US" dirty="0"/>
          </a:p>
          <a:p>
            <a:r>
              <a:rPr lang="en-US" dirty="0"/>
              <a:t>This testcase has 15K cells with 95% utilization, and GPU acceleration gives speedup while preserving routability. </a:t>
            </a:r>
          </a:p>
          <a:p>
            <a:endParaRPr lang="en-US" dirty="0"/>
          </a:p>
          <a:p>
            <a:r>
              <a:rPr lang="en-US" dirty="0"/>
              <a:t>This allows metaheuristics – here, the Large-Step Markov Chain approach -- to be applied on top of traditional greedy methods. </a:t>
            </a:r>
          </a:p>
          <a:p>
            <a:r>
              <a:rPr lang="en-US" dirty="0"/>
              <a:t>To get better wirelength.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50FD2C-215C-9E71-7456-C25D0DDA45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4061D9-ECA4-4CED-903E-8395C236FDC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7594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D86640-C068-84F3-D242-8A0C72E982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149221-7D78-F181-F440-C42793C6DF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7D812C-E3B1-7153-234C-D1125E14FD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second example is ORFS-agent:  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 LLM-based autotuning framework in OpenROAD. This has been integrated into our ORFS-Research repository. 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b="0" dirty="0">
                <a:effectLst/>
              </a:rPr>
            </a:b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It uses batch-based LLM exploration: proposing parameters, running jobs in parallel, then learning from the results.</a:t>
            </a:r>
            <a:br>
              <a:rPr lang="en-US" b="0" dirty="0">
                <a:effectLst/>
              </a:rPr>
            </a:b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goal is to discover optimal tool parameters for each design.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This figure shows how ORFS-agent works:</a:t>
            </a:r>
            <a:endParaRPr lang="en-US" b="0" dirty="0">
              <a:effectLst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 start with Verilog, a PDK, and initial config/SDC files. These go into the OpenROAD flow – 25 parallel runs with different parameters.</a:t>
            </a:r>
            <a:br>
              <a:rPr lang="en-US" b="0" dirty="0">
                <a:effectLst/>
              </a:rPr>
            </a:b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Each run produces &lt;input, output&gt; data – parameters in, and metrics like ECP and wirelength out.</a:t>
            </a:r>
            <a:br>
              <a:rPr lang="en-US" b="0" dirty="0">
                <a:effectLst/>
              </a:rPr>
            </a:b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METRICS 2.1 standardizes this loop, making it reusable across agents.</a:t>
            </a:r>
            <a:br>
              <a:rPr lang="en-US" b="0" dirty="0">
                <a:effectLst/>
              </a:rPr>
            </a:b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agent learns from this data, adjusts strategies, and proposes better configs. Even partial or failed runs contribute useful information.</a:t>
            </a:r>
            <a:br>
              <a:rPr lang="en-US" b="0" dirty="0">
                <a:effectLst/>
              </a:rPr>
            </a:b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Over time, the agent refines settings across iterations.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[CLICK]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b="0" dirty="0">
              <a:effectLst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90D9E2-0F34-8E7F-E495-7A9E68BA98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4061D9-ECA4-4CED-903E-8395C236FDC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05826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078AB7-3245-DEA9-A508-7CA718557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77E827-2BCB-A1AE-24B6-3D4D6AD11B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DE6ECB-4425-0D0F-EFB7-43B18AF3C4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last example is the Pin3D flow based on OpenROAD.</a:t>
            </a:r>
          </a:p>
          <a:p>
            <a:r>
              <a:rPr lang="en-US" dirty="0"/>
              <a:t>In ORFS-Research,  we integrate an open-source end-to-end physical design flow for face-to-face 3D ICs.</a:t>
            </a:r>
          </a:p>
          <a:p>
            <a:r>
              <a:rPr lang="en-US" dirty="0"/>
              <a:t>Based on existing tools in OpenROAD-Research,  we could implement a 3D ICs through PDK augmentation.</a:t>
            </a:r>
          </a:p>
          <a:p>
            <a:endParaRPr lang="en-US" dirty="0"/>
          </a:p>
          <a:p>
            <a:r>
              <a:rPr lang="en-US" dirty="0"/>
              <a:t>You can find the detailed scripts in our ORFS-Research repo.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[CLICK]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64D737-E325-891B-471D-E1DB72F2D4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4061D9-ECA4-4CED-903E-8395C236FDC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5721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B4C154-12DF-2527-C864-A92B3FBAB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8A6BCE-CB0A-471C-7838-E935E51B21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04B4E5-8505-8A58-7A93-A3703E1ED1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gives a demonstration of Pin3D flow using AES testcase and NanGate45 technology node.</a:t>
            </a:r>
          </a:p>
          <a:p>
            <a:endParaRPr lang="en-US" dirty="0"/>
          </a:p>
          <a:p>
            <a:r>
              <a:rPr lang="en-US" dirty="0"/>
              <a:t>This demo is also available in our ORFS-Research repo.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[CLICK]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F759C8-4BA7-A127-0E8D-22A81AC7F4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4061D9-ECA4-4CED-903E-8395C236FDC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9161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00" tIns="46400" rIns="92800" bIns="464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Next I will highlight efforts that serve towards this broader vision of an ML  EDA Commons.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6:notes"/>
          <p:cNvSpPr txBox="1">
            <a:spLocks noGrp="1"/>
          </p:cNvSpPr>
          <p:nvPr>
            <p:ph type="sldNum" idx="12"/>
          </p:nvPr>
        </p:nvSpPr>
        <p:spPr>
          <a:xfrm>
            <a:off x="4143590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00" tIns="46400" rIns="92800" bIns="464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E835C5-2E99-313D-7516-A23777DA7B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6DC5CD-E5ED-AA9B-11F0-B2D0677832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96D58B-0313-DEF6-BC3C-1CF8500708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vision for an ML EDA Commons</a:t>
            </a:r>
            <a:r>
              <a:rPr lang="en-US" dirty="0"/>
              <a:t>, along with a </a:t>
            </a:r>
            <a:r>
              <a:rPr lang="en-US" b="1" dirty="0"/>
              <a:t>roadmap</a:t>
            </a:r>
            <a:r>
              <a:rPr lang="en-US" dirty="0"/>
              <a:t>, was presented at </a:t>
            </a:r>
            <a:r>
              <a:rPr lang="en-US" b="1" dirty="0"/>
              <a:t>ISPD 2025 in March</a:t>
            </a:r>
            <a:r>
              <a:rPr lang="en-US" dirty="0"/>
              <a:t> as an invited paper.</a:t>
            </a:r>
          </a:p>
          <a:p>
            <a:r>
              <a:rPr lang="en-US" dirty="0"/>
              <a:t>This vision is built on </a:t>
            </a:r>
            <a:r>
              <a:rPr lang="en-US" b="1" dirty="0"/>
              <a:t>three key pillars</a:t>
            </a:r>
            <a:r>
              <a:rPr lang="en-US" dirty="0"/>
              <a:t> — </a:t>
            </a:r>
            <a:r>
              <a:rPr lang="en-US" b="1" dirty="0"/>
              <a:t>reproducibility, accessibility, and standards</a:t>
            </a:r>
            <a:r>
              <a:rPr lang="en-US" dirty="0"/>
              <a:t> — which together define what a sustainable ML-EDA ecosystem should look like.</a:t>
            </a:r>
          </a:p>
          <a:p>
            <a:endParaRPr lang="en-US" dirty="0"/>
          </a:p>
          <a:p>
            <a:r>
              <a:rPr lang="en-US" dirty="0"/>
              <a:t>CLICK</a:t>
            </a:r>
          </a:p>
          <a:p>
            <a:endParaRPr lang="en-US" dirty="0"/>
          </a:p>
          <a:p>
            <a:r>
              <a:rPr lang="en-US" dirty="0"/>
              <a:t>Today, the field is still in a </a:t>
            </a:r>
            <a:r>
              <a:rPr lang="en-US" b="1" dirty="0"/>
              <a:t>nascent stage</a:t>
            </a:r>
            <a:r>
              <a:rPr lang="en-US" dirty="0"/>
              <a:t>, where most infrastructure development — datasets, benchmarks, contests, and tools — happens through </a:t>
            </a:r>
            <a:r>
              <a:rPr lang="en-US" b="1" dirty="0"/>
              <a:t>individual, fragmented efforts</a:t>
            </a:r>
            <a:r>
              <a:rPr lang="en-US" dirty="0"/>
              <a:t>.</a:t>
            </a:r>
          </a:p>
          <a:p>
            <a:r>
              <a:rPr lang="en-US" dirty="0"/>
              <a:t>The </a:t>
            </a:r>
            <a:r>
              <a:rPr lang="en-US" b="1" dirty="0"/>
              <a:t>roadmap</a:t>
            </a:r>
            <a:r>
              <a:rPr lang="en-US" dirty="0"/>
              <a:t> outlines how we can transition from these independent activities into a </a:t>
            </a:r>
            <a:r>
              <a:rPr lang="en-US" b="1" dirty="0"/>
              <a:t>cohesive ML EDA Commons</a:t>
            </a:r>
            <a:r>
              <a:rPr lang="en-US" dirty="0"/>
              <a:t> governed by shared standards and community infrastructure.</a:t>
            </a:r>
          </a:p>
          <a:p>
            <a:endParaRPr lang="en-US" dirty="0"/>
          </a:p>
          <a:p>
            <a:r>
              <a:rPr lang="en-US" dirty="0"/>
              <a:t>I will highlight some of DATC efforts that </a:t>
            </a:r>
            <a:r>
              <a:rPr lang="en-US" dirty="0" err="1"/>
              <a:t>contribut</a:t>
            </a:r>
            <a:r>
              <a:rPr lang="en-US" dirty="0"/>
              <a:t> towards the ML EDA Commons vision on datasets, standards, and LLM-aided research.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6D665F-CB98-8D50-D3D5-6BA0998E3C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4061D9-ECA4-4CED-903E-8395C236FDC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5448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>
          <a:extLst>
            <a:ext uri="{FF2B5EF4-FFF2-40B4-BE49-F238E27FC236}">
              <a16:creationId xmlns:a16="http://schemas.microsoft.com/office/drawing/2014/main" id="{3DF844FC-68A6-D114-415B-90B41B8C2C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>
            <a:extLst>
              <a:ext uri="{FF2B5EF4-FFF2-40B4-BE49-F238E27FC236}">
                <a16:creationId xmlns:a16="http://schemas.microsoft.com/office/drawing/2014/main" id="{A1231909-AC87-19D7-64A0-0AC15D73F5C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6:notes">
            <a:extLst>
              <a:ext uri="{FF2B5EF4-FFF2-40B4-BE49-F238E27FC236}">
                <a16:creationId xmlns:a16="http://schemas.microsoft.com/office/drawing/2014/main" id="{F2156FC6-BFD1-B669-6F93-9CB609E8C7F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00" tIns="46400" rIns="92800" bIns="464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The first effort here is on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benchamarks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Buffering is a key strategy for timing closure in modern technology nodes.</a:t>
            </a: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To support ML-based innovations, we publicly release ML buffering benchmarks collected from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OpenROAD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Resizer.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800" b="1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[CLICK]</a:t>
            </a: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As shown in the figure, our data collection workflow captures the buffering process in three stages: </a:t>
            </a: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[CLICK]</a:t>
            </a: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pre_buffered_trees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: Original netlists and  cell features before any buffer insertion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CN" sz="1800" b="1" dirty="0">
                <a:latin typeface="Calibri"/>
                <a:ea typeface="Calibri"/>
                <a:cs typeface="Calibri"/>
                <a:sym typeface="Calibri"/>
              </a:rPr>
              <a:t>[CLICK]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mid_buffered_trees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: The trajectory of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OpenROAD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Resizer's buffer insertion process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CN" sz="1800" b="1" dirty="0">
                <a:latin typeface="Calibri"/>
                <a:ea typeface="Calibri"/>
                <a:cs typeface="Calibri"/>
                <a:sym typeface="Calibri"/>
              </a:rPr>
              <a:t>[CLICK]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post_buffered_trees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: The final Resizer-buffered netlist and features.</a:t>
            </a: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CN" sz="1800" b="1" dirty="0">
                <a:latin typeface="Calibri"/>
                <a:ea typeface="Calibri"/>
                <a:cs typeface="Calibri"/>
                <a:sym typeface="Calibri"/>
              </a:rPr>
              <a:t>[CLICK]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The full benchmark set and scripts for generating additional data are available through the links provided in the slides.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These benchmarks establish an extensible foundation for evaluating, training, and validating ML-based buffering strategies.</a:t>
            </a: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6:notes">
            <a:extLst>
              <a:ext uri="{FF2B5EF4-FFF2-40B4-BE49-F238E27FC236}">
                <a16:creationId xmlns:a16="http://schemas.microsoft.com/office/drawing/2014/main" id="{8C18C3B8-FEF9-CC65-5C2C-35200848848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43590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00" tIns="46400" rIns="92800" bIns="464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1820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00" tIns="46400" rIns="92800" bIns="46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First, in case you haven’t heard about DATC and its work before,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Design Automation Technical Committee, DATC, is a member technical committee under IEEE CEDA, which is one of the main sponsors of this ICCAD contest.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 work to provide a forum for discussing current issues and future strategies in the design automation field.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And the current DATC members are myself Vidya </a:t>
            </a:r>
            <a:r>
              <a:rPr lang="en-US" dirty="0" err="1"/>
              <a:t>Chhabrua</a:t>
            </a:r>
            <a:r>
              <a:rPr lang="en-US" dirty="0"/>
              <a:t>, Prof. Andrew Kahng at UCSD, and Prof. Rhett Davis at NCSU and </a:t>
            </a:r>
            <a:r>
              <a:rPr lang="en-US" dirty="0" err="1"/>
              <a:t>Rongjian</a:t>
            </a:r>
            <a:r>
              <a:rPr lang="en-US" dirty="0"/>
              <a:t> Liang at NVIDIA.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[C1]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Since 2016, we have maintained an academic reference design flow, named Robust Design Flow, and we have been working to incorporate numerous contest-winning tools and the OpenROAD tool chain,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 have been doing this in order to preserve and integrate leading research codes to encourage cross stage, cross point tools research, and benchmarking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Our work has been presented in the previous ICCAD Contest special sessions, and we have provided updates on RDF and DATC’s activities.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[C2]</a:t>
            </a:r>
            <a:br>
              <a:rPr lang="en-US" dirty="0"/>
            </a:br>
            <a:r>
              <a:rPr lang="en-US" dirty="0"/>
              <a:t>Updates this year include support for a new PDK IHP130, improved design </a:t>
            </a:r>
            <a:r>
              <a:rPr lang="en-US" dirty="0" err="1"/>
              <a:t>enablements</a:t>
            </a:r>
            <a:r>
              <a:rPr lang="en-US" dirty="0"/>
              <a:t> for older PDKs NG45 and ASAP7, and updates to existing academic PD engines.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91;p2:notes"/>
          <p:cNvSpPr txBox="1">
            <a:spLocks noGrp="1"/>
          </p:cNvSpPr>
          <p:nvPr>
            <p:ph type="sldNum" idx="12"/>
          </p:nvPr>
        </p:nvSpPr>
        <p:spPr>
          <a:xfrm>
            <a:off x="4143590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00" tIns="46400" rIns="92800" bIns="464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>
          <a:extLst>
            <a:ext uri="{FF2B5EF4-FFF2-40B4-BE49-F238E27FC236}">
              <a16:creationId xmlns:a16="http://schemas.microsoft.com/office/drawing/2014/main" id="{3DF844FC-68A6-D114-415B-90B41B8C2C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>
            <a:extLst>
              <a:ext uri="{FF2B5EF4-FFF2-40B4-BE49-F238E27FC236}">
                <a16:creationId xmlns:a16="http://schemas.microsoft.com/office/drawing/2014/main" id="{A1231909-AC87-19D7-64A0-0AC15D73F5C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6:notes">
            <a:extLst>
              <a:ext uri="{FF2B5EF4-FFF2-40B4-BE49-F238E27FC236}">
                <a16:creationId xmlns:a16="http://schemas.microsoft.com/office/drawing/2014/main" id="{F2156FC6-BFD1-B669-6F93-9CB609E8C7F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00" tIns="46400" rIns="92800" bIns="464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The second effort is on synthetic data. </a:t>
            </a: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Data scarcity is the main bottleneck for ML EDA research. Although open-source datasets do exist, they often have several limitations.</a:t>
            </a: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One limitation is scale, since generating each data point requires running multiple physical design tools. This process is time-consuming and extremely computationally expensive.</a:t>
            </a: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Another limitation is diversity, since open-source datasets are restricted by IP and EUA policies. With only a few open-source designs available, the resulting datasets often lack diversity.</a:t>
            </a: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CLICK</a:t>
            </a: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To address these challenges, we propose DALI-PD, a synthetic data generation framework that creates proxy data for ML EDA research.</a:t>
            </a: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This framework is transfer-learned from a satellite image diffusion model, since satellite images share similar visual traits with circuit heatmaps. </a:t>
            </a: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The generated synthetic dataset is available at the GitHub link shown on this slide.</a:t>
            </a: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CLICK</a:t>
            </a: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The bottom right figure shows an example synthetic heatmap compared to a real circuit heatmap from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CircuitNet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When synthetic and real data are combined, the ML tasks  performance significantly improves compared to training only with a limited amount of real data as it models the diversity from synthetic data and the realism from the few real circuit data. </a:t>
            </a: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Our GH repository contains over 20,00 layout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cconfigurations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. It also contains PDN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benchamrks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br>
              <a:rPr lang="en-US" sz="1800" dirty="0">
                <a:latin typeface="Calibri"/>
                <a:ea typeface="Calibri"/>
                <a:cs typeface="Calibri"/>
                <a:sym typeface="Calibri"/>
              </a:rPr>
            </a:br>
            <a:br>
              <a:rPr lang="en-US" sz="1800" dirty="0">
                <a:latin typeface="Calibri"/>
                <a:ea typeface="Calibri"/>
                <a:cs typeface="Calibri"/>
                <a:sym typeface="Calibri"/>
              </a:rPr>
            </a:b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6:notes">
            <a:extLst>
              <a:ext uri="{FF2B5EF4-FFF2-40B4-BE49-F238E27FC236}">
                <a16:creationId xmlns:a16="http://schemas.microsoft.com/office/drawing/2014/main" id="{8C18C3B8-FEF9-CC65-5C2C-35200848848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43590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00" tIns="46400" rIns="92800" bIns="464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18202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second is on standardization. </a:t>
            </a:r>
          </a:p>
          <a:p>
            <a:endParaRPr lang="en-US" dirty="0"/>
          </a:p>
          <a:p>
            <a:r>
              <a:rPr lang="en-US" dirty="0"/>
              <a:t>As an effort toward establishing </a:t>
            </a:r>
            <a:r>
              <a:rPr lang="en-US" b="1" dirty="0"/>
              <a:t>standards for ML-EDA data flow</a:t>
            </a:r>
            <a:r>
              <a:rPr lang="en-US" dirty="0"/>
              <a:t> and improving </a:t>
            </a:r>
            <a:r>
              <a:rPr lang="en-US" b="1" dirty="0"/>
              <a:t>interoperability between tools and data sources</a:t>
            </a:r>
            <a:r>
              <a:rPr lang="en-US" dirty="0"/>
              <a:t>, the </a:t>
            </a:r>
            <a:r>
              <a:rPr lang="en-US" b="1" dirty="0"/>
              <a:t>Si2 Open Standards Working Group</a:t>
            </a:r>
            <a:r>
              <a:rPr lang="en-US" dirty="0"/>
              <a:t> has been building an ontology for ML-EDA data that formally defines entity relationships across the design flow.</a:t>
            </a:r>
          </a:p>
          <a:p>
            <a:endParaRPr lang="en-US" dirty="0"/>
          </a:p>
          <a:p>
            <a:r>
              <a:rPr lang="en-US" dirty="0"/>
              <a:t>CLICK</a:t>
            </a:r>
          </a:p>
          <a:p>
            <a:endParaRPr lang="en-US" dirty="0"/>
          </a:p>
          <a:p>
            <a:r>
              <a:rPr lang="en-US" dirty="0"/>
              <a:t>Here, I want to highlight </a:t>
            </a:r>
            <a:r>
              <a:rPr lang="en-US" b="1" dirty="0"/>
              <a:t>ASU’s contribution</a:t>
            </a:r>
            <a:r>
              <a:rPr lang="en-US" dirty="0"/>
              <a:t> as part of this working group — which focuses on building a </a:t>
            </a:r>
            <a:r>
              <a:rPr lang="en-US" b="1" dirty="0"/>
              <a:t>data pipeline</a:t>
            </a:r>
            <a:r>
              <a:rPr lang="en-US" dirty="0"/>
              <a:t> that leverages these standards.</a:t>
            </a:r>
          </a:p>
          <a:p>
            <a:r>
              <a:rPr lang="en-US" dirty="0"/>
              <a:t>This pipeline includes all the components shown on the left — an </a:t>
            </a:r>
            <a:r>
              <a:rPr lang="en-US" b="1" dirty="0"/>
              <a:t>ontology file in Turtle format</a:t>
            </a:r>
            <a:r>
              <a:rPr lang="en-US" dirty="0"/>
              <a:t>, </a:t>
            </a:r>
            <a:r>
              <a:rPr lang="en-US" b="1" dirty="0"/>
              <a:t>Croissant metadata</a:t>
            </a:r>
            <a:r>
              <a:rPr lang="en-US" dirty="0"/>
              <a:t> that maps the ontology to actual data sources or EDA tool outputs, and </a:t>
            </a:r>
            <a:r>
              <a:rPr lang="en-US" b="1" dirty="0" err="1"/>
              <a:t>gRPC</a:t>
            </a:r>
            <a:r>
              <a:rPr lang="en-US" b="1" dirty="0"/>
              <a:t> protocols</a:t>
            </a:r>
            <a:r>
              <a:rPr lang="en-US" dirty="0"/>
              <a:t> that establish communication between EDA tool servers and GPU servers used for ML applications.</a:t>
            </a:r>
          </a:p>
          <a:p>
            <a:endParaRPr lang="en-US" dirty="0"/>
          </a:p>
          <a:p>
            <a:r>
              <a:rPr lang="en-US" dirty="0"/>
              <a:t>CLICK</a:t>
            </a:r>
          </a:p>
          <a:p>
            <a:r>
              <a:rPr lang="en-US" dirty="0"/>
              <a:t>Overall, this is one step toward establishing </a:t>
            </a:r>
            <a:r>
              <a:rPr lang="en-US" b="1" dirty="0"/>
              <a:t>a common standard for the emerging ML-EDA era</a:t>
            </a:r>
            <a:r>
              <a:rPr lang="en-US" dirty="0"/>
              <a:t> — where consistent data exchange and </a:t>
            </a:r>
            <a:r>
              <a:rPr lang="en-US" dirty="0" err="1"/>
              <a:t>interoperatbility</a:t>
            </a:r>
            <a:r>
              <a:rPr lang="en-US" dirty="0"/>
              <a:t> will be key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US"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87961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C3B423-33A0-34CA-FBD9-938696A1E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87FDA1-BB33-C0AE-CF16-2232926BD4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3F6094-5B42-36C2-CFC6-EC9D0EB8C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is on LLM research. </a:t>
            </a:r>
          </a:p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We’d like to consider the roadmap beyond ORFS-agent, towards a fully agentic end-to-end self-improving loop for OpenROAD code.</a:t>
            </a:r>
          </a:p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</a:t>
            </a:r>
          </a:p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roadmap is shown in the picture here. We believe moving towards this relies on three lynchpins. </a:t>
            </a:r>
          </a:p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</a:t>
            </a:r>
          </a:p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First, documentation is key. EDA is so high-context that integrating the code and papers into one coherent markdown bloc is worth the immense work. Context quality matters and having the requisite ideas in 1 concise markdown file really does help.</a:t>
            </a:r>
          </a:p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Second, we consider using these docs for high-level idealization plans to help with granular implementation and actual code diffs. </a:t>
            </a:r>
          </a:p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Third, to make it a closed-loop process and complete the ouroboros, we make a specialized PR reviewing process determining their suitability as EDA code.</a:t>
            </a:r>
          </a:p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final output is an agentic SWE that can make improvements to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Verilator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Synthesis tools today !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27906F-167C-BDC2-9CB0-7B24F7C61C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4061D9-ECA4-4CED-903E-8395C236FDC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80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82EC1F-4E4A-F5A7-D274-5DAC64417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EECE47-1EDE-8E50-7B2B-9DEAF8C662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9ADA0C-EB43-544B-E85D-F8BE6A0340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see here two charts capturing results of goal-oriented EDA codebase evolution with a coding agent. Let’s address these charts one by one.</a:t>
            </a:r>
          </a:p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First,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consider the flag-level optimization in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Verilator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i.e. changing RTL to CPP. The bars show improvements relative to random sampling, which takes significant time. Relative to a true baseline of not choosing flags at all, improvements can result in ~40% reduced runtime on average. 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200" b="0" i="0" u="none" strike="noStrike" kern="1200" cap="none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Calibri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1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Second, </a:t>
            </a:r>
            <a:r>
              <a:rPr lang="en-US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we see synthesis-level gains relative to </a:t>
            </a:r>
            <a:r>
              <a:rPr lang="en-US" sz="1200" b="0" i="0" u="none" strike="noStrike" kern="1200" cap="none" dirty="0" err="1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Yosys</a:t>
            </a:r>
            <a:r>
              <a:rPr lang="en-US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/ABC on the EPFL logic synthesis suite. These results are relative to the baseline versions of both tools, without special fine-tuning for the EPFL suite. The results, very broadly, improve the baseline, but do not approach best-ever numbers obtained experts. However, AI could provide half that kind of quality, on-demand, to novice designers for neither cost nor time.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27FCCF-3294-0C5C-4B7E-FB85B3715C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4061D9-ECA4-4CED-903E-8395C236FDC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2974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00" tIns="46400" rIns="92800" bIns="464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7:notes"/>
          <p:cNvSpPr txBox="1">
            <a:spLocks noGrp="1"/>
          </p:cNvSpPr>
          <p:nvPr>
            <p:ph type="sldNum" idx="12"/>
          </p:nvPr>
        </p:nvSpPr>
        <p:spPr>
          <a:xfrm>
            <a:off x="4143590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00" tIns="46400" rIns="92800" bIns="464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updates on the roadmap.</a:t>
            </a:r>
          </a:p>
          <a:p>
            <a:r>
              <a:rPr lang="en-US" dirty="0"/>
              <a:t>We now have </a:t>
            </a:r>
            <a:r>
              <a:rPr lang="en-US" b="1" dirty="0"/>
              <a:t>regression tests set up using Jenkins</a:t>
            </a:r>
            <a:r>
              <a:rPr lang="en-US" dirty="0"/>
              <a:t> for the RDF GitHub repository. These tests automatically validate every pull request using the </a:t>
            </a:r>
            <a:r>
              <a:rPr lang="en-US" b="1" dirty="0"/>
              <a:t>Metrics2.1 framework</a:t>
            </a:r>
            <a:r>
              <a:rPr lang="en-US" dirty="0"/>
              <a:t>, ensuring consistent </a:t>
            </a:r>
            <a:r>
              <a:rPr lang="en-US" dirty="0" err="1"/>
              <a:t>QoR</a:t>
            </a:r>
            <a:r>
              <a:rPr lang="en-US" dirty="0"/>
              <a:t> evaluation across flow with DCO checks so that every contributor’s code commits are properly signed off, maintaining traceability and compliance.</a:t>
            </a:r>
          </a:p>
          <a:p>
            <a:endParaRPr lang="en-US" dirty="0"/>
          </a:p>
          <a:p>
            <a:r>
              <a:rPr lang="en-US" dirty="0"/>
              <a:t>In parallel, we’re drafting </a:t>
            </a:r>
            <a:r>
              <a:rPr lang="en-US" b="1" dirty="0"/>
              <a:t>contribution guidelines</a:t>
            </a:r>
            <a:r>
              <a:rPr lang="en-US" dirty="0"/>
              <a:t> for new tools and scripts — detailing how contributors can integrate with the continuous integration and delivery (CI/CD) setup. This helps ensure that every addition is regression-tested before merging.’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Our </a:t>
            </a:r>
            <a:r>
              <a:rPr lang="en-US" b="1" dirty="0"/>
              <a:t>future efforts</a:t>
            </a:r>
            <a:r>
              <a:rPr lang="en-US" dirty="0"/>
              <a:t> focus on extending this CI/CD framework to </a:t>
            </a:r>
            <a:r>
              <a:rPr lang="en-US" b="1" dirty="0"/>
              <a:t>OpenROAD-Research</a:t>
            </a:r>
            <a:r>
              <a:rPr lang="en-US" dirty="0"/>
              <a:t> and </a:t>
            </a:r>
            <a:r>
              <a:rPr lang="en-US" b="1" dirty="0"/>
              <a:t>ORFS-Research</a:t>
            </a:r>
            <a:r>
              <a:rPr lang="en-US" dirty="0"/>
              <a:t> — the new innovation sandboxes under the RDF umbrella.</a:t>
            </a:r>
          </a:p>
          <a:p>
            <a:endParaRPr lang="en-US" dirty="0"/>
          </a:p>
          <a:p>
            <a:r>
              <a:rPr lang="en-US" dirty="0"/>
              <a:t>We’re also working on building </a:t>
            </a:r>
            <a:r>
              <a:rPr lang="en-US" b="1" dirty="0"/>
              <a:t>new baselines and calibration tests</a:t>
            </a:r>
            <a:r>
              <a:rPr lang="en-US" dirty="0"/>
              <a:t> using these research repositories — to identify “best-ever” flows and parameter configurations, helping the community continually improve and benchmark progress.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en-US"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18923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DE1F0-B4FE-3C2B-1012-649D37BB3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4A62DA-F1B3-5321-3443-80BD608D63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CB4F18-B3BF-547D-BEFE-169F0D5062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Several long-standing challenges still need attention.</a:t>
            </a:r>
          </a:p>
          <a:p>
            <a:endParaRPr lang="en-US" dirty="0"/>
          </a:p>
          <a:p>
            <a:r>
              <a:rPr lang="en-US" dirty="0"/>
              <a:t>First, as the industry transitions to chiplets and 3D ICs, our open design flows must evolve to handle advanced packaging — with open databases, accurate PDKs, and native tools that support hybrid bonding and backside power delivery.</a:t>
            </a:r>
          </a:p>
          <a:p>
            <a:endParaRPr lang="en-US" dirty="0"/>
          </a:p>
          <a:p>
            <a:r>
              <a:rPr lang="en-US" dirty="0"/>
              <a:t>CLICK</a:t>
            </a:r>
          </a:p>
          <a:p>
            <a:r>
              <a:rPr lang="en-US" dirty="0"/>
              <a:t>Second, the scarcity of open PDKs at advanced nodes continues to be a major roadblock. Proxy Design Enablement has helped, but we need sustained investment in collateral IPs and broader community adoption.</a:t>
            </a:r>
          </a:p>
          <a:p>
            <a:endParaRPr lang="en-US" dirty="0"/>
          </a:p>
          <a:p>
            <a:r>
              <a:rPr lang="en-US" dirty="0"/>
              <a:t>CLCIK</a:t>
            </a:r>
          </a:p>
          <a:p>
            <a:r>
              <a:rPr lang="en-US" dirty="0"/>
              <a:t>Third, academic research often relies on small testcases. To make results more realistic, we need large, industry-grade benchmarks that reflect true design complexity.</a:t>
            </a:r>
          </a:p>
          <a:p>
            <a:endParaRPr lang="en-US" dirty="0"/>
          </a:p>
          <a:p>
            <a:r>
              <a:rPr lang="en-US" dirty="0"/>
              <a:t>CLICK</a:t>
            </a:r>
          </a:p>
          <a:p>
            <a:r>
              <a:rPr lang="en-US" dirty="0"/>
              <a:t>Fourth, integration is key — aligning RDF with initiatives like </a:t>
            </a:r>
            <a:r>
              <a:rPr lang="en-US" dirty="0" err="1"/>
              <a:t>Chipshub</a:t>
            </a:r>
            <a:r>
              <a:rPr lang="en-US" dirty="0"/>
              <a:t>, the OpenROAD ecosystem, and </a:t>
            </a:r>
            <a:r>
              <a:rPr lang="en-US" dirty="0" err="1"/>
              <a:t>MLCommons</a:t>
            </a:r>
            <a:r>
              <a:rPr lang="en-US" dirty="0"/>
              <a:t>-inspired benchmarking will ensure interoperability and sustainability.</a:t>
            </a:r>
          </a:p>
          <a:p>
            <a:endParaRPr lang="en-US" dirty="0"/>
          </a:p>
          <a:p>
            <a:r>
              <a:rPr lang="en-US" dirty="0"/>
              <a:t>CLICK</a:t>
            </a:r>
          </a:p>
          <a:p>
            <a:r>
              <a:rPr lang="en-US" dirty="0"/>
              <a:t>Finally, reproducibility depends on standardizing metadata and metrics reporting — much like </a:t>
            </a:r>
            <a:r>
              <a:rPr lang="en-US" dirty="0" err="1"/>
              <a:t>MLCommons</a:t>
            </a:r>
            <a:r>
              <a:rPr lang="en-US" dirty="0"/>
              <a:t> Croissant — so that every design, flow configuration, and </a:t>
            </a:r>
            <a:r>
              <a:rPr lang="en-US" dirty="0" err="1"/>
              <a:t>QoR</a:t>
            </a:r>
            <a:r>
              <a:rPr lang="en-US" dirty="0"/>
              <a:t> metric is machine-readable and reusable.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CC860D-95F4-E5EA-9D42-4739620EDE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en-US"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88390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8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00" tIns="46400" rIns="92800" bIns="46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 conclude here by highlighting a summary of our </a:t>
            </a:r>
            <a:r>
              <a:rPr lang="en-US" dirty="0" err="1"/>
              <a:t>efforst</a:t>
            </a:r>
            <a:r>
              <a:rPr lang="en-US" dirty="0"/>
              <a:t> this year on this slide.</a:t>
            </a:r>
            <a:endParaRPr dirty="0"/>
          </a:p>
        </p:txBody>
      </p:sp>
      <p:sp>
        <p:nvSpPr>
          <p:cNvPr id="138" name="Google Shape;138;p8:notes"/>
          <p:cNvSpPr txBox="1">
            <a:spLocks noGrp="1"/>
          </p:cNvSpPr>
          <p:nvPr>
            <p:ph type="sldNum" idx="12"/>
          </p:nvPr>
        </p:nvSpPr>
        <p:spPr>
          <a:xfrm>
            <a:off x="4143590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00" tIns="46400" rIns="92800" bIns="464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9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00" tIns="46400" rIns="92800" bIns="46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Thank you.</a:t>
            </a:r>
            <a:endParaRPr dirty="0"/>
          </a:p>
        </p:txBody>
      </p:sp>
      <p:sp>
        <p:nvSpPr>
          <p:cNvPr id="145" name="Google Shape;145;p9:notes"/>
          <p:cNvSpPr txBox="1">
            <a:spLocks noGrp="1"/>
          </p:cNvSpPr>
          <p:nvPr>
            <p:ph type="sldNum" idx="12"/>
          </p:nvPr>
        </p:nvSpPr>
        <p:spPr>
          <a:xfrm>
            <a:off x="4143590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00" tIns="46400" rIns="92800" bIns="464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This slide shows what DATC has been building toward — a reproducible, standards-based, and community-driven ecosystem for ML-EDA and physical design.</a:t>
            </a:r>
            <a:endParaRPr lang="en-US" dirty="0"/>
          </a:p>
          <a:p>
            <a:r>
              <a:rPr lang="en-US" dirty="0"/>
              <a:t>You see the three pillars of this effort that are highlighted in different colors. </a:t>
            </a:r>
          </a:p>
          <a:p>
            <a:endParaRPr lang="en-US" dirty="0"/>
          </a:p>
          <a:p>
            <a:r>
              <a:rPr lang="en-US" dirty="0"/>
              <a:t>Under </a:t>
            </a:r>
            <a:r>
              <a:rPr lang="en-US" b="1" dirty="0"/>
              <a:t>Reproducibility</a:t>
            </a:r>
            <a:r>
              <a:rPr lang="en-US" dirty="0"/>
              <a:t>, DATC has had— starting with calibration datasets for ML-EDA in 2020–2021, releasing commercial EDA TCL scripts in 2022, and publishing best-ever open baselines through 2023–2024. </a:t>
            </a:r>
          </a:p>
          <a:p>
            <a:r>
              <a:rPr lang="en-US" dirty="0"/>
              <a:t>Under </a:t>
            </a:r>
            <a:r>
              <a:rPr lang="en-US" b="1" dirty="0"/>
              <a:t>Standards</a:t>
            </a:r>
            <a:r>
              <a:rPr lang="en-US" dirty="0"/>
              <a:t>, DATC efforts  — introducing METRICS 2.1 for unified PPA reporting and the </a:t>
            </a:r>
            <a:r>
              <a:rPr lang="en-US" dirty="0" err="1"/>
              <a:t>CircuitOps</a:t>
            </a:r>
            <a:r>
              <a:rPr lang="en-US" dirty="0"/>
              <a:t> schema enablement via OpenROAD  are few efforts. </a:t>
            </a:r>
          </a:p>
          <a:p>
            <a:r>
              <a:rPr lang="en-US" dirty="0"/>
              <a:t>And under </a:t>
            </a:r>
            <a:r>
              <a:rPr lang="en-US" b="1" dirty="0"/>
              <a:t>Community </a:t>
            </a:r>
            <a:r>
              <a:rPr lang="en-US" dirty="0"/>
              <a:t> — DATC efforts preserve contest-winning academic tools since 2016, maintaining GitHub CI flows since 2020, and releasing open benchmarks and datasets for ML-EDA research from 2022 onward..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080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Toward achieving this broader goal — it’s not just </a:t>
            </a:r>
            <a:r>
              <a:rPr lang="en-US" b="1" dirty="0"/>
              <a:t>DATC</a:t>
            </a:r>
            <a:r>
              <a:rPr lang="en-US" dirty="0"/>
              <a:t>, but several </a:t>
            </a:r>
            <a:r>
              <a:rPr lang="en-US" b="1" dirty="0"/>
              <a:t>complementary, parallel efforts</a:t>
            </a:r>
            <a:r>
              <a:rPr lang="en-US" dirty="0"/>
              <a:t> that are making key advances</a:t>
            </a:r>
          </a:p>
          <a:p>
            <a:r>
              <a:rPr lang="en-US" dirty="0"/>
              <a:t>[click]</a:t>
            </a:r>
            <a:br>
              <a:rPr lang="en-US" dirty="0"/>
            </a:br>
            <a:r>
              <a:rPr lang="en-US" dirty="0"/>
              <a:t>In the </a:t>
            </a:r>
            <a:r>
              <a:rPr lang="en-US" b="1" dirty="0"/>
              <a:t>open-source ecosystem</a:t>
            </a:r>
            <a:r>
              <a:rPr lang="en-US" dirty="0"/>
              <a:t>, I want to highlight a specific NSF POSE effort building on growing the open-source ecosystem around </a:t>
            </a:r>
            <a:r>
              <a:rPr lang="en-US" dirty="0" err="1"/>
              <a:t>OpenrOAD</a:t>
            </a:r>
            <a:br>
              <a:rPr lang="en-US" dirty="0"/>
            </a:br>
            <a:r>
              <a:rPr lang="en-US" dirty="0"/>
              <a:t>Another exciting direction is </a:t>
            </a:r>
            <a:r>
              <a:rPr lang="en-US" b="1" dirty="0" err="1"/>
              <a:t>ZeroASIC’s</a:t>
            </a:r>
            <a:r>
              <a:rPr lang="en-US" b="1" dirty="0"/>
              <a:t> silicon compiler</a:t>
            </a:r>
            <a:r>
              <a:rPr lang="en-US" dirty="0"/>
              <a:t>, which runs OpenROAD under the hood. They  recently released a </a:t>
            </a:r>
            <a:r>
              <a:rPr lang="en-US" b="1" dirty="0"/>
              <a:t>dashboard</a:t>
            </a:r>
            <a:r>
              <a:rPr lang="en-US" dirty="0"/>
              <a:t> of designs compiled through </a:t>
            </a:r>
            <a:r>
              <a:rPr lang="en-US" dirty="0" err="1"/>
              <a:t>i</a:t>
            </a:r>
            <a:r>
              <a:rPr lang="en-US" dirty="0"/>
              <a:t>.</a:t>
            </a:r>
          </a:p>
          <a:p>
            <a:r>
              <a:rPr lang="en-US" dirty="0"/>
              <a:t>[click]</a:t>
            </a:r>
            <a:br>
              <a:rPr lang="en-US" dirty="0"/>
            </a:br>
            <a:r>
              <a:rPr lang="en-US" dirty="0"/>
              <a:t>On the </a:t>
            </a:r>
            <a:r>
              <a:rPr lang="en-US" b="1" dirty="0"/>
              <a:t>workforce development</a:t>
            </a:r>
            <a:r>
              <a:rPr lang="en-US" dirty="0"/>
              <a:t> side, </a:t>
            </a:r>
            <a:r>
              <a:rPr lang="en-US" b="1" dirty="0"/>
              <a:t>Purdue’s </a:t>
            </a:r>
            <a:r>
              <a:rPr lang="en-US" b="1" dirty="0" err="1"/>
              <a:t>Chipshub</a:t>
            </a:r>
            <a:r>
              <a:rPr lang="en-US" dirty="0"/>
              <a:t> is a shared </a:t>
            </a:r>
            <a:r>
              <a:rPr lang="en-US" b="1" dirty="0"/>
              <a:t>cyber-infrastructure for chip design</a:t>
            </a:r>
            <a:r>
              <a:rPr lang="en-US" dirty="0"/>
              <a:t>, providing compute, data, and teaching support for academic and community training.</a:t>
            </a:r>
          </a:p>
          <a:p>
            <a:r>
              <a:rPr lang="en-US" dirty="0"/>
              <a:t>[click]</a:t>
            </a:r>
            <a:br>
              <a:rPr lang="en-US" dirty="0"/>
            </a:br>
            <a:r>
              <a:rPr lang="en-US" dirty="0"/>
              <a:t>And finally, on the </a:t>
            </a:r>
            <a:r>
              <a:rPr lang="en-US" b="1" dirty="0"/>
              <a:t>ML-EDA research infrastructure</a:t>
            </a:r>
            <a:r>
              <a:rPr lang="en-US" dirty="0"/>
              <a:t> front, efforts like </a:t>
            </a:r>
            <a:r>
              <a:rPr lang="en-US" b="1" dirty="0"/>
              <a:t>SLICE</a:t>
            </a:r>
            <a:r>
              <a:rPr lang="en-US" dirty="0"/>
              <a:t> and </a:t>
            </a:r>
            <a:r>
              <a:rPr lang="en-US" b="1" dirty="0"/>
              <a:t>Si2’s LBC has brought together critical mass for benchmarking and </a:t>
            </a:r>
            <a:r>
              <a:rPr lang="en-US" dirty="0"/>
              <a:t>helping shape the foundations of reproducible and standardized ML-EDA research.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1010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00" tIns="46400" rIns="92800" bIns="46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b="0" dirty="0"/>
              <a:t>In the context of that landscape, my presentation today is about DATC’s latest activities from last year.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b="1" dirty="0"/>
              <a:t>[C1] </a:t>
            </a:r>
            <a:r>
              <a:rPr lang="en-US" b="0" dirty="0"/>
              <a:t>we for the first time ever, show benchmarking results for a leading-edge commercial EDA tools, Siemens EDA’s </a:t>
            </a:r>
            <a:r>
              <a:rPr lang="en-US" b="0" dirty="0" err="1"/>
              <a:t>Aprisa</a:t>
            </a:r>
            <a:r>
              <a:rPr lang="en-US" b="0" dirty="0"/>
              <a:t> v2025.2 with results for open-source testcases and open-source research </a:t>
            </a:r>
            <a:r>
              <a:rPr lang="en-US" b="0" dirty="0" err="1"/>
              <a:t>enablements</a:t>
            </a:r>
            <a:r>
              <a:rPr lang="en-US" b="0" dirty="0"/>
              <a:t>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b="1" dirty="0"/>
              <a:t>[C2] </a:t>
            </a:r>
            <a:r>
              <a:rPr lang="en-US" b="0" dirty="0"/>
              <a:t>we introduce an open and collaborative sandbox environment as a part of RDF 2025 OpenROAD-Research and ORFS-Research.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b="1" dirty="0"/>
              <a:t>[C3] </a:t>
            </a:r>
            <a:r>
              <a:rPr lang="en-US" b="0" dirty="0"/>
              <a:t>and we also highlight different efforts to support the creation of an ML EDA Commons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b="1" dirty="0"/>
              <a:t>[C4] </a:t>
            </a:r>
            <a:r>
              <a:rPr lang="en-US" b="0" dirty="0"/>
              <a:t>and we have outlined updates to the roadmap and long-term challenges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3;p3:notes"/>
          <p:cNvSpPr txBox="1">
            <a:spLocks noGrp="1"/>
          </p:cNvSpPr>
          <p:nvPr>
            <p:ph type="sldNum" idx="12"/>
          </p:nvPr>
        </p:nvSpPr>
        <p:spPr>
          <a:xfrm>
            <a:off x="4143590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00" tIns="46400" rIns="92800" bIns="464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00" tIns="46400" rIns="92800" bIns="46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800" b="0" dirty="0"/>
              <a:t>In the context of that landscape, my presentation today is about DATC’s latest activities from last year.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US" sz="1800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800" b="1" dirty="0"/>
              <a:t>[C1] </a:t>
            </a:r>
            <a:r>
              <a:rPr lang="en-US" sz="1800" b="0" dirty="0"/>
              <a:t>we for the first time ever, show benchmarking results for a leading-edge commercial EDA tools, Siemens EDA’s </a:t>
            </a:r>
            <a:r>
              <a:rPr lang="en-US" sz="1800" b="0" dirty="0" err="1"/>
              <a:t>Aprisa</a:t>
            </a:r>
            <a:r>
              <a:rPr lang="en-US" sz="1800" b="0" dirty="0"/>
              <a:t> v2025.2 with results for open-source testcases and open-source research </a:t>
            </a:r>
            <a:r>
              <a:rPr lang="en-US" sz="1800" b="0" dirty="0" err="1"/>
              <a:t>enablements</a:t>
            </a:r>
            <a:r>
              <a:rPr lang="en-US" sz="1800" b="0" dirty="0"/>
              <a:t>. </a:t>
            </a:r>
            <a:endParaRPr lang="en-US" sz="1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800" b="1" dirty="0"/>
              <a:t>[C2] </a:t>
            </a:r>
            <a:r>
              <a:rPr lang="en-US" sz="1800" b="0" dirty="0"/>
              <a:t>we introduce an open and collaborative sandbox environment as a part of RDF 2025 OpenROAD-Research and ORFS-Research. </a:t>
            </a:r>
            <a:endParaRPr lang="en-US" sz="1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800" b="1" dirty="0"/>
              <a:t>[C3] </a:t>
            </a:r>
            <a:r>
              <a:rPr lang="en-US" sz="1800" b="0" dirty="0"/>
              <a:t>and we also highlight different efforts to support the creation of an ML EDA Commons </a:t>
            </a:r>
            <a:endParaRPr lang="en-US" sz="1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800" b="1" dirty="0"/>
              <a:t>[C4] </a:t>
            </a:r>
            <a:r>
              <a:rPr lang="en-US" sz="1800" b="0" dirty="0"/>
              <a:t>and we have outlined updates to the roadmap and long-term challenges</a:t>
            </a:r>
            <a:endParaRPr lang="en-US" sz="1800" dirty="0"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So lets look at these one at a time.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4:notes"/>
          <p:cNvSpPr txBox="1">
            <a:spLocks noGrp="1"/>
          </p:cNvSpPr>
          <p:nvPr>
            <p:ph type="sldNum" idx="12"/>
          </p:nvPr>
        </p:nvSpPr>
        <p:spPr>
          <a:xfrm>
            <a:off x="4143590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00" tIns="46400" rIns="92800" bIns="464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EDA community faces two big challenges when working with commercial tools — how do we make research reproducible, and how do we make the leading edge visible?</a:t>
            </a:r>
            <a:endParaRPr lang="en-US" b="0" dirty="0">
              <a:effectLst/>
            </a:endParaRPr>
          </a:p>
          <a:p>
            <a:pPr rtl="0"/>
            <a:b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endParaRPr lang="en-US" b="1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one was solved back in 2022, as reported in RDF 2022. We can now share commercial tool scripts for research — so results can be reproduced and verified by others.</a:t>
            </a:r>
            <a:endParaRPr lang="en-US" b="0" dirty="0">
              <a:effectLst/>
            </a:endParaRPr>
          </a:p>
          <a:p>
            <a:pPr rtl="0"/>
            <a:b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endParaRPr lang="en-US" b="1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one — making the leading edge visible — is where we have finally achieved a huge breakthrough.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really excited to share that Siemens EDA has permitted us to publicly benchmark and share results from their place-and-route tool, 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Aprisa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This is a major step forward for open benchmarking in our field.</a:t>
            </a:r>
            <a:endParaRPr lang="en-US" b="0" dirty="0">
              <a:effectLst/>
            </a:endParaRPr>
          </a:p>
          <a:p>
            <a:b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Kudos and thanks to Siemens EDA for this breakthrough!</a:t>
            </a: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table here shows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Aprisa’s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post-route power and performance from a widely-used signoff flow.</a:t>
            </a: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everything — benchmarks, scripts, and post-route databases — is available on GitHub.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4061D9-ECA4-4CED-903E-8395C236FDC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5451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describes the benchmarks and our evaluation.</a:t>
            </a:r>
            <a:endParaRPr lang="en-US" b="0" dirty="0">
              <a:effectLst/>
            </a:endParaRPr>
          </a:p>
          <a:p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used four testcases — AES, JPEG, Ariane, and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BlackParrot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— in two enablements, ASAP7 and NanGate45, for a total of eight benchmarks.</a:t>
            </a:r>
            <a:br>
              <a:rPr lang="en-US" b="0" dirty="0">
                <a:effectLst/>
              </a:rPr>
            </a:b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Netlists are anonymized, and were produced by an unnamed commercial synthesis tool.</a:t>
            </a:r>
            <a:endParaRPr lang="en-US" b="0" dirty="0">
              <a:effectLst/>
            </a:endParaRPr>
          </a:p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design rule violation reporting, we used Aprisa v2025.2 for Aprisa results, and a commercial P&amp;R tool for OpenROAD results.</a:t>
            </a:r>
            <a:endParaRPr lang="en-US" b="0" dirty="0">
              <a:effectLst/>
            </a:endParaRPr>
          </a:p>
          <a:p>
            <a:endParaRPr lang="en-US" b="0" dirty="0">
              <a:effectLst/>
            </a:endParaRPr>
          </a:p>
          <a:p>
            <a:pPr rtl="0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timing and power reports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from widely used commercial signoff tools — ensuring consistent measurement across all results.</a:t>
            </a:r>
            <a:endParaRPr lang="en-US" b="0" dirty="0">
              <a:effectLst/>
            </a:endParaRPr>
          </a:p>
          <a:p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table shows some benchmarking results, directly comparing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Aprisa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OpenROAD.</a:t>
            </a:r>
            <a:br>
              <a:rPr lang="en-US" b="0" dirty="0">
                <a:effectLst/>
              </a:rPr>
            </a:br>
            <a:endParaRPr lang="en-US" b="0" dirty="0">
              <a:effectLst/>
            </a:endParaRPr>
          </a:p>
          <a:p>
            <a:pPr rtl="0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we note that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OpenROAD could NOT complete routing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Ariane and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BlackParrot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4061D9-ECA4-4CED-903E-8395C236FDC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23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our IEEE-CEDA-DATC Benchmarking GitHub, we have gone beyond the benchmarks I showed earlier.</a:t>
            </a: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have Aprisa support for two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additional PDKs — 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SKY130HD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IHP130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— with complete scripts and tech files to bring up new designs easily.</a:t>
            </a: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also provide enablement for the 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Aprisa RTL synthesis tool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with reference scripts.</a:t>
            </a: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note that right now, Aprisa RTL is in controlled release from Siemens EDA.</a:t>
            </a: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b="0" dirty="0">
              <a:effectLst/>
            </a:endParaRPr>
          </a:p>
          <a:p>
            <a:pPr rtl="0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published Aprisa results may be freely cited, attributed, and compared.</a:t>
            </a: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if you would like to contribute 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benchmarks or results using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Aprisa, you can find the process detailed on our GitHub page.</a:t>
            </a:r>
            <a:endParaRPr lang="en-US" b="0" dirty="0">
              <a:effectLst/>
            </a:endParaRPr>
          </a:p>
          <a:p>
            <a:pPr rtl="0"/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b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effort is expanding: to add scan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chain insertion and compression with </a:t>
            </a:r>
            <a:r>
              <a:rPr lang="en-US" sz="1200" b="0" i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Tessent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RC extraction using </a:t>
            </a:r>
            <a:r>
              <a:rPr lang="en-US" sz="1200" b="0" i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Calibre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xACT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b="0" dirty="0">
              <a:effectLst/>
            </a:endParaRPr>
          </a:p>
          <a:p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Once again, huge thanks to Siemens EDA for making 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</a:t>
            </a:r>
            <a:r>
              <a:rPr 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breakthrough milestone 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the field possible 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4061D9-ECA4-4CED-903E-8395C236FDC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321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1"/>
          <p:cNvSpPr txBox="1">
            <a:spLocks noGrp="1"/>
          </p:cNvSpPr>
          <p:nvPr>
            <p:ph type="ctrTitle"/>
          </p:nvPr>
        </p:nvSpPr>
        <p:spPr>
          <a:xfrm>
            <a:off x="685800" y="19002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dk2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subTitle" idx="1"/>
          </p:nvPr>
        </p:nvSpPr>
        <p:spPr>
          <a:xfrm>
            <a:off x="1276350" y="41910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lvl="0" algn="ctr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SzPts val="2400"/>
              <a:buFont typeface="Arial"/>
              <a:buNone/>
              <a:defRPr sz="2400" b="1"/>
            </a:lvl1pPr>
            <a:lvl2pPr lvl="1" algn="l">
              <a:lnSpc>
                <a:spcPct val="85000"/>
              </a:lnSpc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85000"/>
              </a:lnSpc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9" name="Google Shape;19;p11"/>
          <p:cNvCxnSpPr/>
          <p:nvPr/>
        </p:nvCxnSpPr>
        <p:spPr>
          <a:xfrm>
            <a:off x="149225" y="4800600"/>
            <a:ext cx="8845550" cy="0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" name="Google Shape;20;p11" descr="UCSDa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38" y="6529221"/>
            <a:ext cx="380999" cy="308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11" descr="ASU_Horiz_RGB_Digital_MaroonGold.png"/>
          <p:cNvPicPr preferRelativeResize="0"/>
          <p:nvPr/>
        </p:nvPicPr>
        <p:blipFill rotWithShape="1">
          <a:blip r:embed="rId3">
            <a:alphaModFix/>
          </a:blip>
          <a:srcRect l="3728" t="13552" r="59274" b="16226"/>
          <a:stretch/>
        </p:blipFill>
        <p:spPr>
          <a:xfrm>
            <a:off x="385737" y="6583076"/>
            <a:ext cx="429988" cy="200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2"/>
          <p:cNvSpPr txBox="1">
            <a:spLocks noGrp="1"/>
          </p:cNvSpPr>
          <p:nvPr>
            <p:ph type="title"/>
          </p:nvPr>
        </p:nvSpPr>
        <p:spPr>
          <a:xfrm rot="5400000">
            <a:off x="4636294" y="2309019"/>
            <a:ext cx="6542087" cy="221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body" idx="1"/>
          </p:nvPr>
        </p:nvSpPr>
        <p:spPr>
          <a:xfrm rot="5400000">
            <a:off x="134144" y="172244"/>
            <a:ext cx="6542087" cy="6486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40640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/>
            </a:lvl1pPr>
            <a:lvl2pPr marL="914400" lvl="1" indent="-381000" algn="l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  <a:defRPr/>
            </a:lvl2pPr>
            <a:lvl3pPr marL="1371600" lvl="2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  <a:defRPr/>
            </a:lvl3pPr>
            <a:lvl4pPr marL="1828800" lvl="3" indent="-285750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body" idx="1"/>
          </p:nvPr>
        </p:nvSpPr>
        <p:spPr>
          <a:xfrm>
            <a:off x="171450" y="838200"/>
            <a:ext cx="8836025" cy="556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40640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8575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00000"/>
              </a:buClr>
              <a:buSzPts val="9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161925" y="144463"/>
            <a:ext cx="8851900" cy="59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3"/>
          <p:cNvSpPr txBox="1">
            <a:spLocks noGrp="1"/>
          </p:cNvSpPr>
          <p:nvPr>
            <p:ph type="title"/>
          </p:nvPr>
        </p:nvSpPr>
        <p:spPr>
          <a:xfrm>
            <a:off x="161925" y="144463"/>
            <a:ext cx="8851900" cy="59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1"/>
          </p:nvPr>
        </p:nvSpPr>
        <p:spPr>
          <a:xfrm>
            <a:off x="171450" y="801688"/>
            <a:ext cx="4341813" cy="588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40640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2pPr>
            <a:lvl3pPr marL="1371600" lvl="2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marL="1828800" lvl="3" indent="-28575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  <a:defRPr sz="1800"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body" idx="2"/>
          </p:nvPr>
        </p:nvSpPr>
        <p:spPr>
          <a:xfrm>
            <a:off x="4665663" y="801688"/>
            <a:ext cx="4341812" cy="588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40640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2pPr>
            <a:lvl3pPr marL="1371600" lvl="2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marL="1828800" lvl="3" indent="-28575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431800" algn="l">
              <a:lnSpc>
                <a:spcPct val="85000"/>
              </a:lnSpc>
              <a:spcBef>
                <a:spcPts val="96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sz="2800"/>
            </a:lvl2pPr>
            <a:lvl3pPr marL="1371600" lvl="2" indent="-381000" algn="l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  <a:defRPr sz="2400"/>
            </a:lvl3pPr>
            <a:lvl4pPr marL="1828800" lvl="3" indent="-2921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00"/>
              <a:buChar char="●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Char char="•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42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 Narrow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 Narrow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 Narrow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 Narrow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 Narrow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2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42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 Narrow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 Narrow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 Narrow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 Narrow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 Narrow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6"/>
          <p:cNvSpPr txBox="1">
            <a:spLocks noGrp="1"/>
          </p:cNvSpPr>
          <p:nvPr>
            <p:ph type="title"/>
          </p:nvPr>
        </p:nvSpPr>
        <p:spPr>
          <a:xfrm>
            <a:off x="161925" y="144463"/>
            <a:ext cx="8851900" cy="59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body" idx="1"/>
          </p:nvPr>
        </p:nvSpPr>
        <p:spPr>
          <a:xfrm rot="5400000">
            <a:off x="1716088" y="-742950"/>
            <a:ext cx="5746750" cy="883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40640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/>
            </a:lvl1pPr>
            <a:lvl2pPr marL="914400" lvl="1" indent="-381000" algn="l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  <a:defRPr/>
            </a:lvl2pPr>
            <a:lvl3pPr marL="1371600" lvl="2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>
            <a:spLocks noGrp="1"/>
          </p:cNvSpPr>
          <p:nvPr>
            <p:ph type="title"/>
          </p:nvPr>
        </p:nvSpPr>
        <p:spPr>
          <a:xfrm rot="5400000">
            <a:off x="4636294" y="2309019"/>
            <a:ext cx="6542087" cy="221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body" idx="1"/>
          </p:nvPr>
        </p:nvSpPr>
        <p:spPr>
          <a:xfrm rot="5400000">
            <a:off x="134144" y="172244"/>
            <a:ext cx="6542087" cy="6486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40640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/>
            </a:lvl1pPr>
            <a:lvl2pPr marL="914400" lvl="1" indent="-381000" algn="l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  <a:defRPr/>
            </a:lvl2pPr>
            <a:lvl3pPr marL="1371600" lvl="2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>
                <a:solidFill>
                  <a:schemeClr val="dk2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8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700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0237"/>
            <a:ext cx="7772400" cy="1143000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altLang="ko-KR" dirty="0"/>
              <a:t>Click to edit Master title style</a:t>
            </a:r>
          </a:p>
        </p:txBody>
      </p:sp>
      <p:sp>
        <p:nvSpPr>
          <p:cNvPr id="959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6350" y="4191000"/>
            <a:ext cx="6400800" cy="1752600"/>
          </a:xfrm>
        </p:spPr>
        <p:txBody>
          <a:bodyPr/>
          <a:lstStyle>
            <a:lvl1pPr marL="0" indent="0" algn="ctr">
              <a:lnSpc>
                <a:spcPct val="95000"/>
              </a:lnSpc>
              <a:buFontTx/>
              <a:buNone/>
              <a:defRPr sz="2400" b="1"/>
            </a:lvl1pPr>
          </a:lstStyle>
          <a:p>
            <a:r>
              <a:rPr lang="en-US" altLang="ko-KR" dirty="0"/>
              <a:t>Click to edit Master subtitle style</a:t>
            </a:r>
          </a:p>
        </p:txBody>
      </p:sp>
      <p:sp>
        <p:nvSpPr>
          <p:cNvPr id="4" name="Line 18"/>
          <p:cNvSpPr>
            <a:spLocks noChangeShapeType="1"/>
          </p:cNvSpPr>
          <p:nvPr/>
        </p:nvSpPr>
        <p:spPr bwMode="auto">
          <a:xfrm flipV="1">
            <a:off x="149225" y="4800600"/>
            <a:ext cx="884555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5" name="Picture 4" descr="UCSD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8" y="6529221"/>
            <a:ext cx="380999" cy="308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Google Shape;129;p37" descr="ASU_Horiz_RGB_Digital_MaroonGold.png">
            <a:extLst>
              <a:ext uri="{FF2B5EF4-FFF2-40B4-BE49-F238E27FC236}">
                <a16:creationId xmlns:a16="http://schemas.microsoft.com/office/drawing/2014/main" id="{D628DC6A-5C05-235D-13D0-E24E31E314D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l="3728" t="13552" r="59274" b="16226"/>
          <a:stretch/>
        </p:blipFill>
        <p:spPr>
          <a:xfrm>
            <a:off x="385737" y="6583076"/>
            <a:ext cx="429988" cy="2005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091010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838200"/>
            <a:ext cx="8836025" cy="5562601"/>
          </a:xfrm>
        </p:spPr>
        <p:txBody>
          <a:bodyPr/>
          <a:lstStyle>
            <a:lvl1pPr>
              <a:buClr>
                <a:srgbClr val="C000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69913" indent="-222250">
              <a:buClr>
                <a:srgbClr val="C000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3275" indent="-230188">
              <a:buClr>
                <a:srgbClr val="C000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5525" indent="-222250">
              <a:buClr>
                <a:srgbClr val="C00000"/>
              </a:buClr>
              <a:buFont typeface="Arial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55713" indent="-230188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ko-KR" dirty="0"/>
              <a:t>Click to edit Master text styles</a:t>
            </a:r>
          </a:p>
          <a:p>
            <a:pPr lvl="1"/>
            <a:r>
              <a:rPr lang="en-US" altLang="ko-KR" dirty="0"/>
              <a:t>Second level</a:t>
            </a:r>
          </a:p>
          <a:p>
            <a:pPr lvl="2"/>
            <a:r>
              <a:rPr lang="en-US" altLang="ko-KR" dirty="0"/>
              <a:t>Third level</a:t>
            </a:r>
          </a:p>
          <a:p>
            <a:pPr lvl="3"/>
            <a:r>
              <a:rPr lang="en-US" altLang="ko-KR" dirty="0"/>
              <a:t>Fourth level</a:t>
            </a:r>
          </a:p>
          <a:p>
            <a:pPr lvl="4"/>
            <a:r>
              <a:rPr lang="en-US" altLang="ko-KR" dirty="0"/>
              <a:t>Fifth level</a:t>
            </a:r>
            <a:endParaRPr lang="ko-KR" alt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227346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2"/>
          <p:cNvSpPr txBox="1">
            <a:spLocks noGrp="1"/>
          </p:cNvSpPr>
          <p:nvPr>
            <p:ph type="body" idx="1"/>
          </p:nvPr>
        </p:nvSpPr>
        <p:spPr>
          <a:xfrm>
            <a:off x="171450" y="838200"/>
            <a:ext cx="8836025" cy="556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40640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85750" algn="l">
              <a:spcBef>
                <a:spcPts val="360"/>
              </a:spcBef>
              <a:spcAft>
                <a:spcPts val="0"/>
              </a:spcAft>
              <a:buClr>
                <a:srgbClr val="C00000"/>
              </a:buClr>
              <a:buSzPts val="9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title"/>
          </p:nvPr>
        </p:nvSpPr>
        <p:spPr>
          <a:xfrm>
            <a:off x="161925" y="144463"/>
            <a:ext cx="8851900" cy="59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altLang="ko-KR" dirty="0"/>
              <a:t>Click to edit Master title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678300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1450" y="801688"/>
            <a:ext cx="4341813" cy="5884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5663" y="801688"/>
            <a:ext cx="4341812" cy="5884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6571735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667771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150657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buClr>
                <a:srgbClr val="C00000"/>
              </a:buClr>
              <a:defRPr sz="3200"/>
            </a:lvl1pPr>
            <a:lvl2pPr>
              <a:buClr>
                <a:srgbClr val="C00000"/>
              </a:buClr>
              <a:defRPr sz="2800"/>
            </a:lvl2pPr>
            <a:lvl3pPr>
              <a:buClr>
                <a:srgbClr val="C00000"/>
              </a:buCl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814686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ko-KR" noProof="0" dirty="0"/>
              <a:t>Drag picture to placeholder or click icon to add</a:t>
            </a:r>
            <a:endParaRPr lang="ko-KR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380452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803601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44463"/>
            <a:ext cx="2212975" cy="6542087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1925" y="144463"/>
            <a:ext cx="6486525" cy="6542087"/>
          </a:xfrm>
        </p:spPr>
        <p:txBody>
          <a:bodyPr vert="eaVert"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3668076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>
                <a:solidFill>
                  <a:schemeClr val="dk2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8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7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6"/>
          <p:cNvSpPr txBox="1">
            <a:spLocks noGrp="1"/>
          </p:cNvSpPr>
          <p:nvPr>
            <p:ph type="title"/>
          </p:nvPr>
        </p:nvSpPr>
        <p:spPr>
          <a:xfrm>
            <a:off x="161925" y="144463"/>
            <a:ext cx="8851900" cy="59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body" idx="1"/>
          </p:nvPr>
        </p:nvSpPr>
        <p:spPr>
          <a:xfrm>
            <a:off x="171450" y="801688"/>
            <a:ext cx="4341813" cy="588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40640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2pPr>
            <a:lvl3pPr marL="1371600" lvl="2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marL="1828800" lvl="3" indent="-285750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  <a:defRPr sz="1800"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body" idx="2"/>
          </p:nvPr>
        </p:nvSpPr>
        <p:spPr>
          <a:xfrm>
            <a:off x="4665663" y="801688"/>
            <a:ext cx="4341812" cy="588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40640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2pPr>
            <a:lvl3pPr marL="1371600" lvl="2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marL="1828800" lvl="3" indent="-285750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7"/>
          <p:cNvSpPr txBox="1">
            <a:spLocks noGrp="1"/>
          </p:cNvSpPr>
          <p:nvPr>
            <p:ph type="title"/>
          </p:nvPr>
        </p:nvSpPr>
        <p:spPr>
          <a:xfrm>
            <a:off x="161925" y="144463"/>
            <a:ext cx="8851900" cy="59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431800" algn="l">
              <a:lnSpc>
                <a:spcPct val="85000"/>
              </a:lnSpc>
              <a:spcBef>
                <a:spcPts val="96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sz="2800"/>
            </a:lvl2pPr>
            <a:lvl3pPr marL="1371600" lvl="2" indent="-381000" algn="l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  <a:defRPr sz="2400"/>
            </a:lvl3pPr>
            <a:lvl4pPr marL="1828800" lvl="3" indent="-292100" algn="l">
              <a:spcBef>
                <a:spcPts val="400"/>
              </a:spcBef>
              <a:spcAft>
                <a:spcPts val="0"/>
              </a:spcAft>
              <a:buSzPts val="1000"/>
              <a:buChar char="●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Char char="•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Char char="•"/>
              <a:defRPr sz="2000"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42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 Narrow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 Narrow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 Narrow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 Narrow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 Narrow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2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42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 Narrow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 Narrow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 Narrow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 Narrow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 Narrow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1"/>
          <p:cNvSpPr txBox="1">
            <a:spLocks noGrp="1"/>
          </p:cNvSpPr>
          <p:nvPr>
            <p:ph type="title"/>
          </p:nvPr>
        </p:nvSpPr>
        <p:spPr>
          <a:xfrm>
            <a:off x="161925" y="144463"/>
            <a:ext cx="8851900" cy="59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1"/>
          </p:nvPr>
        </p:nvSpPr>
        <p:spPr>
          <a:xfrm rot="5400000">
            <a:off x="1716088" y="-742950"/>
            <a:ext cx="5746750" cy="883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40640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/>
            </a:lvl1pPr>
            <a:lvl2pPr marL="914400" lvl="1" indent="-381000" algn="l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  <a:defRPr/>
            </a:lvl2pPr>
            <a:lvl3pPr marL="1371600" lvl="2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  <a:defRPr/>
            </a:lvl3pPr>
            <a:lvl4pPr marL="1828800" lvl="3" indent="-285750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161925" y="144463"/>
            <a:ext cx="8851900" cy="59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171450" y="801688"/>
            <a:ext cx="8836025" cy="574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marR="0" lvl="0" indent="-406400" algn="l" rtl="0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l" rtl="0">
              <a:spcBef>
                <a:spcPts val="360"/>
              </a:spcBef>
              <a:spcAft>
                <a:spcPts val="0"/>
              </a:spcAft>
              <a:buClr>
                <a:srgbClr val="FF3300"/>
              </a:buClr>
              <a:buSzPts val="9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cxnSp>
        <p:nvCxnSpPr>
          <p:cNvPr id="12" name="Google Shape;12;p10"/>
          <p:cNvCxnSpPr/>
          <p:nvPr/>
        </p:nvCxnSpPr>
        <p:spPr>
          <a:xfrm>
            <a:off x="163513" y="684213"/>
            <a:ext cx="8845550" cy="0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3" name="Google Shape;13;p10" descr="UCSDa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6200" y="6486525"/>
            <a:ext cx="457200" cy="36988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0"/>
          <p:cNvSpPr txBox="1"/>
          <p:nvPr/>
        </p:nvSpPr>
        <p:spPr>
          <a:xfrm>
            <a:off x="8727112" y="6591080"/>
            <a:ext cx="40267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10" descr="ASU_Horiz_RGB_Digital_MaroonGold.png"/>
          <p:cNvPicPr preferRelativeResize="0"/>
          <p:nvPr/>
        </p:nvPicPr>
        <p:blipFill rotWithShape="1">
          <a:blip r:embed="rId13">
            <a:alphaModFix/>
          </a:blip>
          <a:srcRect l="3728" t="13552" r="59274" b="16226"/>
          <a:stretch/>
        </p:blipFill>
        <p:spPr>
          <a:xfrm>
            <a:off x="533400" y="6571205"/>
            <a:ext cx="429988" cy="20052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161925" y="144463"/>
            <a:ext cx="8851900" cy="59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body" idx="1"/>
          </p:nvPr>
        </p:nvSpPr>
        <p:spPr>
          <a:xfrm>
            <a:off x="171450" y="801688"/>
            <a:ext cx="8836025" cy="574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marR="0" lvl="0" indent="-406400" algn="l" rtl="0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3300"/>
              </a:buClr>
              <a:buSzPts val="9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cxnSp>
        <p:nvCxnSpPr>
          <p:cNvPr id="52" name="Google Shape;52;p13"/>
          <p:cNvCxnSpPr/>
          <p:nvPr/>
        </p:nvCxnSpPr>
        <p:spPr>
          <a:xfrm>
            <a:off x="163513" y="684213"/>
            <a:ext cx="8845550" cy="0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3" name="Google Shape;53;p13" descr="UCSDa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6200" y="6486525"/>
            <a:ext cx="457200" cy="369888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3"/>
          <p:cNvSpPr txBox="1"/>
          <p:nvPr/>
        </p:nvSpPr>
        <p:spPr>
          <a:xfrm>
            <a:off x="8727112" y="6591080"/>
            <a:ext cx="40267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p13" descr="ASU_Horiz_RGB_Digital_MaroonGold.png"/>
          <p:cNvPicPr preferRelativeResize="0"/>
          <p:nvPr/>
        </p:nvPicPr>
        <p:blipFill rotWithShape="1">
          <a:blip r:embed="rId10">
            <a:alphaModFix/>
          </a:blip>
          <a:srcRect l="3728" t="13552" r="59274" b="16226"/>
          <a:stretch/>
        </p:blipFill>
        <p:spPr>
          <a:xfrm>
            <a:off x="533400" y="6571205"/>
            <a:ext cx="429988" cy="20052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1925" y="144463"/>
            <a:ext cx="88519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/>
              <a:t>Slide Title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1450" y="801688"/>
            <a:ext cx="8836025" cy="574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/>
              <a:t>Body Text</a:t>
            </a:r>
          </a:p>
          <a:p>
            <a:pPr lvl="1"/>
            <a:r>
              <a:rPr lang="en-US" altLang="ko-KR" dirty="0"/>
              <a:t>Second Level</a:t>
            </a:r>
          </a:p>
          <a:p>
            <a:pPr lvl="2"/>
            <a:r>
              <a:rPr lang="en-US" altLang="ko-KR" dirty="0"/>
              <a:t>Third Level</a:t>
            </a:r>
          </a:p>
        </p:txBody>
      </p:sp>
      <p:sp>
        <p:nvSpPr>
          <p:cNvPr id="1028" name="Line 18"/>
          <p:cNvSpPr>
            <a:spLocks noChangeShapeType="1"/>
          </p:cNvSpPr>
          <p:nvPr/>
        </p:nvSpPr>
        <p:spPr bwMode="auto">
          <a:xfrm flipV="1">
            <a:off x="163513" y="684213"/>
            <a:ext cx="884555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3077" name="Picture 4" descr="UCSDa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200" y="6486525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727112" y="6591080"/>
            <a:ext cx="40267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E0590D-16E1-486A-A147-2F126A5F0FEE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457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" name="Google Shape;129;p37" descr="ASU_Horiz_RGB_Digital_MaroonGold.png">
            <a:extLst>
              <a:ext uri="{FF2B5EF4-FFF2-40B4-BE49-F238E27FC236}">
                <a16:creationId xmlns:a16="http://schemas.microsoft.com/office/drawing/2014/main" id="{06644C90-F507-6CFD-A550-34AE3F65F18D}"/>
              </a:ext>
            </a:extLst>
          </p:cNvPr>
          <p:cNvPicPr preferRelativeResize="0"/>
          <p:nvPr userDrawn="1"/>
        </p:nvPicPr>
        <p:blipFill rotWithShape="1">
          <a:blip r:embed="rId13">
            <a:alphaModFix/>
          </a:blip>
          <a:srcRect l="3728" t="13552" r="59274" b="16226"/>
          <a:stretch/>
        </p:blipFill>
        <p:spPr>
          <a:xfrm>
            <a:off x="533400" y="6571205"/>
            <a:ext cx="429988" cy="2005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70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</p:sldLayoutIdLst>
  <p:transition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 baseline="0">
          <a:solidFill>
            <a:srgbClr val="254061"/>
          </a:solidFill>
          <a:latin typeface="Arial" panose="020B0604020202020204" pitchFamily="34" charset="0"/>
          <a:ea typeface="+mj-ea"/>
          <a:cs typeface="Arial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54061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54061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54061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54061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Tahom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Tahom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Tahom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Tahoma" pitchFamily="34" charset="0"/>
        </a:defRPr>
      </a:lvl9pPr>
    </p:titleStyle>
    <p:bodyStyle>
      <a:lvl1pPr marL="230188" indent="-230188" algn="l" rtl="0" eaLnBrk="1" fontAlgn="base" hangingPunct="1">
        <a:lnSpc>
          <a:spcPct val="85000"/>
        </a:lnSpc>
        <a:spcBef>
          <a:spcPct val="30000"/>
        </a:spcBef>
        <a:spcAft>
          <a:spcPct val="0"/>
        </a:spcAft>
        <a:buClr>
          <a:srgbClr val="C00000"/>
        </a:buClr>
        <a:buChar char="•"/>
        <a:defRPr sz="2800">
          <a:solidFill>
            <a:schemeClr val="tx1"/>
          </a:solidFill>
          <a:latin typeface="Arial" panose="020B0604020202020204" pitchFamily="34" charset="0"/>
          <a:ea typeface="+mn-ea"/>
          <a:cs typeface="Arial" pitchFamily="34" charset="0"/>
        </a:defRPr>
      </a:lvl1pPr>
      <a:lvl2pPr marL="461963" indent="-231775" algn="l" rtl="0" eaLnBrk="1" fontAlgn="base" hangingPunct="1">
        <a:lnSpc>
          <a:spcPct val="85000"/>
        </a:lnSpc>
        <a:spcBef>
          <a:spcPct val="30000"/>
        </a:spcBef>
        <a:spcAft>
          <a:spcPct val="0"/>
        </a:spcAft>
        <a:buClr>
          <a:srgbClr val="C00000"/>
        </a:buClr>
        <a:buChar char="•"/>
        <a:defRPr sz="2400">
          <a:solidFill>
            <a:schemeClr val="tx1"/>
          </a:solidFill>
          <a:latin typeface="Arial" panose="020B0604020202020204" pitchFamily="34" charset="0"/>
          <a:cs typeface="Arial" pitchFamily="34" charset="0"/>
        </a:defRPr>
      </a:lvl2pPr>
      <a:lvl3pPr marL="684213" indent="-222250" algn="l" rtl="0" eaLnBrk="1" fontAlgn="base" hangingPunct="1">
        <a:lnSpc>
          <a:spcPct val="85000"/>
        </a:lnSpc>
        <a:spcBef>
          <a:spcPct val="30000"/>
        </a:spcBef>
        <a:spcAft>
          <a:spcPct val="0"/>
        </a:spcAft>
        <a:buClr>
          <a:srgbClr val="C00000"/>
        </a:buClr>
        <a:buChar char="•"/>
        <a:defRPr sz="2000">
          <a:solidFill>
            <a:schemeClr val="tx1"/>
          </a:solidFill>
          <a:latin typeface="Arial" panose="020B0604020202020204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3300"/>
        </a:buClr>
        <a:buSzPct val="50000"/>
        <a:buFont typeface="Monotype Sorts"/>
        <a:buChar char="u"/>
        <a:defRPr>
          <a:solidFill>
            <a:schemeClr val="tx1"/>
          </a:solidFill>
          <a:latin typeface="Arial Narrow" pitchFamily="34" charset="0"/>
          <a:cs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Arial Narrow" pitchFamily="34" charset="0"/>
          <a:cs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Arial Narrow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Arial Narrow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Arial Narrow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Arial Narrow" pitchFamily="34" charset="0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ieee-ceda-datc/OpenROAD-Research/tree/master/src/chipletPar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2.png"/><Relationship Id="rId4" Type="http://schemas.openxmlformats.org/officeDocument/2006/relationships/hyperlink" Target="https://github.com/nanocad-lab/CATCH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ieee-ceda-datc/OpenROAD-Research/tree/master/src/dpo2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ieee-ceda-datc/ORFS-Research/tree/main/flow-Agen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ieee-ceda-datc/ORFS-Research/tree/main/flow-Pin3D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t7IkhwrCG3hKL_tS5JzQXLytUbGs0RJV?usp=sharin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https://github.com/ieee-ceda-datc/Buffering-Benchmarks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ieee-ceda.org/technical-committee/datc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hyperlink" Target="https://github.com/ASU-VDA-Lab/DALI-PD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roadinitiative.org/" TargetMode="External"/><Relationship Id="rId7" Type="http://schemas.openxmlformats.org/officeDocument/2006/relationships/hyperlink" Target="https://si2.org/llm-benchmarking-coalition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lice-ml-eda.github.io/" TargetMode="External"/><Relationship Id="rId5" Type="http://schemas.openxmlformats.org/officeDocument/2006/relationships/hyperlink" Target="https://nanohub.org/groups/chipshub/" TargetMode="External"/><Relationship Id="rId4" Type="http://schemas.openxmlformats.org/officeDocument/2006/relationships/hyperlink" Target="https://www.zeroasic.com/dashboar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ieee-ceda-datc/First-Commercial-Benchmarking-SiemensED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github.com/ieee-ceda-datc/First-Commercial-Benchmarking-SiemensED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>
            <a:spLocks noGrp="1"/>
          </p:cNvSpPr>
          <p:nvPr>
            <p:ph type="ctrTitle"/>
          </p:nvPr>
        </p:nvSpPr>
        <p:spPr>
          <a:xfrm>
            <a:off x="0" y="228600"/>
            <a:ext cx="9144000" cy="268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IEEE DATC RDF-2025: Enabling an EDA Research Ecosystem</a:t>
            </a:r>
            <a:endParaRPr/>
          </a:p>
        </p:txBody>
      </p:sp>
      <p:sp>
        <p:nvSpPr>
          <p:cNvPr id="86" name="Google Shape;86;p1"/>
          <p:cNvSpPr txBox="1">
            <a:spLocks noGrp="1"/>
          </p:cNvSpPr>
          <p:nvPr>
            <p:ph type="subTitle" idx="1"/>
          </p:nvPr>
        </p:nvSpPr>
        <p:spPr>
          <a:xfrm>
            <a:off x="152400" y="2321812"/>
            <a:ext cx="8839200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</a:pPr>
            <a:r>
              <a:rPr lang="en-US" sz="1900" b="0"/>
              <a:t>Vidya A. Chhabria</a:t>
            </a:r>
            <a:r>
              <a:rPr lang="en-US" sz="1900" b="0" baseline="30000"/>
              <a:t>1</a:t>
            </a:r>
            <a:r>
              <a:rPr lang="en-US" sz="1900" b="0"/>
              <a:t>,  Amur Ghose</a:t>
            </a:r>
            <a:r>
              <a:rPr lang="en-US" sz="1900" b="0" baseline="30000"/>
              <a:t>2</a:t>
            </a:r>
            <a:r>
              <a:rPr lang="en-US" sz="1900"/>
              <a:t>, </a:t>
            </a:r>
            <a:r>
              <a:rPr lang="en-US" sz="1900" b="0"/>
              <a:t>Vikram Gopalakrishnan</a:t>
            </a:r>
            <a:r>
              <a:rPr lang="en-US" sz="1900" b="0" baseline="30000"/>
              <a:t>1</a:t>
            </a:r>
            <a:r>
              <a:rPr lang="en-US" sz="1900" b="0"/>
              <a:t>, </a:t>
            </a:r>
            <a:br>
              <a:rPr lang="en-US" sz="1900" b="0"/>
            </a:br>
            <a:r>
              <a:rPr lang="en-US" sz="1900" b="0"/>
              <a:t>Andrew B. Kahng</a:t>
            </a:r>
            <a:r>
              <a:rPr lang="en-US" sz="1900" b="0" baseline="30000"/>
              <a:t>2</a:t>
            </a:r>
            <a:r>
              <a:rPr lang="en-US" sz="1900" b="0"/>
              <a:t>, Sayak Kundu</a:t>
            </a:r>
            <a:r>
              <a:rPr lang="en-US" sz="1900" b="0" baseline="30000"/>
              <a:t>2</a:t>
            </a:r>
            <a:r>
              <a:rPr lang="en-US" sz="1900" b="0"/>
              <a:t>, Yiting Liu, Zhiang Wang</a:t>
            </a:r>
            <a:r>
              <a:rPr lang="en-US" sz="1900" b="0" baseline="30000"/>
              <a:t>2</a:t>
            </a:r>
            <a:r>
              <a:rPr lang="en-US" sz="1900" b="0"/>
              <a:t>, and Bing-Yue Wu</a:t>
            </a:r>
            <a:r>
              <a:rPr lang="en-US" sz="1900" b="0" baseline="30000"/>
              <a:t>1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SzPts val="1900"/>
              <a:buFont typeface="Arial"/>
              <a:buNone/>
            </a:pPr>
            <a:endParaRPr sz="1900" b="0" baseline="30000"/>
          </a:p>
          <a:p>
            <a:pPr marL="0" lvl="0" indent="0" algn="l" rtl="0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SzPts val="1900"/>
              <a:buFont typeface="Arial"/>
              <a:buNone/>
            </a:pPr>
            <a:r>
              <a:rPr lang="en-US" sz="1900" b="0" baseline="30000"/>
              <a:t>1</a:t>
            </a:r>
            <a:r>
              <a:rPr lang="en-US" sz="1900" b="0"/>
              <a:t>Arizona State University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SzPts val="1900"/>
              <a:buFont typeface="Arial"/>
              <a:buNone/>
            </a:pPr>
            <a:r>
              <a:rPr lang="en-US" sz="1900" b="0" baseline="30000"/>
              <a:t>2</a:t>
            </a:r>
            <a:r>
              <a:rPr lang="en-US" sz="1900" b="0"/>
              <a:t>University of California, San Diego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SzPts val="1900"/>
              <a:buFont typeface="Arial"/>
              <a:buNone/>
            </a:pPr>
            <a:endParaRPr sz="1900" b="0"/>
          </a:p>
          <a:p>
            <a:pPr marL="0" lvl="0" indent="0" algn="l" rtl="0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SzPts val="1900"/>
              <a:buFont typeface="Arial"/>
              <a:buNone/>
            </a:pPr>
            <a:endParaRPr sz="1900" b="0"/>
          </a:p>
        </p:txBody>
      </p:sp>
      <p:sp>
        <p:nvSpPr>
          <p:cNvPr id="87" name="Google Shape;87;p1"/>
          <p:cNvSpPr txBox="1"/>
          <p:nvPr/>
        </p:nvSpPr>
        <p:spPr>
          <a:xfrm>
            <a:off x="152400" y="5155676"/>
            <a:ext cx="4588328" cy="290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October 29, 2025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/>
          <p:cNvSpPr txBox="1">
            <a:spLocks noGrp="1"/>
          </p:cNvSpPr>
          <p:nvPr>
            <p:ph type="title"/>
          </p:nvPr>
        </p:nvSpPr>
        <p:spPr>
          <a:xfrm>
            <a:off x="161925" y="144463"/>
            <a:ext cx="8851900" cy="59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120" name="Google Shape;120;p5"/>
          <p:cNvSpPr txBox="1">
            <a:spLocks noGrp="1"/>
          </p:cNvSpPr>
          <p:nvPr>
            <p:ph type="body" idx="1"/>
          </p:nvPr>
        </p:nvSpPr>
        <p:spPr>
          <a:xfrm>
            <a:off x="0" y="838201"/>
            <a:ext cx="9220200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230188" lvl="0" indent="-23018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1" dirty="0">
                <a:solidFill>
                  <a:schemeClr val="dk2"/>
                </a:solidFill>
              </a:rPr>
              <a:t>Introduction</a:t>
            </a:r>
            <a:endParaRPr dirty="0"/>
          </a:p>
          <a:p>
            <a:pPr marL="230188" lvl="0" indent="-230188" algn="l" rtl="0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1" dirty="0">
                <a:solidFill>
                  <a:schemeClr val="dk2"/>
                </a:solidFill>
              </a:rPr>
              <a:t>An EDA benchmarking first</a:t>
            </a:r>
            <a:endParaRPr dirty="0"/>
          </a:p>
          <a:p>
            <a:pPr marL="230188" lvl="0" indent="-230188" algn="l" rtl="0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OpenROAD-Research and ORFS-Research</a:t>
            </a:r>
            <a:endParaRPr dirty="0"/>
          </a:p>
          <a:p>
            <a:pPr marL="230188" lvl="0" indent="-230188" algn="l" rtl="0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1" dirty="0">
                <a:solidFill>
                  <a:schemeClr val="dk2"/>
                </a:solidFill>
              </a:rPr>
              <a:t>Serving an ML EDA Commons</a:t>
            </a:r>
            <a:endParaRPr dirty="0"/>
          </a:p>
          <a:p>
            <a:pPr marL="230188" lvl="0" indent="-230188" algn="l" rtl="0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1" dirty="0">
                <a:solidFill>
                  <a:schemeClr val="dk2"/>
                </a:solidFill>
              </a:rPr>
              <a:t>DATC RDF roadmap updates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2E724F-5D2F-E263-EA25-A74E1E91A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C11F64-DD3C-1040-5500-28D36BFDB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" y="838199"/>
            <a:ext cx="7490139" cy="4419601"/>
          </a:xfrm>
        </p:spPr>
        <p:txBody>
          <a:bodyPr/>
          <a:lstStyle/>
          <a:p>
            <a:r>
              <a:rPr lang="en-US" sz="2400" b="1" dirty="0"/>
              <a:t>New Inflection Point (2025)</a:t>
            </a:r>
            <a:endParaRPr lang="en-US" sz="2400" dirty="0"/>
          </a:p>
          <a:p>
            <a:pPr lvl="1"/>
            <a:r>
              <a:rPr lang="en-US" sz="2000" dirty="0"/>
              <a:t>ML, LLMs, and GPU acceleration have opened opportunities in physical design.</a:t>
            </a:r>
          </a:p>
          <a:p>
            <a:pPr lvl="1"/>
            <a:r>
              <a:rPr lang="en-US" sz="2000" dirty="0"/>
              <a:t>Research that is not yet production-ready.</a:t>
            </a:r>
            <a:endParaRPr lang="en-US" altLang="zh-CN" sz="2400" b="1" dirty="0"/>
          </a:p>
          <a:p>
            <a:pPr marL="0" indent="0">
              <a:buNone/>
            </a:pPr>
            <a:r>
              <a:rPr lang="en-US" altLang="zh-CN" sz="2400" b="1" dirty="0"/>
              <a:t>OpenROAD-Research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and ORFS-Research</a:t>
            </a:r>
            <a:endParaRPr lang="en-US" sz="2400" b="1" dirty="0"/>
          </a:p>
          <a:p>
            <a:r>
              <a:rPr lang="en-US" sz="2400" dirty="0"/>
              <a:t>Platform for research, developing, and sharing for advanced P&amp;R engines</a:t>
            </a:r>
          </a:p>
          <a:p>
            <a:pPr lvl="1"/>
            <a:r>
              <a:rPr lang="en-US" altLang="zh-CN" sz="2000" dirty="0"/>
              <a:t>Serve</a:t>
            </a:r>
            <a:r>
              <a:rPr lang="zh-CN" altLang="en-US" sz="2000" dirty="0"/>
              <a:t> </a:t>
            </a:r>
            <a:r>
              <a:rPr lang="en-US" altLang="zh-CN" sz="2000" dirty="0"/>
              <a:t>as</a:t>
            </a:r>
            <a:r>
              <a:rPr lang="zh-CN" altLang="en-US" sz="2000" dirty="0"/>
              <a:t> </a:t>
            </a:r>
            <a:r>
              <a:rPr lang="en-US" altLang="zh-CN" sz="2000" dirty="0"/>
              <a:t>open</a:t>
            </a:r>
            <a:r>
              <a:rPr lang="zh-CN" altLang="en-US" sz="2000" dirty="0"/>
              <a:t> </a:t>
            </a:r>
            <a:r>
              <a:rPr lang="en-US" altLang="zh-CN" sz="2000" dirty="0"/>
              <a:t>library</a:t>
            </a:r>
            <a:r>
              <a:rPr lang="zh-CN" altLang="en-US" sz="2000" dirty="0"/>
              <a:t> </a:t>
            </a:r>
            <a:r>
              <a:rPr lang="en-US" altLang="zh-CN" sz="2000" dirty="0"/>
              <a:t>of</a:t>
            </a:r>
            <a:r>
              <a:rPr lang="zh-CN" altLang="en-US" sz="2000" dirty="0"/>
              <a:t> </a:t>
            </a:r>
            <a:r>
              <a:rPr lang="en-US" altLang="zh-CN" sz="2000" dirty="0"/>
              <a:t>baselines</a:t>
            </a:r>
            <a:r>
              <a:rPr lang="zh-CN" altLang="en-US" sz="2000" dirty="0"/>
              <a:t> </a:t>
            </a:r>
            <a:r>
              <a:rPr lang="en-US" altLang="zh-CN" sz="2000" dirty="0"/>
              <a:t>and</a:t>
            </a:r>
            <a:r>
              <a:rPr lang="zh-CN" altLang="en-US" sz="2000" dirty="0"/>
              <a:t> </a:t>
            </a:r>
            <a:r>
              <a:rPr lang="en-US" altLang="zh-CN" sz="2000" dirty="0"/>
              <a:t>algorithms</a:t>
            </a:r>
          </a:p>
          <a:p>
            <a:pPr lvl="1"/>
            <a:r>
              <a:rPr lang="en-US" altLang="zh-CN" sz="2000" dirty="0"/>
              <a:t>Accelerate</a:t>
            </a:r>
            <a:r>
              <a:rPr lang="zh-CN" altLang="en-US" sz="2000" dirty="0"/>
              <a:t> </a:t>
            </a:r>
            <a:r>
              <a:rPr lang="en-US" altLang="zh-CN" sz="2000" dirty="0"/>
              <a:t>innovation</a:t>
            </a:r>
            <a:r>
              <a:rPr lang="zh-CN" altLang="en-US" sz="2000" dirty="0"/>
              <a:t> </a:t>
            </a:r>
            <a:r>
              <a:rPr lang="en-US" altLang="zh-CN" sz="2000" dirty="0"/>
              <a:t>(GPU-accelerated,</a:t>
            </a:r>
            <a:r>
              <a:rPr lang="zh-CN" altLang="en-US" sz="2000" dirty="0"/>
              <a:t>  </a:t>
            </a:r>
            <a:r>
              <a:rPr lang="en-US" altLang="zh-CN" sz="2000" dirty="0"/>
              <a:t>LLM-based,</a:t>
            </a:r>
            <a:r>
              <a:rPr lang="zh-CN" altLang="en-US" sz="2000" dirty="0"/>
              <a:t> </a:t>
            </a:r>
            <a:r>
              <a:rPr lang="en-US" altLang="zh-CN" sz="2000" dirty="0"/>
              <a:t>3D</a:t>
            </a:r>
            <a:r>
              <a:rPr lang="zh-CN" altLang="en-US" sz="2000" dirty="0"/>
              <a:t> </a:t>
            </a:r>
            <a:r>
              <a:rPr lang="en-US" altLang="zh-CN" sz="2000" dirty="0"/>
              <a:t>ICs</a:t>
            </a:r>
            <a:r>
              <a:rPr lang="zh-CN" altLang="en-US" sz="2000" dirty="0"/>
              <a:t> </a:t>
            </a:r>
            <a:r>
              <a:rPr lang="en-US" altLang="zh-CN" sz="2000" dirty="0"/>
              <a:t>…)</a:t>
            </a:r>
          </a:p>
          <a:p>
            <a:pPr lvl="1"/>
            <a:r>
              <a:rPr lang="en-US" altLang="zh-CN" sz="2000" dirty="0"/>
              <a:t>Support</a:t>
            </a:r>
            <a:r>
              <a:rPr lang="zh-CN" altLang="en-US" sz="2000" dirty="0"/>
              <a:t> </a:t>
            </a:r>
            <a:r>
              <a:rPr lang="en-US" altLang="zh-CN" sz="2000" dirty="0"/>
              <a:t>education</a:t>
            </a:r>
            <a:r>
              <a:rPr lang="zh-CN" altLang="en-US" sz="2000" dirty="0"/>
              <a:t> </a:t>
            </a:r>
            <a:r>
              <a:rPr lang="en-US" altLang="zh-CN" sz="2000" dirty="0"/>
              <a:t>and</a:t>
            </a:r>
            <a:r>
              <a:rPr lang="zh-CN" altLang="en-US" sz="2000" dirty="0"/>
              <a:t> </a:t>
            </a:r>
            <a:r>
              <a:rPr lang="en-US" altLang="zh-CN" sz="2000" dirty="0"/>
              <a:t>workforce</a:t>
            </a:r>
            <a:r>
              <a:rPr lang="zh-CN" altLang="en-US" sz="2000" dirty="0"/>
              <a:t> </a:t>
            </a:r>
            <a:r>
              <a:rPr lang="en-US" altLang="zh-CN" sz="2000" dirty="0"/>
              <a:t>development</a:t>
            </a:r>
          </a:p>
          <a:p>
            <a:pPr lvl="1"/>
            <a:r>
              <a:rPr lang="en-US" altLang="zh-CN" sz="2000" dirty="0"/>
              <a:t>Fost</a:t>
            </a:r>
            <a:r>
              <a:rPr lang="zh-CN" altLang="en-US" sz="2000" dirty="0"/>
              <a:t> </a:t>
            </a:r>
            <a:r>
              <a:rPr lang="en-US" altLang="zh-CN" sz="2000" dirty="0"/>
              <a:t>global</a:t>
            </a:r>
            <a:r>
              <a:rPr lang="zh-CN" altLang="en-US" sz="2000" dirty="0"/>
              <a:t> </a:t>
            </a:r>
            <a:r>
              <a:rPr lang="en-US" altLang="zh-CN" sz="2000" dirty="0"/>
              <a:t>collaboration</a:t>
            </a:r>
            <a:r>
              <a:rPr lang="zh-CN" altLang="en-US" sz="2000" dirty="0"/>
              <a:t> </a:t>
            </a:r>
            <a:r>
              <a:rPr lang="en-US" altLang="zh-CN" sz="2000" dirty="0"/>
              <a:t>(from</a:t>
            </a:r>
            <a:r>
              <a:rPr lang="zh-CN" altLang="en-US" sz="2000" dirty="0"/>
              <a:t> </a:t>
            </a:r>
            <a:r>
              <a:rPr lang="en-US" altLang="zh-CN" sz="2000" dirty="0"/>
              <a:t>US,</a:t>
            </a:r>
            <a:r>
              <a:rPr lang="zh-CN" altLang="en-US" sz="2000" dirty="0"/>
              <a:t>  </a:t>
            </a:r>
            <a:r>
              <a:rPr lang="en-US" altLang="zh-CN" sz="2000" dirty="0"/>
              <a:t>China,</a:t>
            </a:r>
            <a:r>
              <a:rPr lang="zh-CN" altLang="en-US" sz="2000" dirty="0"/>
              <a:t> </a:t>
            </a:r>
            <a:r>
              <a:rPr lang="en-US" altLang="zh-CN" sz="2000" dirty="0"/>
              <a:t>….)</a:t>
            </a:r>
            <a:endParaRPr lang="en-US" sz="2000" dirty="0"/>
          </a:p>
          <a:p>
            <a:r>
              <a:rPr lang="en-US" sz="2400" dirty="0"/>
              <a:t>Fully open-source and free to use </a:t>
            </a:r>
            <a:br>
              <a:rPr lang="en-US" sz="2400" dirty="0"/>
            </a:br>
            <a:r>
              <a:rPr lang="en-US" sz="2400" dirty="0"/>
              <a:t>(BSD 3-Clause License)</a:t>
            </a:r>
          </a:p>
          <a:p>
            <a:r>
              <a:rPr lang="en-US" sz="2400" dirty="0"/>
              <a:t>Copyrights are preserved through DCO authentication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D0A039-9E53-F91B-2C75-BA990D1A8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" y="76200"/>
            <a:ext cx="8851900" cy="595312"/>
          </a:xfrm>
        </p:spPr>
        <p:txBody>
          <a:bodyPr/>
          <a:lstStyle/>
          <a:p>
            <a:r>
              <a:rPr lang="en-US" altLang="zh-CN" dirty="0"/>
              <a:t>Accelerating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Open-Source</a:t>
            </a:r>
            <a:r>
              <a:rPr lang="zh-CN" altLang="en-US" dirty="0"/>
              <a:t> </a:t>
            </a:r>
            <a:r>
              <a:rPr lang="en-US" altLang="zh-CN" dirty="0"/>
              <a:t>Ecosystem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2B8123-C845-9F51-F81B-8F37259FF97F}"/>
              </a:ext>
            </a:extLst>
          </p:cNvPr>
          <p:cNvSpPr txBox="1"/>
          <p:nvPr/>
        </p:nvSpPr>
        <p:spPr>
          <a:xfrm>
            <a:off x="7173532" y="2569035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Scan me for more information of OR-Research</a:t>
            </a:r>
          </a:p>
        </p:txBody>
      </p:sp>
      <p:pic>
        <p:nvPicPr>
          <p:cNvPr id="8" name="Picture 7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F0E9A41C-C6A0-9821-DEB1-BEB4DE7E4F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3367087"/>
            <a:ext cx="1828800" cy="1828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A9E04D4-BE8E-B65C-D965-45E830C0E588}"/>
              </a:ext>
            </a:extLst>
          </p:cNvPr>
          <p:cNvSpPr txBox="1"/>
          <p:nvPr/>
        </p:nvSpPr>
        <p:spPr>
          <a:xfrm>
            <a:off x="7237239" y="5079409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Scan me for more information of OR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-Research</a:t>
            </a:r>
          </a:p>
        </p:txBody>
      </p:sp>
      <p:sp>
        <p:nvSpPr>
          <p:cNvPr id="17" name="AutoShape 2">
            <a:extLst>
              <a:ext uri="{FF2B5EF4-FFF2-40B4-BE49-F238E27FC236}">
                <a16:creationId xmlns:a16="http://schemas.microsoft.com/office/drawing/2014/main" id="{8CD0C003-F6FB-AA14-29ED-3800C3DA86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8" name="AutoShape 4">
            <a:extLst>
              <a:ext uri="{FF2B5EF4-FFF2-40B4-BE49-F238E27FC236}">
                <a16:creationId xmlns:a16="http://schemas.microsoft.com/office/drawing/2014/main" id="{FA542548-604F-2422-55A1-E6B2E77C33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20" name="Picture 19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7DD97A40-ED70-AB21-7636-B7B4911AB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532" y="838199"/>
            <a:ext cx="1750151" cy="175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2499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6D4274-7336-0FE2-CE79-A6C8A20B3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37E9E2-4CD9-FC3E-AED6-F2257E13A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761999"/>
            <a:ext cx="8972550" cy="4419601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400" b="1" dirty="0"/>
              <a:t>2.5D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system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partitioner</a:t>
            </a:r>
            <a:r>
              <a:rPr lang="zh-CN" altLang="en-US" sz="2400" b="1" dirty="0"/>
              <a:t> </a:t>
            </a:r>
            <a:r>
              <a:rPr lang="en-US" altLang="zh-CN" sz="2400" b="1" dirty="0">
                <a:hlinkClick r:id="rId3"/>
              </a:rPr>
              <a:t>(src)</a:t>
            </a:r>
            <a:endParaRPr lang="en-US" altLang="zh-CN" sz="2400" b="1" dirty="0"/>
          </a:p>
          <a:p>
            <a:r>
              <a:rPr lang="en-US" sz="2000" dirty="0"/>
              <a:t>Cost-aware (integration with </a:t>
            </a:r>
            <a:r>
              <a:rPr lang="en-US" sz="2000" dirty="0">
                <a:hlinkClick r:id="rId4"/>
              </a:rPr>
              <a:t>CATCH</a:t>
            </a:r>
            <a:r>
              <a:rPr lang="en-US" sz="2000" dirty="0"/>
              <a:t> chiplet cost model from UCLA)</a:t>
            </a:r>
          </a:p>
          <a:p>
            <a:r>
              <a:rPr lang="en-US" sz="2000" dirty="0"/>
              <a:t>Floorplan-aware (annealing-based chiplet floorplanning)</a:t>
            </a:r>
          </a:p>
          <a:p>
            <a:r>
              <a:rPr lang="en-US" sz="2000" dirty="0"/>
              <a:t>Technology-aware (chiplet technology assignments via genetic algorithm)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Up to 23% improvement </a:t>
            </a:r>
            <a:r>
              <a:rPr lang="en-US" sz="2000" dirty="0"/>
              <a:t>in chiplet cost with </a:t>
            </a:r>
            <a:r>
              <a:rPr lang="en-US" sz="2000" b="1" dirty="0"/>
              <a:t>heterogeneous</a:t>
            </a:r>
            <a:r>
              <a:rPr lang="en-US" sz="2000" dirty="0"/>
              <a:t> technology compared to </a:t>
            </a:r>
            <a:r>
              <a:rPr lang="en-US" sz="2000" b="1" dirty="0"/>
              <a:t>homogeneous</a:t>
            </a:r>
            <a:r>
              <a:rPr lang="en-US" sz="2000" dirty="0"/>
              <a:t> integration</a:t>
            </a:r>
          </a:p>
          <a:p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F848CE-F4A0-A647-EF0D-24AEEC611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" y="103451"/>
            <a:ext cx="8851900" cy="595312"/>
          </a:xfrm>
        </p:spPr>
        <p:txBody>
          <a:bodyPr/>
          <a:lstStyle/>
          <a:p>
            <a:r>
              <a:rPr lang="en-US" altLang="zh-CN" dirty="0"/>
              <a:t>Example</a:t>
            </a:r>
            <a:r>
              <a:rPr lang="zh-CN" altLang="en-US" dirty="0"/>
              <a:t> </a:t>
            </a:r>
            <a:r>
              <a:rPr lang="en-US" altLang="zh-CN" dirty="0"/>
              <a:t>1:</a:t>
            </a:r>
            <a:r>
              <a:rPr lang="zh-CN" altLang="en-US" dirty="0"/>
              <a:t>  </a:t>
            </a:r>
            <a:r>
              <a:rPr lang="en-US" altLang="zh-CN" dirty="0"/>
              <a:t>Chiplet</a:t>
            </a:r>
            <a:r>
              <a:rPr lang="zh-CN" altLang="en-US" dirty="0"/>
              <a:t> </a:t>
            </a:r>
            <a:r>
              <a:rPr lang="en-US" altLang="zh-CN" dirty="0"/>
              <a:t>Partitioning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17" name="AutoShape 2">
            <a:extLst>
              <a:ext uri="{FF2B5EF4-FFF2-40B4-BE49-F238E27FC236}">
                <a16:creationId xmlns:a16="http://schemas.microsoft.com/office/drawing/2014/main" id="{2935B707-2B84-BC05-E5FA-4A1A2467E0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8" name="AutoShape 4">
            <a:extLst>
              <a:ext uri="{FF2B5EF4-FFF2-40B4-BE49-F238E27FC236}">
                <a16:creationId xmlns:a16="http://schemas.microsoft.com/office/drawing/2014/main" id="{5919247E-88B1-C8BA-EA0F-E8A1F43F5E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0B5577-7D0A-0607-3987-A5806E000BE4}"/>
              </a:ext>
            </a:extLst>
          </p:cNvPr>
          <p:cNvGrpSpPr/>
          <p:nvPr/>
        </p:nvGrpSpPr>
        <p:grpSpPr>
          <a:xfrm>
            <a:off x="304800" y="2819400"/>
            <a:ext cx="8683269" cy="3838133"/>
            <a:chOff x="198435" y="2138774"/>
            <a:chExt cx="6512452" cy="2878600"/>
          </a:xfrm>
        </p:grpSpPr>
        <p:sp>
          <p:nvSpPr>
            <p:cNvPr id="11" name="Rounded Rectangle 24">
              <a:extLst>
                <a:ext uri="{FF2B5EF4-FFF2-40B4-BE49-F238E27FC236}">
                  <a16:creationId xmlns:a16="http://schemas.microsoft.com/office/drawing/2014/main" id="{C243553B-9B33-7B1C-DB13-AC9B062AAAA1}"/>
                </a:ext>
              </a:extLst>
            </p:cNvPr>
            <p:cNvSpPr/>
            <p:nvPr/>
          </p:nvSpPr>
          <p:spPr>
            <a:xfrm>
              <a:off x="211741" y="2425417"/>
              <a:ext cx="3066071" cy="56367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4FB2A487-D9A2-9589-6417-ECDD713D4CEA}"/>
                </a:ext>
              </a:extLst>
            </p:cNvPr>
            <p:cNvSpPr/>
            <p:nvPr/>
          </p:nvSpPr>
          <p:spPr>
            <a:xfrm>
              <a:off x="2610425" y="3933308"/>
              <a:ext cx="1203067" cy="280425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3" name="Rounded Rectangle 10">
              <a:extLst>
                <a:ext uri="{FF2B5EF4-FFF2-40B4-BE49-F238E27FC236}">
                  <a16:creationId xmlns:a16="http://schemas.microsoft.com/office/drawing/2014/main" id="{87625F65-9057-E9FA-0ECA-8E0CD758179E}"/>
                </a:ext>
              </a:extLst>
            </p:cNvPr>
            <p:cNvSpPr/>
            <p:nvPr/>
          </p:nvSpPr>
          <p:spPr>
            <a:xfrm>
              <a:off x="2694347" y="3536048"/>
              <a:ext cx="1038508" cy="280425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4" name="Rounded Rectangle 9">
              <a:extLst>
                <a:ext uri="{FF2B5EF4-FFF2-40B4-BE49-F238E27FC236}">
                  <a16:creationId xmlns:a16="http://schemas.microsoft.com/office/drawing/2014/main" id="{C8353E3F-0161-0A8C-5791-14C94FE597C0}"/>
                </a:ext>
              </a:extLst>
            </p:cNvPr>
            <p:cNvSpPr/>
            <p:nvPr/>
          </p:nvSpPr>
          <p:spPr>
            <a:xfrm>
              <a:off x="2314674" y="3129802"/>
              <a:ext cx="1038508" cy="280425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15" name="Picture 14" descr="A diagram of a diagram&#10;&#10;Description automatically generated">
              <a:extLst>
                <a:ext uri="{FF2B5EF4-FFF2-40B4-BE49-F238E27FC236}">
                  <a16:creationId xmlns:a16="http://schemas.microsoft.com/office/drawing/2014/main" id="{3255903E-D61F-C6E8-ACF3-797632087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128" y="2900615"/>
              <a:ext cx="2823552" cy="2116759"/>
            </a:xfrm>
            <a:prstGeom prst="rect">
              <a:avLst/>
            </a:prstGeom>
          </p:spPr>
        </p:pic>
        <p:sp>
          <p:nvSpPr>
            <p:cNvPr id="19" name="TextBox 5">
              <a:extLst>
                <a:ext uri="{FF2B5EF4-FFF2-40B4-BE49-F238E27FC236}">
                  <a16:creationId xmlns:a16="http://schemas.microsoft.com/office/drawing/2014/main" id="{8D2AFFDE-8ABB-4905-8E61-EBF47106A567}"/>
                </a:ext>
              </a:extLst>
            </p:cNvPr>
            <p:cNvSpPr txBox="1"/>
            <p:nvPr/>
          </p:nvSpPr>
          <p:spPr>
            <a:xfrm>
              <a:off x="198435" y="2245954"/>
              <a:ext cx="3326607" cy="71572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br>
                <a:rPr kumimoji="0" lang="en-US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</a:br>
              <a:r>
                <a:rPr kumimoji="0" lang="en-US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Reach constraints </a:t>
              </a:r>
              <a:r>
                <a:rPr kumimoji="0" lang="en-US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Wingdings" pitchFamily="2" charset="2"/>
                </a:rPr>
                <a:t> </a:t>
              </a:r>
              <a:r>
                <a:rPr kumimoji="0" lang="en-US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max. wirelength that can be driven by IO cells</a:t>
              </a:r>
            </a:p>
          </p:txBody>
        </p:sp>
        <p:sp>
          <p:nvSpPr>
            <p:cNvPr id="21" name="TextBox 6">
              <a:extLst>
                <a:ext uri="{FF2B5EF4-FFF2-40B4-BE49-F238E27FC236}">
                  <a16:creationId xmlns:a16="http://schemas.microsoft.com/office/drawing/2014/main" id="{F43A9531-5669-36D3-C00B-9416FF024B52}"/>
                </a:ext>
              </a:extLst>
            </p:cNvPr>
            <p:cNvSpPr txBox="1"/>
            <p:nvPr/>
          </p:nvSpPr>
          <p:spPr>
            <a:xfrm>
              <a:off x="2314674" y="3109358"/>
              <a:ext cx="1121134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7mm reach</a:t>
              </a:r>
            </a:p>
          </p:txBody>
        </p:sp>
        <p:sp>
          <p:nvSpPr>
            <p:cNvPr id="22" name="TextBox 7">
              <a:extLst>
                <a:ext uri="{FF2B5EF4-FFF2-40B4-BE49-F238E27FC236}">
                  <a16:creationId xmlns:a16="http://schemas.microsoft.com/office/drawing/2014/main" id="{75F3999B-EA62-450B-2769-4BF784233BCB}"/>
                </a:ext>
              </a:extLst>
            </p:cNvPr>
            <p:cNvSpPr txBox="1"/>
            <p:nvPr/>
          </p:nvSpPr>
          <p:spPr>
            <a:xfrm>
              <a:off x="2604895" y="3502069"/>
              <a:ext cx="1355698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13 mm reach</a:t>
              </a:r>
            </a:p>
          </p:txBody>
        </p:sp>
        <p:sp>
          <p:nvSpPr>
            <p:cNvPr id="23" name="TextBox 8">
              <a:extLst>
                <a:ext uri="{FF2B5EF4-FFF2-40B4-BE49-F238E27FC236}">
                  <a16:creationId xmlns:a16="http://schemas.microsoft.com/office/drawing/2014/main" id="{1410006B-A56A-D518-F203-69C144C1401C}"/>
                </a:ext>
              </a:extLst>
            </p:cNvPr>
            <p:cNvSpPr txBox="1"/>
            <p:nvPr/>
          </p:nvSpPr>
          <p:spPr>
            <a:xfrm>
              <a:off x="2604895" y="3908790"/>
              <a:ext cx="1447137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19 mm reach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9E0585F-D40B-4946-6827-ED73087327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3458" y="3261253"/>
              <a:ext cx="1761216" cy="1066582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9475BEBC-DCA9-CF6F-77A0-120319DC5A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5952" y="3723535"/>
              <a:ext cx="1577476" cy="475790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12203261-FD81-D514-8B32-666ECCE4523C}"/>
                </a:ext>
              </a:extLst>
            </p:cNvPr>
            <p:cNvCxnSpPr>
              <a:cxnSpLocks/>
              <a:endCxn id="23" idx="1"/>
            </p:cNvCxnSpPr>
            <p:nvPr/>
          </p:nvCxnSpPr>
          <p:spPr>
            <a:xfrm flipV="1">
              <a:off x="1731004" y="4051161"/>
              <a:ext cx="873891" cy="173886"/>
            </a:xfrm>
            <a:prstGeom prst="straightConnector1">
              <a:avLst/>
            </a:prstGeom>
            <a:ln w="254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89AA35BD-96EC-A3F6-07B3-99F52A89067C}"/>
                </a:ext>
              </a:extLst>
            </p:cNvPr>
            <p:cNvSpPr/>
            <p:nvPr/>
          </p:nvSpPr>
          <p:spPr>
            <a:xfrm>
              <a:off x="211741" y="2148828"/>
              <a:ext cx="2048304" cy="339144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67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Floorplan awareness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F2E80ED-31F1-E2B1-66EB-EE0FAF77068F}"/>
                </a:ext>
              </a:extLst>
            </p:cNvPr>
            <p:cNvSpPr/>
            <p:nvPr/>
          </p:nvSpPr>
          <p:spPr>
            <a:xfrm>
              <a:off x="3887451" y="2138774"/>
              <a:ext cx="45719" cy="28650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C8FF5902-BF03-5124-5A2A-300580475367}"/>
                </a:ext>
              </a:extLst>
            </p:cNvPr>
            <p:cNvSpPr/>
            <p:nvPr/>
          </p:nvSpPr>
          <p:spPr>
            <a:xfrm>
              <a:off x="4049615" y="2403620"/>
              <a:ext cx="2596644" cy="56367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5014709E-DD2A-8FB3-07A6-F3D3C88C5649}"/>
                </a:ext>
              </a:extLst>
            </p:cNvPr>
            <p:cNvSpPr/>
            <p:nvPr/>
          </p:nvSpPr>
          <p:spPr>
            <a:xfrm>
              <a:off x="4049613" y="2138774"/>
              <a:ext cx="2228783" cy="339144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67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Technology awareness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E306BC4-A0BA-BA11-625A-0F3C18096628}"/>
                </a:ext>
              </a:extLst>
            </p:cNvPr>
            <p:cNvSpPr txBox="1"/>
            <p:nvPr/>
          </p:nvSpPr>
          <p:spPr>
            <a:xfrm>
              <a:off x="4082864" y="2456587"/>
              <a:ext cx="2596644" cy="5002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Different chiplets implemented</a:t>
              </a:r>
              <a:br>
                <a:rPr kumimoji="0" lang="en-US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</a:br>
              <a:r>
                <a:rPr kumimoji="0" lang="en-US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in different technology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BF1F87C0-67A0-50F0-E36E-E86BAAB76F05}"/>
                </a:ext>
              </a:extLst>
            </p:cNvPr>
            <p:cNvSpPr/>
            <p:nvPr/>
          </p:nvSpPr>
          <p:spPr>
            <a:xfrm>
              <a:off x="4183943" y="3217800"/>
              <a:ext cx="1120705" cy="1089967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07841D74-69A9-1157-CC0F-4E826028037F}"/>
                </a:ext>
              </a:extLst>
            </p:cNvPr>
            <p:cNvSpPr/>
            <p:nvPr/>
          </p:nvSpPr>
          <p:spPr>
            <a:xfrm>
              <a:off x="4229233" y="3296384"/>
              <a:ext cx="494409" cy="44580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D1D11303-5A73-E490-407E-11C30C24ABB6}"/>
                </a:ext>
              </a:extLst>
            </p:cNvPr>
            <p:cNvSpPr/>
            <p:nvPr/>
          </p:nvSpPr>
          <p:spPr>
            <a:xfrm>
              <a:off x="4782838" y="3296384"/>
              <a:ext cx="456645" cy="43488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B2AE4A90-3B93-09CA-3E49-6F59EBD83552}"/>
                </a:ext>
              </a:extLst>
            </p:cNvPr>
            <p:cNvSpPr/>
            <p:nvPr/>
          </p:nvSpPr>
          <p:spPr>
            <a:xfrm>
              <a:off x="4235624" y="3779558"/>
              <a:ext cx="494408" cy="44580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A53C41CE-8A71-9349-918D-4A9753FFCB02}"/>
                </a:ext>
              </a:extLst>
            </p:cNvPr>
            <p:cNvSpPr/>
            <p:nvPr/>
          </p:nvSpPr>
          <p:spPr>
            <a:xfrm>
              <a:off x="4793776" y="3769296"/>
              <a:ext cx="461470" cy="46633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2DF7FDC-C4BC-2D31-D4D8-794795F79337}"/>
                </a:ext>
              </a:extLst>
            </p:cNvPr>
            <p:cNvSpPr txBox="1"/>
            <p:nvPr/>
          </p:nvSpPr>
          <p:spPr>
            <a:xfrm>
              <a:off x="4204569" y="3336839"/>
              <a:ext cx="64900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7nm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0D0E28F-57B5-78A7-44E9-E5744E23EB7A}"/>
                </a:ext>
              </a:extLst>
            </p:cNvPr>
            <p:cNvSpPr txBox="1"/>
            <p:nvPr/>
          </p:nvSpPr>
          <p:spPr>
            <a:xfrm>
              <a:off x="4681190" y="3336839"/>
              <a:ext cx="64900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10nm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FFEAC73-8704-C150-C0F1-E47B78F8AE88}"/>
                </a:ext>
              </a:extLst>
            </p:cNvPr>
            <p:cNvSpPr txBox="1"/>
            <p:nvPr/>
          </p:nvSpPr>
          <p:spPr>
            <a:xfrm>
              <a:off x="4197665" y="3838352"/>
              <a:ext cx="64900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7nm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EC06857-C02C-8AD1-5416-00D641FD3F28}"/>
                </a:ext>
              </a:extLst>
            </p:cNvPr>
            <p:cNvSpPr txBox="1"/>
            <p:nvPr/>
          </p:nvSpPr>
          <p:spPr>
            <a:xfrm>
              <a:off x="4700008" y="3840846"/>
              <a:ext cx="64900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14nm</a:t>
              </a: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79D59E55-519A-5827-28A3-9AB13659D511}"/>
                </a:ext>
              </a:extLst>
            </p:cNvPr>
            <p:cNvSpPr/>
            <p:nvPr/>
          </p:nvSpPr>
          <p:spPr>
            <a:xfrm>
              <a:off x="5490160" y="3207195"/>
              <a:ext cx="1120705" cy="1089967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EE66F25B-9E53-2CEE-5345-0973639E6A6A}"/>
                </a:ext>
              </a:extLst>
            </p:cNvPr>
            <p:cNvSpPr/>
            <p:nvPr/>
          </p:nvSpPr>
          <p:spPr>
            <a:xfrm>
              <a:off x="5535450" y="3285779"/>
              <a:ext cx="494409" cy="44580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46EE7EB3-3BE6-CA54-66B2-237A9899E3B1}"/>
                </a:ext>
              </a:extLst>
            </p:cNvPr>
            <p:cNvSpPr/>
            <p:nvPr/>
          </p:nvSpPr>
          <p:spPr>
            <a:xfrm>
              <a:off x="6089055" y="3285779"/>
              <a:ext cx="456645" cy="43488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AB66673C-CF68-CDAF-EA02-3A3F788AE4D3}"/>
                </a:ext>
              </a:extLst>
            </p:cNvPr>
            <p:cNvSpPr/>
            <p:nvPr/>
          </p:nvSpPr>
          <p:spPr>
            <a:xfrm>
              <a:off x="5541841" y="3768953"/>
              <a:ext cx="494408" cy="44580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62791039-AABA-39B3-B0F4-8A3B1CE0AE16}"/>
                </a:ext>
              </a:extLst>
            </p:cNvPr>
            <p:cNvSpPr/>
            <p:nvPr/>
          </p:nvSpPr>
          <p:spPr>
            <a:xfrm>
              <a:off x="6099993" y="3758691"/>
              <a:ext cx="461470" cy="46633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A70761D-C48D-9F20-381F-1012E8FEF31F}"/>
                </a:ext>
              </a:extLst>
            </p:cNvPr>
            <p:cNvSpPr txBox="1"/>
            <p:nvPr/>
          </p:nvSpPr>
          <p:spPr>
            <a:xfrm>
              <a:off x="5463080" y="3326234"/>
              <a:ext cx="64900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10nm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08A705D-6F25-FB54-2B8D-E73209F5878A}"/>
                </a:ext>
              </a:extLst>
            </p:cNvPr>
            <p:cNvSpPr txBox="1"/>
            <p:nvPr/>
          </p:nvSpPr>
          <p:spPr>
            <a:xfrm>
              <a:off x="5987407" y="3326234"/>
              <a:ext cx="64900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10nm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9F988D5-AE7B-BBCE-A2C4-FE41FB6D26C9}"/>
                </a:ext>
              </a:extLst>
            </p:cNvPr>
            <p:cNvSpPr txBox="1"/>
            <p:nvPr/>
          </p:nvSpPr>
          <p:spPr>
            <a:xfrm>
              <a:off x="5464127" y="3827747"/>
              <a:ext cx="64900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14nm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8F66617-916C-431D-3166-5BDF6AC62C70}"/>
                </a:ext>
              </a:extLst>
            </p:cNvPr>
            <p:cNvSpPr txBox="1"/>
            <p:nvPr/>
          </p:nvSpPr>
          <p:spPr>
            <a:xfrm>
              <a:off x="6061882" y="3830241"/>
              <a:ext cx="64900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7nm</a:t>
              </a:r>
            </a:p>
          </p:txBody>
        </p:sp>
        <p:sp>
          <p:nvSpPr>
            <p:cNvPr id="50" name="TextBox 66">
              <a:extLst>
                <a:ext uri="{FF2B5EF4-FFF2-40B4-BE49-F238E27FC236}">
                  <a16:creationId xmlns:a16="http://schemas.microsoft.com/office/drawing/2014/main" id="{28211B4C-FE5C-1A7B-7B05-78EC087169CD}"/>
                </a:ext>
              </a:extLst>
            </p:cNvPr>
            <p:cNvSpPr txBox="1"/>
            <p:nvPr/>
          </p:nvSpPr>
          <p:spPr>
            <a:xfrm>
              <a:off x="4568346" y="4366726"/>
              <a:ext cx="1710051" cy="500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67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Which partitioning</a:t>
              </a:r>
              <a:br>
                <a:rPr kumimoji="0" lang="en-US" sz="1867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</a:br>
              <a:r>
                <a:rPr kumimoji="0" lang="en-US" sz="1867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solution is better?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684369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97A7D69-398C-3600-3BFD-719020AB2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9E918E-C93A-563C-EEA1-FE7FC52A1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761999"/>
            <a:ext cx="8972550" cy="1981201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400" b="1" dirty="0"/>
              <a:t>GPU-accelerated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Detailed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Placement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Optimizer</a:t>
            </a:r>
            <a:r>
              <a:rPr lang="zh-CN" altLang="en-US" sz="2400" b="1" dirty="0"/>
              <a:t> </a:t>
            </a:r>
            <a:r>
              <a:rPr lang="en-US" altLang="zh-CN" sz="2400" b="1" dirty="0">
                <a:hlinkClick r:id="rId3"/>
              </a:rPr>
              <a:t>(src)</a:t>
            </a:r>
            <a:endParaRPr lang="en-US" altLang="zh-CN" sz="2400" b="1" dirty="0"/>
          </a:p>
          <a:p>
            <a:pPr marL="178642" indent="-178642"/>
            <a:r>
              <a:rPr lang="en-US" sz="2000" dirty="0"/>
              <a:t>First known implementation of GPU-accelerated detailed placement operators </a:t>
            </a:r>
            <a:r>
              <a:rPr lang="en-US" sz="2000" b="1" dirty="0">
                <a:solidFill>
                  <a:srgbClr val="1B00C0"/>
                </a:solidFill>
              </a:rPr>
              <a:t>that move multi-height cells </a:t>
            </a:r>
            <a:r>
              <a:rPr lang="en-US" sz="2000" dirty="0">
                <a:solidFill>
                  <a:srgbClr val="1B00C0"/>
                </a:solidFill>
              </a:rPr>
              <a:t>cf., e.g., </a:t>
            </a:r>
            <a:r>
              <a:rPr lang="en-US" sz="2000" dirty="0" err="1">
                <a:solidFill>
                  <a:srgbClr val="1B00C0"/>
                </a:solidFill>
              </a:rPr>
              <a:t>ABCDPlace</a:t>
            </a:r>
            <a:endParaRPr lang="en-US" sz="2000" b="1" dirty="0">
              <a:solidFill>
                <a:srgbClr val="1B00C0"/>
              </a:solidFill>
            </a:endParaRPr>
          </a:p>
          <a:p>
            <a:pPr marL="178642" indent="-178642"/>
            <a:r>
              <a:rPr lang="en-US" sz="2000" dirty="0"/>
              <a:t>Considers constraints that help maintain routability</a:t>
            </a:r>
          </a:p>
          <a:p>
            <a:pPr marL="178642" indent="-178642"/>
            <a:r>
              <a:rPr lang="en-US" sz="2000" b="1" dirty="0">
                <a:solidFill>
                  <a:srgbClr val="1B00C0"/>
                </a:solidFill>
              </a:rPr>
              <a:t>LSMC (large-step Markov chain) metaheuristic </a:t>
            </a:r>
            <a:r>
              <a:rPr lang="en-US" sz="2000" dirty="0"/>
              <a:t>enables better exploration of solution space efficiently on GPU, especially in high-density placements</a:t>
            </a:r>
          </a:p>
          <a:p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5A9F6A-8689-0DC8-9198-D88F25B58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" y="103451"/>
            <a:ext cx="8851900" cy="595312"/>
          </a:xfrm>
        </p:spPr>
        <p:txBody>
          <a:bodyPr/>
          <a:lstStyle/>
          <a:p>
            <a:r>
              <a:rPr lang="en-US" altLang="zh-CN" dirty="0"/>
              <a:t>Example</a:t>
            </a:r>
            <a:r>
              <a:rPr lang="zh-CN" altLang="en-US" dirty="0"/>
              <a:t> </a:t>
            </a:r>
            <a:r>
              <a:rPr lang="en-US" altLang="zh-CN" dirty="0"/>
              <a:t>2:</a:t>
            </a:r>
            <a:r>
              <a:rPr lang="zh-CN" altLang="en-US" dirty="0"/>
              <a:t>  </a:t>
            </a:r>
            <a:r>
              <a:rPr lang="en-US" altLang="zh-CN" dirty="0"/>
              <a:t>GPU-Accelerated</a:t>
            </a:r>
            <a:r>
              <a:rPr lang="zh-CN" altLang="en-US" dirty="0"/>
              <a:t> </a:t>
            </a:r>
            <a:r>
              <a:rPr lang="en-US" altLang="zh-CN" dirty="0"/>
              <a:t>DPO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17" name="AutoShape 2">
            <a:extLst>
              <a:ext uri="{FF2B5EF4-FFF2-40B4-BE49-F238E27FC236}">
                <a16:creationId xmlns:a16="http://schemas.microsoft.com/office/drawing/2014/main" id="{C916E463-64CB-4ACB-569F-A5587D9C73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8" name="AutoShape 4">
            <a:extLst>
              <a:ext uri="{FF2B5EF4-FFF2-40B4-BE49-F238E27FC236}">
                <a16:creationId xmlns:a16="http://schemas.microsoft.com/office/drawing/2014/main" id="{77075756-33DD-8286-BB29-DD394D4495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7A4F3D-9B3C-AD93-582C-1B9618EC5F56}"/>
              </a:ext>
            </a:extLst>
          </p:cNvPr>
          <p:cNvSpPr txBox="1"/>
          <p:nvPr/>
        </p:nvSpPr>
        <p:spPr>
          <a:xfrm>
            <a:off x="1061217" y="5646316"/>
            <a:ext cx="7002515" cy="898900"/>
          </a:xfrm>
          <a:prstGeom prst="rect">
            <a:avLst/>
          </a:prstGeom>
          <a:solidFill>
            <a:srgbClr val="FFFF00"/>
          </a:solidFill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Testcase: AES (Routability Evaluator: OpenROAD)</a:t>
            </a: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1B00C0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15347 cells, 120 multi-height cells, 152 rows</a:t>
            </a:r>
            <a:b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1B00C0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</a:b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1B00C0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95% utilization in ASAP7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8AA5CAD6-E02D-EFA1-2F49-28EE7D75FEF9}"/>
              </a:ext>
            </a:extLst>
          </p:cNvPr>
          <p:cNvGraphicFramePr>
            <a:graphicFrameLocks noGrp="1"/>
          </p:cNvGraphicFramePr>
          <p:nvPr/>
        </p:nvGraphicFramePr>
        <p:xfrm>
          <a:off x="370310" y="2907498"/>
          <a:ext cx="8098579" cy="257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3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3478">
                  <a:extLst>
                    <a:ext uri="{9D8B030D-6E8A-4147-A177-3AD203B41FA5}">
                      <a16:colId xmlns:a16="http://schemas.microsoft.com/office/drawing/2014/main" val="851856539"/>
                    </a:ext>
                  </a:extLst>
                </a:gridCol>
                <a:gridCol w="1013478">
                  <a:extLst>
                    <a:ext uri="{9D8B030D-6E8A-4147-A177-3AD203B41FA5}">
                      <a16:colId xmlns:a16="http://schemas.microsoft.com/office/drawing/2014/main" val="408845917"/>
                    </a:ext>
                  </a:extLst>
                </a:gridCol>
                <a:gridCol w="1085869">
                  <a:extLst>
                    <a:ext uri="{9D8B030D-6E8A-4147-A177-3AD203B41FA5}">
                      <a16:colId xmlns:a16="http://schemas.microsoft.com/office/drawing/2014/main" val="2634001858"/>
                    </a:ext>
                  </a:extLst>
                </a:gridCol>
                <a:gridCol w="10134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34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55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636">
                <a:tc>
                  <a:txBody>
                    <a:bodyPr/>
                    <a:lstStyle/>
                    <a:p>
                      <a:pPr algn="ctr"/>
                      <a:r>
                        <a:rPr lang="en-US" sz="1700" b="1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Detailed </a:t>
                      </a:r>
                    </a:p>
                    <a:p>
                      <a:pPr algn="ctr"/>
                      <a:r>
                        <a:rPr lang="en-US" sz="1700" b="1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Placer</a:t>
                      </a:r>
                    </a:p>
                  </a:txBody>
                  <a:tcPr marL="121872" marR="121872" marT="60936" marB="609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altLang="zh-CN" sz="1700" b="1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Move</a:t>
                      </a:r>
                      <a:r>
                        <a:rPr lang="zh-CN" altLang="en-US" sz="1700" b="1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zh-CN" sz="1700" b="1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altLang="zh-CN" sz="1700" b="1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</a:t>
                      </a:r>
                      <a:endParaRPr lang="en-US" sz="1700" b="1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872" marR="121872" marT="60936" marB="609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altLang="zh-CN" sz="1700" b="1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#Moves</a:t>
                      </a:r>
                      <a:endParaRPr lang="en-US" sz="1700" b="1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872" marR="121872" marT="60936" marB="609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700" b="1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HPWL 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700" b="1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Before</a:t>
                      </a:r>
                    </a:p>
                    <a:p>
                      <a:pPr lvl="0" algn="ctr">
                        <a:buNone/>
                      </a:pPr>
                      <a:r>
                        <a:rPr lang="zh-CN" altLang="en-US" sz="1700" b="1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700" b="1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(um)</a:t>
                      </a:r>
                      <a:endParaRPr lang="en-US" sz="1700" b="1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872" marR="121872" marT="60936" marB="609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HPWL </a:t>
                      </a:r>
                    </a:p>
                    <a:p>
                      <a:pPr algn="ctr"/>
                      <a:r>
                        <a:rPr lang="en-US" sz="1700" b="1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After</a:t>
                      </a:r>
                    </a:p>
                    <a:p>
                      <a:pPr algn="ctr"/>
                      <a:r>
                        <a:rPr lang="zh-CN" altLang="en-US" sz="1700" b="1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700" b="1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(um)</a:t>
                      </a:r>
                      <a:endParaRPr lang="en-US" sz="1700" b="1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872" marR="121872" marT="60936" marB="609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700" b="1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TAT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700" b="1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(ms)</a:t>
                      </a:r>
                    </a:p>
                  </a:txBody>
                  <a:tcPr marL="121872" marR="121872" marT="60936" marB="609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700" b="1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Routability</a:t>
                      </a:r>
                    </a:p>
                  </a:txBody>
                  <a:tcPr marL="121872" marR="121872" marT="60936" marB="609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118">
                <a:tc>
                  <a:txBody>
                    <a:bodyPr/>
                    <a:lstStyle/>
                    <a:p>
                      <a:pPr algn="ctr"/>
                      <a:r>
                        <a:rPr lang="en-US" sz="1700" b="1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DPO</a:t>
                      </a:r>
                    </a:p>
                  </a:txBody>
                  <a:tcPr marL="121872" marR="121872" marT="60936" marB="609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altLang="zh-CN" sz="1700" b="1" i="0" u="none" strike="noStrike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Descent</a:t>
                      </a:r>
                      <a:endParaRPr lang="en-US" sz="1700" b="1" i="0" u="none" strike="noStrike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872" marR="121872" marT="60936" marB="609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altLang="zh-CN" sz="1700" b="1" i="0" u="none" strike="noStrike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700" b="1" i="0" u="none" strike="noStrike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872" marR="121872" marT="60936" marB="609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700" b="1" i="0" u="none" strike="noStrike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46529.1</a:t>
                      </a:r>
                    </a:p>
                  </a:txBody>
                  <a:tcPr marL="121872" marR="121872" marT="60936" marB="609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700" b="1" i="0" u="none" strike="noStrike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r>
                        <a:rPr lang="en-US" altLang="zh-CN" sz="1700" b="1" i="0" u="none" strike="noStrike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301.2</a:t>
                      </a:r>
                      <a:endParaRPr lang="en-US" sz="1700" b="1" i="0" u="none" strike="noStrike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872" marR="121872" marT="60936" marB="609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altLang="zh-CN" sz="1700" b="1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90282</a:t>
                      </a:r>
                      <a:endParaRPr lang="en-US" sz="1700" b="1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872" marR="121872" marT="60936" marB="609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700" b="1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121872" marR="121872" marT="60936" marB="609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258">
                <a:tc>
                  <a:txBody>
                    <a:bodyPr/>
                    <a:lstStyle/>
                    <a:p>
                      <a:pPr algn="ctr"/>
                      <a:r>
                        <a:rPr lang="en-US" sz="1700" b="1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ABCDPlace</a:t>
                      </a:r>
                    </a:p>
                  </a:txBody>
                  <a:tcPr marL="121872" marR="121872" marT="60936" marB="609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altLang="zh-CN" sz="1700" b="1" i="0" u="none" strike="noStrike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Descent</a:t>
                      </a:r>
                      <a:endParaRPr lang="en-US" sz="1700" b="1" i="0" u="none" strike="noStrike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872" marR="121872" marT="60936" marB="609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altLang="zh-CN" sz="1700" b="1" i="0" u="none" strike="noStrike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700" b="1" i="0" u="none" strike="noStrike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872" marR="121872" marT="60936" marB="609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700" b="1" i="0" u="none" strike="noStrike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46529.1</a:t>
                      </a:r>
                    </a:p>
                  </a:txBody>
                  <a:tcPr marL="121872" marR="121872" marT="60936" marB="609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1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44232.7</a:t>
                      </a:r>
                      <a:endParaRPr lang="en-US" sz="1700" b="1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872" marR="121872" marT="60936" marB="609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altLang="zh-CN" sz="1700" b="1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25293</a:t>
                      </a:r>
                      <a:endParaRPr lang="en-US" sz="1700" b="1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872" marR="121872" marT="60936" marB="609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700" b="1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121872" marR="121872" marT="60936" marB="609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25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700" b="1" i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GPU-DPO</a:t>
                      </a:r>
                    </a:p>
                  </a:txBody>
                  <a:tcPr marL="121872" marR="121872" marT="60936" marB="609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altLang="zh-CN" sz="1700" b="1" i="0" u="none" strike="noStrike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Kick</a:t>
                      </a:r>
                      <a:r>
                        <a:rPr lang="zh-CN" altLang="en-US" sz="1700" b="1" i="0" u="none" strike="noStrike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700" b="1" i="0" u="none" strike="noStrike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zh-CN" altLang="en-US" sz="1700" b="1" i="0" u="none" strike="noStrike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700" b="1" i="0" u="none" strike="noStrike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Descent</a:t>
                      </a:r>
                      <a:endParaRPr lang="en-US" sz="1700" b="1" i="0" u="none" strike="noStrike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872" marR="121872" marT="60936" marB="609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altLang="zh-CN" sz="1700" b="1" i="0" u="none" strike="noStrike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700" b="1" i="0" u="none" strike="noStrike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872" marR="121872" marT="60936" marB="609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700" b="1" i="0" u="none" strike="noStrike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46529.1</a:t>
                      </a:r>
                    </a:p>
                  </a:txBody>
                  <a:tcPr marL="121872" marR="121872" marT="60936" marB="609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altLang="zh-CN" sz="1700" b="1" i="0" u="none" strike="noStrike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40736.1</a:t>
                      </a:r>
                      <a:endParaRPr lang="en-US" sz="1700" b="1" i="0" u="none" strike="noStrike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872" marR="121872" marT="60936" marB="609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altLang="zh-CN" sz="1700" b="1" i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27091</a:t>
                      </a:r>
                      <a:endParaRPr lang="en-US" sz="1700" b="1" i="0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872" marR="121872" marT="60936" marB="609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700" b="1" i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121872" marR="121872" marT="60936" marB="609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787534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E0A3A1-C9A3-7750-ACA9-98FFF40A02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19CE8C-4974-EC3C-D677-2810B8FE8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711888"/>
            <a:ext cx="8972550" cy="2412312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400" b="1" dirty="0"/>
              <a:t>ORFS-agent</a:t>
            </a:r>
            <a:r>
              <a:rPr lang="zh-CN" altLang="en-US" sz="2400" b="1" dirty="0"/>
              <a:t> </a:t>
            </a:r>
            <a:r>
              <a:rPr lang="en-US" altLang="zh-CN" sz="2400" b="1" dirty="0">
                <a:hlinkClick r:id="rId3"/>
              </a:rPr>
              <a:t>(src)</a:t>
            </a:r>
            <a:endParaRPr lang="en-US" altLang="zh-CN" sz="2400" b="1" dirty="0"/>
          </a:p>
          <a:p>
            <a:pPr marL="178642" indent="-178642"/>
            <a:r>
              <a:rPr lang="en-US" sz="1800" b="1" dirty="0">
                <a:solidFill>
                  <a:srgbClr val="1B00C0"/>
                </a:solidFill>
              </a:rPr>
              <a:t>Autotunes OpenROAD flow using batch-based LLM exploration, built atop Claude-3.7 (Anthropic)</a:t>
            </a:r>
          </a:p>
          <a:p>
            <a:pPr marL="178642" indent="-178642"/>
            <a:r>
              <a:rPr lang="en-US" sz="1800" b="1" dirty="0">
                <a:solidFill>
                  <a:srgbClr val="1B00C0"/>
                </a:solidFill>
              </a:rPr>
              <a:t>Batch exploration</a:t>
            </a:r>
            <a:r>
              <a:rPr lang="en-US" altLang="zh-CN" sz="1800" b="1" dirty="0">
                <a:solidFill>
                  <a:srgbClr val="1B00C0"/>
                </a:solidFill>
              </a:rPr>
              <a:t>:</a:t>
            </a:r>
            <a:r>
              <a:rPr lang="zh-CN" altLang="en-US" sz="1800" dirty="0"/>
              <a:t> </a:t>
            </a:r>
            <a:r>
              <a:rPr lang="en-US" sz="1800" dirty="0"/>
              <a:t> runs 25 OpenROAD jobs in parallel, each with different parameters</a:t>
            </a:r>
          </a:p>
          <a:p>
            <a:pPr marL="178642" indent="-178642"/>
            <a:r>
              <a:rPr lang="en-US" sz="1800" b="1" dirty="0">
                <a:solidFill>
                  <a:srgbClr val="1B00C0"/>
                </a:solidFill>
              </a:rPr>
              <a:t>Training data: </a:t>
            </a:r>
            <a:r>
              <a:rPr lang="en-US" sz="1800" dirty="0"/>
              <a:t>generates &lt;parameter set, quality metrics&gt; tuples (e.g., </a:t>
            </a:r>
            <a:r>
              <a:rPr lang="en-US" sz="1800" dirty="0" err="1"/>
              <a:t>rWL</a:t>
            </a:r>
            <a:r>
              <a:rPr lang="en-US" sz="1800" dirty="0"/>
              <a:t>, ECP) </a:t>
            </a:r>
          </a:p>
          <a:p>
            <a:pPr marL="178642" indent="-178642"/>
            <a:r>
              <a:rPr lang="en-US" sz="1800" b="1" dirty="0">
                <a:solidFill>
                  <a:srgbClr val="1B00C0"/>
                </a:solidFill>
              </a:rPr>
              <a:t>Learning loop: </a:t>
            </a:r>
            <a:r>
              <a:rPr lang="en-US" sz="1800" dirty="0"/>
              <a:t>LLM observes results and proposes better configurations over time</a:t>
            </a:r>
          </a:p>
          <a:p>
            <a:pPr marL="178642" indent="-178642"/>
            <a:r>
              <a:rPr lang="en-US" sz="1800" b="1" dirty="0">
                <a:solidFill>
                  <a:srgbClr val="1B00C0"/>
                </a:solidFill>
              </a:rPr>
              <a:t>Goal: </a:t>
            </a:r>
            <a:r>
              <a:rPr lang="en-US" sz="1800" dirty="0"/>
              <a:t>discover “optimal” flow (tool) parameters</a:t>
            </a:r>
          </a:p>
          <a:p>
            <a:pPr marL="178642" indent="-178642"/>
            <a:endParaRPr lang="en-US" sz="2000" dirty="0"/>
          </a:p>
          <a:p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4E2691-C6F2-7ABD-7350-5B7792DA6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" y="103451"/>
            <a:ext cx="8851900" cy="595312"/>
          </a:xfrm>
        </p:spPr>
        <p:txBody>
          <a:bodyPr/>
          <a:lstStyle/>
          <a:p>
            <a:r>
              <a:rPr lang="en-US" altLang="zh-CN" dirty="0"/>
              <a:t>Example</a:t>
            </a:r>
            <a:r>
              <a:rPr lang="zh-CN" altLang="en-US" dirty="0"/>
              <a:t> </a:t>
            </a:r>
            <a:r>
              <a:rPr lang="en-US" altLang="zh-CN" dirty="0"/>
              <a:t>2:</a:t>
            </a:r>
            <a:r>
              <a:rPr lang="zh-CN" altLang="en-US" dirty="0"/>
              <a:t>  </a:t>
            </a:r>
            <a:r>
              <a:rPr lang="en-US" altLang="zh-CN" dirty="0"/>
              <a:t>LLM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Parameter</a:t>
            </a:r>
            <a:r>
              <a:rPr lang="zh-CN" altLang="en-US" dirty="0"/>
              <a:t> </a:t>
            </a:r>
            <a:r>
              <a:rPr lang="en-US" altLang="zh-CN" dirty="0"/>
              <a:t>Optimization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17" name="AutoShape 2">
            <a:extLst>
              <a:ext uri="{FF2B5EF4-FFF2-40B4-BE49-F238E27FC236}">
                <a16:creationId xmlns:a16="http://schemas.microsoft.com/office/drawing/2014/main" id="{8BD06FE2-DADC-CE66-2AFE-E7B1A9810C7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05848" y="329332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8" name="AutoShape 4">
            <a:extLst>
              <a:ext uri="{FF2B5EF4-FFF2-40B4-BE49-F238E27FC236}">
                <a16:creationId xmlns:a16="http://schemas.microsoft.com/office/drawing/2014/main" id="{DEE779B7-5690-0502-B095-556590F465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8248" y="344572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38" name="Picture 2" descr="Cartoon Programmer Images - Free Download on Freepik">
            <a:extLst>
              <a:ext uri="{FF2B5EF4-FFF2-40B4-BE49-F238E27FC236}">
                <a16:creationId xmlns:a16="http://schemas.microsoft.com/office/drawing/2014/main" id="{893EC274-8734-153F-24C0-6D95D1550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73" y="5735480"/>
            <a:ext cx="1166809" cy="94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ounded Rectangle 13">
            <a:extLst>
              <a:ext uri="{FF2B5EF4-FFF2-40B4-BE49-F238E27FC236}">
                <a16:creationId xmlns:a16="http://schemas.microsoft.com/office/drawing/2014/main" id="{01B86FF1-BAB3-8E0A-ED5D-5267A38B15FA}"/>
              </a:ext>
            </a:extLst>
          </p:cNvPr>
          <p:cNvSpPr/>
          <p:nvPr/>
        </p:nvSpPr>
        <p:spPr>
          <a:xfrm>
            <a:off x="4156270" y="5076923"/>
            <a:ext cx="1410911" cy="1242716"/>
          </a:xfrm>
          <a:prstGeom prst="roundRect">
            <a:avLst/>
          </a:prstGeom>
          <a:solidFill>
            <a:srgbClr val="FFFFFF">
              <a:lumMod val="95000"/>
            </a:srgbClr>
          </a:solidFill>
          <a:ln w="3175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40" name="Right Arrow 2">
            <a:extLst>
              <a:ext uri="{FF2B5EF4-FFF2-40B4-BE49-F238E27FC236}">
                <a16:creationId xmlns:a16="http://schemas.microsoft.com/office/drawing/2014/main" id="{CC2A7C93-0C9F-F8B2-FFA6-BAA8797D3288}"/>
              </a:ext>
            </a:extLst>
          </p:cNvPr>
          <p:cNvSpPr/>
          <p:nvPr/>
        </p:nvSpPr>
        <p:spPr>
          <a:xfrm>
            <a:off x="2044327" y="3700710"/>
            <a:ext cx="6186369" cy="835619"/>
          </a:xfrm>
          <a:prstGeom prst="rightArrow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41" name="Rounded Rectangle 3">
            <a:extLst>
              <a:ext uri="{FF2B5EF4-FFF2-40B4-BE49-F238E27FC236}">
                <a16:creationId xmlns:a16="http://schemas.microsoft.com/office/drawing/2014/main" id="{9DB96660-019E-0AF6-158C-303C411E802E}"/>
              </a:ext>
            </a:extLst>
          </p:cNvPr>
          <p:cNvSpPr/>
          <p:nvPr/>
        </p:nvSpPr>
        <p:spPr>
          <a:xfrm>
            <a:off x="2147902" y="3951482"/>
            <a:ext cx="1421911" cy="314250"/>
          </a:xfrm>
          <a:prstGeom prst="roundRect">
            <a:avLst/>
          </a:prstGeom>
          <a:solidFill>
            <a:srgbClr val="8064A2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Logic synthesis</a:t>
            </a:r>
          </a:p>
        </p:txBody>
      </p:sp>
      <p:sp>
        <p:nvSpPr>
          <p:cNvPr id="42" name="Rounded Rectangle 4">
            <a:extLst>
              <a:ext uri="{FF2B5EF4-FFF2-40B4-BE49-F238E27FC236}">
                <a16:creationId xmlns:a16="http://schemas.microsoft.com/office/drawing/2014/main" id="{ECD6A907-51BC-6633-4B44-EC69B7DB3181}"/>
              </a:ext>
            </a:extLst>
          </p:cNvPr>
          <p:cNvSpPr/>
          <p:nvPr/>
        </p:nvSpPr>
        <p:spPr>
          <a:xfrm>
            <a:off x="3676160" y="3961096"/>
            <a:ext cx="2114057" cy="314250"/>
          </a:xfrm>
          <a:prstGeom prst="roundRect">
            <a:avLst/>
          </a:prstGeom>
          <a:solidFill>
            <a:srgbClr val="8064A2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Floorplan &amp; placement</a:t>
            </a:r>
          </a:p>
        </p:txBody>
      </p:sp>
      <p:sp>
        <p:nvSpPr>
          <p:cNvPr id="43" name="Rounded Rectangle 5">
            <a:extLst>
              <a:ext uri="{FF2B5EF4-FFF2-40B4-BE49-F238E27FC236}">
                <a16:creationId xmlns:a16="http://schemas.microsoft.com/office/drawing/2014/main" id="{072FCB47-478B-D754-27D0-94DF9DB027F6}"/>
              </a:ext>
            </a:extLst>
          </p:cNvPr>
          <p:cNvSpPr/>
          <p:nvPr/>
        </p:nvSpPr>
        <p:spPr>
          <a:xfrm>
            <a:off x="5924763" y="3961395"/>
            <a:ext cx="599947" cy="314250"/>
          </a:xfrm>
          <a:prstGeom prst="roundRect">
            <a:avLst/>
          </a:prstGeom>
          <a:solidFill>
            <a:srgbClr val="8064A2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CTS</a:t>
            </a:r>
          </a:p>
        </p:txBody>
      </p:sp>
      <p:sp>
        <p:nvSpPr>
          <p:cNvPr id="44" name="Rounded Rectangle 6">
            <a:extLst>
              <a:ext uri="{FF2B5EF4-FFF2-40B4-BE49-F238E27FC236}">
                <a16:creationId xmlns:a16="http://schemas.microsoft.com/office/drawing/2014/main" id="{FE0BE1C7-CC3A-2AAC-0430-52AA78A7DE4F}"/>
              </a:ext>
            </a:extLst>
          </p:cNvPr>
          <p:cNvSpPr/>
          <p:nvPr/>
        </p:nvSpPr>
        <p:spPr>
          <a:xfrm>
            <a:off x="6651099" y="3961395"/>
            <a:ext cx="929860" cy="314250"/>
          </a:xfrm>
          <a:prstGeom prst="roundRect">
            <a:avLst/>
          </a:prstGeom>
          <a:solidFill>
            <a:srgbClr val="8064A2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Routing</a:t>
            </a:r>
          </a:p>
        </p:txBody>
      </p:sp>
      <p:sp>
        <p:nvSpPr>
          <p:cNvPr id="45" name="Rounded Rectangle 7">
            <a:extLst>
              <a:ext uri="{FF2B5EF4-FFF2-40B4-BE49-F238E27FC236}">
                <a16:creationId xmlns:a16="http://schemas.microsoft.com/office/drawing/2014/main" id="{D7008F7D-59EE-AF49-15E8-131CBDA48A6C}"/>
              </a:ext>
            </a:extLst>
          </p:cNvPr>
          <p:cNvSpPr/>
          <p:nvPr/>
        </p:nvSpPr>
        <p:spPr>
          <a:xfrm>
            <a:off x="3916594" y="4512529"/>
            <a:ext cx="1914538" cy="396384"/>
          </a:xfrm>
          <a:prstGeom prst="roundRect">
            <a:avLst/>
          </a:prstGeom>
          <a:solidFill>
            <a:srgbClr val="FFFF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METRICS 2.1</a:t>
            </a:r>
          </a:p>
        </p:txBody>
      </p:sp>
      <p:pic>
        <p:nvPicPr>
          <p:cNvPr id="46" name="Picture 8">
            <a:extLst>
              <a:ext uri="{FF2B5EF4-FFF2-40B4-BE49-F238E27FC236}">
                <a16:creationId xmlns:a16="http://schemas.microsoft.com/office/drawing/2014/main" id="{2E018075-3EB9-008C-B33D-4C117030A0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0505" y="5130769"/>
            <a:ext cx="944035" cy="928097"/>
          </a:xfrm>
          <a:prstGeom prst="rect">
            <a:avLst/>
          </a:prstGeom>
        </p:spPr>
      </p:pic>
      <p:sp>
        <p:nvSpPr>
          <p:cNvPr id="47" name="TextBox 9">
            <a:extLst>
              <a:ext uri="{FF2B5EF4-FFF2-40B4-BE49-F238E27FC236}">
                <a16:creationId xmlns:a16="http://schemas.microsoft.com/office/drawing/2014/main" id="{A3B729D2-ABE8-B167-DA41-1A9F8C6EE01A}"/>
              </a:ext>
            </a:extLst>
          </p:cNvPr>
          <p:cNvSpPr txBox="1"/>
          <p:nvPr/>
        </p:nvSpPr>
        <p:spPr>
          <a:xfrm>
            <a:off x="4278726" y="5960329"/>
            <a:ext cx="17035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ORFS-agent</a:t>
            </a:r>
          </a:p>
        </p:txBody>
      </p:sp>
      <p:sp>
        <p:nvSpPr>
          <p:cNvPr id="48" name="Document 12">
            <a:extLst>
              <a:ext uri="{FF2B5EF4-FFF2-40B4-BE49-F238E27FC236}">
                <a16:creationId xmlns:a16="http://schemas.microsoft.com/office/drawing/2014/main" id="{5F1B4352-1997-9143-0A16-2BF4712D17D6}"/>
              </a:ext>
            </a:extLst>
          </p:cNvPr>
          <p:cNvSpPr/>
          <p:nvPr/>
        </p:nvSpPr>
        <p:spPr>
          <a:xfrm>
            <a:off x="3353647" y="3237700"/>
            <a:ext cx="3001198" cy="377452"/>
          </a:xfrm>
          <a:prstGeom prst="flowChartDocument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Config, SDC file for ORFS</a:t>
            </a:r>
          </a:p>
        </p:txBody>
      </p:sp>
      <p:cxnSp>
        <p:nvCxnSpPr>
          <p:cNvPr id="49" name="Elbow Connector 15">
            <a:extLst>
              <a:ext uri="{FF2B5EF4-FFF2-40B4-BE49-F238E27FC236}">
                <a16:creationId xmlns:a16="http://schemas.microsoft.com/office/drawing/2014/main" id="{67571B4A-7CEB-EAE2-ECBE-F109694DE000}"/>
              </a:ext>
            </a:extLst>
          </p:cNvPr>
          <p:cNvCxnSpPr>
            <a:cxnSpLocks/>
            <a:stCxn id="39" idx="3"/>
            <a:endCxn id="48" idx="3"/>
          </p:cNvCxnSpPr>
          <p:nvPr/>
        </p:nvCxnSpPr>
        <p:spPr>
          <a:xfrm flipV="1">
            <a:off x="5567181" y="3426426"/>
            <a:ext cx="787664" cy="2271855"/>
          </a:xfrm>
          <a:prstGeom prst="bentConnector3">
            <a:avLst>
              <a:gd name="adj1" fmla="val 356465"/>
            </a:avLst>
          </a:prstGeom>
          <a:noFill/>
          <a:ln w="50800" cap="flat" cmpd="sng" algn="ctr">
            <a:solidFill>
              <a:schemeClr val="tx1"/>
            </a:solidFill>
            <a:prstDash val="solid"/>
            <a:tailEnd type="triangle"/>
          </a:ln>
          <a:effectLst/>
        </p:spPr>
      </p:cxnSp>
      <p:sp>
        <p:nvSpPr>
          <p:cNvPr id="50" name="Document 17">
            <a:extLst>
              <a:ext uri="{FF2B5EF4-FFF2-40B4-BE49-F238E27FC236}">
                <a16:creationId xmlns:a16="http://schemas.microsoft.com/office/drawing/2014/main" id="{74867969-5F6B-0F37-9946-A3C3B1577437}"/>
              </a:ext>
            </a:extLst>
          </p:cNvPr>
          <p:cNvSpPr/>
          <p:nvPr/>
        </p:nvSpPr>
        <p:spPr>
          <a:xfrm>
            <a:off x="3244291" y="6550892"/>
            <a:ext cx="3042757" cy="307108"/>
          </a:xfrm>
          <a:prstGeom prst="flowChartDocumen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Optimized config, SDC file</a:t>
            </a:r>
          </a:p>
        </p:txBody>
      </p:sp>
      <p:sp>
        <p:nvSpPr>
          <p:cNvPr id="51" name="Rounded Rectangle 20">
            <a:extLst>
              <a:ext uri="{FF2B5EF4-FFF2-40B4-BE49-F238E27FC236}">
                <a16:creationId xmlns:a16="http://schemas.microsoft.com/office/drawing/2014/main" id="{6195088F-7824-A3B7-3343-5D7AF201A962}"/>
              </a:ext>
            </a:extLst>
          </p:cNvPr>
          <p:cNvSpPr/>
          <p:nvPr/>
        </p:nvSpPr>
        <p:spPr>
          <a:xfrm>
            <a:off x="791833" y="3594616"/>
            <a:ext cx="1270217" cy="994113"/>
          </a:xfrm>
          <a:prstGeom prst="round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52" name="Rounded Rectangle 21">
            <a:extLst>
              <a:ext uri="{FF2B5EF4-FFF2-40B4-BE49-F238E27FC236}">
                <a16:creationId xmlns:a16="http://schemas.microsoft.com/office/drawing/2014/main" id="{DDA78112-BB88-BF71-BE99-A69363A4D4A3}"/>
              </a:ext>
            </a:extLst>
          </p:cNvPr>
          <p:cNvSpPr/>
          <p:nvPr/>
        </p:nvSpPr>
        <p:spPr>
          <a:xfrm>
            <a:off x="1012644" y="3668162"/>
            <a:ext cx="854803" cy="301517"/>
          </a:xfrm>
          <a:prstGeom prst="roundRect">
            <a:avLst/>
          </a:prstGeom>
          <a:solidFill>
            <a:srgbClr val="8064A2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PDK</a:t>
            </a:r>
          </a:p>
        </p:txBody>
      </p:sp>
      <p:sp>
        <p:nvSpPr>
          <p:cNvPr id="53" name="Rounded Rectangle 22">
            <a:extLst>
              <a:ext uri="{FF2B5EF4-FFF2-40B4-BE49-F238E27FC236}">
                <a16:creationId xmlns:a16="http://schemas.microsoft.com/office/drawing/2014/main" id="{BF07B48D-74B1-E3A9-0D07-DECFA71A7416}"/>
              </a:ext>
            </a:extLst>
          </p:cNvPr>
          <p:cNvSpPr/>
          <p:nvPr/>
        </p:nvSpPr>
        <p:spPr>
          <a:xfrm>
            <a:off x="1021938" y="4198279"/>
            <a:ext cx="845510" cy="314250"/>
          </a:xfrm>
          <a:prstGeom prst="roundRect">
            <a:avLst/>
          </a:prstGeom>
          <a:solidFill>
            <a:srgbClr val="8064A2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Verilog</a:t>
            </a:r>
          </a:p>
        </p:txBody>
      </p:sp>
      <p:sp>
        <p:nvSpPr>
          <p:cNvPr id="54" name="Rounded Rectangular Callout 23">
            <a:extLst>
              <a:ext uri="{FF2B5EF4-FFF2-40B4-BE49-F238E27FC236}">
                <a16:creationId xmlns:a16="http://schemas.microsoft.com/office/drawing/2014/main" id="{B6A8FB19-5F1A-B073-DD9A-01B33CBAAB18}"/>
              </a:ext>
            </a:extLst>
          </p:cNvPr>
          <p:cNvSpPr/>
          <p:nvPr/>
        </p:nvSpPr>
        <p:spPr>
          <a:xfrm>
            <a:off x="1428134" y="5126261"/>
            <a:ext cx="1446932" cy="542795"/>
          </a:xfrm>
          <a:prstGeom prst="wedgeRoundRectCallout">
            <a:avLst>
              <a:gd name="adj1" fmla="val -41565"/>
              <a:gd name="adj2" fmla="val 88816"/>
              <a:gd name="adj3" fmla="val 16667"/>
            </a:avLst>
          </a:prstGeom>
          <a:solidFill>
            <a:srgbClr val="4BACC6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Prompts for agent</a:t>
            </a:r>
          </a:p>
        </p:txBody>
      </p:sp>
      <p:cxnSp>
        <p:nvCxnSpPr>
          <p:cNvPr id="55" name="Elbow Connector 26">
            <a:extLst>
              <a:ext uri="{FF2B5EF4-FFF2-40B4-BE49-F238E27FC236}">
                <a16:creationId xmlns:a16="http://schemas.microsoft.com/office/drawing/2014/main" id="{23E5CAD9-FA58-EB38-A880-573FDB27D09A}"/>
              </a:ext>
            </a:extLst>
          </p:cNvPr>
          <p:cNvCxnSpPr>
            <a:stCxn id="54" idx="3"/>
            <a:endCxn id="39" idx="1"/>
          </p:cNvCxnSpPr>
          <p:nvPr/>
        </p:nvCxnSpPr>
        <p:spPr>
          <a:xfrm>
            <a:off x="2875066" y="5397659"/>
            <a:ext cx="1281204" cy="300623"/>
          </a:xfrm>
          <a:prstGeom prst="bentConnector3">
            <a:avLst>
              <a:gd name="adj1" fmla="val 50000"/>
            </a:avLst>
          </a:prstGeom>
          <a:noFill/>
          <a:ln w="50800" cap="flat" cmpd="sng" algn="ctr">
            <a:solidFill>
              <a:schemeClr val="tx1"/>
            </a:solidFill>
            <a:prstDash val="solid"/>
            <a:tailEnd type="triangle"/>
          </a:ln>
          <a:effectLst/>
        </p:spPr>
      </p:cxnSp>
      <p:cxnSp>
        <p:nvCxnSpPr>
          <p:cNvPr id="57" name="Straight Arrow Connector 30">
            <a:extLst>
              <a:ext uri="{FF2B5EF4-FFF2-40B4-BE49-F238E27FC236}">
                <a16:creationId xmlns:a16="http://schemas.microsoft.com/office/drawing/2014/main" id="{19039698-C478-3B6E-64B8-D618F30C0E84}"/>
              </a:ext>
            </a:extLst>
          </p:cNvPr>
          <p:cNvCxnSpPr/>
          <p:nvPr/>
        </p:nvCxnSpPr>
        <p:spPr>
          <a:xfrm>
            <a:off x="4798485" y="4312725"/>
            <a:ext cx="0" cy="223605"/>
          </a:xfrm>
          <a:prstGeom prst="straightConnector1">
            <a:avLst/>
          </a:prstGeom>
          <a:noFill/>
          <a:ln w="50800" cap="flat" cmpd="sng" algn="ctr">
            <a:solidFill>
              <a:schemeClr val="tx1"/>
            </a:solidFill>
            <a:prstDash val="solid"/>
            <a:tailEnd type="triangle"/>
          </a:ln>
          <a:effectLst/>
        </p:spPr>
      </p:cxnSp>
      <p:cxnSp>
        <p:nvCxnSpPr>
          <p:cNvPr id="58" name="Straight Arrow Connector 33">
            <a:extLst>
              <a:ext uri="{FF2B5EF4-FFF2-40B4-BE49-F238E27FC236}">
                <a16:creationId xmlns:a16="http://schemas.microsoft.com/office/drawing/2014/main" id="{B5C6E74F-E789-4C27-7FF2-79E0C90C396E}"/>
              </a:ext>
            </a:extLst>
          </p:cNvPr>
          <p:cNvCxnSpPr>
            <a:cxnSpLocks/>
          </p:cNvCxnSpPr>
          <p:nvPr/>
        </p:nvCxnSpPr>
        <p:spPr>
          <a:xfrm>
            <a:off x="4798485" y="4908913"/>
            <a:ext cx="0" cy="184941"/>
          </a:xfrm>
          <a:prstGeom prst="straightConnector1">
            <a:avLst/>
          </a:prstGeom>
          <a:noFill/>
          <a:ln w="50800" cap="flat" cmpd="sng" algn="ctr">
            <a:solidFill>
              <a:schemeClr val="tx1"/>
            </a:solidFill>
            <a:prstDash val="solid"/>
            <a:tailEnd type="triangle"/>
          </a:ln>
          <a:effectLst/>
        </p:spPr>
      </p:cxnSp>
      <p:cxnSp>
        <p:nvCxnSpPr>
          <p:cNvPr id="59" name="Straight Arrow Connector 36">
            <a:extLst>
              <a:ext uri="{FF2B5EF4-FFF2-40B4-BE49-F238E27FC236}">
                <a16:creationId xmlns:a16="http://schemas.microsoft.com/office/drawing/2014/main" id="{1944F041-A65A-7B80-7516-B4990F5D100F}"/>
              </a:ext>
            </a:extLst>
          </p:cNvPr>
          <p:cNvCxnSpPr/>
          <p:nvPr/>
        </p:nvCxnSpPr>
        <p:spPr>
          <a:xfrm>
            <a:off x="4798485" y="6319640"/>
            <a:ext cx="0" cy="223605"/>
          </a:xfrm>
          <a:prstGeom prst="straightConnector1">
            <a:avLst/>
          </a:prstGeom>
          <a:noFill/>
          <a:ln w="50800" cap="flat" cmpd="sng" algn="ctr">
            <a:solidFill>
              <a:schemeClr val="tx1"/>
            </a:solidFill>
            <a:prstDash val="solid"/>
            <a:tailEnd type="triangle"/>
          </a:ln>
          <a:effectLst/>
        </p:spPr>
      </p:cxnSp>
      <p:sp>
        <p:nvSpPr>
          <p:cNvPr id="60" name="TextBox 37">
            <a:extLst>
              <a:ext uri="{FF2B5EF4-FFF2-40B4-BE49-F238E27FC236}">
                <a16:creationId xmlns:a16="http://schemas.microsoft.com/office/drawing/2014/main" id="{F43849E8-F260-075C-DACB-AA0ECE7D3E73}"/>
              </a:ext>
            </a:extLst>
          </p:cNvPr>
          <p:cNvSpPr txBox="1"/>
          <p:nvPr/>
        </p:nvSpPr>
        <p:spPr>
          <a:xfrm>
            <a:off x="6179002" y="5330502"/>
            <a:ext cx="1754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Iterations</a:t>
            </a:r>
          </a:p>
        </p:txBody>
      </p:sp>
      <p:sp>
        <p:nvSpPr>
          <p:cNvPr id="61" name="TextBox 38">
            <a:extLst>
              <a:ext uri="{FF2B5EF4-FFF2-40B4-BE49-F238E27FC236}">
                <a16:creationId xmlns:a16="http://schemas.microsoft.com/office/drawing/2014/main" id="{CFAACF93-7D73-7CC9-3E86-5AECA06418CD}"/>
              </a:ext>
            </a:extLst>
          </p:cNvPr>
          <p:cNvSpPr txBox="1"/>
          <p:nvPr/>
        </p:nvSpPr>
        <p:spPr>
          <a:xfrm>
            <a:off x="6813794" y="3050669"/>
            <a:ext cx="1754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Modify</a:t>
            </a:r>
          </a:p>
        </p:txBody>
      </p:sp>
      <p:sp>
        <p:nvSpPr>
          <p:cNvPr id="62" name="TextBox 39">
            <a:extLst>
              <a:ext uri="{FF2B5EF4-FFF2-40B4-BE49-F238E27FC236}">
                <a16:creationId xmlns:a16="http://schemas.microsoft.com/office/drawing/2014/main" id="{360BCFC2-A9D3-670A-12C4-2D3814C35E20}"/>
              </a:ext>
            </a:extLst>
          </p:cNvPr>
          <p:cNvSpPr txBox="1"/>
          <p:nvPr/>
        </p:nvSpPr>
        <p:spPr>
          <a:xfrm>
            <a:off x="5301868" y="6243133"/>
            <a:ext cx="1754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Output</a:t>
            </a:r>
          </a:p>
        </p:txBody>
      </p:sp>
      <p:sp>
        <p:nvSpPr>
          <p:cNvPr id="63" name="TextBox 40">
            <a:extLst>
              <a:ext uri="{FF2B5EF4-FFF2-40B4-BE49-F238E27FC236}">
                <a16:creationId xmlns:a16="http://schemas.microsoft.com/office/drawing/2014/main" id="{320E74F1-96AC-6CFB-60F7-ACE93AB6E9F0}"/>
              </a:ext>
            </a:extLst>
          </p:cNvPr>
          <p:cNvSpPr txBox="1"/>
          <p:nvPr/>
        </p:nvSpPr>
        <p:spPr>
          <a:xfrm>
            <a:off x="2942390" y="5067010"/>
            <a:ext cx="1754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Inputs</a:t>
            </a:r>
          </a:p>
        </p:txBody>
      </p:sp>
      <p:sp>
        <p:nvSpPr>
          <p:cNvPr id="64" name="TextBox 41">
            <a:extLst>
              <a:ext uri="{FF2B5EF4-FFF2-40B4-BE49-F238E27FC236}">
                <a16:creationId xmlns:a16="http://schemas.microsoft.com/office/drawing/2014/main" id="{0DCE2713-7D87-CC5A-53B7-72993F1BEABF}"/>
              </a:ext>
            </a:extLst>
          </p:cNvPr>
          <p:cNvSpPr txBox="1"/>
          <p:nvPr/>
        </p:nvSpPr>
        <p:spPr>
          <a:xfrm>
            <a:off x="381000" y="4620498"/>
            <a:ext cx="2173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Ingredients for ORFS</a:t>
            </a:r>
          </a:p>
        </p:txBody>
      </p:sp>
      <p:sp>
        <p:nvSpPr>
          <p:cNvPr id="65" name="TextBox 42">
            <a:extLst>
              <a:ext uri="{FF2B5EF4-FFF2-40B4-BE49-F238E27FC236}">
                <a16:creationId xmlns:a16="http://schemas.microsoft.com/office/drawing/2014/main" id="{6197287A-6FC8-8CFE-CD88-F28089097DB3}"/>
              </a:ext>
            </a:extLst>
          </p:cNvPr>
          <p:cNvSpPr txBox="1"/>
          <p:nvPr/>
        </p:nvSpPr>
        <p:spPr>
          <a:xfrm>
            <a:off x="6287823" y="4328858"/>
            <a:ext cx="1754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ORFS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flow</a:t>
            </a:r>
          </a:p>
        </p:txBody>
      </p:sp>
      <p:cxnSp>
        <p:nvCxnSpPr>
          <p:cNvPr id="75" name="Straight Arrow Connector 30">
            <a:extLst>
              <a:ext uri="{FF2B5EF4-FFF2-40B4-BE49-F238E27FC236}">
                <a16:creationId xmlns:a16="http://schemas.microsoft.com/office/drawing/2014/main" id="{9841124B-593A-350E-273C-1A10585D4A54}"/>
              </a:ext>
            </a:extLst>
          </p:cNvPr>
          <p:cNvCxnSpPr>
            <a:cxnSpLocks/>
          </p:cNvCxnSpPr>
          <p:nvPr/>
        </p:nvCxnSpPr>
        <p:spPr>
          <a:xfrm>
            <a:off x="4786044" y="3598129"/>
            <a:ext cx="0" cy="287777"/>
          </a:xfrm>
          <a:prstGeom prst="straightConnector1">
            <a:avLst/>
          </a:prstGeom>
          <a:noFill/>
          <a:ln w="50800" cap="flat" cmpd="sng" algn="ctr">
            <a:solidFill>
              <a:schemeClr val="tx1"/>
            </a:solidFill>
            <a:prstDash val="soli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87593478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307CED8-A035-F39F-E6DC-F9C0B8F0A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1547CD-5AC7-35D5-F840-D5687ABE5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711888"/>
            <a:ext cx="8972550" cy="2412312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400" b="1" dirty="0"/>
              <a:t>Pseudo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3D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Flow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Based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on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OpenROAD</a:t>
            </a:r>
            <a:r>
              <a:rPr lang="zh-CN" altLang="en-US" sz="2400" b="1" dirty="0"/>
              <a:t> </a:t>
            </a:r>
            <a:r>
              <a:rPr lang="en-US" altLang="zh-CN" sz="2400" b="1" dirty="0">
                <a:hlinkClick r:id="rId3"/>
              </a:rPr>
              <a:t>(src)</a:t>
            </a:r>
            <a:endParaRPr lang="en-US" altLang="zh-CN" sz="2400" b="1" dirty="0"/>
          </a:p>
          <a:p>
            <a:pPr marL="178642" indent="-178642"/>
            <a:r>
              <a:rPr lang="en-US" altLang="zh-CN" sz="1800" dirty="0"/>
              <a:t>Open-source</a:t>
            </a:r>
            <a:r>
              <a:rPr lang="zh-CN" altLang="en-US" sz="1800" dirty="0"/>
              <a:t> </a:t>
            </a:r>
            <a:r>
              <a:rPr lang="en-US" altLang="zh-CN" sz="1800" dirty="0"/>
              <a:t>end-to-end</a:t>
            </a:r>
            <a:r>
              <a:rPr lang="zh-CN" altLang="en-US" sz="1800" dirty="0"/>
              <a:t> </a:t>
            </a:r>
            <a:r>
              <a:rPr lang="en-US" altLang="zh-CN" sz="1800" dirty="0"/>
              <a:t>physical</a:t>
            </a:r>
            <a:r>
              <a:rPr lang="zh-CN" altLang="en-US" sz="1800" dirty="0"/>
              <a:t> </a:t>
            </a:r>
            <a:r>
              <a:rPr lang="en-US" altLang="zh-CN" sz="1800" dirty="0"/>
              <a:t>design</a:t>
            </a:r>
            <a:r>
              <a:rPr lang="zh-CN" altLang="en-US" sz="1800" dirty="0"/>
              <a:t> </a:t>
            </a:r>
            <a:r>
              <a:rPr lang="en-US" altLang="zh-CN" sz="1800" dirty="0"/>
              <a:t>flow</a:t>
            </a:r>
            <a:r>
              <a:rPr lang="zh-CN" altLang="en-US" sz="1800" dirty="0"/>
              <a:t> </a:t>
            </a:r>
            <a:r>
              <a:rPr lang="en-US" altLang="zh-CN" sz="1800" dirty="0"/>
              <a:t>for</a:t>
            </a:r>
            <a:r>
              <a:rPr lang="zh-CN" altLang="en-US" sz="1800" dirty="0"/>
              <a:t> </a:t>
            </a:r>
            <a:r>
              <a:rPr lang="en-US" altLang="zh-CN" sz="1800" dirty="0"/>
              <a:t>face-to-face</a:t>
            </a:r>
            <a:r>
              <a:rPr lang="zh-CN" altLang="en-US" sz="1800" dirty="0"/>
              <a:t> </a:t>
            </a:r>
            <a:r>
              <a:rPr lang="en-US" altLang="zh-CN" sz="1800" dirty="0"/>
              <a:t>3D</a:t>
            </a:r>
            <a:r>
              <a:rPr lang="zh-CN" altLang="en-US" sz="1800" dirty="0"/>
              <a:t> </a:t>
            </a:r>
            <a:r>
              <a:rPr lang="en-US" altLang="zh-CN" sz="1800" dirty="0"/>
              <a:t>ICs</a:t>
            </a:r>
          </a:p>
          <a:p>
            <a:pPr marL="178642" indent="-178642"/>
            <a:endParaRPr lang="en-US" altLang="zh-CN" sz="1000" b="1" dirty="0">
              <a:solidFill>
                <a:srgbClr val="1B00C0"/>
              </a:solidFill>
            </a:endParaRPr>
          </a:p>
          <a:p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9C98C9-B2CE-732C-1349-ED427C0C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" y="103451"/>
            <a:ext cx="9080500" cy="595312"/>
          </a:xfrm>
        </p:spPr>
        <p:txBody>
          <a:bodyPr/>
          <a:lstStyle/>
          <a:p>
            <a:r>
              <a:rPr lang="en-US" altLang="zh-CN" dirty="0"/>
              <a:t>Example</a:t>
            </a:r>
            <a:r>
              <a:rPr lang="zh-CN" altLang="en-US" dirty="0"/>
              <a:t> </a:t>
            </a:r>
            <a:r>
              <a:rPr lang="en-US" altLang="zh-CN" dirty="0"/>
              <a:t>4:</a:t>
            </a:r>
            <a:r>
              <a:rPr lang="zh-CN" altLang="en-US" dirty="0"/>
              <a:t>  </a:t>
            </a:r>
            <a:r>
              <a:rPr lang="en-US" altLang="zh-CN" dirty="0"/>
              <a:t>Pin3D</a:t>
            </a:r>
            <a:r>
              <a:rPr lang="zh-CN" altLang="en-US" dirty="0"/>
              <a:t> </a:t>
            </a:r>
            <a:r>
              <a:rPr lang="en-US" altLang="zh-CN" dirty="0"/>
              <a:t>Flow</a:t>
            </a:r>
            <a:r>
              <a:rPr lang="zh-CN" altLang="en-US" dirty="0"/>
              <a:t> </a:t>
            </a:r>
            <a:r>
              <a:rPr lang="en-US" altLang="zh-CN" dirty="0"/>
              <a:t>Based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OpenROAD</a:t>
            </a:r>
            <a:r>
              <a:rPr lang="zh-CN" altLang="en-US" dirty="0"/>
              <a:t> 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044BEC5-CD8F-FBA1-01D4-4FCCB2E16749}"/>
              </a:ext>
            </a:extLst>
          </p:cNvPr>
          <p:cNvGrpSpPr/>
          <p:nvPr/>
        </p:nvGrpSpPr>
        <p:grpSpPr>
          <a:xfrm>
            <a:off x="2009718" y="1571508"/>
            <a:ext cx="5188063" cy="5144861"/>
            <a:chOff x="279855" y="1373505"/>
            <a:chExt cx="5649775" cy="5371465"/>
          </a:xfrm>
        </p:grpSpPr>
        <p:sp>
          <p:nvSpPr>
            <p:cNvPr id="5" name="Rectangles 56">
              <a:extLst>
                <a:ext uri="{FF2B5EF4-FFF2-40B4-BE49-F238E27FC236}">
                  <a16:creationId xmlns:a16="http://schemas.microsoft.com/office/drawing/2014/main" id="{AB51AEB4-E914-C01D-755C-BA4D2719DB20}"/>
                </a:ext>
              </a:extLst>
            </p:cNvPr>
            <p:cNvSpPr/>
            <p:nvPr/>
          </p:nvSpPr>
          <p:spPr>
            <a:xfrm>
              <a:off x="279855" y="1373505"/>
              <a:ext cx="2639240" cy="53714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C4FA4255-17D1-4E5D-747A-1D1E9B822F61}"/>
                </a:ext>
              </a:extLst>
            </p:cNvPr>
            <p:cNvSpPr/>
            <p:nvPr/>
          </p:nvSpPr>
          <p:spPr>
            <a:xfrm>
              <a:off x="422550" y="1530983"/>
              <a:ext cx="1057633" cy="3166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90204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  <a:sym typeface="Arial" panose="020B0604020202090204"/>
                </a:rPr>
                <a:t>2D PDK</a:t>
              </a:r>
            </a:p>
          </p:txBody>
        </p: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B3217CA5-CB71-E239-5598-DBBB6760F1F5}"/>
                </a:ext>
              </a:extLst>
            </p:cNvPr>
            <p:cNvSpPr/>
            <p:nvPr/>
          </p:nvSpPr>
          <p:spPr>
            <a:xfrm>
              <a:off x="422551" y="2011680"/>
              <a:ext cx="2355575" cy="46355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90204"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  <a:sym typeface="Arial" panose="020B0604020202090204"/>
                </a:rPr>
                <a:t>Yosys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Arial" panose="020B060402020209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90204"/>
                <a:buNone/>
                <a:tabLst/>
                <a:defRPr/>
              </a:pP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  <a:sym typeface="Arial" panose="020B0604020202090204"/>
                </a:rPr>
                <a:t>Logical Synthesis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Arial" panose="020B0604020202090204"/>
              </a:endParaRPr>
            </a:p>
          </p:txBody>
        </p:sp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D383FBBB-7ABA-10C2-E5A0-E49B89CC2016}"/>
                </a:ext>
              </a:extLst>
            </p:cNvPr>
            <p:cNvSpPr/>
            <p:nvPr/>
          </p:nvSpPr>
          <p:spPr>
            <a:xfrm>
              <a:off x="1714777" y="1530983"/>
              <a:ext cx="1057633" cy="31666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90204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  <a:sym typeface="Arial" panose="020B0604020202090204"/>
                </a:rPr>
                <a:t>3D PDK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718F87F-E83A-7FDB-4328-66EE7BC297CF}"/>
                </a:ext>
              </a:extLst>
            </p:cNvPr>
            <p:cNvCxnSpPr>
              <a:stCxn id="6" idx="3"/>
              <a:endCxn id="8" idx="1"/>
            </p:cNvCxnSpPr>
            <p:nvPr/>
          </p:nvCxnSpPr>
          <p:spPr>
            <a:xfrm>
              <a:off x="1480183" y="1689314"/>
              <a:ext cx="234593" cy="0"/>
            </a:xfrm>
            <a:prstGeom prst="straightConnector1">
              <a:avLst/>
            </a:prstGeom>
            <a:ln w="31750" cap="flat" cmpd="sng">
              <a:solidFill>
                <a:schemeClr val="tx1"/>
              </a:solidFill>
              <a:prstDash val="solid"/>
              <a:miter lim="800000"/>
              <a:headEnd type="none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6562A295-DD41-ACE0-471F-952BD49F73EB}"/>
                </a:ext>
              </a:extLst>
            </p:cNvPr>
            <p:cNvCxnSpPr/>
            <p:nvPr/>
          </p:nvCxnSpPr>
          <p:spPr>
            <a:xfrm>
              <a:off x="1110157" y="1837803"/>
              <a:ext cx="0" cy="182245"/>
            </a:xfrm>
            <a:prstGeom prst="straightConnector1">
              <a:avLst/>
            </a:prstGeom>
            <a:ln w="31750" cap="flat" cmpd="sng">
              <a:solidFill>
                <a:schemeClr val="tx1"/>
              </a:solidFill>
              <a:prstDash val="solid"/>
              <a:miter lim="800000"/>
              <a:headEnd type="none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lbow Connector 10">
              <a:extLst>
                <a:ext uri="{FF2B5EF4-FFF2-40B4-BE49-F238E27FC236}">
                  <a16:creationId xmlns:a16="http://schemas.microsoft.com/office/drawing/2014/main" id="{A5AA1578-DA8A-8AE9-A73C-0988A82B5DC5}"/>
                </a:ext>
              </a:extLst>
            </p:cNvPr>
            <p:cNvCxnSpPr>
              <a:stCxn id="8" idx="3"/>
              <a:endCxn id="12" idx="3"/>
            </p:cNvCxnSpPr>
            <p:nvPr/>
          </p:nvCxnSpPr>
          <p:spPr>
            <a:xfrm>
              <a:off x="2772410" y="1689314"/>
              <a:ext cx="1906" cy="1142150"/>
            </a:xfrm>
            <a:prstGeom prst="bentConnector3">
              <a:avLst>
                <a:gd name="adj1" fmla="val 13162857"/>
              </a:avLst>
            </a:prstGeom>
            <a:ln w="31750" cap="flat" cmpd="sng">
              <a:solidFill>
                <a:schemeClr val="tx1"/>
              </a:solidFill>
              <a:prstDash val="solid"/>
              <a:miter lim="800000"/>
              <a:headEnd type="none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166CB5C3-2155-0862-842D-33B264D6DC0E}"/>
                </a:ext>
              </a:extLst>
            </p:cNvPr>
            <p:cNvSpPr/>
            <p:nvPr/>
          </p:nvSpPr>
          <p:spPr>
            <a:xfrm>
              <a:off x="422550" y="2599690"/>
              <a:ext cx="2351765" cy="46355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90204"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  <a:sym typeface="Arial" panose="020B0604020202090204"/>
                </a:rPr>
                <a:t>OpenROAD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Arial" panose="020B060402020209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90204"/>
                <a:buNone/>
                <a:tabLst/>
                <a:defRPr/>
              </a:pP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  <a:sym typeface="Arial" panose="020B0604020202090204"/>
                </a:rPr>
                <a:t>Floorplan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Arial" panose="020B0604020202090204"/>
              </a:endParaRPr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6D9900D3-5307-59A2-6AD4-81BD7D3CD8B1}"/>
                </a:ext>
              </a:extLst>
            </p:cNvPr>
            <p:cNvSpPr/>
            <p:nvPr/>
          </p:nvSpPr>
          <p:spPr>
            <a:xfrm>
              <a:off x="426361" y="3187700"/>
              <a:ext cx="2351765" cy="46355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90204"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  <a:sym typeface="Arial" panose="020B0604020202090204"/>
                </a:rPr>
                <a:t>TritonPart + RePlace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Arial" panose="020B060402020209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90204"/>
                <a:buNone/>
                <a:tabLst/>
                <a:defRPr/>
              </a:pP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  <a:sym typeface="Arial" panose="020B0604020202090204"/>
                </a:rPr>
                <a:t>3D Placement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Arial" panose="020B0604020202090204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299E103-B94C-E29B-46BA-851DAA640794}"/>
                </a:ext>
              </a:extLst>
            </p:cNvPr>
            <p:cNvCxnSpPr/>
            <p:nvPr/>
          </p:nvCxnSpPr>
          <p:spPr>
            <a:xfrm>
              <a:off x="1705152" y="2475343"/>
              <a:ext cx="0" cy="124460"/>
            </a:xfrm>
            <a:prstGeom prst="straightConnector1">
              <a:avLst/>
            </a:prstGeom>
            <a:ln w="31750" cap="flat" cmpd="sng">
              <a:solidFill>
                <a:schemeClr val="tx1"/>
              </a:solidFill>
              <a:prstDash val="solid"/>
              <a:miter lim="800000"/>
              <a:headEnd type="none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B86254D-8EE2-EB94-B62A-02E4F40990D2}"/>
                </a:ext>
              </a:extLst>
            </p:cNvPr>
            <p:cNvCxnSpPr>
              <a:stCxn id="12" idx="2"/>
              <a:endCxn id="13" idx="0"/>
            </p:cNvCxnSpPr>
            <p:nvPr/>
          </p:nvCxnSpPr>
          <p:spPr>
            <a:xfrm>
              <a:off x="1598433" y="3063239"/>
              <a:ext cx="3810" cy="124461"/>
            </a:xfrm>
            <a:prstGeom prst="straightConnector1">
              <a:avLst/>
            </a:prstGeom>
            <a:ln w="31750" cap="flat" cmpd="sng">
              <a:solidFill>
                <a:schemeClr val="tx1"/>
              </a:solidFill>
              <a:prstDash val="solid"/>
              <a:miter lim="800000"/>
              <a:headEnd type="none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E1C8E523-57EC-5B5E-7767-485DE07D23DE}"/>
                </a:ext>
              </a:extLst>
            </p:cNvPr>
            <p:cNvSpPr/>
            <p:nvPr/>
          </p:nvSpPr>
          <p:spPr>
            <a:xfrm>
              <a:off x="422551" y="3775710"/>
              <a:ext cx="2355575" cy="46355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90204"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  <a:sym typeface="Arial" panose="020B0604020202090204"/>
                </a:rPr>
                <a:t>TritonCTS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Arial" panose="020B060402020209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90204"/>
                <a:buNone/>
                <a:tabLst/>
                <a:defRPr/>
              </a:pP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  <a:sym typeface="Arial" panose="020B0604020202090204"/>
                </a:rPr>
                <a:t>CTS and Optimization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Arial" panose="020B0604020202090204"/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53A0B9D-7469-7CB2-037C-4BA8EB11D32C}"/>
                </a:ext>
              </a:extLst>
            </p:cNvPr>
            <p:cNvCxnSpPr>
              <a:stCxn id="13" idx="2"/>
              <a:endCxn id="16" idx="0"/>
            </p:cNvCxnSpPr>
            <p:nvPr/>
          </p:nvCxnSpPr>
          <p:spPr>
            <a:xfrm flipH="1">
              <a:off x="1600339" y="3651249"/>
              <a:ext cx="1905" cy="124461"/>
            </a:xfrm>
            <a:prstGeom prst="straightConnector1">
              <a:avLst/>
            </a:prstGeom>
            <a:ln w="31750" cap="flat" cmpd="sng">
              <a:solidFill>
                <a:schemeClr val="tx1"/>
              </a:solidFill>
              <a:prstDash val="solid"/>
              <a:miter lim="800000"/>
              <a:headEnd type="none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E3C4591-01D6-A974-5796-D24170C2815B}"/>
                </a:ext>
              </a:extLst>
            </p:cNvPr>
            <p:cNvCxnSpPr>
              <a:stCxn id="16" idx="2"/>
              <a:endCxn id="21" idx="0"/>
            </p:cNvCxnSpPr>
            <p:nvPr/>
          </p:nvCxnSpPr>
          <p:spPr>
            <a:xfrm>
              <a:off x="1600339" y="4239260"/>
              <a:ext cx="0" cy="124461"/>
            </a:xfrm>
            <a:prstGeom prst="straightConnector1">
              <a:avLst/>
            </a:prstGeom>
            <a:ln w="31750" cap="flat" cmpd="sng">
              <a:solidFill>
                <a:schemeClr val="tx1"/>
              </a:solidFill>
              <a:prstDash val="solid"/>
              <a:miter lim="800000"/>
              <a:headEnd type="none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8">
              <a:extLst>
                <a:ext uri="{FF2B5EF4-FFF2-40B4-BE49-F238E27FC236}">
                  <a16:creationId xmlns:a16="http://schemas.microsoft.com/office/drawing/2014/main" id="{1494D3A9-00C4-9E8A-5573-5CFB322F824E}"/>
                </a:ext>
              </a:extLst>
            </p:cNvPr>
            <p:cNvSpPr/>
            <p:nvPr/>
          </p:nvSpPr>
          <p:spPr>
            <a:xfrm>
              <a:off x="422551" y="4363720"/>
              <a:ext cx="2355575" cy="46355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90204"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  <a:sym typeface="Arial" panose="020B0604020202090204"/>
                </a:rPr>
                <a:t>OpenDP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Arial" panose="020B060402020209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90204"/>
                <a:buNone/>
                <a:tabLst/>
                <a:defRPr/>
              </a:pP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  <a:sym typeface="Arial" panose="020B0604020202090204"/>
                </a:rPr>
                <a:t>Re-Legalization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Arial" panose="020B0604020202090204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ACC799B-BA44-774F-465B-59FEFFAB3988}"/>
                </a:ext>
              </a:extLst>
            </p:cNvPr>
            <p:cNvGrpSpPr/>
            <p:nvPr/>
          </p:nvGrpSpPr>
          <p:grpSpPr>
            <a:xfrm>
              <a:off x="3145789" y="2800350"/>
              <a:ext cx="2780242" cy="1832610"/>
              <a:chOff x="5715" y="4410"/>
              <a:chExt cx="3451" cy="2886"/>
            </a:xfrm>
          </p:grpSpPr>
          <p:sp>
            <p:nvSpPr>
              <p:cNvPr id="71" name="Rectangles 57">
                <a:extLst>
                  <a:ext uri="{FF2B5EF4-FFF2-40B4-BE49-F238E27FC236}">
                    <a16:creationId xmlns:a16="http://schemas.microsoft.com/office/drawing/2014/main" id="{E60DE5E0-8C97-EED0-DA01-457921018A36}"/>
                  </a:ext>
                </a:extLst>
              </p:cNvPr>
              <p:cNvSpPr/>
              <p:nvPr/>
            </p:nvSpPr>
            <p:spPr>
              <a:xfrm>
                <a:off x="5715" y="4410"/>
                <a:ext cx="3451" cy="288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endParaRPr>
              </a:p>
            </p:txBody>
          </p:sp>
          <p:sp>
            <p:nvSpPr>
              <p:cNvPr id="72" name="Rectangle 8">
                <a:extLst>
                  <a:ext uri="{FF2B5EF4-FFF2-40B4-BE49-F238E27FC236}">
                    <a16:creationId xmlns:a16="http://schemas.microsoft.com/office/drawing/2014/main" id="{B4E5471C-D9B4-B578-AA16-670B4B9D5246}"/>
                  </a:ext>
                </a:extLst>
              </p:cNvPr>
              <p:cNvSpPr/>
              <p:nvPr/>
            </p:nvSpPr>
            <p:spPr>
              <a:xfrm>
                <a:off x="5912" y="4618"/>
                <a:ext cx="3101" cy="66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90204"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  <a:sym typeface="Arial" panose="020B0604020202090204"/>
                  </a:rPr>
                  <a:t>TritonPart</a:t>
                </a: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  <a:sym typeface="Arial" panose="020B0604020202090204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90204"/>
                  <a:buNone/>
                  <a:tabLst/>
                  <a:defRPr/>
                </a:pPr>
                <a:r>
                  <a:rPr kumimoji="0" lang="en-US" altLang="zh-CN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  <a:sym typeface="Arial" panose="020B0604020202090204"/>
                  </a:rPr>
                  <a:t>3D Partition</a:t>
                </a:r>
                <a:endPara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  <a:sym typeface="Arial" panose="020B0604020202090204"/>
                </a:endParaRPr>
              </a:p>
            </p:txBody>
          </p:sp>
          <p:sp>
            <p:nvSpPr>
              <p:cNvPr id="73" name="Rectangle 8">
                <a:extLst>
                  <a:ext uri="{FF2B5EF4-FFF2-40B4-BE49-F238E27FC236}">
                    <a16:creationId xmlns:a16="http://schemas.microsoft.com/office/drawing/2014/main" id="{A2FBC95E-5702-44B0-10E1-1E86DD7DE108}"/>
                  </a:ext>
                </a:extLst>
              </p:cNvPr>
              <p:cNvSpPr/>
              <p:nvPr/>
            </p:nvSpPr>
            <p:spPr>
              <a:xfrm>
                <a:off x="5912" y="5548"/>
                <a:ext cx="3101" cy="66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90204"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  <a:sym typeface="Arial" panose="020B0604020202090204"/>
                  </a:rPr>
                  <a:t>RePlace</a:t>
                </a: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  <a:sym typeface="Arial" panose="020B0604020202090204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90204"/>
                  <a:buNone/>
                  <a:tabLst/>
                  <a:defRPr/>
                </a:pPr>
                <a:r>
                  <a:rPr kumimoji="0" lang="en-US" altLang="zh-CN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  <a:sym typeface="Arial" panose="020B0604020202090204"/>
                  </a:rPr>
                  <a:t>Top Die Placement</a:t>
                </a:r>
                <a:endPara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  <a:sym typeface="Arial" panose="020B0604020202090204"/>
                </a:endParaRPr>
              </a:p>
            </p:txBody>
          </p:sp>
          <p:sp>
            <p:nvSpPr>
              <p:cNvPr id="74" name="Rectangle 8">
                <a:extLst>
                  <a:ext uri="{FF2B5EF4-FFF2-40B4-BE49-F238E27FC236}">
                    <a16:creationId xmlns:a16="http://schemas.microsoft.com/office/drawing/2014/main" id="{1F402440-CD69-ACFC-A3C9-BCD186F96D2E}"/>
                  </a:ext>
                </a:extLst>
              </p:cNvPr>
              <p:cNvSpPr/>
              <p:nvPr/>
            </p:nvSpPr>
            <p:spPr>
              <a:xfrm>
                <a:off x="5912" y="6478"/>
                <a:ext cx="3101" cy="66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90204"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  <a:sym typeface="Arial" panose="020B0604020202090204"/>
                  </a:rPr>
                  <a:t>RePlace</a:t>
                </a: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  <a:sym typeface="Arial" panose="020B0604020202090204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  <a:sym typeface="Arial" panose="020B0604020202090204"/>
                  </a:rPr>
                  <a:t>Bottom Die Placement</a:t>
                </a:r>
                <a:endPara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  <a:sym typeface="Arial" panose="020B0604020202090204"/>
                </a:endParaRPr>
              </a:p>
            </p:txBody>
          </p:sp>
          <p:cxnSp>
            <p:nvCxnSpPr>
              <p:cNvPr id="76" name="Elbow Connector 75">
                <a:extLst>
                  <a:ext uri="{FF2B5EF4-FFF2-40B4-BE49-F238E27FC236}">
                    <a16:creationId xmlns:a16="http://schemas.microsoft.com/office/drawing/2014/main" id="{54CB3D80-B5E8-10F7-95C3-89E5A1CE3D15}"/>
                  </a:ext>
                </a:extLst>
              </p:cNvPr>
              <p:cNvCxnSpPr>
                <a:stCxn id="74" idx="3"/>
                <a:endCxn id="73" idx="3"/>
              </p:cNvCxnSpPr>
              <p:nvPr/>
            </p:nvCxnSpPr>
            <p:spPr>
              <a:xfrm flipV="1">
                <a:off x="9013" y="5880"/>
                <a:ext cx="17" cy="930"/>
              </a:xfrm>
              <a:prstGeom prst="bentConnector3">
                <a:avLst>
                  <a:gd name="adj1" fmla="val 1800000"/>
                </a:avLst>
              </a:prstGeom>
              <a:ln w="25400" cap="flat" cmpd="sng">
                <a:solidFill>
                  <a:schemeClr val="tx1"/>
                </a:solidFill>
                <a:prstDash val="solid"/>
                <a:miter lim="800000"/>
                <a:headEnd type="none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Elbow Connector 76">
                <a:extLst>
                  <a:ext uri="{FF2B5EF4-FFF2-40B4-BE49-F238E27FC236}">
                    <a16:creationId xmlns:a16="http://schemas.microsoft.com/office/drawing/2014/main" id="{74F9B67B-CF83-996B-ACBF-386452600878}"/>
                  </a:ext>
                </a:extLst>
              </p:cNvPr>
              <p:cNvCxnSpPr>
                <a:stCxn id="73" idx="1"/>
                <a:endCxn id="74" idx="1"/>
              </p:cNvCxnSpPr>
              <p:nvPr/>
            </p:nvCxnSpPr>
            <p:spPr>
              <a:xfrm rot="10800000" flipV="1">
                <a:off x="5912" y="5880"/>
                <a:ext cx="17" cy="930"/>
              </a:xfrm>
              <a:prstGeom prst="bentConnector3">
                <a:avLst>
                  <a:gd name="adj1" fmla="val 1800000"/>
                </a:avLst>
              </a:prstGeom>
              <a:ln w="25400" cap="flat" cmpd="sng">
                <a:solidFill>
                  <a:schemeClr val="tx1"/>
                </a:solidFill>
                <a:prstDash val="solid"/>
                <a:miter lim="800000"/>
                <a:headEnd type="none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94926257-D268-CC9E-3274-19FB8F9A0E15}"/>
                </a:ext>
              </a:extLst>
            </p:cNvPr>
            <p:cNvCxnSpPr>
              <a:stCxn id="13" idx="3"/>
              <a:endCxn id="72" idx="1"/>
            </p:cNvCxnSpPr>
            <p:nvPr/>
          </p:nvCxnSpPr>
          <p:spPr>
            <a:xfrm flipV="1">
              <a:off x="2778126" y="3142932"/>
              <a:ext cx="526373" cy="276542"/>
            </a:xfrm>
            <a:prstGeom prst="straightConnector1">
              <a:avLst/>
            </a:prstGeom>
            <a:ln w="38100" cap="flat" cmpd="sng">
              <a:solidFill>
                <a:schemeClr val="tx1"/>
              </a:solidFill>
              <a:prstDash val="sysDot"/>
              <a:miter lim="800000"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A58834D-A317-8646-88CC-6E24D65A4315}"/>
                </a:ext>
              </a:extLst>
            </p:cNvPr>
            <p:cNvGrpSpPr/>
            <p:nvPr/>
          </p:nvGrpSpPr>
          <p:grpSpPr>
            <a:xfrm>
              <a:off x="3149600" y="1373505"/>
              <a:ext cx="2780030" cy="1200785"/>
              <a:chOff x="4960" y="2163"/>
              <a:chExt cx="4378" cy="1891"/>
            </a:xfrm>
          </p:grpSpPr>
          <p:sp>
            <p:nvSpPr>
              <p:cNvPr id="37" name="Rectangles 58">
                <a:extLst>
                  <a:ext uri="{FF2B5EF4-FFF2-40B4-BE49-F238E27FC236}">
                    <a16:creationId xmlns:a16="http://schemas.microsoft.com/office/drawing/2014/main" id="{33063428-A567-2382-07F9-78EAE11C0CBD}"/>
                  </a:ext>
                </a:extLst>
              </p:cNvPr>
              <p:cNvSpPr/>
              <p:nvPr/>
            </p:nvSpPr>
            <p:spPr>
              <a:xfrm>
                <a:off x="4960" y="2163"/>
                <a:ext cx="4378" cy="189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endParaRPr>
              </a:p>
            </p:txBody>
          </p:sp>
          <p:sp>
            <p:nvSpPr>
              <p:cNvPr id="56" name="Rectangle 6">
                <a:extLst>
                  <a:ext uri="{FF2B5EF4-FFF2-40B4-BE49-F238E27FC236}">
                    <a16:creationId xmlns:a16="http://schemas.microsoft.com/office/drawing/2014/main" id="{AAFE2937-1150-E833-B5F6-2913C8F09CB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053" y="2288"/>
                <a:ext cx="504" cy="49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90204"/>
                  <a:buNone/>
                  <a:tabLst/>
                  <a:defRPr/>
                </a:pP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  <a:sym typeface="Arial" panose="020B0604020202090204"/>
                </a:endParaRPr>
              </a:p>
            </p:txBody>
          </p:sp>
          <p:sp>
            <p:nvSpPr>
              <p:cNvPr id="66" name="Rectangle 9">
                <a:extLst>
                  <a:ext uri="{FF2B5EF4-FFF2-40B4-BE49-F238E27FC236}">
                    <a16:creationId xmlns:a16="http://schemas.microsoft.com/office/drawing/2014/main" id="{CCF5CBA2-9D42-5DF6-3ED6-7EF75992751F}"/>
                  </a:ext>
                </a:extLst>
              </p:cNvPr>
              <p:cNvSpPr/>
              <p:nvPr/>
            </p:nvSpPr>
            <p:spPr>
              <a:xfrm>
                <a:off x="5053" y="2864"/>
                <a:ext cx="504" cy="49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90204"/>
                  <a:buNone/>
                  <a:tabLst/>
                  <a:defRPr/>
                </a:pP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  <a:sym typeface="Arial" panose="020B0604020202090204"/>
                </a:endParaRPr>
              </a:p>
            </p:txBody>
          </p:sp>
          <p:sp>
            <p:nvSpPr>
              <p:cNvPr id="67" name="Rectangle 9">
                <a:extLst>
                  <a:ext uri="{FF2B5EF4-FFF2-40B4-BE49-F238E27FC236}">
                    <a16:creationId xmlns:a16="http://schemas.microsoft.com/office/drawing/2014/main" id="{10F5A420-62AA-8B19-5AAC-FE2F2634DAE6}"/>
                  </a:ext>
                </a:extLst>
              </p:cNvPr>
              <p:cNvSpPr/>
              <p:nvPr/>
            </p:nvSpPr>
            <p:spPr>
              <a:xfrm>
                <a:off x="5053" y="3441"/>
                <a:ext cx="504" cy="498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90204"/>
                  <a:buNone/>
                  <a:tabLst/>
                  <a:defRPr/>
                </a:pP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  <a:sym typeface="Arial" panose="020B0604020202090204"/>
                </a:endParaRPr>
              </a:p>
            </p:txBody>
          </p:sp>
          <p:sp>
            <p:nvSpPr>
              <p:cNvPr id="68" name="Text Box 63">
                <a:extLst>
                  <a:ext uri="{FF2B5EF4-FFF2-40B4-BE49-F238E27FC236}">
                    <a16:creationId xmlns:a16="http://schemas.microsoft.com/office/drawing/2014/main" id="{F0C22E35-3C87-F19A-8E06-F3A3ACBD4FC3}"/>
                  </a:ext>
                </a:extLst>
              </p:cNvPr>
              <p:cNvSpPr txBox="1"/>
              <p:nvPr/>
            </p:nvSpPr>
            <p:spPr>
              <a:xfrm>
                <a:off x="5549" y="2299"/>
                <a:ext cx="3789" cy="45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90204"/>
                  <a:buNone/>
                  <a:tabLst/>
                  <a:defRPr/>
                </a:pPr>
                <a:r>
                  <a:rPr kumimoji="0" lang="en-US" altLang="zh-CN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  <a:sym typeface="Arial" panose="020B0604020202090204"/>
                  </a:rPr>
                  <a:t>OpenROAD built-in tool</a:t>
                </a:r>
                <a:endParaRPr kumimoji="0" lang="zh-CN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  <a:sym typeface="Arial" panose="020B0604020202090204"/>
                </a:endParaRPr>
              </a:p>
            </p:txBody>
          </p:sp>
          <p:sp>
            <p:nvSpPr>
              <p:cNvPr id="69" name="Text Box 64">
                <a:extLst>
                  <a:ext uri="{FF2B5EF4-FFF2-40B4-BE49-F238E27FC236}">
                    <a16:creationId xmlns:a16="http://schemas.microsoft.com/office/drawing/2014/main" id="{3E7F9A6E-63FA-7B2E-9633-85291209E03D}"/>
                  </a:ext>
                </a:extLst>
              </p:cNvPr>
              <p:cNvSpPr txBox="1"/>
              <p:nvPr/>
            </p:nvSpPr>
            <p:spPr>
              <a:xfrm>
                <a:off x="5549" y="2865"/>
                <a:ext cx="3789" cy="49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altLang="zh-CN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  <a:sym typeface="Arial" panose="020B0604020202090204"/>
                  </a:rPr>
                  <a:t>Develop based on existing tool</a:t>
                </a:r>
                <a:endParaRPr kumimoji="0" lang="zh-CN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  <a:sym typeface="Arial" panose="020B0604020202090204"/>
                </a:endParaRPr>
              </a:p>
            </p:txBody>
          </p:sp>
          <p:sp>
            <p:nvSpPr>
              <p:cNvPr id="70" name="Text Box 65">
                <a:extLst>
                  <a:ext uri="{FF2B5EF4-FFF2-40B4-BE49-F238E27FC236}">
                    <a16:creationId xmlns:a16="http://schemas.microsoft.com/office/drawing/2014/main" id="{409AC79C-C52D-065E-7BF5-EF0AF5C490D7}"/>
                  </a:ext>
                </a:extLst>
              </p:cNvPr>
              <p:cNvSpPr txBox="1"/>
              <p:nvPr/>
            </p:nvSpPr>
            <p:spPr>
              <a:xfrm>
                <a:off x="5549" y="3451"/>
                <a:ext cx="3789" cy="498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altLang="zh-CN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  <a:sym typeface="Arial" panose="020B0604020202090204"/>
                  </a:rPr>
                  <a:t>Employ existing tool</a:t>
                </a:r>
                <a:endParaRPr kumimoji="0" lang="zh-CN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  <a:sym typeface="Arial" panose="020B0604020202090204"/>
                </a:endParaRPr>
              </a:p>
            </p:txBody>
          </p:sp>
        </p:grp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B038E96-AFF1-733A-9A98-CE937620170B}"/>
                </a:ext>
              </a:extLst>
            </p:cNvPr>
            <p:cNvCxnSpPr>
              <a:stCxn id="21" idx="2"/>
              <a:endCxn id="26" idx="0"/>
            </p:cNvCxnSpPr>
            <p:nvPr/>
          </p:nvCxnSpPr>
          <p:spPr>
            <a:xfrm>
              <a:off x="1600339" y="4827270"/>
              <a:ext cx="0" cy="124461"/>
            </a:xfrm>
            <a:prstGeom prst="straightConnector1">
              <a:avLst/>
            </a:prstGeom>
            <a:ln w="31750" cap="flat" cmpd="sng">
              <a:solidFill>
                <a:schemeClr val="tx1"/>
              </a:solidFill>
              <a:prstDash val="solid"/>
              <a:miter lim="800000"/>
              <a:headEnd type="none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8">
              <a:extLst>
                <a:ext uri="{FF2B5EF4-FFF2-40B4-BE49-F238E27FC236}">
                  <a16:creationId xmlns:a16="http://schemas.microsoft.com/office/drawing/2014/main" id="{FC2B1D44-94D9-5052-1C34-3583E208E91D}"/>
                </a:ext>
              </a:extLst>
            </p:cNvPr>
            <p:cNvSpPr/>
            <p:nvPr/>
          </p:nvSpPr>
          <p:spPr>
            <a:xfrm>
              <a:off x="422551" y="4951730"/>
              <a:ext cx="2355575" cy="46355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90204"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  <a:sym typeface="Arial" panose="020B0604020202090204"/>
                </a:rPr>
                <a:t>FastRoute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Arial" panose="020B060402020209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90204"/>
                <a:buNone/>
                <a:tabLst/>
                <a:defRPr/>
              </a:pP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  <a:sym typeface="Arial" panose="020B0604020202090204"/>
                </a:rPr>
                <a:t>Global Routing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Arial" panose="020B0604020202090204"/>
              </a:endParaRPr>
            </a:p>
          </p:txBody>
        </p:sp>
        <p:sp>
          <p:nvSpPr>
            <p:cNvPr id="27" name="Rectangle 8">
              <a:extLst>
                <a:ext uri="{FF2B5EF4-FFF2-40B4-BE49-F238E27FC236}">
                  <a16:creationId xmlns:a16="http://schemas.microsoft.com/office/drawing/2014/main" id="{69ED080D-EA90-B353-757C-10DF3BDB5486}"/>
                </a:ext>
              </a:extLst>
            </p:cNvPr>
            <p:cNvSpPr/>
            <p:nvPr/>
          </p:nvSpPr>
          <p:spPr>
            <a:xfrm>
              <a:off x="422551" y="5539740"/>
              <a:ext cx="2355575" cy="46355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90204"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  <a:sym typeface="Arial" panose="020B0604020202090204"/>
                </a:rPr>
                <a:t>TritonRoute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Arial" panose="020B060402020209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90204"/>
                <a:buNone/>
                <a:tabLst/>
                <a:defRPr/>
              </a:pP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  <a:sym typeface="Arial" panose="020B0604020202090204"/>
                </a:rPr>
                <a:t>Detail Routing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Arial" panose="020B0604020202090204"/>
              </a:endParaRP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8F0443B3-0FE3-3E6B-13A2-F04A02EC3F87}"/>
                </a:ext>
              </a:extLst>
            </p:cNvPr>
            <p:cNvCxnSpPr>
              <a:stCxn id="26" idx="2"/>
              <a:endCxn id="27" idx="0"/>
            </p:cNvCxnSpPr>
            <p:nvPr/>
          </p:nvCxnSpPr>
          <p:spPr>
            <a:xfrm>
              <a:off x="1600339" y="5415280"/>
              <a:ext cx="0" cy="124461"/>
            </a:xfrm>
            <a:prstGeom prst="straightConnector1">
              <a:avLst/>
            </a:prstGeom>
            <a:ln w="31750" cap="flat" cmpd="sng">
              <a:solidFill>
                <a:schemeClr val="tx1"/>
              </a:solidFill>
              <a:prstDash val="solid"/>
              <a:miter lim="800000"/>
              <a:headEnd type="none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8">
              <a:extLst>
                <a:ext uri="{FF2B5EF4-FFF2-40B4-BE49-F238E27FC236}">
                  <a16:creationId xmlns:a16="http://schemas.microsoft.com/office/drawing/2014/main" id="{65149FB9-9BCB-C0D8-C706-DD8A2FE4E493}"/>
                </a:ext>
              </a:extLst>
            </p:cNvPr>
            <p:cNvSpPr/>
            <p:nvPr/>
          </p:nvSpPr>
          <p:spPr>
            <a:xfrm>
              <a:off x="422551" y="6127750"/>
              <a:ext cx="2355575" cy="46355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90204"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  <a:sym typeface="Arial" panose="020B0604020202090204"/>
                </a:rPr>
                <a:t>OpenRCX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Arial" panose="020B060402020209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90204"/>
                <a:buNone/>
                <a:tabLst/>
                <a:defRPr/>
              </a:pP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  <a:sym typeface="Arial" panose="020B0604020202090204"/>
                </a:rPr>
                <a:t>RC Extraction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Arial" panose="020B0604020202090204"/>
              </a:endParaRP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20CBCDF0-4B73-BFB2-7471-A4D2F4490F71}"/>
                </a:ext>
              </a:extLst>
            </p:cNvPr>
            <p:cNvCxnSpPr>
              <a:stCxn id="27" idx="2"/>
              <a:endCxn id="29" idx="0"/>
            </p:cNvCxnSpPr>
            <p:nvPr/>
          </p:nvCxnSpPr>
          <p:spPr>
            <a:xfrm>
              <a:off x="1600339" y="6003290"/>
              <a:ext cx="0" cy="124460"/>
            </a:xfrm>
            <a:prstGeom prst="straightConnector1">
              <a:avLst/>
            </a:prstGeom>
            <a:ln w="31750" cap="flat" cmpd="sng">
              <a:solidFill>
                <a:schemeClr val="tx1"/>
              </a:solidFill>
              <a:prstDash val="solid"/>
              <a:miter lim="800000"/>
              <a:headEnd type="none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2B5EA92A-4D20-D55C-3455-44ACD4D8D6C6}"/>
                </a:ext>
              </a:extLst>
            </p:cNvPr>
            <p:cNvCxnSpPr>
              <a:endCxn id="34" idx="1"/>
            </p:cNvCxnSpPr>
            <p:nvPr/>
          </p:nvCxnSpPr>
          <p:spPr>
            <a:xfrm flipV="1">
              <a:off x="2919272" y="6079173"/>
              <a:ext cx="230328" cy="430"/>
            </a:xfrm>
            <a:prstGeom prst="straightConnector1">
              <a:avLst/>
            </a:prstGeom>
            <a:ln w="31750" cap="flat" cmpd="sng">
              <a:solidFill>
                <a:schemeClr val="tx1"/>
              </a:solidFill>
              <a:prstDash val="solid"/>
              <a:miter lim="800000"/>
              <a:headEnd type="none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5B8A0CB-548C-A9F9-725F-FD1FBA038BCC}"/>
                </a:ext>
              </a:extLst>
            </p:cNvPr>
            <p:cNvGrpSpPr/>
            <p:nvPr/>
          </p:nvGrpSpPr>
          <p:grpSpPr>
            <a:xfrm>
              <a:off x="3149600" y="5413375"/>
              <a:ext cx="2776220" cy="1331595"/>
              <a:chOff x="5410" y="7020"/>
              <a:chExt cx="4372" cy="2097"/>
            </a:xfrm>
          </p:grpSpPr>
          <p:sp>
            <p:nvSpPr>
              <p:cNvPr id="34" name="Rectangles 75">
                <a:extLst>
                  <a:ext uri="{FF2B5EF4-FFF2-40B4-BE49-F238E27FC236}">
                    <a16:creationId xmlns:a16="http://schemas.microsoft.com/office/drawing/2014/main" id="{6B198FC4-DBC3-E337-947E-D98AB2E1C3AB}"/>
                  </a:ext>
                </a:extLst>
              </p:cNvPr>
              <p:cNvSpPr/>
              <p:nvPr/>
            </p:nvSpPr>
            <p:spPr>
              <a:xfrm>
                <a:off x="5410" y="7020"/>
                <a:ext cx="4372" cy="209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endParaRPr>
              </a:p>
            </p:txBody>
          </p:sp>
          <p:sp>
            <p:nvSpPr>
              <p:cNvPr id="35" name="Rectangle 8">
                <a:extLst>
                  <a:ext uri="{FF2B5EF4-FFF2-40B4-BE49-F238E27FC236}">
                    <a16:creationId xmlns:a16="http://schemas.microsoft.com/office/drawing/2014/main" id="{88EDE5E2-97F1-9A82-E0B2-892EAAAAC0F0}"/>
                  </a:ext>
                </a:extLst>
              </p:cNvPr>
              <p:cNvSpPr/>
              <p:nvPr/>
            </p:nvSpPr>
            <p:spPr>
              <a:xfrm>
                <a:off x="5660" y="7276"/>
                <a:ext cx="3928" cy="66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90204"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  <a:sym typeface="Arial" panose="020B0604020202090204"/>
                  </a:rPr>
                  <a:t>OpenSTA</a:t>
                </a: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  <a:sym typeface="Arial" panose="020B0604020202090204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90204"/>
                  <a:buNone/>
                  <a:tabLst/>
                  <a:defRPr/>
                </a:pPr>
                <a:r>
                  <a:rPr kumimoji="0" lang="en-US" altLang="zh-CN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  <a:sym typeface="Arial" panose="020B0604020202090204"/>
                  </a:rPr>
                  <a:t>3D Timing Analysis</a:t>
                </a:r>
                <a:endPara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  <a:sym typeface="Arial" panose="020B0604020202090204"/>
                </a:endParaRPr>
              </a:p>
            </p:txBody>
          </p:sp>
          <p:sp>
            <p:nvSpPr>
              <p:cNvPr id="36" name="Rectangle 8">
                <a:extLst>
                  <a:ext uri="{FF2B5EF4-FFF2-40B4-BE49-F238E27FC236}">
                    <a16:creationId xmlns:a16="http://schemas.microsoft.com/office/drawing/2014/main" id="{652922CB-074F-74E3-AA7C-E8D156EA3183}"/>
                  </a:ext>
                </a:extLst>
              </p:cNvPr>
              <p:cNvSpPr/>
              <p:nvPr/>
            </p:nvSpPr>
            <p:spPr>
              <a:xfrm>
                <a:off x="5660" y="8206"/>
                <a:ext cx="3928" cy="66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90204"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  <a:sym typeface="Arial" panose="020B0604020202090204"/>
                  </a:rPr>
                  <a:t>HotSpot</a:t>
                </a: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  <a:sym typeface="Arial" panose="020B0604020202090204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90204"/>
                  <a:buNone/>
                  <a:tabLst/>
                  <a:defRPr/>
                </a:pPr>
                <a:r>
                  <a:rPr kumimoji="0" lang="en-US" altLang="zh-CN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  <a:sym typeface="Arial" panose="020B0604020202090204"/>
                  </a:rPr>
                  <a:t>Thermal Analysis</a:t>
                </a:r>
                <a:endPara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  <a:sym typeface="Arial" panose="020B0604020202090204"/>
                </a:endParaRPr>
              </a:p>
            </p:txBody>
          </p:sp>
        </p:grp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3A5DCB2C-346D-CA3D-F75E-2DABE28B03B7}"/>
                </a:ext>
              </a:extLst>
            </p:cNvPr>
            <p:cNvCxnSpPr>
              <a:stCxn id="13" idx="3"/>
              <a:endCxn id="74" idx="1"/>
            </p:cNvCxnSpPr>
            <p:nvPr/>
          </p:nvCxnSpPr>
          <p:spPr>
            <a:xfrm>
              <a:off x="2778126" y="3419475"/>
              <a:ext cx="526373" cy="904557"/>
            </a:xfrm>
            <a:prstGeom prst="straightConnector1">
              <a:avLst/>
            </a:prstGeom>
            <a:ln w="38100" cap="flat" cmpd="sng">
              <a:solidFill>
                <a:schemeClr val="tx1"/>
              </a:solidFill>
              <a:prstDash val="sysDot"/>
              <a:miter lim="800000"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1422132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3899DD4-0727-0307-50C4-F7965D256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BFBC64-37BE-EE51-60F7-6D82DB007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96" y="786760"/>
            <a:ext cx="8972550" cy="595312"/>
          </a:xfrm>
        </p:spPr>
        <p:txBody>
          <a:bodyPr/>
          <a:lstStyle/>
          <a:p>
            <a:r>
              <a:rPr lang="en-US" altLang="zh-CN" sz="2400" b="1" dirty="0"/>
              <a:t>3D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Placement</a:t>
            </a:r>
            <a:r>
              <a:rPr lang="zh-CN" altLang="en-US" sz="2400" b="1" dirty="0"/>
              <a:t>  </a:t>
            </a:r>
            <a:endParaRPr lang="en-US" altLang="zh-CN" sz="1000" b="1" dirty="0">
              <a:solidFill>
                <a:srgbClr val="1B00C0"/>
              </a:solidFill>
            </a:endParaRPr>
          </a:p>
          <a:p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B58D89-F7FC-D6EC-89D1-BF8C5DBE6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" y="103451"/>
            <a:ext cx="9080500" cy="595312"/>
          </a:xfrm>
        </p:spPr>
        <p:txBody>
          <a:bodyPr/>
          <a:lstStyle/>
          <a:p>
            <a:r>
              <a:rPr lang="en-US" altLang="zh-CN" dirty="0"/>
              <a:t>Example</a:t>
            </a:r>
            <a:r>
              <a:rPr lang="zh-CN" altLang="en-US" dirty="0"/>
              <a:t> </a:t>
            </a:r>
            <a:r>
              <a:rPr lang="en-US" altLang="zh-CN" dirty="0"/>
              <a:t>4:</a:t>
            </a:r>
            <a:r>
              <a:rPr lang="zh-CN" altLang="en-US" dirty="0"/>
              <a:t>  </a:t>
            </a:r>
            <a:r>
              <a:rPr lang="en-US" altLang="zh-CN" dirty="0"/>
              <a:t>Pin3D</a:t>
            </a:r>
            <a:r>
              <a:rPr lang="zh-CN" altLang="en-US" dirty="0"/>
              <a:t> </a:t>
            </a:r>
            <a:r>
              <a:rPr lang="en-US" altLang="zh-CN" dirty="0"/>
              <a:t>Flow</a:t>
            </a:r>
            <a:r>
              <a:rPr lang="zh-CN" altLang="en-US" dirty="0"/>
              <a:t> </a:t>
            </a:r>
            <a:r>
              <a:rPr lang="en-US" altLang="zh-CN" dirty="0"/>
              <a:t>Based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OpenROAD</a:t>
            </a:r>
            <a:r>
              <a:rPr lang="zh-CN" altLang="en-US" dirty="0"/>
              <a:t> </a:t>
            </a:r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7A70CE8-DCAA-F4DD-9927-796F8F0EAEE2}"/>
              </a:ext>
            </a:extLst>
          </p:cNvPr>
          <p:cNvGrpSpPr>
            <a:grpSpLocks noChangeAspect="1"/>
          </p:cNvGrpSpPr>
          <p:nvPr/>
        </p:nvGrpSpPr>
        <p:grpSpPr>
          <a:xfrm>
            <a:off x="269635" y="1219200"/>
            <a:ext cx="8950565" cy="2242360"/>
            <a:chOff x="433" y="2602"/>
            <a:chExt cx="21730" cy="591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669C551-2DFA-4B8A-3C77-49B63A452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" y="2602"/>
              <a:ext cx="5020" cy="5020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84463DF0-79A9-044A-6E91-66B3D69831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8" y="2640"/>
              <a:ext cx="5020" cy="502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81A40306-25D0-9983-DD8E-480F44A10C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3" y="2665"/>
              <a:ext cx="4812" cy="4812"/>
            </a:xfrm>
            <a:prstGeom prst="rect">
              <a:avLst/>
            </a:prstGeom>
          </p:spPr>
        </p:pic>
        <p:sp>
          <p:nvSpPr>
            <p:cNvPr id="40" name="文本框 1">
              <a:extLst>
                <a:ext uri="{FF2B5EF4-FFF2-40B4-BE49-F238E27FC236}">
                  <a16:creationId xmlns:a16="http://schemas.microsoft.com/office/drawing/2014/main" id="{E116507C-D7D5-413A-EA3A-704CD0804AC6}"/>
                </a:ext>
              </a:extLst>
            </p:cNvPr>
            <p:cNvSpPr txBox="1"/>
            <p:nvPr/>
          </p:nvSpPr>
          <p:spPr>
            <a:xfrm>
              <a:off x="510" y="7660"/>
              <a:ext cx="4813" cy="8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503050405090304" pitchFamily="18" charset="0"/>
                  <a:ea typeface="SimHei" panose="02010609060101010101" pitchFamily="49" charset="-122"/>
                  <a:cs typeface="Times New Roman" panose="02020503050405090304" pitchFamily="18" charset="0"/>
                </a:rPr>
                <a:t>2D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503050405090304" pitchFamily="18" charset="0"/>
                  <a:ea typeface="SimHei" panose="02010609060101010101" pitchFamily="49" charset="-122"/>
                  <a:cs typeface="Times New Roman" panose="02020503050405090304" pitchFamily="18" charset="0"/>
                </a:rPr>
                <a:t> 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503050405090304" pitchFamily="18" charset="0"/>
                  <a:ea typeface="SimHei" panose="02010609060101010101" pitchFamily="49" charset="-122"/>
                  <a:cs typeface="Times New Roman" panose="02020503050405090304" pitchFamily="18" charset="0"/>
                </a:rPr>
                <a:t>Global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503050405090304" pitchFamily="18" charset="0"/>
                  <a:ea typeface="SimHei" panose="02010609060101010101" pitchFamily="49" charset="-122"/>
                  <a:cs typeface="Times New Roman" panose="02020503050405090304" pitchFamily="18" charset="0"/>
                </a:rPr>
                <a:t> 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503050405090304" pitchFamily="18" charset="0"/>
                  <a:ea typeface="SimHei" panose="02010609060101010101" pitchFamily="49" charset="-122"/>
                  <a:cs typeface="Times New Roman" panose="02020503050405090304" pitchFamily="18" charset="0"/>
                </a:rPr>
                <a:t>Placement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503050405090304" pitchFamily="18" charset="0"/>
                <a:ea typeface="SimHei" panose="02010609060101010101" pitchFamily="49" charset="-122"/>
                <a:cs typeface="Times New Roman" panose="02020503050405090304" pitchFamily="18" charset="0"/>
              </a:endParaRPr>
            </a:p>
          </p:txBody>
        </p:sp>
        <p:sp>
          <p:nvSpPr>
            <p:cNvPr id="41" name="文本框 1">
              <a:extLst>
                <a:ext uri="{FF2B5EF4-FFF2-40B4-BE49-F238E27FC236}">
                  <a16:creationId xmlns:a16="http://schemas.microsoft.com/office/drawing/2014/main" id="{665AF2FC-A097-2FD3-579D-28F5FCF84CE9}"/>
                </a:ext>
              </a:extLst>
            </p:cNvPr>
            <p:cNvSpPr txBox="1"/>
            <p:nvPr/>
          </p:nvSpPr>
          <p:spPr>
            <a:xfrm>
              <a:off x="7147" y="7654"/>
              <a:ext cx="7030" cy="8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503050405090304" pitchFamily="18" charset="0"/>
                  <a:ea typeface="SimHei" panose="02010609060101010101" pitchFamily="49" charset="-122"/>
                  <a:cs typeface="Times New Roman" panose="02020503050405090304" pitchFamily="18" charset="0"/>
                </a:rPr>
                <a:t>Top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503050405090304" pitchFamily="18" charset="0"/>
                  <a:ea typeface="SimHei" panose="02010609060101010101" pitchFamily="49" charset="-122"/>
                  <a:cs typeface="Times New Roman" panose="02020503050405090304" pitchFamily="18" charset="0"/>
                </a:rPr>
                <a:t> 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503050405090304" pitchFamily="18" charset="0"/>
                  <a:ea typeface="SimHei" panose="02010609060101010101" pitchFamily="49" charset="-122"/>
                  <a:cs typeface="Times New Roman" panose="02020503050405090304" pitchFamily="18" charset="0"/>
                </a:rPr>
                <a:t>Die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503050405090304" pitchFamily="18" charset="0"/>
                  <a:ea typeface="SimHei" panose="02010609060101010101" pitchFamily="49" charset="-122"/>
                  <a:cs typeface="Times New Roman" panose="02020503050405090304" pitchFamily="18" charset="0"/>
                </a:rPr>
                <a:t>  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503050405090304" pitchFamily="18" charset="0"/>
                  <a:ea typeface="SimHei" panose="02010609060101010101" pitchFamily="49" charset="-122"/>
                  <a:cs typeface="Times New Roman" panose="02020503050405090304" pitchFamily="18" charset="0"/>
                </a:rPr>
                <a:t>Global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503050405090304" pitchFamily="18" charset="0"/>
                  <a:ea typeface="SimHei" panose="02010609060101010101" pitchFamily="49" charset="-122"/>
                  <a:cs typeface="Times New Roman" panose="02020503050405090304" pitchFamily="18" charset="0"/>
                </a:rPr>
                <a:t> 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503050405090304" pitchFamily="18" charset="0"/>
                  <a:ea typeface="SimHei" panose="02010609060101010101" pitchFamily="49" charset="-122"/>
                  <a:cs typeface="Times New Roman" panose="02020503050405090304" pitchFamily="18" charset="0"/>
                </a:rPr>
                <a:t>Placement</a:t>
              </a:r>
            </a:p>
          </p:txBody>
        </p:sp>
        <p:sp>
          <p:nvSpPr>
            <p:cNvPr id="42" name="文本框 1">
              <a:extLst>
                <a:ext uri="{FF2B5EF4-FFF2-40B4-BE49-F238E27FC236}">
                  <a16:creationId xmlns:a16="http://schemas.microsoft.com/office/drawing/2014/main" id="{30C6FCB2-B17B-9268-152D-0B7A5F7A4A48}"/>
                </a:ext>
              </a:extLst>
            </p:cNvPr>
            <p:cNvSpPr txBox="1"/>
            <p:nvPr/>
          </p:nvSpPr>
          <p:spPr>
            <a:xfrm>
              <a:off x="13855" y="7567"/>
              <a:ext cx="8308" cy="8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503050405090304" pitchFamily="18" charset="0"/>
                  <a:ea typeface="SimHei" panose="02010609060101010101" pitchFamily="49" charset="-122"/>
                  <a:cs typeface="Times New Roman" panose="02020503050405090304" pitchFamily="18" charset="0"/>
                </a:rPr>
                <a:t>Bottom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503050405090304" pitchFamily="18" charset="0"/>
                  <a:ea typeface="SimHei" panose="02010609060101010101" pitchFamily="49" charset="-122"/>
                  <a:cs typeface="Times New Roman" panose="02020503050405090304" pitchFamily="18" charset="0"/>
                </a:rPr>
                <a:t> 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503050405090304" pitchFamily="18" charset="0"/>
                  <a:ea typeface="SimHei" panose="02010609060101010101" pitchFamily="49" charset="-122"/>
                  <a:cs typeface="Times New Roman" panose="02020503050405090304" pitchFamily="18" charset="0"/>
                </a:rPr>
                <a:t>Die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503050405090304" pitchFamily="18" charset="0"/>
                  <a:ea typeface="SimHei" panose="02010609060101010101" pitchFamily="49" charset="-122"/>
                  <a:cs typeface="Times New Roman" panose="02020503050405090304" pitchFamily="18" charset="0"/>
                </a:rPr>
                <a:t> 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503050405090304" pitchFamily="18" charset="0"/>
                  <a:ea typeface="SimHei" panose="02010609060101010101" pitchFamily="49" charset="-122"/>
                  <a:cs typeface="Times New Roman" panose="02020503050405090304" pitchFamily="18" charset="0"/>
                </a:rPr>
                <a:t>Global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503050405090304" pitchFamily="18" charset="0"/>
                  <a:ea typeface="SimHei" panose="02010609060101010101" pitchFamily="49" charset="-122"/>
                  <a:cs typeface="Times New Roman" panose="02020503050405090304" pitchFamily="18" charset="0"/>
                </a:rPr>
                <a:t> 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503050405090304" pitchFamily="18" charset="0"/>
                  <a:ea typeface="SimHei" panose="02010609060101010101" pitchFamily="49" charset="-122"/>
                  <a:cs typeface="Times New Roman" panose="02020503050405090304" pitchFamily="18" charset="0"/>
                </a:rPr>
                <a:t>Placement</a:t>
              </a:r>
            </a:p>
          </p:txBody>
        </p:sp>
      </p:grpSp>
      <p:sp>
        <p:nvSpPr>
          <p:cNvPr id="43" name="Content Placeholder 1">
            <a:extLst>
              <a:ext uri="{FF2B5EF4-FFF2-40B4-BE49-F238E27FC236}">
                <a16:creationId xmlns:a16="http://schemas.microsoft.com/office/drawing/2014/main" id="{6C4A4752-BF5F-62D3-ED15-6BE97AD32D27}"/>
              </a:ext>
            </a:extLst>
          </p:cNvPr>
          <p:cNvSpPr txBox="1">
            <a:spLocks/>
          </p:cNvSpPr>
          <p:nvPr/>
        </p:nvSpPr>
        <p:spPr bwMode="auto">
          <a:xfrm>
            <a:off x="148596" y="3591685"/>
            <a:ext cx="89725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230188" indent="-230188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  <a:lvl2pPr marL="569913" indent="-222250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defRPr>
            </a:lvl2pPr>
            <a:lvl3pPr marL="803275" indent="-230188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defRPr>
            </a:lvl3pPr>
            <a:lvl4pPr marL="1025525" indent="-2222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5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55713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230188" marR="0" lvl="0" indent="-230188" algn="l" defTabSz="914400" rtl="0" eaLnBrk="1" fontAlgn="base" latinLnBrk="0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Char char="•"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Clock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Tree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Synthesis,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Re-Legalization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and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Routing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</a:t>
            </a:r>
            <a:endParaRPr kumimoji="0" lang="en-US" altLang="zh-CN" sz="1000" b="1" i="0" u="none" strike="noStrike" kern="0" cap="none" spc="0" normalizeH="0" baseline="0" noProof="0" dirty="0">
              <a:ln>
                <a:noFill/>
              </a:ln>
              <a:solidFill>
                <a:srgbClr val="1B0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  <a:p>
            <a:pPr marL="230188" marR="0" lvl="0" indent="-230188" algn="l" defTabSz="914400" rtl="0" eaLnBrk="1" fontAlgn="base" latinLnBrk="0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D3FB79AA-CE40-C464-B9AC-F6B895FB67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73" b="10188"/>
          <a:stretch>
            <a:fillRect/>
          </a:stretch>
        </p:blipFill>
        <p:spPr>
          <a:xfrm>
            <a:off x="247864" y="4119822"/>
            <a:ext cx="2744747" cy="222908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8D79E00-CF20-AF4F-E1CF-1B1D910E3D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73" b="9489"/>
          <a:stretch>
            <a:fillRect/>
          </a:stretch>
        </p:blipFill>
        <p:spPr>
          <a:xfrm>
            <a:off x="3276600" y="4126042"/>
            <a:ext cx="2710607" cy="221819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329D9BA-BD20-16C2-5182-02D6066EB7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73" b="9695"/>
          <a:stretch>
            <a:fillRect/>
          </a:stretch>
        </p:blipFill>
        <p:spPr>
          <a:xfrm>
            <a:off x="6324600" y="4119822"/>
            <a:ext cx="2710607" cy="2223965"/>
          </a:xfrm>
          <a:prstGeom prst="rect">
            <a:avLst/>
          </a:prstGeom>
        </p:spPr>
      </p:pic>
      <p:sp>
        <p:nvSpPr>
          <p:cNvPr id="47" name="文本框 1">
            <a:extLst>
              <a:ext uri="{FF2B5EF4-FFF2-40B4-BE49-F238E27FC236}">
                <a16:creationId xmlns:a16="http://schemas.microsoft.com/office/drawing/2014/main" id="{D96E48A2-0CF6-B9B5-3233-11310414F71D}"/>
              </a:ext>
            </a:extLst>
          </p:cNvPr>
          <p:cNvSpPr txBox="1"/>
          <p:nvPr/>
        </p:nvSpPr>
        <p:spPr>
          <a:xfrm>
            <a:off x="838200" y="6400800"/>
            <a:ext cx="1982470" cy="326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503050405090304" pitchFamily="18" charset="0"/>
                <a:ea typeface="SimHei" panose="02010609060101010101" pitchFamily="49" charset="-122"/>
                <a:cs typeface="Times New Roman" panose="02020503050405090304" pitchFamily="18" charset="0"/>
              </a:rPr>
              <a:t>Clock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503050405090304" pitchFamily="18" charset="0"/>
                <a:ea typeface="SimHei" panose="02010609060101010101" pitchFamily="49" charset="-122"/>
                <a:cs typeface="Times New Roman" panose="02020503050405090304" pitchFamily="18" charset="0"/>
              </a:rPr>
              <a:t> 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503050405090304" pitchFamily="18" charset="0"/>
                <a:ea typeface="SimHei" panose="02010609060101010101" pitchFamily="49" charset="-122"/>
                <a:cs typeface="Times New Roman" panose="02020503050405090304" pitchFamily="18" charset="0"/>
              </a:rPr>
              <a:t>Tree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503050405090304" pitchFamily="18" charset="0"/>
                <a:ea typeface="SimHei" panose="02010609060101010101" pitchFamily="49" charset="-122"/>
                <a:cs typeface="Times New Roman" panose="02020503050405090304" pitchFamily="18" charset="0"/>
              </a:rPr>
              <a:t> 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503050405090304" pitchFamily="18" charset="0"/>
                <a:ea typeface="SimHei" panose="02010609060101010101" pitchFamily="49" charset="-122"/>
                <a:cs typeface="Times New Roman" panose="02020503050405090304" pitchFamily="18" charset="0"/>
              </a:rPr>
              <a:t>Synthesis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503050405090304" pitchFamily="18" charset="0"/>
              <a:ea typeface="SimHei" panose="02010609060101010101" pitchFamily="49" charset="-122"/>
              <a:cs typeface="Times New Roman" panose="02020503050405090304" pitchFamily="18" charset="0"/>
            </a:endParaRPr>
          </a:p>
        </p:txBody>
      </p:sp>
      <p:sp>
        <p:nvSpPr>
          <p:cNvPr id="48" name="文本框 1">
            <a:extLst>
              <a:ext uri="{FF2B5EF4-FFF2-40B4-BE49-F238E27FC236}">
                <a16:creationId xmlns:a16="http://schemas.microsoft.com/office/drawing/2014/main" id="{48F48427-966D-A1B7-70DB-20FE0A923707}"/>
              </a:ext>
            </a:extLst>
          </p:cNvPr>
          <p:cNvSpPr txBox="1"/>
          <p:nvPr/>
        </p:nvSpPr>
        <p:spPr>
          <a:xfrm>
            <a:off x="3884930" y="6400800"/>
            <a:ext cx="1982470" cy="326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503050405090304" pitchFamily="18" charset="0"/>
                <a:ea typeface="SimHei" panose="02010609060101010101" pitchFamily="49" charset="-122"/>
                <a:cs typeface="Times New Roman" panose="02020503050405090304" pitchFamily="18" charset="0"/>
              </a:rPr>
              <a:t>Re-Legalization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503050405090304" pitchFamily="18" charset="0"/>
              <a:ea typeface="SimHei" panose="02010609060101010101" pitchFamily="49" charset="-122"/>
              <a:cs typeface="Times New Roman" panose="02020503050405090304" pitchFamily="18" charset="0"/>
            </a:endParaRPr>
          </a:p>
        </p:txBody>
      </p:sp>
      <p:sp>
        <p:nvSpPr>
          <p:cNvPr id="49" name="文本框 1">
            <a:extLst>
              <a:ext uri="{FF2B5EF4-FFF2-40B4-BE49-F238E27FC236}">
                <a16:creationId xmlns:a16="http://schemas.microsoft.com/office/drawing/2014/main" id="{61A89F86-7C9E-D508-952D-1960BE4815D3}"/>
              </a:ext>
            </a:extLst>
          </p:cNvPr>
          <p:cNvSpPr txBox="1"/>
          <p:nvPr/>
        </p:nvSpPr>
        <p:spPr>
          <a:xfrm>
            <a:off x="6858000" y="6400800"/>
            <a:ext cx="1982470" cy="326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503050405090304" pitchFamily="18" charset="0"/>
                <a:ea typeface="SimHei" panose="02010609060101010101" pitchFamily="49" charset="-122"/>
                <a:cs typeface="Times New Roman" panose="02020503050405090304" pitchFamily="18" charset="0"/>
              </a:rPr>
              <a:t>Routing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503050405090304" pitchFamily="18" charset="0"/>
              <a:ea typeface="SimHei" panose="02010609060101010101" pitchFamily="49" charset="-122"/>
              <a:cs typeface="Times New Roman" panose="0202050305040509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86639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>
            <a:spLocks noGrp="1"/>
          </p:cNvSpPr>
          <p:nvPr>
            <p:ph type="title"/>
          </p:nvPr>
        </p:nvSpPr>
        <p:spPr>
          <a:xfrm>
            <a:off x="161925" y="144463"/>
            <a:ext cx="8851900" cy="59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127" name="Google Shape;127;p6"/>
          <p:cNvSpPr txBox="1">
            <a:spLocks noGrp="1"/>
          </p:cNvSpPr>
          <p:nvPr>
            <p:ph type="body" idx="1"/>
          </p:nvPr>
        </p:nvSpPr>
        <p:spPr>
          <a:xfrm>
            <a:off x="0" y="838201"/>
            <a:ext cx="9220200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230188" lvl="0" indent="-23018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1" dirty="0">
                <a:solidFill>
                  <a:schemeClr val="dk2"/>
                </a:solidFill>
              </a:rPr>
              <a:t>Introduction</a:t>
            </a:r>
            <a:endParaRPr dirty="0"/>
          </a:p>
          <a:p>
            <a:pPr marL="230188" lvl="0" indent="-230188" algn="l" rtl="0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1" dirty="0">
                <a:solidFill>
                  <a:schemeClr val="dk2"/>
                </a:solidFill>
              </a:rPr>
              <a:t>An EDA benchmarking first</a:t>
            </a:r>
            <a:endParaRPr dirty="0"/>
          </a:p>
          <a:p>
            <a:pPr marL="230188" lvl="0" indent="-230188" algn="l" rtl="0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1" dirty="0">
                <a:solidFill>
                  <a:schemeClr val="dk2"/>
                </a:solidFill>
              </a:rPr>
              <a:t>OpenROAD-Research and ORFS-Research</a:t>
            </a:r>
            <a:endParaRPr dirty="0"/>
          </a:p>
          <a:p>
            <a:pPr marL="230188" lvl="0" indent="-230188" algn="l" rtl="0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Serving an ML EDA Commons</a:t>
            </a:r>
            <a:endParaRPr dirty="0"/>
          </a:p>
          <a:p>
            <a:pPr marL="230188" lvl="0" indent="-230188" algn="l" rtl="0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1" dirty="0">
                <a:solidFill>
                  <a:schemeClr val="dk2"/>
                </a:solidFill>
              </a:rPr>
              <a:t>DATC RDF roadmap updates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44AA28-21A4-8DEE-79AB-139005AF6B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7AE5B5-F414-6A52-1220-ADC73366F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52400" y="762000"/>
            <a:ext cx="9296400" cy="2819400"/>
          </a:xfrm>
        </p:spPr>
        <p:txBody>
          <a:bodyPr/>
          <a:lstStyle/>
          <a:p>
            <a:pPr marL="227013" lvl="1" indent="0">
              <a:buNone/>
            </a:pPr>
            <a:r>
              <a:rPr lang="en-US" b="1" dirty="0"/>
              <a:t>A vision for an ML EDA Commons </a:t>
            </a:r>
          </a:p>
          <a:p>
            <a:pPr marL="569913" lvl="1" indent="-342900"/>
            <a:r>
              <a:rPr lang="en-US" sz="2200" dirty="0"/>
              <a:t>Standards, accessibility, and reproducibility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366E92-DF51-A200-4651-19FC8CAD5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97" y="90488"/>
            <a:ext cx="8851900" cy="595312"/>
          </a:xfrm>
        </p:spPr>
        <p:txBody>
          <a:bodyPr/>
          <a:lstStyle/>
          <a:p>
            <a:r>
              <a:rPr lang="en-US" dirty="0"/>
              <a:t>ML EDA Commons: Vision and Roadmap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3704E9-EF31-95F7-CB35-2A437B2F4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386" y="1127756"/>
            <a:ext cx="3026534" cy="12175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DF5E58-3095-FF0A-0628-52DC5779F6FE}"/>
              </a:ext>
            </a:extLst>
          </p:cNvPr>
          <p:cNvSpPr txBox="1"/>
          <p:nvPr/>
        </p:nvSpPr>
        <p:spPr>
          <a:xfrm>
            <a:off x="6825710" y="733171"/>
            <a:ext cx="215721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ISPD 2025 Invited Paper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DD33A7CB-782B-C74D-4A97-E0D4815A2E98}"/>
              </a:ext>
            </a:extLst>
          </p:cNvPr>
          <p:cNvSpPr txBox="1">
            <a:spLocks/>
          </p:cNvSpPr>
          <p:nvPr/>
        </p:nvSpPr>
        <p:spPr>
          <a:xfrm>
            <a:off x="-152400" y="1662412"/>
            <a:ext cx="9296400" cy="5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00000"/>
              </a:buClr>
              <a:buSzPts val="9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227013" lvl="1" indent="0">
              <a:buFont typeface="Arial"/>
              <a:buNone/>
            </a:pPr>
            <a:r>
              <a:rPr lang="en-US" b="1" dirty="0"/>
              <a:t>Components of a ML EDA Commons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75DE7D-C8B6-2E63-DCD1-6A1C823FA3FB}"/>
              </a:ext>
            </a:extLst>
          </p:cNvPr>
          <p:cNvSpPr/>
          <p:nvPr/>
        </p:nvSpPr>
        <p:spPr>
          <a:xfrm rot="5400000">
            <a:off x="4447797" y="-1460482"/>
            <a:ext cx="248407" cy="8094722"/>
          </a:xfrm>
          <a:prstGeom prst="rect">
            <a:avLst/>
          </a:prstGeom>
          <a:gradFill flip="none" rotWithShape="1">
            <a:gsLst>
              <a:gs pos="0">
                <a:srgbClr val="0F9ED5">
                  <a:lumMod val="20000"/>
                  <a:lumOff val="80000"/>
                  <a:alpha val="70000"/>
                </a:srgbClr>
              </a:gs>
              <a:gs pos="100000">
                <a:srgbClr val="156082"/>
              </a:gs>
            </a:gsLst>
            <a:lin ang="16200000" scaled="1"/>
            <a:tileRect/>
          </a:gra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vert="vert270" rtlCol="0" anchor="ctr"/>
          <a:lstStyle/>
          <a:p>
            <a:pPr algn="ctr">
              <a:buClrTx/>
              <a:defRPr/>
            </a:pPr>
            <a:r>
              <a:rPr lang="en-US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Nascent                                                                                 	                                             </a:t>
            </a:r>
            <a:r>
              <a:rPr lang="en-US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Mature           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6BBB9B8B-3BA0-AA9A-FA4A-0B9E6650A3EE}"/>
              </a:ext>
            </a:extLst>
          </p:cNvPr>
          <p:cNvSpPr/>
          <p:nvPr/>
        </p:nvSpPr>
        <p:spPr>
          <a:xfrm>
            <a:off x="4075338" y="5705857"/>
            <a:ext cx="1569792" cy="400044"/>
          </a:xfrm>
          <a:prstGeom prst="rightArrow">
            <a:avLst/>
          </a:prstGeom>
          <a:gradFill>
            <a:gsLst>
              <a:gs pos="0">
                <a:srgbClr val="0F9ED5">
                  <a:lumMod val="20000"/>
                  <a:lumOff val="80000"/>
                </a:srgbClr>
              </a:gs>
              <a:gs pos="100000">
                <a:srgbClr val="156082"/>
              </a:gs>
            </a:gsLst>
            <a:lin ang="0" scaled="1"/>
          </a:gra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Tx/>
              <a:defRPr/>
            </a:pPr>
            <a:endParaRPr lang="en-US" kern="1200" dirty="0">
              <a:solidFill>
                <a:prstClr val="white"/>
              </a:solidFill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E947353-7FB8-FF64-6B35-26780F2B8CE9}"/>
              </a:ext>
            </a:extLst>
          </p:cNvPr>
          <p:cNvSpPr/>
          <p:nvPr/>
        </p:nvSpPr>
        <p:spPr>
          <a:xfrm>
            <a:off x="4735176" y="2814158"/>
            <a:ext cx="3972280" cy="3555383"/>
          </a:xfrm>
          <a:prstGeom prst="roundRect">
            <a:avLst/>
          </a:prstGeom>
          <a:noFill/>
          <a:ln w="28575" cap="flat" cmpd="sng" algn="ctr">
            <a:solidFill>
              <a:srgbClr val="4EA72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t"/>
          <a:lstStyle/>
          <a:p>
            <a:pPr algn="ctr">
              <a:buClrTx/>
              <a:defRPr/>
            </a:pPr>
            <a:endParaRPr lang="en-US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AF5992B-EE33-2A57-103E-3A17E107E699}"/>
              </a:ext>
            </a:extLst>
          </p:cNvPr>
          <p:cNvSpPr/>
          <p:nvPr/>
        </p:nvSpPr>
        <p:spPr>
          <a:xfrm>
            <a:off x="4806471" y="3196851"/>
            <a:ext cx="1833755" cy="3087708"/>
          </a:xfrm>
          <a:prstGeom prst="roundRect">
            <a:avLst/>
          </a:prstGeom>
          <a:noFill/>
          <a:ln w="28575" cap="flat" cmpd="sng" algn="ctr">
            <a:solidFill>
              <a:srgbClr val="4EA72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t"/>
          <a:lstStyle/>
          <a:p>
            <a:pPr algn="ctr">
              <a:buClrTx/>
              <a:defRPr/>
            </a:pPr>
            <a:r>
              <a:rPr lang="en-US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Governance &amp; standards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0233420-8774-D9CC-F78B-8C253C320295}"/>
              </a:ext>
            </a:extLst>
          </p:cNvPr>
          <p:cNvSpPr/>
          <p:nvPr/>
        </p:nvSpPr>
        <p:spPr>
          <a:xfrm>
            <a:off x="6869919" y="3196851"/>
            <a:ext cx="1766894" cy="3087709"/>
          </a:xfrm>
          <a:prstGeom prst="roundRect">
            <a:avLst/>
          </a:prstGeom>
          <a:noFill/>
          <a:ln w="28575" cap="flat" cmpd="sng" algn="ctr">
            <a:solidFill>
              <a:srgbClr val="4EA72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t"/>
          <a:lstStyle/>
          <a:p>
            <a:pPr algn="ctr">
              <a:buClrTx/>
              <a:defRPr/>
            </a:pPr>
            <a:r>
              <a:rPr lang="en-US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Accessibility &amp; reproducibility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2D3B9A-86D9-1B1D-562F-C4B5EF0B8443}"/>
              </a:ext>
            </a:extLst>
          </p:cNvPr>
          <p:cNvSpPr txBox="1"/>
          <p:nvPr/>
        </p:nvSpPr>
        <p:spPr>
          <a:xfrm>
            <a:off x="4806471" y="2841703"/>
            <a:ext cx="38479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Tx/>
              <a:defRPr/>
            </a:pPr>
            <a:r>
              <a:rPr lang="en-US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Components of an ML EDA Commons:</a:t>
            </a:r>
          </a:p>
        </p:txBody>
      </p:sp>
      <p:sp>
        <p:nvSpPr>
          <p:cNvPr id="23" name="Flowchart: Alternate Process 22">
            <a:extLst>
              <a:ext uri="{FF2B5EF4-FFF2-40B4-BE49-F238E27FC236}">
                <a16:creationId xmlns:a16="http://schemas.microsoft.com/office/drawing/2014/main" id="{8D5EF52E-9031-2B11-2770-4546C1D614B1}"/>
              </a:ext>
            </a:extLst>
          </p:cNvPr>
          <p:cNvSpPr/>
          <p:nvPr/>
        </p:nvSpPr>
        <p:spPr>
          <a:xfrm>
            <a:off x="6953511" y="3913377"/>
            <a:ext cx="1611351" cy="480556"/>
          </a:xfrm>
          <a:prstGeom prst="flowChartAlternateProcess">
            <a:avLst/>
          </a:prstGeom>
          <a:solidFill>
            <a:srgbClr val="156082"/>
          </a:solidFill>
          <a:ln w="28575" cap="flat" cmpd="sng" algn="ctr">
            <a:solidFill>
              <a:srgbClr val="15608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>
              <a:buClrTx/>
              <a:defRPr/>
            </a:pPr>
            <a:r>
              <a:rPr lang="en-US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Cloud infrastructure</a:t>
            </a:r>
          </a:p>
        </p:txBody>
      </p:sp>
      <p:sp>
        <p:nvSpPr>
          <p:cNvPr id="24" name="Flowchart: Alternate Process 23">
            <a:extLst>
              <a:ext uri="{FF2B5EF4-FFF2-40B4-BE49-F238E27FC236}">
                <a16:creationId xmlns:a16="http://schemas.microsoft.com/office/drawing/2014/main" id="{19CC938E-6377-4CBB-73F1-C30C0D149340}"/>
              </a:ext>
            </a:extLst>
          </p:cNvPr>
          <p:cNvSpPr/>
          <p:nvPr/>
        </p:nvSpPr>
        <p:spPr>
          <a:xfrm>
            <a:off x="6953511" y="4554073"/>
            <a:ext cx="1611351" cy="305957"/>
          </a:xfrm>
          <a:prstGeom prst="flowChartAlternateProcess">
            <a:avLst/>
          </a:prstGeom>
          <a:solidFill>
            <a:srgbClr val="156082"/>
          </a:solidFill>
          <a:ln w="28575" cap="flat" cmpd="sng" algn="ctr">
            <a:solidFill>
              <a:srgbClr val="15608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>
              <a:buClrTx/>
              <a:defRPr/>
            </a:pPr>
            <a:r>
              <a:rPr lang="en-US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Open-source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2E740564-DC16-48A9-A5E7-02E4097594D4}"/>
              </a:ext>
            </a:extLst>
          </p:cNvPr>
          <p:cNvSpPr/>
          <p:nvPr/>
        </p:nvSpPr>
        <p:spPr>
          <a:xfrm>
            <a:off x="6953511" y="5046645"/>
            <a:ext cx="1611351" cy="480556"/>
          </a:xfrm>
          <a:prstGeom prst="flowChartAlternateProcess">
            <a:avLst/>
          </a:prstGeom>
          <a:solidFill>
            <a:srgbClr val="156082"/>
          </a:solidFill>
          <a:ln w="28575" cap="flat" cmpd="sng" algn="ctr">
            <a:solidFill>
              <a:srgbClr val="15608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>
              <a:buClrTx/>
              <a:defRPr/>
            </a:pPr>
            <a:r>
              <a:rPr lang="en-US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Research artifacts</a:t>
            </a:r>
          </a:p>
        </p:txBody>
      </p:sp>
      <p:sp>
        <p:nvSpPr>
          <p:cNvPr id="26" name="Flowchart: Alternate Process 25">
            <a:extLst>
              <a:ext uri="{FF2B5EF4-FFF2-40B4-BE49-F238E27FC236}">
                <a16:creationId xmlns:a16="http://schemas.microsoft.com/office/drawing/2014/main" id="{E425227A-56DC-1BDA-92F6-B65EEDE6E35B}"/>
              </a:ext>
            </a:extLst>
          </p:cNvPr>
          <p:cNvSpPr/>
          <p:nvPr/>
        </p:nvSpPr>
        <p:spPr>
          <a:xfrm>
            <a:off x="4935422" y="3913377"/>
            <a:ext cx="1611351" cy="480556"/>
          </a:xfrm>
          <a:prstGeom prst="flowChartAlternateProcess">
            <a:avLst/>
          </a:prstGeom>
          <a:solidFill>
            <a:srgbClr val="156082"/>
          </a:solidFill>
          <a:ln w="28575" cap="flat" cmpd="sng" algn="ctr">
            <a:solidFill>
              <a:srgbClr val="15608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>
              <a:buClrTx/>
              <a:defRPr/>
            </a:pPr>
            <a:r>
              <a:rPr lang="en-US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Consortium of stakeholders</a:t>
            </a:r>
          </a:p>
        </p:txBody>
      </p:sp>
      <p:sp>
        <p:nvSpPr>
          <p:cNvPr id="27" name="Flowchart: Alternate Process 26">
            <a:extLst>
              <a:ext uri="{FF2B5EF4-FFF2-40B4-BE49-F238E27FC236}">
                <a16:creationId xmlns:a16="http://schemas.microsoft.com/office/drawing/2014/main" id="{12DA9A30-A99C-6818-969D-9840A5C30600}"/>
              </a:ext>
            </a:extLst>
          </p:cNvPr>
          <p:cNvSpPr/>
          <p:nvPr/>
        </p:nvSpPr>
        <p:spPr>
          <a:xfrm>
            <a:off x="4935422" y="4542648"/>
            <a:ext cx="1611351" cy="480556"/>
          </a:xfrm>
          <a:prstGeom prst="flowChartAlternateProcess">
            <a:avLst/>
          </a:prstGeom>
          <a:solidFill>
            <a:srgbClr val="156082"/>
          </a:solidFill>
          <a:ln w="28575" cap="flat" cmpd="sng" algn="ctr">
            <a:solidFill>
              <a:srgbClr val="15608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>
              <a:buClrTx/>
              <a:defRPr/>
            </a:pPr>
            <a:r>
              <a:rPr lang="en-US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Formats &amp; quality</a:t>
            </a:r>
          </a:p>
        </p:txBody>
      </p:sp>
      <p:sp>
        <p:nvSpPr>
          <p:cNvPr id="28" name="Flowchart: Alternate Process 27">
            <a:extLst>
              <a:ext uri="{FF2B5EF4-FFF2-40B4-BE49-F238E27FC236}">
                <a16:creationId xmlns:a16="http://schemas.microsoft.com/office/drawing/2014/main" id="{FA7B89F2-A03B-F3FD-8E97-FDD6D0C53E0F}"/>
              </a:ext>
            </a:extLst>
          </p:cNvPr>
          <p:cNvSpPr/>
          <p:nvPr/>
        </p:nvSpPr>
        <p:spPr>
          <a:xfrm>
            <a:off x="4935422" y="5186377"/>
            <a:ext cx="1611351" cy="340822"/>
          </a:xfrm>
          <a:prstGeom prst="flowChartAlternateProcess">
            <a:avLst/>
          </a:prstGeom>
          <a:solidFill>
            <a:srgbClr val="156082"/>
          </a:solidFill>
          <a:ln w="28575" cap="flat" cmpd="sng" algn="ctr">
            <a:solidFill>
              <a:srgbClr val="15608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n-US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Sustenance </a:t>
            </a:r>
          </a:p>
        </p:txBody>
      </p:sp>
      <p:sp>
        <p:nvSpPr>
          <p:cNvPr id="30" name="Flowchart: Alternate Process 29">
            <a:extLst>
              <a:ext uri="{FF2B5EF4-FFF2-40B4-BE49-F238E27FC236}">
                <a16:creationId xmlns:a16="http://schemas.microsoft.com/office/drawing/2014/main" id="{55B5E647-5E5B-FB44-7178-A30FAC5F575E}"/>
              </a:ext>
            </a:extLst>
          </p:cNvPr>
          <p:cNvSpPr/>
          <p:nvPr/>
        </p:nvSpPr>
        <p:spPr>
          <a:xfrm>
            <a:off x="5668131" y="5652473"/>
            <a:ext cx="2124650" cy="520212"/>
          </a:xfrm>
          <a:prstGeom prst="flowChartAlternateProcess">
            <a:avLst/>
          </a:prstGeom>
          <a:solidFill>
            <a:srgbClr val="156082"/>
          </a:solidFill>
          <a:ln w="28575" cap="flat" cmpd="sng" algn="ctr">
            <a:solidFill>
              <a:srgbClr val="15608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>
              <a:buClrTx/>
              <a:defRPr/>
            </a:pPr>
            <a:r>
              <a:rPr lang="en-US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ML EDA infrastructure</a:t>
            </a:r>
          </a:p>
        </p:txBody>
      </p:sp>
      <p:sp>
        <p:nvSpPr>
          <p:cNvPr id="31" name="Flowchart: Preparation 30">
            <a:extLst>
              <a:ext uri="{FF2B5EF4-FFF2-40B4-BE49-F238E27FC236}">
                <a16:creationId xmlns:a16="http://schemas.microsoft.com/office/drawing/2014/main" id="{9E55202A-F244-BD5F-BD65-DC346C5D9745}"/>
              </a:ext>
            </a:extLst>
          </p:cNvPr>
          <p:cNvSpPr/>
          <p:nvPr/>
        </p:nvSpPr>
        <p:spPr>
          <a:xfrm>
            <a:off x="2533376" y="5433257"/>
            <a:ext cx="1407120" cy="503427"/>
          </a:xfrm>
          <a:prstGeom prst="flowChartPreparation">
            <a:avLst/>
          </a:prstGeom>
          <a:solidFill>
            <a:srgbClr val="0F9ED5">
              <a:lumMod val="20000"/>
              <a:lumOff val="80000"/>
              <a:alpha val="50000"/>
            </a:srgbClr>
          </a:solidFill>
          <a:ln>
            <a:solidFill>
              <a:sysClr val="windowText" lastClr="000000"/>
            </a:solidFill>
          </a:ln>
          <a:effectLst/>
        </p:spPr>
        <p:txBody>
          <a:bodyPr rtlCol="0" anchor="ctr"/>
          <a:lstStyle/>
          <a:p>
            <a:pPr algn="ctr">
              <a:buClrTx/>
              <a:defRPr/>
            </a:pPr>
            <a:r>
              <a:rPr lang="en-US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Proxies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C9210048-7F1A-F806-DB17-48C83E7B26DB}"/>
              </a:ext>
            </a:extLst>
          </p:cNvPr>
          <p:cNvSpPr/>
          <p:nvPr/>
        </p:nvSpPr>
        <p:spPr>
          <a:xfrm>
            <a:off x="382547" y="2860003"/>
            <a:ext cx="3673996" cy="3463690"/>
          </a:xfrm>
          <a:prstGeom prst="roundRect">
            <a:avLst>
              <a:gd name="adj" fmla="val 11158"/>
            </a:avLst>
          </a:prstGeom>
          <a:noFill/>
          <a:ln w="38100" cap="flat" cmpd="sng" algn="ctr">
            <a:solidFill>
              <a:srgbClr val="156082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t"/>
          <a:lstStyle/>
          <a:p>
            <a:pPr algn="ctr">
              <a:buClrTx/>
              <a:defRPr/>
            </a:pPr>
            <a:endParaRPr lang="en-US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3" name="Flowchart: Multidocument 32">
            <a:extLst>
              <a:ext uri="{FF2B5EF4-FFF2-40B4-BE49-F238E27FC236}">
                <a16:creationId xmlns:a16="http://schemas.microsoft.com/office/drawing/2014/main" id="{3E8D3C02-0F7C-7793-6B9C-EDDEF771D396}"/>
              </a:ext>
            </a:extLst>
          </p:cNvPr>
          <p:cNvSpPr/>
          <p:nvPr/>
        </p:nvSpPr>
        <p:spPr>
          <a:xfrm>
            <a:off x="591370" y="3367906"/>
            <a:ext cx="1522260" cy="820892"/>
          </a:xfrm>
          <a:prstGeom prst="flowChartMultidocumen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>
            <a:solidFill>
              <a:sysClr val="windowText" lastClr="000000"/>
            </a:solidFill>
          </a:ln>
          <a:effectLst/>
        </p:spPr>
        <p:txBody>
          <a:bodyPr rtlCol="0" anchor="ctr"/>
          <a:lstStyle/>
          <a:p>
            <a:pPr algn="ctr">
              <a:buClrTx/>
              <a:defRPr/>
            </a:pPr>
            <a:r>
              <a:rPr lang="en-US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Benchmarks and metrics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25D290E-13A2-AB38-BB86-27FE29842555}"/>
              </a:ext>
            </a:extLst>
          </p:cNvPr>
          <p:cNvGrpSpPr/>
          <p:nvPr/>
        </p:nvGrpSpPr>
        <p:grpSpPr>
          <a:xfrm>
            <a:off x="2307171" y="3367906"/>
            <a:ext cx="1581969" cy="718724"/>
            <a:chOff x="2933475" y="1878294"/>
            <a:chExt cx="1697272" cy="718724"/>
          </a:xfrm>
        </p:grpSpPr>
        <p:sp>
          <p:nvSpPr>
            <p:cNvPr id="35" name="Flowchart: Magnetic Disk 34">
              <a:extLst>
                <a:ext uri="{FF2B5EF4-FFF2-40B4-BE49-F238E27FC236}">
                  <a16:creationId xmlns:a16="http://schemas.microsoft.com/office/drawing/2014/main" id="{1E56B1C4-A3DB-C0A4-EF1E-0574D5128A24}"/>
                </a:ext>
              </a:extLst>
            </p:cNvPr>
            <p:cNvSpPr/>
            <p:nvPr/>
          </p:nvSpPr>
          <p:spPr>
            <a:xfrm>
              <a:off x="3280423" y="2129625"/>
              <a:ext cx="1350324" cy="467393"/>
            </a:xfrm>
            <a:prstGeom prst="flowChartMagneticDisk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ysClr val="windowText" lastClr="000000"/>
              </a:solidFill>
            </a:ln>
            <a:effectLst/>
          </p:spPr>
          <p:txBody>
            <a:bodyPr rtlCol="0" anchor="ctr"/>
            <a:lstStyle/>
            <a:p>
              <a:pPr algn="ctr">
                <a:buClrTx/>
                <a:defRPr/>
              </a:pPr>
              <a:r>
                <a:rPr lang="en-US" kern="1200" dirty="0">
                  <a:solidFill>
                    <a:prstClr val="black"/>
                  </a:solidFill>
                  <a:latin typeface="Aptos" panose="02110004020202020204"/>
                  <a:ea typeface="+mn-ea"/>
                  <a:cs typeface="+mn-cs"/>
                </a:rPr>
                <a:t>Datasets</a:t>
              </a:r>
            </a:p>
          </p:txBody>
        </p:sp>
        <p:sp>
          <p:nvSpPr>
            <p:cNvPr id="36" name="Flowchart: Magnetic Disk 35">
              <a:extLst>
                <a:ext uri="{FF2B5EF4-FFF2-40B4-BE49-F238E27FC236}">
                  <a16:creationId xmlns:a16="http://schemas.microsoft.com/office/drawing/2014/main" id="{29B9B844-12B8-0F9C-A3B2-121DD2AC5DBE}"/>
                </a:ext>
              </a:extLst>
            </p:cNvPr>
            <p:cNvSpPr/>
            <p:nvPr/>
          </p:nvSpPr>
          <p:spPr>
            <a:xfrm>
              <a:off x="3147673" y="2002791"/>
              <a:ext cx="1350325" cy="467393"/>
            </a:xfrm>
            <a:prstGeom prst="flowChartMagneticDisk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ysClr val="windowText" lastClr="000000"/>
              </a:solidFill>
            </a:ln>
            <a:effectLst/>
          </p:spPr>
          <p:txBody>
            <a:bodyPr rtlCol="0" anchor="ctr"/>
            <a:lstStyle/>
            <a:p>
              <a:pPr algn="ctr">
                <a:buClrTx/>
                <a:defRPr/>
              </a:pPr>
              <a:r>
                <a:rPr lang="en-US" kern="1200" dirty="0">
                  <a:solidFill>
                    <a:prstClr val="black"/>
                  </a:solidFill>
                  <a:latin typeface="Aptos" panose="02110004020202020204"/>
                  <a:ea typeface="+mn-ea"/>
                  <a:cs typeface="+mn-cs"/>
                </a:rPr>
                <a:t>Datasets</a:t>
              </a:r>
            </a:p>
          </p:txBody>
        </p:sp>
        <p:sp>
          <p:nvSpPr>
            <p:cNvPr id="37" name="Flowchart: Magnetic Disk 36">
              <a:extLst>
                <a:ext uri="{FF2B5EF4-FFF2-40B4-BE49-F238E27FC236}">
                  <a16:creationId xmlns:a16="http://schemas.microsoft.com/office/drawing/2014/main" id="{4B098836-DFF7-BF1B-E904-EC8B182750C3}"/>
                </a:ext>
              </a:extLst>
            </p:cNvPr>
            <p:cNvSpPr/>
            <p:nvPr/>
          </p:nvSpPr>
          <p:spPr>
            <a:xfrm>
              <a:off x="2933475" y="1878294"/>
              <a:ext cx="1350325" cy="467393"/>
            </a:xfrm>
            <a:prstGeom prst="flowChartMagneticDisk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ysClr val="windowText" lastClr="000000"/>
              </a:solidFill>
            </a:ln>
            <a:effectLst/>
          </p:spPr>
          <p:txBody>
            <a:bodyPr rtlCol="0" anchor="ctr"/>
            <a:lstStyle/>
            <a:p>
              <a:pPr algn="ctr">
                <a:buClrTx/>
                <a:defRPr/>
              </a:pPr>
              <a:r>
                <a:rPr lang="en-US" kern="1200" dirty="0">
                  <a:solidFill>
                    <a:prstClr val="black"/>
                  </a:solidFill>
                  <a:latin typeface="Aptos" panose="02110004020202020204"/>
                  <a:ea typeface="+mn-ea"/>
                  <a:cs typeface="+mn-cs"/>
                </a:rPr>
                <a:t>Datasets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C9BB00F-CC94-EB90-21E4-7A9BD9E62B79}"/>
              </a:ext>
            </a:extLst>
          </p:cNvPr>
          <p:cNvGrpSpPr/>
          <p:nvPr/>
        </p:nvGrpSpPr>
        <p:grpSpPr>
          <a:xfrm>
            <a:off x="2448455" y="4259738"/>
            <a:ext cx="1480664" cy="1017814"/>
            <a:chOff x="2858478" y="2907331"/>
            <a:chExt cx="1588584" cy="1017814"/>
          </a:xfrm>
        </p:grpSpPr>
        <p:sp>
          <p:nvSpPr>
            <p:cNvPr id="39" name="Flowchart: Punched Tape 38">
              <a:extLst>
                <a:ext uri="{FF2B5EF4-FFF2-40B4-BE49-F238E27FC236}">
                  <a16:creationId xmlns:a16="http://schemas.microsoft.com/office/drawing/2014/main" id="{13D0C78F-18E1-7EEC-BFA6-DBA24DC0F064}"/>
                </a:ext>
              </a:extLst>
            </p:cNvPr>
            <p:cNvSpPr/>
            <p:nvPr/>
          </p:nvSpPr>
          <p:spPr>
            <a:xfrm>
              <a:off x="3094516" y="3211392"/>
              <a:ext cx="1352546" cy="713753"/>
            </a:xfrm>
            <a:prstGeom prst="flowChartPunchedTape">
              <a:avLst/>
            </a:prstGeom>
            <a:solidFill>
              <a:srgbClr val="61CBF4"/>
            </a:solidFill>
            <a:ln>
              <a:solidFill>
                <a:sysClr val="windowText" lastClr="000000"/>
              </a:solidFill>
            </a:ln>
            <a:effectLst/>
          </p:spPr>
          <p:txBody>
            <a:bodyPr rtlCol="0" anchor="ctr"/>
            <a:lstStyle/>
            <a:p>
              <a:pPr algn="ctr">
                <a:buClrTx/>
                <a:defRPr/>
              </a:pPr>
              <a:r>
                <a:rPr lang="en-US" kern="1200" dirty="0">
                  <a:solidFill>
                    <a:prstClr val="black"/>
                  </a:solidFill>
                  <a:latin typeface="Aptos" panose="02110004020202020204"/>
                  <a:ea typeface="+mn-ea"/>
                  <a:cs typeface="+mn-cs"/>
                </a:rPr>
                <a:t>Contests</a:t>
              </a:r>
            </a:p>
          </p:txBody>
        </p:sp>
        <p:sp>
          <p:nvSpPr>
            <p:cNvPr id="40" name="Flowchart: Punched Tape 39">
              <a:extLst>
                <a:ext uri="{FF2B5EF4-FFF2-40B4-BE49-F238E27FC236}">
                  <a16:creationId xmlns:a16="http://schemas.microsoft.com/office/drawing/2014/main" id="{65CE2F10-3040-8775-779C-8336678DEC37}"/>
                </a:ext>
              </a:extLst>
            </p:cNvPr>
            <p:cNvSpPr/>
            <p:nvPr/>
          </p:nvSpPr>
          <p:spPr>
            <a:xfrm>
              <a:off x="2994622" y="3057745"/>
              <a:ext cx="1352546" cy="713753"/>
            </a:xfrm>
            <a:prstGeom prst="flowChartPunchedTape">
              <a:avLst/>
            </a:prstGeom>
            <a:solidFill>
              <a:srgbClr val="61CBF4"/>
            </a:solidFill>
            <a:ln>
              <a:solidFill>
                <a:sysClr val="windowText" lastClr="000000"/>
              </a:solidFill>
            </a:ln>
            <a:effectLst/>
          </p:spPr>
          <p:txBody>
            <a:bodyPr rtlCol="0" anchor="ctr"/>
            <a:lstStyle/>
            <a:p>
              <a:pPr algn="ctr">
                <a:buClrTx/>
                <a:defRPr/>
              </a:pPr>
              <a:r>
                <a:rPr lang="en-US" kern="1200" dirty="0">
                  <a:solidFill>
                    <a:prstClr val="black"/>
                  </a:solidFill>
                  <a:latin typeface="Aptos" panose="02110004020202020204"/>
                  <a:ea typeface="+mn-ea"/>
                  <a:cs typeface="+mn-cs"/>
                </a:rPr>
                <a:t>Contests</a:t>
              </a:r>
            </a:p>
          </p:txBody>
        </p:sp>
        <p:sp>
          <p:nvSpPr>
            <p:cNvPr id="41" name="Flowchart: Punched Tape 40">
              <a:extLst>
                <a:ext uri="{FF2B5EF4-FFF2-40B4-BE49-F238E27FC236}">
                  <a16:creationId xmlns:a16="http://schemas.microsoft.com/office/drawing/2014/main" id="{B7569672-0937-A5FF-7AA3-334EF9FFF267}"/>
                </a:ext>
              </a:extLst>
            </p:cNvPr>
            <p:cNvSpPr/>
            <p:nvPr/>
          </p:nvSpPr>
          <p:spPr>
            <a:xfrm>
              <a:off x="2858478" y="2907331"/>
              <a:ext cx="1352546" cy="713753"/>
            </a:xfrm>
            <a:prstGeom prst="flowChartPunchedTape">
              <a:avLst/>
            </a:prstGeom>
            <a:solidFill>
              <a:srgbClr val="61CBF4"/>
            </a:solidFill>
            <a:ln>
              <a:solidFill>
                <a:sysClr val="windowText" lastClr="000000"/>
              </a:solidFill>
            </a:ln>
            <a:effectLst/>
          </p:spPr>
          <p:txBody>
            <a:bodyPr rtlCol="0" anchor="ctr"/>
            <a:lstStyle/>
            <a:p>
              <a:pPr algn="ctr">
                <a:buClrTx/>
                <a:defRPr/>
              </a:pPr>
              <a:r>
                <a:rPr lang="en-US" kern="1200" dirty="0">
                  <a:solidFill>
                    <a:prstClr val="black"/>
                  </a:solidFill>
                  <a:latin typeface="Aptos" panose="02110004020202020204"/>
                  <a:ea typeface="+mn-ea"/>
                  <a:cs typeface="+mn-cs"/>
                </a:rPr>
                <a:t>Contests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C33EF7-A79A-5EAA-DAE8-629FC0628045}"/>
              </a:ext>
            </a:extLst>
          </p:cNvPr>
          <p:cNvGrpSpPr/>
          <p:nvPr/>
        </p:nvGrpSpPr>
        <p:grpSpPr>
          <a:xfrm>
            <a:off x="557712" y="4431230"/>
            <a:ext cx="1749458" cy="1441623"/>
            <a:chOff x="595792" y="3057744"/>
            <a:chExt cx="1876969" cy="1441623"/>
          </a:xfrm>
        </p:grpSpPr>
        <p:sp>
          <p:nvSpPr>
            <p:cNvPr id="43" name="Flowchart: Predefined Process 42">
              <a:extLst>
                <a:ext uri="{FF2B5EF4-FFF2-40B4-BE49-F238E27FC236}">
                  <a16:creationId xmlns:a16="http://schemas.microsoft.com/office/drawing/2014/main" id="{D14B8154-402A-C811-4C03-5A549C8BFF36}"/>
                </a:ext>
              </a:extLst>
            </p:cNvPr>
            <p:cNvSpPr/>
            <p:nvPr/>
          </p:nvSpPr>
          <p:spPr>
            <a:xfrm>
              <a:off x="595792" y="3057744"/>
              <a:ext cx="415289" cy="1441623"/>
            </a:xfrm>
            <a:prstGeom prst="flowChartPredefinedProcess">
              <a:avLst/>
            </a:prstGeom>
            <a:solidFill>
              <a:srgbClr val="156082">
                <a:lumMod val="60000"/>
                <a:lumOff val="40000"/>
                <a:alpha val="6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vert="vert270" rtlCol="0" anchor="ctr"/>
            <a:lstStyle/>
            <a:p>
              <a:pPr algn="ctr">
                <a:buClrTx/>
                <a:defRPr/>
              </a:pPr>
              <a:r>
                <a:rPr lang="en-US" kern="1200" dirty="0">
                  <a:solidFill>
                    <a:prstClr val="black"/>
                  </a:solidFill>
                  <a:latin typeface="Aptos" panose="02110004020202020204"/>
                  <a:ea typeface="+mn-ea"/>
                  <a:cs typeface="+mn-cs"/>
                </a:rPr>
                <a:t>Tools &amp; flows</a:t>
              </a:r>
            </a:p>
          </p:txBody>
        </p:sp>
        <p:sp>
          <p:nvSpPr>
            <p:cNvPr id="44" name="Flowchart: Predefined Process 43">
              <a:extLst>
                <a:ext uri="{FF2B5EF4-FFF2-40B4-BE49-F238E27FC236}">
                  <a16:creationId xmlns:a16="http://schemas.microsoft.com/office/drawing/2014/main" id="{3BCA59C2-907A-2C42-ADCA-5693861D6DBB}"/>
                </a:ext>
              </a:extLst>
            </p:cNvPr>
            <p:cNvSpPr/>
            <p:nvPr/>
          </p:nvSpPr>
          <p:spPr>
            <a:xfrm>
              <a:off x="1084692" y="3057744"/>
              <a:ext cx="415289" cy="1441623"/>
            </a:xfrm>
            <a:prstGeom prst="flowChartPredefinedProcess">
              <a:avLst/>
            </a:prstGeom>
            <a:solidFill>
              <a:srgbClr val="156082">
                <a:lumMod val="60000"/>
                <a:lumOff val="40000"/>
                <a:alpha val="6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vert="vert270" rtlCol="0" anchor="ctr"/>
            <a:lstStyle/>
            <a:p>
              <a:pPr algn="ctr">
                <a:buClrTx/>
                <a:defRPr/>
              </a:pPr>
              <a:r>
                <a:rPr lang="en-US" kern="1200" dirty="0">
                  <a:solidFill>
                    <a:prstClr val="black"/>
                  </a:solidFill>
                  <a:latin typeface="Aptos" panose="02110004020202020204"/>
                  <a:ea typeface="+mn-ea"/>
                  <a:cs typeface="+mn-cs"/>
                </a:rPr>
                <a:t>Tools &amp; flows</a:t>
              </a:r>
            </a:p>
          </p:txBody>
        </p:sp>
        <p:sp>
          <p:nvSpPr>
            <p:cNvPr id="45" name="Flowchart: Predefined Process 44">
              <a:extLst>
                <a:ext uri="{FF2B5EF4-FFF2-40B4-BE49-F238E27FC236}">
                  <a16:creationId xmlns:a16="http://schemas.microsoft.com/office/drawing/2014/main" id="{D9F26F02-8475-BCED-868D-34170D1CC446}"/>
                </a:ext>
              </a:extLst>
            </p:cNvPr>
            <p:cNvSpPr/>
            <p:nvPr/>
          </p:nvSpPr>
          <p:spPr>
            <a:xfrm>
              <a:off x="1573592" y="3057744"/>
              <a:ext cx="415289" cy="1441623"/>
            </a:xfrm>
            <a:prstGeom prst="flowChartPredefinedProcess">
              <a:avLst/>
            </a:prstGeom>
            <a:solidFill>
              <a:srgbClr val="156082">
                <a:lumMod val="60000"/>
                <a:lumOff val="40000"/>
                <a:alpha val="6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vert="vert270" rtlCol="0" anchor="ctr"/>
            <a:lstStyle/>
            <a:p>
              <a:pPr algn="ctr">
                <a:buClrTx/>
                <a:defRPr/>
              </a:pPr>
              <a:r>
                <a:rPr lang="en-US" kern="1200" dirty="0">
                  <a:solidFill>
                    <a:prstClr val="black"/>
                  </a:solidFill>
                  <a:latin typeface="Aptos" panose="02110004020202020204"/>
                  <a:ea typeface="+mn-ea"/>
                  <a:cs typeface="+mn-cs"/>
                </a:rPr>
                <a:t>Tools &amp; flows</a:t>
              </a:r>
            </a:p>
          </p:txBody>
        </p:sp>
        <p:sp>
          <p:nvSpPr>
            <p:cNvPr id="46" name="Flowchart: Predefined Process 45">
              <a:extLst>
                <a:ext uri="{FF2B5EF4-FFF2-40B4-BE49-F238E27FC236}">
                  <a16:creationId xmlns:a16="http://schemas.microsoft.com/office/drawing/2014/main" id="{277B2253-04DD-066F-8B06-1B91E4628B44}"/>
                </a:ext>
              </a:extLst>
            </p:cNvPr>
            <p:cNvSpPr/>
            <p:nvPr/>
          </p:nvSpPr>
          <p:spPr>
            <a:xfrm>
              <a:off x="2057472" y="3057744"/>
              <a:ext cx="415289" cy="1441623"/>
            </a:xfrm>
            <a:prstGeom prst="flowChartPredefinedProcess">
              <a:avLst/>
            </a:prstGeom>
            <a:solidFill>
              <a:srgbClr val="156082">
                <a:lumMod val="60000"/>
                <a:lumOff val="40000"/>
                <a:alpha val="6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vert="vert270" rtlCol="0" anchor="ctr"/>
            <a:lstStyle/>
            <a:p>
              <a:pPr algn="ctr">
                <a:buClrTx/>
                <a:defRPr/>
              </a:pPr>
              <a:r>
                <a:rPr lang="en-US" kern="1200" dirty="0">
                  <a:solidFill>
                    <a:prstClr val="black"/>
                  </a:solidFill>
                  <a:latin typeface="Aptos" panose="02110004020202020204"/>
                  <a:ea typeface="+mn-ea"/>
                  <a:cs typeface="+mn-cs"/>
                </a:rPr>
                <a:t>Tools &amp; flows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67DC9025-505C-C21F-D5A8-7D79938769C3}"/>
              </a:ext>
            </a:extLst>
          </p:cNvPr>
          <p:cNvSpPr txBox="1"/>
          <p:nvPr/>
        </p:nvSpPr>
        <p:spPr>
          <a:xfrm>
            <a:off x="195625" y="2896473"/>
            <a:ext cx="40478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Tx/>
              <a:defRPr/>
            </a:pPr>
            <a:r>
              <a:rPr lang="en-US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Ongoing individual-driven infrastructure development efforts:</a:t>
            </a:r>
          </a:p>
        </p:txBody>
      </p:sp>
    </p:spTree>
    <p:extLst>
      <p:ext uri="{BB962C8B-B14F-4D97-AF65-F5344CB8AC3E}">
        <p14:creationId xmlns:p14="http://schemas.microsoft.com/office/powerpoint/2010/main" val="270231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>
          <a:extLst>
            <a:ext uri="{FF2B5EF4-FFF2-40B4-BE49-F238E27FC236}">
              <a16:creationId xmlns:a16="http://schemas.microsoft.com/office/drawing/2014/main" id="{7D53EA6F-E2AD-9B15-E7D9-4F121AAF1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>
            <a:extLst>
              <a:ext uri="{FF2B5EF4-FFF2-40B4-BE49-F238E27FC236}">
                <a16:creationId xmlns:a16="http://schemas.microsoft.com/office/drawing/2014/main" id="{9C58A55F-42A2-65AE-B787-512555338D0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1925" y="144463"/>
            <a:ext cx="8851900" cy="59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/>
              <a:t>ML Buffering Benchmarks and Scripts</a:t>
            </a:r>
            <a:endParaRPr dirty="0"/>
          </a:p>
        </p:txBody>
      </p:sp>
      <p:sp>
        <p:nvSpPr>
          <p:cNvPr id="127" name="Google Shape;127;p6">
            <a:extLst>
              <a:ext uri="{FF2B5EF4-FFF2-40B4-BE49-F238E27FC236}">
                <a16:creationId xmlns:a16="http://schemas.microsoft.com/office/drawing/2014/main" id="{C2940010-F1EB-15EC-8AD7-78D17F1336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838201"/>
            <a:ext cx="9180368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230188" lvl="0" indent="-23018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1" dirty="0">
                <a:solidFill>
                  <a:schemeClr val="dk2"/>
                </a:solidFill>
              </a:rPr>
              <a:t>Overview </a:t>
            </a:r>
          </a:p>
          <a:p>
            <a:pPr marL="457200" lvl="1" indent="-228600"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</a:rPr>
              <a:t>Support innovations in ML-based buffering approaches</a:t>
            </a:r>
          </a:p>
          <a:p>
            <a:pPr marL="457200" lvl="1" indent="-228600"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</a:rPr>
              <a:t>Include detailed cell- and buffer-level attributes across the </a:t>
            </a:r>
            <a:r>
              <a:rPr lang="en-US" sz="2000" b="1" dirty="0" err="1">
                <a:solidFill>
                  <a:schemeClr val="tx1"/>
                </a:solidFill>
              </a:rPr>
              <a:t>OpenROAD</a:t>
            </a:r>
            <a:r>
              <a:rPr lang="en-US" sz="2000" b="1" dirty="0">
                <a:solidFill>
                  <a:schemeClr val="tx1"/>
                </a:solidFill>
              </a:rPr>
              <a:t> Resizer’s</a:t>
            </a:r>
            <a:r>
              <a:rPr lang="en-US" sz="2000" dirty="0">
                <a:solidFill>
                  <a:schemeClr val="tx1"/>
                </a:solidFill>
              </a:rPr>
              <a:t> buffering process</a:t>
            </a:r>
          </a:p>
          <a:p>
            <a:pPr marL="687388" lvl="1" indent="-230188">
              <a:spcBef>
                <a:spcPts val="0"/>
              </a:spcBef>
            </a:pPr>
            <a:endParaRPr lang="en-US" sz="2000" b="1" dirty="0">
              <a:solidFill>
                <a:schemeClr val="dk2"/>
              </a:solidFill>
            </a:endParaRPr>
          </a:p>
          <a:p>
            <a:pPr marL="687388" lvl="1" indent="-230188">
              <a:spcBef>
                <a:spcPts val="0"/>
              </a:spcBef>
            </a:pPr>
            <a:endParaRPr lang="en-US" sz="2000" b="1" dirty="0">
              <a:solidFill>
                <a:schemeClr val="dk2"/>
              </a:solidFill>
            </a:endParaRPr>
          </a:p>
          <a:p>
            <a:pPr marL="687388" lvl="1" indent="-230188">
              <a:spcBef>
                <a:spcPts val="0"/>
              </a:spcBef>
            </a:pPr>
            <a:endParaRPr lang="en-US" sz="2000" b="1" dirty="0">
              <a:solidFill>
                <a:schemeClr val="dk2"/>
              </a:solidFill>
            </a:endParaRPr>
          </a:p>
          <a:p>
            <a:pPr marL="687388" lvl="1" indent="-230188">
              <a:spcBef>
                <a:spcPts val="0"/>
              </a:spcBef>
            </a:pPr>
            <a:endParaRPr lang="en-US" sz="2000" b="1" dirty="0">
              <a:solidFill>
                <a:schemeClr val="dk2"/>
              </a:solidFill>
            </a:endParaRPr>
          </a:p>
          <a:p>
            <a:pPr marL="687388" lvl="1" indent="-230188">
              <a:spcBef>
                <a:spcPts val="0"/>
              </a:spcBef>
            </a:pPr>
            <a:endParaRPr lang="en-US" sz="2000" b="1" dirty="0">
              <a:solidFill>
                <a:schemeClr val="dk2"/>
              </a:solidFill>
            </a:endParaRPr>
          </a:p>
          <a:p>
            <a:pPr marL="687388" lvl="1" indent="-230188">
              <a:spcBef>
                <a:spcPts val="0"/>
              </a:spcBef>
            </a:pPr>
            <a:endParaRPr lang="en-US" sz="2000" b="1" dirty="0">
              <a:solidFill>
                <a:schemeClr val="dk2"/>
              </a:solidFill>
            </a:endParaRPr>
          </a:p>
          <a:p>
            <a:pPr marL="230188" lvl="0" indent="-23018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endParaRPr lang="en-US" sz="2400" b="1" dirty="0">
              <a:solidFill>
                <a:schemeClr val="dk2"/>
              </a:solidFill>
            </a:endParaRPr>
          </a:p>
          <a:p>
            <a:pPr marL="230188" lvl="0" indent="-23018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endParaRPr lang="en-US" sz="2400" b="1" dirty="0">
              <a:solidFill>
                <a:schemeClr val="dk2"/>
              </a:solidFill>
            </a:endParaRPr>
          </a:p>
          <a:p>
            <a:pPr marL="230188" lvl="0" indent="-23018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endParaRPr lang="en-US" sz="2400" b="1" dirty="0">
              <a:solidFill>
                <a:schemeClr val="dk2"/>
              </a:solidFill>
            </a:endParaRPr>
          </a:p>
          <a:p>
            <a:pPr marL="230188" lvl="0" indent="-23018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endParaRPr lang="en-US" sz="2400" b="1" dirty="0">
              <a:solidFill>
                <a:schemeClr val="dk2"/>
              </a:solidFill>
            </a:endParaRPr>
          </a:p>
          <a:p>
            <a:pPr marL="230188" lvl="0" indent="-23018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endParaRPr lang="en-US" sz="2400" b="1" dirty="0">
              <a:solidFill>
                <a:schemeClr val="dk2"/>
              </a:solidFill>
            </a:endParaRPr>
          </a:p>
          <a:p>
            <a:pPr marL="230188" lvl="0" indent="-23018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1" dirty="0">
                <a:solidFill>
                  <a:schemeClr val="dk2"/>
                </a:solidFill>
              </a:rPr>
              <a:t>Benchmarks</a:t>
            </a:r>
          </a:p>
          <a:p>
            <a:pPr marL="458788" lvl="1" indent="-230188">
              <a:spcBef>
                <a:spcPts val="0"/>
              </a:spcBef>
            </a:pPr>
            <a:r>
              <a:rPr lang="en-US" sz="2000" b="1" dirty="0">
                <a:solidFill>
                  <a:schemeClr val="tx1"/>
                </a:solidFill>
              </a:rPr>
              <a:t>Designs</a:t>
            </a:r>
            <a:r>
              <a:rPr lang="en-US" sz="2000" dirty="0">
                <a:solidFill>
                  <a:schemeClr val="tx1"/>
                </a:solidFill>
              </a:rPr>
              <a:t>: IBEX, JPEG, Ariane and </a:t>
            </a:r>
            <a:r>
              <a:rPr lang="en-US" sz="2000" dirty="0" err="1">
                <a:solidFill>
                  <a:schemeClr val="tx1"/>
                </a:solidFill>
              </a:rPr>
              <a:t>BlackParrot</a:t>
            </a:r>
            <a:r>
              <a:rPr lang="en-US" sz="2000" dirty="0">
                <a:solidFill>
                  <a:schemeClr val="tx1"/>
                </a:solidFill>
              </a:rPr>
              <a:t> (Quad-core)</a:t>
            </a:r>
          </a:p>
          <a:p>
            <a:pPr marL="458788" lvl="1" indent="-230188">
              <a:spcBef>
                <a:spcPts val="0"/>
              </a:spcBef>
            </a:pPr>
            <a:r>
              <a:rPr lang="en-US" sz="2000" b="1" dirty="0" err="1">
                <a:solidFill>
                  <a:schemeClr val="tx1"/>
                </a:solidFill>
              </a:rPr>
              <a:t>Enablements</a:t>
            </a:r>
            <a:r>
              <a:rPr lang="en-US" sz="2000" dirty="0">
                <a:solidFill>
                  <a:schemeClr val="tx1"/>
                </a:solidFill>
              </a:rPr>
              <a:t>: NanGate45 and ASAP7</a:t>
            </a:r>
          </a:p>
          <a:p>
            <a:pPr marL="458788" lvl="1" indent="-230188">
              <a:spcBef>
                <a:spcPts val="0"/>
              </a:spcBef>
            </a:pPr>
            <a:r>
              <a:rPr lang="en-US" sz="2000" b="1" dirty="0">
                <a:solidFill>
                  <a:schemeClr val="tx1"/>
                </a:solidFill>
              </a:rPr>
              <a:t>Download full set of benchmarks</a:t>
            </a:r>
            <a:r>
              <a:rPr lang="en-US" sz="2000" dirty="0">
                <a:solidFill>
                  <a:schemeClr val="tx1"/>
                </a:solidFill>
              </a:rPr>
              <a:t>: </a:t>
            </a:r>
            <a:r>
              <a:rPr lang="en-US" sz="2000" dirty="0">
                <a:solidFill>
                  <a:schemeClr val="tx1"/>
                </a:solidFill>
                <a:hlinkClick r:id="rId3"/>
              </a:rPr>
              <a:t>Link</a:t>
            </a:r>
            <a:endParaRPr lang="en-US" sz="2000" dirty="0">
              <a:solidFill>
                <a:schemeClr val="tx1"/>
              </a:solidFill>
            </a:endParaRPr>
          </a:p>
          <a:p>
            <a:pPr marL="458788" lvl="1" indent="-230188">
              <a:spcBef>
                <a:spcPts val="0"/>
              </a:spcBef>
            </a:pPr>
            <a:r>
              <a:rPr lang="en-US" sz="2000" b="1" dirty="0">
                <a:solidFill>
                  <a:schemeClr val="tx1"/>
                </a:solidFill>
              </a:rPr>
              <a:t>Scripts</a:t>
            </a:r>
            <a:r>
              <a:rPr lang="en-US" sz="2000" dirty="0">
                <a:solidFill>
                  <a:schemeClr val="tx1"/>
                </a:solidFill>
              </a:rPr>
              <a:t> for collecting more benchmarks: </a:t>
            </a:r>
            <a:r>
              <a:rPr lang="en-US" sz="2000" dirty="0">
                <a:solidFill>
                  <a:schemeClr val="tx1"/>
                </a:solidFill>
                <a:hlinkClick r:id="rId4"/>
              </a:rPr>
              <a:t>GitHub repository</a:t>
            </a:r>
            <a:endParaRPr lang="en-US" sz="2000" dirty="0">
              <a:solidFill>
                <a:schemeClr val="tx1"/>
              </a:solidFill>
            </a:endParaRPr>
          </a:p>
          <a:p>
            <a:pPr marL="230188" lvl="0" indent="-23018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endParaRPr dirty="0"/>
          </a:p>
        </p:txBody>
      </p:sp>
      <p:pic>
        <p:nvPicPr>
          <p:cNvPr id="3" name="Picture 2" descr="A diagram of a program&#10;&#10;AI-generated content may be incorrect.">
            <a:extLst>
              <a:ext uri="{FF2B5EF4-FFF2-40B4-BE49-F238E27FC236}">
                <a16:creationId xmlns:a16="http://schemas.microsoft.com/office/drawing/2014/main" id="{266EE837-497A-46D0-3DF6-808EC0922E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7465" y="2479542"/>
            <a:ext cx="4178877" cy="20313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C50335-1795-E81E-A5DD-8685FD62702A}"/>
              </a:ext>
            </a:extLst>
          </p:cNvPr>
          <p:cNvSpPr txBox="1"/>
          <p:nvPr/>
        </p:nvSpPr>
        <p:spPr>
          <a:xfrm>
            <a:off x="0" y="2179856"/>
            <a:ext cx="5117523" cy="2714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0" indent="-2286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dk2"/>
                </a:solidFill>
              </a:rPr>
              <a:t>Contents</a:t>
            </a:r>
          </a:p>
          <a:p>
            <a:pPr marL="457200" lvl="1" indent="-228600">
              <a:spcBef>
                <a:spcPts val="0"/>
              </a:spcBef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tx1"/>
                </a:solidFill>
              </a:rPr>
              <a:t>Pre_buffered_trees</a:t>
            </a:r>
            <a:endParaRPr lang="en-US" sz="2000" b="1" dirty="0">
              <a:solidFill>
                <a:schemeClr val="tx1"/>
              </a:solidFill>
            </a:endParaRPr>
          </a:p>
          <a:p>
            <a:pPr marL="685800" lvl="2" indent="-228600">
              <a:spcBef>
                <a:spcPts val="0"/>
              </a:spcBef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Original netlists and cell features before any buffer insertion</a:t>
            </a:r>
          </a:p>
          <a:p>
            <a:pPr marL="457200" lvl="1" indent="-228600">
              <a:spcBef>
                <a:spcPts val="0"/>
              </a:spcBef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tx1"/>
                </a:solidFill>
              </a:rPr>
              <a:t>Mid_buffered_tress</a:t>
            </a:r>
            <a:endParaRPr lang="en-US" sz="2000" b="1" dirty="0">
              <a:solidFill>
                <a:schemeClr val="tx1"/>
              </a:solidFill>
            </a:endParaRPr>
          </a:p>
          <a:p>
            <a:pPr marL="685800" lvl="2" indent="-228600">
              <a:spcBef>
                <a:spcPts val="0"/>
              </a:spcBef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Trajectory of </a:t>
            </a:r>
            <a:r>
              <a:rPr lang="en-US" sz="1800" dirty="0" err="1">
                <a:solidFill>
                  <a:schemeClr val="tx1"/>
                </a:solidFill>
              </a:rPr>
              <a:t>OpenROAD</a:t>
            </a:r>
            <a:r>
              <a:rPr lang="en-US" sz="1800" dirty="0">
                <a:solidFill>
                  <a:schemeClr val="tx1"/>
                </a:solidFill>
              </a:rPr>
              <a:t> Resizer’s buffer insertion process</a:t>
            </a:r>
          </a:p>
          <a:p>
            <a:pPr marL="457200" lvl="1" indent="-228600">
              <a:spcBef>
                <a:spcPts val="0"/>
              </a:spcBef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tx1"/>
                </a:solidFill>
              </a:rPr>
              <a:t>Post_buffered_trees</a:t>
            </a:r>
            <a:endParaRPr lang="en-US" sz="2000" b="1" dirty="0">
              <a:solidFill>
                <a:schemeClr val="tx1"/>
              </a:solidFill>
            </a:endParaRPr>
          </a:p>
          <a:p>
            <a:pPr marL="685800" lvl="2" indent="-228600">
              <a:spcBef>
                <a:spcPts val="0"/>
              </a:spcBef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Final Resizer-buffered netlist and feature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35C2F35-A3F4-C188-CD13-E1D4B5EF43A0}"/>
              </a:ext>
            </a:extLst>
          </p:cNvPr>
          <p:cNvSpPr/>
          <p:nvPr/>
        </p:nvSpPr>
        <p:spPr>
          <a:xfrm>
            <a:off x="8166538" y="3263972"/>
            <a:ext cx="977462" cy="199696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1044B0B-8A3E-5CB2-20CD-5A09F2265A48}"/>
              </a:ext>
            </a:extLst>
          </p:cNvPr>
          <p:cNvSpPr/>
          <p:nvPr/>
        </p:nvSpPr>
        <p:spPr>
          <a:xfrm>
            <a:off x="8166538" y="3646287"/>
            <a:ext cx="977462" cy="199696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7FCA8E5-A901-872A-3072-69F67888921D}"/>
              </a:ext>
            </a:extLst>
          </p:cNvPr>
          <p:cNvSpPr/>
          <p:nvPr/>
        </p:nvSpPr>
        <p:spPr>
          <a:xfrm>
            <a:off x="8160563" y="2966157"/>
            <a:ext cx="977462" cy="199696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8321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xfrm>
            <a:off x="171450" y="838200"/>
            <a:ext cx="6565537" cy="556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230188" lvl="0" indent="-23018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</a:pPr>
            <a:r>
              <a:rPr lang="en-US" sz="2000" b="1" dirty="0"/>
              <a:t>A member technical committee of IEEE Council on EDA (CEDA)</a:t>
            </a:r>
            <a:endParaRPr dirty="0"/>
          </a:p>
          <a:p>
            <a:pPr marL="569913" lvl="1" indent="-222250" algn="l" rtl="0">
              <a:lnSpc>
                <a:spcPct val="8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 dirty="0"/>
              <a:t>Provide a forum for discussing current issues and future strategies in design automation field</a:t>
            </a:r>
            <a:endParaRPr dirty="0"/>
          </a:p>
          <a:p>
            <a:pPr marL="569913" lvl="1" indent="-222250" algn="l" rtl="0">
              <a:lnSpc>
                <a:spcPct val="8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 dirty="0"/>
              <a:t>Current rosters: Vidya A. Chhabria (ASU), Andrew Kahng (UCSD), Rhett Davis (NCSU), </a:t>
            </a:r>
            <a:r>
              <a:rPr lang="en-US" sz="1800" dirty="0" err="1"/>
              <a:t>Rongjian</a:t>
            </a:r>
            <a:r>
              <a:rPr lang="en-US" sz="1800" dirty="0"/>
              <a:t> Liang (NVIDIA),</a:t>
            </a:r>
            <a:br>
              <a:rPr lang="en-US" sz="1800" dirty="0"/>
            </a:br>
            <a:r>
              <a:rPr lang="en-US" sz="1800" dirty="0" err="1"/>
              <a:t>Zhiang</a:t>
            </a:r>
            <a:r>
              <a:rPr lang="en-US" sz="1800" dirty="0"/>
              <a:t> Wang (Fudan Univ. )</a:t>
            </a:r>
            <a:endParaRPr dirty="0"/>
          </a:p>
          <a:p>
            <a:pPr marL="569913" lvl="1" indent="-222250" algn="l" rtl="0">
              <a:lnSpc>
                <a:spcPct val="8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 dirty="0"/>
              <a:t>Web page: </a:t>
            </a:r>
            <a:br>
              <a:rPr lang="en-US" sz="1800" dirty="0"/>
            </a:br>
            <a:r>
              <a:rPr lang="en-US" sz="1800" u="sng" dirty="0">
                <a:solidFill>
                  <a:schemeClr val="hlink"/>
                </a:solidFill>
                <a:hlinkClick r:id="rId3"/>
              </a:rPr>
              <a:t>https://ieee-ceda.org/technical-committee/datc</a:t>
            </a:r>
            <a:r>
              <a:rPr lang="en-US" sz="1800" dirty="0"/>
              <a:t> </a:t>
            </a:r>
            <a:endParaRPr sz="1800" b="1" dirty="0"/>
          </a:p>
          <a:p>
            <a:pPr marL="230188" lvl="0" indent="-230188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</a:pPr>
            <a:r>
              <a:rPr lang="en-US" sz="2000" b="1" dirty="0"/>
              <a:t>Since 2016, DATC has maintained Robust Design Flow (RDF)</a:t>
            </a:r>
            <a:endParaRPr dirty="0"/>
          </a:p>
          <a:p>
            <a:pPr marL="569913" lvl="1" indent="-222250" algn="l" rtl="0">
              <a:lnSpc>
                <a:spcPct val="8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 dirty="0"/>
              <a:t>An academic reference RTL-to-GDS flow incorporating contest-winning point tools and the OpenROAD tool chain, to preserve and integrate leading research codes</a:t>
            </a:r>
            <a:endParaRPr dirty="0"/>
          </a:p>
          <a:p>
            <a:pPr marL="569913" lvl="1" indent="-222250" algn="l" rtl="0">
              <a:lnSpc>
                <a:spcPct val="8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 dirty="0"/>
              <a:t>Invited papers at previous ICCAD Contest special sessions have provided updates on RDF and DATC’s strategic directions and activities</a:t>
            </a:r>
            <a:endParaRPr dirty="0"/>
          </a:p>
          <a:p>
            <a:pPr marL="230188" lvl="0" indent="-230188" algn="l" rtl="0">
              <a:lnSpc>
                <a:spcPct val="85000"/>
              </a:lnSpc>
              <a:spcBef>
                <a:spcPts val="66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Arial"/>
              <a:buChar char="•"/>
            </a:pPr>
            <a:r>
              <a:rPr lang="en-US" sz="2200" b="1" dirty="0"/>
              <a:t>Updates this year include:</a:t>
            </a:r>
          </a:p>
          <a:p>
            <a:pPr marL="569913" lvl="1" indent="-222250" algn="l" rtl="0">
              <a:lnSpc>
                <a:spcPct val="8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 dirty="0"/>
              <a:t>Support for IHP130-sg13g2 open-source PDK</a:t>
            </a:r>
            <a:endParaRPr dirty="0"/>
          </a:p>
          <a:p>
            <a:pPr marL="569913" lvl="1" indent="-222250" algn="l" rtl="0">
              <a:lnSpc>
                <a:spcPct val="8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 dirty="0"/>
              <a:t>Improved design </a:t>
            </a:r>
            <a:r>
              <a:rPr lang="en-US" sz="1800" dirty="0" err="1"/>
              <a:t>enablements</a:t>
            </a:r>
            <a:r>
              <a:rPr lang="en-US" sz="1800" dirty="0"/>
              <a:t> for NG45 and ASAP7</a:t>
            </a:r>
            <a:endParaRPr dirty="0"/>
          </a:p>
          <a:p>
            <a:pPr marL="569913" lvl="1" indent="-222250" algn="l" rtl="0">
              <a:lnSpc>
                <a:spcPct val="8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 dirty="0"/>
              <a:t>New academic engines</a:t>
            </a:r>
            <a:endParaRPr dirty="0"/>
          </a:p>
        </p:txBody>
      </p:sp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161925" y="144463"/>
            <a:ext cx="8851900" cy="59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Design Automation Technical Committee (DATC)</a:t>
            </a:r>
            <a:endParaRPr/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03987" y="838200"/>
            <a:ext cx="1655569" cy="4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36987" y="1398479"/>
            <a:ext cx="2229651" cy="1260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30032" y="2673719"/>
            <a:ext cx="2243559" cy="1260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30031" y="3948959"/>
            <a:ext cx="2243559" cy="115644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50800" dir="5400000" sx="102000" sy="102000" algn="ctr" rotWithShape="0">
              <a:srgbClr val="000000">
                <a:alpha val="42745"/>
              </a:srgbClr>
            </a:outerShdw>
          </a:effectLst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730031" y="5120640"/>
            <a:ext cx="2243559" cy="129540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5">
          <a:extLst>
            <a:ext uri="{FF2B5EF4-FFF2-40B4-BE49-F238E27FC236}">
              <a16:creationId xmlns:a16="http://schemas.microsoft.com/office/drawing/2014/main" id="{7D53EA6F-E2AD-9B15-E7D9-4F121AAF1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>
            <a:extLst>
              <a:ext uri="{FF2B5EF4-FFF2-40B4-BE49-F238E27FC236}">
                <a16:creationId xmlns:a16="http://schemas.microsoft.com/office/drawing/2014/main" id="{9C58A55F-42A2-65AE-B787-512555338D0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1925" y="144463"/>
            <a:ext cx="8851900" cy="59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/>
              <a:t>Synthetic Data for ML EDA: DALI-PD</a:t>
            </a:r>
            <a:endParaRPr dirty="0"/>
          </a:p>
        </p:txBody>
      </p:sp>
      <p:pic>
        <p:nvPicPr>
          <p:cNvPr id="7" name="Picture 6" descr="A close-up of a computer chip&#10;&#10;AI-generated content may be incorrect.">
            <a:extLst>
              <a:ext uri="{FF2B5EF4-FFF2-40B4-BE49-F238E27FC236}">
                <a16:creationId xmlns:a16="http://schemas.microsoft.com/office/drawing/2014/main" id="{0DFF72FA-D306-B28F-7CCF-419406A7A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3256" y="735586"/>
            <a:ext cx="2706621" cy="1201308"/>
          </a:xfrm>
          <a:prstGeom prst="rect">
            <a:avLst/>
          </a:prstGeom>
        </p:spPr>
      </p:pic>
      <p:pic>
        <p:nvPicPr>
          <p:cNvPr id="9" name="Picture 8" descr="A collage of different colored squares&#10;&#10;AI-generated content may be incorrect.">
            <a:extLst>
              <a:ext uri="{FF2B5EF4-FFF2-40B4-BE49-F238E27FC236}">
                <a16:creationId xmlns:a16="http://schemas.microsoft.com/office/drawing/2014/main" id="{E809A43B-B353-9604-5C9A-6BD44590AE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010" y="3938527"/>
            <a:ext cx="3038867" cy="219166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1223599-3FAD-E42F-2A21-79B79F1CCE5D}"/>
              </a:ext>
            </a:extLst>
          </p:cNvPr>
          <p:cNvSpPr txBox="1"/>
          <p:nvPr/>
        </p:nvSpPr>
        <p:spPr>
          <a:xfrm>
            <a:off x="6235231" y="3581502"/>
            <a:ext cx="1277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TW" sz="1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DALI-PD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71BD42-F4BA-A088-45CF-129E14E1045E}"/>
              </a:ext>
            </a:extLst>
          </p:cNvPr>
          <p:cNvSpPr txBox="1"/>
          <p:nvPr/>
        </p:nvSpPr>
        <p:spPr>
          <a:xfrm>
            <a:off x="7766941" y="3581502"/>
            <a:ext cx="1277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TW" sz="1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CircuitNet</a:t>
            </a:r>
          </a:p>
        </p:txBody>
      </p:sp>
      <p:pic>
        <p:nvPicPr>
          <p:cNvPr id="3" name="Picture 2" descr="A graph of a graph of a graph of a graph of a graph of a graph of a graph of a graph of a graph of a graph of a graph of a graph of a graph of&#10;&#10;AI-generated content may be incorrect.">
            <a:extLst>
              <a:ext uri="{FF2B5EF4-FFF2-40B4-BE49-F238E27FC236}">
                <a16:creationId xmlns:a16="http://schemas.microsoft.com/office/drawing/2014/main" id="{CB8556BF-9F10-CD7E-DE4D-4FE4B6E893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623" y="4282606"/>
            <a:ext cx="4532180" cy="1794285"/>
          </a:xfrm>
          <a:prstGeom prst="rect">
            <a:avLst/>
          </a:prstGeom>
        </p:spPr>
      </p:pic>
      <p:pic>
        <p:nvPicPr>
          <p:cNvPr id="5" name="Picture 4" descr="A diagram of a computer hardware&#10;&#10;AI-generated content may be incorrect.">
            <a:extLst>
              <a:ext uri="{FF2B5EF4-FFF2-40B4-BE49-F238E27FC236}">
                <a16:creationId xmlns:a16="http://schemas.microsoft.com/office/drawing/2014/main" id="{24EE27CE-92D6-8657-EA96-9FC74E4972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5895" y="2100167"/>
            <a:ext cx="2973982" cy="147100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CD94BE0-31E4-DA32-1966-356522EA2C6B}"/>
              </a:ext>
            </a:extLst>
          </p:cNvPr>
          <p:cNvSpPr txBox="1"/>
          <p:nvPr/>
        </p:nvSpPr>
        <p:spPr>
          <a:xfrm>
            <a:off x="5591649" y="6142098"/>
            <a:ext cx="3422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[Z. Chai et al., </a:t>
            </a:r>
            <a:r>
              <a:rPr kumimoji="0" lang="en-US" sz="12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CircuitNet</a:t>
            </a: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</a:t>
            </a:r>
            <a:r>
              <a:rPr lang="en-US" sz="1200" dirty="0"/>
              <a:t> </a:t>
            </a: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TCAD, 2023.]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[B.-Y. Wu et al., DALI-PD, ASP-DAC, 2026.]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[S. Khanna et al., </a:t>
            </a:r>
            <a:r>
              <a:rPr kumimoji="0" lang="en-US" sz="12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DiffusionSat</a:t>
            </a:r>
            <a:r>
              <a:rPr lang="en-US" sz="1200" dirty="0"/>
              <a:t>,</a:t>
            </a: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ICLR, 2024.]</a:t>
            </a:r>
            <a:endParaRPr kumimoji="0" lang="en-TW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7" name="Google Shape;127;p6">
            <a:extLst>
              <a:ext uri="{FF2B5EF4-FFF2-40B4-BE49-F238E27FC236}">
                <a16:creationId xmlns:a16="http://schemas.microsoft.com/office/drawing/2014/main" id="{C2940010-F1EB-15EC-8AD7-78D17F1336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30064" y="869690"/>
            <a:ext cx="6225968" cy="4365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r>
              <a:rPr lang="en-US" sz="2000" b="1" dirty="0">
                <a:solidFill>
                  <a:schemeClr val="dk2"/>
                </a:solidFill>
              </a:rPr>
              <a:t>Challenges with PD datasets</a:t>
            </a:r>
          </a:p>
          <a:p>
            <a:pPr marL="1588" indent="-230188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Scale: high quality data is expensive to generate.</a:t>
            </a:r>
          </a:p>
          <a:p>
            <a:pPr marL="1588" indent="-230188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Diversity: restricted by IP and EUA.</a:t>
            </a:r>
            <a:br>
              <a:rPr lang="en-US" sz="1800" dirty="0">
                <a:solidFill>
                  <a:schemeClr val="tx1"/>
                </a:solidFill>
              </a:rPr>
            </a:b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bg2"/>
                </a:solidFill>
              </a:rPr>
              <a:t>DALI-PD for </a:t>
            </a:r>
            <a:r>
              <a:rPr lang="en-US" sz="2000" b="1" dirty="0">
                <a:solidFill>
                  <a:schemeClr val="dk2"/>
                </a:solidFill>
              </a:rPr>
              <a:t>rapid synthetic data generation</a:t>
            </a:r>
            <a:endParaRPr lang="en-US" sz="2000" b="1" dirty="0">
              <a:solidFill>
                <a:schemeClr val="bg2"/>
              </a:solidFill>
            </a:endParaRPr>
          </a:p>
          <a:p>
            <a:pPr marL="1588" indent="-230188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Satellite diffusion model is fine-tuned with </a:t>
            </a:r>
            <a:r>
              <a:rPr lang="en-US" sz="1800" dirty="0" err="1"/>
              <a:t>CircuitNet</a:t>
            </a:r>
            <a:br>
              <a:rPr lang="en-US" sz="1800" dirty="0"/>
            </a:br>
            <a:endParaRPr lang="en-US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bg2"/>
                </a:solidFill>
              </a:rPr>
              <a:t>Evaluation of synthetic data as a proxy</a:t>
            </a:r>
          </a:p>
          <a:p>
            <a:pPr marL="1588" indent="-230188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Rapid ML EDA training with limited real circuit data</a:t>
            </a:r>
          </a:p>
          <a:p>
            <a:pPr marL="1588" indent="-230188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DALI-PD takes </a:t>
            </a:r>
            <a:r>
              <a:rPr lang="en-US" sz="1800" b="1" dirty="0">
                <a:solidFill>
                  <a:srgbClr val="00B050"/>
                </a:solidFill>
              </a:rPr>
              <a:t>seconds</a:t>
            </a:r>
            <a:r>
              <a:rPr lang="en-US" sz="1800" dirty="0">
                <a:solidFill>
                  <a:schemeClr val="tx1"/>
                </a:solidFill>
              </a:rPr>
              <a:t> to generate a set of heatmaps</a:t>
            </a:r>
          </a:p>
          <a:p>
            <a:pPr marL="1588" indent="-230188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Accuracy improvement on downstream ML task when combined with real data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5BAD9B-72C6-4224-EA4E-4E5A9E5243F2}"/>
              </a:ext>
            </a:extLst>
          </p:cNvPr>
          <p:cNvSpPr txBox="1"/>
          <p:nvPr/>
        </p:nvSpPr>
        <p:spPr>
          <a:xfrm>
            <a:off x="1294509" y="6405760"/>
            <a:ext cx="3618177" cy="30777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https://github.com/ASU-VDA-Lab/DALI-PD</a:t>
            </a:r>
            <a:r>
              <a:rPr lang="en-US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49B12F-9E0B-86CE-F6DC-4E72665C8536}"/>
              </a:ext>
            </a:extLst>
          </p:cNvPr>
          <p:cNvSpPr txBox="1"/>
          <p:nvPr/>
        </p:nvSpPr>
        <p:spPr>
          <a:xfrm>
            <a:off x="1129522" y="5946300"/>
            <a:ext cx="4718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N28 technology node data is available. </a:t>
            </a:r>
            <a:br>
              <a:rPr lang="en-US" dirty="0"/>
            </a:br>
            <a:r>
              <a:rPr lang="en-US" dirty="0"/>
              <a:t>NEW: PDN benchmarks for N28 </a:t>
            </a:r>
          </a:p>
        </p:txBody>
      </p:sp>
    </p:spTree>
    <p:extLst>
      <p:ext uri="{BB962C8B-B14F-4D97-AF65-F5344CB8AC3E}">
        <p14:creationId xmlns:p14="http://schemas.microsoft.com/office/powerpoint/2010/main" val="382081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4" grpId="0"/>
      <p:bldP spid="4" grpId="0" animBg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712DEC-F68B-4E84-E875-33CF4162E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450" y="838200"/>
            <a:ext cx="6300184" cy="5562601"/>
          </a:xfrm>
        </p:spPr>
        <p:txBody>
          <a:bodyPr/>
          <a:lstStyle/>
          <a:p>
            <a:pPr marL="101600" indent="0">
              <a:buNone/>
            </a:pPr>
            <a:r>
              <a:rPr lang="en-US" sz="2000" dirty="0"/>
              <a:t>Enable AI-based EDA via:</a:t>
            </a:r>
          </a:p>
          <a:p>
            <a:r>
              <a:rPr lang="en-US" sz="2000" dirty="0"/>
              <a:t>Standardized data flows</a:t>
            </a:r>
          </a:p>
          <a:p>
            <a:r>
              <a:rPr lang="en-US" sz="2000" dirty="0"/>
              <a:t>Ontology-based EDA data relationships</a:t>
            </a:r>
          </a:p>
          <a:p>
            <a:r>
              <a:rPr lang="en-US" sz="2000" dirty="0"/>
              <a:t>Tool-agnostic and dataset-agnostic data pipelines</a:t>
            </a:r>
          </a:p>
          <a:p>
            <a:r>
              <a:rPr lang="en-US" sz="2000" dirty="0"/>
              <a:t>Seamless integration with EDA tools on CPU servers and ML on GPUs (training and inference)</a:t>
            </a:r>
          </a:p>
          <a:p>
            <a:pPr marL="50800" indent="0">
              <a:buNone/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7805AA-6C49-BB0B-B086-86071BCCE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Standards for ML EDA Data Pipeline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7438F9-77EC-F65C-1902-A35A90B79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2702" y="962951"/>
            <a:ext cx="2692086" cy="2107898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926296E-5680-B21F-4F36-A04B35EF2B04}"/>
              </a:ext>
            </a:extLst>
          </p:cNvPr>
          <p:cNvSpPr txBox="1">
            <a:spLocks/>
          </p:cNvSpPr>
          <p:nvPr/>
        </p:nvSpPr>
        <p:spPr>
          <a:xfrm>
            <a:off x="6065548" y="756461"/>
            <a:ext cx="3015756" cy="412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 eaLnBrk="1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 eaLnBrk="1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 eaLnBrk="1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 eaLnBrk="1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 eaLnBrk="1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 eaLnBrk="1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 eaLnBrk="1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 eaLnBrk="1" hangingPunct="1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01600" indent="0">
              <a:buNone/>
            </a:pPr>
            <a:r>
              <a:rPr lang="en-US" sz="1400" u="sng" dirty="0"/>
              <a:t>Si2 Open Standards Working Group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1C9E0612-D9E6-AB61-544E-931C94DB13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363" y="3133129"/>
            <a:ext cx="6072129" cy="288667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F9574678-9E7B-595F-A4A3-4DA47F72AF20}"/>
              </a:ext>
            </a:extLst>
          </p:cNvPr>
          <p:cNvSpPr txBox="1"/>
          <p:nvPr/>
        </p:nvSpPr>
        <p:spPr>
          <a:xfrm>
            <a:off x="370303" y="5917913"/>
            <a:ext cx="86022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highlight>
                  <a:srgbClr val="FFFF00"/>
                </a:highlight>
              </a:rPr>
              <a:t>A common standard is essential for enabling consistent data exchange, interpretation, and ontology-driven applications for LLM-based EDA reasoning and automation.</a:t>
            </a:r>
          </a:p>
        </p:txBody>
      </p:sp>
    </p:spTree>
    <p:extLst>
      <p:ext uri="{BB962C8B-B14F-4D97-AF65-F5344CB8AC3E}">
        <p14:creationId xmlns:p14="http://schemas.microsoft.com/office/powerpoint/2010/main" val="19900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FFF4BD-5832-D2E6-D408-93A205615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DC343B-AADD-1019-6B4A-5BCDCEE2B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4864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Beyond ORFS-agent, what’s the roadmap ?</a:t>
            </a:r>
            <a:br>
              <a:rPr lang="en-US" dirty="0"/>
            </a:b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err="1"/>
              <a:t>OpenROAD</a:t>
            </a:r>
            <a:r>
              <a:rPr lang="en-US" dirty="0"/>
              <a:t>-evolve sees the following timeline 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Create docs, generate high-level ideas from </a:t>
            </a:r>
            <a:r>
              <a:rPr lang="en-US" dirty="0" err="1"/>
              <a:t>code+papers</a:t>
            </a: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Use these to make implementation plans and diffs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Review said diffs and audit them to full PRs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The overall loop is a full agentic SWE, and can improve </a:t>
            </a:r>
            <a:r>
              <a:rPr lang="en-US" dirty="0" err="1"/>
              <a:t>Verilator</a:t>
            </a:r>
            <a:r>
              <a:rPr lang="en-US" dirty="0"/>
              <a:t> and Synthesis tools – today !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221135-4D15-109D-0605-8B7E2658C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97" y="86407"/>
            <a:ext cx="8851900" cy="595312"/>
          </a:xfrm>
        </p:spPr>
        <p:txBody>
          <a:bodyPr/>
          <a:lstStyle/>
          <a:p>
            <a:r>
              <a:rPr lang="en-US" dirty="0"/>
              <a:t>Agentic EDA – Roadmap and Progress</a:t>
            </a:r>
          </a:p>
        </p:txBody>
      </p:sp>
      <p:pic>
        <p:nvPicPr>
          <p:cNvPr id="4" name="Picture 3" descr="A blue line with dots and a black background&#10;&#10;AI-generated content may be incorrect.">
            <a:extLst>
              <a:ext uri="{FF2B5EF4-FFF2-40B4-BE49-F238E27FC236}">
                <a16:creationId xmlns:a16="http://schemas.microsoft.com/office/drawing/2014/main" id="{900A31F3-0A00-6409-B994-678E3995BD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53" y="4007179"/>
            <a:ext cx="9144000" cy="276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47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015D5-06C9-FEEE-049C-ABB58965E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07A8FF-6B7A-E576-0DA8-CF56D3825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97" y="86407"/>
            <a:ext cx="8851900" cy="595312"/>
          </a:xfrm>
        </p:spPr>
        <p:txBody>
          <a:bodyPr/>
          <a:lstStyle/>
          <a:p>
            <a:r>
              <a:rPr lang="en-US" dirty="0"/>
              <a:t>Results Overview</a:t>
            </a:r>
          </a:p>
        </p:txBody>
      </p:sp>
      <p:pic>
        <p:nvPicPr>
          <p:cNvPr id="7" name="Picture 6" descr="A graph of different levels of depth reduction&#10;&#10;AI-generated content may be incorrect.">
            <a:extLst>
              <a:ext uri="{FF2B5EF4-FFF2-40B4-BE49-F238E27FC236}">
                <a16:creationId xmlns:a16="http://schemas.microsoft.com/office/drawing/2014/main" id="{06BB10C8-7C6B-D801-A101-AD0402D893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818" y="1617780"/>
            <a:ext cx="4695512" cy="4275020"/>
          </a:xfrm>
          <a:prstGeom prst="rect">
            <a:avLst/>
          </a:prstGeom>
        </p:spPr>
      </p:pic>
      <p:pic>
        <p:nvPicPr>
          <p:cNvPr id="11" name="Picture 10" descr="A graph of different colored bars&#10;&#10;AI-generated content may be incorrect.">
            <a:extLst>
              <a:ext uri="{FF2B5EF4-FFF2-40B4-BE49-F238E27FC236}">
                <a16:creationId xmlns:a16="http://schemas.microsoft.com/office/drawing/2014/main" id="{85D3508F-2A69-032A-9B4E-BD485E9E92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69444"/>
            <a:ext cx="4485819" cy="385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8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 txBox="1">
            <a:spLocks noGrp="1"/>
          </p:cNvSpPr>
          <p:nvPr>
            <p:ph type="title"/>
          </p:nvPr>
        </p:nvSpPr>
        <p:spPr>
          <a:xfrm>
            <a:off x="161925" y="144463"/>
            <a:ext cx="8851900" cy="59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134" name="Google Shape;134;p7"/>
          <p:cNvSpPr txBox="1">
            <a:spLocks noGrp="1"/>
          </p:cNvSpPr>
          <p:nvPr>
            <p:ph type="body" idx="1"/>
          </p:nvPr>
        </p:nvSpPr>
        <p:spPr>
          <a:xfrm>
            <a:off x="0" y="838201"/>
            <a:ext cx="9220200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230188" lvl="0" indent="-23018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1" dirty="0">
                <a:solidFill>
                  <a:schemeClr val="dk2"/>
                </a:solidFill>
              </a:rPr>
              <a:t>Introduction</a:t>
            </a:r>
            <a:endParaRPr dirty="0"/>
          </a:p>
          <a:p>
            <a:pPr marL="230188" lvl="0" indent="-230188" algn="l" rtl="0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1" dirty="0">
                <a:solidFill>
                  <a:schemeClr val="dk2"/>
                </a:solidFill>
              </a:rPr>
              <a:t>An EDA benchmarking first</a:t>
            </a:r>
            <a:endParaRPr dirty="0"/>
          </a:p>
          <a:p>
            <a:pPr marL="230188" lvl="0" indent="-230188" algn="l" rtl="0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1" dirty="0">
                <a:solidFill>
                  <a:schemeClr val="dk2"/>
                </a:solidFill>
              </a:rPr>
              <a:t>OpenROAD-Research and ORFS-Research</a:t>
            </a:r>
            <a:endParaRPr dirty="0"/>
          </a:p>
          <a:p>
            <a:pPr marL="230188" lvl="0" indent="-230188" algn="l" rtl="0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1" dirty="0">
                <a:solidFill>
                  <a:schemeClr val="dk2"/>
                </a:solidFill>
              </a:rPr>
              <a:t>Serving an ML EDA Commons</a:t>
            </a:r>
            <a:endParaRPr dirty="0"/>
          </a:p>
          <a:p>
            <a:pPr marL="230188" lvl="0" indent="-230188" algn="l" rtl="0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DATC RDF roadmap updates</a:t>
            </a:r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43E6D5-751F-835E-6E8E-700F43A35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450" y="838200"/>
            <a:ext cx="5103003" cy="2116947"/>
          </a:xfrm>
        </p:spPr>
        <p:txBody>
          <a:bodyPr/>
          <a:lstStyle/>
          <a:p>
            <a:r>
              <a:rPr lang="en-US" sz="2000" dirty="0"/>
              <a:t>Regression tests have been setup for RDF GitHub Repository using Jenkins:</a:t>
            </a:r>
          </a:p>
          <a:p>
            <a:pPr lvl="1"/>
            <a:r>
              <a:rPr lang="en-US" sz="1800" dirty="0"/>
              <a:t>Tests use Metrics2.1</a:t>
            </a:r>
          </a:p>
          <a:p>
            <a:pPr lvl="1"/>
            <a:r>
              <a:rPr lang="en-US" sz="1800" dirty="0"/>
              <a:t>DCO checks for PRs</a:t>
            </a:r>
          </a:p>
          <a:p>
            <a:r>
              <a:rPr lang="en-US" sz="2000" dirty="0"/>
              <a:t>How to contribute new tools guidelines with CI/CD checks and guidance</a:t>
            </a:r>
          </a:p>
          <a:p>
            <a:pPr marL="50800" indent="0">
              <a:buNone/>
            </a:pPr>
            <a:endParaRPr lang="en-US" sz="2000" dirty="0"/>
          </a:p>
          <a:p>
            <a:pPr marL="50800" indent="0">
              <a:buNone/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61425A-2773-AAD0-1891-004A77514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DATC Roadmap Updates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13718E-73A6-2AA4-9337-9CE3206EA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6955" y="923201"/>
            <a:ext cx="3466870" cy="2303043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463D033C-FF64-1949-EB75-FD0CCD4047AD}"/>
              </a:ext>
            </a:extLst>
          </p:cNvPr>
          <p:cNvSpPr txBox="1">
            <a:spLocks/>
          </p:cNvSpPr>
          <p:nvPr/>
        </p:nvSpPr>
        <p:spPr>
          <a:xfrm>
            <a:off x="161925" y="3213011"/>
            <a:ext cx="8382568" cy="556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00000"/>
              </a:buClr>
              <a:buSzPts val="9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50800" indent="0">
              <a:buNone/>
            </a:pPr>
            <a:r>
              <a:rPr lang="en-US" sz="2000" dirty="0"/>
              <a:t>Future Efforts:</a:t>
            </a:r>
          </a:p>
          <a:p>
            <a:r>
              <a:rPr lang="en-US" sz="2000" dirty="0"/>
              <a:t>CI/CD for OpenROAD-Research and ORFS-Research</a:t>
            </a:r>
          </a:p>
          <a:p>
            <a:r>
              <a:rPr lang="en-US" sz="2000" dirty="0"/>
              <a:t>Baselines and calibrations based on OpenROAD-Research and ORFS-Research to find best-ever baselines</a:t>
            </a:r>
          </a:p>
          <a:p>
            <a:pPr marL="50800" indent="0">
              <a:buFont typeface="Arial"/>
              <a:buNone/>
            </a:pP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3828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4F0B4-7313-FD15-6B24-8D8AD68B8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6B2AB3-9710-49CF-A13F-171D7D366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450" y="838200"/>
            <a:ext cx="8972550" cy="5562601"/>
          </a:xfrm>
        </p:spPr>
        <p:txBody>
          <a:bodyPr/>
          <a:lstStyle/>
          <a:p>
            <a:pPr marL="50800" indent="0">
              <a:buNone/>
            </a:pPr>
            <a:r>
              <a:rPr lang="en-US" sz="1600" b="1" dirty="0"/>
              <a:t>Support for Advanced Packaging</a:t>
            </a:r>
            <a:endParaRPr lang="en-US" sz="1600" dirty="0"/>
          </a:p>
          <a:p>
            <a:r>
              <a:rPr lang="en-US" sz="1600" dirty="0"/>
              <a:t>Need open algorithms, databases, and PDKs for 2.5D/3D ICs, chiplets, hybrid bonding, and backside PDNs.</a:t>
            </a:r>
          </a:p>
          <a:p>
            <a:r>
              <a:rPr lang="en-US" sz="1600" dirty="0"/>
              <a:t>Open and native P&amp;R engines for advanced packaging are critical next steps.</a:t>
            </a:r>
          </a:p>
          <a:p>
            <a:pPr marL="50800" indent="0">
              <a:buNone/>
            </a:pPr>
            <a:r>
              <a:rPr lang="en-US" sz="1600" b="1" dirty="0"/>
              <a:t>Open PDKs for Advanced Nodes</a:t>
            </a:r>
            <a:endParaRPr lang="en-US" sz="1600" dirty="0"/>
          </a:p>
          <a:p>
            <a:r>
              <a:rPr lang="en-US" sz="1600" dirty="0"/>
              <a:t>Lack of open enablement at advanced nodes hinders reproducibility.</a:t>
            </a:r>
          </a:p>
          <a:p>
            <a:r>
              <a:rPr lang="en-US" sz="1600" dirty="0"/>
              <a:t>“Proxy Design Enablement” offers a foundation, but sustained collateral IP and community use are needed.</a:t>
            </a:r>
          </a:p>
          <a:p>
            <a:pPr marL="50800" indent="0">
              <a:buNone/>
            </a:pPr>
            <a:r>
              <a:rPr lang="en-US" sz="1600" b="1" dirty="0"/>
              <a:t>Scarcity of Industry-Grade Designs</a:t>
            </a:r>
            <a:endParaRPr lang="en-US" sz="1600" dirty="0"/>
          </a:p>
          <a:p>
            <a:r>
              <a:rPr lang="en-US" sz="1600" dirty="0"/>
              <a:t>Academic testcases often too small or unrealistic.</a:t>
            </a:r>
          </a:p>
          <a:p>
            <a:r>
              <a:rPr lang="en-US" sz="1600" dirty="0"/>
              <a:t>Need large-scale, community-maintained, parameterized designs bridging academic and industrial gaps.</a:t>
            </a:r>
          </a:p>
          <a:p>
            <a:pPr marL="50800" indent="0">
              <a:buNone/>
            </a:pPr>
            <a:r>
              <a:rPr lang="en-US" sz="1600" b="1" dirty="0"/>
              <a:t>Integration with Broader Ecosystem</a:t>
            </a:r>
            <a:endParaRPr lang="en-US" sz="1600" dirty="0"/>
          </a:p>
          <a:p>
            <a:r>
              <a:rPr lang="en-US" sz="1600" dirty="0"/>
              <a:t>Must align RDF with </a:t>
            </a:r>
            <a:r>
              <a:rPr lang="en-US" sz="1600" dirty="0" err="1"/>
              <a:t>Chipshub</a:t>
            </a:r>
            <a:r>
              <a:rPr lang="en-US" sz="1600" dirty="0"/>
              <a:t>, OpenROAD Initiative, and </a:t>
            </a:r>
            <a:r>
              <a:rPr lang="en-US" sz="1600" dirty="0" err="1"/>
              <a:t>MLCommons</a:t>
            </a:r>
            <a:r>
              <a:rPr lang="en-US" sz="1600" dirty="0"/>
              <a:t>-style benchmarking.</a:t>
            </a:r>
          </a:p>
          <a:p>
            <a:r>
              <a:rPr lang="en-US" sz="1600" dirty="0"/>
              <a:t>Interoperability ensures long-term sustainability and shared innovation.</a:t>
            </a:r>
          </a:p>
          <a:p>
            <a:pPr marL="50800" indent="0">
              <a:buNone/>
            </a:pPr>
            <a:r>
              <a:rPr lang="en-US" sz="1600" b="1" dirty="0"/>
              <a:t>Metadata &amp; Metrics Standardization</a:t>
            </a:r>
            <a:endParaRPr lang="en-US" sz="1600" dirty="0"/>
          </a:p>
          <a:p>
            <a:r>
              <a:rPr lang="en-US" sz="1600" dirty="0"/>
              <a:t>Lack of structured metadata limits reproducibility.</a:t>
            </a:r>
          </a:p>
          <a:p>
            <a:r>
              <a:rPr lang="en-US" sz="1600" dirty="0"/>
              <a:t>Need unified schema (inspired by </a:t>
            </a:r>
            <a:r>
              <a:rPr lang="en-US" sz="1600" dirty="0" err="1"/>
              <a:t>MLCommons</a:t>
            </a:r>
            <a:r>
              <a:rPr lang="en-US" sz="1600" dirty="0"/>
              <a:t> Croissant, METRICS2.1) for flow configs, </a:t>
            </a:r>
            <a:r>
              <a:rPr lang="en-US" sz="1600" dirty="0" err="1"/>
              <a:t>QoR</a:t>
            </a:r>
            <a:r>
              <a:rPr lang="en-US" sz="1600" dirty="0"/>
              <a:t> metrics, and versions.</a:t>
            </a:r>
          </a:p>
          <a:p>
            <a:pPr marL="50800" indent="0">
              <a:buNone/>
            </a:pPr>
            <a:endParaRPr lang="en-US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8CEAA3-851A-FBF5-8FE0-679B1E124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DATC Roadmap: Long-term Challenges</a:t>
            </a:r>
          </a:p>
        </p:txBody>
      </p:sp>
    </p:spTree>
    <p:extLst>
      <p:ext uri="{BB962C8B-B14F-4D97-AF65-F5344CB8AC3E}">
        <p14:creationId xmlns:p14="http://schemas.microsoft.com/office/powerpoint/2010/main" val="265709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"/>
          <p:cNvSpPr txBox="1">
            <a:spLocks noGrp="1"/>
          </p:cNvSpPr>
          <p:nvPr>
            <p:ph type="body" idx="1"/>
          </p:nvPr>
        </p:nvSpPr>
        <p:spPr>
          <a:xfrm>
            <a:off x="177800" y="739775"/>
            <a:ext cx="8836025" cy="556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SzPts val="2800"/>
              <a:buNone/>
            </a:pPr>
            <a:r>
              <a:rPr lang="en-US" sz="2000" b="1" dirty="0"/>
              <a:t>Enabling an EDA Research Ecosystem</a:t>
            </a:r>
            <a:endParaRPr dirty="0"/>
          </a:p>
          <a:p>
            <a:pPr marL="892175" lvl="1" indent="-368300" algn="l" rtl="0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 sz="2000" b="1" dirty="0"/>
              <a:t>An EDA benchmarking first</a:t>
            </a:r>
            <a:endParaRPr dirty="0"/>
          </a:p>
          <a:p>
            <a:pPr marL="1236662" lvl="2" indent="-3683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</a:pPr>
            <a:r>
              <a:rPr lang="en-US" sz="1800" dirty="0"/>
              <a:t>Benchmarking results from Siemens </a:t>
            </a:r>
            <a:r>
              <a:rPr lang="en-US" sz="1800" dirty="0" err="1"/>
              <a:t>Aprisa</a:t>
            </a:r>
            <a:r>
              <a:rPr lang="en-US" sz="1800" dirty="0"/>
              <a:t> v2025.2</a:t>
            </a:r>
            <a:endParaRPr dirty="0"/>
          </a:p>
          <a:p>
            <a:pPr marL="892175" lvl="1" indent="-368300" algn="l" rtl="0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 sz="2000" b="1" dirty="0"/>
              <a:t>OpenROAD-Research and ORFS-Research</a:t>
            </a:r>
            <a:endParaRPr dirty="0"/>
          </a:p>
          <a:p>
            <a:pPr marL="1236662" lvl="2" indent="-3683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</a:pPr>
            <a:r>
              <a:rPr lang="en-US" sz="1800" dirty="0"/>
              <a:t>GPU-accelerated physical design engine</a:t>
            </a:r>
            <a:endParaRPr dirty="0"/>
          </a:p>
          <a:p>
            <a:pPr marL="1236662" lvl="2" indent="-3683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</a:pPr>
            <a:r>
              <a:rPr lang="en-US" sz="1800" dirty="0"/>
              <a:t>Physical design engines for advanced packaging</a:t>
            </a:r>
            <a:endParaRPr dirty="0"/>
          </a:p>
          <a:p>
            <a:pPr marL="1236662" lvl="2" indent="-3683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</a:pPr>
            <a:r>
              <a:rPr lang="en-US" sz="1800" dirty="0"/>
              <a:t>Pseudo-3D flow for face-to-face 3D integration</a:t>
            </a:r>
            <a:endParaRPr dirty="0"/>
          </a:p>
          <a:p>
            <a:pPr marL="1236662" lvl="2" indent="-3683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</a:pPr>
            <a:r>
              <a:rPr lang="en-US" sz="1800" dirty="0"/>
              <a:t>ORFS-agent</a:t>
            </a:r>
            <a:endParaRPr dirty="0"/>
          </a:p>
          <a:p>
            <a:pPr marL="892175" lvl="1" indent="-368300" algn="l" rtl="0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 sz="2000" b="1" dirty="0"/>
              <a:t>Serving an ML EDA Commons</a:t>
            </a:r>
            <a:endParaRPr dirty="0"/>
          </a:p>
          <a:p>
            <a:pPr marL="1236662" lvl="2" indent="-3683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</a:pPr>
            <a:r>
              <a:rPr lang="en-US" sz="1800" dirty="0"/>
              <a:t>Datasets and benchmarks</a:t>
            </a:r>
            <a:endParaRPr dirty="0"/>
          </a:p>
          <a:p>
            <a:pPr marL="1236662" lvl="2" indent="-3683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</a:pPr>
            <a:r>
              <a:rPr lang="en-US" sz="1800" dirty="0"/>
              <a:t>Standards for data formats and data flows</a:t>
            </a:r>
            <a:endParaRPr dirty="0"/>
          </a:p>
          <a:p>
            <a:pPr marL="1236662" lvl="2" indent="-3683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</a:pPr>
            <a:r>
              <a:rPr lang="en-US" sz="1800" dirty="0"/>
              <a:t>Agentic physical design flow</a:t>
            </a:r>
            <a:endParaRPr dirty="0"/>
          </a:p>
          <a:p>
            <a:pPr marL="1236662" lvl="2" indent="-3683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</a:pPr>
            <a:r>
              <a:rPr lang="en-US" sz="1800" dirty="0"/>
              <a:t>Contests and hackathons </a:t>
            </a:r>
            <a:endParaRPr dirty="0"/>
          </a:p>
          <a:p>
            <a:pPr marL="892175" lvl="1" indent="-368300" algn="l" rtl="0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 sz="2000" b="1" dirty="0"/>
              <a:t>DATC and RDF roadmap updates</a:t>
            </a:r>
            <a:endParaRPr dirty="0"/>
          </a:p>
          <a:p>
            <a:pPr marL="1236662" lvl="2" indent="-3683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</a:pPr>
            <a:r>
              <a:rPr lang="en-US" sz="1800" dirty="0"/>
              <a:t>Continuous integrations</a:t>
            </a:r>
            <a:endParaRPr dirty="0"/>
          </a:p>
          <a:p>
            <a:pPr marL="1236662" lvl="2" indent="-3683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</a:pPr>
            <a:r>
              <a:rPr lang="en-US" sz="1800" dirty="0"/>
              <a:t>Calibrations and best-ever baselines</a:t>
            </a:r>
            <a:endParaRPr b="1" dirty="0"/>
          </a:p>
          <a:p>
            <a:pPr marL="1236662" lvl="2" indent="-3683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</a:pPr>
            <a:r>
              <a:rPr lang="en-US" sz="1800" dirty="0"/>
              <a:t>Long-term challenges</a:t>
            </a:r>
            <a:endParaRPr dirty="0"/>
          </a:p>
        </p:txBody>
      </p: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161925" y="144463"/>
            <a:ext cx="8851900" cy="59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Summary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"/>
          <p:cNvSpPr txBox="1">
            <a:spLocks noGrp="1"/>
          </p:cNvSpPr>
          <p:nvPr>
            <p:ph type="title"/>
          </p:nvPr>
        </p:nvSpPr>
        <p:spPr>
          <a:xfrm>
            <a:off x="161925" y="144463"/>
            <a:ext cx="8851900" cy="59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200"/>
              <a:t>Acknowledgments</a:t>
            </a:r>
            <a:endParaRPr/>
          </a:p>
        </p:txBody>
      </p:sp>
      <p:sp>
        <p:nvSpPr>
          <p:cNvPr id="148" name="Google Shape;148;p9"/>
          <p:cNvSpPr txBox="1"/>
          <p:nvPr/>
        </p:nvSpPr>
        <p:spPr>
          <a:xfrm>
            <a:off x="171450" y="801688"/>
            <a:ext cx="8836025" cy="574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457200" marR="0" lvl="0" indent="-406400" algn="l" rtl="0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would like to thank Andrew Johnson, Henry Chang, Sahrima Jannat Oishwee and Simon Chang from Siemens EDA for their collaboration and contribution to this publication. </a:t>
            </a:r>
            <a:endParaRPr/>
          </a:p>
          <a:p>
            <a:pPr marL="457200" marR="0" lvl="0" indent="-406400" algn="l" rtl="0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thank Jiang Hu, Sachin Sapatnekar, Siddharth Garg, Callie Hao and others for discussions of “SLICE” and the framing of an ML EDA Commons.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work is supported in part by the IEEE Council on Electronic Design Automation (CEDA) </a:t>
            </a:r>
            <a:endParaRPr/>
          </a:p>
          <a:p>
            <a:pPr marL="457200" marR="0" lvl="0" indent="-228600" algn="l" rtl="0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D21318-4A47-1C55-9236-A29FD0C0F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DATC Efforts Thus Far..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8B7B35-150A-85B2-3941-684DA0225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450" y="801688"/>
            <a:ext cx="8706827" cy="800466"/>
          </a:xfrm>
        </p:spPr>
        <p:txBody>
          <a:bodyPr/>
          <a:lstStyle/>
          <a:p>
            <a:pPr marL="50800" indent="0">
              <a:buNone/>
            </a:pPr>
            <a:r>
              <a:rPr lang="en-US" sz="2200" b="1" dirty="0"/>
              <a:t>Goal: </a:t>
            </a:r>
            <a:r>
              <a:rPr lang="en-US" sz="2200" dirty="0"/>
              <a:t>Building a </a:t>
            </a:r>
            <a:r>
              <a:rPr lang="en-US" sz="2200" dirty="0">
                <a:solidFill>
                  <a:schemeClr val="bg2"/>
                </a:solidFill>
              </a:rPr>
              <a:t>reproducible</a:t>
            </a:r>
            <a:r>
              <a:rPr lang="en-US" sz="2200" dirty="0"/>
              <a:t>, </a:t>
            </a:r>
            <a:r>
              <a:rPr lang="en-US" sz="2200" dirty="0">
                <a:solidFill>
                  <a:srgbClr val="00B050"/>
                </a:solidFill>
              </a:rPr>
              <a:t>standards-based</a:t>
            </a:r>
            <a:r>
              <a:rPr lang="en-US" sz="2200" dirty="0"/>
              <a:t>, and </a:t>
            </a:r>
            <a:r>
              <a:rPr lang="en-US" sz="2200" dirty="0">
                <a:solidFill>
                  <a:schemeClr val="accent6"/>
                </a:solidFill>
              </a:rPr>
              <a:t>community-driven</a:t>
            </a:r>
            <a:r>
              <a:rPr lang="en-US" sz="2200" dirty="0"/>
              <a:t> ecosystem for physical design</a:t>
            </a:r>
          </a:p>
          <a:p>
            <a:pPr marL="50800" indent="0">
              <a:buNone/>
            </a:pPr>
            <a:endParaRPr lang="en-US" sz="1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3B567CA-58F6-A000-923F-53E25184EB7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61925" y="4837724"/>
            <a:ext cx="8404287" cy="1715356"/>
          </a:xfrm>
        </p:spPr>
        <p:txBody>
          <a:bodyPr/>
          <a:lstStyle/>
          <a:p>
            <a:pPr marL="50800" indent="0">
              <a:lnSpc>
                <a:spcPct val="100000"/>
              </a:lnSpc>
              <a:buNone/>
            </a:pPr>
            <a:r>
              <a:rPr lang="en-US" sz="1800" b="1" dirty="0">
                <a:solidFill>
                  <a:schemeClr val="accent6"/>
                </a:solidFill>
              </a:rPr>
              <a:t>Community-driven</a:t>
            </a:r>
            <a:endParaRPr lang="en-US" sz="1800" dirty="0">
              <a:solidFill>
                <a:schemeClr val="accent6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800" dirty="0"/>
              <a:t>Contest-winning and academic point tools preserved 2016 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Open GitHub flow with CI tests 2020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Benchmarks and datasets for ML-EDA research 2022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8DA713D8-B95A-62AA-8807-4FC00475E628}"/>
              </a:ext>
            </a:extLst>
          </p:cNvPr>
          <p:cNvSpPr txBox="1">
            <a:spLocks/>
          </p:cNvSpPr>
          <p:nvPr/>
        </p:nvSpPr>
        <p:spPr>
          <a:xfrm>
            <a:off x="161925" y="1602154"/>
            <a:ext cx="8404287" cy="1715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3300"/>
              </a:buClr>
              <a:buSzPts val="9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50800" indent="0" fontAlgn="ctr">
              <a:lnSpc>
                <a:spcPct val="100000"/>
              </a:lnSpc>
              <a:buNone/>
            </a:pPr>
            <a:r>
              <a:rPr lang="en-US" sz="1800" b="1" dirty="0">
                <a:solidFill>
                  <a:schemeClr val="bg2"/>
                </a:solidFill>
              </a:rPr>
              <a:t>Reproducibility</a:t>
            </a:r>
            <a:r>
              <a:rPr lang="en-US" sz="1800" b="1" dirty="0"/>
              <a:t> </a:t>
            </a:r>
          </a:p>
          <a:p>
            <a:pPr fontAlgn="ctr">
              <a:lnSpc>
                <a:spcPct val="100000"/>
              </a:lnSpc>
            </a:pPr>
            <a:r>
              <a:rPr lang="en-US" sz="1800" dirty="0"/>
              <a:t>Calibrations for ML-EDA (timing, RC, IR-drop) 2020–2021</a:t>
            </a:r>
          </a:p>
          <a:p>
            <a:pPr fontAlgn="ctr">
              <a:lnSpc>
                <a:spcPct val="100000"/>
              </a:lnSpc>
            </a:pPr>
            <a:r>
              <a:rPr lang="en-US" sz="1800" dirty="0"/>
              <a:t>Public release of commercial EDA TCL scripts 2022</a:t>
            </a:r>
          </a:p>
          <a:p>
            <a:pPr fontAlgn="ctr">
              <a:lnSpc>
                <a:spcPct val="100000"/>
              </a:lnSpc>
            </a:pPr>
            <a:r>
              <a:rPr lang="en-US" sz="1800" dirty="0"/>
              <a:t>Best-ever open baselines (WNS/TNS, wirelength, power) 2023–2024</a:t>
            </a: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5E382549-7319-3461-B66F-B9817AA29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1600" y="5129795"/>
            <a:ext cx="32668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195DEA8D-E067-866C-FC85-BC6E85FCA8C7}"/>
              </a:ext>
            </a:extLst>
          </p:cNvPr>
          <p:cNvSpPr txBox="1">
            <a:spLocks/>
          </p:cNvSpPr>
          <p:nvPr/>
        </p:nvSpPr>
        <p:spPr>
          <a:xfrm>
            <a:off x="161925" y="3218164"/>
            <a:ext cx="8404287" cy="1715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3300"/>
              </a:buClr>
              <a:buSzPts val="9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50800" indent="0" fontAlgn="ctr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B050"/>
                </a:solidFill>
              </a:rPr>
              <a:t>Standards-based </a:t>
            </a:r>
          </a:p>
          <a:p>
            <a:pPr fontAlgn="ctr">
              <a:lnSpc>
                <a:spcPct val="100000"/>
              </a:lnSpc>
            </a:pPr>
            <a:r>
              <a:rPr lang="en-US" sz="1800" dirty="0"/>
              <a:t>METRICS 2.1 / JSON outputs for unified PPA and ML evaluation 2021</a:t>
            </a:r>
          </a:p>
          <a:p>
            <a:pPr fontAlgn="ctr">
              <a:lnSpc>
                <a:spcPct val="100000"/>
              </a:lnSpc>
            </a:pPr>
            <a:r>
              <a:rPr lang="en-US" sz="1800" dirty="0" err="1"/>
              <a:t>CircuitOps</a:t>
            </a:r>
            <a:r>
              <a:rPr lang="en-US" sz="1800" dirty="0"/>
              <a:t> + Python APIs for standardized data representation 2024</a:t>
            </a:r>
          </a:p>
          <a:p>
            <a:pPr fontAlgn="ctr">
              <a:lnSpc>
                <a:spcPct val="100000"/>
              </a:lnSpc>
            </a:pPr>
            <a:r>
              <a:rPr lang="en-US" sz="1800" dirty="0"/>
              <a:t>Research artifact evaluation criteria and standards 2024</a:t>
            </a:r>
          </a:p>
        </p:txBody>
      </p:sp>
    </p:spTree>
    <p:extLst>
      <p:ext uri="{BB962C8B-B14F-4D97-AF65-F5344CB8AC3E}">
        <p14:creationId xmlns:p14="http://schemas.microsoft.com/office/powerpoint/2010/main" val="298748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E4CE07-8302-BB6D-026E-0C79DAE0CF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en-US" sz="2400" b="1" dirty="0"/>
              <a:t>Goal: </a:t>
            </a:r>
            <a:r>
              <a:rPr lang="en-US" sz="2400" dirty="0"/>
              <a:t>Building a </a:t>
            </a:r>
            <a:r>
              <a:rPr lang="en-US" sz="2400" dirty="0">
                <a:solidFill>
                  <a:schemeClr val="bg2"/>
                </a:solidFill>
              </a:rPr>
              <a:t>reproducible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B050"/>
                </a:solidFill>
              </a:rPr>
              <a:t>standards-based</a:t>
            </a:r>
            <a:r>
              <a:rPr lang="en-US" sz="2400" dirty="0"/>
              <a:t>, and </a:t>
            </a:r>
            <a:r>
              <a:rPr lang="en-US" sz="2400" dirty="0">
                <a:solidFill>
                  <a:schemeClr val="accent6"/>
                </a:solidFill>
              </a:rPr>
              <a:t>community-driven</a:t>
            </a:r>
            <a:r>
              <a:rPr lang="en-US" sz="2400" dirty="0"/>
              <a:t> ecosystem for physical design</a:t>
            </a:r>
          </a:p>
          <a:p>
            <a:r>
              <a:rPr lang="en-US" sz="2400" dirty="0"/>
              <a:t>Open-source chip design ecosystem: </a:t>
            </a:r>
          </a:p>
          <a:p>
            <a:pPr lvl="1"/>
            <a:r>
              <a:rPr lang="en-US" sz="2000" dirty="0"/>
              <a:t>NSF POSE: OpenROAD Initiative and OSE </a:t>
            </a:r>
            <a:br>
              <a:rPr lang="en-US" sz="2000" dirty="0"/>
            </a:br>
            <a:r>
              <a:rPr lang="en-US" sz="2000" dirty="0">
                <a:hlinkClick r:id="rId3"/>
              </a:rPr>
              <a:t>https://openroadinitiative.org/</a:t>
            </a:r>
            <a:r>
              <a:rPr lang="en-US" sz="2000" dirty="0"/>
              <a:t> </a:t>
            </a:r>
          </a:p>
          <a:p>
            <a:pPr lvl="1"/>
            <a:r>
              <a:rPr lang="en-US" sz="2000" dirty="0" err="1"/>
              <a:t>ZeroASIC</a:t>
            </a:r>
            <a:r>
              <a:rPr lang="en-US" sz="2000" dirty="0"/>
              <a:t>: Dashboard of designs </a:t>
            </a:r>
            <a:r>
              <a:rPr lang="en-US" sz="2000" dirty="0" err="1"/>
              <a:t>SiliconCompiler</a:t>
            </a:r>
            <a:r>
              <a:rPr lang="en-US" sz="2000" dirty="0"/>
              <a:t> (runs OpenROAD under the hood)</a:t>
            </a:r>
            <a:br>
              <a:rPr lang="en-US" sz="2000" dirty="0"/>
            </a:br>
            <a:r>
              <a:rPr lang="en-US" sz="2000" dirty="0">
                <a:hlinkClick r:id="rId4"/>
              </a:rPr>
              <a:t>https://www.zeroasic.com/dashboard</a:t>
            </a:r>
            <a:r>
              <a:rPr lang="en-US" sz="2000" dirty="0"/>
              <a:t> </a:t>
            </a:r>
          </a:p>
          <a:p>
            <a:r>
              <a:rPr lang="en-US" sz="2400" dirty="0"/>
              <a:t>Workforce development: </a:t>
            </a:r>
          </a:p>
          <a:p>
            <a:pPr lvl="1"/>
            <a:r>
              <a:rPr lang="en-US" sz="2000" dirty="0"/>
              <a:t>NSF Chip Design Hub: Purdue </a:t>
            </a:r>
            <a:r>
              <a:rPr lang="en-US" sz="2000" dirty="0" err="1"/>
              <a:t>Chipshub</a:t>
            </a:r>
            <a:endParaRPr lang="en-US" sz="2000" dirty="0"/>
          </a:p>
          <a:p>
            <a:pPr marL="533400" lvl="1" indent="0">
              <a:buNone/>
            </a:pPr>
            <a:r>
              <a:rPr lang="en-US" sz="2000" dirty="0"/>
              <a:t>	</a:t>
            </a:r>
            <a:r>
              <a:rPr lang="en-US" sz="2000" dirty="0">
                <a:hlinkClick r:id="rId5"/>
              </a:rPr>
              <a:t>https://nanohub.org/groups/chipshub/</a:t>
            </a:r>
            <a:r>
              <a:rPr lang="en-US" sz="2000" dirty="0"/>
              <a:t> </a:t>
            </a:r>
          </a:p>
          <a:p>
            <a:r>
              <a:rPr lang="en-US" sz="2400" dirty="0"/>
              <a:t>ML EDA Research Infrastructure: </a:t>
            </a:r>
          </a:p>
          <a:p>
            <a:pPr lvl="1"/>
            <a:r>
              <a:rPr lang="en-US" sz="2000" dirty="0"/>
              <a:t>SLICE: Infrastructure for ML EDA </a:t>
            </a:r>
            <a:br>
              <a:rPr lang="en-US" sz="2000" dirty="0"/>
            </a:br>
            <a:r>
              <a:rPr lang="en-US" sz="2000" dirty="0">
                <a:hlinkClick r:id="rId6"/>
              </a:rPr>
              <a:t>https://slice-ml-eda.github.io/</a:t>
            </a:r>
            <a:r>
              <a:rPr lang="en-US" sz="2000" dirty="0"/>
              <a:t> </a:t>
            </a:r>
          </a:p>
          <a:p>
            <a:pPr lvl="1"/>
            <a:r>
              <a:rPr lang="en-US" sz="2000" dirty="0"/>
              <a:t>Si2 LLM benchmarking coalition (LBC)</a:t>
            </a:r>
            <a:br>
              <a:rPr lang="en-US" sz="2000" dirty="0"/>
            </a:br>
            <a:r>
              <a:rPr lang="en-US" sz="2000" dirty="0">
                <a:hlinkClick r:id="rId7"/>
              </a:rPr>
              <a:t>https://si2.org/llm-benchmarking-coalition/</a:t>
            </a:r>
            <a:r>
              <a:rPr lang="en-US" sz="2000" dirty="0"/>
              <a:t> </a:t>
            </a:r>
            <a:br>
              <a:rPr lang="en-US" sz="2000" dirty="0"/>
            </a:br>
            <a:endParaRPr lang="en-US" sz="2000" dirty="0"/>
          </a:p>
          <a:p>
            <a:pPr marL="50800" indent="0">
              <a:buNone/>
            </a:pPr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FF9D0A-E464-C883-EB90-ECA176B3B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Landscape</a:t>
            </a:r>
          </a:p>
        </p:txBody>
      </p:sp>
    </p:spTree>
    <p:extLst>
      <p:ext uri="{BB962C8B-B14F-4D97-AF65-F5344CB8AC3E}">
        <p14:creationId xmlns:p14="http://schemas.microsoft.com/office/powerpoint/2010/main" val="77800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 txBox="1">
            <a:spLocks noGrp="1"/>
          </p:cNvSpPr>
          <p:nvPr>
            <p:ph type="body" idx="1"/>
          </p:nvPr>
        </p:nvSpPr>
        <p:spPr>
          <a:xfrm>
            <a:off x="177800" y="739775"/>
            <a:ext cx="8836025" cy="556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rPr lang="en-US" sz="2000" b="1" dirty="0"/>
              <a:t>Enabling an EDA Research Ecosystem</a:t>
            </a:r>
            <a:endParaRPr dirty="0"/>
          </a:p>
          <a:p>
            <a:pPr marL="892175" lvl="1" indent="-3683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Tahoma"/>
              <a:buAutoNum type="arabicPeriod"/>
            </a:pPr>
            <a:r>
              <a:rPr lang="en-US" sz="2000" b="1" dirty="0"/>
              <a:t>An EDA benchmarking first</a:t>
            </a:r>
            <a:endParaRPr lang="en-US" dirty="0"/>
          </a:p>
          <a:p>
            <a:pPr marL="1236662" lvl="2" indent="-368300" algn="l" rtl="0">
              <a:lnSpc>
                <a:spcPct val="8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 dirty="0"/>
              <a:t>Benchmarking results from Siemens </a:t>
            </a:r>
            <a:r>
              <a:rPr lang="en-US" sz="1800" dirty="0" err="1"/>
              <a:t>Aprisa</a:t>
            </a:r>
            <a:r>
              <a:rPr lang="en-US" sz="1800" dirty="0"/>
              <a:t> v2025.2</a:t>
            </a:r>
            <a:endParaRPr lang="en-US" dirty="0"/>
          </a:p>
          <a:p>
            <a:pPr marL="892175" lvl="1" indent="-3683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Tahoma"/>
              <a:buAutoNum type="arabicPeriod"/>
            </a:pPr>
            <a:r>
              <a:rPr lang="en-US" sz="2000" b="1" dirty="0"/>
              <a:t>OpenROAD-Research and ORFS-Research</a:t>
            </a:r>
            <a:endParaRPr lang="en-US" dirty="0"/>
          </a:p>
          <a:p>
            <a:pPr marL="1236662" lvl="2" indent="-368300" algn="l" rtl="0">
              <a:lnSpc>
                <a:spcPct val="8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 dirty="0"/>
              <a:t>GPU-accelerated physical design engine</a:t>
            </a:r>
            <a:endParaRPr lang="en-US" dirty="0"/>
          </a:p>
          <a:p>
            <a:pPr marL="1236662" lvl="2" indent="-368300" algn="l" rtl="0">
              <a:lnSpc>
                <a:spcPct val="8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 dirty="0"/>
              <a:t>Physical design engines for advanced packaging</a:t>
            </a:r>
            <a:endParaRPr dirty="0"/>
          </a:p>
          <a:p>
            <a:pPr marL="1236662" lvl="2" indent="-368300" algn="l" rtl="0">
              <a:lnSpc>
                <a:spcPct val="8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 dirty="0"/>
              <a:t>Pseudo-3D flow for face-to-face 3D integration</a:t>
            </a:r>
            <a:endParaRPr dirty="0"/>
          </a:p>
          <a:p>
            <a:pPr marL="1236662" lvl="2" indent="-368300" algn="l" rtl="0">
              <a:lnSpc>
                <a:spcPct val="8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 dirty="0"/>
              <a:t>ORFS-agent</a:t>
            </a:r>
            <a:endParaRPr dirty="0"/>
          </a:p>
          <a:p>
            <a:pPr marL="892175" lvl="1" indent="-3683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Tahoma"/>
              <a:buAutoNum type="arabicPeriod"/>
            </a:pPr>
            <a:r>
              <a:rPr lang="en-US" sz="2000" b="1" dirty="0"/>
              <a:t>Serving an ML EDA Commons </a:t>
            </a:r>
            <a:endParaRPr lang="en-US" dirty="0"/>
          </a:p>
          <a:p>
            <a:pPr marL="1236662" lvl="2" indent="-368300" algn="l" rtl="0">
              <a:lnSpc>
                <a:spcPct val="8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 dirty="0"/>
              <a:t>Datasets and benchmarks</a:t>
            </a:r>
            <a:endParaRPr lang="en-US" dirty="0"/>
          </a:p>
          <a:p>
            <a:pPr marL="1236662" lvl="2" indent="-368300" algn="l" rtl="0">
              <a:lnSpc>
                <a:spcPct val="8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 dirty="0"/>
              <a:t>Standards for data formats and data flows </a:t>
            </a:r>
            <a:endParaRPr dirty="0"/>
          </a:p>
          <a:p>
            <a:pPr marL="1236662" lvl="2" indent="-368300" algn="l" rtl="0">
              <a:lnSpc>
                <a:spcPct val="8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 dirty="0"/>
              <a:t>Agentic physical design flow</a:t>
            </a:r>
            <a:endParaRPr dirty="0"/>
          </a:p>
          <a:p>
            <a:pPr marL="1236662" lvl="2" indent="-368300" algn="l" rtl="0">
              <a:lnSpc>
                <a:spcPct val="8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 dirty="0"/>
              <a:t>Contests and hackathons </a:t>
            </a:r>
            <a:endParaRPr dirty="0"/>
          </a:p>
          <a:p>
            <a:pPr marL="892175" lvl="1" indent="-3683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Tahoma"/>
              <a:buAutoNum type="arabicPeriod"/>
            </a:pPr>
            <a:r>
              <a:rPr lang="en-US" sz="2000" b="1" dirty="0"/>
              <a:t>DATC and RDF roadmap updates (3 slides)</a:t>
            </a:r>
            <a:endParaRPr dirty="0"/>
          </a:p>
          <a:p>
            <a:pPr marL="1236662" lvl="2" indent="-368300" algn="l" rtl="0">
              <a:lnSpc>
                <a:spcPct val="8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 dirty="0"/>
              <a:t>Continuous integration</a:t>
            </a:r>
            <a:endParaRPr dirty="0"/>
          </a:p>
          <a:p>
            <a:pPr marL="1236662" lvl="2" indent="-368300" algn="l" rtl="0">
              <a:lnSpc>
                <a:spcPct val="8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 dirty="0"/>
              <a:t>Calibrations and best-ever baselines</a:t>
            </a:r>
            <a:endParaRPr b="1" dirty="0"/>
          </a:p>
          <a:p>
            <a:pPr marL="1236662" lvl="2" indent="-368300" algn="l" rtl="0">
              <a:lnSpc>
                <a:spcPct val="8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 dirty="0"/>
              <a:t>Long-term challenges</a:t>
            </a:r>
            <a:endParaRPr dirty="0"/>
          </a:p>
        </p:txBody>
      </p:sp>
      <p:sp>
        <p:nvSpPr>
          <p:cNvPr id="106" name="Google Shape;106;p3"/>
          <p:cNvSpPr txBox="1">
            <a:spLocks noGrp="1"/>
          </p:cNvSpPr>
          <p:nvPr>
            <p:ph type="title"/>
          </p:nvPr>
        </p:nvSpPr>
        <p:spPr>
          <a:xfrm>
            <a:off x="161925" y="144463"/>
            <a:ext cx="8851900" cy="59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Recent DATC Efforts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>
            <a:spLocks noGrp="1"/>
          </p:cNvSpPr>
          <p:nvPr>
            <p:ph type="title"/>
          </p:nvPr>
        </p:nvSpPr>
        <p:spPr>
          <a:xfrm>
            <a:off x="161925" y="144463"/>
            <a:ext cx="8851900" cy="59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113" name="Google Shape;113;p4"/>
          <p:cNvSpPr txBox="1">
            <a:spLocks noGrp="1"/>
          </p:cNvSpPr>
          <p:nvPr>
            <p:ph type="body" idx="1"/>
          </p:nvPr>
        </p:nvSpPr>
        <p:spPr>
          <a:xfrm>
            <a:off x="0" y="838201"/>
            <a:ext cx="9220200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230188" lvl="0" indent="-23018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1" dirty="0">
                <a:solidFill>
                  <a:schemeClr val="dk2"/>
                </a:solidFill>
              </a:rPr>
              <a:t>Introduction</a:t>
            </a:r>
            <a:endParaRPr dirty="0"/>
          </a:p>
          <a:p>
            <a:pPr marL="230188" lvl="0" indent="-230188" algn="l" rtl="0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An EDA benchmarking first</a:t>
            </a:r>
            <a:endParaRPr dirty="0"/>
          </a:p>
          <a:p>
            <a:pPr marL="230188" lvl="0" indent="-230188" algn="l" rtl="0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1" dirty="0">
                <a:solidFill>
                  <a:schemeClr val="dk2"/>
                </a:solidFill>
              </a:rPr>
              <a:t>OpenROAD-Research and ORFS-Research</a:t>
            </a:r>
            <a:endParaRPr dirty="0"/>
          </a:p>
          <a:p>
            <a:pPr marL="230188" lvl="0" indent="-230188" algn="l" rtl="0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1" dirty="0">
                <a:solidFill>
                  <a:schemeClr val="dk2"/>
                </a:solidFill>
              </a:rPr>
              <a:t>Serving an ML EDA Commons</a:t>
            </a:r>
            <a:endParaRPr dirty="0"/>
          </a:p>
          <a:p>
            <a:pPr marL="230188" lvl="0" indent="-230188" algn="l" rtl="0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1" dirty="0">
                <a:solidFill>
                  <a:schemeClr val="dk2"/>
                </a:solidFill>
              </a:rPr>
              <a:t>DATC RDF roadmap updates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472225-9949-21EA-21B6-107C6612A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86CD27-9367-103C-E47C-381B595E2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73667"/>
            <a:ext cx="9220200" cy="2426733"/>
          </a:xfrm>
        </p:spPr>
        <p:txBody>
          <a:bodyPr/>
          <a:lstStyle/>
          <a:p>
            <a:pPr marL="122238" indent="-234950"/>
            <a:r>
              <a:rPr lang="en-US" dirty="0">
                <a:solidFill>
                  <a:srgbClr val="1B00C0"/>
                </a:solidFill>
              </a:rPr>
              <a:t>How can we make research reproducible?</a:t>
            </a:r>
          </a:p>
          <a:p>
            <a:pPr marL="406400" lvl="1" indent="-179388"/>
            <a:r>
              <a:rPr lang="en-US" b="1" dirty="0">
                <a:sym typeface="Wingdings" panose="05000000000000000000" pitchFamily="2" charset="2"/>
              </a:rPr>
              <a:t>2022</a:t>
            </a:r>
            <a:r>
              <a:rPr lang="en-US" dirty="0">
                <a:sym typeface="Wingdings" panose="05000000000000000000" pitchFamily="2" charset="2"/>
              </a:rPr>
              <a:t>: sharing of tool scripts for fundamental research purposes</a:t>
            </a:r>
            <a:endParaRPr lang="en-US" dirty="0"/>
          </a:p>
          <a:p>
            <a:pPr marL="122238" indent="-234950"/>
            <a:r>
              <a:rPr lang="en-US" dirty="0">
                <a:solidFill>
                  <a:srgbClr val="1B00C0"/>
                </a:solidFill>
              </a:rPr>
              <a:t>How can we make the leading edge visible?</a:t>
            </a:r>
          </a:p>
          <a:p>
            <a:pPr marL="347663" lvl="1" indent="-173038"/>
            <a:r>
              <a:rPr lang="en-US" b="1" dirty="0">
                <a:solidFill>
                  <a:srgbClr val="1B00C0"/>
                </a:solidFill>
              </a:rPr>
              <a:t>ICCAD25: </a:t>
            </a:r>
            <a:r>
              <a:rPr lang="en-US" dirty="0"/>
              <a:t>first-ever public benchmarking of commercial P&amp;R tool with vendor permission: </a:t>
            </a:r>
            <a:r>
              <a:rPr lang="en-US" b="1" dirty="0"/>
              <a:t>Aprisa from Siemens EDA</a:t>
            </a:r>
          </a:p>
          <a:p>
            <a:pPr marL="347663" lvl="1" indent="-173038"/>
            <a:r>
              <a:rPr lang="en-US" b="1" dirty="0"/>
              <a:t>Kudos and thanks to Siemens EDA for this breakthrough!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2ED624-8F5C-AD8A-3E50-3A5D58A93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3542" y="72570"/>
            <a:ext cx="9220200" cy="595312"/>
          </a:xfrm>
        </p:spPr>
        <p:txBody>
          <a:bodyPr/>
          <a:lstStyle/>
          <a:p>
            <a:r>
              <a:rPr lang="en-US">
                <a:solidFill>
                  <a:srgbClr val="1B00C0"/>
                </a:solidFill>
              </a:rPr>
              <a:t>First-ever public benchmarking of Comm EDA! </a:t>
            </a:r>
            <a:endParaRPr lang="en-US" dirty="0">
              <a:solidFill>
                <a:srgbClr val="1B0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6ACDB3-D068-40D7-E221-3A3616E84664}"/>
              </a:ext>
            </a:extLst>
          </p:cNvPr>
          <p:cNvSpPr txBox="1"/>
          <p:nvPr/>
        </p:nvSpPr>
        <p:spPr>
          <a:xfrm>
            <a:off x="428172" y="6085116"/>
            <a:ext cx="8503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  <a:hlinkClick r:id="rId3"/>
              </a:rPr>
              <a:t>https://github.com/ieee-ceda-datc/First-Commercial-Benchmarking-SiemensEDA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48DCA71-3CCA-4087-7550-A0D4B25613B6}"/>
              </a:ext>
            </a:extLst>
          </p:cNvPr>
          <p:cNvGrpSpPr/>
          <p:nvPr/>
        </p:nvGrpSpPr>
        <p:grpSpPr>
          <a:xfrm>
            <a:off x="152400" y="3352800"/>
            <a:ext cx="8808720" cy="2350532"/>
            <a:chOff x="76200" y="3135868"/>
            <a:chExt cx="8808720" cy="2350532"/>
          </a:xfrm>
        </p:grpSpPr>
        <p:graphicFrame>
          <p:nvGraphicFramePr>
            <p:cNvPr id="5" name="Content Placeholder 3">
              <a:extLst>
                <a:ext uri="{FF2B5EF4-FFF2-40B4-BE49-F238E27FC236}">
                  <a16:creationId xmlns:a16="http://schemas.microsoft.com/office/drawing/2014/main" id="{22123166-DB09-3A5D-FF1A-DCB4BDB29CDC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518160" y="3530600"/>
            <a:ext cx="8366760" cy="195580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1371600">
                    <a:extLst>
                      <a:ext uri="{9D8B030D-6E8A-4147-A177-3AD203B41FA5}">
                        <a16:colId xmlns:a16="http://schemas.microsoft.com/office/drawing/2014/main" val="2190299259"/>
                      </a:ext>
                    </a:extLst>
                  </a:gridCol>
                  <a:gridCol w="1005840">
                    <a:extLst>
                      <a:ext uri="{9D8B030D-6E8A-4147-A177-3AD203B41FA5}">
                        <a16:colId xmlns:a16="http://schemas.microsoft.com/office/drawing/2014/main" val="58248652"/>
                      </a:ext>
                    </a:extLst>
                  </a:gridCol>
                  <a:gridCol w="777240">
                    <a:extLst>
                      <a:ext uri="{9D8B030D-6E8A-4147-A177-3AD203B41FA5}">
                        <a16:colId xmlns:a16="http://schemas.microsoft.com/office/drawing/2014/main" val="2336123867"/>
                      </a:ext>
                    </a:extLst>
                  </a:gridCol>
                  <a:gridCol w="1005840">
                    <a:extLst>
                      <a:ext uri="{9D8B030D-6E8A-4147-A177-3AD203B41FA5}">
                        <a16:colId xmlns:a16="http://schemas.microsoft.com/office/drawing/2014/main" val="3497620611"/>
                      </a:ext>
                    </a:extLst>
                  </a:gridCol>
                  <a:gridCol w="868680">
                    <a:extLst>
                      <a:ext uri="{9D8B030D-6E8A-4147-A177-3AD203B41FA5}">
                        <a16:colId xmlns:a16="http://schemas.microsoft.com/office/drawing/2014/main" val="1376335278"/>
                      </a:ext>
                    </a:extLst>
                  </a:gridCol>
                  <a:gridCol w="914400">
                    <a:extLst>
                      <a:ext uri="{9D8B030D-6E8A-4147-A177-3AD203B41FA5}">
                        <a16:colId xmlns:a16="http://schemas.microsoft.com/office/drawing/2014/main" val="2393453018"/>
                      </a:ext>
                    </a:extLst>
                  </a:gridCol>
                  <a:gridCol w="822960">
                    <a:extLst>
                      <a:ext uri="{9D8B030D-6E8A-4147-A177-3AD203B41FA5}">
                        <a16:colId xmlns:a16="http://schemas.microsoft.com/office/drawing/2014/main" val="4291929506"/>
                      </a:ext>
                    </a:extLst>
                  </a:gridCol>
                  <a:gridCol w="731520">
                    <a:extLst>
                      <a:ext uri="{9D8B030D-6E8A-4147-A177-3AD203B41FA5}">
                        <a16:colId xmlns:a16="http://schemas.microsoft.com/office/drawing/2014/main" val="306429444"/>
                      </a:ext>
                    </a:extLst>
                  </a:gridCol>
                  <a:gridCol w="868680">
                    <a:extLst>
                      <a:ext uri="{9D8B030D-6E8A-4147-A177-3AD203B41FA5}">
                        <a16:colId xmlns:a16="http://schemas.microsoft.com/office/drawing/2014/main" val="4032686648"/>
                      </a:ext>
                    </a:extLst>
                  </a:gridCol>
                </a:tblGrid>
                <a:tr h="370840">
                  <a:tc>
                    <a:txBody>
                      <a:bodyPr/>
                      <a:lstStyle/>
                      <a:p>
                        <a:r>
                          <a:rPr lang="en-US" dirty="0"/>
                          <a:t>Design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Power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WNS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TNS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#DRV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Power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WNS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TNS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#DRV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4287475550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r>
                          <a:rPr lang="en-US" dirty="0"/>
                          <a:t>AES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en-US" sz="2000" dirty="0"/>
                          <a:t>8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en-US" sz="2000" dirty="0"/>
                          <a:t>0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en-US" sz="2000" dirty="0"/>
                          <a:t>0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en-US" sz="2000" dirty="0"/>
                          <a:t>0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en-US" sz="2000" dirty="0"/>
                          <a:t>37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en-US" sz="2000" dirty="0"/>
                          <a:t>-172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en-US" sz="2000" dirty="0"/>
                          <a:t>-25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en-US" sz="2000" dirty="0"/>
                          <a:t>0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3272617099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r>
                          <a:rPr lang="en-US" dirty="0"/>
                          <a:t>JPEG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en-US" sz="2000" dirty="0"/>
                          <a:t>58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en-US" sz="2000" dirty="0"/>
                          <a:t>-55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en-US" sz="2000" dirty="0"/>
                          <a:t>-19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en-US" sz="2000" dirty="0"/>
                          <a:t>0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en-US" sz="2000" dirty="0"/>
                          <a:t>115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en-US" sz="2000" dirty="0"/>
                          <a:t>-32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en-US" sz="2000" dirty="0"/>
                          <a:t>-3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en-US" sz="2000" dirty="0"/>
                          <a:t>0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3542156145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r>
                          <a:rPr lang="en-US" dirty="0"/>
                          <a:t>Ariane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en-US" sz="2000" dirty="0"/>
                          <a:t>555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en-US" sz="2000" dirty="0"/>
                          <a:t>-306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en-US" sz="2000" dirty="0"/>
                          <a:t>-2116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en-US" sz="2000" dirty="0"/>
                          <a:t>50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en-US" sz="2000" dirty="0"/>
                          <a:t>745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en-US" sz="2000" dirty="0"/>
                          <a:t>-37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en-US" sz="2000" dirty="0"/>
                          <a:t>-1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en-US" sz="2000" dirty="0"/>
                          <a:t>0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4129169709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r>
                          <a:rPr lang="en-US" dirty="0"/>
                          <a:t>BlackParrot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en-US" sz="2000" dirty="0"/>
                          <a:t>1923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en-US" sz="2000" dirty="0"/>
                          <a:t>-348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en-US" sz="2000" dirty="0"/>
                          <a:t>-14145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en-US" sz="2000" dirty="0"/>
                          <a:t>60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en-US" sz="2000" dirty="0"/>
                          <a:t>3831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en-US" sz="2000" dirty="0"/>
                          <a:t>-31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en-US" sz="2000" dirty="0"/>
                          <a:t>-11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en-US" sz="2000" dirty="0"/>
                          <a:t>0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3360412993"/>
                    </a:ext>
                  </a:extLst>
                </a:tr>
              </a:tbl>
            </a:graphicData>
          </a:graphic>
        </p:graphicFrame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23B7716-31DC-1C3E-494E-1B781BA9EE4D}"/>
                </a:ext>
              </a:extLst>
            </p:cNvPr>
            <p:cNvSpPr txBox="1"/>
            <p:nvPr/>
          </p:nvSpPr>
          <p:spPr>
            <a:xfrm>
              <a:off x="1889760" y="3135868"/>
              <a:ext cx="3657600" cy="369332"/>
            </a:xfrm>
            <a:prstGeom prst="rect">
              <a:avLst/>
            </a:prstGeom>
            <a:solidFill>
              <a:srgbClr val="4F81BD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ASAP7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D5F47EE-DEC3-8CC6-0F4E-1DF472B8EC24}"/>
                </a:ext>
              </a:extLst>
            </p:cNvPr>
            <p:cNvSpPr txBox="1"/>
            <p:nvPr/>
          </p:nvSpPr>
          <p:spPr>
            <a:xfrm>
              <a:off x="5562600" y="3135868"/>
              <a:ext cx="3276600" cy="369332"/>
            </a:xfrm>
            <a:prstGeom prst="rect">
              <a:avLst/>
            </a:prstGeom>
            <a:solidFill>
              <a:srgbClr val="4F81BD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NanGate45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3C798A0-548A-D8E3-EB96-5BE44CE6069C}"/>
                </a:ext>
              </a:extLst>
            </p:cNvPr>
            <p:cNvSpPr txBox="1"/>
            <p:nvPr/>
          </p:nvSpPr>
          <p:spPr>
            <a:xfrm rot="16200000">
              <a:off x="-523845" y="4486245"/>
              <a:ext cx="1600200" cy="400110"/>
            </a:xfrm>
            <a:prstGeom prst="rect">
              <a:avLst/>
            </a:prstGeom>
            <a:solidFill>
              <a:srgbClr val="4F81BD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Aprisa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6FA5151-DEBB-0A1F-BA35-1ABBEBA256EE}"/>
              </a:ext>
            </a:extLst>
          </p:cNvPr>
          <p:cNvSpPr txBox="1"/>
          <p:nvPr/>
        </p:nvSpPr>
        <p:spPr>
          <a:xfrm>
            <a:off x="382316" y="5715000"/>
            <a:ext cx="8348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Aprisa P&amp;R results: post-route power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mW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), WNS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), TNS (ns) and DRV count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166FED-0368-D337-0FF6-188DB2913092}"/>
              </a:ext>
            </a:extLst>
          </p:cNvPr>
          <p:cNvSpPr txBox="1"/>
          <p:nvPr/>
        </p:nvSpPr>
        <p:spPr>
          <a:xfrm>
            <a:off x="1604504" y="6488668"/>
            <a:ext cx="620939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All Aprisa scripts and post-route databases public in GitHub</a:t>
            </a:r>
          </a:p>
        </p:txBody>
      </p:sp>
    </p:spTree>
    <p:extLst>
      <p:ext uri="{BB962C8B-B14F-4D97-AF65-F5344CB8AC3E}">
        <p14:creationId xmlns:p14="http://schemas.microsoft.com/office/powerpoint/2010/main" val="23535791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D573AC-216D-5BFF-21DA-0C016590F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52400" y="762000"/>
            <a:ext cx="9296400" cy="2819400"/>
          </a:xfrm>
        </p:spPr>
        <p:txBody>
          <a:bodyPr/>
          <a:lstStyle/>
          <a:p>
            <a:pPr marL="461963" lvl="1" indent="-234950"/>
            <a:r>
              <a:rPr lang="en-US" b="1" dirty="0"/>
              <a:t>Designs:</a:t>
            </a:r>
            <a:r>
              <a:rPr lang="en-US" dirty="0"/>
              <a:t> AES, JPEG, Ariane and </a:t>
            </a:r>
            <a:r>
              <a:rPr lang="en-US" dirty="0" err="1"/>
              <a:t>BlackParrot</a:t>
            </a:r>
            <a:r>
              <a:rPr lang="en-US" dirty="0"/>
              <a:t> (quad-core)</a:t>
            </a:r>
          </a:p>
          <a:p>
            <a:pPr marL="461963" lvl="1" indent="-234950"/>
            <a:r>
              <a:rPr lang="en-US" b="1" dirty="0"/>
              <a:t>Enablements:</a:t>
            </a:r>
            <a:r>
              <a:rPr lang="en-US" dirty="0"/>
              <a:t> ASAP7 and NanGate45</a:t>
            </a:r>
          </a:p>
          <a:p>
            <a:pPr marL="461963" lvl="1" indent="-234950"/>
            <a:r>
              <a:rPr lang="en-US" b="1"/>
              <a:t>Gate-level netlists:</a:t>
            </a:r>
            <a:r>
              <a:rPr lang="en-US"/>
              <a:t> anonymized, from Comm tool </a:t>
            </a:r>
            <a:endParaRPr lang="en-US" dirty="0"/>
          </a:p>
          <a:p>
            <a:pPr marL="461963" lvl="1" indent="-234950"/>
            <a:r>
              <a:rPr lang="en-US" b="1"/>
              <a:t>#DRVs</a:t>
            </a:r>
            <a:r>
              <a:rPr lang="en-US"/>
              <a:t>: from </a:t>
            </a:r>
            <a:r>
              <a:rPr lang="en-US" b="1"/>
              <a:t>Aprisa</a:t>
            </a:r>
            <a:r>
              <a:rPr lang="en-US"/>
              <a:t> </a:t>
            </a:r>
            <a:r>
              <a:rPr lang="en-US" dirty="0"/>
              <a:t>v2025.2 for </a:t>
            </a:r>
            <a:r>
              <a:rPr lang="en-US"/>
              <a:t>Aprisa </a:t>
            </a:r>
            <a:br>
              <a:rPr lang="en-US"/>
            </a:br>
            <a:r>
              <a:rPr lang="en-US"/>
              <a:t>              from </a:t>
            </a:r>
            <a:r>
              <a:rPr lang="en-US" b="1"/>
              <a:t>Comm P</a:t>
            </a:r>
            <a:r>
              <a:rPr lang="en-US" b="1" dirty="0"/>
              <a:t>&amp;R</a:t>
            </a:r>
            <a:r>
              <a:rPr lang="en-US" dirty="0"/>
              <a:t> tool for OpenROAD</a:t>
            </a:r>
          </a:p>
          <a:p>
            <a:pPr marL="461963" lvl="1" indent="-234950"/>
            <a:r>
              <a:rPr lang="en-US" b="1"/>
              <a:t>Timing and power reports: </a:t>
            </a:r>
            <a:br>
              <a:rPr lang="en-US" b="1"/>
            </a:br>
            <a:r>
              <a:rPr lang="en-US" b="1"/>
              <a:t>              </a:t>
            </a:r>
            <a:r>
              <a:rPr lang="en-US"/>
              <a:t>from widely-used commercial signoff </a:t>
            </a:r>
            <a:r>
              <a:rPr lang="en-US" dirty="0"/>
              <a:t>tools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354EAE-1B0F-0C5E-E6A6-AC931B453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97" y="90488"/>
            <a:ext cx="8851900" cy="595312"/>
          </a:xfrm>
        </p:spPr>
        <p:txBody>
          <a:bodyPr/>
          <a:lstStyle/>
          <a:p>
            <a:r>
              <a:rPr lang="en-US" dirty="0"/>
              <a:t>Benchmarks and evaluation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5D38DA1-F3AD-FEEF-94C5-D939030E6246}"/>
              </a:ext>
            </a:extLst>
          </p:cNvPr>
          <p:cNvGrpSpPr/>
          <p:nvPr/>
        </p:nvGrpSpPr>
        <p:grpSpPr>
          <a:xfrm>
            <a:off x="228600" y="3519714"/>
            <a:ext cx="8808720" cy="2350532"/>
            <a:chOff x="259080" y="4114800"/>
            <a:chExt cx="8808720" cy="2350532"/>
          </a:xfrm>
        </p:grpSpPr>
        <p:graphicFrame>
          <p:nvGraphicFramePr>
            <p:cNvPr id="15" name="Content Placeholder 3">
              <a:extLst>
                <a:ext uri="{FF2B5EF4-FFF2-40B4-BE49-F238E27FC236}">
                  <a16:creationId xmlns:a16="http://schemas.microsoft.com/office/drawing/2014/main" id="{E1D7C6FD-3BE5-68A9-729D-C3B9664ED432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701040" y="4509532"/>
            <a:ext cx="8366760" cy="195580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1371600">
                    <a:extLst>
                      <a:ext uri="{9D8B030D-6E8A-4147-A177-3AD203B41FA5}">
                        <a16:colId xmlns:a16="http://schemas.microsoft.com/office/drawing/2014/main" val="2190299259"/>
                      </a:ext>
                    </a:extLst>
                  </a:gridCol>
                  <a:gridCol w="1005840">
                    <a:extLst>
                      <a:ext uri="{9D8B030D-6E8A-4147-A177-3AD203B41FA5}">
                        <a16:colId xmlns:a16="http://schemas.microsoft.com/office/drawing/2014/main" val="58248652"/>
                      </a:ext>
                    </a:extLst>
                  </a:gridCol>
                  <a:gridCol w="777240">
                    <a:extLst>
                      <a:ext uri="{9D8B030D-6E8A-4147-A177-3AD203B41FA5}">
                        <a16:colId xmlns:a16="http://schemas.microsoft.com/office/drawing/2014/main" val="2336123867"/>
                      </a:ext>
                    </a:extLst>
                  </a:gridCol>
                  <a:gridCol w="1005840">
                    <a:extLst>
                      <a:ext uri="{9D8B030D-6E8A-4147-A177-3AD203B41FA5}">
                        <a16:colId xmlns:a16="http://schemas.microsoft.com/office/drawing/2014/main" val="3497620611"/>
                      </a:ext>
                    </a:extLst>
                  </a:gridCol>
                  <a:gridCol w="868680">
                    <a:extLst>
                      <a:ext uri="{9D8B030D-6E8A-4147-A177-3AD203B41FA5}">
                        <a16:colId xmlns:a16="http://schemas.microsoft.com/office/drawing/2014/main" val="1376335278"/>
                      </a:ext>
                    </a:extLst>
                  </a:gridCol>
                  <a:gridCol w="914400">
                    <a:extLst>
                      <a:ext uri="{9D8B030D-6E8A-4147-A177-3AD203B41FA5}">
                        <a16:colId xmlns:a16="http://schemas.microsoft.com/office/drawing/2014/main" val="2393453018"/>
                      </a:ext>
                    </a:extLst>
                  </a:gridCol>
                  <a:gridCol w="822960">
                    <a:extLst>
                      <a:ext uri="{9D8B030D-6E8A-4147-A177-3AD203B41FA5}">
                        <a16:colId xmlns:a16="http://schemas.microsoft.com/office/drawing/2014/main" val="4291929506"/>
                      </a:ext>
                    </a:extLst>
                  </a:gridCol>
                  <a:gridCol w="731520">
                    <a:extLst>
                      <a:ext uri="{9D8B030D-6E8A-4147-A177-3AD203B41FA5}">
                        <a16:colId xmlns:a16="http://schemas.microsoft.com/office/drawing/2014/main" val="306429444"/>
                      </a:ext>
                    </a:extLst>
                  </a:gridCol>
                  <a:gridCol w="868680">
                    <a:extLst>
                      <a:ext uri="{9D8B030D-6E8A-4147-A177-3AD203B41FA5}">
                        <a16:colId xmlns:a16="http://schemas.microsoft.com/office/drawing/2014/main" val="4032686648"/>
                      </a:ext>
                    </a:extLst>
                  </a:gridCol>
                </a:tblGrid>
                <a:tr h="370840">
                  <a:tc>
                    <a:txBody>
                      <a:bodyPr/>
                      <a:lstStyle/>
                      <a:p>
                        <a:r>
                          <a:rPr lang="en-US" dirty="0"/>
                          <a:t>Design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Power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WNS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TNS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#DRV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Power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WNS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TNS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#DRV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4287475550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r>
                          <a:rPr lang="en-US" dirty="0"/>
                          <a:t>AES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en-US" sz="2000" dirty="0"/>
                          <a:t>8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en-US" sz="2000" dirty="0"/>
                          <a:t>0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en-US" sz="2000" dirty="0"/>
                          <a:t>0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en-US" sz="2000" dirty="0"/>
                          <a:t>0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en-US" sz="2000" dirty="0"/>
                          <a:t>37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en-US" sz="2000" dirty="0"/>
                          <a:t>-172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en-US" sz="2000" dirty="0"/>
                          <a:t>-25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en-US" sz="2000" dirty="0"/>
                          <a:t>0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3272617099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r>
                          <a:rPr lang="en-US" dirty="0"/>
                          <a:t>JPEG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en-US" sz="2000" dirty="0"/>
                          <a:t>58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en-US" sz="2000" dirty="0"/>
                          <a:t>-55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en-US" sz="2000" dirty="0"/>
                          <a:t>-19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en-US" sz="2000" dirty="0"/>
                          <a:t>0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en-US" sz="2000" dirty="0"/>
                          <a:t>115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en-US" sz="2000" dirty="0"/>
                          <a:t>-32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en-US" sz="2000" dirty="0"/>
                          <a:t>-3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en-US" sz="2000" dirty="0"/>
                          <a:t>0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3542156145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r>
                          <a:rPr lang="en-US" dirty="0"/>
                          <a:t>AES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en-US" sz="2000" dirty="0"/>
                          <a:t>7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en-US" sz="2000" dirty="0"/>
                          <a:t>-128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en-US" sz="2000" dirty="0"/>
                          <a:t>-20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en-US" sz="2000" dirty="0"/>
                          <a:t>0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en-US" sz="2000" dirty="0"/>
                          <a:t>30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en-US" sz="2000" dirty="0"/>
                          <a:t>-208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en-US" sz="2000" dirty="0"/>
                          <a:t>-52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en-US" sz="2000" dirty="0"/>
                          <a:t>0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376503091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r>
                          <a:rPr lang="en-US" dirty="0"/>
                          <a:t>JPEG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en-US" sz="2000" dirty="0"/>
                          <a:t>43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en-US" sz="2000" dirty="0"/>
                          <a:t>-123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en-US" sz="2000" dirty="0"/>
                          <a:t>-83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en-US" sz="2000" dirty="0"/>
                          <a:t>0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en-US" sz="2000" dirty="0"/>
                          <a:t>104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en-US" sz="2000" dirty="0"/>
                          <a:t>-327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en-US" sz="2000" dirty="0"/>
                          <a:t>-260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en-US" sz="2000" dirty="0"/>
                          <a:t>0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752657654"/>
                    </a:ext>
                  </a:extLst>
                </a:tr>
              </a:tbl>
            </a:graphicData>
          </a:graphic>
        </p:graphicFrame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31E9A41-ADBB-4751-1963-CAEB6AD5D8EA}"/>
                </a:ext>
              </a:extLst>
            </p:cNvPr>
            <p:cNvSpPr txBox="1"/>
            <p:nvPr/>
          </p:nvSpPr>
          <p:spPr>
            <a:xfrm>
              <a:off x="2072640" y="4114800"/>
              <a:ext cx="3657600" cy="369332"/>
            </a:xfrm>
            <a:prstGeom prst="rect">
              <a:avLst/>
            </a:prstGeom>
            <a:solidFill>
              <a:srgbClr val="4F81BD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ASAP7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AAC3F0B-93CF-388D-BD84-E1A3CA6FD84C}"/>
                </a:ext>
              </a:extLst>
            </p:cNvPr>
            <p:cNvSpPr txBox="1"/>
            <p:nvPr/>
          </p:nvSpPr>
          <p:spPr>
            <a:xfrm>
              <a:off x="5745480" y="4114800"/>
              <a:ext cx="3276600" cy="369332"/>
            </a:xfrm>
            <a:prstGeom prst="rect">
              <a:avLst/>
            </a:prstGeom>
            <a:solidFill>
              <a:srgbClr val="4F81BD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NanGate45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E7B2A40-AED8-17AD-54FA-8DFF120DB577}"/>
                </a:ext>
              </a:extLst>
            </p:cNvPr>
            <p:cNvSpPr txBox="1"/>
            <p:nvPr/>
          </p:nvSpPr>
          <p:spPr>
            <a:xfrm rot="16200000">
              <a:off x="-36165" y="5007977"/>
              <a:ext cx="990600" cy="400110"/>
            </a:xfrm>
            <a:prstGeom prst="rect">
              <a:avLst/>
            </a:prstGeom>
            <a:solidFill>
              <a:srgbClr val="4F81BD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Aprisa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6759DA2-A439-CD2C-66AB-DA84CE3B4E7D}"/>
                </a:ext>
              </a:extLst>
            </p:cNvPr>
            <p:cNvSpPr txBox="1"/>
            <p:nvPr/>
          </p:nvSpPr>
          <p:spPr>
            <a:xfrm rot="16200000">
              <a:off x="94488" y="5898404"/>
              <a:ext cx="731520" cy="402336"/>
            </a:xfrm>
            <a:prstGeom prst="rect">
              <a:avLst/>
            </a:prstGeom>
            <a:solidFill>
              <a:srgbClr val="4F81BD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OR*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AAFAD94D-5412-9679-A63B-CDD399A2CFE5}"/>
              </a:ext>
            </a:extLst>
          </p:cNvPr>
          <p:cNvSpPr txBox="1"/>
          <p:nvPr/>
        </p:nvSpPr>
        <p:spPr>
          <a:xfrm>
            <a:off x="1066800" y="5881914"/>
            <a:ext cx="7836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Aprisa and OpenROAD (OR) P&amp;R results: Power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mW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), WNS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), TNS (ns)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279C96-FCC9-0126-89B7-B3DDA5572E65}"/>
              </a:ext>
            </a:extLst>
          </p:cNvPr>
          <p:cNvSpPr txBox="1"/>
          <p:nvPr/>
        </p:nvSpPr>
        <p:spPr>
          <a:xfrm>
            <a:off x="1011185" y="6262914"/>
            <a:ext cx="7904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Tahoma"/>
                <a:ea typeface="+mn-ea"/>
                <a:cs typeface="+mn-cs"/>
              </a:rPr>
              <a:t>*Note: OpenROAD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Tahoma"/>
                <a:ea typeface="+mn-ea"/>
                <a:cs typeface="+mn-cs"/>
              </a:rPr>
              <a:t>could not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Tahoma"/>
                <a:ea typeface="+mn-ea"/>
                <a:cs typeface="+mn-cs"/>
              </a:rPr>
              <a:t>complete routing for Ariane and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Tahoma"/>
                <a:ea typeface="+mn-ea"/>
                <a:cs typeface="+mn-cs"/>
              </a:rPr>
              <a:t>BlackParrot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D54419-3D83-5B79-CB4F-6C6719975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370116"/>
            <a:ext cx="1676400" cy="161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283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CCA247-AD29-9488-CBF0-BE4808A7F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4864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Additional PDKs enabled: </a:t>
            </a:r>
            <a:r>
              <a:rPr lang="en-US" b="1" dirty="0"/>
              <a:t>SKY130HD</a:t>
            </a:r>
            <a:r>
              <a:rPr lang="en-US" dirty="0"/>
              <a:t>, </a:t>
            </a:r>
            <a:r>
              <a:rPr lang="en-US" b="1" dirty="0"/>
              <a:t>IHP130</a:t>
            </a:r>
            <a:r>
              <a:rPr lang="en-US" dirty="0"/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Scripts to bring up new designs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Enablement of </a:t>
            </a:r>
            <a:r>
              <a:rPr lang="en-US" b="1" dirty="0"/>
              <a:t>Aprisa RTL</a:t>
            </a:r>
            <a:r>
              <a:rPr lang="en-US" dirty="0"/>
              <a:t> synthesis tool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Reference scripts for logical and physical synthesis</a:t>
            </a:r>
            <a:br>
              <a:rPr lang="en-US" dirty="0"/>
            </a:br>
            <a:r>
              <a:rPr lang="en-US" sz="2000" dirty="0">
                <a:highlight>
                  <a:srgbClr val="FFFF00"/>
                </a:highlight>
              </a:rPr>
              <a:t>Note: Aprisa RTL currently in controlled release from Siemens EDA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solidFill>
                  <a:srgbClr val="1B00C0"/>
                </a:solidFill>
              </a:rPr>
              <a:t>The published Aprisa results may be freely cited, attributed and compared !!!</a:t>
            </a:r>
          </a:p>
          <a:p>
            <a:pPr marL="457200" lvl="1" indent="-2286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highlight>
                  <a:srgbClr val="FFFF00"/>
                </a:highlight>
              </a:rPr>
              <a:t>Process to publish new benchmarks using Aprisa: see GitHub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Ongoing efforts</a:t>
            </a:r>
          </a:p>
          <a:p>
            <a:pPr marL="457200" lvl="1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Scan chain insertion and compression with </a:t>
            </a:r>
            <a:r>
              <a:rPr lang="en-US" b="1" dirty="0" err="1"/>
              <a:t>Tessent</a:t>
            </a:r>
            <a:endParaRPr lang="en-US" b="1" dirty="0"/>
          </a:p>
          <a:p>
            <a:pPr marL="457200" lvl="1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RC extraction with </a:t>
            </a:r>
            <a:r>
              <a:rPr lang="en-US" b="1" dirty="0" err="1"/>
              <a:t>Calibre</a:t>
            </a:r>
            <a:r>
              <a:rPr lang="en-US" b="1" dirty="0"/>
              <a:t> </a:t>
            </a:r>
            <a:r>
              <a:rPr lang="en-US" b="1" dirty="0" err="1"/>
              <a:t>xACT</a:t>
            </a:r>
            <a:endParaRPr lang="en-US" b="1" dirty="0"/>
          </a:p>
          <a:p>
            <a:pPr marL="117475" indent="-228600">
              <a:lnSpc>
                <a:spcPct val="100000"/>
              </a:lnSpc>
              <a:spcBef>
                <a:spcPts val="600"/>
              </a:spcBef>
            </a:pPr>
            <a:r>
              <a:rPr lang="en-US" b="1" dirty="0"/>
              <a:t>Thanks again to Siemens EDA 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1887A8-68A7-71A4-D413-14476DE80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97" y="86407"/>
            <a:ext cx="8851900" cy="595312"/>
          </a:xfrm>
        </p:spPr>
        <p:txBody>
          <a:bodyPr/>
          <a:lstStyle/>
          <a:p>
            <a:r>
              <a:rPr lang="en-US" dirty="0"/>
              <a:t>IEEE-CEDA-DATC Benchmarking GitHub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C183D08-B30E-87BB-F809-5AB663192086}"/>
              </a:ext>
            </a:extLst>
          </p:cNvPr>
          <p:cNvGrpSpPr/>
          <p:nvPr/>
        </p:nvGrpSpPr>
        <p:grpSpPr>
          <a:xfrm>
            <a:off x="7782378" y="4717146"/>
            <a:ext cx="1314450" cy="1664732"/>
            <a:chOff x="7553694" y="4419600"/>
            <a:chExt cx="1314450" cy="1664732"/>
          </a:xfrm>
        </p:grpSpPr>
        <p:pic>
          <p:nvPicPr>
            <p:cNvPr id="5" name="Picture 4" descr="A qr code on a white background&#10;&#10;AI-generated content may be incorrect.">
              <a:extLst>
                <a:ext uri="{FF2B5EF4-FFF2-40B4-BE49-F238E27FC236}">
                  <a16:creationId xmlns:a16="http://schemas.microsoft.com/office/drawing/2014/main" id="{DEF7F010-20DB-7618-1D2A-125713B35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3694" y="4419600"/>
              <a:ext cx="1314450" cy="131445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D4F7AA-AAF2-9E71-DB6E-50F87D3224FB}"/>
                </a:ext>
              </a:extLst>
            </p:cNvPr>
            <p:cNvSpPr txBox="1"/>
            <p:nvPr/>
          </p:nvSpPr>
          <p:spPr>
            <a:xfrm>
              <a:off x="7706094" y="5715000"/>
              <a:ext cx="9909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GitHub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7D807AE-621D-CE52-7D8A-B5CBB0572813}"/>
              </a:ext>
            </a:extLst>
          </p:cNvPr>
          <p:cNvSpPr txBox="1"/>
          <p:nvPr/>
        </p:nvSpPr>
        <p:spPr>
          <a:xfrm>
            <a:off x="1066800" y="6324600"/>
            <a:ext cx="7443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  <a:hlinkClick r:id="rId4"/>
              </a:rPr>
              <a:t>https://github.com/ieee-ceda-datc/First-Commercial-Benchmarking-SiemensEDA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01520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ABKGROUP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ABKGROUP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BKGROU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srcPresentation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gsrcPresentationTemplate 1">
        <a:dk1>
          <a:srgbClr val="0033CC"/>
        </a:dk1>
        <a:lt1>
          <a:srgbClr val="99FFFF"/>
        </a:lt1>
        <a:dk2>
          <a:srgbClr val="000000"/>
        </a:dk2>
        <a:lt2>
          <a:srgbClr val="000000"/>
        </a:lt2>
        <a:accent1>
          <a:srgbClr val="00B8A5"/>
        </a:accent1>
        <a:accent2>
          <a:srgbClr val="2C005E"/>
        </a:accent2>
        <a:accent3>
          <a:srgbClr val="CAFFFF"/>
        </a:accent3>
        <a:accent4>
          <a:srgbClr val="002AAE"/>
        </a:accent4>
        <a:accent5>
          <a:srgbClr val="AAD8CF"/>
        </a:accent5>
        <a:accent6>
          <a:srgbClr val="270054"/>
        </a:accent6>
        <a:hlink>
          <a:srgbClr val="4C82FF"/>
        </a:hlink>
        <a:folHlink>
          <a:srgbClr val="FFB8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3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rcPresentationTemplate 4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5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6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7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8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1635</TotalTime>
  <Words>5732</Words>
  <Application>Microsoft Office PowerPoint</Application>
  <PresentationFormat>On-screen Show (4:3)</PresentationFormat>
  <Paragraphs>752</Paragraphs>
  <Slides>28</Slides>
  <Notes>28</Notes>
  <HiddenSlides>5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Aptos</vt:lpstr>
      <vt:lpstr>Monotype Sorts</vt:lpstr>
      <vt:lpstr>Tahoma</vt:lpstr>
      <vt:lpstr>Wingdings</vt:lpstr>
      <vt:lpstr>Verdana</vt:lpstr>
      <vt:lpstr>Arial</vt:lpstr>
      <vt:lpstr>Arial Narrow</vt:lpstr>
      <vt:lpstr>Microsoft YaHei</vt:lpstr>
      <vt:lpstr>Times New Roman</vt:lpstr>
      <vt:lpstr>Calibri</vt:lpstr>
      <vt:lpstr>1_ABKGROUP</vt:lpstr>
      <vt:lpstr>5_ABKGROUP</vt:lpstr>
      <vt:lpstr>3_ABKGROUP</vt:lpstr>
      <vt:lpstr>IEEE DATC RDF-2025: Enabling an EDA Research Ecosystem</vt:lpstr>
      <vt:lpstr>Design Automation Technical Committee (DATC)</vt:lpstr>
      <vt:lpstr>DATC Efforts Thus Far..</vt:lpstr>
      <vt:lpstr>Current Landscape</vt:lpstr>
      <vt:lpstr>Recent DATC Efforts</vt:lpstr>
      <vt:lpstr>Agenda</vt:lpstr>
      <vt:lpstr>First-ever public benchmarking of Comm EDA! </vt:lpstr>
      <vt:lpstr>Benchmarks and evaluation</vt:lpstr>
      <vt:lpstr>IEEE-CEDA-DATC Benchmarking GitHub </vt:lpstr>
      <vt:lpstr>Agenda</vt:lpstr>
      <vt:lpstr>Accelerating the Open-Source Ecosystem</vt:lpstr>
      <vt:lpstr>Example 1:  Chiplet Partitioning </vt:lpstr>
      <vt:lpstr>Example 2:  GPU-Accelerated DPO </vt:lpstr>
      <vt:lpstr>Example 2:  LLM for Parameter Optimization </vt:lpstr>
      <vt:lpstr>Example 4:  Pin3D Flow Based on OpenROAD </vt:lpstr>
      <vt:lpstr>Example 4:  Pin3D Flow Based on OpenROAD </vt:lpstr>
      <vt:lpstr>Agenda</vt:lpstr>
      <vt:lpstr>ML EDA Commons: Vision and Roadmap</vt:lpstr>
      <vt:lpstr>ML Buffering Benchmarks and Scripts</vt:lpstr>
      <vt:lpstr>Synthetic Data for ML EDA: DALI-PD</vt:lpstr>
      <vt:lpstr>Standards for ML EDA Data Pipeline</vt:lpstr>
      <vt:lpstr>Agentic EDA – Roadmap and Progress</vt:lpstr>
      <vt:lpstr>Results Overview</vt:lpstr>
      <vt:lpstr>Agenda</vt:lpstr>
      <vt:lpstr>DATC Roadmap Updates</vt:lpstr>
      <vt:lpstr>DATC Roadmap: Long-term Challenges</vt:lpstr>
      <vt:lpstr>Summary</vt:lpstr>
      <vt:lpstr>Acknowledgments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Vidya Chhabria</cp:lastModifiedBy>
  <cp:revision>74</cp:revision>
  <dcterms:created xsi:type="dcterms:W3CDTF">2023-06-16T16:53:39Z</dcterms:created>
  <dcterms:modified xsi:type="dcterms:W3CDTF">2025-10-29T08:06:03Z</dcterms:modified>
</cp:coreProperties>
</file>