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188"/>
    <a:srgbClr val="288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5ED70A-9794-412A-B70C-ABE2005A6AF0}" v="60" dt="2025-10-26T22:36:13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719" autoAdjust="0"/>
  </p:normalViewPr>
  <p:slideViewPr>
    <p:cSldViewPr snapToGrid="0">
      <p:cViewPr varScale="1">
        <p:scale>
          <a:sx n="74" d="100"/>
          <a:sy n="74" d="100"/>
        </p:scale>
        <p:origin x="774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병곤 강" userId="17aabc445b759afa" providerId="LiveId" clId="{BE956992-C779-4362-A960-C09F5328942C}"/>
    <pc:docChg chg="undo custSel addSld modSld">
      <pc:chgData name="병곤 강" userId="17aabc445b759afa" providerId="LiveId" clId="{BE956992-C779-4362-A960-C09F5328942C}" dt="2025-10-27T11:20:18.131" v="6612" actId="20577"/>
      <pc:docMkLst>
        <pc:docMk/>
      </pc:docMkLst>
      <pc:sldChg chg="modNotesTx">
        <pc:chgData name="병곤 강" userId="17aabc445b759afa" providerId="LiveId" clId="{BE956992-C779-4362-A960-C09F5328942C}" dt="2025-10-26T18:09:04.753" v="1571" actId="20577"/>
        <pc:sldMkLst>
          <pc:docMk/>
          <pc:sldMk cId="2448872881" sldId="256"/>
        </pc:sldMkLst>
      </pc:sldChg>
      <pc:sldChg chg="modSp mod modNotesTx">
        <pc:chgData name="병곤 강" userId="17aabc445b759afa" providerId="LiveId" clId="{BE956992-C779-4362-A960-C09F5328942C}" dt="2025-10-26T18:11:32.884" v="1644" actId="20577"/>
        <pc:sldMkLst>
          <pc:docMk/>
          <pc:sldMk cId="1346327623" sldId="257"/>
        </pc:sldMkLst>
        <pc:spChg chg="mod">
          <ac:chgData name="병곤 강" userId="17aabc445b759afa" providerId="LiveId" clId="{BE956992-C779-4362-A960-C09F5328942C}" dt="2025-10-26T18:11:32.884" v="1644" actId="20577"/>
          <ac:spMkLst>
            <pc:docMk/>
            <pc:sldMk cId="1346327623" sldId="257"/>
            <ac:spMk id="2" creationId="{7E4853AD-2A29-AA3C-C8C9-BA5D0B082E0C}"/>
          </ac:spMkLst>
        </pc:spChg>
        <pc:spChg chg="mod">
          <ac:chgData name="병곤 강" userId="17aabc445b759afa" providerId="LiveId" clId="{BE956992-C779-4362-A960-C09F5328942C}" dt="2025-10-25T15:59:16.934" v="985" actId="20577"/>
          <ac:spMkLst>
            <pc:docMk/>
            <pc:sldMk cId="1346327623" sldId="257"/>
            <ac:spMk id="3" creationId="{BE91D7F7-0EEA-F8BB-D51A-36F53C1D698D}"/>
          </ac:spMkLst>
        </pc:spChg>
        <pc:spChg chg="mod">
          <ac:chgData name="병곤 강" userId="17aabc445b759afa" providerId="LiveId" clId="{BE956992-C779-4362-A960-C09F5328942C}" dt="2025-10-26T06:17:10.267" v="1198" actId="20577"/>
          <ac:spMkLst>
            <pc:docMk/>
            <pc:sldMk cId="1346327623" sldId="257"/>
            <ac:spMk id="4" creationId="{5F0BB97B-071F-7ED3-ADCA-555A4FB99CDF}"/>
          </ac:spMkLst>
        </pc:spChg>
      </pc:sldChg>
      <pc:sldChg chg="addSp modSp mod modNotesTx">
        <pc:chgData name="병곤 강" userId="17aabc445b759afa" providerId="LiveId" clId="{BE956992-C779-4362-A960-C09F5328942C}" dt="2025-10-26T18:15:59.523" v="1980" actId="113"/>
        <pc:sldMkLst>
          <pc:docMk/>
          <pc:sldMk cId="3507532489" sldId="258"/>
        </pc:sldMkLst>
        <pc:spChg chg="mod">
          <ac:chgData name="병곤 강" userId="17aabc445b759afa" providerId="LiveId" clId="{BE956992-C779-4362-A960-C09F5328942C}" dt="2025-10-26T18:15:11.169" v="1968" actId="20577"/>
          <ac:spMkLst>
            <pc:docMk/>
            <pc:sldMk cId="3507532489" sldId="258"/>
            <ac:spMk id="3" creationId="{58F48CAD-857D-5B03-301E-439F8C27EB27}"/>
          </ac:spMkLst>
        </pc:spChg>
        <pc:spChg chg="mod">
          <ac:chgData name="병곤 강" userId="17aabc445b759afa" providerId="LiveId" clId="{BE956992-C779-4362-A960-C09F5328942C}" dt="2025-10-26T06:17:06.632" v="1196" actId="20577"/>
          <ac:spMkLst>
            <pc:docMk/>
            <pc:sldMk cId="3507532489" sldId="258"/>
            <ac:spMk id="5" creationId="{76CEDB56-4F9C-9A75-1374-1D0A17252EDF}"/>
          </ac:spMkLst>
        </pc:spChg>
        <pc:spChg chg="add mod">
          <ac:chgData name="병곤 강" userId="17aabc445b759afa" providerId="LiveId" clId="{BE956992-C779-4362-A960-C09F5328942C}" dt="2025-10-26T18:15:22.572" v="1973" actId="1076"/>
          <ac:spMkLst>
            <pc:docMk/>
            <pc:sldMk cId="3507532489" sldId="258"/>
            <ac:spMk id="6" creationId="{AAF99F8F-DF3E-27A8-B92F-AD0E9455B990}"/>
          </ac:spMkLst>
        </pc:spChg>
      </pc:sldChg>
      <pc:sldChg chg="addSp delSp modSp mod modNotesTx">
        <pc:chgData name="병곤 강" userId="17aabc445b759afa" providerId="LiveId" clId="{BE956992-C779-4362-A960-C09F5328942C}" dt="2025-10-26T18:19:17.986" v="2200" actId="20577"/>
        <pc:sldMkLst>
          <pc:docMk/>
          <pc:sldMk cId="3621692272" sldId="259"/>
        </pc:sldMkLst>
        <pc:spChg chg="mod">
          <ac:chgData name="병곤 강" userId="17aabc445b759afa" providerId="LiveId" clId="{BE956992-C779-4362-A960-C09F5328942C}" dt="2025-10-26T18:18:29.599" v="2173" actId="113"/>
          <ac:spMkLst>
            <pc:docMk/>
            <pc:sldMk cId="3621692272" sldId="259"/>
            <ac:spMk id="3" creationId="{7B86DF49-CA07-F9DE-B5FF-72C6DB65504E}"/>
          </ac:spMkLst>
        </pc:spChg>
        <pc:spChg chg="mod">
          <ac:chgData name="병곤 강" userId="17aabc445b759afa" providerId="LiveId" clId="{BE956992-C779-4362-A960-C09F5328942C}" dt="2025-10-26T06:17:03.655" v="1194" actId="20577"/>
          <ac:spMkLst>
            <pc:docMk/>
            <pc:sldMk cId="3621692272" sldId="259"/>
            <ac:spMk id="4" creationId="{1FBB0007-6D88-BF39-D04F-D0E378BAF8B4}"/>
          </ac:spMkLst>
        </pc:spChg>
        <pc:spChg chg="add mod">
          <ac:chgData name="병곤 강" userId="17aabc445b759afa" providerId="LiveId" clId="{BE956992-C779-4362-A960-C09F5328942C}" dt="2025-10-26T06:05:20.341" v="1066" actId="14100"/>
          <ac:spMkLst>
            <pc:docMk/>
            <pc:sldMk cId="3621692272" sldId="259"/>
            <ac:spMk id="5" creationId="{1D4572E4-CC81-A07E-4C14-E7F0154B6E6D}"/>
          </ac:spMkLst>
        </pc:spChg>
        <pc:spChg chg="add del mod">
          <ac:chgData name="병곤 강" userId="17aabc445b759afa" providerId="LiveId" clId="{BE956992-C779-4362-A960-C09F5328942C}" dt="2025-10-26T06:05:35.296" v="1069" actId="478"/>
          <ac:spMkLst>
            <pc:docMk/>
            <pc:sldMk cId="3621692272" sldId="259"/>
            <ac:spMk id="7" creationId="{25856789-AB57-5FFF-85EC-E1ADE9B73867}"/>
          </ac:spMkLst>
        </pc:spChg>
      </pc:sldChg>
      <pc:sldChg chg="modSp mod modNotesTx">
        <pc:chgData name="병곤 강" userId="17aabc445b759afa" providerId="LiveId" clId="{BE956992-C779-4362-A960-C09F5328942C}" dt="2025-10-26T18:21:19.799" v="2442" actId="1076"/>
        <pc:sldMkLst>
          <pc:docMk/>
          <pc:sldMk cId="2968068442" sldId="260"/>
        </pc:sldMkLst>
        <pc:spChg chg="mod">
          <ac:chgData name="병곤 강" userId="17aabc445b759afa" providerId="LiveId" clId="{BE956992-C779-4362-A960-C09F5328942C}" dt="2025-10-26T18:21:08.628" v="2440"/>
          <ac:spMkLst>
            <pc:docMk/>
            <pc:sldMk cId="2968068442" sldId="260"/>
            <ac:spMk id="3" creationId="{EF50079A-CAAD-FF3C-8FB2-794438331BD8}"/>
          </ac:spMkLst>
        </pc:spChg>
        <pc:spChg chg="mod">
          <ac:chgData name="병곤 강" userId="17aabc445b759afa" providerId="LiveId" clId="{BE956992-C779-4362-A960-C09F5328942C}" dt="2025-10-26T06:17:00.979" v="1192" actId="20577"/>
          <ac:spMkLst>
            <pc:docMk/>
            <pc:sldMk cId="2968068442" sldId="260"/>
            <ac:spMk id="4" creationId="{CE6441F1-D0F1-9F9F-8A60-689C1C00602A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7" creationId="{8336E114-65EC-722B-5E9E-D81669E7328F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0" creationId="{8B13A36B-4E21-079B-E405-0BB309145A31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3" creationId="{6451B3FD-C2C5-B7CC-9CCF-E648AF3F54EC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4" creationId="{01BE4446-0CF0-84A1-6646-E8825C13FEB5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5" creationId="{E0E4D992-129C-91C8-BBA9-2696CA96D467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6" creationId="{EB7C4063-5141-639F-99B7-B56C63FF4FAB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7" creationId="{31090524-93DD-2CF4-E7E6-7F0A2F0B0367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8" creationId="{944E56A7-E066-F6EF-92AA-1B3F791D381A}"/>
          </ac:spMkLst>
        </pc:spChg>
        <pc:spChg chg="mod">
          <ac:chgData name="병곤 강" userId="17aabc445b759afa" providerId="LiveId" clId="{BE956992-C779-4362-A960-C09F5328942C}" dt="2025-10-24T22:58:23.166" v="208" actId="1036"/>
          <ac:spMkLst>
            <pc:docMk/>
            <pc:sldMk cId="2968068442" sldId="260"/>
            <ac:spMk id="19" creationId="{F60B9910-6151-BC33-BA41-2A792A925398}"/>
          </ac:spMkLst>
        </pc:spChg>
        <pc:picChg chg="mod">
          <ac:chgData name="병곤 강" userId="17aabc445b759afa" providerId="LiveId" clId="{BE956992-C779-4362-A960-C09F5328942C}" dt="2025-10-26T18:21:19.799" v="2442" actId="1076"/>
          <ac:picMkLst>
            <pc:docMk/>
            <pc:sldMk cId="2968068442" sldId="260"/>
            <ac:picMk id="5" creationId="{D876BA1F-6B9A-0F13-4A17-5CAF9953F10C}"/>
          </ac:picMkLst>
        </pc:picChg>
      </pc:sldChg>
      <pc:sldChg chg="modSp mod modNotesTx">
        <pc:chgData name="병곤 강" userId="17aabc445b759afa" providerId="LiveId" clId="{BE956992-C779-4362-A960-C09F5328942C}" dt="2025-10-27T11:20:18.131" v="6612" actId="20577"/>
        <pc:sldMkLst>
          <pc:docMk/>
          <pc:sldMk cId="3074122488" sldId="261"/>
        </pc:sldMkLst>
        <pc:spChg chg="mod">
          <ac:chgData name="병곤 강" userId="17aabc445b759afa" providerId="LiveId" clId="{BE956992-C779-4362-A960-C09F5328942C}" dt="2025-10-26T22:29:33.449" v="5906" actId="20577"/>
          <ac:spMkLst>
            <pc:docMk/>
            <pc:sldMk cId="3074122488" sldId="261"/>
            <ac:spMk id="3" creationId="{D870A402-DD50-E449-344A-D9F6C3DEADCE}"/>
          </ac:spMkLst>
        </pc:spChg>
        <pc:spChg chg="mod">
          <ac:chgData name="병곤 강" userId="17aabc445b759afa" providerId="LiveId" clId="{BE956992-C779-4362-A960-C09F5328942C}" dt="2025-10-26T06:16:57.379" v="1190" actId="20577"/>
          <ac:spMkLst>
            <pc:docMk/>
            <pc:sldMk cId="3074122488" sldId="261"/>
            <ac:spMk id="4" creationId="{C9D2F8FE-543E-23E5-3FBE-572877647689}"/>
          </ac:spMkLst>
        </pc:spChg>
        <pc:spChg chg="mod">
          <ac:chgData name="병곤 강" userId="17aabc445b759afa" providerId="LiveId" clId="{BE956992-C779-4362-A960-C09F5328942C}" dt="2025-10-27T11:20:18.131" v="6612" actId="20577"/>
          <ac:spMkLst>
            <pc:docMk/>
            <pc:sldMk cId="3074122488" sldId="261"/>
            <ac:spMk id="8" creationId="{1B9251E0-123D-E9C5-B289-44D6F86AF090}"/>
          </ac:spMkLst>
        </pc:spChg>
      </pc:sldChg>
      <pc:sldChg chg="addSp modSp mod modNotesTx">
        <pc:chgData name="병곤 강" userId="17aabc445b759afa" providerId="LiveId" clId="{BE956992-C779-4362-A960-C09F5328942C}" dt="2025-10-26T22:36:18.523" v="6089" actId="113"/>
        <pc:sldMkLst>
          <pc:docMk/>
          <pc:sldMk cId="2642059551" sldId="262"/>
        </pc:sldMkLst>
        <pc:spChg chg="mod">
          <ac:chgData name="병곤 강" userId="17aabc445b759afa" providerId="LiveId" clId="{BE956992-C779-4362-A960-C09F5328942C}" dt="2025-10-26T22:36:18.523" v="6089" actId="113"/>
          <ac:spMkLst>
            <pc:docMk/>
            <pc:sldMk cId="2642059551" sldId="262"/>
            <ac:spMk id="3" creationId="{20F87147-C141-0A1C-69B2-17DEAA047530}"/>
          </ac:spMkLst>
        </pc:spChg>
        <pc:spChg chg="mod">
          <ac:chgData name="병곤 강" userId="17aabc445b759afa" providerId="LiveId" clId="{BE956992-C779-4362-A960-C09F5328942C}" dt="2025-10-26T06:16:53.366" v="1188" actId="20577"/>
          <ac:spMkLst>
            <pc:docMk/>
            <pc:sldMk cId="2642059551" sldId="262"/>
            <ac:spMk id="4" creationId="{8E3DAB2E-7950-6426-1183-F0EC682B8641}"/>
          </ac:spMkLst>
        </pc:spChg>
        <pc:spChg chg="add mod">
          <ac:chgData name="병곤 강" userId="17aabc445b759afa" providerId="LiveId" clId="{BE956992-C779-4362-A960-C09F5328942C}" dt="2025-10-26T22:35:28.492" v="6079" actId="1036"/>
          <ac:spMkLst>
            <pc:docMk/>
            <pc:sldMk cId="2642059551" sldId="262"/>
            <ac:spMk id="6" creationId="{4871D895-3524-D9A7-87D7-C5B986F3ED25}"/>
          </ac:spMkLst>
        </pc:spChg>
        <pc:picChg chg="mod">
          <ac:chgData name="병곤 강" userId="17aabc445b759afa" providerId="LiveId" clId="{BE956992-C779-4362-A960-C09F5328942C}" dt="2025-10-26T22:35:28.492" v="6079" actId="1036"/>
          <ac:picMkLst>
            <pc:docMk/>
            <pc:sldMk cId="2642059551" sldId="262"/>
            <ac:picMk id="5" creationId="{683CE771-BFC8-70C4-0F5E-1B5604F4CAA5}"/>
          </ac:picMkLst>
        </pc:picChg>
        <pc:picChg chg="mod">
          <ac:chgData name="병곤 강" userId="17aabc445b759afa" providerId="LiveId" clId="{BE956992-C779-4362-A960-C09F5328942C}" dt="2025-10-26T22:35:28.492" v="6079" actId="1036"/>
          <ac:picMkLst>
            <pc:docMk/>
            <pc:sldMk cId="2642059551" sldId="262"/>
            <ac:picMk id="7" creationId="{FE79AB73-876D-49B4-6CFB-250A078361F1}"/>
          </ac:picMkLst>
        </pc:picChg>
      </pc:sldChg>
      <pc:sldChg chg="modSp mod modNotesTx">
        <pc:chgData name="병곤 강" userId="17aabc445b759afa" providerId="LiveId" clId="{BE956992-C779-4362-A960-C09F5328942C}" dt="2025-10-26T22:39:52.361" v="6090" actId="20577"/>
        <pc:sldMkLst>
          <pc:docMk/>
          <pc:sldMk cId="3298051020" sldId="263"/>
        </pc:sldMkLst>
        <pc:spChg chg="mod">
          <ac:chgData name="병곤 강" userId="17aabc445b759afa" providerId="LiveId" clId="{BE956992-C779-4362-A960-C09F5328942C}" dt="2025-10-26T06:16:50.448" v="1186" actId="20577"/>
          <ac:spMkLst>
            <pc:docMk/>
            <pc:sldMk cId="3298051020" sldId="263"/>
            <ac:spMk id="4" creationId="{C5C32625-10B1-A7E1-468B-89E7EBB0C1D7}"/>
          </ac:spMkLst>
        </pc:spChg>
      </pc:sldChg>
      <pc:sldChg chg="modSp mod modNotesTx">
        <pc:chgData name="병곤 강" userId="17aabc445b759afa" providerId="LiveId" clId="{BE956992-C779-4362-A960-C09F5328942C}" dt="2025-10-26T22:42:59.921" v="6160" actId="20577"/>
        <pc:sldMkLst>
          <pc:docMk/>
          <pc:sldMk cId="1805949408" sldId="264"/>
        </pc:sldMkLst>
        <pc:spChg chg="mod">
          <ac:chgData name="병곤 강" userId="17aabc445b759afa" providerId="LiveId" clId="{BE956992-C779-4362-A960-C09F5328942C}" dt="2025-10-26T22:42:59.921" v="6160" actId="20577"/>
          <ac:spMkLst>
            <pc:docMk/>
            <pc:sldMk cId="1805949408" sldId="264"/>
            <ac:spMk id="3" creationId="{BCF07815-1F18-9FD1-2D6E-994C4A372654}"/>
          </ac:spMkLst>
        </pc:spChg>
        <pc:spChg chg="mod">
          <ac:chgData name="병곤 강" userId="17aabc445b759afa" providerId="LiveId" clId="{BE956992-C779-4362-A960-C09F5328942C}" dt="2025-10-26T06:16:47.458" v="1184" actId="20577"/>
          <ac:spMkLst>
            <pc:docMk/>
            <pc:sldMk cId="1805949408" sldId="264"/>
            <ac:spMk id="4" creationId="{C4FD4DE0-814D-331E-5F6C-963CADF3B777}"/>
          </ac:spMkLst>
        </pc:spChg>
        <pc:picChg chg="mod">
          <ac:chgData name="병곤 강" userId="17aabc445b759afa" providerId="LiveId" clId="{BE956992-C779-4362-A960-C09F5328942C}" dt="2025-10-26T22:42:56.211" v="6155" actId="1076"/>
          <ac:picMkLst>
            <pc:docMk/>
            <pc:sldMk cId="1805949408" sldId="264"/>
            <ac:picMk id="5" creationId="{FA58C427-AE3C-ED72-9271-C5143DC2D8A7}"/>
          </ac:picMkLst>
        </pc:picChg>
      </pc:sldChg>
      <pc:sldChg chg="modSp mod modNotesTx">
        <pc:chgData name="병곤 강" userId="17aabc445b759afa" providerId="LiveId" clId="{BE956992-C779-4362-A960-C09F5328942C}" dt="2025-10-26T22:45:01.839" v="6246" actId="1076"/>
        <pc:sldMkLst>
          <pc:docMk/>
          <pc:sldMk cId="1861333191" sldId="265"/>
        </pc:sldMkLst>
        <pc:spChg chg="mod">
          <ac:chgData name="병곤 강" userId="17aabc445b759afa" providerId="LiveId" clId="{BE956992-C779-4362-A960-C09F5328942C}" dt="2025-10-26T22:44:37.234" v="6242" actId="20577"/>
          <ac:spMkLst>
            <pc:docMk/>
            <pc:sldMk cId="1861333191" sldId="265"/>
            <ac:spMk id="3" creationId="{AF51B4EA-C5C5-BF89-A6C6-3B91C01170B4}"/>
          </ac:spMkLst>
        </pc:spChg>
        <pc:spChg chg="mod">
          <ac:chgData name="병곤 강" userId="17aabc445b759afa" providerId="LiveId" clId="{BE956992-C779-4362-A960-C09F5328942C}" dt="2025-10-26T06:16:43.625" v="1182" actId="20577"/>
          <ac:spMkLst>
            <pc:docMk/>
            <pc:sldMk cId="1861333191" sldId="265"/>
            <ac:spMk id="4" creationId="{8E9BDAE1-ED0B-E7AC-F5E6-B828F33FD1C8}"/>
          </ac:spMkLst>
        </pc:spChg>
        <pc:picChg chg="mod">
          <ac:chgData name="병곤 강" userId="17aabc445b759afa" providerId="LiveId" clId="{BE956992-C779-4362-A960-C09F5328942C}" dt="2025-10-26T22:45:01.839" v="6246" actId="1076"/>
          <ac:picMkLst>
            <pc:docMk/>
            <pc:sldMk cId="1861333191" sldId="265"/>
            <ac:picMk id="6" creationId="{8A6E7934-CD21-CADA-CDF4-296416D59B71}"/>
          </ac:picMkLst>
        </pc:picChg>
        <pc:picChg chg="mod">
          <ac:chgData name="병곤 강" userId="17aabc445b759afa" providerId="LiveId" clId="{BE956992-C779-4362-A960-C09F5328942C}" dt="2025-10-26T22:44:55.848" v="6243" actId="1076"/>
          <ac:picMkLst>
            <pc:docMk/>
            <pc:sldMk cId="1861333191" sldId="265"/>
            <ac:picMk id="9" creationId="{341221EB-006A-F853-AA7A-FD5B350CC7C9}"/>
          </ac:picMkLst>
        </pc:picChg>
      </pc:sldChg>
      <pc:sldChg chg="modSp mod modNotesTx">
        <pc:chgData name="병곤 강" userId="17aabc445b759afa" providerId="LiveId" clId="{BE956992-C779-4362-A960-C09F5328942C}" dt="2025-10-26T22:47:45.622" v="6293" actId="20577"/>
        <pc:sldMkLst>
          <pc:docMk/>
          <pc:sldMk cId="2036964412" sldId="266"/>
        </pc:sldMkLst>
        <pc:spChg chg="mod">
          <ac:chgData name="병곤 강" userId="17aabc445b759afa" providerId="LiveId" clId="{BE956992-C779-4362-A960-C09F5328942C}" dt="2025-10-26T22:47:45.622" v="6293" actId="20577"/>
          <ac:spMkLst>
            <pc:docMk/>
            <pc:sldMk cId="2036964412" sldId="266"/>
            <ac:spMk id="3" creationId="{27808ECE-B963-9F24-8D13-77D1BEBC52CC}"/>
          </ac:spMkLst>
        </pc:spChg>
        <pc:spChg chg="mod">
          <ac:chgData name="병곤 강" userId="17aabc445b759afa" providerId="LiveId" clId="{BE956992-C779-4362-A960-C09F5328942C}" dt="2025-10-26T06:16:40.699" v="1180" actId="20577"/>
          <ac:spMkLst>
            <pc:docMk/>
            <pc:sldMk cId="2036964412" sldId="266"/>
            <ac:spMk id="4" creationId="{0F6FF1A0-3A59-2D0D-B9DD-CE252FA12B45}"/>
          </ac:spMkLst>
        </pc:spChg>
        <pc:picChg chg="mod">
          <ac:chgData name="병곤 강" userId="17aabc445b759afa" providerId="LiveId" clId="{BE956992-C779-4362-A960-C09F5328942C}" dt="2025-10-25T15:58:28.039" v="965" actId="1076"/>
          <ac:picMkLst>
            <pc:docMk/>
            <pc:sldMk cId="2036964412" sldId="266"/>
            <ac:picMk id="5" creationId="{82678612-0D5D-DC09-FE78-1224B8A8F6AE}"/>
          </ac:picMkLst>
        </pc:picChg>
      </pc:sldChg>
      <pc:sldChg chg="modSp mod modNotesTx">
        <pc:chgData name="병곤 강" userId="17aabc445b759afa" providerId="LiveId" clId="{BE956992-C779-4362-A960-C09F5328942C}" dt="2025-10-26T22:51:04.597" v="6468" actId="20577"/>
        <pc:sldMkLst>
          <pc:docMk/>
          <pc:sldMk cId="3158372902" sldId="267"/>
        </pc:sldMkLst>
        <pc:spChg chg="mod">
          <ac:chgData name="병곤 강" userId="17aabc445b759afa" providerId="LiveId" clId="{BE956992-C779-4362-A960-C09F5328942C}" dt="2025-10-26T06:16:37.331" v="1178" actId="20577"/>
          <ac:spMkLst>
            <pc:docMk/>
            <pc:sldMk cId="3158372902" sldId="267"/>
            <ac:spMk id="4" creationId="{9E28ECDE-126E-D6BF-029D-7C60ED20CA28}"/>
          </ac:spMkLst>
        </pc:spChg>
        <pc:spChg chg="mod">
          <ac:chgData name="병곤 강" userId="17aabc445b759afa" providerId="LiveId" clId="{BE956992-C779-4362-A960-C09F5328942C}" dt="2025-10-26T22:49:51.609" v="6405" actId="20577"/>
          <ac:spMkLst>
            <pc:docMk/>
            <pc:sldMk cId="3158372902" sldId="267"/>
            <ac:spMk id="9" creationId="{72964F57-3090-3859-523D-491906EB3F16}"/>
          </ac:spMkLst>
        </pc:spChg>
        <pc:spChg chg="mod">
          <ac:chgData name="병곤 강" userId="17aabc445b759afa" providerId="LiveId" clId="{BE956992-C779-4362-A960-C09F5328942C}" dt="2025-10-26T22:51:04.597" v="6468" actId="20577"/>
          <ac:spMkLst>
            <pc:docMk/>
            <pc:sldMk cId="3158372902" sldId="267"/>
            <ac:spMk id="10" creationId="{1F19671D-19B8-4657-A655-4F9B19746357}"/>
          </ac:spMkLst>
        </pc:spChg>
      </pc:sldChg>
      <pc:sldChg chg="modSp mod modNotesTx">
        <pc:chgData name="병곤 강" userId="17aabc445b759afa" providerId="LiveId" clId="{BE956992-C779-4362-A960-C09F5328942C}" dt="2025-10-27T03:31:49.327" v="6496" actId="20577"/>
        <pc:sldMkLst>
          <pc:docMk/>
          <pc:sldMk cId="3301423774" sldId="268"/>
        </pc:sldMkLst>
        <pc:spChg chg="mod">
          <ac:chgData name="병곤 강" userId="17aabc445b759afa" providerId="LiveId" clId="{BE956992-C779-4362-A960-C09F5328942C}" dt="2025-10-27T03:31:49.327" v="6496" actId="20577"/>
          <ac:spMkLst>
            <pc:docMk/>
            <pc:sldMk cId="3301423774" sldId="268"/>
            <ac:spMk id="3" creationId="{0E555A4B-7398-89AE-E4CE-742D4ADDCAAE}"/>
          </ac:spMkLst>
        </pc:spChg>
        <pc:spChg chg="mod">
          <ac:chgData name="병곤 강" userId="17aabc445b759afa" providerId="LiveId" clId="{BE956992-C779-4362-A960-C09F5328942C}" dt="2025-10-26T06:16:34.283" v="1176" actId="20577"/>
          <ac:spMkLst>
            <pc:docMk/>
            <pc:sldMk cId="3301423774" sldId="268"/>
            <ac:spMk id="4" creationId="{5E35C9C5-C187-F6D5-440C-03BB38543972}"/>
          </ac:spMkLst>
        </pc:spChg>
      </pc:sldChg>
      <pc:sldChg chg="modSp mod modNotesTx">
        <pc:chgData name="병곤 강" userId="17aabc445b759afa" providerId="LiveId" clId="{BE956992-C779-4362-A960-C09F5328942C}" dt="2025-10-26T19:43:03.610" v="5273" actId="20577"/>
        <pc:sldMkLst>
          <pc:docMk/>
          <pc:sldMk cId="3474743332" sldId="269"/>
        </pc:sldMkLst>
        <pc:spChg chg="mod">
          <ac:chgData name="병곤 강" userId="17aabc445b759afa" providerId="LiveId" clId="{BE956992-C779-4362-A960-C09F5328942C}" dt="2025-10-25T15:19:08.423" v="676" actId="5793"/>
          <ac:spMkLst>
            <pc:docMk/>
            <pc:sldMk cId="3474743332" sldId="269"/>
            <ac:spMk id="3" creationId="{6D42CFB4-EEA4-743C-6733-02EA5A8CA43B}"/>
          </ac:spMkLst>
        </pc:spChg>
        <pc:spChg chg="mod">
          <ac:chgData name="병곤 강" userId="17aabc445b759afa" providerId="LiveId" clId="{BE956992-C779-4362-A960-C09F5328942C}" dt="2025-10-26T06:16:30.543" v="1174" actId="20577"/>
          <ac:spMkLst>
            <pc:docMk/>
            <pc:sldMk cId="3474743332" sldId="269"/>
            <ac:spMk id="4" creationId="{745CC4F8-430E-9943-41C8-C63EE2583D9E}"/>
          </ac:spMkLst>
        </pc:spChg>
        <pc:picChg chg="mod modCrop">
          <ac:chgData name="병곤 강" userId="17aabc445b759afa" providerId="LiveId" clId="{BE956992-C779-4362-A960-C09F5328942C}" dt="2025-10-25T15:19:12.085" v="677" actId="1076"/>
          <ac:picMkLst>
            <pc:docMk/>
            <pc:sldMk cId="3474743332" sldId="269"/>
            <ac:picMk id="5" creationId="{DB22CC34-417B-5D6E-5FE6-2B1330F051AF}"/>
          </ac:picMkLst>
        </pc:picChg>
      </pc:sldChg>
      <pc:sldChg chg="modSp mod modNotesTx">
        <pc:chgData name="병곤 강" userId="17aabc445b759afa" providerId="LiveId" clId="{BE956992-C779-4362-A960-C09F5328942C}" dt="2025-10-26T19:43:57.085" v="5365" actId="20577"/>
        <pc:sldMkLst>
          <pc:docMk/>
          <pc:sldMk cId="4013802479" sldId="270"/>
        </pc:sldMkLst>
        <pc:spChg chg="mod">
          <ac:chgData name="병곤 강" userId="17aabc445b759afa" providerId="LiveId" clId="{BE956992-C779-4362-A960-C09F5328942C}" dt="2025-10-25T15:20:20.423" v="767" actId="6549"/>
          <ac:spMkLst>
            <pc:docMk/>
            <pc:sldMk cId="4013802479" sldId="270"/>
            <ac:spMk id="3" creationId="{2F410B09-F623-1368-A9DE-E43B903DA9B3}"/>
          </ac:spMkLst>
        </pc:spChg>
        <pc:spChg chg="mod">
          <ac:chgData name="병곤 강" userId="17aabc445b759afa" providerId="LiveId" clId="{BE956992-C779-4362-A960-C09F5328942C}" dt="2025-10-26T06:16:27.827" v="1172" actId="20577"/>
          <ac:spMkLst>
            <pc:docMk/>
            <pc:sldMk cId="4013802479" sldId="270"/>
            <ac:spMk id="4" creationId="{04F3F4BA-E79C-2916-E563-14944A8C2E05}"/>
          </ac:spMkLst>
        </pc:spChg>
        <pc:picChg chg="mod modCrop">
          <ac:chgData name="병곤 강" userId="17aabc445b759afa" providerId="LiveId" clId="{BE956992-C779-4362-A960-C09F5328942C}" dt="2025-10-25T15:24:58.686" v="768" actId="1076"/>
          <ac:picMkLst>
            <pc:docMk/>
            <pc:sldMk cId="4013802479" sldId="270"/>
            <ac:picMk id="6" creationId="{06587B9C-895C-0A03-A02F-99EAB389AFC1}"/>
          </ac:picMkLst>
        </pc:picChg>
      </pc:sldChg>
      <pc:sldChg chg="addSp modSp mod modNotesTx">
        <pc:chgData name="병곤 강" userId="17aabc445b759afa" providerId="LiveId" clId="{BE956992-C779-4362-A960-C09F5328942C}" dt="2025-10-26T19:45:08.312" v="5600" actId="20577"/>
        <pc:sldMkLst>
          <pc:docMk/>
          <pc:sldMk cId="1830618306" sldId="271"/>
        </pc:sldMkLst>
        <pc:spChg chg="mod">
          <ac:chgData name="병곤 강" userId="17aabc445b759afa" providerId="LiveId" clId="{BE956992-C779-4362-A960-C09F5328942C}" dt="2025-10-25T15:38:38.126" v="963" actId="113"/>
          <ac:spMkLst>
            <pc:docMk/>
            <pc:sldMk cId="1830618306" sldId="271"/>
            <ac:spMk id="3" creationId="{8E9B176C-02F5-3449-DB91-74AF0B85C932}"/>
          </ac:spMkLst>
        </pc:spChg>
        <pc:spChg chg="mod">
          <ac:chgData name="병곤 강" userId="17aabc445b759afa" providerId="LiveId" clId="{BE956992-C779-4362-A960-C09F5328942C}" dt="2025-10-26T06:16:22.018" v="1170" actId="20577"/>
          <ac:spMkLst>
            <pc:docMk/>
            <pc:sldMk cId="1830618306" sldId="271"/>
            <ac:spMk id="4" creationId="{EA170154-CF22-2840-0B43-9C97CF421DC3}"/>
          </ac:spMkLst>
        </pc:spChg>
        <pc:picChg chg="mod modCrop">
          <ac:chgData name="병곤 강" userId="17aabc445b759afa" providerId="LiveId" clId="{BE956992-C779-4362-A960-C09F5328942C}" dt="2025-10-24T23:20:57.588" v="437" actId="1035"/>
          <ac:picMkLst>
            <pc:docMk/>
            <pc:sldMk cId="1830618306" sldId="271"/>
            <ac:picMk id="5" creationId="{F7FEE879-BF4B-DAE5-32CF-A63ABDD37321}"/>
          </ac:picMkLst>
        </pc:picChg>
        <pc:picChg chg="add mod">
          <ac:chgData name="병곤 강" userId="17aabc445b759afa" providerId="LiveId" clId="{BE956992-C779-4362-A960-C09F5328942C}" dt="2025-10-24T23:20:50.672" v="400" actId="1076"/>
          <ac:picMkLst>
            <pc:docMk/>
            <pc:sldMk cId="1830618306" sldId="271"/>
            <ac:picMk id="6" creationId="{E0A856DA-DCCE-B96F-4902-C9B1AD569994}"/>
          </ac:picMkLst>
        </pc:picChg>
      </pc:sldChg>
      <pc:sldChg chg="addSp delSp modSp add mod modNotesTx">
        <pc:chgData name="병곤 강" userId="17aabc445b759afa" providerId="LiveId" clId="{BE956992-C779-4362-A960-C09F5328942C}" dt="2025-10-27T03:33:08.682" v="6578" actId="207"/>
        <pc:sldMkLst>
          <pc:docMk/>
          <pc:sldMk cId="2911754896" sldId="272"/>
        </pc:sldMkLst>
        <pc:spChg chg="mod">
          <ac:chgData name="병곤 강" userId="17aabc445b759afa" providerId="LiveId" clId="{BE956992-C779-4362-A960-C09F5328942C}" dt="2025-10-26T16:08:04.482" v="1202" actId="20577"/>
          <ac:spMkLst>
            <pc:docMk/>
            <pc:sldMk cId="2911754896" sldId="272"/>
            <ac:spMk id="2" creationId="{8DE0147F-9764-AED3-3273-B23FD2683EB8}"/>
          </ac:spMkLst>
        </pc:spChg>
        <pc:spChg chg="mod">
          <ac:chgData name="병곤 강" userId="17aabc445b759afa" providerId="LiveId" clId="{BE956992-C779-4362-A960-C09F5328942C}" dt="2025-10-27T03:33:08.682" v="6578" actId="207"/>
          <ac:spMkLst>
            <pc:docMk/>
            <pc:sldMk cId="2911754896" sldId="272"/>
            <ac:spMk id="3" creationId="{B43A2F65-7885-1897-4F81-92D0EAB474FE}"/>
          </ac:spMkLst>
        </pc:spChg>
        <pc:spChg chg="mod">
          <ac:chgData name="병곤 강" userId="17aabc445b759afa" providerId="LiveId" clId="{BE956992-C779-4362-A960-C09F5328942C}" dt="2025-10-26T06:16:18.834" v="1169" actId="20577"/>
          <ac:spMkLst>
            <pc:docMk/>
            <pc:sldMk cId="2911754896" sldId="272"/>
            <ac:spMk id="4" creationId="{50AAF64C-D51E-3A5D-8BEF-ED80C770599D}"/>
          </ac:spMkLst>
        </pc:spChg>
        <pc:picChg chg="add mod">
          <ac:chgData name="병곤 강" userId="17aabc445b759afa" providerId="LiveId" clId="{BE956992-C779-4362-A960-C09F5328942C}" dt="2025-10-25T16:03:32.583" v="1041" actId="1076"/>
          <ac:picMkLst>
            <pc:docMk/>
            <pc:sldMk cId="2911754896" sldId="272"/>
            <ac:picMk id="1026" creationId="{3B5F6993-0F9D-1D5F-2EE3-4AC8FB340F7E}"/>
          </ac:picMkLst>
        </pc:picChg>
      </pc:sldChg>
      <pc:sldChg chg="addSp delSp modSp add mod">
        <pc:chgData name="병곤 강" userId="17aabc445b759afa" providerId="LiveId" clId="{BE956992-C779-4362-A960-C09F5328942C}" dt="2025-10-25T16:02:00.112" v="1020" actId="2711"/>
        <pc:sldMkLst>
          <pc:docMk/>
          <pc:sldMk cId="2404509781" sldId="273"/>
        </pc:sldMkLst>
        <pc:spChg chg="mod">
          <ac:chgData name="병곤 강" userId="17aabc445b759afa" providerId="LiveId" clId="{BE956992-C779-4362-A960-C09F5328942C}" dt="2025-10-25T16:02:00.112" v="1020" actId="2711"/>
          <ac:spMkLst>
            <pc:docMk/>
            <pc:sldMk cId="2404509781" sldId="273"/>
            <ac:spMk id="2" creationId="{91C2D0C1-A1BC-4FD7-AB2C-3E612011A9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12776-EBD4-45E4-BCA1-9C64E976132E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515D6-6F02-4206-9B2A-E7A439E41E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5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Hello everyone. My name is </a:t>
            </a:r>
            <a:r>
              <a:rPr lang="en-US" altLang="ko-KR" b="1" dirty="0" err="1"/>
              <a:t>Byeonggon</a:t>
            </a:r>
            <a:r>
              <a:rPr lang="en-US" altLang="ko-KR" b="1" dirty="0"/>
              <a:t> Kang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I’m a Ph.D. student in </a:t>
            </a:r>
            <a:r>
              <a:rPr lang="en-US" altLang="ko-KR" b="1" dirty="0"/>
              <a:t>Computer Science and Engineering at UC San Diego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and also an engineer at </a:t>
            </a:r>
            <a:r>
              <a:rPr lang="en-US" altLang="ko-KR" b="1" dirty="0"/>
              <a:t>Samsung Foundry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My research focuses on </a:t>
            </a:r>
            <a:r>
              <a:rPr lang="en-US" altLang="ko-KR" b="1" dirty="0"/>
              <a:t>standard cell design and automation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Today, I’m </a:t>
            </a:r>
            <a:r>
              <a:rPr lang="en-US" altLang="ko-KR" dirty="0" err="1"/>
              <a:t>gonna</a:t>
            </a:r>
            <a:r>
              <a:rPr lang="en-US" altLang="ko-KR" dirty="0"/>
              <a:t> present </a:t>
            </a:r>
            <a:r>
              <a:rPr lang="en-US" altLang="ko-KR" b="1" dirty="0"/>
              <a:t>“SO3-Cell: A Standard Cell Layout Automation Framework for Simultaneous Optimization of Topology, Placement, and Routing.”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66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Next is the </a:t>
            </a:r>
            <a:r>
              <a:rPr lang="en-US" altLang="ko-KR" b="1" dirty="0"/>
              <a:t>misaligned gate specification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This constraint is applied </a:t>
            </a:r>
            <a:r>
              <a:rPr lang="en-US" altLang="ko-KR" b="1" dirty="0"/>
              <a:t>when a misaligned gate is detected during the preprocessing step.</a:t>
            </a:r>
            <a:endParaRPr lang="en-US" altLang="ko-KR" dirty="0"/>
          </a:p>
          <a:p>
            <a:r>
              <a:rPr lang="en-US" altLang="ko-KR" dirty="0"/>
              <a:t>The final one is the </a:t>
            </a:r>
            <a:r>
              <a:rPr lang="en-US" altLang="ko-KR" b="1" dirty="0"/>
              <a:t>structure-driven partitioning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which partitions transistor groups into </a:t>
            </a:r>
            <a:r>
              <a:rPr lang="en-US" altLang="ko-KR" b="1" dirty="0"/>
              <a:t>left and right</a:t>
            </a:r>
            <a:r>
              <a:rPr lang="en-US" altLang="ko-KR" dirty="0"/>
              <a:t>, or </a:t>
            </a:r>
            <a:r>
              <a:rPr lang="en-US" altLang="ko-KR" b="1" dirty="0"/>
              <a:t>top and bottom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based on the circuit structure.</a:t>
            </a:r>
          </a:p>
          <a:p>
            <a:r>
              <a:rPr lang="en-US" altLang="ko-KR" dirty="0"/>
              <a:t>These two constraints are </a:t>
            </a:r>
            <a:r>
              <a:rPr lang="en-US" altLang="ko-KR" b="1" dirty="0"/>
              <a:t>specifically designed for flip-flops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which are among the </a:t>
            </a:r>
            <a:r>
              <a:rPr lang="en-US" altLang="ko-KR" b="1" dirty="0"/>
              <a:t>most complex types of standard cells.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79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also integrate </a:t>
            </a:r>
            <a:r>
              <a:rPr lang="en-US" altLang="ko-KR" b="1" dirty="0"/>
              <a:t>Cell-Flex</a:t>
            </a:r>
            <a:r>
              <a:rPr lang="en-US" altLang="ko-KR" dirty="0"/>
              <a:t> into our cell layout generation framework.</a:t>
            </a:r>
            <a:br>
              <a:rPr lang="en-US" altLang="ko-KR" dirty="0"/>
            </a:br>
            <a:r>
              <a:rPr lang="en-US" altLang="ko-KR" b="1" dirty="0"/>
              <a:t>Cell-Flex</a:t>
            </a:r>
            <a:r>
              <a:rPr lang="en-US" altLang="ko-KR" dirty="0"/>
              <a:t> represents </a:t>
            </a:r>
            <a:r>
              <a:rPr lang="en-US" altLang="ko-KR" b="1" dirty="0"/>
              <a:t>how well a cell can be placed and routed</a:t>
            </a:r>
            <a:r>
              <a:rPr lang="en-US" altLang="ko-KR" dirty="0"/>
              <a:t> at block level.</a:t>
            </a:r>
          </a:p>
          <a:p>
            <a:r>
              <a:rPr lang="en-US" altLang="ko-KR" dirty="0"/>
              <a:t>First, we consider </a:t>
            </a:r>
            <a:r>
              <a:rPr lang="en-US" altLang="ko-KR" b="1" dirty="0"/>
              <a:t>Pin Access Flexibility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By defining a </a:t>
            </a:r>
            <a:r>
              <a:rPr lang="en-US" altLang="ko-KR" b="1" dirty="0"/>
              <a:t>reward function</a:t>
            </a:r>
            <a:r>
              <a:rPr lang="en-US" altLang="ko-KR" dirty="0"/>
              <a:t> that evaluates </a:t>
            </a:r>
            <a:r>
              <a:rPr lang="en-US" altLang="ko-KR" b="1" dirty="0"/>
              <a:t>pin stretchability</a:t>
            </a:r>
            <a:r>
              <a:rPr lang="en-US" altLang="ko-KR" dirty="0"/>
              <a:t> and </a:t>
            </a:r>
            <a:r>
              <a:rPr lang="en-US" altLang="ko-KR" b="1" dirty="0"/>
              <a:t>pin separation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our framework can </a:t>
            </a:r>
            <a:r>
              <a:rPr lang="en-US" altLang="ko-KR" b="1" dirty="0"/>
              <a:t>adapt the layout from left to right</a:t>
            </a:r>
            <a:r>
              <a:rPr lang="en-US" altLang="ko-KR" dirty="0"/>
              <a:t>, improving the overall routing accessibility.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740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Second, we make a constraint for </a:t>
            </a:r>
            <a:r>
              <a:rPr lang="en-US" altLang="ko-KR" b="1" dirty="0"/>
              <a:t>Cell Placement Flexibility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This metric helps </a:t>
            </a:r>
            <a:r>
              <a:rPr lang="en-US" altLang="ko-KR" b="1" dirty="0"/>
              <a:t>avoid placing internal metals on tracks</a:t>
            </a:r>
            <a:r>
              <a:rPr lang="en-US" altLang="ko-KR" dirty="0"/>
              <a:t> that could be </a:t>
            </a:r>
            <a:r>
              <a:rPr lang="en-US" altLang="ko-KR" b="1" dirty="0"/>
              <a:t>occupied by the Power Delivery Network (PDN)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allowing the cell to be placed more freely at block level.</a:t>
            </a:r>
          </a:p>
          <a:p>
            <a:r>
              <a:rPr lang="en-US" altLang="ko-KR" dirty="0"/>
              <a:t>The last component is </a:t>
            </a:r>
            <a:r>
              <a:rPr lang="en-US" altLang="ko-KR" b="1" dirty="0"/>
              <a:t>Track Utilization Flexibility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This considers the alignment of </a:t>
            </a:r>
            <a:r>
              <a:rPr lang="en-US" altLang="ko-KR" b="1" dirty="0"/>
              <a:t>obstruction (OBS) metals within cell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ensuring that certain tracks remain </a:t>
            </a:r>
            <a:r>
              <a:rPr lang="en-US" altLang="ko-KR" b="1" dirty="0"/>
              <a:t>empty</a:t>
            </a:r>
            <a:r>
              <a:rPr lang="en-US" altLang="ko-KR" dirty="0"/>
              <a:t> to facilitate routing for neighboring cells.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558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Next, I’ll move on to the </a:t>
            </a:r>
            <a:r>
              <a:rPr lang="en-US" altLang="ko-KR" b="1" dirty="0"/>
              <a:t>experimental results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This slide shows the </a:t>
            </a:r>
            <a:r>
              <a:rPr lang="en-US" altLang="ko-KR" b="1" dirty="0"/>
              <a:t>environmental setup</a:t>
            </a:r>
            <a:r>
              <a:rPr lang="en-US" altLang="ko-KR" dirty="0"/>
              <a:t> used in our work,</a:t>
            </a:r>
            <a:br>
              <a:rPr lang="en-US" altLang="ko-KR" dirty="0"/>
            </a:br>
            <a:r>
              <a:rPr lang="en-US" altLang="ko-KR" dirty="0"/>
              <a:t>including the </a:t>
            </a:r>
            <a:r>
              <a:rPr lang="en-US" altLang="ko-KR" b="1" dirty="0"/>
              <a:t>tools and versions</a:t>
            </a:r>
            <a:r>
              <a:rPr lang="en-US" altLang="ko-KR" dirty="0"/>
              <a:t> applied in each step of the framework.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9422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presents the </a:t>
            </a:r>
            <a:r>
              <a:rPr lang="en-US" altLang="ko-KR" b="1" dirty="0"/>
              <a:t>cell generation statistics</a:t>
            </a:r>
            <a:r>
              <a:rPr lang="en-US" altLang="ko-KR" dirty="0"/>
              <a:t> of our framework.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512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shows the </a:t>
            </a:r>
            <a:r>
              <a:rPr lang="en-US" altLang="ko-KR" b="1" dirty="0"/>
              <a:t>impact of design space pruning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which can </a:t>
            </a:r>
            <a:r>
              <a:rPr lang="en-US" altLang="ko-KR" b="1" dirty="0"/>
              <a:t>reduce the runtime by up to 90%.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892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shows the </a:t>
            </a:r>
            <a:r>
              <a:rPr lang="en-US" altLang="ko-KR" b="1" dirty="0"/>
              <a:t>block-level implementation results</a:t>
            </a:r>
            <a:r>
              <a:rPr lang="en-US" altLang="ko-KR" dirty="0"/>
              <a:t> of our framework.</a:t>
            </a:r>
          </a:p>
          <a:p>
            <a:r>
              <a:rPr lang="en-US" altLang="ko-KR" b="1" dirty="0"/>
              <a:t>L1</a:t>
            </a:r>
            <a:r>
              <a:rPr lang="en-US" altLang="ko-KR" dirty="0"/>
              <a:t> illustrates the </a:t>
            </a:r>
            <a:r>
              <a:rPr lang="en-US" altLang="ko-KR" b="1" dirty="0"/>
              <a:t>overall improvement</a:t>
            </a:r>
            <a:r>
              <a:rPr lang="en-US" altLang="ko-KR" dirty="0"/>
              <a:t> of our framework compared to the previous approach.</a:t>
            </a:r>
            <a:br>
              <a:rPr lang="en-US" altLang="ko-KR" dirty="0"/>
            </a:br>
            <a:r>
              <a:rPr lang="en-US" altLang="ko-KR" b="1" dirty="0"/>
              <a:t>L2</a:t>
            </a:r>
            <a:r>
              <a:rPr lang="en-US" altLang="ko-KR" dirty="0"/>
              <a:t> demonstrates the </a:t>
            </a:r>
            <a:r>
              <a:rPr lang="en-US" altLang="ko-KR" b="1" dirty="0"/>
              <a:t>impact of adding more cell types</a:t>
            </a:r>
            <a:r>
              <a:rPr lang="en-US" altLang="ko-KR" dirty="0"/>
              <a:t> within the library.</a:t>
            </a:r>
            <a:br>
              <a:rPr lang="en-US" altLang="ko-KR" dirty="0"/>
            </a:br>
            <a:r>
              <a:rPr lang="en-US" altLang="ko-KR" dirty="0"/>
              <a:t>And </a:t>
            </a:r>
            <a:r>
              <a:rPr lang="en-US" altLang="ko-KR" b="1" dirty="0"/>
              <a:t>L3</a:t>
            </a:r>
            <a:r>
              <a:rPr lang="en-US" altLang="ko-KR" dirty="0"/>
              <a:t> shows the </a:t>
            </a:r>
            <a:r>
              <a:rPr lang="en-US" altLang="ko-KR" b="1" dirty="0"/>
              <a:t>impact of introducing double-height cells</a:t>
            </a:r>
            <a:r>
              <a:rPr lang="en-US" altLang="ko-KR" dirty="0"/>
              <a:t> on design quality and </a:t>
            </a:r>
            <a:r>
              <a:rPr lang="en-US" altLang="ko-KR" dirty="0" err="1"/>
              <a:t>routability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533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Our framework is </a:t>
            </a:r>
            <a:r>
              <a:rPr lang="en-US" altLang="ko-KR" b="1" dirty="0"/>
              <a:t>open-sourced on GitHub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It includes </a:t>
            </a:r>
            <a:r>
              <a:rPr lang="en-US" altLang="ko-KR" b="1" dirty="0"/>
              <a:t>cell layout generation</a:t>
            </a:r>
            <a:r>
              <a:rPr lang="en-US" altLang="ko-KR" dirty="0"/>
              <a:t>, </a:t>
            </a:r>
            <a:r>
              <a:rPr lang="en-US" altLang="ko-KR" b="1" dirty="0"/>
              <a:t>cell library construction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and </a:t>
            </a:r>
            <a:r>
              <a:rPr lang="en-US" altLang="ko-KR" b="1" dirty="0"/>
              <a:t>block-level experimental settings</a:t>
            </a:r>
            <a:r>
              <a:rPr lang="en-US" altLang="ko-KR" dirty="0"/>
              <a:t> for reproducibility and further research.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514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outline of my presentation is shown here.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52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Let’s start with the introduction.</a:t>
            </a:r>
          </a:p>
          <a:p>
            <a:r>
              <a:rPr lang="en-US" altLang="ko-KR" dirty="0"/>
              <a:t>In this work, we integrate </a:t>
            </a:r>
            <a:r>
              <a:rPr lang="en-US" altLang="ko-KR" b="1" dirty="0"/>
              <a:t>the circuit — in particular, series stack order — into the cell layout generation process.</a:t>
            </a:r>
            <a:endParaRPr lang="en-US" altLang="ko-KR" dirty="0"/>
          </a:p>
          <a:p>
            <a:r>
              <a:rPr lang="en-US" altLang="ko-KR" dirty="0"/>
              <a:t>This idea originates from a simple but important question:</a:t>
            </a:r>
            <a:br>
              <a:rPr lang="en-US" altLang="ko-KR" dirty="0"/>
            </a:br>
            <a:r>
              <a:rPr lang="en-US" altLang="ko-KR" i="1" dirty="0"/>
              <a:t>“Can the circuit itself constrain the optimality of the cell layout?”</a:t>
            </a:r>
            <a:endParaRPr lang="en-US" altLang="ko-KR" dirty="0"/>
          </a:p>
          <a:p>
            <a:r>
              <a:rPr lang="en-US" altLang="ko-KR" dirty="0"/>
              <a:t>The figure shows </a:t>
            </a:r>
            <a:r>
              <a:rPr lang="en-US" altLang="ko-KR" b="1" dirty="0"/>
              <a:t>two logically equivalent circuits of AOI21 </a:t>
            </a:r>
            <a:r>
              <a:rPr lang="en-US" altLang="ko-KR" b="0" dirty="0"/>
              <a:t>(,</a:t>
            </a:r>
            <a:r>
              <a:rPr lang="en-US" altLang="ko-KR" dirty="0"/>
              <a:t> illustrating that different topologies can lead to different layout outcomes.)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864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figure shows how </a:t>
            </a:r>
            <a:r>
              <a:rPr lang="en-US" altLang="ko-KR" b="1" dirty="0"/>
              <a:t>the layout differs depending on the circuit topology.</a:t>
            </a:r>
            <a:endParaRPr lang="en-US" altLang="ko-KR" dirty="0"/>
          </a:p>
          <a:p>
            <a:r>
              <a:rPr lang="en-US" altLang="ko-KR" dirty="0"/>
              <a:t>For example, in the case of </a:t>
            </a:r>
            <a:r>
              <a:rPr lang="en-US" altLang="ko-KR" b="1" dirty="0"/>
              <a:t>AOI21</a:t>
            </a:r>
            <a:r>
              <a:rPr lang="en-US" altLang="ko-KR" dirty="0"/>
              <a:t>, the </a:t>
            </a:r>
            <a:r>
              <a:rPr lang="en-US" altLang="ko-KR" b="1" dirty="0"/>
              <a:t>metal usage</a:t>
            </a:r>
            <a:r>
              <a:rPr lang="en-US" altLang="ko-KR" dirty="0"/>
              <a:t> can vary (significantly) depending on its topology.</a:t>
            </a:r>
            <a:br>
              <a:rPr lang="en-US" altLang="ko-KR" dirty="0"/>
            </a:br>
            <a:r>
              <a:rPr lang="en-US" altLang="ko-KR" dirty="0"/>
              <a:t>Similarly, for </a:t>
            </a:r>
            <a:r>
              <a:rPr lang="en-US" altLang="ko-KR" b="1" dirty="0"/>
              <a:t>XOR2</a:t>
            </a:r>
            <a:r>
              <a:rPr lang="en-US" altLang="ko-KR" dirty="0"/>
              <a:t>, the </a:t>
            </a:r>
            <a:r>
              <a:rPr lang="en-US" altLang="ko-KR" b="1" dirty="0"/>
              <a:t>layout area</a:t>
            </a:r>
            <a:r>
              <a:rPr lang="en-US" altLang="ko-KR" dirty="0"/>
              <a:t> can also change as the circuit topology changes.</a:t>
            </a:r>
          </a:p>
          <a:p>
            <a:r>
              <a:rPr lang="en-US" altLang="ko-KR" dirty="0"/>
              <a:t>These examples clearly demonstrate that </a:t>
            </a:r>
            <a:r>
              <a:rPr lang="en-US" altLang="ko-KR" b="1" dirty="0"/>
              <a:t>circuit topology directly affects layout quality.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668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So, we propose </a:t>
            </a:r>
            <a:r>
              <a:rPr lang="en-US" altLang="ko-KR" b="1" dirty="0"/>
              <a:t>SO3-Cell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a framework that </a:t>
            </a:r>
            <a:r>
              <a:rPr lang="en-US" altLang="ko-KR" b="1" dirty="0"/>
              <a:t>simultaneously optimizes three key steps</a:t>
            </a:r>
            <a:r>
              <a:rPr lang="en-US" altLang="ko-KR" dirty="0"/>
              <a:t> —</a:t>
            </a:r>
            <a:br>
              <a:rPr lang="en-US" altLang="ko-KR" dirty="0"/>
            </a:br>
            <a:r>
              <a:rPr lang="en-US" altLang="ko-KR" b="1" dirty="0"/>
              <a:t>circuit topology</a:t>
            </a:r>
            <a:r>
              <a:rPr lang="en-US" altLang="ko-KR" dirty="0"/>
              <a:t>, </a:t>
            </a:r>
            <a:r>
              <a:rPr lang="en-US" altLang="ko-KR" b="1" dirty="0"/>
              <a:t>transistor placement</a:t>
            </a:r>
            <a:r>
              <a:rPr lang="en-US" altLang="ko-KR" dirty="0"/>
              <a:t>, and </a:t>
            </a:r>
            <a:r>
              <a:rPr lang="en-US" altLang="ko-KR" b="1" dirty="0"/>
              <a:t>internal cell routing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The figure on the </a:t>
            </a:r>
            <a:r>
              <a:rPr lang="en-US" altLang="ko-KR" b="1" dirty="0"/>
              <a:t>left</a:t>
            </a:r>
            <a:r>
              <a:rPr lang="en-US" altLang="ko-KR" dirty="0"/>
              <a:t> illustrates the </a:t>
            </a:r>
            <a:r>
              <a:rPr lang="en-US" altLang="ko-KR" b="1" dirty="0"/>
              <a:t>overall flow</a:t>
            </a:r>
            <a:r>
              <a:rPr lang="en-US" altLang="ko-KR" dirty="0"/>
              <a:t> of our framework,</a:t>
            </a:r>
            <a:br>
              <a:rPr lang="en-US" altLang="ko-KR" dirty="0"/>
            </a:br>
            <a:r>
              <a:rPr lang="en-US" altLang="ko-KR" dirty="0"/>
              <a:t>while the figure on the </a:t>
            </a:r>
            <a:r>
              <a:rPr lang="en-US" altLang="ko-KR" b="1" dirty="0"/>
              <a:t>right</a:t>
            </a:r>
            <a:r>
              <a:rPr lang="en-US" altLang="ko-KR" dirty="0"/>
              <a:t> shows our </a:t>
            </a:r>
            <a:r>
              <a:rPr lang="en-US" altLang="ko-KR" b="1" dirty="0"/>
              <a:t>optimization strategy and objective function.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figure shows the </a:t>
            </a:r>
            <a:r>
              <a:rPr lang="en-US" altLang="ko-KR" b="1" dirty="0"/>
              <a:t>3D routing graph</a:t>
            </a:r>
            <a:r>
              <a:rPr lang="en-US" altLang="ko-KR" dirty="0"/>
              <a:t> used in our framework,</a:t>
            </a:r>
            <a:br>
              <a:rPr lang="en-US" altLang="ko-KR" dirty="0"/>
            </a:br>
            <a:r>
              <a:rPr lang="en-US" altLang="ko-KR" dirty="0"/>
              <a:t>which is capable of </a:t>
            </a:r>
            <a:r>
              <a:rPr lang="en-US" altLang="ko-KR" b="1" dirty="0"/>
              <a:t>enumerating all possible combinations</a:t>
            </a:r>
            <a:r>
              <a:rPr lang="en-US" altLang="ko-KR" dirty="0"/>
              <a:t> across the three optimization steps.</a:t>
            </a:r>
          </a:p>
          <a:p>
            <a:r>
              <a:rPr lang="en-US" altLang="ko-KR" dirty="0"/>
              <a:t>Using this graph, we can simultaneously determine</a:t>
            </a:r>
            <a:br>
              <a:rPr lang="en-US" altLang="ko-KR" dirty="0"/>
            </a:br>
            <a:r>
              <a:rPr lang="en-US" altLang="ko-KR" dirty="0"/>
              <a:t>the </a:t>
            </a:r>
            <a:r>
              <a:rPr lang="en-US" altLang="ko-KR" b="1" dirty="0"/>
              <a:t>source and drain assignment of each transistor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the </a:t>
            </a:r>
            <a:r>
              <a:rPr lang="en-US" altLang="ko-KR" b="1" dirty="0"/>
              <a:t>placement location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and the </a:t>
            </a:r>
            <a:r>
              <a:rPr lang="en-US" altLang="ko-KR" b="1" dirty="0"/>
              <a:t>net-to-net routing connections</a:t>
            </a:r>
            <a:r>
              <a:rPr lang="en-US" altLang="ko-KR" dirty="0"/>
              <a:t> within the cell.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042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Let’s take a closer look at the </a:t>
            </a:r>
            <a:r>
              <a:rPr lang="en-US" altLang="ko-KR" b="1" dirty="0"/>
              <a:t>circuit topology optimization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We first </a:t>
            </a:r>
            <a:r>
              <a:rPr lang="en-US" altLang="ko-KR" b="1" dirty="0"/>
              <a:t>convert the transistor network into a hierarchical series–parallel tree structure.</a:t>
            </a:r>
            <a:endParaRPr lang="en-US" altLang="ko-KR" dirty="0"/>
          </a:p>
          <a:p>
            <a:r>
              <a:rPr lang="en-US" altLang="ko-KR" dirty="0"/>
              <a:t>Then, we </a:t>
            </a:r>
            <a:r>
              <a:rPr lang="en-US" altLang="ko-KR" b="1" dirty="0"/>
              <a:t>formulate a set of constraints</a:t>
            </a:r>
            <a:r>
              <a:rPr lang="en-US" altLang="ko-KR" dirty="0"/>
              <a:t> — including </a:t>
            </a:r>
            <a:r>
              <a:rPr lang="en-US" altLang="ko-KR" b="1" dirty="0"/>
              <a:t>series constraints, parallel constraints,</a:t>
            </a:r>
            <a:r>
              <a:rPr lang="en-US" altLang="ko-KR" dirty="0"/>
              <a:t> and </a:t>
            </a:r>
            <a:r>
              <a:rPr lang="en-US" altLang="ko-KR" b="1" dirty="0"/>
              <a:t>edge-assignment constraints</a:t>
            </a:r>
            <a:r>
              <a:rPr lang="en-US" altLang="ko-KR" dirty="0"/>
              <a:t> —</a:t>
            </a:r>
            <a:br>
              <a:rPr lang="en-US" altLang="ko-KR" dirty="0"/>
            </a:br>
            <a:r>
              <a:rPr lang="en-US" altLang="ko-KR" dirty="0"/>
              <a:t>to systematically </a:t>
            </a:r>
            <a:r>
              <a:rPr lang="en-US" altLang="ko-KR" b="1" dirty="0"/>
              <a:t>enumerate all logically equivalent circuit topologies.</a:t>
            </a:r>
            <a:endParaRPr lang="en-US" altLang="ko-KR" dirty="0"/>
          </a:p>
          <a:p>
            <a:r>
              <a:rPr lang="en-US" altLang="ko-KR" dirty="0"/>
              <a:t>This formulation allows our framework to explore multiple topology variations that implement the same Boolean function.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17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also introduce </a:t>
            </a:r>
            <a:r>
              <a:rPr lang="en-US" altLang="ko-KR" b="1" dirty="0"/>
              <a:t>variables and constraints for hierarchical net remapping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which allow us to </a:t>
            </a:r>
            <a:r>
              <a:rPr lang="en-US" altLang="ko-KR" b="1" dirty="0"/>
              <a:t>track the source and drain net names of each transistor</a:t>
            </a:r>
            <a:r>
              <a:rPr lang="en-US" altLang="ko-KR" dirty="0"/>
              <a:t> throughout the optimization process.</a:t>
            </a:r>
          </a:p>
          <a:p>
            <a:r>
              <a:rPr lang="en-US" altLang="ko-KR" dirty="0"/>
              <a:t>This ensures that the logical connectivity of the circuit is fully preserved even when the topology changes.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46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Now, let’s talk about </a:t>
            </a:r>
            <a:r>
              <a:rPr lang="en-US" altLang="ko-KR" b="1" dirty="0"/>
              <a:t>design space pruning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First, we introduce </a:t>
            </a:r>
            <a:r>
              <a:rPr lang="en-US" altLang="ko-KR" b="1" dirty="0"/>
              <a:t>symmetry breaking</a:t>
            </a:r>
            <a:r>
              <a:rPr lang="en-US" altLang="ko-KR" dirty="0"/>
              <a:t> for both </a:t>
            </a:r>
            <a:r>
              <a:rPr lang="en-US" altLang="ko-KR" b="1" dirty="0"/>
              <a:t>single-height</a:t>
            </a:r>
            <a:r>
              <a:rPr lang="en-US" altLang="ko-KR" dirty="0"/>
              <a:t> and </a:t>
            </a:r>
            <a:r>
              <a:rPr lang="en-US" altLang="ko-KR" b="1" dirty="0"/>
              <a:t>double-height</a:t>
            </a:r>
            <a:r>
              <a:rPr lang="en-US" altLang="ko-KR" dirty="0"/>
              <a:t> cells.</a:t>
            </a:r>
            <a:br>
              <a:rPr lang="en-US" altLang="ko-KR" dirty="0"/>
            </a:br>
            <a:r>
              <a:rPr lang="en-US" altLang="ko-KR" dirty="0"/>
              <a:t>By applying a constraint to only one transistor,</a:t>
            </a:r>
            <a:br>
              <a:rPr lang="en-US" altLang="ko-KR" dirty="0"/>
            </a:br>
            <a:r>
              <a:rPr lang="en-US" altLang="ko-KR" dirty="0"/>
              <a:t>we can eliminate redundant symmetric cases and significantly reduce the search space.</a:t>
            </a:r>
          </a:p>
          <a:p>
            <a:r>
              <a:rPr lang="en-US" altLang="ko-KR" dirty="0"/>
              <a:t>Next, we define a </a:t>
            </a:r>
            <a:r>
              <a:rPr lang="en-US" altLang="ko-KR" b="1" dirty="0"/>
              <a:t>maximum occupying track constraint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By estimating the expected track usage for each column,</a:t>
            </a:r>
            <a:br>
              <a:rPr lang="en-US" altLang="ko-KR" dirty="0"/>
            </a:br>
            <a:r>
              <a:rPr lang="en-US" altLang="ko-KR" dirty="0"/>
              <a:t>this constraint helps us </a:t>
            </a:r>
            <a:r>
              <a:rPr lang="en-US" altLang="ko-KR" b="1" dirty="0"/>
              <a:t>exclude </a:t>
            </a:r>
            <a:r>
              <a:rPr lang="en-US" altLang="ko-KR" b="1" dirty="0" err="1"/>
              <a:t>unroutable</a:t>
            </a:r>
            <a:r>
              <a:rPr lang="en-US" altLang="ko-KR" b="1" dirty="0"/>
              <a:t> placement configurations</a:t>
            </a:r>
            <a:r>
              <a:rPr lang="en-US" altLang="ko-KR" dirty="0"/>
              <a:t> (early in the optimization process.)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515D6-6F02-4206-9B2A-E7A439E41E8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686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waves with gold dots&#10;&#10;AI-generated content may be incorrect.">
            <a:extLst>
              <a:ext uri="{FF2B5EF4-FFF2-40B4-BE49-F238E27FC236}">
                <a16:creationId xmlns:a16="http://schemas.microsoft.com/office/drawing/2014/main" id="{B707A0CC-7B0C-058D-DF7D-E7F4AA26A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64297-9848-9DCF-4554-07DE5A449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50831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01533-625F-E24F-0D0D-279E97171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3050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820E-D0DD-A18C-88D0-834F82E4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A43B-5D46-44A7-A74B-0B5E961899C8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673E9-CC02-553A-46E3-A2676CF4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7D-69F4-D0C5-82F6-41C38CD0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C7F0F9F6-9D49-E911-85DD-2CE4F3761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24" y="976254"/>
            <a:ext cx="3466352" cy="24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10D6-DC76-E0B2-75D3-8C00A66E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CB35-BAF4-8663-407C-6C1677967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AB00C-8B6F-E327-1274-563F5FE5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F0B3-DCBF-4A12-9A6D-841FAC9B490C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C0BBC-C51D-F4D8-C47A-D00EFF1D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ECDA6-6FC9-1F57-CE72-B007A5F9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4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B65FF-2DF9-32E8-D76D-47A8F34F1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723C2-479C-316B-A899-B8CC180AA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FFFA1-B7D8-BC07-D737-C9BB3A12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B00FB-52DB-49B8-9F66-E0C56876D59B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160B-74A4-F752-3A90-00DA32DB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67276-857B-232D-7338-B09C728C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01ACB-D84B-C71B-CB39-FFFB3FA1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A7DE0-DA20-8A2E-D8FB-9719FC0DC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F1634-305D-BCD1-9081-4A9168D0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5B942-1AB2-42C1-9DEA-F82B5BBFD086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5D49D-1AAC-3706-6CE4-847C0C05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6A0E2-8858-AED5-19C7-BF31B29A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A3DA-FA58-0858-4168-873303D8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B7C87-F9D0-7720-52EC-925B9F13F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942B-86FB-74AD-BABE-9273409FC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43F8-55CC-4987-B419-3AEF3624C520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444A4-2877-59CB-14CE-93EE1E47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984BC-196D-E649-A013-D8EAFA11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4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3050-E407-24E2-4141-19FC208C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CC6CE-CDAA-8B26-ACCD-2616070E8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524E8-036E-79E4-A8A9-5EB2E3363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B8FDB-A008-ACDD-4DB1-61927DB7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458A-A6BF-4294-AB39-E859849A0B4D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523D9-700C-286B-9BC9-ED22DF30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E4964-F411-DC62-6C0A-CC654650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2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E17C-022E-56B5-6FA4-E40BA5D7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26E6A-0791-EDFE-44BA-ACC484910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F02D8-F86D-EC6C-E6BC-1A173FFE2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E8DDF-AAB2-BAFB-706C-CEDBFF553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8E672-E9EF-3114-5D19-12503D69E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5D185-AC39-A008-80BB-27135F91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0FBC-2404-4166-A295-90EE5683B5F6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2859E-7008-0620-04C9-6CE1F67A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EAEA7-3DD7-CCD7-191B-F23E41C2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6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3CAD-2B7B-4939-C22F-0A9315AB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97D6B-4F1F-268D-559D-B8C1CF9A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CE9-E162-46CE-AAF5-5116D37BB58A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44A1F-1711-2851-E31E-BF76DE54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F10E1-8CCA-1E72-29B3-C392A683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4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62EB0-87F6-BB26-29A9-85281B343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A814-97A2-46C3-A876-05CF77486370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5DFA6-E776-D424-FBBE-2B38B128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20281-7F7D-C18B-6619-822A7FBA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997CE-7F36-70A1-D81E-4A31D8AC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32B9-9DA0-E47D-F64E-7F0509D82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E90D7-595F-8D88-BF83-B3FBC434A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995D9-ADE9-BC4A-D424-FDB2D5DC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D209-376B-4E04-B545-6023E9C23A09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9273D-9A22-94AB-4B64-137E16C6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079D-86F5-E48F-65DA-635B9CBF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563A2-8155-62E2-D799-E2635F16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3F2C74-3D18-D93F-A6C8-B79D5009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88652-FB26-565B-51F2-490655A6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B79FC-D0C9-7223-CF4C-42091C8B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FE37-01AC-4989-A417-363DFC5E4B60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2FD69-F2C7-FE36-F581-761D2C11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03065-3287-019D-57A1-C95695FC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1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blue background&#10;&#10;AI-generated content may be incorrect.">
            <a:extLst>
              <a:ext uri="{FF2B5EF4-FFF2-40B4-BE49-F238E27FC236}">
                <a16:creationId xmlns:a16="http://schemas.microsoft.com/office/drawing/2014/main" id="{75F3C25F-DBC8-1BD1-3189-60CE4E0D85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DED14-E26D-4C74-7553-DB67B031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69EC7-7A50-0FB3-3867-03A4E33F3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343F8-8D9D-5BA1-257F-6FBA5DC1B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9B3309-4866-4505-9DFC-1693881CE889}" type="datetime1">
              <a:rPr lang="en-US" altLang="ko-KR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47EF7-D763-D68D-055B-A25B7108F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C508D-69E7-733C-0FB0-BC49A9959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819FA4-1B70-42EA-9153-BC39DA3B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6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971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ckchengucsd/SO3-Cel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81CF1-E4A6-6AED-2D62-14099787A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37" y="3525327"/>
            <a:ext cx="12036725" cy="1171755"/>
          </a:xfrm>
        </p:spPr>
        <p:txBody>
          <a:bodyPr>
            <a:noAutofit/>
          </a:bodyPr>
          <a:lstStyle/>
          <a:p>
            <a:r>
              <a:rPr lang="en-US" sz="3600" dirty="0"/>
              <a:t>SO3-Cell : Standard Cell Layout Automation Framework for Simultaneous Optimization of Topology, Placement, and Routing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479BD-495C-308E-2BAA-032B53D43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84" y="5078082"/>
            <a:ext cx="11766431" cy="8166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Chung-Kuan Cheng, Andrew B. Kahng, </a:t>
            </a:r>
            <a:r>
              <a:rPr lang="en-US" b="1" dirty="0" err="1"/>
              <a:t>Byeonggon</a:t>
            </a:r>
            <a:r>
              <a:rPr lang="en-US" b="1" dirty="0"/>
              <a:t> Kang</a:t>
            </a:r>
            <a:r>
              <a:rPr lang="en-US" dirty="0"/>
              <a:t>, </a:t>
            </a:r>
            <a:r>
              <a:rPr lang="en-US" dirty="0" err="1"/>
              <a:t>Seokhyeong</a:t>
            </a:r>
            <a:r>
              <a:rPr lang="en-US" dirty="0"/>
              <a:t> Kang, </a:t>
            </a:r>
            <a:r>
              <a:rPr lang="en-US" dirty="0" err="1"/>
              <a:t>Jakang</a:t>
            </a:r>
            <a:r>
              <a:rPr lang="en-US" dirty="0"/>
              <a:t> Lee, Bill Lin</a:t>
            </a:r>
          </a:p>
          <a:p>
            <a:r>
              <a:rPr lang="en-US" dirty="0"/>
              <a:t>{</a:t>
            </a:r>
            <a:r>
              <a:rPr lang="en-US" dirty="0" err="1"/>
              <a:t>ckcheng</a:t>
            </a:r>
            <a:r>
              <a:rPr lang="en-US" dirty="0"/>
              <a:t>, </a:t>
            </a:r>
            <a:r>
              <a:rPr lang="en-US" dirty="0" err="1"/>
              <a:t>abk</a:t>
            </a:r>
            <a:r>
              <a:rPr lang="en-US" dirty="0"/>
              <a:t>, b8kang, </a:t>
            </a:r>
            <a:r>
              <a:rPr lang="en-US" dirty="0" err="1"/>
              <a:t>billlin</a:t>
            </a:r>
            <a:r>
              <a:rPr lang="en-US" dirty="0"/>
              <a:t>}@ucsd.edu, {</a:t>
            </a:r>
            <a:r>
              <a:rPr lang="en-US" dirty="0" err="1"/>
              <a:t>shkang</a:t>
            </a:r>
            <a:r>
              <a:rPr lang="en-US" dirty="0"/>
              <a:t>, wkrkd95}@postech.ac.kr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827607-CCF3-47ED-4AA1-1DF5BFA5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72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B72DA-A740-909B-DEED-16D5802CC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FCA2-862C-5FA2-3E2C-6C6DC22F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Space Pruning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B4EA-C5C5-BF89-A6C6-3B91C0117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Misaligned Gate Specification (MGS)</a:t>
            </a:r>
          </a:p>
          <a:p>
            <a:pPr lvl="1"/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applied when a misaligned gate is detected by SO2-TP.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Structure-Driven Partitioning (SDP)</a:t>
            </a:r>
          </a:p>
          <a:p>
            <a:pPr lvl="1"/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two-group (left/right or top/bottom) partitioning.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A6E7934-CD21-CADA-CDF4-296416D59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1" y="3556032"/>
            <a:ext cx="6362122" cy="1762753"/>
          </a:xfrm>
          <a:prstGeom prst="rect">
            <a:avLst/>
          </a:prstGeom>
        </p:spPr>
      </p:pic>
      <p:pic>
        <p:nvPicPr>
          <p:cNvPr id="9" name="그림 8" descr="스크린샷, 텍스트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1221EB-006A-F853-AA7A-FD5B350CC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53" y="3131219"/>
            <a:ext cx="5109974" cy="260376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9BDAE1-ED0B-E7AC-F5E6-B828F33F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10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86133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C617-07D5-D652-F762-721C0987B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9A22-8072-6A93-D8D8-F568C00D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Incorporation Cell-Flex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08ECE-B963-9F24-8D13-77D1BEBC5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Cell-Flex: Cell Layout Flexibility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can a cell be placed and routed at the block level?</a:t>
            </a: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PAF : Pin Access Flexibility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2678612-0D5D-DC09-FE78-1224B8A8F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25" y="3208008"/>
            <a:ext cx="8401749" cy="3195627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6FF1A0-3A59-2D0D-B9DD-CE252FA1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11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036964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77707-0F56-8441-B0D0-FC73D15E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0F82-910D-303E-2C8C-00FCCB5A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Incorporation Cell-Flex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28CBF-7CFE-488A-6DAE-C2F67A6A8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CPF: Cell Placement Flexibility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TUF: Track Utilization Flexibility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DAFEE76-C1E1-DC3A-0BD2-8A89F693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27" y="1795549"/>
            <a:ext cx="5059035" cy="19470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CE09A5-949F-43CA-62C5-2E4C184C7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27" y="4486991"/>
            <a:ext cx="5301515" cy="1755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64F57-3090-3859-523D-491906EB3F16}"/>
              </a:ext>
            </a:extLst>
          </p:cNvPr>
          <p:cNvSpPr txBox="1"/>
          <p:nvPr/>
        </p:nvSpPr>
        <p:spPr>
          <a:xfrm>
            <a:off x="6903284" y="2584387"/>
            <a:ext cx="385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PDN aware Guidance!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avoiding the specified track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9671D-19B8-4657-A655-4F9B19746357}"/>
              </a:ext>
            </a:extLst>
          </p:cNvPr>
          <p:cNvSpPr txBox="1"/>
          <p:nvPr/>
        </p:nvSpPr>
        <p:spPr>
          <a:xfrm>
            <a:off x="6903284" y="5183204"/>
            <a:ext cx="385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 alignment!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Remain empty -&gt; Facilitate routing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28ECDE-126E-D6BF-029D-7C60ED20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12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315837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84D87-D7E9-0A1B-EDB7-DC251BE03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43A9-E976-FFEE-02D1-E67193A3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5A4B-7398-89AE-E4CE-742D4ADDC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Settings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Solver: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Gurobi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Optimizer v12.0.1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LVS and PEX: Cadence Pegasus v21.3, Cadence</a:t>
            </a:r>
            <a:r>
              <a:rPr lang="ko-KR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Quantus</a:t>
            </a:r>
            <a:r>
              <a:rPr lang="ko-KR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v21.2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Characterization: Cadence Liberate v23.1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 and P&amp;R: Synopsys Fusion Compiler v22.12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35C9C5-C187-F6D5-440C-03BB3854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13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3301423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4453-F90D-A841-4F5C-7A3D6A9C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194B-52C5-8DDE-80C0-32535E0C9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2CFB4-EEA4-743C-6733-02EA5A8C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Generation Statistics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Combinational cells, Full Adder, Mbit-FF…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B22CC34-417B-5D6E-5FE6-2B1330F05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38" b="6842"/>
          <a:stretch>
            <a:fillRect/>
          </a:stretch>
        </p:blipFill>
        <p:spPr>
          <a:xfrm>
            <a:off x="109464" y="2235187"/>
            <a:ext cx="11973072" cy="4100051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45CC4F8-430E-9943-41C8-C63EE258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14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3474743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256A-E169-9D76-67C2-0520B6F7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A87F-695C-AAF3-A8CB-D5122787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10B09-F623-1368-A9DE-E43B903DA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Effectiveness of Design Space Pruning 86~90%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6587B9C-895C-0A03-A02F-99EAB389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3" t="43719" r="5692"/>
          <a:stretch>
            <a:fillRect/>
          </a:stretch>
        </p:blipFill>
        <p:spPr>
          <a:xfrm>
            <a:off x="102748" y="2179496"/>
            <a:ext cx="11986503" cy="1363085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4F3F4BA-E79C-2916-E563-14944A8C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351" y="6356350"/>
            <a:ext cx="2743200" cy="365125"/>
          </a:xfrm>
        </p:spPr>
        <p:txBody>
          <a:bodyPr/>
          <a:lstStyle/>
          <a:p>
            <a:fld id="{DC819FA4-1B70-42EA-9153-BC39DA3B5795}" type="slidenum">
              <a:rPr lang="en-US" sz="3200" smtClean="0"/>
              <a:t>15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401380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78A4B-5EE8-D12E-0ED6-2DCA30078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E827-5E4F-63F1-31D5-CDCE68C4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B176C-02F5-3449-DB91-74AF0B85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 Level Implementation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 PPA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improved!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L1-&gt;L2-&gt;L3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FEE879-BF4B-DAE5-32CF-A63ABDD3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30" t="25708" r="9483"/>
          <a:stretch>
            <a:fillRect/>
          </a:stretch>
        </p:blipFill>
        <p:spPr>
          <a:xfrm>
            <a:off x="360067" y="2633939"/>
            <a:ext cx="11262589" cy="3781604"/>
          </a:xfrm>
          <a:prstGeom prst="rect">
            <a:avLst/>
          </a:prstGeom>
        </p:spPr>
      </p:pic>
      <p:pic>
        <p:nvPicPr>
          <p:cNvPr id="6" name="그림 5" descr="텍스트, 친필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856DA-DCCE-B96F-4902-C9B1AD569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96" y="0"/>
            <a:ext cx="6207604" cy="2630549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170154-CF22-2840-0B43-9C97CF42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16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83061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8400-9557-B370-3F06-FEF5F1E4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147F-9764-AED3-3273-B23FD268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GitHub is ready!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A2F65-7885-1897-4F81-92D0EAB47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altLang="ko-KR" dirty="0">
                <a:hlinkClick r:id="rId3"/>
              </a:rPr>
              <a:t>http://github.com/ckchengucsd/SO3-Cell</a:t>
            </a:r>
            <a:endParaRPr lang="en-US" altLang="ko-KR" dirty="0"/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Script for Cell Generation to Block Experiment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Layout Generation: *.cdl -&gt;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Gurobi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ILP Python API -&gt; *.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Library Construction: Cadence Pegasus,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Liberate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 Experiments: Synopsys Fusion Compiler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SO3 Framework">
            <a:extLst>
              <a:ext uri="{FF2B5EF4-FFF2-40B4-BE49-F238E27FC236}">
                <a16:creationId xmlns:a16="http://schemas.microsoft.com/office/drawing/2014/main" id="{3B5F6993-0F9D-1D5F-2EE3-4AC8FB34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88" y="3466896"/>
            <a:ext cx="7758023" cy="33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0AAF64C-D51E-3A5D-8BEF-ED80C770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17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91175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755B1-07EF-18A4-E954-63F3CC561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D0C1-A1BC-4FD7-AB2C-3E612011A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37" y="3525327"/>
            <a:ext cx="12036725" cy="1171755"/>
          </a:xfrm>
        </p:spPr>
        <p:txBody>
          <a:bodyPr>
            <a:noAutofit/>
          </a:bodyPr>
          <a:lstStyle/>
          <a:p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C956EB-F407-54AD-BE71-2FE0067B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0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53AD-2A29-AA3C-C8C9-BA5D0B0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1D7F7-0EEA-F8BB-D51A-36F53C1D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(3)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Motivation (4)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SO3-Cell (5-6)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 Topology Optimization (7-8)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Space Pruning Technique (9-10)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Incorporating Cell-Flex (11-12)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 (13-16)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(17)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0BB97B-071F-7ED3-ADCA-555A4FB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2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34632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98BE8-F292-2D58-0A87-46C70A4DB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46AB-A6AD-585F-E96C-84547B9C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8CAD-857D-5B03-301E-439F8C27E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cell layout generation engines are emerging, yet we’re not considering the circuit.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01C55A-F99A-A1A1-945A-6D64B5C7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39" y="2872235"/>
            <a:ext cx="5518140" cy="29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3FE6B-5D45-D8BD-2419-16ACF3BA0A55}"/>
              </a:ext>
            </a:extLst>
          </p:cNvPr>
          <p:cNvSpPr txBox="1"/>
          <p:nvPr/>
        </p:nvSpPr>
        <p:spPr>
          <a:xfrm>
            <a:off x="4455543" y="5792844"/>
            <a:ext cx="328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&lt;Logically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Equivalent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AOI21_X1&gt;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CEDB56-4F9C-9A75-1374-1D0A1725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3</a:t>
            </a:fld>
            <a:r>
              <a:rPr lang="en-US" sz="3200" dirty="0"/>
              <a:t>/18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99F8F-DF3E-27A8-B92F-AD0E9455B990}"/>
              </a:ext>
            </a:extLst>
          </p:cNvPr>
          <p:cNvSpPr txBox="1"/>
          <p:nvPr/>
        </p:nvSpPr>
        <p:spPr>
          <a:xfrm>
            <a:off x="2468471" y="2488116"/>
            <a:ext cx="697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/>
              <a:t>“Can the circuit itself constrain the optimality of the cell layout?”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3507532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0F247-990F-E2A2-4B3B-291C9170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1CDA-BD2B-B7E6-330D-A4CDD335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DF49-CA07-F9DE-B5FF-72C6DB655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 topology influences layout quality!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 descr="텍스트, 스크린샷, 도표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6372EF-9549-6889-88DF-6E03791DE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50" y="1805458"/>
            <a:ext cx="5281300" cy="4857009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BB0007-6D88-BF39-D04F-D0E378BA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4</a:t>
            </a:fld>
            <a:r>
              <a:rPr lang="en-US" sz="3200" dirty="0"/>
              <a:t>/18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572E4-CC81-A07E-4C14-E7F0154B6E6D}"/>
              </a:ext>
            </a:extLst>
          </p:cNvPr>
          <p:cNvSpPr txBox="1"/>
          <p:nvPr/>
        </p:nvSpPr>
        <p:spPr>
          <a:xfrm>
            <a:off x="7984462" y="3470033"/>
            <a:ext cx="14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ko-KR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euler</a:t>
            </a:r>
            <a:r>
              <a:rPr lang="ko-KR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</a:t>
            </a:r>
          </a:p>
        </p:txBody>
      </p:sp>
    </p:spTree>
    <p:extLst>
      <p:ext uri="{BB962C8B-B14F-4D97-AF65-F5344CB8AC3E}">
        <p14:creationId xmlns:p14="http://schemas.microsoft.com/office/powerpoint/2010/main" val="362169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9E830-8125-F1A4-FFCD-1185ED95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C7AE-1787-33D8-45C2-C493B8EF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SO3-Cell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(Simultaneous Optimization of Three Steps–Cell)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0079A-CAAD-FF3C-8FB2-79443833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propose </a:t>
            </a:r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SO3-Cell! </a:t>
            </a:r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(ILP by </a:t>
            </a:r>
            <a:r>
              <a:rPr lang="en-US" altLang="ko-K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Gurobi</a:t>
            </a:r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Optimizer v12.0.1)</a:t>
            </a:r>
          </a:p>
          <a:p>
            <a:pPr lvl="1"/>
            <a:r>
              <a:rPr lang="en-US" altLang="ko-KR" dirty="0"/>
              <a:t>a framework that </a:t>
            </a:r>
            <a:r>
              <a:rPr lang="en-US" altLang="ko-KR" b="1" dirty="0"/>
              <a:t>simultaneously optimizes three key steps</a:t>
            </a:r>
            <a:r>
              <a:rPr lang="en-US" altLang="ko-KR" dirty="0"/>
              <a:t> —</a:t>
            </a:r>
            <a:br>
              <a:rPr lang="en-US" altLang="ko-KR" dirty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 Topology &amp;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Transistor Placement &amp;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Cell Routing</a:t>
            </a:r>
          </a:p>
        </p:txBody>
      </p:sp>
      <p:pic>
        <p:nvPicPr>
          <p:cNvPr id="5" name="그림 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76BA1F-6B9A-0F13-4A17-5CAF9953F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4" y="2522282"/>
            <a:ext cx="5051119" cy="2403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6E114-65EC-722B-5E9E-D81669E7328F}"/>
              </a:ext>
            </a:extLst>
          </p:cNvPr>
          <p:cNvSpPr txBox="1"/>
          <p:nvPr/>
        </p:nvSpPr>
        <p:spPr>
          <a:xfrm>
            <a:off x="2084174" y="4959507"/>
            <a:ext cx="164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&lt;Overall Flow&gt;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 descr="텍스트, 폰트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8BAFCB-19C3-816A-383E-A9EA9F21B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43" y="2707620"/>
            <a:ext cx="6128279" cy="1341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13A36B-4E21-079B-E405-0BB309145A31}"/>
              </a:ext>
            </a:extLst>
          </p:cNvPr>
          <p:cNvSpPr txBox="1"/>
          <p:nvPr/>
        </p:nvSpPr>
        <p:spPr>
          <a:xfrm>
            <a:off x="6769076" y="4048668"/>
            <a:ext cx="421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&lt;Complexity Aware Optimization Strategy&gt;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C5117B8-0E60-DAE0-BD80-D5BFBD75E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768" y="4676205"/>
            <a:ext cx="6137254" cy="897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1B3FD-C2C5-B7CC-9CCF-E648AF3F54EC}"/>
              </a:ext>
            </a:extLst>
          </p:cNvPr>
          <p:cNvSpPr txBox="1"/>
          <p:nvPr/>
        </p:nvSpPr>
        <p:spPr>
          <a:xfrm>
            <a:off x="7750825" y="5581887"/>
            <a:ext cx="22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&lt;Objective Function&gt;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E4446-0CF0-84A1-6646-E8825C13FEB5}"/>
              </a:ext>
            </a:extLst>
          </p:cNvPr>
          <p:cNvSpPr txBox="1"/>
          <p:nvPr/>
        </p:nvSpPr>
        <p:spPr>
          <a:xfrm>
            <a:off x="8435187" y="4306873"/>
            <a:ext cx="1513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Metal Usage</a:t>
            </a:r>
          </a:p>
          <a:p>
            <a:pPr algn="ctr"/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Penalty</a:t>
            </a:r>
            <a:endParaRPr lang="ko-KR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4D992-129C-91C8-BBA9-2696CA96D467}"/>
              </a:ext>
            </a:extLst>
          </p:cNvPr>
          <p:cNvSpPr txBox="1"/>
          <p:nvPr/>
        </p:nvSpPr>
        <p:spPr>
          <a:xfrm>
            <a:off x="10231714" y="4306872"/>
            <a:ext cx="1513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Cell-Flex</a:t>
            </a:r>
          </a:p>
          <a:p>
            <a:pPr algn="ctr"/>
            <a:r>
              <a:rPr lang="en-US" altLang="ko-K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Rewards</a:t>
            </a:r>
            <a:endParaRPr lang="ko-K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C4063-5141-639F-99B7-B56C63FF4FAB}"/>
              </a:ext>
            </a:extLst>
          </p:cNvPr>
          <p:cNvSpPr txBox="1"/>
          <p:nvPr/>
        </p:nvSpPr>
        <p:spPr>
          <a:xfrm>
            <a:off x="9458855" y="5370624"/>
            <a:ext cx="2784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Controlled by the </a:t>
            </a:r>
            <a:r>
              <a:rPr lang="en-US" altLang="ko-KR" sz="1200" b="1" dirty="0"/>
              <a:t>weighting coefficient</a:t>
            </a:r>
            <a:r>
              <a:rPr lang="en-US" altLang="ko-KR" sz="1200" dirty="0"/>
              <a:t>.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90524-93DD-2CF4-E7E6-7F0A2F0B0367}"/>
              </a:ext>
            </a:extLst>
          </p:cNvPr>
          <p:cNvSpPr txBox="1"/>
          <p:nvPr/>
        </p:nvSpPr>
        <p:spPr>
          <a:xfrm>
            <a:off x="2147429" y="3254126"/>
            <a:ext cx="15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4E56A7-E066-F6EF-92AA-1B3F791D381A}"/>
              </a:ext>
            </a:extLst>
          </p:cNvPr>
          <p:cNvSpPr txBox="1"/>
          <p:nvPr/>
        </p:nvSpPr>
        <p:spPr>
          <a:xfrm>
            <a:off x="1914241" y="3841994"/>
            <a:ext cx="46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0B9910-6151-BC33-BA41-2A792A925398}"/>
              </a:ext>
            </a:extLst>
          </p:cNvPr>
          <p:cNvSpPr txBox="1"/>
          <p:nvPr/>
        </p:nvSpPr>
        <p:spPr>
          <a:xfrm>
            <a:off x="3423866" y="3839117"/>
            <a:ext cx="46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6441F1-D0F1-9F9F-8A60-689C1C00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5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96806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75AA-1B34-4EE1-7031-0EBEC2091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409F-C238-4A40-1DE0-C23252AB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SO3-Cell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(Simultaneous Optimization of Three Steps–Cell)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0A402-DD50-E449-344A-D9F6C3DEA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Routing Grid – enumerating all possible combinations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 descr="텍스트, 도표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C5C94B-5795-42E1-9010-8BB2FF703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4" y="1843612"/>
            <a:ext cx="5587502" cy="4551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251E0-123D-E9C5-B289-44D6F86AF090}"/>
              </a:ext>
            </a:extLst>
          </p:cNvPr>
          <p:cNvSpPr txBox="1"/>
          <p:nvPr/>
        </p:nvSpPr>
        <p:spPr>
          <a:xfrm>
            <a:off x="7123973" y="3310102"/>
            <a:ext cx="3873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Simultaneously determine..</a:t>
            </a:r>
          </a:p>
          <a:p>
            <a:endParaRPr lang="en-US" altLang="ko-K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 / Drain of transistor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Placement location of the transistor</a:t>
            </a:r>
          </a:p>
          <a:p>
            <a:r>
              <a:rPr lang="en-US" altLang="ko-KR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Net-to-net routing</a:t>
            </a:r>
            <a:endParaRPr lang="en-US" altLang="ko-K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D2F8FE-543E-23E5-3FBE-57287764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6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307412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C955B-36C9-D0B2-9F05-BFD1C581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758F-4900-E8FB-AAF9-BD2E6886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 Topology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7147-C141-0A1C-69B2-17DEAA047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Hierarchical Series-Parallel Tree Structure</a:t>
            </a:r>
          </a:p>
          <a:p>
            <a:pPr lvl="1"/>
            <a:r>
              <a:rPr lang="en-US" altLang="ko-KR" dirty="0"/>
              <a:t>systematically enumerate all logically equivalent circuit topologies.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 descr="도표, 스케치, 그림, 기술 도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3CE771-BFC8-70C4-0F5E-1B5604F4C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11" y="2462276"/>
            <a:ext cx="6058986" cy="3886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E79AB73-876D-49B4-6CFB-250A07836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821" y="2500924"/>
            <a:ext cx="4549503" cy="2867211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3DAB2E-7950-6426-1183-F0EC682B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7</a:t>
            </a:fld>
            <a:r>
              <a:rPr lang="en-US" sz="3200" dirty="0"/>
              <a:t>/18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1D895-3524-D9A7-87D7-C5B986F3ED25}"/>
              </a:ext>
            </a:extLst>
          </p:cNvPr>
          <p:cNvSpPr txBox="1"/>
          <p:nvPr/>
        </p:nvSpPr>
        <p:spPr>
          <a:xfrm>
            <a:off x="3670042" y="4399445"/>
            <a:ext cx="14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</p:spTree>
    <p:extLst>
      <p:ext uri="{BB962C8B-B14F-4D97-AF65-F5344CB8AC3E}">
        <p14:creationId xmlns:p14="http://schemas.microsoft.com/office/powerpoint/2010/main" val="264205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28FCE-86B0-960A-8899-1E6337BB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F203-96AB-B202-D4A5-099D1F8A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Circuit Topology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F54F3-2CEC-3788-FDA9-D2FCD7FDC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487149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Hierarchical Net Remapping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 descr="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B7E7E1-6633-F06C-4EC5-EF469173E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77" y="2335601"/>
            <a:ext cx="8339446" cy="3308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CCA257-045E-45C4-6AD8-A39CFA42507F}"/>
              </a:ext>
            </a:extLst>
          </p:cNvPr>
          <p:cNvSpPr txBox="1"/>
          <p:nvPr/>
        </p:nvSpPr>
        <p:spPr>
          <a:xfrm>
            <a:off x="4505141" y="5831085"/>
            <a:ext cx="385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tr3’s source/drain : n4,n7 -&gt; n1,n7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C32625-10B1-A7E1-468B-89E7EBB0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8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329805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953F-5C17-30F1-51A6-F89E3B5F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1D95-3146-1C8E-BBE0-194A1224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Space Pruning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07815-1F18-9FD1-2D6E-994C4A372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464"/>
            <a:ext cx="10515600" cy="535987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Symmetry Breaking (SB)</a:t>
            </a:r>
          </a:p>
          <a:p>
            <a:pPr lvl="1"/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Just controlling one transistor is enough.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Occupying Track (MOT)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58C427-AE3C-ED72-9271-C5143DC2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15" y="1497961"/>
            <a:ext cx="5386829" cy="2124595"/>
          </a:xfrm>
          <a:prstGeom prst="rect">
            <a:avLst/>
          </a:prstGeom>
        </p:spPr>
      </p:pic>
      <p:pic>
        <p:nvPicPr>
          <p:cNvPr id="7" name="그림 6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0C5465-F5AE-22CE-7DF4-8CB1198B5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6" y="4088383"/>
            <a:ext cx="4317522" cy="218819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B53C05F-F931-EAC5-5CB8-3155D842C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36" y="4811230"/>
            <a:ext cx="5156154" cy="454955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FD4DE0-814D-331E-5F6C-963CADF3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19FA4-1B70-42EA-9153-BC39DA3B5795}" type="slidenum">
              <a:rPr lang="en-US" sz="3200" smtClean="0"/>
              <a:t>9</a:t>
            </a:fld>
            <a:r>
              <a:rPr lang="en-US" sz="3200" dirty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805949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1462</Words>
  <Application>Microsoft Office PowerPoint</Application>
  <PresentationFormat>와이드스크린</PresentationFormat>
  <Paragraphs>182</Paragraphs>
  <Slides>18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맑은 고딕</vt:lpstr>
      <vt:lpstr>Aptos</vt:lpstr>
      <vt:lpstr>Aptos Display</vt:lpstr>
      <vt:lpstr>Arial</vt:lpstr>
      <vt:lpstr>Calibri</vt:lpstr>
      <vt:lpstr>Office Theme</vt:lpstr>
      <vt:lpstr>SO3-Cell : Standard Cell Layout Automation Framework for Simultaneous Optimization of Topology, Placement, and Routing</vt:lpstr>
      <vt:lpstr>Outline</vt:lpstr>
      <vt:lpstr>Introduction</vt:lpstr>
      <vt:lpstr>Motivation</vt:lpstr>
      <vt:lpstr>SO3-Cell (Simultaneous Optimization of Three Steps–Cell)</vt:lpstr>
      <vt:lpstr>SO3-Cell (Simultaneous Optimization of Three Steps–Cell)</vt:lpstr>
      <vt:lpstr>Circuit Topology Optimization</vt:lpstr>
      <vt:lpstr>Circuit Topology Optimization</vt:lpstr>
      <vt:lpstr>Design Space Pruning Technique</vt:lpstr>
      <vt:lpstr>Design Space Pruning Technique</vt:lpstr>
      <vt:lpstr>Incorporation Cell-Flex</vt:lpstr>
      <vt:lpstr>Incorporation Cell-Flex</vt:lpstr>
      <vt:lpstr>Experiments</vt:lpstr>
      <vt:lpstr>Experiments</vt:lpstr>
      <vt:lpstr>Experiments</vt:lpstr>
      <vt:lpstr>Experiments</vt:lpstr>
      <vt:lpstr>GitHub is ready!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mackenzie hough</dc:creator>
  <cp:lastModifiedBy>병곤 강</cp:lastModifiedBy>
  <cp:revision>3</cp:revision>
  <dcterms:created xsi:type="dcterms:W3CDTF">2024-06-28T13:35:01Z</dcterms:created>
  <dcterms:modified xsi:type="dcterms:W3CDTF">2025-10-27T11:20:21Z</dcterms:modified>
</cp:coreProperties>
</file>