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9" r:id="rId2"/>
    <p:sldMasterId id="2147483747" r:id="rId3"/>
    <p:sldMasterId id="2147483762" r:id="rId4"/>
    <p:sldMasterId id="2147483769" r:id="rId5"/>
  </p:sldMasterIdLst>
  <p:notesMasterIdLst>
    <p:notesMasterId r:id="rId33"/>
  </p:notesMasterIdLst>
  <p:handoutMasterIdLst>
    <p:handoutMasterId r:id="rId34"/>
  </p:handoutMasterIdLst>
  <p:sldIdLst>
    <p:sldId id="881" r:id="rId6"/>
    <p:sldId id="258" r:id="rId7"/>
    <p:sldId id="2147482883" r:id="rId8"/>
    <p:sldId id="2147482889" r:id="rId9"/>
    <p:sldId id="2147482880" r:id="rId10"/>
    <p:sldId id="2147482888" r:id="rId11"/>
    <p:sldId id="2147482873" r:id="rId12"/>
    <p:sldId id="2147482890" r:id="rId13"/>
    <p:sldId id="2147482878" r:id="rId14"/>
    <p:sldId id="2147482875" r:id="rId15"/>
    <p:sldId id="2147482879" r:id="rId16"/>
    <p:sldId id="2147482900" r:id="rId17"/>
    <p:sldId id="2147482876" r:id="rId18"/>
    <p:sldId id="2147482886" r:id="rId19"/>
    <p:sldId id="2147482892" r:id="rId20"/>
    <p:sldId id="2147482894" r:id="rId21"/>
    <p:sldId id="2147482887" r:id="rId22"/>
    <p:sldId id="2147482893" r:id="rId23"/>
    <p:sldId id="2147482885" r:id="rId24"/>
    <p:sldId id="2147482874" r:id="rId25"/>
    <p:sldId id="279" r:id="rId26"/>
    <p:sldId id="2147482895" r:id="rId27"/>
    <p:sldId id="2147482896" r:id="rId28"/>
    <p:sldId id="2147482897" r:id="rId29"/>
    <p:sldId id="2147482898" r:id="rId30"/>
    <p:sldId id="2147482899" r:id="rId31"/>
    <p:sldId id="2147482901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00C0"/>
    <a:srgbClr val="FFFF00"/>
    <a:srgbClr val="254061"/>
    <a:srgbClr val="473A9A"/>
    <a:srgbClr val="77923C"/>
    <a:srgbClr val="DCE3CE"/>
    <a:srgbClr val="9BBB59"/>
    <a:srgbClr val="1352B1"/>
    <a:srgbClr val="D996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79023" autoAdjust="0"/>
  </p:normalViewPr>
  <p:slideViewPr>
    <p:cSldViewPr>
      <p:cViewPr varScale="1">
        <p:scale>
          <a:sx n="90" d="100"/>
          <a:sy n="90" d="100"/>
        </p:scale>
        <p:origin x="2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howGuides="1">
      <p:cViewPr varScale="1">
        <p:scale>
          <a:sx n="87" d="100"/>
          <a:sy n="87" d="100"/>
        </p:scale>
        <p:origin x="3896" y="20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170764" cy="482027"/>
          </a:xfrm>
          <a:prstGeom prst="rect">
            <a:avLst/>
          </a:prstGeom>
        </p:spPr>
        <p:txBody>
          <a:bodyPr vert="horz" lIns="94080" tIns="47041" rIns="94080" bIns="470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9" y="5"/>
            <a:ext cx="3170763" cy="482027"/>
          </a:xfrm>
          <a:prstGeom prst="rect">
            <a:avLst/>
          </a:prstGeom>
        </p:spPr>
        <p:txBody>
          <a:bodyPr vert="horz" lIns="94080" tIns="47041" rIns="94080" bIns="47041" rtlCol="0"/>
          <a:lstStyle>
            <a:lvl1pPr algn="r">
              <a:defRPr sz="1100"/>
            </a:lvl1pPr>
          </a:lstStyle>
          <a:p>
            <a:fld id="{B0023BA6-91CC-4CF9-8EDA-D85966E311D3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7"/>
            <a:ext cx="3170764" cy="482027"/>
          </a:xfrm>
          <a:prstGeom prst="rect">
            <a:avLst/>
          </a:prstGeom>
        </p:spPr>
        <p:txBody>
          <a:bodyPr vert="horz" lIns="94080" tIns="47041" rIns="94080" bIns="470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9" y="9119177"/>
            <a:ext cx="3170763" cy="482027"/>
          </a:xfrm>
          <a:prstGeom prst="rect">
            <a:avLst/>
          </a:prstGeom>
        </p:spPr>
        <p:txBody>
          <a:bodyPr vert="horz" lIns="94080" tIns="47041" rIns="94080" bIns="47041" rtlCol="0" anchor="b"/>
          <a:lstStyle>
            <a:lvl1pPr algn="r">
              <a:defRPr sz="1100"/>
            </a:lvl1pPr>
          </a:lstStyle>
          <a:p>
            <a:fld id="{B061756B-133A-47BB-B1C4-8AA9463FD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0060"/>
          </a:xfrm>
          <a:prstGeom prst="rect">
            <a:avLst/>
          </a:prstGeom>
        </p:spPr>
        <p:txBody>
          <a:bodyPr vert="horz" lIns="92820" tIns="46409" rIns="92820" bIns="4640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0060"/>
          </a:xfrm>
          <a:prstGeom prst="rect">
            <a:avLst/>
          </a:prstGeom>
        </p:spPr>
        <p:txBody>
          <a:bodyPr vert="horz" lIns="92820" tIns="46409" rIns="92820" bIns="46409" rtlCol="0"/>
          <a:lstStyle>
            <a:lvl1pPr algn="r">
              <a:defRPr sz="1100"/>
            </a:lvl1pPr>
          </a:lstStyle>
          <a:p>
            <a:fld id="{D0FDDF39-B491-4D15-83C3-F2130CB8F0F8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09" rIns="92820" bIns="46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2820" tIns="46409" rIns="92820" bIns="4640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4"/>
            <a:ext cx="3169920" cy="480060"/>
          </a:xfrm>
          <a:prstGeom prst="rect">
            <a:avLst/>
          </a:prstGeom>
        </p:spPr>
        <p:txBody>
          <a:bodyPr vert="horz" lIns="92820" tIns="46409" rIns="92820" bIns="4640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2820" tIns="46409" rIns="92820" bIns="46409" rtlCol="0" anchor="b"/>
          <a:lstStyle>
            <a:lvl1pPr algn="r">
              <a:defRPr sz="1100"/>
            </a:lvl1pPr>
          </a:lstStyle>
          <a:p>
            <a:fld id="{3E4061D9-ECA4-4CED-903E-8395C236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everyone. I am Yiting Liu, a postdoc at UCSD. </a:t>
            </a:r>
            <a:endParaRPr lang="en-US" altLang="zh-CN" sz="700" b="0" dirty="0">
              <a:effectLst/>
            </a:endParaRPr>
          </a:p>
          <a:p>
            <a:pPr rtl="0"/>
            <a:r>
              <a:rPr lang="en-US" altLang="zh-CN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joint work with </a:t>
            </a:r>
            <a:r>
              <a:rPr lang="en-US" altLang="zh-CN" sz="7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Zhiang</a:t>
            </a:r>
            <a:r>
              <a:rPr lang="en-US" altLang="zh-CN" sz="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 and professor Andrew Kahng.</a:t>
            </a:r>
            <a:endParaRPr lang="en-US" altLang="zh-CN" sz="700" b="0" dirty="0">
              <a:effectLst/>
            </a:endParaRPr>
          </a:p>
          <a:p>
            <a:br>
              <a:rPr lang="en-US" altLang="zh-CN" sz="1000" dirty="0"/>
            </a:b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D6D21954-7192-159F-705C-6A6525BA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CC33EE7D-7C86-5F60-2EE9-9EE70BA44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clustering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determines </a:t>
            </a:r>
            <a:r>
              <a:rPr lang="en-US" altLang="zh-CN" sz="105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sinks should be merged and driven by the same buffer.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we do this?</a:t>
            </a:r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naive approach would require computing Steiner trees, which is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 expensive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Instead,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differentiable clustering module.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learns a probability distribution over cluster assignments, which makes the clustering process smooth and trainable.</a:t>
            </a:r>
            <a:endParaRPr lang="en-US" altLang="zh-CN" b="0" dirty="0">
              <a:effectLst/>
            </a:endParaRPr>
          </a:p>
          <a:p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lets us train the whole model end-to-end, bridging the gap between discrete clustering and continuous neural training</a:t>
            </a: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CB6C4FBC-E327-E147-1225-101CBB93D8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64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554CB01B-B752-11F0-A9C5-7882FC8E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DDB0DE4B-57B6-70A6-DEBD-D06D62E84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that, to train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have a dual-level optimization flow. It includes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inner-loop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loss functions and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outer-loop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penalties.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inner-loop,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model</a:t>
            </a:r>
            <a:r>
              <a:rPr lang="zh-CN" altLang="en-US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predicts </a:t>
            </a: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 assignment, </a:t>
            </a: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 types and </a:t>
            </a: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locations, and it hierarchically constructs the buffer-embedded tree. </a:t>
            </a: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loss functions guide this process: </a:t>
            </a: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 prediction loss, buffer type classification loss, and buffer location regression loss.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all buffers are predicted,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produces a complete buffer-embedded tree. </a:t>
            </a:r>
          </a:p>
          <a:p>
            <a:pPr rtl="0"/>
            <a:endParaRPr lang="en-US" altLang="zh-CN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4BCD3D59-59FD-64B3-A5AB-170A505E3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33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FBED65F8-2BE3-2B72-EFBA-AF6A9994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B103195B-1FE7-EDED-054A-8CBC031AFC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add three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penalty terms in outer loop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encourage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explore better buffering solution, </a:t>
            </a:r>
            <a:endParaRPr lang="en-US" altLang="zh-CN" b="0" dirty="0">
              <a:effectLst/>
            </a:endParaRPr>
          </a:p>
          <a:p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</a:t>
            </a:r>
          </a:p>
          <a:p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penalty, wirelength penalty, and buffer area penalty.</a:t>
            </a:r>
          </a:p>
          <a:p>
            <a:endParaRPr lang="en-US" sz="105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ERC penalty and wirelength penalty, they </a:t>
            </a:r>
            <a:r>
              <a:rPr lang="en-US" altLang="zh-CN" dirty="0"/>
              <a:t>penalize ERC violations and long wires in the predicted buffer-embedded tree.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For buffer area penalty, it serves as a regularization term, and encourages the model to minimize the total buffer area. That is how we train </a:t>
            </a:r>
            <a:r>
              <a:rPr lang="en-US" altLang="zh-CN" sz="1200" dirty="0" err="1"/>
              <a:t>MLBuf</a:t>
            </a:r>
            <a:r>
              <a:rPr lang="en-US" altLang="zh-CN" sz="1200" dirty="0"/>
              <a:t> to find better buffering solutions.</a:t>
            </a:r>
            <a:endParaRPr lang="en-US" altLang="zh-CN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A043D7D6-341E-69FF-169D-FEBF548D9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237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see how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integrates into the full placement flow.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integrate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construct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virtual buffering aware analytical global placement framework.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shown in this figure.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placement, when the placement overflow reaches a predefined threshold,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invoked to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problematic nets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ERC violations.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nets are then passed into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pre-trained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model, which is designed to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 ERC violations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a timing optimizer. It behaves more like the </a:t>
            </a:r>
            <a:r>
              <a:rPr lang="en-US" altLang="zh-CN" sz="105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repair_design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command in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rather than </a:t>
            </a:r>
            <a:r>
              <a:rPr lang="en-US" altLang="zh-CN" sz="105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repair_timing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it focuses on ERC fixing.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problematic net,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generates the buffer-embedded tree.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buffering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performed. We pre-allocate virtual occupancy within placement bins according to the predicted buffer-embedded trees. </a:t>
            </a:r>
            <a:endParaRPr lang="en-US" altLang="zh-CN" b="0" dirty="0">
              <a:effectLst/>
            </a:endParaRPr>
          </a:p>
          <a:p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This guides the placer to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reserve space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real buffers later. It reduces routing congestion while improving post-route power and timing. 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9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91E9C77E-A9FA-2D30-2DF1-AE6E5DA8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>
            <a:extLst>
              <a:ext uri="{FF2B5EF4-FFF2-40B4-BE49-F238E27FC236}">
                <a16:creationId xmlns:a16="http://schemas.microsoft.com/office/drawing/2014/main" id="{BB0E37D1-6A7A-AA6D-5F80-4B3E23CCCF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will present our experimental results.</a:t>
            </a:r>
            <a:endParaRPr lang="en-US" altLang="zh-CN" b="0" dirty="0">
              <a:effectLst/>
            </a:endParaRPr>
          </a:p>
          <a:p>
            <a:br>
              <a:rPr lang="en-US" altLang="zh-CN" dirty="0"/>
            </a:br>
            <a:endParaRPr dirty="0"/>
          </a:p>
        </p:txBody>
      </p:sp>
      <p:sp>
        <p:nvSpPr>
          <p:cNvPr id="38" name="Google Shape;38;p3:notes">
            <a:extLst>
              <a:ext uri="{FF2B5EF4-FFF2-40B4-BE49-F238E27FC236}">
                <a16:creationId xmlns:a16="http://schemas.microsoft.com/office/drawing/2014/main" id="{F47D096F-7741-2FBE-0E3D-AD3D70419D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98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developed our framework on the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use open designs from the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MacroPlacement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repositories. </a:t>
            </a:r>
            <a:endParaRPr lang="en-US" altLang="zh-CN" b="0" dirty="0">
              <a:effectLst/>
            </a:endParaRPr>
          </a:p>
          <a:p>
            <a:pPr rtl="0"/>
            <a:b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 our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using both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tool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measure post-routing PPA.</a:t>
            </a:r>
            <a:endParaRPr lang="en-US" altLang="zh-CN" b="0" dirty="0">
              <a:effectLst/>
            </a:endParaRPr>
          </a:p>
          <a:p>
            <a:pPr rtl="0"/>
            <a:b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here shows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 of the designs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used for our evaluation. </a:t>
            </a:r>
            <a:endParaRPr lang="en-US" altLang="zh-CN" b="0" dirty="0">
              <a:effectLst/>
            </a:endParaRPr>
          </a:p>
          <a:p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clock periods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masked to avoid any unintentional benchmarking of tools. The instance count in our test cases varies from 16K to 1.1M.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3AEE8380-23C8-C9BB-9BCC-403B74EF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D478F530-AA69-5782-C657-27D9215465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compare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against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baselines: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without timing-driven mode,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TD-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the default virtual buffering-based timing-driven placement in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an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ad-hoc baseline.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rule-based analytical approximation approach.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table of results, we highlight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among the four approaches in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with TD-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 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achieves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to 56%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improvement in total negative slack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(TNS),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on average, around 31%.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get these timing benefits without degradation of post-route power.</a:t>
            </a: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9159320A-A53B-E852-58CB-A36CF4481B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59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B3B4D240-39D6-E299-A798-89A002845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E4D83504-A0D3-EEF9-2C16-B67F936385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feed the generated global placement results into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tool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compare post-route PPA results. So the commercial tool is only used for post-placement evaluation. What you see here is Table V in the paper.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that,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achieves up to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53% improvement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TNS, and on average, around 28%, And here, we see a slight improvement in post-route power, compared with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TD-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consistently produces high quality placement solutions, yielding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PPA outcomes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to other methods.</a:t>
            </a: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50A2FE74-C4D1-D33C-1745-38C5F64D4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8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03FA10F8-AE1C-756E-7FB8-57989134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332ADDBD-AFA2-FA1F-605A-1AE878528D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further investigate the impact of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buffer-porosity-aware placement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optimization flow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performed a systematic sweep of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clock period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(TCP).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Tightening the clock period means tighter timing constraints. And that, in turn, forces more buffers to be inserted during optimization.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post-route TNS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TD-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across different clock frequencies under the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infrastructure. 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three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outcomes: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 1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there is no buffering required;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2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consistently outperforms TD-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the sweet spot we care most about;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3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benefits plateau with heavy buffering.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delivers greater benefits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greater buffering needs, as in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1 and Type 2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guides the placer to pre-allocate buffer space for downstream optimization, thereby reducing routing detours and achieving better PPA results.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designed for resolving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violations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insensitive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timing constraints. So under extremely tight timing, as in Type 3,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doesn’t show benefits – which is as expected.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currently adding timing-related features and constraints, to achieve timing-aware virtual buffering prediction.</a:t>
            </a:r>
            <a:endParaRPr lang="en-US" altLang="zh-CN" b="0" dirty="0">
              <a:effectLst/>
            </a:endParaRPr>
          </a:p>
          <a:p>
            <a:br>
              <a:rPr lang="en-US" altLang="zh-CN" dirty="0"/>
            </a:b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0960DD5A-084C-C701-320A-23E361E5E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97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E2C6B9F3-9B30-90A1-FD25-115F01015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>
            <a:extLst>
              <a:ext uri="{FF2B5EF4-FFF2-40B4-BE49-F238E27FC236}">
                <a16:creationId xmlns:a16="http://schemas.microsoft.com/office/drawing/2014/main" id="{31CD00EF-1A13-20C5-0C1C-34D511B329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let me conclude my presentation. </a:t>
            </a:r>
            <a:endParaRPr lang="en-US" altLang="zh-CN" b="0" dirty="0">
              <a:effectLst/>
            </a:endParaRPr>
          </a:p>
          <a:p>
            <a:br>
              <a:rPr lang="en-US" altLang="zh-CN" dirty="0"/>
            </a:br>
            <a:endParaRPr dirty="0"/>
          </a:p>
        </p:txBody>
      </p:sp>
      <p:sp>
        <p:nvSpPr>
          <p:cNvPr id="38" name="Google Shape;38;p3:notes">
            <a:extLst>
              <a:ext uri="{FF2B5EF4-FFF2-40B4-BE49-F238E27FC236}">
                <a16:creationId xmlns:a16="http://schemas.microsoft.com/office/drawing/2014/main" id="{94AD62E3-C793-8DBA-9EDC-512FB7E4BE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86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start with motivations and our key contributions. Then, I will introduce details of our proposed approach. Finally, I will show the experimental results and conclude the presentation.</a:t>
            </a:r>
            <a:endParaRPr dirty="0"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presents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learning-driven virtual buffering-aware analytical global placement framework built upon the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infrastructure. 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“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 the loop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back into the physical design flow.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 results demonstrate that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outperforms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default virtual buffering based global placer in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data, codes and scripts are open-sourced. Please let us know if you find any issues!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ongoing extensions to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include: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enabling inverter-based repeater insertion and handling sink polarity,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incorporating delay information into the virtual buffering model to enable net weighted timing-driven global placement, </a:t>
            </a:r>
            <a:endParaRPr lang="en-US" altLang="zh-CN" b="0" dirty="0">
              <a:effectLst/>
            </a:endParaRPr>
          </a:p>
          <a:p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integrating the virtual buffering model with state-of-the-art GPU-accelerated global placers to support virtual buffering-aware timing-driven GPU-accelerated global placement.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37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1f4e793f8_10_36:notes"/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concludes my presentation – thank you for your attention !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dirty="0"/>
          </a:p>
        </p:txBody>
      </p:sp>
      <p:sp>
        <p:nvSpPr>
          <p:cNvPr id="261" name="Google Shape;261;g311f4e793f8_1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id="{63C79785-9D24-4EE4-416E-BAD687FE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1f4e793f8_10_36:notes">
            <a:extLst>
              <a:ext uri="{FF2B5EF4-FFF2-40B4-BE49-F238E27FC236}">
                <a16:creationId xmlns:a16="http://schemas.microsoft.com/office/drawing/2014/main" id="{29E01181-38DA-B7C3-F972-827F35CF31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0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br>
              <a:rPr lang="en-US" altLang="zh-CN" b="0" dirty="0">
                <a:effectLst/>
              </a:rPr>
            </a:br>
            <a:endParaRPr dirty="0"/>
          </a:p>
        </p:txBody>
      </p:sp>
      <p:sp>
        <p:nvSpPr>
          <p:cNvPr id="261" name="Google Shape;261;g311f4e793f8_10_36:notes">
            <a:extLst>
              <a:ext uri="{FF2B5EF4-FFF2-40B4-BE49-F238E27FC236}">
                <a16:creationId xmlns:a16="http://schemas.microsoft.com/office/drawing/2014/main" id="{FB6B1DB1-DB10-5D6E-F7E4-796ED53FE9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5594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1EAC-E7D3-7BC0-1F79-0F96B947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1FCC2D-6F8B-3396-0036-F71AD9E71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16BC31-B050-D43B-030D-0E533E674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4E911E-D4F6-4776-1263-2D06AAFAA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3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9213-1B92-317E-6D9C-2D687146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C21BA6-6B64-8E32-8865-9D62D9BF3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6A8385-5894-27F9-46F0-25E96355F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/>
              <a:t>The available bin area needs to be reduced by the buffer area.</a:t>
            </a:r>
          </a:p>
          <a:p>
            <a:pPr rtl="0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C2599C-2DA4-0E69-88AA-19B912E24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1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46852-7FBE-65BF-98B3-4FFE281A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996550-FD91-AFC4-9A55-84323DC7A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132B7D-E729-BE23-77AF-161153A17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dirty="0"/>
              <a:t>All hyperparameters are </a:t>
            </a:r>
            <a:r>
              <a:rPr lang="en-US" altLang="zh-CN" sz="1050" b="1" dirty="0">
                <a:solidFill>
                  <a:srgbClr val="1B00C0"/>
                </a:solidFill>
              </a:rPr>
              <a:t>tuned</a:t>
            </a:r>
            <a:r>
              <a:rPr lang="en-US" altLang="zh-CN" sz="1050" dirty="0"/>
              <a:t> to enhance the accuracy of estimated buffer counts by benchmarking against OR </a:t>
            </a:r>
            <a:r>
              <a:rPr lang="en-US" altLang="zh-CN" sz="1050" dirty="0" err="1"/>
              <a:t>rsz</a:t>
            </a:r>
            <a:endParaRPr lang="en-US" altLang="zh-CN" sz="1050" dirty="0"/>
          </a:p>
          <a:p>
            <a:pPr rtl="0"/>
            <a:r>
              <a:rPr lang="en-US" altLang="zh-CN" sz="1050" dirty="0"/>
              <a:t>, thereby improving the competitiveness of this baseline.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62E1E4-A0BB-2012-B950-7CA56FC2A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D9AC3-F936-178C-8904-9301457FF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6D29F9-7637-CA85-0A53-8E28E38BD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82A134-1D23-B941-3ACB-F22CF746A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each timing optimization, we insert the predicted buffers back into netlists according to the topology of the buffer-embedded trees on ibex and jpeg.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compare the buffer area, and the number of ERC violations reported by </a:t>
            </a:r>
            <a:r>
              <a:rPr lang="en-US" altLang="zh-CN" sz="10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OpenSTA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timing optimization is performed a total of 13 times during the global placement process; </a:t>
            </a:r>
            <a:endParaRPr lang="en-US" altLang="zh-CN" dirty="0"/>
          </a:p>
          <a:p>
            <a:pPr rtl="0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1A2C4-8F2D-638D-9BB2-1DD8D6816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2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altLang="zh-CN" sz="10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rsz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runs on a single CPU thread.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runtime contains the Steiner tree generation and buffer calculation (i.e., buffer type selection and buffer location calculation).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altLang="zh-CN" sz="105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assume that the features of the driver and sinks are already extracted, and we measure the runtime of generating an entire buffer-embedded tree (i.e., inference time).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net sizes increase, the runtime of OR </a:t>
            </a:r>
            <a:r>
              <a:rPr lang="en-US" altLang="zh-CN" sz="10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rsz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increases significantly. On the other hand, </a:t>
            </a:r>
            <a:r>
              <a:rPr lang="en-US" altLang="zh-CN" sz="105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consistently predicts buffer types and location with high efficiency, achieving over a 3× speedup on large nets compared to OR </a:t>
            </a:r>
            <a:r>
              <a:rPr lang="en-US" altLang="zh-CN" sz="10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rsz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results demonstrate the efficiency and scalability of </a:t>
            </a:r>
            <a:r>
              <a:rPr lang="en-US" altLang="zh-CN" sz="105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each net can be considered independently during virtual buffering, our ongoing work further enhances the efficiency of </a:t>
            </a:r>
            <a:r>
              <a:rPr lang="en-US" altLang="zh-CN" sz="105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parallelizing net processing.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4F2F72D6-1DBB-091E-B436-4E8FAD95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EE70E6FA-E586-5A85-4D71-87D7D718B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start with motivations.</a:t>
            </a:r>
            <a:endParaRPr lang="en-US" altLang="zh-CN" b="0" dirty="0">
              <a:effectLst/>
            </a:endParaRPr>
          </a:p>
          <a:p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scaling of interconnect versus gate delays in advanced technology nodes,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closure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 extensive buffer insertion.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buffer insertion only works well if the placement stage already left room for them. That’s where buffer porosity comes in.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Placement with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 porosity awareness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pre-allocate enough space for buffer insertion at later optimization stages. It helps reduce routing congestion while improving post-route power and timing. Achieving this requires invoking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buffering engine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times during global placement.</a:t>
            </a:r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GPU-accelerated placers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achieved significant speedups. But in a GPU-accelerated placer, if we try to do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 buffer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insertion,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will </a:t>
            </a:r>
            <a:r>
              <a:rPr lang="en-US" altLang="zh-CN" sz="105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netlist topology.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Updating that netlist stored in GPU memory requires f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requent memory accesses,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significantly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down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GPU-accelerated placer.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instead of actual buffer insertion, we need a </a:t>
            </a:r>
            <a:r>
              <a:rPr lang="en-US" altLang="zh-CN" sz="105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buffering strategy.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Something lightweight that gives the placer a sense of where buffers will go, without all the expensive memory updates.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let’s look at the existing buffering approaches.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Traditionally,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buffering relied on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Ginneken-Lillis-style dynamic programming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these methods are too computationally expensive inside placement loops.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Recently,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(ML)-based buffering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approaches have attracted significant attention, but many existing works share two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limitations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don’t fully consider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Rule Check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(ERC) constraints;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they do not “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 the loop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back to evaluate in the full physical design flow.</a:t>
            </a:r>
            <a:endParaRPr lang="en-US" altLang="zh-CN" b="0" dirty="0">
              <a:effectLst/>
            </a:endParaRPr>
          </a:p>
          <a:p>
            <a:br>
              <a:rPr lang="en-US" altLang="zh-CN" dirty="0"/>
            </a:b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8A71F265-7610-88E5-1409-DCA8941CB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01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present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recursive learning-based generative buffering model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efficiently predicts buffer types, locations and buffered tree structures to address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violations.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further integrate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develop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learning-driven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buffering aware analytical global placement framework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combines ML-guided buffering with a  “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placement and optimization flow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built this on the </a:t>
            </a:r>
            <a:r>
              <a:rPr lang="en-US" altLang="zh-CN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infrastructure.</a:t>
            </a:r>
            <a:endParaRPr lang="en-US" altLang="zh-CN" b="0" dirty="0">
              <a:effectLst/>
            </a:endParaRPr>
          </a:p>
          <a:p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evaluated with a post-placement flow, both with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OpenROAD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with a commercial tool,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MLBuf-RePlAce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consistently achieves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post-route PPA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than other approaches.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061D9-ECA4-4CED-903E-8395C236F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D194A314-3258-40B0-101F-B43BF0A98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>
            <a:extLst>
              <a:ext uri="{FF2B5EF4-FFF2-40B4-BE49-F238E27FC236}">
                <a16:creationId xmlns:a16="http://schemas.microsoft.com/office/drawing/2014/main" id="{57B77A4B-67FE-636E-7846-0CE99E9DB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I will describe our approach.</a:t>
            </a:r>
            <a:endParaRPr dirty="0"/>
          </a:p>
        </p:txBody>
      </p:sp>
      <p:sp>
        <p:nvSpPr>
          <p:cNvPr id="38" name="Google Shape;38;p3:notes">
            <a:extLst>
              <a:ext uri="{FF2B5EF4-FFF2-40B4-BE49-F238E27FC236}">
                <a16:creationId xmlns:a16="http://schemas.microsoft.com/office/drawing/2014/main" id="{483EEDB8-DFB4-0212-658C-7D45FF38CB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9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38E0FC1A-1E8E-8655-E945-918F1A93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3C77DCCC-7F8E-8F17-522D-FD2908221A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formulate the buffer insertion process as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transformation problem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motivated by Nvidia’s work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BufFormer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you don’t know this work, we put a link in this slide.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net is considered independently. Cells within the same net are regarded as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their spatial and electrical information.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sequence of the original net with the driver and all sinks. For example, in this figure, the input is the driver labeled v10, and six sinks v0 through v5.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determines which sinks need to be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merged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driven by the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buffer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is their corresponding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“parent” buffers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buffer types and locations. 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example, sinks v0 and v1 are merged and driven by the buffer v6;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sink v2 is driven by the buffer v7;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sinks v3 and v4 are merged and driven by the buffer v8;</a:t>
            </a:r>
            <a:endParaRPr lang="en-US" altLang="zh-CN" b="0" dirty="0">
              <a:effectLst/>
            </a:endParaRPr>
          </a:p>
          <a:p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sink v5 is not buffered.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driver serves as the root of the tree.</a:t>
            </a:r>
            <a:endParaRPr lang="en-US" altLang="zh-CN" b="0" dirty="0">
              <a:effectLst/>
            </a:endParaRPr>
          </a:p>
          <a:p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3D3B7F6C-EAC8-8636-379E-19970420B6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20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45E784E8-263B-E5DB-EF56-DCF81D73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440D2323-C065-5594-2A95-5A8B4A7532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mimics the bottom-up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programming process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of each iteration is fed into the next iteration,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 a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hierarchical construction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buffer-embedded tree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iterations end when there is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further buffering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needed. Then, the entire buffer-embedded tree is constructed.</a:t>
            </a:r>
            <a:endParaRPr lang="en-US" altLang="zh-CN" b="0" dirty="0">
              <a:effectLst/>
            </a:endParaRPr>
          </a:p>
          <a:p>
            <a:br>
              <a:rPr lang="en-US" altLang="zh-CN" b="0" dirty="0">
                <a:effectLst/>
              </a:rPr>
            </a:b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Steiner tree construction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needed when applying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F0D84861-E63D-4D73-351A-2FEEF66D85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937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9A735912-3905-D213-497E-E402941D6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5F863778-3E49-0F11-5648-365E5F6712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model structure of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Figure 3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paper.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I want to point out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key components:</a:t>
            </a:r>
            <a:endParaRPr lang="en-US" altLang="zh-CN" b="0" dirty="0">
              <a:effectLst/>
            </a:endParaRPr>
          </a:p>
          <a:p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have the feature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they extract meaningful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cells for downstream modules;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Second, there is the differentiable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clustering module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it determines which sinks need to be merged;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Then, we have two task-specific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they predict the buffer types and locations.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Predicted buffers are treated as dummy sinks, so the model can keep building the tree recursively.</a:t>
            </a:r>
            <a:endParaRPr lang="en-US" altLang="zh-CN" b="0" dirty="0">
              <a:effectLst/>
            </a:endParaRPr>
          </a:p>
          <a:p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MLBuf’s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is guided by both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inner-loop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loss functions and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outer-loop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penalties. This way,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learns not just to mimic the given labels, but to search for better buffering solutions.</a:t>
            </a:r>
            <a:endParaRPr lang="en-US" altLang="zh-CN" b="0" dirty="0">
              <a:effectLst/>
            </a:endParaRPr>
          </a:p>
          <a:p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next three slides, I will give some more details for these components.</a:t>
            </a:r>
            <a:endParaRPr lang="en-US" altLang="zh-CN" b="0" dirty="0">
              <a:effectLst/>
            </a:endParaRPr>
          </a:p>
          <a:p>
            <a:br>
              <a:rPr lang="en-US" altLang="zh-CN" dirty="0"/>
            </a:b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6AA2C466-9837-EA1B-E43F-49B3894DBA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26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3B228FB9-7E5C-8E78-9B45-309C4BF73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>
            <a:extLst>
              <a:ext uri="{FF2B5EF4-FFF2-40B4-BE49-F238E27FC236}">
                <a16:creationId xmlns:a16="http://schemas.microsoft.com/office/drawing/2014/main" id="{5ACC42C5-3DCD-1E3E-47A4-C9E6852BAD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input features.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make smart buffering decisions, </a:t>
            </a:r>
            <a:r>
              <a:rPr lang="en-US" altLang="zh-CN" sz="105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MLBuf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needs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features that capture both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the net. They include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zh-CN" sz="105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[[It includes relative coordinates of sinks and their Manhattan distances to the driver]]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Slews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05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input slew of sinks, output slew of the driver,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Capacitances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05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input capacitance of sinks, output load capacitance of the driver, maximum capacitance of the driver 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driver </a:t>
            </a:r>
            <a:r>
              <a:rPr lang="en-US" altLang="zh-CN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b="0" dirty="0">
              <a:effectLst/>
            </a:endParaRPr>
          </a:p>
          <a:p>
            <a:pPr rtl="0"/>
            <a:r>
              <a:rPr lang="en-US" altLang="zh-CN" sz="105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Together, these features give the model a detailed picture of each net.</a:t>
            </a:r>
            <a:endParaRPr lang="en-US" altLang="zh-CN" b="0" dirty="0">
              <a:effectLst/>
            </a:endParaRPr>
          </a:p>
          <a:p>
            <a:br>
              <a:rPr lang="en-US" altLang="zh-CN" dirty="0"/>
            </a:br>
            <a:endParaRPr dirty="0"/>
          </a:p>
        </p:txBody>
      </p:sp>
      <p:sp>
        <p:nvSpPr>
          <p:cNvPr id="196" name="Google Shape;196;p9:notes">
            <a:extLst>
              <a:ext uri="{FF2B5EF4-FFF2-40B4-BE49-F238E27FC236}">
                <a16:creationId xmlns:a16="http://schemas.microsoft.com/office/drawing/2014/main" id="{5755B406-4F2E-0F35-DA71-6E068CAC6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32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4191000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Tx/>
              <a:buNone/>
              <a:defRPr sz="2400" b="1"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163513" y="4114800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 descr="UCSD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" y="6529221"/>
            <a:ext cx="380999" cy="3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AACA4-FF11-11FB-6625-85A187E06BB5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ABKGroup MLCAD</a:t>
            </a:r>
            <a:r>
              <a:rPr lang="zh-CN" altLang="en-US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763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44463"/>
            <a:ext cx="2212975" cy="6542087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44463"/>
            <a:ext cx="6486525" cy="6542087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6380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747169" y="147388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405"/>
              </a:spcBef>
              <a:spcAft>
                <a:spcPts val="0"/>
              </a:spcAft>
              <a:buSzPts val="2400"/>
              <a:buFont typeface="Arial"/>
              <a:buNone/>
              <a:defRPr sz="2133" b="1"/>
            </a:lvl1pPr>
            <a:lvl2pPr lvl="1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53"/>
          <p:cNvCxnSpPr/>
          <p:nvPr/>
        </p:nvCxnSpPr>
        <p:spPr>
          <a:xfrm>
            <a:off x="149226" y="2883839"/>
            <a:ext cx="8845551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8683733" y="6620390"/>
            <a:ext cx="446055" cy="23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7" rIns="51427" bIns="25707" anchor="t" anchorCtr="0">
            <a:spAutoFit/>
          </a:bodyPr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42" y="6548442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8BA0FA-D375-4F3A-384A-7AA4C481309C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ABKGroup MLCAD</a:t>
            </a:r>
            <a:r>
              <a:rPr lang="zh-CN" altLang="en-US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6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84841" y="763480"/>
            <a:ext cx="8922635" cy="56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239178" lvl="0" indent="-239178" algn="l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478355" lvl="1" indent="-239178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2667">
                <a:latin typeface="Arial"/>
                <a:ea typeface="Arial"/>
                <a:cs typeface="Arial"/>
                <a:sym typeface="Arial"/>
              </a:defRPr>
            </a:lvl2pPr>
            <a:lvl3pPr marL="715415" lvl="2" indent="-237061" algn="l">
              <a:lnSpc>
                <a:spcPct val="85000"/>
              </a:lnSpc>
              <a:spcBef>
                <a:spcPts val="339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954593" lvl="3" indent="-23917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2133">
                <a:latin typeface="Arial"/>
                <a:ea typeface="Arial"/>
                <a:cs typeface="Arial"/>
                <a:sym typeface="Arial"/>
              </a:defRPr>
            </a:lvl4pPr>
            <a:lvl5pPr marL="1285843" lvl="4" indent="-185734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1543012" lvl="5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180" lvl="6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349" lvl="7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17" lvl="8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No. 1</a:t>
            </a:r>
          </a:p>
          <a:p>
            <a:pPr lvl="1"/>
            <a:r>
              <a:rPr lang="en-US" dirty="0"/>
              <a:t>No. 2</a:t>
            </a:r>
          </a:p>
          <a:p>
            <a:pPr lvl="2"/>
            <a:r>
              <a:rPr lang="en-US" dirty="0"/>
              <a:t>No. 3</a:t>
            </a:r>
          </a:p>
          <a:p>
            <a:pPr lvl="3"/>
            <a:r>
              <a:rPr lang="en-US" dirty="0"/>
              <a:t>No. 4</a:t>
            </a:r>
            <a:endParaRPr dirty="0"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1" y="76957"/>
            <a:ext cx="9007476" cy="56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848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2721-7549-3FFB-D9AD-234C427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095"/>
            <a:ext cx="9144000" cy="532103"/>
          </a:xfrm>
        </p:spPr>
        <p:txBody>
          <a:bodyPr/>
          <a:lstStyle>
            <a:lvl1pPr marR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lang="en-IN" sz="3733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589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0585-C9C4-7EDD-9850-8E80D55A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87263"/>
            <a:ext cx="9129785" cy="595312"/>
          </a:xfrm>
        </p:spPr>
        <p:txBody>
          <a:bodyPr/>
          <a:lstStyle>
            <a:lvl1pPr>
              <a:lnSpc>
                <a:spcPct val="8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7DC5E-F381-AAFC-A909-A67A6C39E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25" y="784864"/>
            <a:ext cx="4154488" cy="5704837"/>
          </a:xfrm>
        </p:spPr>
        <p:txBody>
          <a:bodyPr/>
          <a:lstStyle>
            <a:lvl1pPr marL="239178" marR="0" indent="-239178" algn="l" rtl="0" eaLnBrk="1" hangingPunct="1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lang="en-US" sz="2667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6693" indent="-133347">
              <a:def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2591" indent="-102597">
              <a:defRPr lang="en-US" sz="213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83288" indent="-102597">
              <a:buClr>
                <a:srgbClr val="C00000"/>
              </a:buClr>
              <a:buSzPct val="80000"/>
              <a:defRPr lang="en-US" sz="1867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66814" indent="0">
              <a:buNone/>
              <a:defRPr/>
            </a:lvl5pPr>
          </a:lstStyle>
          <a:p>
            <a:r>
              <a:rPr lang="en-US" dirty="0"/>
              <a:t>No. 1</a:t>
            </a:r>
          </a:p>
          <a:p>
            <a:pPr marL="478355" marR="0" lvl="1" indent="-239178" algn="l" rtl="0" eaLnBrk="1" hangingPunct="1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</a:pPr>
            <a:r>
              <a:rPr lang="en-US" dirty="0"/>
              <a:t>No. 2</a:t>
            </a:r>
          </a:p>
          <a:p>
            <a:pPr marL="715415" marR="0" lvl="2" indent="-237061" algn="l" rtl="0" eaLnBrk="1" hangingPunct="1">
              <a:lnSpc>
                <a:spcPct val="85000"/>
              </a:lnSpc>
              <a:spcBef>
                <a:spcPts val="339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</a:pPr>
            <a:r>
              <a:rPr lang="en-US" dirty="0"/>
              <a:t>No. 3</a:t>
            </a:r>
          </a:p>
          <a:p>
            <a:pPr marL="954593" marR="0" lvl="3" indent="-239178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</a:pPr>
            <a:r>
              <a:rPr lang="en-US" dirty="0"/>
              <a:t>No.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8732-E0A2-02B2-5EAB-50D84630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" y="33997"/>
            <a:ext cx="9129785" cy="649584"/>
          </a:xfrm>
        </p:spPr>
        <p:txBody>
          <a:bodyPr/>
          <a:lstStyle>
            <a:lvl1pPr>
              <a:lnSpc>
                <a:spcPct val="80000"/>
              </a:lnSpc>
              <a:defRPr lang="en-IN" sz="3733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49331-D22F-8AB9-1178-F5722F9E7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2078" y="6564967"/>
            <a:ext cx="2115028" cy="2571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IN" dirty="0"/>
              <a:t>Kahng ECE 260C SP25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410E-B314-D39E-3BE8-4624A4C5A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00" y="3586582"/>
            <a:ext cx="8966200" cy="2903121"/>
          </a:xfrm>
        </p:spPr>
        <p:txBody>
          <a:bodyPr/>
          <a:lstStyle>
            <a:lvl1pPr marL="239178" marR="0" indent="-239178" algn="l" rtl="0" eaLnBrk="1" hangingPunct="1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lang="en-US" sz="2667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6693" indent="-133347">
              <a:def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2591" indent="-102597">
              <a:defRPr lang="en-US" sz="213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80588" indent="-10259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lang="en-US" sz="18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</a:lstStyle>
          <a:p>
            <a:r>
              <a:rPr lang="en-US" dirty="0"/>
              <a:t>No. 1</a:t>
            </a:r>
          </a:p>
          <a:p>
            <a:pPr marL="478355" marR="0" lvl="1" indent="-239178" algn="l" rtl="0" eaLnBrk="1" hangingPunct="1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</a:pPr>
            <a:r>
              <a:rPr lang="en-US" dirty="0"/>
              <a:t>No. 2</a:t>
            </a:r>
          </a:p>
          <a:p>
            <a:pPr marL="715415" marR="0" lvl="2" indent="-237061" algn="l" rtl="0" eaLnBrk="1" hangingPunct="1">
              <a:lnSpc>
                <a:spcPct val="85000"/>
              </a:lnSpc>
              <a:spcBef>
                <a:spcPts val="339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</a:pPr>
            <a:r>
              <a:rPr lang="en-US" dirty="0"/>
              <a:t>No. 3</a:t>
            </a:r>
          </a:p>
          <a:p>
            <a:pPr marL="954593" marR="0" lvl="3" indent="-239178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</a:pPr>
            <a:r>
              <a:rPr lang="en-US" dirty="0"/>
              <a:t>No. 4</a:t>
            </a:r>
          </a:p>
        </p:txBody>
      </p:sp>
    </p:spTree>
    <p:extLst>
      <p:ext uri="{BB962C8B-B14F-4D97-AF65-F5344CB8AC3E}">
        <p14:creationId xmlns:p14="http://schemas.microsoft.com/office/powerpoint/2010/main" val="114463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3" y="2409829"/>
            <a:ext cx="8905875" cy="581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4436" y="3429000"/>
            <a:ext cx="6400800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304"/>
              </a:spcBef>
              <a:spcAft>
                <a:spcPts val="0"/>
              </a:spcAft>
              <a:buSzPts val="2400"/>
              <a:buFont typeface="Arial"/>
              <a:buNone/>
              <a:defRPr sz="1013" b="1"/>
            </a:lvl1pPr>
            <a:lvl2pPr lvl="1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681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747169" y="147388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SzPts val="2400"/>
              <a:buFont typeface="Arial"/>
              <a:buNone/>
              <a:defRPr sz="1800" b="1"/>
            </a:lvl1pPr>
            <a:lvl2pPr lvl="1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53"/>
          <p:cNvCxnSpPr/>
          <p:nvPr/>
        </p:nvCxnSpPr>
        <p:spPr>
          <a:xfrm>
            <a:off x="149226" y="2883839"/>
            <a:ext cx="8845551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8683733" y="6620390"/>
            <a:ext cx="44605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42" y="6548441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812212-2B6F-640C-4BBA-1D8545511E95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ABKGroup MLCAD</a:t>
            </a:r>
            <a:r>
              <a:rPr lang="zh-CN" altLang="en-US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0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84841" y="763480"/>
            <a:ext cx="8922635" cy="56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179384" lvl="0" indent="-179384" algn="l">
              <a:lnSpc>
                <a:spcPct val="85000"/>
              </a:lnSpc>
              <a:spcBef>
                <a:spcPts val="629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359991" lvl="1" indent="-179996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500387" lvl="2" indent="-140396" algn="l">
              <a:lnSpc>
                <a:spcPct val="85000"/>
              </a:lnSpc>
              <a:spcBef>
                <a:spcPts val="451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644384" lvl="3" indent="-140396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1714457" lvl="4" indent="-247644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057349" lvl="5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No. 1</a:t>
            </a:r>
          </a:p>
          <a:p>
            <a:pPr lvl="1"/>
            <a:r>
              <a:rPr lang="en-US" dirty="0"/>
              <a:t>No. 2</a:t>
            </a:r>
          </a:p>
          <a:p>
            <a:pPr lvl="2"/>
            <a:r>
              <a:rPr lang="en-US" dirty="0"/>
              <a:t>No. 3</a:t>
            </a:r>
          </a:p>
          <a:p>
            <a:pPr lvl="3"/>
            <a:r>
              <a:rPr lang="en-US" dirty="0"/>
              <a:t>No. 4</a:t>
            </a:r>
            <a:endParaRPr dirty="0"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1" y="76957"/>
            <a:ext cx="9007476" cy="56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01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2721-7549-3FFB-D9AD-234C427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094"/>
            <a:ext cx="9144000" cy="532103"/>
          </a:xfrm>
        </p:spPr>
        <p:txBody>
          <a:bodyPr/>
          <a:lstStyle>
            <a:lvl1pPr marR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lang="en-IN" sz="2800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281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838200"/>
            <a:ext cx="8836025" cy="5562601"/>
          </a:xfrm>
        </p:spPr>
        <p:txBody>
          <a:bodyPr/>
          <a:lstStyle>
            <a:lvl1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8788" indent="-228600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5425"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buClr>
                <a:srgbClr val="C00000"/>
              </a:buClr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0188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1749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0585-C9C4-7EDD-9850-8E80D55A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7263"/>
            <a:ext cx="9129785" cy="595312"/>
          </a:xfrm>
        </p:spPr>
        <p:txBody>
          <a:bodyPr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7DC5E-F381-AAFC-A909-A67A6C39E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25" y="784864"/>
            <a:ext cx="4154488" cy="5704837"/>
          </a:xfrm>
        </p:spPr>
        <p:txBody>
          <a:bodyPr/>
          <a:lstStyle>
            <a:lvl1pPr marL="177796" indent="-177796">
              <a:defRPr sz="2000"/>
            </a:lvl1pPr>
            <a:lvl2pPr marL="355591" indent="-177796">
              <a:defRPr sz="1800"/>
            </a:lvl2pPr>
            <a:lvl3pPr marL="496788" indent="-136797">
              <a:defRPr sz="1600"/>
            </a:lvl3pPr>
            <a:lvl4pPr marL="644384" indent="-136797">
              <a:buClr>
                <a:srgbClr val="C00000"/>
              </a:buClr>
              <a:buSzPct val="80000"/>
              <a:defRPr sz="1400"/>
            </a:lvl4pPr>
            <a:lvl5pPr marL="195575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9832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8732-E0A2-02B2-5EAB-50D84630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3997"/>
            <a:ext cx="9129785" cy="649584"/>
          </a:xfrm>
        </p:spPr>
        <p:txBody>
          <a:bodyPr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410E-B314-D39E-3BE8-4624A4C5A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00" y="3586581"/>
            <a:ext cx="8966200" cy="2903121"/>
          </a:xfrm>
        </p:spPr>
        <p:txBody>
          <a:bodyPr/>
          <a:lstStyle>
            <a:lvl1pPr marL="177796" indent="-177796">
              <a:defRPr sz="2000"/>
            </a:lvl1pPr>
            <a:lvl2pPr marL="355591" indent="-177796">
              <a:defRPr sz="1800"/>
            </a:lvl2pPr>
            <a:lvl3pPr marL="496788" indent="-136797">
              <a:defRPr sz="1600"/>
            </a:lvl3pPr>
            <a:lvl4pPr marL="640784" indent="-13679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561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2409828"/>
            <a:ext cx="8905875" cy="581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4436" y="3429000"/>
            <a:ext cx="6400800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405"/>
              </a:spcBef>
              <a:spcAft>
                <a:spcPts val="0"/>
              </a:spcAft>
              <a:buSzPts val="2400"/>
              <a:buFont typeface="Arial"/>
              <a:buNone/>
              <a:defRPr sz="1351" b="1"/>
            </a:lvl1pPr>
            <a:lvl2pPr lvl="1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2560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43A2-DB54-5862-1C0D-F97187F6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CE36-D5BD-909C-14D0-243BCB3F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27D14-4CAF-A6D8-8676-009FE5D0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722-5CB5-4D78-A847-22E60B8592AB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2F37-F777-4B90-778C-B878739F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90E8-5255-4BDE-9876-59BE7270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747169" y="147388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67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405"/>
              </a:spcBef>
              <a:spcAft>
                <a:spcPts val="0"/>
              </a:spcAft>
              <a:buSzPts val="2400"/>
              <a:buFont typeface="Arial"/>
              <a:buNone/>
              <a:defRPr sz="2133" b="1"/>
            </a:lvl1pPr>
            <a:lvl2pPr lvl="1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53"/>
          <p:cNvCxnSpPr/>
          <p:nvPr/>
        </p:nvCxnSpPr>
        <p:spPr>
          <a:xfrm>
            <a:off x="149226" y="2883839"/>
            <a:ext cx="8845551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8683733" y="6620390"/>
            <a:ext cx="446055" cy="23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7" rIns="51427" bIns="25707" anchor="t" anchorCtr="0">
            <a:spAutoFit/>
          </a:bodyPr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42" y="6548442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195D2-2505-C12C-2A3E-4ABAE25C57E1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</a:t>
            </a:r>
            <a:r>
              <a:rPr lang="en-US" altLang="ko-KR" sz="1050" b="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ABKGroup</a:t>
            </a:r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MLCAD</a:t>
            </a:r>
            <a:r>
              <a:rPr lang="zh-CN" altLang="en-US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8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84841" y="763480"/>
            <a:ext cx="8922635" cy="56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239178" lvl="0" indent="-239178" algn="l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478355" lvl="1" indent="-239178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2667">
                <a:latin typeface="Arial"/>
                <a:ea typeface="Arial"/>
                <a:cs typeface="Arial"/>
                <a:sym typeface="Arial"/>
              </a:defRPr>
            </a:lvl2pPr>
            <a:lvl3pPr marL="715415" lvl="2" indent="-237061" algn="l">
              <a:lnSpc>
                <a:spcPct val="85000"/>
              </a:lnSpc>
              <a:spcBef>
                <a:spcPts val="339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954593" lvl="3" indent="-23917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2133">
                <a:latin typeface="Arial"/>
                <a:ea typeface="Arial"/>
                <a:cs typeface="Arial"/>
                <a:sym typeface="Arial"/>
              </a:defRPr>
            </a:lvl4pPr>
            <a:lvl5pPr marL="1285843" lvl="4" indent="-185734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1543012" lvl="5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180" lvl="6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349" lvl="7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17" lvl="8" indent="-19287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No. 1</a:t>
            </a:r>
          </a:p>
          <a:p>
            <a:pPr lvl="1"/>
            <a:r>
              <a:rPr lang="en-US" dirty="0"/>
              <a:t>No. 2</a:t>
            </a:r>
          </a:p>
          <a:p>
            <a:pPr lvl="2"/>
            <a:r>
              <a:rPr lang="en-US" dirty="0"/>
              <a:t>No. 3</a:t>
            </a:r>
          </a:p>
          <a:p>
            <a:pPr lvl="3"/>
            <a:r>
              <a:rPr lang="en-US" dirty="0"/>
              <a:t>No. 4</a:t>
            </a:r>
            <a:endParaRPr dirty="0"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1" y="76957"/>
            <a:ext cx="9007476" cy="56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12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2721-7549-3FFB-D9AD-234C427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095"/>
            <a:ext cx="9144000" cy="532103"/>
          </a:xfrm>
        </p:spPr>
        <p:txBody>
          <a:bodyPr/>
          <a:lstStyle>
            <a:lvl1pPr marR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lang="en-IN" sz="3733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8476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0585-C9C4-7EDD-9850-8E80D55A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87263"/>
            <a:ext cx="9129785" cy="595312"/>
          </a:xfrm>
        </p:spPr>
        <p:txBody>
          <a:bodyPr/>
          <a:lstStyle>
            <a:lvl1pPr>
              <a:lnSpc>
                <a:spcPct val="8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7DC5E-F381-AAFC-A909-A67A6C39E2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25" y="784864"/>
            <a:ext cx="4154488" cy="5704837"/>
          </a:xfrm>
        </p:spPr>
        <p:txBody>
          <a:bodyPr/>
          <a:lstStyle>
            <a:lvl1pPr marL="239178" marR="0" indent="-239178" algn="l" rtl="0" eaLnBrk="1" hangingPunct="1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lang="en-US" sz="2667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6693" indent="-133347">
              <a:def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2591" indent="-102597">
              <a:defRPr lang="en-US" sz="213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83288" indent="-102597">
              <a:buClr>
                <a:srgbClr val="C00000"/>
              </a:buClr>
              <a:buSzPct val="80000"/>
              <a:defRPr lang="en-US" sz="1867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66814" indent="0">
              <a:buNone/>
              <a:defRPr/>
            </a:lvl5pPr>
          </a:lstStyle>
          <a:p>
            <a:r>
              <a:rPr lang="en-US" dirty="0"/>
              <a:t>No. 1</a:t>
            </a:r>
          </a:p>
          <a:p>
            <a:pPr marL="478355" marR="0" lvl="1" indent="-239178" algn="l" rtl="0" eaLnBrk="1" hangingPunct="1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</a:pPr>
            <a:r>
              <a:rPr lang="en-US" dirty="0"/>
              <a:t>No. 2</a:t>
            </a:r>
          </a:p>
          <a:p>
            <a:pPr marL="715415" marR="0" lvl="2" indent="-237061" algn="l" rtl="0" eaLnBrk="1" hangingPunct="1">
              <a:lnSpc>
                <a:spcPct val="85000"/>
              </a:lnSpc>
              <a:spcBef>
                <a:spcPts val="339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</a:pPr>
            <a:r>
              <a:rPr lang="en-US" dirty="0"/>
              <a:t>No. 3</a:t>
            </a:r>
          </a:p>
          <a:p>
            <a:pPr marL="954593" marR="0" lvl="3" indent="-239178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</a:pPr>
            <a:r>
              <a:rPr lang="en-US" dirty="0"/>
              <a:t>No.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48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8732-E0A2-02B2-5EAB-50D84630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" y="33997"/>
            <a:ext cx="9129785" cy="649584"/>
          </a:xfrm>
        </p:spPr>
        <p:txBody>
          <a:bodyPr/>
          <a:lstStyle>
            <a:lvl1pPr>
              <a:lnSpc>
                <a:spcPct val="80000"/>
              </a:lnSpc>
              <a:defRPr lang="en-IN" sz="3733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410E-B314-D39E-3BE8-4624A4C5A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00" y="3586582"/>
            <a:ext cx="8966200" cy="2903121"/>
          </a:xfrm>
        </p:spPr>
        <p:txBody>
          <a:bodyPr/>
          <a:lstStyle>
            <a:lvl1pPr marL="239178" marR="0" indent="-239178" algn="l" rtl="0" eaLnBrk="1" hangingPunct="1">
              <a:lnSpc>
                <a:spcPct val="85000"/>
              </a:lnSpc>
              <a:spcBef>
                <a:spcPts val="472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lang="en-US" sz="2667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6693" indent="-133347">
              <a:def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2591" indent="-102597">
              <a:defRPr lang="en-US" sz="2133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80588" indent="-10259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lang="en-US" sz="1867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</a:lstStyle>
          <a:p>
            <a:r>
              <a:rPr lang="en-US" dirty="0"/>
              <a:t>No. 1</a:t>
            </a:r>
          </a:p>
          <a:p>
            <a:pPr marL="478355" marR="0" lvl="1" indent="-239178" algn="l" rtl="0" eaLnBrk="1" hangingPunct="1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</a:pPr>
            <a:r>
              <a:rPr lang="en-US" dirty="0"/>
              <a:t>No. 2</a:t>
            </a:r>
          </a:p>
          <a:p>
            <a:pPr marL="715415" marR="0" lvl="2" indent="-237061" algn="l" rtl="0" eaLnBrk="1" hangingPunct="1">
              <a:lnSpc>
                <a:spcPct val="85000"/>
              </a:lnSpc>
              <a:spcBef>
                <a:spcPts val="339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</a:pPr>
            <a:r>
              <a:rPr lang="en-US" dirty="0"/>
              <a:t>No. 3</a:t>
            </a:r>
          </a:p>
          <a:p>
            <a:pPr marL="954593" marR="0" lvl="3" indent="-239178" algn="l" rtl="0" eaLnBrk="1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</a:pPr>
            <a:r>
              <a:rPr lang="en-US" dirty="0"/>
              <a:t>No. 4</a:t>
            </a:r>
          </a:p>
        </p:txBody>
      </p:sp>
    </p:spTree>
    <p:extLst>
      <p:ext uri="{BB962C8B-B14F-4D97-AF65-F5344CB8AC3E}">
        <p14:creationId xmlns:p14="http://schemas.microsoft.com/office/powerpoint/2010/main" val="3511105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3" y="2409829"/>
            <a:ext cx="8905875" cy="581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4436" y="3429000"/>
            <a:ext cx="6400800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304"/>
              </a:spcBef>
              <a:spcAft>
                <a:spcPts val="0"/>
              </a:spcAft>
              <a:buSzPts val="2400"/>
              <a:buFont typeface="Arial"/>
              <a:buNone/>
              <a:defRPr sz="1013" b="1"/>
            </a:lvl1pPr>
            <a:lvl2pPr lvl="1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228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1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88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2927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747169" y="147388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SzPts val="2400"/>
              <a:buFont typeface="Arial"/>
              <a:buNone/>
              <a:defRPr sz="1800" b="1"/>
            </a:lvl1pPr>
            <a:lvl2pPr lvl="1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8" name="Google Shape;18;p53"/>
          <p:cNvCxnSpPr/>
          <p:nvPr/>
        </p:nvCxnSpPr>
        <p:spPr>
          <a:xfrm>
            <a:off x="149226" y="2883839"/>
            <a:ext cx="8845551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8683733" y="6620390"/>
            <a:ext cx="44605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42" y="6548441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B93D7E-0CD4-44A5-9B31-24E32EC3DCAB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</a:t>
            </a:r>
            <a:r>
              <a:rPr lang="en-US" altLang="ko-KR" sz="1050" b="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ABKGroup</a:t>
            </a:r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MLCAD</a:t>
            </a:r>
            <a:r>
              <a:rPr lang="zh-CN" altLang="en-US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49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84841" y="763480"/>
            <a:ext cx="8922635" cy="56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179384" lvl="0" indent="-179384" algn="l">
              <a:lnSpc>
                <a:spcPct val="85000"/>
              </a:lnSpc>
              <a:spcBef>
                <a:spcPts val="629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359991" lvl="1" indent="-179996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500387" lvl="2" indent="-140396" algn="l">
              <a:lnSpc>
                <a:spcPct val="85000"/>
              </a:lnSpc>
              <a:spcBef>
                <a:spcPts val="451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644384" lvl="3" indent="-140396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1714457" lvl="4" indent="-247644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057349" lvl="5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100000"/>
              </a:lnSpc>
              <a:spcBef>
                <a:spcPts val="2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No. 1</a:t>
            </a:r>
          </a:p>
          <a:p>
            <a:pPr lvl="1"/>
            <a:r>
              <a:rPr lang="en-US"/>
              <a:t>No. 2</a:t>
            </a:r>
          </a:p>
          <a:p>
            <a:pPr lvl="2"/>
            <a:r>
              <a:rPr lang="en-US"/>
              <a:t>No. 3</a:t>
            </a:r>
          </a:p>
          <a:p>
            <a:pPr lvl="3"/>
            <a:r>
              <a:rPr lang="en-US"/>
              <a:t>No. 4</a:t>
            </a:r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1" y="76957"/>
            <a:ext cx="9007476" cy="56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61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2721-7549-3FFB-D9AD-234C4274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094"/>
            <a:ext cx="9144000" cy="532103"/>
          </a:xfrm>
        </p:spPr>
        <p:txBody>
          <a:bodyPr/>
          <a:lstStyle>
            <a:lvl1pPr marR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lang="en-IN" sz="2800" b="1" i="0" u="none" strike="noStrike" cap="none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320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0585-C9C4-7EDD-9850-8E80D55A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7263"/>
            <a:ext cx="9129785" cy="595312"/>
          </a:xfrm>
        </p:spPr>
        <p:txBody>
          <a:bodyPr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7DC5E-F381-AAFC-A909-A67A6C39E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425" y="784864"/>
            <a:ext cx="4154488" cy="5704837"/>
          </a:xfrm>
        </p:spPr>
        <p:txBody>
          <a:bodyPr/>
          <a:lstStyle>
            <a:lvl1pPr marL="177796" indent="-177796">
              <a:defRPr sz="2000"/>
            </a:lvl1pPr>
            <a:lvl2pPr marL="355591" indent="-177796">
              <a:defRPr sz="1800"/>
            </a:lvl2pPr>
            <a:lvl3pPr marL="496788" indent="-136797">
              <a:defRPr sz="1600"/>
            </a:lvl3pPr>
            <a:lvl4pPr marL="644384" indent="-136797">
              <a:buClr>
                <a:srgbClr val="C00000"/>
              </a:buClr>
              <a:buSzPct val="80000"/>
              <a:defRPr sz="1400"/>
            </a:lvl4pPr>
            <a:lvl5pPr marL="195575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44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8732-E0A2-02B2-5EAB-50D84630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3997"/>
            <a:ext cx="9129785" cy="649584"/>
          </a:xfrm>
        </p:spPr>
        <p:txBody>
          <a:bodyPr/>
          <a:lstStyle>
            <a:lvl1pPr>
              <a:lnSpc>
                <a:spcPct val="8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410E-B314-D39E-3BE8-4624A4C5A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00" y="3586581"/>
            <a:ext cx="8966200" cy="2903121"/>
          </a:xfrm>
        </p:spPr>
        <p:txBody>
          <a:bodyPr/>
          <a:lstStyle>
            <a:lvl1pPr marL="177796" indent="-177796">
              <a:defRPr sz="2000"/>
            </a:lvl1pPr>
            <a:lvl2pPr marL="355591" indent="-177796">
              <a:defRPr sz="1800"/>
            </a:lvl2pPr>
            <a:lvl3pPr marL="496788" indent="-136797">
              <a:defRPr sz="1600"/>
            </a:lvl3pPr>
            <a:lvl4pPr marL="640784" indent="-136797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  <a:def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4341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2" y="2409828"/>
            <a:ext cx="8905875" cy="581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4436" y="3429000"/>
            <a:ext cx="6400800" cy="1314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405"/>
              </a:spcBef>
              <a:spcAft>
                <a:spcPts val="0"/>
              </a:spcAft>
              <a:buSzPts val="2400"/>
              <a:buFont typeface="Arial"/>
              <a:buNone/>
              <a:defRPr sz="1351" b="1"/>
            </a:lvl1pPr>
            <a:lvl2pPr lvl="1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304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2515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43A2-DB54-5862-1C0D-F97187F6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CE36-D5BD-909C-14D0-243BCB3F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27D14-4CAF-A6D8-8676-009FE5D0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7722-5CB5-4D78-A847-22E60B8592AB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2F37-F777-4B90-778C-B878739F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90E8-5255-4BDE-9876-59BE72709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9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801688"/>
            <a:ext cx="4341813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801688"/>
            <a:ext cx="4341812" cy="5884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785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4995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9211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191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dirty="0"/>
              <a:t>Drag picture to placeholder or click icon to add</a:t>
            </a:r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2409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852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801688"/>
            <a:ext cx="88360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Body Text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1028" name="Line 18"/>
          <p:cNvSpPr>
            <a:spLocks noChangeShapeType="1"/>
          </p:cNvSpPr>
          <p:nvPr/>
        </p:nvSpPr>
        <p:spPr bwMode="auto">
          <a:xfrm flipV="1">
            <a:off x="163513" y="684213"/>
            <a:ext cx="884555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077" name="Picture 4" descr="UCSDa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648652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27112" y="6591080"/>
            <a:ext cx="402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0590D-16E1-486A-A147-2F126A5F0FEE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85DE7-49E8-0792-0C32-347339F75ACE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</a:t>
            </a:r>
            <a:r>
              <a:rPr lang="en-US" altLang="ko-KR" sz="1050" b="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ABKGroup</a:t>
            </a:r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MLCAD</a:t>
            </a:r>
            <a:r>
              <a:rPr lang="zh-CN" altLang="en-US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rgbClr val="25406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5406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Tahoma" pitchFamily="34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461963" indent="-231775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marL="684213" indent="-2222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/>
        <a:buChar char="u"/>
        <a:defRPr>
          <a:solidFill>
            <a:schemeClr val="tx1"/>
          </a:solidFill>
          <a:latin typeface="Arial Narrow" pitchFamily="34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" y="33997"/>
            <a:ext cx="912978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76203" y="801690"/>
            <a:ext cx="8931275" cy="57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cxnSp>
        <p:nvCxnSpPr>
          <p:cNvPr id="12" name="Google Shape;12;p22"/>
          <p:cNvCxnSpPr>
            <a:cxnSpLocks/>
          </p:cNvCxnSpPr>
          <p:nvPr/>
        </p:nvCxnSpPr>
        <p:spPr>
          <a:xfrm>
            <a:off x="76203" y="704839"/>
            <a:ext cx="8931275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42" y="6548442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8683733" y="6620390"/>
            <a:ext cx="446055" cy="23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7" rIns="51427" bIns="25707" anchor="t" anchorCtr="0">
            <a:spAutoFit/>
          </a:bodyPr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C271B-AC33-2256-0478-B90489C409D3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ABKGroup MLCAD</a:t>
            </a:r>
            <a:r>
              <a:rPr lang="zh-CN" altLang="en-US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4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2" y="33997"/>
            <a:ext cx="912978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76201" y="801689"/>
            <a:ext cx="8931275" cy="57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cxnSp>
        <p:nvCxnSpPr>
          <p:cNvPr id="12" name="Google Shape;12;p22"/>
          <p:cNvCxnSpPr>
            <a:cxnSpLocks/>
          </p:cNvCxnSpPr>
          <p:nvPr/>
        </p:nvCxnSpPr>
        <p:spPr>
          <a:xfrm>
            <a:off x="76201" y="704839"/>
            <a:ext cx="8931275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42" y="6548441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8683733" y="6620390"/>
            <a:ext cx="44605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B344A-B397-9BB4-E69D-653A3B96747F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ABKGroup MLCAD</a:t>
            </a:r>
            <a:r>
              <a:rPr lang="zh-CN" altLang="en-US" sz="1050" b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6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" y="33997"/>
            <a:ext cx="912978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76203" y="801690"/>
            <a:ext cx="8931275" cy="57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cxnSp>
        <p:nvCxnSpPr>
          <p:cNvPr id="12" name="Google Shape;12;p22"/>
          <p:cNvCxnSpPr>
            <a:cxnSpLocks/>
          </p:cNvCxnSpPr>
          <p:nvPr/>
        </p:nvCxnSpPr>
        <p:spPr>
          <a:xfrm>
            <a:off x="76203" y="704839"/>
            <a:ext cx="8931275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42" y="6548442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8683733" y="6620390"/>
            <a:ext cx="446055" cy="23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7" rIns="51427" bIns="25707" anchor="t" anchorCtr="0">
            <a:spAutoFit/>
          </a:bodyPr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5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F2EFB-2F8C-D760-78B1-472AD4A990B6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</a:t>
            </a:r>
            <a:r>
              <a:rPr lang="en-US" altLang="ko-KR" sz="1050" b="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ABKGroup</a:t>
            </a:r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MLCAD</a:t>
            </a:r>
            <a:r>
              <a:rPr lang="zh-CN" altLang="en-US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87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2" y="33997"/>
            <a:ext cx="912978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76201" y="801689"/>
            <a:ext cx="8931275" cy="574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12" name="Google Shape;12;p22"/>
          <p:cNvCxnSpPr>
            <a:cxnSpLocks/>
          </p:cNvCxnSpPr>
          <p:nvPr/>
        </p:nvCxnSpPr>
        <p:spPr>
          <a:xfrm>
            <a:off x="76201" y="704839"/>
            <a:ext cx="8931275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42" y="6548441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8683733" y="6620390"/>
            <a:ext cx="44605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33C3A-605C-7E4C-2631-05A3ABFD108E}"/>
              </a:ext>
            </a:extLst>
          </p:cNvPr>
          <p:cNvSpPr txBox="1"/>
          <p:nvPr userDrawn="1"/>
        </p:nvSpPr>
        <p:spPr>
          <a:xfrm>
            <a:off x="6322981" y="6636787"/>
            <a:ext cx="24628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UCSD </a:t>
            </a:r>
            <a:r>
              <a:rPr lang="en-US" altLang="ko-KR" sz="1050" b="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ABKGroup</a:t>
            </a:r>
            <a:r>
              <a:rPr lang="en-US" altLang="ko-KR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MLCAD</a:t>
            </a:r>
            <a:r>
              <a:rPr lang="zh-CN" altLang="en-US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050" b="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2025</a:t>
            </a:r>
            <a:endParaRPr lang="en-US" altLang="ko-KR" sz="1050" b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624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k@ucs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zhw033@ucsd.edu" TargetMode="External"/><Relationship Id="rId4" Type="http://schemas.openxmlformats.org/officeDocument/2006/relationships/hyperlink" Target="mailto:yil375@ucs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ILOS-AI-Institute/MacroPlaceme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he-OpenROAD-Project/OpenROA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KGroup/MLBuf_MLCA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-%20OpenROAD-%20Project/OpenROAD/tree/master/%20src/rsz.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4.png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hyperlink" Target="https://dl.acm.org/doi/10.1145/3566097.3567900" TargetMode="Externa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748" y="1352551"/>
            <a:ext cx="9144000" cy="2476500"/>
          </a:xfrm>
        </p:spPr>
        <p:txBody>
          <a:bodyPr/>
          <a:lstStyle/>
          <a:p>
            <a:r>
              <a:rPr lang="en-US" altLang="zh-CN" sz="3200" dirty="0"/>
              <a:t>Recursive Learning-Based Virtual Buffering for Analytical Global Placement</a:t>
            </a:r>
            <a:br>
              <a:rPr lang="en-US" sz="3600" dirty="0"/>
            </a:br>
            <a:br>
              <a:rPr lang="en-US" sz="2400" dirty="0"/>
            </a:br>
            <a:r>
              <a:rPr lang="en-US" sz="2000" dirty="0"/>
              <a:t>MLCAD 2025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8077200" cy="1676399"/>
          </a:xfrm>
        </p:spPr>
        <p:txBody>
          <a:bodyPr/>
          <a:lstStyle/>
          <a:p>
            <a:pPr marL="533400" indent="-533400">
              <a:lnSpc>
                <a:spcPct val="65000"/>
              </a:lnSpc>
            </a:pPr>
            <a:r>
              <a:rPr lang="en-US" altLang="zh-CN" sz="2000" b="0" dirty="0">
                <a:ea typeface="굴림" pitchFamily="34" charset="-127"/>
              </a:rPr>
              <a:t>Andrew B. Kahng, </a:t>
            </a:r>
            <a:r>
              <a:rPr lang="en-US" altLang="zh-CN" sz="2000" b="0" dirty="0">
                <a:ea typeface="굴림" pitchFamily="34" charset="-127"/>
                <a:hlinkClick r:id="rId3"/>
              </a:rPr>
              <a:t>abk@ucsd.edu</a:t>
            </a:r>
            <a:endParaRPr lang="en-US" altLang="zh-CN" sz="2000" b="0" dirty="0">
              <a:ea typeface="굴림" pitchFamily="34" charset="-127"/>
            </a:endParaRPr>
          </a:p>
          <a:p>
            <a:pPr marL="533400" indent="-533400">
              <a:lnSpc>
                <a:spcPct val="65000"/>
              </a:lnSpc>
            </a:pPr>
            <a:r>
              <a:rPr lang="en-US" altLang="zh-CN" sz="2000" dirty="0">
                <a:ea typeface="굴림" pitchFamily="34" charset="-127"/>
              </a:rPr>
              <a:t>Yiting Liu</a:t>
            </a:r>
            <a:r>
              <a:rPr lang="en-US" altLang="zh-CN" sz="2000" b="0" dirty="0">
                <a:ea typeface="굴림" pitchFamily="34" charset="-127"/>
              </a:rPr>
              <a:t>, </a:t>
            </a:r>
            <a:r>
              <a:rPr lang="en-US" altLang="zh-CN" sz="2000" b="0" dirty="0">
                <a:ea typeface="굴림" pitchFamily="34" charset="-127"/>
                <a:hlinkClick r:id="rId4"/>
              </a:rPr>
              <a:t>yil375@ucsd.edu</a:t>
            </a:r>
            <a:r>
              <a:rPr lang="en-US" altLang="zh-CN" sz="2000" b="0" dirty="0">
                <a:ea typeface="굴림" pitchFamily="34" charset="-127"/>
              </a:rPr>
              <a:t> </a:t>
            </a:r>
          </a:p>
          <a:p>
            <a:pPr marL="533400" indent="-533400">
              <a:lnSpc>
                <a:spcPct val="65000"/>
              </a:lnSpc>
            </a:pPr>
            <a:r>
              <a:rPr lang="en-US" altLang="zh-CN" sz="2000" b="0" dirty="0">
                <a:ea typeface="굴림" pitchFamily="34" charset="-127"/>
              </a:rPr>
              <a:t> </a:t>
            </a:r>
            <a:r>
              <a:rPr lang="en-US" altLang="zh-CN" sz="2000" b="0" dirty="0" err="1">
                <a:ea typeface="굴림" pitchFamily="34" charset="-127"/>
              </a:rPr>
              <a:t>Zhiang</a:t>
            </a:r>
            <a:r>
              <a:rPr lang="en-US" altLang="zh-CN" sz="2000" b="0" dirty="0">
                <a:ea typeface="굴림" pitchFamily="34" charset="-127"/>
              </a:rPr>
              <a:t> Wang, </a:t>
            </a:r>
            <a:r>
              <a:rPr lang="en-US" altLang="zh-CN" sz="2000" b="0" dirty="0">
                <a:ea typeface="굴림" pitchFamily="34" charset="-127"/>
                <a:hlinkClick r:id="rId5"/>
              </a:rPr>
              <a:t>zhw033@ucsd.edu</a:t>
            </a:r>
            <a:r>
              <a:rPr lang="en-US" altLang="zh-CN" sz="2000" b="0" dirty="0">
                <a:ea typeface="굴림" pitchFamily="34" charset="-127"/>
              </a:rPr>
              <a:t> </a:t>
            </a:r>
          </a:p>
          <a:p>
            <a:pPr marL="533400" indent="-533400">
              <a:lnSpc>
                <a:spcPct val="65000"/>
              </a:lnSpc>
            </a:pPr>
            <a:endParaRPr lang="en-US" altLang="zh-CN" sz="2000" b="0" dirty="0">
              <a:ea typeface="굴림" pitchFamily="34" charset="-127"/>
            </a:endParaRPr>
          </a:p>
          <a:p>
            <a:pPr marL="533400" indent="-533400">
              <a:lnSpc>
                <a:spcPct val="65000"/>
              </a:lnSpc>
            </a:pPr>
            <a:endParaRPr lang="en-US" altLang="zh-CN" sz="2000" b="0" dirty="0">
              <a:ea typeface="굴림" pitchFamily="34" charset="-127"/>
            </a:endParaRPr>
          </a:p>
          <a:p>
            <a:pPr marL="533400" indent="-533400">
              <a:lnSpc>
                <a:spcPct val="65000"/>
              </a:lnSpc>
            </a:pPr>
            <a:r>
              <a:rPr lang="en-US" altLang="zh-CN" sz="2000" b="0" dirty="0">
                <a:ea typeface="굴림" pitchFamily="34" charset="-127"/>
              </a:rPr>
              <a:t>University of California, San Diego</a:t>
            </a:r>
          </a:p>
        </p:txBody>
      </p:sp>
    </p:spTree>
    <p:extLst>
      <p:ext uri="{BB962C8B-B14F-4D97-AF65-F5344CB8AC3E}">
        <p14:creationId xmlns:p14="http://schemas.microsoft.com/office/powerpoint/2010/main" val="2650026066"/>
      </p:ext>
    </p:extLst>
  </p:cSld>
  <p:clrMapOvr>
    <a:masterClrMapping/>
  </p:clrMapOvr>
  <p:transition advTm="149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6609FDA5-B652-5D11-A3AF-03BA8ADA8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75D0AC62-168A-3F9C-2558-8D4E09447C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 err="1">
                <a:solidFill>
                  <a:srgbClr val="1F497D"/>
                </a:solidFill>
              </a:rPr>
              <a:t>MLBuf</a:t>
            </a:r>
            <a:r>
              <a:rPr lang="en-US" dirty="0">
                <a:solidFill>
                  <a:srgbClr val="1F497D"/>
                </a:solidFill>
              </a:rPr>
              <a:t>: Differentiable Clustering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530711F-F2DD-CF85-432B-7558450BD528}"/>
              </a:ext>
            </a:extLst>
          </p:cNvPr>
          <p:cNvSpPr txBox="1">
            <a:spLocks/>
          </p:cNvSpPr>
          <p:nvPr/>
        </p:nvSpPr>
        <p:spPr>
          <a:xfrm>
            <a:off x="19050" y="762000"/>
            <a:ext cx="9048750" cy="3305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30188" indent="-230188">
              <a:spcBef>
                <a:spcPts val="100"/>
              </a:spcBef>
            </a:pPr>
            <a:r>
              <a:rPr lang="en-US" altLang="zh-CN" dirty="0"/>
              <a:t>Determines </a:t>
            </a:r>
            <a:r>
              <a:rPr lang="en-US" altLang="zh-CN" b="1" i="1" dirty="0">
                <a:solidFill>
                  <a:srgbClr val="1B00C0"/>
                </a:solidFill>
              </a:rPr>
              <a:t>which</a:t>
            </a:r>
            <a:r>
              <a:rPr lang="en-US" altLang="zh-CN" b="1" i="1" dirty="0"/>
              <a:t> </a:t>
            </a:r>
            <a:r>
              <a:rPr lang="en-US" altLang="zh-CN" dirty="0"/>
              <a:t>sinks should be merged and driven by the same buffer</a:t>
            </a:r>
          </a:p>
          <a:p>
            <a:pPr marL="230188" indent="-230188">
              <a:spcBef>
                <a:spcPts val="100"/>
              </a:spcBef>
            </a:pPr>
            <a:r>
              <a:rPr lang="en-US" altLang="zh-CN" dirty="0"/>
              <a:t>Steiner tree 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>
                <a:solidFill>
                  <a:srgbClr val="C00000"/>
                </a:solidFill>
                <a:sym typeface="Wingdings" pitchFamily="2" charset="2"/>
              </a:rPr>
              <a:t>too expensive</a:t>
            </a:r>
            <a:endParaRPr lang="en-US" altLang="zh-CN" dirty="0">
              <a:solidFill>
                <a:srgbClr val="C00000"/>
              </a:solidFill>
            </a:endParaRPr>
          </a:p>
          <a:p>
            <a:pPr marL="230188" indent="-230188"/>
            <a:r>
              <a:rPr lang="en-US" altLang="zh-CN" sz="2600" dirty="0"/>
              <a:t>Learn a</a:t>
            </a:r>
            <a:r>
              <a:rPr lang="en-US" altLang="zh-CN" dirty="0"/>
              <a:t> </a:t>
            </a:r>
            <a:r>
              <a:rPr lang="en-US" altLang="zh-CN" b="1" dirty="0">
                <a:solidFill>
                  <a:srgbClr val="1B00C0"/>
                </a:solidFill>
              </a:rPr>
              <a:t>probability distribution </a:t>
            </a:r>
            <a:r>
              <a:rPr lang="en-US" altLang="zh-CN" dirty="0"/>
              <a:t>over cluster</a:t>
            </a:r>
            <a:r>
              <a:rPr lang="zh-CN" altLang="en-US" dirty="0"/>
              <a:t> </a:t>
            </a:r>
            <a:r>
              <a:rPr lang="en-US" altLang="zh-CN" dirty="0"/>
              <a:t>assignments</a:t>
            </a:r>
            <a:r>
              <a:rPr lang="zh-CN" altLang="en-US" dirty="0"/>
              <a:t> </a:t>
            </a:r>
            <a:endParaRPr lang="en-US" altLang="zh-CN" dirty="0"/>
          </a:p>
          <a:p>
            <a:pPr marL="230188" indent="-230188"/>
            <a:r>
              <a:rPr lang="en-US" altLang="zh-CN" dirty="0"/>
              <a:t>End-to-end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endParaRPr lang="en-US" altLang="zh-CN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11FC07-96CB-F469-16F2-A0389C157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8" b="18978"/>
          <a:stretch>
            <a:fillRect/>
          </a:stretch>
        </p:blipFill>
        <p:spPr bwMode="auto">
          <a:xfrm>
            <a:off x="3048000" y="3200400"/>
            <a:ext cx="6096000" cy="33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B0213727-15C1-3078-9F34-890113FDC08F}"/>
              </a:ext>
            </a:extLst>
          </p:cNvPr>
          <p:cNvSpPr/>
          <p:nvPr/>
        </p:nvSpPr>
        <p:spPr>
          <a:xfrm>
            <a:off x="3141518" y="4441277"/>
            <a:ext cx="882316" cy="59211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978241A0-8FD4-D195-59E3-4E6991FDB658}"/>
              </a:ext>
            </a:extLst>
          </p:cNvPr>
          <p:cNvSpPr/>
          <p:nvPr/>
        </p:nvSpPr>
        <p:spPr>
          <a:xfrm>
            <a:off x="4876799" y="3200400"/>
            <a:ext cx="4038601" cy="159168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364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9D1D7644-FCCB-1C1B-2C57-07082BA9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84C6C372-9B9B-C535-D195-852EC8252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 err="1">
                <a:solidFill>
                  <a:srgbClr val="1F497D"/>
                </a:solidFill>
              </a:rPr>
              <a:t>MLBuf</a:t>
            </a:r>
            <a:r>
              <a:rPr lang="en-US" dirty="0">
                <a:solidFill>
                  <a:srgbClr val="1F497D"/>
                </a:solidFill>
              </a:rPr>
              <a:t>: Loss Function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2228047-0898-060C-CF2B-624E380D0308}"/>
              </a:ext>
            </a:extLst>
          </p:cNvPr>
          <p:cNvSpPr txBox="1">
            <a:spLocks/>
          </p:cNvSpPr>
          <p:nvPr/>
        </p:nvSpPr>
        <p:spPr>
          <a:xfrm>
            <a:off x="88900" y="712784"/>
            <a:ext cx="8959849" cy="195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30188" indent="-230188">
              <a:spcBef>
                <a:spcPts val="0"/>
              </a:spcBef>
            </a:pPr>
            <a:r>
              <a:rPr lang="en-US" altLang="zh-CN" sz="2600" b="1" dirty="0">
                <a:solidFill>
                  <a:schemeClr val="accent3">
                    <a:lumMod val="50000"/>
                  </a:schemeClr>
                </a:solidFill>
              </a:rPr>
              <a:t>Inner-loop</a:t>
            </a:r>
            <a:r>
              <a:rPr lang="en-US" altLang="zh-CN" sz="2600" dirty="0"/>
              <a:t> loss functions</a:t>
            </a:r>
            <a:r>
              <a:rPr lang="zh-CN" altLang="en-US" sz="2600" dirty="0"/>
              <a:t> </a:t>
            </a:r>
            <a:r>
              <a:rPr lang="en-US" altLang="zh-CN" sz="2600" dirty="0"/>
              <a:t>guide hierarchical </a:t>
            </a:r>
            <a:r>
              <a:rPr lang="en-US" altLang="zh-CN" sz="2600" dirty="0" err="1"/>
              <a:t>btree</a:t>
            </a:r>
            <a:r>
              <a:rPr lang="en-US" altLang="zh-CN" sz="2600" dirty="0"/>
              <a:t> construction</a:t>
            </a:r>
          </a:p>
          <a:p>
            <a:pPr marL="685800" lvl="2" indent="-228600"/>
            <a:r>
              <a:rPr lang="en-US" altLang="zh-CN" sz="2200" dirty="0"/>
              <a:t>Cluster prediction loss</a:t>
            </a:r>
          </a:p>
          <a:p>
            <a:pPr marL="685800" lvl="2" indent="-228600"/>
            <a:r>
              <a:rPr lang="en-US" altLang="zh-CN" sz="2200" dirty="0"/>
              <a:t>Buffer type classification loss</a:t>
            </a:r>
          </a:p>
          <a:p>
            <a:pPr marL="685800" lvl="2" indent="-228600"/>
            <a:r>
              <a:rPr lang="en-US" altLang="zh-CN" sz="2200" dirty="0"/>
              <a:t>Buffer location regression loss</a:t>
            </a:r>
          </a:p>
          <a:p>
            <a:pPr marL="687388" lvl="1" indent="-230188"/>
            <a:endParaRPr lang="en-US" altLang="zh-CN" sz="2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2ED20-BE1D-C7D5-0991-2CECA19373B4}"/>
              </a:ext>
            </a:extLst>
          </p:cNvPr>
          <p:cNvSpPr txBox="1"/>
          <p:nvPr/>
        </p:nvSpPr>
        <p:spPr>
          <a:xfrm>
            <a:off x="1171232" y="5115585"/>
            <a:ext cx="145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Inner Loop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" name="Connector: Elbow 17">
            <a:extLst>
              <a:ext uri="{FF2B5EF4-FFF2-40B4-BE49-F238E27FC236}">
                <a16:creationId xmlns:a16="http://schemas.microsoft.com/office/drawing/2014/main" id="{F8590DA7-3A08-2027-AAE4-9CD9825370C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512049" y="4464049"/>
            <a:ext cx="1206502" cy="990600"/>
          </a:xfrm>
          <a:prstGeom prst="bentConnector3">
            <a:avLst>
              <a:gd name="adj1" fmla="val 95637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22C37ACB-E3B8-968F-27B6-6C7A8EBF9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41"/>
            <a:ext cx="9144000" cy="3196126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25241644-BE30-CE68-91C5-DA1C8E7E793E}"/>
              </a:ext>
            </a:extLst>
          </p:cNvPr>
          <p:cNvSpPr/>
          <p:nvPr/>
        </p:nvSpPr>
        <p:spPr>
          <a:xfrm>
            <a:off x="5181600" y="3370290"/>
            <a:ext cx="806116" cy="51591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DE36790-FBFA-3764-C150-4204E5F058D9}"/>
              </a:ext>
            </a:extLst>
          </p:cNvPr>
          <p:cNvSpPr/>
          <p:nvPr/>
        </p:nvSpPr>
        <p:spPr>
          <a:xfrm>
            <a:off x="8153399" y="4038600"/>
            <a:ext cx="895349" cy="277816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6A9DDA6D-92A4-265C-FCA5-BC51020D96DC}"/>
              </a:ext>
            </a:extLst>
          </p:cNvPr>
          <p:cNvSpPr/>
          <p:nvPr/>
        </p:nvSpPr>
        <p:spPr>
          <a:xfrm>
            <a:off x="7162800" y="4648200"/>
            <a:ext cx="895349" cy="277816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37FEEAD-9E3B-CC03-8893-8B38BC9D00D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149093" y="5003870"/>
            <a:ext cx="512653" cy="449440"/>
          </a:xfrm>
          <a:prstGeom prst="bentConnector3">
            <a:avLst>
              <a:gd name="adj1" fmla="val 107537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A7C565E-0F58-033E-9CC9-5FECAB9F8E8E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295401" y="4177508"/>
            <a:ext cx="4904839" cy="1310376"/>
          </a:xfrm>
          <a:prstGeom prst="bentConnector3">
            <a:avLst>
              <a:gd name="adj1" fmla="val 104597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矩形 5">
            <a:extLst>
              <a:ext uri="{FF2B5EF4-FFF2-40B4-BE49-F238E27FC236}">
                <a16:creationId xmlns:a16="http://schemas.microsoft.com/office/drawing/2014/main" id="{F7458E1C-65D8-B92A-432D-08C287B2C283}"/>
              </a:ext>
            </a:extLst>
          </p:cNvPr>
          <p:cNvSpPr/>
          <p:nvPr/>
        </p:nvSpPr>
        <p:spPr>
          <a:xfrm>
            <a:off x="4223495" y="4926016"/>
            <a:ext cx="1459054" cy="636584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5353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  <p:bldP spid="9" grpId="0" animBg="1"/>
      <p:bldP spid="1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2F35EF45-699C-7816-0FAD-66BEE3F1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26AEAD74-0D47-32D5-A706-07126E34D3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 err="1">
                <a:solidFill>
                  <a:srgbClr val="1F497D"/>
                </a:solidFill>
              </a:rPr>
              <a:t>MLBuf</a:t>
            </a:r>
            <a:r>
              <a:rPr lang="en-US" dirty="0">
                <a:solidFill>
                  <a:srgbClr val="1F497D"/>
                </a:solidFill>
              </a:rPr>
              <a:t>: Loss Function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C9CC0E7-A2E1-1E23-5ECA-969E7D0E8E2F}"/>
              </a:ext>
            </a:extLst>
          </p:cNvPr>
          <p:cNvSpPr txBox="1">
            <a:spLocks/>
          </p:cNvSpPr>
          <p:nvPr/>
        </p:nvSpPr>
        <p:spPr>
          <a:xfrm>
            <a:off x="88900" y="712784"/>
            <a:ext cx="8959849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30188" indent="-230188"/>
            <a:r>
              <a:rPr lang="en-US" altLang="zh-CN" sz="2600" b="1" dirty="0">
                <a:solidFill>
                  <a:srgbClr val="1B00C0"/>
                </a:solidFill>
              </a:rPr>
              <a:t>Outer-loop</a:t>
            </a:r>
            <a:r>
              <a:rPr lang="en-US" altLang="zh-CN" sz="2600" dirty="0">
                <a:solidFill>
                  <a:srgbClr val="1B00C0"/>
                </a:solidFill>
              </a:rPr>
              <a:t> </a:t>
            </a:r>
            <a:r>
              <a:rPr lang="en-US" altLang="zh-CN" sz="2600" dirty="0"/>
              <a:t>global penalties encourage exploration to find better </a:t>
            </a:r>
            <a:r>
              <a:rPr lang="en-US" altLang="zh-CN" sz="2600" dirty="0" err="1"/>
              <a:t>btrees</a:t>
            </a:r>
            <a:endParaRPr lang="en-US" altLang="zh-CN" sz="2600" dirty="0"/>
          </a:p>
          <a:p>
            <a:pPr marL="715963" lvl="2" indent="-230188"/>
            <a:r>
              <a:rPr lang="en-US" sz="2200" dirty="0"/>
              <a:t>ERC penalty</a:t>
            </a:r>
          </a:p>
          <a:p>
            <a:pPr marL="715963" lvl="2" indent="-230188"/>
            <a:r>
              <a:rPr lang="en-US" sz="2200" dirty="0"/>
              <a:t>Wirelength penalty</a:t>
            </a:r>
          </a:p>
          <a:p>
            <a:pPr marL="715963" lvl="2" indent="-230188"/>
            <a:r>
              <a:rPr lang="en-US" sz="2200" dirty="0"/>
              <a:t>Buffer area penalty</a:t>
            </a:r>
            <a:endParaRPr lang="en-US" altLang="zh-CN" sz="2200" dirty="0"/>
          </a:p>
          <a:p>
            <a:pPr marL="687388" lvl="1" indent="-230188"/>
            <a:endParaRPr lang="en-US" altLang="zh-CN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940C6F-D742-60A3-B886-050DE9D38696}"/>
              </a:ext>
            </a:extLst>
          </p:cNvPr>
          <p:cNvCxnSpPr>
            <a:cxnSpLocks/>
          </p:cNvCxnSpPr>
          <p:nvPr/>
        </p:nvCxnSpPr>
        <p:spPr bwMode="auto">
          <a:xfrm>
            <a:off x="6587899" y="5574268"/>
            <a:ext cx="0" cy="3693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D8542021-C07D-77DB-1B0D-D52935382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6" y="3025274"/>
            <a:ext cx="8601255" cy="3006419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FEFABDC-0B35-98C8-20BB-853C1E34A5B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914401" y="4065590"/>
            <a:ext cx="5673499" cy="1878011"/>
          </a:xfrm>
          <a:prstGeom prst="bentConnector3">
            <a:avLst>
              <a:gd name="adj1" fmla="val 104683"/>
            </a:avLst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ECEB7B-390D-4647-23C2-8BC36457AAD1}"/>
              </a:ext>
            </a:extLst>
          </p:cNvPr>
          <p:cNvSpPr txBox="1"/>
          <p:nvPr/>
        </p:nvSpPr>
        <p:spPr>
          <a:xfrm>
            <a:off x="645079" y="5574268"/>
            <a:ext cx="14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B00C0"/>
                </a:solidFill>
              </a:rPr>
              <a:t>Outer Loop</a:t>
            </a:r>
            <a:endParaRPr lang="en-US" b="1" dirty="0">
              <a:solidFill>
                <a:srgbClr val="1B00C0"/>
              </a:solidFill>
            </a:endParaRPr>
          </a:p>
        </p:txBody>
      </p:sp>
      <p:sp>
        <p:nvSpPr>
          <p:cNvPr id="22" name="矩形 5">
            <a:extLst>
              <a:ext uri="{FF2B5EF4-FFF2-40B4-BE49-F238E27FC236}">
                <a16:creationId xmlns:a16="http://schemas.microsoft.com/office/drawing/2014/main" id="{D7DB3F92-D69F-C904-3407-97A73879C361}"/>
              </a:ext>
            </a:extLst>
          </p:cNvPr>
          <p:cNvSpPr/>
          <p:nvPr/>
        </p:nvSpPr>
        <p:spPr>
          <a:xfrm>
            <a:off x="2556102" y="5334000"/>
            <a:ext cx="1459054" cy="60960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0775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629E259-DB61-0AED-2C62-54CD6EFD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914401"/>
            <a:ext cx="5619749" cy="48005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zh-CN" sz="2600" b="1" dirty="0">
                <a:solidFill>
                  <a:srgbClr val="1352B1"/>
                </a:solidFill>
              </a:rPr>
              <a:t>Trigger</a:t>
            </a:r>
            <a:r>
              <a:rPr kumimoji="1" lang="en-US" altLang="zh-CN" sz="2600" dirty="0"/>
              <a:t>: Overflow &gt; threshold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en-US" altLang="zh-CN" sz="2600" dirty="0"/>
              <a:t> </a:t>
            </a:r>
          </a:p>
          <a:p>
            <a:pPr>
              <a:lnSpc>
                <a:spcPct val="90000"/>
              </a:lnSpc>
            </a:pPr>
            <a:r>
              <a:rPr kumimoji="1" lang="en-US" altLang="zh-CN" sz="2600" b="1" dirty="0">
                <a:solidFill>
                  <a:srgbClr val="1352B1"/>
                </a:solidFill>
              </a:rPr>
              <a:t>Timing analysis</a:t>
            </a:r>
            <a:r>
              <a:rPr kumimoji="1" lang="en-US" altLang="zh-CN" sz="2600" dirty="0"/>
              <a:t>: </a:t>
            </a:r>
            <a:r>
              <a:rPr kumimoji="1" lang="en-US" altLang="zh-CN" sz="2600" dirty="0" err="1"/>
              <a:t>OpenSTA</a:t>
            </a:r>
            <a:r>
              <a:rPr kumimoji="1" lang="en-US" altLang="zh-CN" sz="2600" dirty="0"/>
              <a:t> finds problem nets</a:t>
            </a:r>
          </a:p>
          <a:p>
            <a:pPr marL="0" indent="0">
              <a:lnSpc>
                <a:spcPct val="90000"/>
              </a:lnSpc>
              <a:buNone/>
            </a:pPr>
            <a:endParaRPr kumimoji="1" lang="en-US" altLang="zh-CN" sz="2600" dirty="0"/>
          </a:p>
          <a:p>
            <a:pPr>
              <a:lnSpc>
                <a:spcPct val="90000"/>
              </a:lnSpc>
            </a:pPr>
            <a:r>
              <a:rPr kumimoji="1" lang="en-US" altLang="zh-CN" sz="2600" b="1" dirty="0" err="1">
                <a:solidFill>
                  <a:srgbClr val="1352B1"/>
                </a:solidFill>
              </a:rPr>
              <a:t>MLBuf</a:t>
            </a:r>
            <a:r>
              <a:rPr kumimoji="1" lang="en-US" altLang="zh-CN" sz="2600" dirty="0"/>
              <a:t>: Feed the problem nets to </a:t>
            </a:r>
            <a:br>
              <a:rPr kumimoji="1" lang="en-US" altLang="zh-CN" sz="2600" dirty="0"/>
            </a:br>
            <a:r>
              <a:rPr kumimoji="1" lang="en-US" altLang="zh-CN" sz="2600" dirty="0"/>
              <a:t>pre-trained </a:t>
            </a:r>
            <a:r>
              <a:rPr kumimoji="1" lang="en-US" altLang="zh-CN" sz="2600" dirty="0" err="1"/>
              <a:t>MLBuf</a:t>
            </a:r>
            <a:r>
              <a:rPr kumimoji="1" lang="en-US" altLang="zh-CN" sz="2600" dirty="0"/>
              <a:t> model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1" lang="en-US" altLang="zh-CN" sz="2600" dirty="0"/>
              <a:t>   </a:t>
            </a:r>
            <a:r>
              <a:rPr kumimoji="1" lang="en-US" altLang="zh-CN" sz="2400" i="1" dirty="0" err="1"/>
              <a:t>repair_design</a:t>
            </a:r>
            <a:r>
              <a:rPr kumimoji="1" lang="en-US" altLang="zh-CN" sz="2400" i="1" dirty="0"/>
              <a:t>   </a:t>
            </a:r>
            <a:r>
              <a:rPr kumimoji="1" lang="en-US" altLang="zh-CN" sz="2000" dirty="0">
                <a:solidFill>
                  <a:srgbClr val="00B0F0"/>
                </a:solidFill>
              </a:rPr>
              <a:t>focus on ERC fixing</a:t>
            </a:r>
            <a:endParaRPr kumimoji="1" lang="en-US" altLang="zh-CN" sz="26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kumimoji="1" lang="en-US" altLang="zh-CN" sz="2600" b="1" dirty="0">
                <a:solidFill>
                  <a:srgbClr val="1352B1"/>
                </a:solidFill>
              </a:rPr>
              <a:t>Virtual buffering</a:t>
            </a:r>
            <a:r>
              <a:rPr kumimoji="1" lang="en-US" altLang="zh-CN" sz="2600" dirty="0"/>
              <a:t>: </a:t>
            </a:r>
            <a:r>
              <a:rPr kumimoji="1" lang="en-US" altLang="zh-CN" sz="2600" dirty="0">
                <a:sym typeface="Wingdings" pitchFamily="2" charset="2"/>
              </a:rPr>
              <a:t> </a:t>
            </a:r>
            <a:r>
              <a:rPr kumimoji="1" lang="en-US" altLang="zh-CN" sz="2600" dirty="0"/>
              <a:t>virtual area occupancy in placement bins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kumimoji="1" lang="en-US" altLang="zh-CN" sz="2600" dirty="0"/>
              <a:t>   </a:t>
            </a:r>
          </a:p>
          <a:p>
            <a:pPr>
              <a:lnSpc>
                <a:spcPct val="90000"/>
              </a:lnSpc>
            </a:pPr>
            <a:endParaRPr kumimoji="1" lang="en-US" altLang="zh-CN" sz="2600" dirty="0"/>
          </a:p>
          <a:p>
            <a:pPr>
              <a:lnSpc>
                <a:spcPct val="90000"/>
              </a:lnSpc>
            </a:pPr>
            <a:endParaRPr kumimoji="1" lang="en-US" altLang="zh-CN" sz="2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61F831F-8239-1FD1-7178-914D64E5A6E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 err="1">
                <a:solidFill>
                  <a:srgbClr val="1F497D"/>
                </a:solidFill>
              </a:rPr>
              <a:t>MLBuf-RePlAce</a:t>
            </a:r>
            <a:r>
              <a:rPr lang="en-US" altLang="zh-CN" dirty="0">
                <a:solidFill>
                  <a:srgbClr val="1F497D"/>
                </a:solidFill>
              </a:rPr>
              <a:t>: Buffer Porosity-Awareness</a:t>
            </a:r>
            <a:endParaRPr lang="zh-CN" altLang="en-US" dirty="0">
              <a:solidFill>
                <a:srgbClr val="1F497D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328A2B-B1B1-D11D-2E3D-91E3DB7B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54679"/>
            <a:ext cx="2743200" cy="5346122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9B0B2826-3A39-3C6B-6994-FF9BFE7DF056}"/>
              </a:ext>
            </a:extLst>
          </p:cNvPr>
          <p:cNvSpPr/>
          <p:nvPr/>
        </p:nvSpPr>
        <p:spPr>
          <a:xfrm>
            <a:off x="6781800" y="2151422"/>
            <a:ext cx="1066800" cy="42155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DEC44344-9A41-FC2D-4A1F-77D708FDE76B}"/>
              </a:ext>
            </a:extLst>
          </p:cNvPr>
          <p:cNvSpPr/>
          <p:nvPr/>
        </p:nvSpPr>
        <p:spPr>
          <a:xfrm>
            <a:off x="6305548" y="2677104"/>
            <a:ext cx="2000251" cy="113289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113AACE-9B0A-948A-C06E-F3E5B4A0D1B6}"/>
              </a:ext>
            </a:extLst>
          </p:cNvPr>
          <p:cNvSpPr/>
          <p:nvPr/>
        </p:nvSpPr>
        <p:spPr>
          <a:xfrm>
            <a:off x="6305548" y="4265262"/>
            <a:ext cx="2000250" cy="76393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71673473-9516-9901-21F5-C06C69ECCDDE}"/>
              </a:ext>
            </a:extLst>
          </p:cNvPr>
          <p:cNvSpPr/>
          <p:nvPr/>
        </p:nvSpPr>
        <p:spPr>
          <a:xfrm>
            <a:off x="6772273" y="3846584"/>
            <a:ext cx="1066800" cy="38209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8D242FC7-8561-7FF0-2739-5C0C64B70560}"/>
              </a:ext>
            </a:extLst>
          </p:cNvPr>
          <p:cNvSpPr txBox="1">
            <a:spLocks/>
          </p:cNvSpPr>
          <p:nvPr/>
        </p:nvSpPr>
        <p:spPr bwMode="auto">
          <a:xfrm>
            <a:off x="285750" y="5672418"/>
            <a:ext cx="6019798" cy="6862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7663" lvl="1" indent="0">
              <a:lnSpc>
                <a:spcPct val="90000"/>
              </a:lnSpc>
              <a:buNone/>
            </a:pPr>
            <a:r>
              <a:rPr kumimoji="1" lang="en-US" altLang="zh-CN" sz="2000" kern="0" dirty="0"/>
              <a:t>The placer </a:t>
            </a:r>
            <a:r>
              <a:rPr kumimoji="1" lang="en-US" altLang="zh-CN" sz="2000" b="1" kern="0" dirty="0"/>
              <a:t>reserves space</a:t>
            </a:r>
            <a:r>
              <a:rPr kumimoji="1" lang="en-US" altLang="zh-CN" sz="2000" kern="0" dirty="0"/>
              <a:t>, </a:t>
            </a:r>
            <a:r>
              <a:rPr kumimoji="1" lang="en-US" altLang="zh-CN" sz="2000" b="1" kern="0" dirty="0"/>
              <a:t>reducing routing congestion</a:t>
            </a:r>
            <a:r>
              <a:rPr kumimoji="1" lang="en-US" altLang="zh-CN" sz="2000" kern="0" dirty="0"/>
              <a:t> and improving post-route PPA</a:t>
            </a:r>
          </a:p>
          <a:p>
            <a:pPr lvl="1">
              <a:lnSpc>
                <a:spcPct val="90000"/>
              </a:lnSpc>
            </a:pPr>
            <a:endParaRPr kumimoji="1" lang="en-US" altLang="zh-CN" sz="2000" kern="0" dirty="0"/>
          </a:p>
          <a:p>
            <a:pPr lvl="1">
              <a:lnSpc>
                <a:spcPct val="90000"/>
              </a:lnSpc>
            </a:pPr>
            <a:endParaRPr kumimoji="1" lang="zh-CN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3377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>
          <a:extLst>
            <a:ext uri="{FF2B5EF4-FFF2-40B4-BE49-F238E27FC236}">
              <a16:creationId xmlns:a16="http://schemas.microsoft.com/office/drawing/2014/main" id="{A8B1CC6F-6BF3-DD03-3734-B1029F17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>
            <a:extLst>
              <a:ext uri="{FF2B5EF4-FFF2-40B4-BE49-F238E27FC236}">
                <a16:creationId xmlns:a16="http://schemas.microsoft.com/office/drawing/2014/main" id="{C06FA77C-6523-07AC-DBC1-217736D6A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solidFill>
                  <a:srgbClr val="1F497D"/>
                </a:solidFill>
              </a:rPr>
              <a:t>Agenda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41" name="Google Shape;41;p3">
            <a:extLst>
              <a:ext uri="{FF2B5EF4-FFF2-40B4-BE49-F238E27FC236}">
                <a16:creationId xmlns:a16="http://schemas.microsoft.com/office/drawing/2014/main" id="{845E9B79-9929-1C00-0CC7-A3504EB79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925" y="1066800"/>
            <a:ext cx="9013826" cy="50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Introduction</a:t>
            </a:r>
            <a:endParaRPr dirty="0"/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Motivation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Key contributions</a:t>
            </a:r>
            <a:endParaRPr lang="en-US" sz="400" dirty="0"/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Our approach</a:t>
            </a:r>
            <a:endParaRPr dirty="0"/>
          </a:p>
          <a:p>
            <a:pPr marL="460375" lvl="1" indent="-233363">
              <a:spcBef>
                <a:spcPts val="720"/>
              </a:spcBef>
              <a:spcAft>
                <a:spcPts val="0"/>
              </a:spcAft>
              <a:buSzPts val="2400"/>
            </a:pPr>
            <a:r>
              <a:rPr lang="en-US" dirty="0"/>
              <a:t>Reformulation of buffer insertion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MLBuf</a:t>
            </a:r>
            <a:r>
              <a:rPr lang="en-US" dirty="0"/>
              <a:t> model structure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MLBuf-RePlAce</a:t>
            </a:r>
            <a:endParaRPr dirty="0"/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1B00C0"/>
                </a:solidFill>
              </a:rPr>
              <a:t>Experimental results</a:t>
            </a:r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Conclusion</a:t>
            </a:r>
            <a:endParaRPr dirty="0"/>
          </a:p>
          <a:p>
            <a:pPr marL="227011" lvl="1" indent="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9411290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659469D-4745-DF7C-AD81-DB821AEA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838201"/>
            <a:ext cx="8963855" cy="2438400"/>
          </a:xfrm>
        </p:spPr>
        <p:txBody>
          <a:bodyPr/>
          <a:lstStyle/>
          <a:p>
            <a:r>
              <a:rPr kumimoji="1" lang="en-US" altLang="zh-CN" sz="2600" dirty="0"/>
              <a:t>Framework built on </a:t>
            </a:r>
            <a:r>
              <a:rPr kumimoji="1" lang="en-US" altLang="zh-CN" sz="2600" dirty="0" err="1"/>
              <a:t>OpenROAD</a:t>
            </a:r>
            <a:r>
              <a:rPr kumimoji="1" lang="en-US" altLang="zh-CN" sz="2600" dirty="0"/>
              <a:t> infrastructure</a:t>
            </a:r>
          </a:p>
          <a:p>
            <a:r>
              <a:rPr kumimoji="1" lang="en-US" altLang="zh-CN" sz="2600" dirty="0"/>
              <a:t>Designs from the </a:t>
            </a:r>
            <a:r>
              <a:rPr kumimoji="1" lang="en-US" altLang="zh-CN" sz="2600" dirty="0" err="1">
                <a:hlinkClick r:id="rId3"/>
              </a:rPr>
              <a:t>MacroPlacement</a:t>
            </a:r>
            <a:r>
              <a:rPr kumimoji="1" lang="en-US" altLang="zh-CN" sz="2600" dirty="0"/>
              <a:t> and </a:t>
            </a:r>
            <a:r>
              <a:rPr kumimoji="1" lang="en-US" altLang="zh-CN" sz="2600" dirty="0" err="1">
                <a:hlinkClick r:id="rId4"/>
              </a:rPr>
              <a:t>OpenROAD</a:t>
            </a:r>
            <a:r>
              <a:rPr kumimoji="1" lang="en-US" altLang="zh-CN" sz="2600" dirty="0"/>
              <a:t> repositories</a:t>
            </a:r>
          </a:p>
          <a:p>
            <a:pPr lvl="1"/>
            <a:r>
              <a:rPr kumimoji="1" lang="en-US" altLang="zh-CN" dirty="0"/>
              <a:t>All designs use the NanGate45 open enablement</a:t>
            </a:r>
          </a:p>
          <a:p>
            <a:r>
              <a:rPr kumimoji="1" lang="en-US" altLang="zh-CN" sz="2600" dirty="0"/>
              <a:t>Evaluations of </a:t>
            </a:r>
            <a:r>
              <a:rPr kumimoji="1" lang="en-US" altLang="zh-CN" sz="2600" dirty="0" err="1"/>
              <a:t>MLBuf-RePlAce</a:t>
            </a:r>
            <a:r>
              <a:rPr kumimoji="1" lang="en-US" altLang="zh-CN" sz="2600" dirty="0"/>
              <a:t> solutions are conducted using both </a:t>
            </a:r>
            <a:r>
              <a:rPr kumimoji="1" lang="en-US" altLang="zh-CN" sz="2600" dirty="0" err="1"/>
              <a:t>OpenROAD</a:t>
            </a:r>
            <a:r>
              <a:rPr kumimoji="1" lang="en-US" altLang="zh-CN" sz="2600" dirty="0"/>
              <a:t> and a Commercial tool</a:t>
            </a:r>
            <a:endParaRPr kumimoji="1" lang="zh-CN" altLang="en-US" sz="2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A5F29F-28A7-D3DC-66B8-41187B9C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65D8817-0CF6-1644-D79A-74FFD16BC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7206"/>
              </p:ext>
            </p:extLst>
          </p:nvPr>
        </p:nvGraphicFramePr>
        <p:xfrm>
          <a:off x="381000" y="3429000"/>
          <a:ext cx="828357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67842316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472870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061701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72960961"/>
                    </a:ext>
                  </a:extLst>
                </a:gridCol>
                <a:gridCol w="1501776">
                  <a:extLst>
                    <a:ext uri="{9D8B030D-6E8A-4147-A177-3AD203B41FA5}">
                      <a16:colId xmlns:a16="http://schemas.microsoft.com/office/drawing/2014/main" val="389199394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#Nets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*TCP</a:t>
                      </a:r>
                      <a:r>
                        <a:rPr lang="en-US" altLang="zh-CN" sz="20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zh-CN" altLang="en-US" sz="2000" b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</a:t>
                      </a:r>
                      <a:r>
                        <a:rPr lang="en-US" altLang="zh-CN" sz="2000" b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endParaRPr lang="zh-CN" altLang="en-US" sz="2000" b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3127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ibex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16907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17728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21523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jpeg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53042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58898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5549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ariane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119256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142226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60832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BlackParrot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(BP)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768851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998716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65656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MegaBoom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(MB)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1086920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1443755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437366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652A314F-04AD-42AA-5F14-8F90C79A0CCB}"/>
              </a:ext>
            </a:extLst>
          </p:cNvPr>
          <p:cNvSpPr txBox="1"/>
          <p:nvPr/>
        </p:nvSpPr>
        <p:spPr>
          <a:xfrm>
            <a:off x="508830" y="6019800"/>
            <a:ext cx="862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TCP</a:t>
            </a:r>
            <a:r>
              <a:rPr lang="en" altLang="ko-KR" sz="16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𝑂𝑅</a:t>
            </a:r>
            <a:r>
              <a:rPr lang="en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" altLang="ko-KR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en" altLang="ko-KR" sz="1600" i="1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n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denote the target clock periods used in the OpenROAD and </a:t>
            </a:r>
            <a:r>
              <a:rPr lang="en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n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flows, respectively. </a:t>
            </a:r>
            <a:endParaRPr lang="en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8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AABA6DA7-2E51-9C23-BD99-B184FBEF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B339A0FD-73AD-5F05-FD8C-0964F735B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solidFill>
                  <a:srgbClr val="1F497D"/>
                </a:solidFill>
              </a:rPr>
              <a:t>PPA Validation with </a:t>
            </a:r>
            <a:r>
              <a:rPr lang="en-US" dirty="0" err="1">
                <a:solidFill>
                  <a:srgbClr val="1F497D"/>
                </a:solidFill>
              </a:rPr>
              <a:t>OpenROAD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8CE24FF-90D8-6077-9B14-3E99696FC5B0}"/>
              </a:ext>
            </a:extLst>
          </p:cNvPr>
          <p:cNvSpPr txBox="1">
            <a:spLocks/>
          </p:cNvSpPr>
          <p:nvPr/>
        </p:nvSpPr>
        <p:spPr bwMode="auto">
          <a:xfrm>
            <a:off x="95250" y="711398"/>
            <a:ext cx="9277350" cy="17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600" kern="0" dirty="0">
                <a:solidFill>
                  <a:srgbClr val="000000"/>
                </a:solidFill>
              </a:rPr>
              <a:t>Three baselines:</a:t>
            </a:r>
          </a:p>
          <a:p>
            <a:pPr marL="457200" lvl="1" indent="-228600">
              <a:lnSpc>
                <a:spcPct val="100000"/>
              </a:lnSpc>
            </a:pPr>
            <a:r>
              <a:rPr lang="en-US" sz="2000" b="1" kern="0" dirty="0" err="1">
                <a:solidFill>
                  <a:srgbClr val="000000"/>
                </a:solidFill>
              </a:rPr>
              <a:t>RePlAce</a:t>
            </a:r>
            <a:r>
              <a:rPr lang="en-US" sz="2000" kern="0" dirty="0">
                <a:solidFill>
                  <a:srgbClr val="000000"/>
                </a:solidFill>
              </a:rPr>
              <a:t>: normal </a:t>
            </a:r>
            <a:r>
              <a:rPr lang="en-US" sz="2000" kern="0" dirty="0" err="1">
                <a:solidFill>
                  <a:srgbClr val="000000"/>
                </a:solidFill>
              </a:rPr>
              <a:t>RePlAce</a:t>
            </a:r>
            <a:r>
              <a:rPr lang="en-US" sz="2000" kern="0" dirty="0">
                <a:solidFill>
                  <a:srgbClr val="000000"/>
                </a:solidFill>
              </a:rPr>
              <a:t> without timing-driven mode</a:t>
            </a:r>
          </a:p>
          <a:p>
            <a:pPr marL="457200" lvl="1" indent="-228600">
              <a:lnSpc>
                <a:spcPct val="100000"/>
              </a:lnSpc>
            </a:pPr>
            <a:r>
              <a:rPr lang="en-US" sz="2000" b="1" kern="0" dirty="0">
                <a:solidFill>
                  <a:srgbClr val="000000"/>
                </a:solidFill>
              </a:rPr>
              <a:t>TD-</a:t>
            </a:r>
            <a:r>
              <a:rPr lang="en-US" sz="2000" b="1" kern="0" dirty="0" err="1">
                <a:solidFill>
                  <a:srgbClr val="000000"/>
                </a:solidFill>
              </a:rPr>
              <a:t>RePlAce</a:t>
            </a:r>
            <a:r>
              <a:rPr lang="en-US" sz="2000" kern="0" dirty="0">
                <a:solidFill>
                  <a:srgbClr val="000000"/>
                </a:solidFill>
              </a:rPr>
              <a:t>: default virtual buffering-based timing-driven </a:t>
            </a:r>
            <a:r>
              <a:rPr lang="en-US" sz="2000" kern="0" dirty="0" err="1">
                <a:solidFill>
                  <a:srgbClr val="000000"/>
                </a:solidFill>
              </a:rPr>
              <a:t>RePlAce</a:t>
            </a:r>
            <a:r>
              <a:rPr lang="en-US" sz="2000" kern="0" dirty="0">
                <a:solidFill>
                  <a:srgbClr val="000000"/>
                </a:solidFill>
              </a:rPr>
              <a:t> in OR</a:t>
            </a:r>
          </a:p>
          <a:p>
            <a:pPr marL="457200" lvl="1" indent="-228600">
              <a:lnSpc>
                <a:spcPct val="100000"/>
              </a:lnSpc>
            </a:pPr>
            <a:r>
              <a:rPr lang="en-US" sz="2000" b="1" kern="0" dirty="0">
                <a:solidFill>
                  <a:srgbClr val="000000"/>
                </a:solidFill>
              </a:rPr>
              <a:t>Ad-Hoc</a:t>
            </a:r>
            <a:r>
              <a:rPr lang="en-US" sz="2000" kern="0" dirty="0">
                <a:solidFill>
                  <a:srgbClr val="000000"/>
                </a:solidFill>
              </a:rPr>
              <a:t>: a baseline for comparison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FD36F8A-839C-BC36-615B-F52DCAFB7D9B}"/>
              </a:ext>
            </a:extLst>
          </p:cNvPr>
          <p:cNvSpPr txBox="1">
            <a:spLocks/>
          </p:cNvSpPr>
          <p:nvPr/>
        </p:nvSpPr>
        <p:spPr bwMode="auto">
          <a:xfrm>
            <a:off x="389471" y="5541197"/>
            <a:ext cx="8221129" cy="753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7663" lvl="1" indent="0">
              <a:lnSpc>
                <a:spcPct val="100000"/>
              </a:lnSpc>
              <a:buNone/>
            </a:pPr>
            <a:r>
              <a:rPr lang="en-US" altLang="zh-CN" sz="2200" kern="0" dirty="0" err="1">
                <a:solidFill>
                  <a:srgbClr val="000000"/>
                </a:solidFill>
              </a:rPr>
              <a:t>MLBuf-RePlAce</a:t>
            </a:r>
            <a:r>
              <a:rPr lang="en-US" altLang="zh-CN" sz="2200" kern="0" dirty="0">
                <a:solidFill>
                  <a:srgbClr val="000000"/>
                </a:solidFill>
              </a:rPr>
              <a:t> achieves (maximum, average) improvements of (</a:t>
            </a:r>
            <a:r>
              <a:rPr lang="en-US" altLang="zh-CN" sz="2200" b="1" kern="0" dirty="0">
                <a:solidFill>
                  <a:srgbClr val="1352B1"/>
                </a:solidFill>
              </a:rPr>
              <a:t>56%, 31%</a:t>
            </a:r>
            <a:r>
              <a:rPr lang="en-US" altLang="zh-CN" sz="2200" kern="0" dirty="0"/>
              <a:t>) </a:t>
            </a:r>
            <a:r>
              <a:rPr lang="en-US" altLang="zh-CN" sz="2200" kern="0" dirty="0">
                <a:solidFill>
                  <a:srgbClr val="000000"/>
                </a:solidFill>
              </a:rPr>
              <a:t>in TNS, compared with TD-</a:t>
            </a:r>
            <a:r>
              <a:rPr lang="en-US" altLang="zh-CN" sz="2200" kern="0" dirty="0" err="1">
                <a:solidFill>
                  <a:srgbClr val="000000"/>
                </a:solidFill>
              </a:rPr>
              <a:t>RePlAce</a:t>
            </a:r>
            <a:endParaRPr lang="en-US" altLang="zh-CN" sz="2200" kern="0" dirty="0">
              <a:solidFill>
                <a:srgbClr val="000000"/>
              </a:solidFill>
            </a:endParaRPr>
          </a:p>
        </p:txBody>
      </p:sp>
      <p:pic>
        <p:nvPicPr>
          <p:cNvPr id="3" name="Picture 2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555EE77C-4E05-6424-60B3-9492DA2B1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7556981" cy="2997083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AAF1BA2-9D9E-995B-F54E-05B209F4F337}"/>
              </a:ext>
            </a:extLst>
          </p:cNvPr>
          <p:cNvSpPr/>
          <p:nvPr/>
        </p:nvSpPr>
        <p:spPr>
          <a:xfrm>
            <a:off x="1905001" y="3911483"/>
            <a:ext cx="1219201" cy="267310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8ADE1AE-E4F7-BB66-6640-762C3D7BBE46}"/>
              </a:ext>
            </a:extLst>
          </p:cNvPr>
          <p:cNvSpPr/>
          <p:nvPr/>
        </p:nvSpPr>
        <p:spPr>
          <a:xfrm>
            <a:off x="1905001" y="5079859"/>
            <a:ext cx="1219201" cy="267310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0DED7363-ACC1-2073-4430-FEE8E98C824C}"/>
              </a:ext>
            </a:extLst>
          </p:cNvPr>
          <p:cNvSpPr/>
          <p:nvPr/>
        </p:nvSpPr>
        <p:spPr>
          <a:xfrm>
            <a:off x="5549899" y="5079859"/>
            <a:ext cx="1219201" cy="267310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D0FA235-5DE5-C2A0-CC42-5E08ED266B5E}"/>
              </a:ext>
            </a:extLst>
          </p:cNvPr>
          <p:cNvSpPr/>
          <p:nvPr/>
        </p:nvSpPr>
        <p:spPr>
          <a:xfrm>
            <a:off x="5549898" y="3909172"/>
            <a:ext cx="1219201" cy="267310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8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DD9D91C8-D21A-D885-DE91-424C71F5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4182A453-19BC-7525-B5E7-0525BE28F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solidFill>
                  <a:srgbClr val="1F497D"/>
                </a:solidFill>
              </a:rPr>
              <a:t>PPA Validation with Commercial Tool*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EFF22D3-15EE-8D05-496D-13F27109F350}"/>
              </a:ext>
            </a:extLst>
          </p:cNvPr>
          <p:cNvSpPr txBox="1">
            <a:spLocks/>
          </p:cNvSpPr>
          <p:nvPr/>
        </p:nvSpPr>
        <p:spPr bwMode="auto">
          <a:xfrm>
            <a:off x="304800" y="5320249"/>
            <a:ext cx="8610600" cy="7643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7663" lvl="1" indent="0">
              <a:lnSpc>
                <a:spcPct val="100000"/>
              </a:lnSpc>
              <a:buNone/>
            </a:pPr>
            <a:r>
              <a:rPr lang="en-US" altLang="zh-CN" sz="2200" kern="0" dirty="0" err="1">
                <a:solidFill>
                  <a:srgbClr val="000000"/>
                </a:solidFill>
              </a:rPr>
              <a:t>MLBuf-RePlAce</a:t>
            </a:r>
            <a:r>
              <a:rPr lang="en-US" altLang="zh-CN" sz="2200" kern="0" dirty="0">
                <a:solidFill>
                  <a:srgbClr val="000000"/>
                </a:solidFill>
              </a:rPr>
              <a:t> </a:t>
            </a:r>
            <a:r>
              <a:rPr lang="en-US" sz="2200" kern="0" dirty="0">
                <a:solidFill>
                  <a:srgbClr val="000000"/>
                </a:solidFill>
              </a:rPr>
              <a:t>achieves </a:t>
            </a:r>
            <a:r>
              <a:rPr lang="en-US" altLang="zh-CN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(maximum, average) improvements of (</a:t>
            </a:r>
            <a:r>
              <a:rPr lang="en-US" altLang="zh-CN" sz="2200" b="1" dirty="0">
                <a:solidFill>
                  <a:srgbClr val="1352B1"/>
                </a:solidFill>
                <a:ea typeface="Calibri"/>
                <a:cs typeface="Calibri"/>
                <a:sym typeface="Calibri"/>
              </a:rPr>
              <a:t>53%, 28%</a:t>
            </a:r>
            <a:r>
              <a:rPr lang="en-US" altLang="zh-CN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in TNS, </a:t>
            </a:r>
            <a:r>
              <a:rPr lang="en-US" altLang="zh-CN" sz="2200" kern="0" dirty="0">
                <a:solidFill>
                  <a:srgbClr val="000000"/>
                </a:solidFill>
              </a:rPr>
              <a:t>compared with TD-</a:t>
            </a:r>
            <a:r>
              <a:rPr lang="en-US" altLang="zh-CN" sz="2200" kern="0" dirty="0" err="1">
                <a:solidFill>
                  <a:srgbClr val="000000"/>
                </a:solidFill>
              </a:rPr>
              <a:t>RePlAce</a:t>
            </a:r>
            <a:endParaRPr lang="en-US" sz="2200" kern="0" dirty="0">
              <a:solidFill>
                <a:srgbClr val="0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ADCBD9-A394-BCF8-36C9-2ACFFDA0B701}"/>
              </a:ext>
            </a:extLst>
          </p:cNvPr>
          <p:cNvSpPr txBox="1"/>
          <p:nvPr/>
        </p:nvSpPr>
        <p:spPr>
          <a:xfrm>
            <a:off x="457200" y="6400800"/>
            <a:ext cx="822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*Note: We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perform only evaluation, and no</a:t>
            </a:r>
            <a:r>
              <a:rPr lang="en-US" altLang="zh-CN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benchmarking, with the commercial tool </a:t>
            </a:r>
            <a:endParaRPr lang="en-US" altLang="zh-CN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A3141FCC-FB83-C2D3-F8D6-A33DE0FB6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59773"/>
            <a:ext cx="6045200" cy="4372033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DCBF89B-6E60-4C0B-EAB6-F419631CA467}"/>
              </a:ext>
            </a:extLst>
          </p:cNvPr>
          <p:cNvSpPr/>
          <p:nvPr/>
        </p:nvSpPr>
        <p:spPr>
          <a:xfrm>
            <a:off x="1168399" y="1757793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6E60537F-ACA9-C497-5136-26387CC70A16}"/>
              </a:ext>
            </a:extLst>
          </p:cNvPr>
          <p:cNvSpPr/>
          <p:nvPr/>
        </p:nvSpPr>
        <p:spPr>
          <a:xfrm>
            <a:off x="1168399" y="2537657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D943632-4EEB-D94E-E134-AE28CB039249}"/>
              </a:ext>
            </a:extLst>
          </p:cNvPr>
          <p:cNvSpPr/>
          <p:nvPr/>
        </p:nvSpPr>
        <p:spPr>
          <a:xfrm>
            <a:off x="1168399" y="3337657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C907F1-BA20-4CC1-5F3A-5038367BB0D2}"/>
              </a:ext>
            </a:extLst>
          </p:cNvPr>
          <p:cNvSpPr/>
          <p:nvPr/>
        </p:nvSpPr>
        <p:spPr>
          <a:xfrm>
            <a:off x="1168399" y="4112140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423CE53-8A93-3943-5EFC-E7A6082C410A}"/>
              </a:ext>
            </a:extLst>
          </p:cNvPr>
          <p:cNvSpPr/>
          <p:nvPr/>
        </p:nvSpPr>
        <p:spPr>
          <a:xfrm>
            <a:off x="1168399" y="4900700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7F682C09-C721-F710-2E10-DBD8C14CBC18}"/>
              </a:ext>
            </a:extLst>
          </p:cNvPr>
          <p:cNvSpPr/>
          <p:nvPr/>
        </p:nvSpPr>
        <p:spPr>
          <a:xfrm>
            <a:off x="3844877" y="1748316"/>
            <a:ext cx="838200" cy="169546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B40D638-DDB6-343D-0DDB-92DCA9EC61AD}"/>
              </a:ext>
            </a:extLst>
          </p:cNvPr>
          <p:cNvSpPr/>
          <p:nvPr/>
        </p:nvSpPr>
        <p:spPr>
          <a:xfrm>
            <a:off x="3844877" y="2537657"/>
            <a:ext cx="838200" cy="169546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7EBA1A5-9EAA-B011-9A1A-BC34C9B439BD}"/>
              </a:ext>
            </a:extLst>
          </p:cNvPr>
          <p:cNvSpPr/>
          <p:nvPr/>
        </p:nvSpPr>
        <p:spPr>
          <a:xfrm>
            <a:off x="3854351" y="3326998"/>
            <a:ext cx="838200" cy="169546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69B48755-577D-9FF9-51B8-EE0A120DC7F9}"/>
              </a:ext>
            </a:extLst>
          </p:cNvPr>
          <p:cNvSpPr/>
          <p:nvPr/>
        </p:nvSpPr>
        <p:spPr>
          <a:xfrm>
            <a:off x="3854351" y="4104299"/>
            <a:ext cx="838200" cy="169546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BD46380-F588-00B3-DEE4-92BD1D1FC442}"/>
              </a:ext>
            </a:extLst>
          </p:cNvPr>
          <p:cNvSpPr/>
          <p:nvPr/>
        </p:nvSpPr>
        <p:spPr>
          <a:xfrm>
            <a:off x="3854351" y="4892886"/>
            <a:ext cx="838200" cy="169546"/>
          </a:xfrm>
          <a:prstGeom prst="roundRect">
            <a:avLst/>
          </a:prstGeom>
          <a:solidFill>
            <a:srgbClr val="FFFF00">
              <a:alpha val="14318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6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9F744FA9-A22A-27D4-B456-A5E116FC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8CCBE0CF-049E-0D4D-FBC0-6712520705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>
                <a:solidFill>
                  <a:srgbClr val="1F497D"/>
                </a:solidFill>
              </a:rPr>
              <a:t>Benefits of Buffer-porosity-aware Placement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6BB5B56-EE59-DD26-DFAF-7C26F9A43C15}"/>
              </a:ext>
            </a:extLst>
          </p:cNvPr>
          <p:cNvSpPr txBox="1">
            <a:spLocks/>
          </p:cNvSpPr>
          <p:nvPr/>
        </p:nvSpPr>
        <p:spPr>
          <a:xfrm>
            <a:off x="233918" y="751296"/>
            <a:ext cx="6166881" cy="47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30188" indent="-230188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Timing clock period (TCP) sweep</a:t>
            </a:r>
            <a:endParaRPr lang="en-US" sz="2600" dirty="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D67CE756-EC9C-52F5-CF3D-3C56EE3394E3}"/>
              </a:ext>
            </a:extLst>
          </p:cNvPr>
          <p:cNvSpPr txBox="1">
            <a:spLocks/>
          </p:cNvSpPr>
          <p:nvPr/>
        </p:nvSpPr>
        <p:spPr bwMode="auto">
          <a:xfrm>
            <a:off x="476250" y="3854449"/>
            <a:ext cx="8362950" cy="27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kern="0" dirty="0">
                <a:solidFill>
                  <a:srgbClr val="77923C"/>
                </a:solidFill>
              </a:rPr>
              <a:t>Type 1: No buffering, no benefit</a:t>
            </a:r>
            <a:endParaRPr lang="en-US" altLang="zh-CN" sz="2400" b="1" kern="0" dirty="0"/>
          </a:p>
          <a:p>
            <a:pPr>
              <a:lnSpc>
                <a:spcPct val="100000"/>
              </a:lnSpc>
            </a:pPr>
            <a:r>
              <a:rPr lang="en-US" altLang="zh-CN" sz="2400" b="1" kern="0" dirty="0">
                <a:solidFill>
                  <a:srgbClr val="1B00C0"/>
                </a:solidFill>
              </a:rPr>
              <a:t>Type 2: </a:t>
            </a:r>
            <a:r>
              <a:rPr lang="en-US" altLang="zh-CN" sz="2400" b="1" dirty="0">
                <a:solidFill>
                  <a:srgbClr val="1B00C0"/>
                </a:solidFill>
                <a:sym typeface="Wingdings" pitchFamily="2" charset="2"/>
              </a:rPr>
              <a:t>Consistent </a:t>
            </a:r>
            <a:r>
              <a:rPr lang="en-US" altLang="zh-CN" sz="2400" b="1" dirty="0" err="1">
                <a:solidFill>
                  <a:srgbClr val="1B00C0"/>
                </a:solidFill>
                <a:sym typeface="Wingdings" pitchFamily="2" charset="2"/>
              </a:rPr>
              <a:t>MLBuf</a:t>
            </a:r>
            <a:r>
              <a:rPr lang="en-US" altLang="zh-CN" sz="2400" b="1" dirty="0">
                <a:solidFill>
                  <a:srgbClr val="1B00C0"/>
                </a:solidFill>
                <a:sym typeface="Wingdings" pitchFamily="2" charset="2"/>
              </a:rPr>
              <a:t> benefits  the sweet spot</a:t>
            </a:r>
          </a:p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Type 3: Heavy buffering, no benefit</a:t>
            </a:r>
            <a:endParaRPr lang="en-US" altLang="zh-CN" sz="2200" kern="0" dirty="0">
              <a:solidFill>
                <a:srgbClr val="000000"/>
              </a:solidFill>
            </a:endParaRPr>
          </a:p>
          <a:p>
            <a:pPr marL="579438" lvl="1" indent="-215900">
              <a:lnSpc>
                <a:spcPct val="100000"/>
              </a:lnSpc>
            </a:pPr>
            <a:r>
              <a:rPr lang="en-US" altLang="zh-CN" sz="2200" kern="0" dirty="0" err="1">
                <a:solidFill>
                  <a:srgbClr val="000000"/>
                </a:solidFill>
              </a:rPr>
              <a:t>MLBuf</a:t>
            </a:r>
            <a:r>
              <a:rPr lang="en-US" altLang="zh-CN" sz="2200" kern="0" dirty="0">
                <a:solidFill>
                  <a:srgbClr val="000000"/>
                </a:solidFill>
              </a:rPr>
              <a:t> is designed for </a:t>
            </a:r>
            <a:r>
              <a:rPr lang="en-US" altLang="zh-CN" sz="2200" b="1" kern="0" dirty="0">
                <a:solidFill>
                  <a:srgbClr val="1B00C0"/>
                </a:solidFill>
              </a:rPr>
              <a:t>fixing ERC violations</a:t>
            </a:r>
          </a:p>
          <a:p>
            <a:pPr marL="579438" lvl="1" indent="-215900">
              <a:lnSpc>
                <a:spcPct val="100000"/>
              </a:lnSpc>
            </a:pPr>
            <a:r>
              <a:rPr lang="en-US" altLang="zh-CN" sz="2200" b="1" kern="0" dirty="0">
                <a:solidFill>
                  <a:srgbClr val="C00000"/>
                </a:solidFill>
              </a:rPr>
              <a:t>Insensitive</a:t>
            </a:r>
            <a:r>
              <a:rPr lang="en-US" altLang="zh-CN" sz="2200" b="1" kern="0" dirty="0">
                <a:solidFill>
                  <a:srgbClr val="000000"/>
                </a:solidFill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</a:rPr>
              <a:t>to timing constraints</a:t>
            </a:r>
          </a:p>
          <a:p>
            <a:pPr lvl="1">
              <a:lnSpc>
                <a:spcPct val="100000"/>
              </a:lnSpc>
            </a:pPr>
            <a:endParaRPr lang="en-US" altLang="zh-CN" sz="1800" kern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kern="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endParaRPr lang="en-US" altLang="zh-CN" sz="1800" kern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2200" kern="0" dirty="0">
              <a:solidFill>
                <a:srgbClr val="000000"/>
              </a:solidFill>
            </a:endParaRPr>
          </a:p>
          <a:p>
            <a:pPr marL="117475" indent="-228600">
              <a:lnSpc>
                <a:spcPct val="100000"/>
              </a:lnSpc>
            </a:pPr>
            <a:endParaRPr lang="en-US" altLang="zh-CN" sz="2400" kern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 kern="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endParaRPr lang="en-US" altLang="zh-CN" sz="1800" kern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2200" kern="0" dirty="0">
              <a:solidFill>
                <a:srgbClr val="000000"/>
              </a:solidFill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57028C56-0268-E0F5-F5A6-FEA27D72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77"/>
          <a:stretch>
            <a:fillRect/>
          </a:stretch>
        </p:blipFill>
        <p:spPr>
          <a:xfrm>
            <a:off x="304800" y="1300119"/>
            <a:ext cx="6477000" cy="2674962"/>
          </a:xfrm>
          <a:prstGeom prst="rect">
            <a:avLst/>
          </a:prstGeom>
        </p:spPr>
      </p:pic>
      <p:sp>
        <p:nvSpPr>
          <p:cNvPr id="6" name="矩形 4">
            <a:extLst>
              <a:ext uri="{FF2B5EF4-FFF2-40B4-BE49-F238E27FC236}">
                <a16:creationId xmlns:a16="http://schemas.microsoft.com/office/drawing/2014/main" id="{B6A71CF4-CB5C-24FF-9373-5F70CA7F8D94}"/>
              </a:ext>
            </a:extLst>
          </p:cNvPr>
          <p:cNvSpPr/>
          <p:nvPr/>
        </p:nvSpPr>
        <p:spPr>
          <a:xfrm>
            <a:off x="5269283" y="2860565"/>
            <a:ext cx="1303454" cy="63828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1B89C07E-C3B4-3149-A98D-C35680BDD0C7}"/>
              </a:ext>
            </a:extLst>
          </p:cNvPr>
          <p:cNvSpPr/>
          <p:nvPr/>
        </p:nvSpPr>
        <p:spPr>
          <a:xfrm>
            <a:off x="2448116" y="1334190"/>
            <a:ext cx="2809684" cy="1866210"/>
          </a:xfrm>
          <a:prstGeom prst="rect">
            <a:avLst/>
          </a:prstGeom>
          <a:solidFill>
            <a:srgbClr val="FFFF00">
              <a:alpha val="14902"/>
            </a:srgbClr>
          </a:solidFill>
          <a:ln w="38100">
            <a:solidFill>
              <a:srgbClr val="1B0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9571C713-7915-95DA-CA38-A4C958FEDC47}"/>
              </a:ext>
            </a:extLst>
          </p:cNvPr>
          <p:cNvSpPr/>
          <p:nvPr/>
        </p:nvSpPr>
        <p:spPr>
          <a:xfrm>
            <a:off x="1308071" y="1343715"/>
            <a:ext cx="1104756" cy="233474"/>
          </a:xfrm>
          <a:prstGeom prst="rect">
            <a:avLst/>
          </a:prstGeom>
          <a:solidFill>
            <a:srgbClr val="FFFF00">
              <a:alpha val="14902"/>
            </a:srgb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Google Shape;216;g322c4c215ee_1_7">
            <a:extLst>
              <a:ext uri="{FF2B5EF4-FFF2-40B4-BE49-F238E27FC236}">
                <a16:creationId xmlns:a16="http://schemas.microsoft.com/office/drawing/2014/main" id="{EF272E03-1103-F6DA-47A5-15076D7C0ED9}"/>
              </a:ext>
            </a:extLst>
          </p:cNvPr>
          <p:cNvSpPr txBox="1">
            <a:spLocks/>
          </p:cNvSpPr>
          <p:nvPr/>
        </p:nvSpPr>
        <p:spPr>
          <a:xfrm>
            <a:off x="3416098" y="1344030"/>
            <a:ext cx="1797777" cy="104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lnSpc>
                <a:spcPct val="65000"/>
              </a:lnSpc>
              <a:spcAft>
                <a:spcPts val="600"/>
              </a:spcAft>
              <a:buNone/>
            </a:pPr>
            <a:r>
              <a:rPr lang="en-US" altLang="zh-CN" sz="1800" b="1" dirty="0">
                <a:solidFill>
                  <a:srgbClr val="1B0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Type 2</a:t>
            </a:r>
          </a:p>
        </p:txBody>
      </p:sp>
      <p:sp>
        <p:nvSpPr>
          <p:cNvPr id="11" name="Google Shape;216;g322c4c215ee_1_7">
            <a:extLst>
              <a:ext uri="{FF2B5EF4-FFF2-40B4-BE49-F238E27FC236}">
                <a16:creationId xmlns:a16="http://schemas.microsoft.com/office/drawing/2014/main" id="{441A3340-F1D8-D10C-D886-8D42BCF9219E}"/>
              </a:ext>
            </a:extLst>
          </p:cNvPr>
          <p:cNvSpPr txBox="1">
            <a:spLocks/>
          </p:cNvSpPr>
          <p:nvPr/>
        </p:nvSpPr>
        <p:spPr>
          <a:xfrm>
            <a:off x="5381136" y="2276941"/>
            <a:ext cx="1303454" cy="95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lnSpc>
                <a:spcPct val="65000"/>
              </a:lnSpc>
              <a:spcAft>
                <a:spcPts val="600"/>
              </a:spcAft>
              <a:buNone/>
            </a:pP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Type 3</a:t>
            </a:r>
          </a:p>
        </p:txBody>
      </p:sp>
      <p:sp>
        <p:nvSpPr>
          <p:cNvPr id="12" name="Google Shape;216;g322c4c215ee_1_7">
            <a:extLst>
              <a:ext uri="{FF2B5EF4-FFF2-40B4-BE49-F238E27FC236}">
                <a16:creationId xmlns:a16="http://schemas.microsoft.com/office/drawing/2014/main" id="{134B93E9-86FF-60F5-0655-3C7171FF337B}"/>
              </a:ext>
            </a:extLst>
          </p:cNvPr>
          <p:cNvSpPr txBox="1">
            <a:spLocks/>
          </p:cNvSpPr>
          <p:nvPr/>
        </p:nvSpPr>
        <p:spPr>
          <a:xfrm>
            <a:off x="1374629" y="1497239"/>
            <a:ext cx="971640" cy="14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>
              <a:lnSpc>
                <a:spcPct val="65000"/>
              </a:lnSpc>
              <a:spcAft>
                <a:spcPts val="600"/>
              </a:spcAft>
              <a:buNone/>
            </a:pPr>
            <a:r>
              <a:rPr lang="en-US" altLang="zh-CN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Type 1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CF88DA-7675-989E-F747-910EE93B9A60}"/>
              </a:ext>
            </a:extLst>
          </p:cNvPr>
          <p:cNvSpPr txBox="1"/>
          <p:nvPr/>
        </p:nvSpPr>
        <p:spPr>
          <a:xfrm>
            <a:off x="6819315" y="1295400"/>
            <a:ext cx="1971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Arial" panose="020B0604020202020204" pitchFamily="34" charset="0"/>
                <a:cs typeface="Arial" panose="020B0604020202020204" pitchFamily="34" charset="0"/>
              </a:rPr>
              <a:t>Tighten TCP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D0F297-7DED-D502-89C4-4D034C5C7103}"/>
              </a:ext>
            </a:extLst>
          </p:cNvPr>
          <p:cNvSpPr txBox="1"/>
          <p:nvPr/>
        </p:nvSpPr>
        <p:spPr>
          <a:xfrm>
            <a:off x="6848358" y="1981200"/>
            <a:ext cx="2076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Arial" panose="020B0604020202020204" pitchFamily="34" charset="0"/>
                <a:cs typeface="Arial" panose="020B0604020202020204" pitchFamily="34" charset="0"/>
              </a:rPr>
              <a:t>Tighter timing constraints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7D299C-5CDF-9B1F-0F6D-737A7115CAD1}"/>
              </a:ext>
            </a:extLst>
          </p:cNvPr>
          <p:cNvSpPr txBox="1"/>
          <p:nvPr/>
        </p:nvSpPr>
        <p:spPr>
          <a:xfrm>
            <a:off x="6867716" y="3124200"/>
            <a:ext cx="1971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latin typeface="Arial" panose="020B0604020202020204" pitchFamily="34" charset="0"/>
                <a:cs typeface="Arial" panose="020B0604020202020204" pitchFamily="34" charset="0"/>
              </a:rPr>
              <a:t>More buffers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C61C407E-2692-867A-E72A-8C0B61520B7A}"/>
              </a:ext>
            </a:extLst>
          </p:cNvPr>
          <p:cNvSpPr/>
          <p:nvPr/>
        </p:nvSpPr>
        <p:spPr bwMode="auto">
          <a:xfrm>
            <a:off x="7620000" y="1773613"/>
            <a:ext cx="348343" cy="355600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下箭头 14">
            <a:extLst>
              <a:ext uri="{FF2B5EF4-FFF2-40B4-BE49-F238E27FC236}">
                <a16:creationId xmlns:a16="http://schemas.microsoft.com/office/drawing/2014/main" id="{53FAC833-0F58-4A41-BCBD-894AC7F164B9}"/>
              </a:ext>
            </a:extLst>
          </p:cNvPr>
          <p:cNvSpPr/>
          <p:nvPr/>
        </p:nvSpPr>
        <p:spPr bwMode="auto">
          <a:xfrm>
            <a:off x="7620000" y="2768600"/>
            <a:ext cx="348343" cy="355600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61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3" grpId="0"/>
      <p:bldP spid="4" grpId="0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>
          <a:extLst>
            <a:ext uri="{FF2B5EF4-FFF2-40B4-BE49-F238E27FC236}">
              <a16:creationId xmlns:a16="http://schemas.microsoft.com/office/drawing/2014/main" id="{E54EC100-12CF-118B-6BD1-5B1D71BB0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>
            <a:extLst>
              <a:ext uri="{FF2B5EF4-FFF2-40B4-BE49-F238E27FC236}">
                <a16:creationId xmlns:a16="http://schemas.microsoft.com/office/drawing/2014/main" id="{084381CD-3EF1-B614-8CA0-8E89FF1D4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dirty="0">
                <a:solidFill>
                  <a:srgbClr val="1F497D"/>
                </a:solidFill>
              </a:rPr>
              <a:t>Agenda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41" name="Google Shape;41;p3">
            <a:extLst>
              <a:ext uri="{FF2B5EF4-FFF2-40B4-BE49-F238E27FC236}">
                <a16:creationId xmlns:a16="http://schemas.microsoft.com/office/drawing/2014/main" id="{D517ED51-84E8-6F96-0DA9-28C9189354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925" y="1066800"/>
            <a:ext cx="9013826" cy="50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Introduction</a:t>
            </a:r>
            <a:endParaRPr dirty="0"/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Motivation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Key contributions</a:t>
            </a:r>
            <a:endParaRPr lang="en-US" sz="400" dirty="0"/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Our approach</a:t>
            </a:r>
            <a:endParaRPr dirty="0"/>
          </a:p>
          <a:p>
            <a:pPr marL="460375" lvl="1" indent="-233363">
              <a:spcBef>
                <a:spcPts val="720"/>
              </a:spcBef>
              <a:spcAft>
                <a:spcPts val="0"/>
              </a:spcAft>
              <a:buSzPts val="2400"/>
            </a:pPr>
            <a:r>
              <a:rPr lang="en-US" dirty="0"/>
              <a:t>Reformulation of buffer insertion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MLBuf</a:t>
            </a:r>
            <a:r>
              <a:rPr lang="en-US" dirty="0"/>
              <a:t> model structure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MLBuf-RePlAce</a:t>
            </a:r>
            <a:endParaRPr dirty="0"/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Experimental results</a:t>
            </a:r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1B00C0"/>
                </a:solidFill>
              </a:rPr>
              <a:t>Conclusion</a:t>
            </a:r>
            <a:endParaRPr b="1" dirty="0">
              <a:solidFill>
                <a:srgbClr val="1B00C0"/>
              </a:solidFill>
            </a:endParaRPr>
          </a:p>
          <a:p>
            <a:pPr marL="227011" lvl="1" indent="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529737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161925" y="1066800"/>
            <a:ext cx="9013826" cy="50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1B00C0"/>
                </a:solidFill>
              </a:rPr>
              <a:t>Introduction 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1B00C0"/>
                </a:solidFill>
              </a:rPr>
              <a:t>Motivation 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1B00C0"/>
                </a:solidFill>
              </a:rPr>
              <a:t>Key contributions </a:t>
            </a:r>
            <a:endParaRPr lang="en-US" sz="400" b="1" dirty="0">
              <a:solidFill>
                <a:srgbClr val="1B00C0"/>
              </a:solidFill>
            </a:endParaRPr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Our approach </a:t>
            </a:r>
            <a:endParaRPr dirty="0"/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Reformulation of buffer insertion</a:t>
            </a:r>
            <a:endParaRPr dirty="0"/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MLBuf</a:t>
            </a:r>
            <a:r>
              <a:rPr lang="en-US" dirty="0"/>
              <a:t> model structure 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 err="1"/>
              <a:t>MLBuf-RePlAce</a:t>
            </a:r>
            <a:r>
              <a:rPr lang="en-US" dirty="0"/>
              <a:t> </a:t>
            </a:r>
            <a:endParaRPr dirty="0"/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Experimental results </a:t>
            </a:r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Conclusion </a:t>
            </a:r>
            <a:endParaRPr dirty="0"/>
          </a:p>
          <a:p>
            <a:pPr marL="227011" lvl="1" indent="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2EC0E92-0794-A36A-392F-5D60A27A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762000"/>
            <a:ext cx="8836025" cy="5867400"/>
          </a:xfrm>
        </p:spPr>
        <p:txBody>
          <a:bodyPr/>
          <a:lstStyle/>
          <a:p>
            <a:r>
              <a:rPr kumimoji="1" lang="en-US" altLang="zh-CN" dirty="0"/>
              <a:t>This work presents </a:t>
            </a:r>
            <a:r>
              <a:rPr kumimoji="1" lang="en-US" altLang="zh-CN" b="1" dirty="0" err="1">
                <a:solidFill>
                  <a:srgbClr val="1B00C0"/>
                </a:solidFill>
              </a:rPr>
              <a:t>MLBuf</a:t>
            </a:r>
            <a:r>
              <a:rPr kumimoji="1" lang="en-US" altLang="zh-CN" dirty="0"/>
              <a:t> and </a:t>
            </a:r>
            <a:r>
              <a:rPr kumimoji="1" lang="en-US" altLang="zh-CN" b="1" dirty="0" err="1">
                <a:solidFill>
                  <a:srgbClr val="1B00C0"/>
                </a:solidFill>
              </a:rPr>
              <a:t>MLBuf-RePlAce</a:t>
            </a:r>
            <a:endParaRPr kumimoji="1" lang="en-US" altLang="zh-CN" b="1" dirty="0">
              <a:solidFill>
                <a:srgbClr val="1B00C0"/>
              </a:solidFill>
            </a:endParaRPr>
          </a:p>
          <a:p>
            <a:pPr lvl="1"/>
            <a:r>
              <a:rPr kumimoji="1" lang="en-US" altLang="zh-CN" dirty="0"/>
              <a:t>Learning-driven, virtual buffering-aware global placement built on the </a:t>
            </a:r>
            <a:r>
              <a:rPr kumimoji="1" lang="en-US" altLang="zh-CN" dirty="0" err="1"/>
              <a:t>OpenROAD</a:t>
            </a:r>
            <a:r>
              <a:rPr kumimoji="1" lang="en-US" altLang="zh-CN" dirty="0"/>
              <a:t> infrastructure</a:t>
            </a:r>
          </a:p>
          <a:p>
            <a:pPr lvl="1"/>
            <a:r>
              <a:rPr kumimoji="1" lang="en-US" altLang="zh-CN" b="1" dirty="0">
                <a:solidFill>
                  <a:srgbClr val="1B00C0"/>
                </a:solidFill>
              </a:rPr>
              <a:t>“Close the loop” back </a:t>
            </a:r>
            <a:r>
              <a:rPr kumimoji="1" lang="en-US" altLang="zh-CN" dirty="0"/>
              <a:t>into the physical design flow</a:t>
            </a:r>
          </a:p>
          <a:p>
            <a:pPr lvl="1"/>
            <a:r>
              <a:rPr kumimoji="1" lang="en-US" altLang="zh-CN" dirty="0"/>
              <a:t>Outperforms </a:t>
            </a:r>
            <a:r>
              <a:rPr kumimoji="1" lang="en-US" altLang="zh-CN" dirty="0" err="1"/>
              <a:t>OpenROAD’s</a:t>
            </a:r>
            <a:r>
              <a:rPr kumimoji="1" lang="en-US" altLang="zh-CN" dirty="0"/>
              <a:t> default virtual buffering-based global placement (commit hash: </a:t>
            </a:r>
            <a:r>
              <a:rPr lang="en-US" altLang="zh-CN" dirty="0"/>
              <a:t>df581be</a:t>
            </a:r>
            <a:r>
              <a:rPr kumimoji="1" lang="en-US" altLang="zh-CN" dirty="0"/>
              <a:t>)</a:t>
            </a:r>
          </a:p>
          <a:p>
            <a:pPr lvl="1"/>
            <a:r>
              <a:rPr kumimoji="1" lang="en-US" altLang="zh-CN" b="1" dirty="0">
                <a:solidFill>
                  <a:srgbClr val="1B00C0"/>
                </a:solidFill>
              </a:rPr>
              <a:t>Open-source</a:t>
            </a:r>
            <a:r>
              <a:rPr kumimoji="1" lang="en-US" altLang="zh-CN" dirty="0"/>
              <a:t> (all 3 artifact badges) [</a:t>
            </a:r>
            <a:r>
              <a:rPr kumimoji="1" lang="en-US" altLang="zh-CN" dirty="0">
                <a:hlinkClick r:id="rId3"/>
              </a:rPr>
              <a:t>GitHub repo</a:t>
            </a:r>
            <a:r>
              <a:rPr kumimoji="1" lang="en-US" altLang="zh-CN" dirty="0"/>
              <a:t>]</a:t>
            </a:r>
          </a:p>
          <a:p>
            <a:pPr lvl="2"/>
            <a:r>
              <a:rPr kumimoji="1" lang="en-US" altLang="zh-CN" b="1" dirty="0">
                <a:solidFill>
                  <a:schemeClr val="accent6"/>
                </a:solidFill>
              </a:rPr>
              <a:t>Please let us know if you find any issues!</a:t>
            </a:r>
          </a:p>
          <a:p>
            <a:pPr lvl="2"/>
            <a:endParaRPr kumimoji="1" lang="en-US" altLang="zh-CN" b="1" dirty="0">
              <a:solidFill>
                <a:schemeClr val="accent6"/>
              </a:solidFill>
            </a:endParaRPr>
          </a:p>
          <a:p>
            <a:r>
              <a:rPr kumimoji="1" lang="en-US" altLang="zh-CN" dirty="0"/>
              <a:t>Ongoing extensions</a:t>
            </a:r>
          </a:p>
          <a:p>
            <a:pPr lvl="1"/>
            <a:r>
              <a:rPr kumimoji="1" lang="en-US" altLang="zh-CN" dirty="0"/>
              <a:t>Inverter-based </a:t>
            </a:r>
            <a:r>
              <a:rPr kumimoji="1" lang="en-US" altLang="zh-CN" b="1" dirty="0"/>
              <a:t>repeater insertion </a:t>
            </a:r>
            <a:r>
              <a:rPr kumimoji="1" lang="en-US" altLang="zh-CN" dirty="0"/>
              <a:t>and </a:t>
            </a:r>
            <a:r>
              <a:rPr kumimoji="1" lang="en-US" altLang="zh-CN" b="1" dirty="0"/>
              <a:t>sink polarity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Use </a:t>
            </a:r>
            <a:r>
              <a:rPr kumimoji="1" lang="en-US" altLang="zh-CN" b="1" dirty="0"/>
              <a:t>delay information </a:t>
            </a:r>
            <a:r>
              <a:rPr kumimoji="1" lang="en-US" altLang="zh-CN" dirty="0"/>
              <a:t>for timing-driven placement</a:t>
            </a:r>
          </a:p>
          <a:p>
            <a:pPr lvl="1"/>
            <a:r>
              <a:rPr kumimoji="1" lang="en-US" altLang="zh-CN" dirty="0"/>
              <a:t>Integration with </a:t>
            </a:r>
            <a:r>
              <a:rPr kumimoji="1" lang="en-US" altLang="zh-CN" b="1" dirty="0"/>
              <a:t>GPU-accelerated</a:t>
            </a:r>
            <a:r>
              <a:rPr kumimoji="1" lang="en-US" altLang="zh-CN" dirty="0"/>
              <a:t> global placer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  <a:p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D9E1156-7D2B-8EE0-419A-10F09E9B0D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>
                <a:solidFill>
                  <a:srgbClr val="1F497D"/>
                </a:solidFill>
              </a:rPr>
              <a:t>Conclusion</a:t>
            </a:r>
            <a:endParaRPr lang="zh-CN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0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1f4e793f8_10_36"/>
          <p:cNvSpPr txBox="1">
            <a:spLocks noGrp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>
          <a:extLst>
            <a:ext uri="{FF2B5EF4-FFF2-40B4-BE49-F238E27FC236}">
              <a16:creationId xmlns:a16="http://schemas.microsoft.com/office/drawing/2014/main" id="{EA23D550-0953-2353-C0CA-AFD3E2A0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1f4e793f8_10_36">
            <a:extLst>
              <a:ext uri="{FF2B5EF4-FFF2-40B4-BE49-F238E27FC236}">
                <a16:creationId xmlns:a16="http://schemas.microsoft.com/office/drawing/2014/main" id="{9E64D489-074C-6BC5-503E-AE775E73413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9002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BACKUP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71594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1671A-29DC-8F63-65B3-3F371ABD8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2F9641A-5D08-2001-60C1-A723FECA55D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 err="1">
                <a:solidFill>
                  <a:srgbClr val="1F497D"/>
                </a:solidFill>
              </a:rPr>
              <a:t>MLBuf</a:t>
            </a:r>
            <a:r>
              <a:rPr lang="en-US" altLang="zh-CN" dirty="0">
                <a:solidFill>
                  <a:srgbClr val="1F497D"/>
                </a:solidFill>
              </a:rPr>
              <a:t>: Differentiable Clustering</a:t>
            </a:r>
            <a:endParaRPr lang="zh-CN" altLang="en-US" dirty="0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55A02005-E551-B2EA-D161-1D022CCCAE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175" y="914400"/>
                <a:ext cx="9048750" cy="472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2075" tIns="46025" rIns="92075" bIns="460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85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rgbClr val="C00000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81000" algn="l" rtl="0">
                  <a:lnSpc>
                    <a:spcPct val="85000"/>
                  </a:lnSpc>
                  <a:spcBef>
                    <a:spcPts val="720"/>
                  </a:spcBef>
                  <a:spcAft>
                    <a:spcPts val="0"/>
                  </a:spcAft>
                  <a:buClr>
                    <a:srgbClr val="C00000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55600" algn="l" rtl="0">
                  <a:lnSpc>
                    <a:spcPct val="8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C00000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C00000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C00000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 Narrow"/>
                  <a:buChar char="•"/>
                  <a:defRPr sz="16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9pPr>
              </a:lstStyle>
              <a:p>
                <a:pPr marL="230188" indent="-230188">
                  <a:lnSpc>
                    <a:spcPct val="100000"/>
                  </a:lnSpc>
                </a:pPr>
                <a:r>
                  <a:rPr lang="en-US" altLang="zh-CN" dirty="0"/>
                  <a:t>Dynamically group sinks into clusters for hierarchical buffer-embedded tree construction </a:t>
                </a:r>
                <a:endParaRPr lang="en-US" altLang="zh-CN" sz="2600" dirty="0"/>
              </a:p>
              <a:p>
                <a:pPr marL="230188" indent="-230188">
                  <a:lnSpc>
                    <a:spcPct val="100000"/>
                  </a:lnSpc>
                </a:pPr>
                <a:r>
                  <a:rPr lang="en-US" altLang="zh-CN" dirty="0"/>
                  <a:t>Learn a </a:t>
                </a:r>
                <a:r>
                  <a:rPr lang="en-US" altLang="zh-CN" b="1" dirty="0"/>
                  <a:t>soft-assignment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altLang="zh-CN" sz="2600" dirty="0"/>
              </a:p>
              <a:p>
                <a:pPr marL="625475" lvl="1" indent="-263525">
                  <a:lnSpc>
                    <a:spcPct val="100000"/>
                  </a:lnSpc>
                </a:pPr>
                <a:r>
                  <a:rPr lang="en-US" altLang="zh-CN" dirty="0"/>
                  <a:t>Each 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corresponds to a cell</a:t>
                </a:r>
              </a:p>
              <a:p>
                <a:pPr marL="625475" lvl="1" indent="-263525">
                  <a:lnSpc>
                    <a:spcPct val="100000"/>
                  </a:lnSpc>
                </a:pPr>
                <a:r>
                  <a:rPr lang="en-US" altLang="zh-CN" dirty="0"/>
                  <a:t>Each column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 represents the probabilities of cells being assigned to cluster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CN" b="0" dirty="0"/>
              </a:p>
              <a:p>
                <a:pPr marL="168275" indent="-263525">
                  <a:lnSpc>
                    <a:spcPct val="100000"/>
                  </a:lnSpc>
                </a:pPr>
                <a:r>
                  <a:rPr lang="en-US" altLang="zh-CN" dirty="0"/>
                  <a:t>Suppose cell feature embeddings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marL="168275" indent="-263525">
                  <a:lnSpc>
                    <a:spcPct val="100000"/>
                  </a:lnSpc>
                </a:pPr>
                <a:r>
                  <a:rPr lang="en-US" altLang="zh-CN" b="1" dirty="0"/>
                  <a:t>Cluster-level</a:t>
                </a:r>
                <a:r>
                  <a:rPr lang="en-US" altLang="zh-CN" dirty="0"/>
                  <a:t> representation: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55A02005-E551-B2EA-D161-1D022CCCA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5" y="914400"/>
                <a:ext cx="9048750" cy="4724400"/>
              </a:xfrm>
              <a:prstGeom prst="rect">
                <a:avLst/>
              </a:prstGeom>
              <a:blipFill>
                <a:blip r:embed="rId3"/>
                <a:stretch>
                  <a:fillRect l="-12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3196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225C0-3B57-03C0-E856-9EF9A9A11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6AECBCE-8F39-3FEE-AA40-84D9124C2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02141"/>
                <a:ext cx="8842374" cy="5867400"/>
              </a:xfrm>
            </p:spPr>
            <p:txBody>
              <a:bodyPr/>
              <a:lstStyle/>
              <a:p>
                <a:pPr lvl="1"/>
                <a:r>
                  <a:rPr lang="en-US" altLang="zh-CN" sz="2800" dirty="0"/>
                  <a:t>Pre-allocating </a:t>
                </a:r>
                <a:r>
                  <a:rPr lang="en-US" altLang="zh-CN" sz="2800" b="1" i="1" dirty="0">
                    <a:solidFill>
                      <a:srgbClr val="1B00C0"/>
                    </a:solidFill>
                  </a:rPr>
                  <a:t>virtual occupancy </a:t>
                </a:r>
                <a:r>
                  <a:rPr lang="en-US" altLang="zh-CN" sz="2800" dirty="0"/>
                  <a:t>within placement bins according to the predicted buffer-embedded trees</a:t>
                </a:r>
              </a:p>
              <a:p>
                <a:pPr lvl="2"/>
                <a:r>
                  <a:rPr lang="en-US" altLang="zh-CN" sz="2400" dirty="0"/>
                  <a:t>Calculate the </a:t>
                </a:r>
                <a:r>
                  <a:rPr lang="en-US" altLang="zh-CN" sz="2400" b="1" dirty="0">
                    <a:solidFill>
                      <a:srgbClr val="1B00C0"/>
                    </a:solidFill>
                  </a:rPr>
                  <a:t>overlapping area </a:t>
                </a:r>
                <a:r>
                  <a:rPr lang="en-US" altLang="zh-CN" sz="2400" dirty="0"/>
                  <a:t>of predicted buffers and placement bins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𝑜𝑣𝑒𝑟𝑙𝑎𝑝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lvl="2"/>
                <a:endParaRPr lang="en-US" altLang="zh-CN" sz="2400" dirty="0"/>
              </a:p>
              <a:p>
                <a:pPr lvl="2"/>
                <a:r>
                  <a:rPr lang="en-US" altLang="zh-CN" sz="2400" dirty="0"/>
                  <a:t>Update </a:t>
                </a:r>
                <a:r>
                  <a:rPr lang="en-US" altLang="zh-CN" sz="2400" b="1" dirty="0">
                    <a:solidFill>
                      <a:srgbClr val="1B00C0"/>
                    </a:solidFill>
                  </a:rPr>
                  <a:t>available bin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𝑏𝑖𝑛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𝑜𝑣𝑒𝑟𝑙𝑎𝑝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lvl="2"/>
                <a:endParaRPr lang="en-US" altLang="zh-CN" sz="2400" dirty="0"/>
              </a:p>
              <a:p>
                <a:pPr lvl="2"/>
                <a:r>
                  <a:rPr lang="en-US" altLang="zh-CN" sz="2400" dirty="0"/>
                  <a:t>Update the </a:t>
                </a:r>
                <a:r>
                  <a:rPr lang="en-US" altLang="zh-CN" sz="2400" b="1" dirty="0">
                    <a:solidFill>
                      <a:srgbClr val="1B00C0"/>
                    </a:solidFill>
                  </a:rPr>
                  <a:t>bin overflow</a:t>
                </a:r>
              </a:p>
              <a:p>
                <a:pPr marL="458788" lvl="2" indent="0">
                  <a:buNone/>
                </a:pPr>
                <a:r>
                  <a:rPr lang="en-US" altLang="zh-CN" sz="24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𝑜𝑣𝑒𝑟𝑓𝑙𝑜𝑤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⁡(0,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𝑏𝑖𝑛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6AECBCE-8F39-3FEE-AA40-84D9124C2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02141"/>
                <a:ext cx="8842374" cy="5867400"/>
              </a:xfrm>
              <a:blipFill>
                <a:blip r:embed="rId3"/>
                <a:stretch>
                  <a:fillRect t="-2160" r="-1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CBA9453-7AA9-9CFE-7790-A57E1C37BC6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>
                <a:solidFill>
                  <a:srgbClr val="1F497D"/>
                </a:solidFill>
              </a:rPr>
              <a:t>Virtual Buffering</a:t>
            </a:r>
            <a:endParaRPr lang="zh-CN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8814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46E62-E63E-6161-0B34-2CB1C362F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231A5C-F7A8-BE0F-F2B1-C65751EE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" y="739775"/>
            <a:ext cx="8836025" cy="5867400"/>
          </a:xfrm>
        </p:spPr>
        <p:txBody>
          <a:bodyPr/>
          <a:lstStyle/>
          <a:p>
            <a:pPr lvl="1"/>
            <a:r>
              <a:rPr kumimoji="1" lang="en-US" altLang="zh-CN" sz="2800" dirty="0"/>
              <a:t>Ad-Hoc Baseline</a:t>
            </a:r>
          </a:p>
          <a:p>
            <a:pPr lvl="2"/>
            <a:r>
              <a:rPr lang="en-US" altLang="zh-CN" sz="2400" dirty="0"/>
              <a:t>Estimating the net wirelength using a </a:t>
            </a:r>
            <a:r>
              <a:rPr lang="en-US" altLang="zh-CN" sz="2400" b="1" dirty="0" err="1">
                <a:solidFill>
                  <a:srgbClr val="1B00C0"/>
                </a:solidFill>
              </a:rPr>
              <a:t>wireload</a:t>
            </a:r>
            <a:r>
              <a:rPr lang="en-US" altLang="zh-CN" sz="2400" b="1" dirty="0">
                <a:solidFill>
                  <a:srgbClr val="1B00C0"/>
                </a:solidFill>
              </a:rPr>
              <a:t> model</a:t>
            </a:r>
            <a:r>
              <a:rPr lang="en-US" altLang="zh-CN" sz="2400" b="1" dirty="0"/>
              <a:t> </a:t>
            </a:r>
            <a:endParaRPr lang="en-US" altLang="zh-CN" sz="2400" dirty="0"/>
          </a:p>
          <a:p>
            <a:pPr lvl="2"/>
            <a:r>
              <a:rPr lang="en-US" altLang="zh-CN" sz="2400" dirty="0"/>
              <a:t>Applying a pessimism margin of 25% to the </a:t>
            </a:r>
            <a:r>
              <a:rPr lang="en-US" altLang="zh-CN" sz="2400" b="1" dirty="0">
                <a:solidFill>
                  <a:srgbClr val="1B00C0"/>
                </a:solidFill>
              </a:rPr>
              <a:t>estimated wirelength </a:t>
            </a:r>
          </a:p>
          <a:p>
            <a:pPr marL="684212" lvl="3" indent="0">
              <a:buNone/>
            </a:pPr>
            <a:r>
              <a:rPr lang="en-US" altLang="zh-CN" sz="2200" b="1" dirty="0">
                <a:solidFill>
                  <a:srgbClr val="1B00C0"/>
                </a:solidFill>
                <a:sym typeface="Wingdings" pitchFamily="2" charset="2"/>
              </a:rPr>
              <a:t>	</a:t>
            </a:r>
            <a:r>
              <a:rPr lang="en-US" altLang="zh-CN" sz="2200" dirty="0">
                <a:sym typeface="Wingdings" pitchFamily="2" charset="2"/>
              </a:rPr>
              <a:t></a:t>
            </a:r>
            <a:r>
              <a:rPr lang="en-US" altLang="zh-CN" sz="2200" b="1" dirty="0">
                <a:solidFill>
                  <a:srgbClr val="1B00C0"/>
                </a:solidFill>
                <a:sym typeface="Wingdings" pitchFamily="2" charset="2"/>
              </a:rPr>
              <a:t> </a:t>
            </a:r>
            <a:r>
              <a:rPr lang="en-US" altLang="zh-CN" sz="2200" dirty="0"/>
              <a:t>account for placement dynamics and congestion effects</a:t>
            </a:r>
          </a:p>
          <a:p>
            <a:pPr lvl="2"/>
            <a:r>
              <a:rPr lang="en-US" altLang="zh-CN" sz="2400" b="1" dirty="0">
                <a:solidFill>
                  <a:srgbClr val="1B00C0"/>
                </a:solidFill>
              </a:rPr>
              <a:t>Estimating the buffer count</a:t>
            </a:r>
          </a:p>
          <a:p>
            <a:pPr lvl="3">
              <a:buSzPct val="100000"/>
            </a:pPr>
            <a:r>
              <a:rPr lang="en-US" altLang="zh-CN" sz="2200" dirty="0"/>
              <a:t>Dividing the total load capacitance (wire + sinks) in one net by the max capacitance limit of the buffer</a:t>
            </a:r>
          </a:p>
          <a:p>
            <a:pPr lvl="2"/>
            <a:r>
              <a:rPr lang="en-US" altLang="zh-CN" sz="2400" b="1" dirty="0">
                <a:solidFill>
                  <a:srgbClr val="1B00C0"/>
                </a:solidFill>
              </a:rPr>
              <a:t>Adding an additional overhead factor </a:t>
            </a:r>
            <a:r>
              <a:rPr lang="en-US" altLang="zh-CN" sz="2400" dirty="0"/>
              <a:t>of 20% </a:t>
            </a:r>
          </a:p>
          <a:p>
            <a:pPr marL="458788" lvl="2" indent="0">
              <a:buNone/>
            </a:pPr>
            <a:r>
              <a:rPr lang="en-US" altLang="zh-CN" sz="2400" dirty="0">
                <a:sym typeface="Wingdings" pitchFamily="2" charset="2"/>
              </a:rPr>
              <a:t>	</a:t>
            </a:r>
            <a:r>
              <a:rPr lang="en-US" altLang="zh-CN" sz="2400" dirty="0"/>
              <a:t> routing detours and inefficiencies</a:t>
            </a:r>
          </a:p>
          <a:p>
            <a:pPr lvl="2"/>
            <a:r>
              <a:rPr lang="en-US" altLang="zh-CN" sz="2400" dirty="0"/>
              <a:t>Allocating the estimated </a:t>
            </a:r>
            <a:r>
              <a:rPr lang="en-US" altLang="zh-CN" sz="2400" b="1" dirty="0">
                <a:solidFill>
                  <a:srgbClr val="1B00C0"/>
                </a:solidFill>
              </a:rPr>
              <a:t>buffer area </a:t>
            </a:r>
            <a:r>
              <a:rPr lang="en-US" altLang="zh-CN" sz="2400" dirty="0"/>
              <a:t>“non-uniformly” within the bounding box of the net</a:t>
            </a:r>
          </a:p>
          <a:p>
            <a:pPr lvl="2"/>
            <a:r>
              <a:rPr lang="en-US" altLang="zh-CN" sz="2400" dirty="0"/>
              <a:t>All hyperparameters are </a:t>
            </a:r>
            <a:r>
              <a:rPr lang="en-US" altLang="zh-CN" sz="2400" b="1" dirty="0">
                <a:solidFill>
                  <a:srgbClr val="1B00C0"/>
                </a:solidFill>
              </a:rPr>
              <a:t>tuned</a:t>
            </a:r>
            <a:r>
              <a:rPr lang="en-US" altLang="zh-CN" sz="2400" dirty="0"/>
              <a:t> </a:t>
            </a:r>
          </a:p>
          <a:p>
            <a:pPr lvl="3">
              <a:buSzPct val="100000"/>
            </a:pPr>
            <a:r>
              <a:rPr lang="en-US" altLang="zh-CN" sz="2200" dirty="0"/>
              <a:t>Improve the competitiveness of this baseline</a:t>
            </a:r>
          </a:p>
          <a:p>
            <a:pPr lvl="1"/>
            <a:endParaRPr kumimoji="1"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BD8D39-A26B-2A4F-E7F8-5F36F73F5CA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>
                <a:solidFill>
                  <a:srgbClr val="1F497D"/>
                </a:solidFill>
              </a:rPr>
              <a:t>Baselines</a:t>
            </a:r>
            <a:endParaRPr lang="zh-CN" alt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34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EBDE-C278-818A-8DD9-E06BBBDF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7ABE53-E333-41D8-6A0E-9D4B2C1A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762000"/>
            <a:ext cx="8836025" cy="5867400"/>
          </a:xfrm>
        </p:spPr>
        <p:txBody>
          <a:bodyPr/>
          <a:lstStyle/>
          <a:p>
            <a:pPr lvl="1"/>
            <a:r>
              <a:rPr kumimoji="1" lang="en-US" altLang="zh-CN" sz="2800" dirty="0"/>
              <a:t>Insert the predicted buffers back into netlists</a:t>
            </a:r>
          </a:p>
          <a:p>
            <a:pPr lvl="1"/>
            <a:r>
              <a:rPr kumimoji="1" lang="en-US" altLang="zh-CN" sz="2800" dirty="0"/>
              <a:t>Compare buffer areas and #ERC violations</a:t>
            </a:r>
          </a:p>
          <a:p>
            <a:pPr lvl="1"/>
            <a:endParaRPr kumimoji="1" lang="en-US" altLang="zh-CN" sz="2800" dirty="0"/>
          </a:p>
          <a:p>
            <a:pPr lvl="1"/>
            <a:endParaRPr kumimoji="1" lang="en-US" altLang="zh-CN" sz="2800" dirty="0"/>
          </a:p>
          <a:p>
            <a:pPr lvl="1"/>
            <a:endParaRPr kumimoji="1" lang="en-US" altLang="zh-CN" sz="2800" dirty="0"/>
          </a:p>
          <a:p>
            <a:pPr lvl="1"/>
            <a:endParaRPr kumimoji="1" lang="en-US" altLang="zh-CN" sz="2800" dirty="0"/>
          </a:p>
          <a:p>
            <a:pPr lvl="1"/>
            <a:endParaRPr kumimoji="1" lang="en-US" altLang="zh-CN" sz="2800" dirty="0"/>
          </a:p>
          <a:p>
            <a:pPr lvl="1"/>
            <a:r>
              <a:rPr lang="en-US" altLang="zh-CN" sz="2800" i="1" dirty="0" err="1"/>
              <a:t>MLBuf</a:t>
            </a:r>
            <a:r>
              <a:rPr lang="en-US" altLang="zh-CN" sz="2800" i="1" dirty="0"/>
              <a:t> </a:t>
            </a:r>
            <a:r>
              <a:rPr lang="en-US" altLang="zh-CN" sz="2800" dirty="0"/>
              <a:t>achieves comparable ERC violation resolution to OR </a:t>
            </a:r>
            <a:r>
              <a:rPr lang="en-US" altLang="zh-CN" sz="2800" dirty="0" err="1"/>
              <a:t>rsz</a:t>
            </a:r>
            <a:r>
              <a:rPr lang="en-US" altLang="zh-CN" sz="2800" dirty="0"/>
              <a:t> </a:t>
            </a:r>
          </a:p>
          <a:p>
            <a:pPr lvl="2"/>
            <a:r>
              <a:rPr lang="en-US" altLang="zh-CN" sz="2400" dirty="0"/>
              <a:t>OR </a:t>
            </a:r>
            <a:r>
              <a:rPr lang="en-US" altLang="zh-CN" sz="2400" dirty="0" err="1"/>
              <a:t>rsz</a:t>
            </a:r>
            <a:r>
              <a:rPr lang="en-US" altLang="zh-CN" sz="2400" dirty="0"/>
              <a:t>: </a:t>
            </a:r>
            <a:r>
              <a:rPr lang="en-US" altLang="zh-CN" sz="2400" dirty="0" err="1"/>
              <a:t>OpenROAD</a:t>
            </a:r>
            <a:r>
              <a:rPr lang="en-US" altLang="zh-CN" sz="2400" dirty="0"/>
              <a:t> Resizer [</a:t>
            </a:r>
            <a:r>
              <a:rPr lang="en-US" altLang="zh-CN" sz="2400" dirty="0">
                <a:hlinkClick r:id="rId3"/>
              </a:rPr>
              <a:t>link</a:t>
            </a:r>
            <a:r>
              <a:rPr lang="en-US" altLang="zh-CN" sz="2400" dirty="0"/>
              <a:t>]</a:t>
            </a:r>
          </a:p>
          <a:p>
            <a:pPr lvl="1"/>
            <a:endParaRPr kumimoji="1" lang="en-US" altLang="zh-CN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2DE4A7-9181-E6A9-7474-8E12598E78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2075" tIns="46025" rIns="92075" bIns="460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altLang="zh-CN" dirty="0">
                <a:solidFill>
                  <a:srgbClr val="1F497D"/>
                </a:solidFill>
              </a:rPr>
              <a:t>ERC Evaluation Results</a:t>
            </a:r>
            <a:endParaRPr lang="zh-CN" altLang="en-US" dirty="0">
              <a:solidFill>
                <a:srgbClr val="1F497D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2FAB4F-053A-23CF-84A3-4736AF2BC9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1" r="2257"/>
          <a:stretch>
            <a:fillRect/>
          </a:stretch>
        </p:blipFill>
        <p:spPr>
          <a:xfrm>
            <a:off x="231775" y="1752600"/>
            <a:ext cx="8836025" cy="2329132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C7F98BB-8A31-48EF-7D42-BA877092FD14}"/>
              </a:ext>
            </a:extLst>
          </p:cNvPr>
          <p:cNvSpPr/>
          <p:nvPr/>
        </p:nvSpPr>
        <p:spPr>
          <a:xfrm>
            <a:off x="1143000" y="2971800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0B293EF-646A-E085-A6D1-CF0FF3D675CE}"/>
              </a:ext>
            </a:extLst>
          </p:cNvPr>
          <p:cNvSpPr/>
          <p:nvPr/>
        </p:nvSpPr>
        <p:spPr>
          <a:xfrm>
            <a:off x="1143000" y="3631883"/>
            <a:ext cx="914401" cy="169545"/>
          </a:xfrm>
          <a:prstGeom prst="roundRect">
            <a:avLst/>
          </a:prstGeom>
          <a:solidFill>
            <a:schemeClr val="accent1">
              <a:alpha val="14318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05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651362F-3D78-45A0-6D75-C00C505EE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25" y="739775"/>
            <a:ext cx="8309351" cy="3516539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A4A1936-813D-6114-5005-1316E8B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Runtime Comparison: OR </a:t>
            </a:r>
            <a:r>
              <a:rPr kumimoji="1" lang="en-US" altLang="zh-CN" dirty="0" err="1"/>
              <a:t>rsz</a:t>
            </a:r>
            <a:r>
              <a:rPr kumimoji="1" lang="en-US" altLang="zh-CN" dirty="0"/>
              <a:t> and </a:t>
            </a:r>
            <a:r>
              <a:rPr kumimoji="1" lang="en-US" altLang="zh-CN" dirty="0" err="1"/>
              <a:t>MLBuf</a:t>
            </a:r>
            <a:endParaRPr kumimoji="1"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6EE56E97-EB8B-223F-9066-9C5658DDB5C1}"/>
              </a:ext>
            </a:extLst>
          </p:cNvPr>
          <p:cNvSpPr txBox="1">
            <a:spLocks/>
          </p:cNvSpPr>
          <p:nvPr/>
        </p:nvSpPr>
        <p:spPr bwMode="auto">
          <a:xfrm>
            <a:off x="268969" y="4114800"/>
            <a:ext cx="8842374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8788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542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914400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/>
            <a:r>
              <a:rPr lang="en-US" altLang="zh-CN" sz="2800" kern="0" dirty="0"/>
              <a:t>OR </a:t>
            </a:r>
            <a:r>
              <a:rPr lang="en-US" altLang="zh-CN" sz="2800" kern="0" dirty="0" err="1"/>
              <a:t>rsz</a:t>
            </a:r>
            <a:r>
              <a:rPr lang="en-US" altLang="zh-CN" sz="2800" kern="0" dirty="0"/>
              <a:t>: Stenier tree generation + buffer calculation</a:t>
            </a:r>
          </a:p>
          <a:p>
            <a:pPr lvl="1"/>
            <a:r>
              <a:rPr lang="en-US" altLang="zh-CN" sz="2800" kern="0" dirty="0" err="1"/>
              <a:t>MLBuf</a:t>
            </a:r>
            <a:r>
              <a:rPr lang="en-US" altLang="zh-CN" sz="2800" kern="0" dirty="0"/>
              <a:t>: Inference time (i.e., buffer-embedded tree generation)</a:t>
            </a:r>
          </a:p>
          <a:p>
            <a:pPr lvl="1"/>
            <a:endParaRPr kumimoji="1"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32567475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D58B9EA2-2A47-8094-CA8B-85E626FE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A271CF-3EE3-7454-285D-0B55D41FF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736716"/>
            <a:ext cx="8836025" cy="558788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sz="2600" dirty="0"/>
              <a:t>Challenges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dirty="0"/>
              <a:t>Timing closure requires extensive buffer insertion</a:t>
            </a:r>
          </a:p>
          <a:p>
            <a:pPr lvl="2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altLang="zh-CN" b="1" dirty="0"/>
              <a:t>Solution</a:t>
            </a:r>
            <a:r>
              <a:rPr lang="en-US" altLang="zh-CN" dirty="0"/>
              <a:t>: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1B00C0"/>
                </a:solidFill>
              </a:rPr>
              <a:t>Buffer-porosity-aware placement</a:t>
            </a:r>
            <a:endParaRPr lang="en-US" dirty="0">
              <a:solidFill>
                <a:srgbClr val="1B00C0"/>
              </a:solidFill>
            </a:endParaRPr>
          </a:p>
          <a:p>
            <a:pPr lvl="1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dirty="0"/>
              <a:t>Actual buffer insertion slows down the GPU-accelerated placer </a:t>
            </a:r>
            <a:r>
              <a:rPr lang="en-US" b="1" dirty="0">
                <a:solidFill>
                  <a:srgbClr val="FF0000"/>
                </a:solidFill>
              </a:rPr>
              <a:t>because the topology changes!</a:t>
            </a:r>
          </a:p>
          <a:p>
            <a:pPr lvl="2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altLang="zh-CN" b="1" dirty="0"/>
              <a:t>Solution</a:t>
            </a:r>
            <a:r>
              <a:rPr lang="en-US" altLang="zh-CN" dirty="0"/>
              <a:t>: Lightweight </a:t>
            </a:r>
            <a:r>
              <a:rPr lang="en-US" altLang="zh-CN" b="1" dirty="0">
                <a:solidFill>
                  <a:srgbClr val="1B00C0"/>
                </a:solidFill>
              </a:rPr>
              <a:t>virtual buffering </a:t>
            </a:r>
            <a:r>
              <a:rPr lang="en-US" altLang="zh-CN" dirty="0"/>
              <a:t>strategy</a:t>
            </a:r>
          </a:p>
          <a:p>
            <a:pPr marL="458788" lvl="2" indent="0">
              <a:lnSpc>
                <a:spcPct val="90000"/>
              </a:lnSpc>
              <a:spcBef>
                <a:spcPts val="720"/>
              </a:spcBef>
              <a:buSzPts val="2400"/>
              <a:buNone/>
            </a:pPr>
            <a:endParaRPr lang="en-US" altLang="zh-CN" dirty="0"/>
          </a:p>
          <a:p>
            <a:pPr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sz="2600" dirty="0"/>
              <a:t>Limitations of existing methods</a:t>
            </a:r>
          </a:p>
          <a:p>
            <a:pPr lvl="1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dirty="0"/>
              <a:t>Traditional van Ginneken-Lillis-style methods</a:t>
            </a:r>
          </a:p>
          <a:p>
            <a:pPr lvl="2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dirty="0"/>
              <a:t>Computationally expensive</a:t>
            </a:r>
          </a:p>
          <a:p>
            <a:pPr lvl="1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dirty="0"/>
              <a:t>Modern ML-based approaches</a:t>
            </a:r>
          </a:p>
          <a:p>
            <a:pPr lvl="2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dirty="0"/>
              <a:t>Omit Electrical Rule Check (ERC) considerations</a:t>
            </a:r>
          </a:p>
          <a:p>
            <a:pPr lvl="2">
              <a:lnSpc>
                <a:spcPct val="90000"/>
              </a:lnSpc>
              <a:spcBef>
                <a:spcPts val="720"/>
              </a:spcBef>
              <a:buSzPts val="2400"/>
            </a:pPr>
            <a:r>
              <a:rPr lang="en-US" b="1" dirty="0">
                <a:solidFill>
                  <a:srgbClr val="1B00C0"/>
                </a:solidFill>
              </a:rPr>
              <a:t>Fail</a:t>
            </a:r>
            <a:r>
              <a:rPr lang="en-US" dirty="0"/>
              <a:t> to </a:t>
            </a:r>
            <a:r>
              <a:rPr lang="en-US" b="1" dirty="0">
                <a:solidFill>
                  <a:srgbClr val="1B00C0"/>
                </a:solidFill>
              </a:rPr>
              <a:t>“close the loop” </a:t>
            </a:r>
            <a:r>
              <a:rPr lang="en-US" dirty="0"/>
              <a:t>back into the physical design flow</a:t>
            </a:r>
          </a:p>
          <a:p>
            <a:pPr>
              <a:lnSpc>
                <a:spcPct val="90000"/>
              </a:lnSpc>
              <a:spcBef>
                <a:spcPts val="720"/>
              </a:spcBef>
              <a:buSzPts val="2400"/>
            </a:pPr>
            <a:endParaRPr lang="en-US" dirty="0"/>
          </a:p>
          <a:p>
            <a:pPr marL="230188" lvl="0" indent="-230188">
              <a:lnSpc>
                <a:spcPct val="90000"/>
              </a:lnSpc>
              <a:spcBef>
                <a:spcPts val="720"/>
              </a:spcBef>
              <a:buSzPts val="2400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2B7144-0817-0567-61E9-4D8B4964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74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64CB9-FE31-15EA-FB3E-5D3ABE77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254061"/>
                </a:solidFill>
              </a:rPr>
              <a:t>MLBuf</a:t>
            </a:r>
            <a:endParaRPr lang="en-US" b="1" dirty="0">
              <a:solidFill>
                <a:srgbClr val="254061"/>
              </a:solidFill>
            </a:endParaRPr>
          </a:p>
          <a:p>
            <a:pPr lvl="1"/>
            <a:r>
              <a:rPr lang="en-US" altLang="zh-CN" dirty="0"/>
              <a:t>A recursive learning-based generative buffering model</a:t>
            </a:r>
          </a:p>
          <a:p>
            <a:pPr lvl="2"/>
            <a:r>
              <a:rPr lang="en-US" altLang="zh-CN" sz="2200" dirty="0"/>
              <a:t>Predicts buffer locations</a:t>
            </a:r>
          </a:p>
          <a:p>
            <a:pPr lvl="2"/>
            <a:r>
              <a:rPr lang="en-US" altLang="zh-CN" sz="2200" dirty="0"/>
              <a:t>Predicts buffer types</a:t>
            </a:r>
          </a:p>
          <a:p>
            <a:pPr lvl="2"/>
            <a:r>
              <a:rPr lang="en-US" altLang="zh-CN" sz="2200" dirty="0"/>
              <a:t>Predicts buffered tree structures</a:t>
            </a:r>
          </a:p>
          <a:p>
            <a:pPr lvl="2"/>
            <a:endParaRPr lang="en-US" altLang="zh-CN" dirty="0"/>
          </a:p>
          <a:p>
            <a:r>
              <a:rPr lang="en-US" altLang="zh-CN" b="1" dirty="0" err="1">
                <a:solidFill>
                  <a:srgbClr val="254061"/>
                </a:solidFill>
              </a:rPr>
              <a:t>MLBuf-RePlAce</a:t>
            </a:r>
            <a:endParaRPr lang="en-US" altLang="zh-CN" b="1" dirty="0">
              <a:solidFill>
                <a:srgbClr val="254061"/>
              </a:solidFill>
            </a:endParaRPr>
          </a:p>
          <a:p>
            <a:pPr lvl="1"/>
            <a:r>
              <a:rPr lang="en-US" altLang="zh-CN" dirty="0"/>
              <a:t>An </a:t>
            </a:r>
            <a:r>
              <a:rPr lang="en-US" altLang="zh-CN" b="1" dirty="0">
                <a:solidFill>
                  <a:srgbClr val="1B00C0"/>
                </a:solidFill>
              </a:rPr>
              <a:t>open-source</a:t>
            </a:r>
            <a:r>
              <a:rPr lang="en-US" altLang="zh-CN" dirty="0"/>
              <a:t> learning-driven virtual buffering-aware analytical global placement framework</a:t>
            </a:r>
          </a:p>
          <a:p>
            <a:pPr lvl="2">
              <a:lnSpc>
                <a:spcPct val="90000"/>
              </a:lnSpc>
            </a:pPr>
            <a:r>
              <a:rPr lang="en-US" altLang="zh-CN" sz="2200" dirty="0"/>
              <a:t>Operates within a </a:t>
            </a:r>
            <a:r>
              <a:rPr lang="en-US" altLang="zh-CN" sz="2200" b="1" dirty="0">
                <a:solidFill>
                  <a:srgbClr val="1B00C0"/>
                </a:solidFill>
              </a:rPr>
              <a:t>complete placement and optimization flow </a:t>
            </a:r>
            <a:r>
              <a:rPr lang="en-US" altLang="zh-CN" sz="2200" dirty="0"/>
              <a:t>(closing the loop)</a:t>
            </a:r>
          </a:p>
          <a:p>
            <a:pPr lvl="2">
              <a:lnSpc>
                <a:spcPct val="90000"/>
              </a:lnSpc>
            </a:pPr>
            <a:r>
              <a:rPr lang="en-US" altLang="zh-CN" sz="2200" dirty="0"/>
              <a:t>Achieve better post-route PPA results in both </a:t>
            </a:r>
            <a:r>
              <a:rPr lang="en-US" altLang="zh-CN" sz="2200" dirty="0" err="1"/>
              <a:t>OpenROAD</a:t>
            </a:r>
            <a:r>
              <a:rPr lang="en-US" altLang="zh-CN" sz="2200" dirty="0"/>
              <a:t> flow and commercial flow</a:t>
            </a:r>
          </a:p>
          <a:p>
            <a:pPr lvl="2"/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A0AA1F-7DB4-9879-25BB-4F0E7E42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389843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>
          <a:extLst>
            <a:ext uri="{FF2B5EF4-FFF2-40B4-BE49-F238E27FC236}">
              <a16:creationId xmlns:a16="http://schemas.microsoft.com/office/drawing/2014/main" id="{0A6E7526-555F-B549-F4CC-C49E2A57D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>
            <a:extLst>
              <a:ext uri="{FF2B5EF4-FFF2-40B4-BE49-F238E27FC236}">
                <a16:creationId xmlns:a16="http://schemas.microsoft.com/office/drawing/2014/main" id="{C1DB9405-846B-2090-DCDF-C76695F94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144463"/>
            <a:ext cx="88519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41" name="Google Shape;41;p3">
            <a:extLst>
              <a:ext uri="{FF2B5EF4-FFF2-40B4-BE49-F238E27FC236}">
                <a16:creationId xmlns:a16="http://schemas.microsoft.com/office/drawing/2014/main" id="{639A32E7-6F5B-EEC0-5CE7-2AB825D4F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1925" y="1066800"/>
            <a:ext cx="9013826" cy="509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Introduction</a:t>
            </a:r>
            <a:endParaRPr dirty="0"/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Motivation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Key contributions</a:t>
            </a:r>
            <a:endParaRPr lang="en-US" sz="400" dirty="0"/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1B00C0"/>
                </a:solidFill>
              </a:rPr>
              <a:t>Our approach</a:t>
            </a:r>
            <a:endParaRPr b="1" dirty="0">
              <a:solidFill>
                <a:srgbClr val="1B00C0"/>
              </a:solidFill>
            </a:endParaRP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altLang="zh-CN" b="1" dirty="0">
                <a:solidFill>
                  <a:srgbClr val="1B00C0"/>
                </a:solidFill>
              </a:rPr>
              <a:t>Reformulation of buffer insertion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 err="1">
                <a:solidFill>
                  <a:srgbClr val="1B00C0"/>
                </a:solidFill>
              </a:rPr>
              <a:t>MLBuf</a:t>
            </a:r>
            <a:r>
              <a:rPr lang="en-US" b="1" dirty="0">
                <a:solidFill>
                  <a:srgbClr val="1B00C0"/>
                </a:solidFill>
              </a:rPr>
              <a:t> model structure</a:t>
            </a:r>
          </a:p>
          <a:p>
            <a:pPr marL="460375" lvl="1" indent="-233363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 err="1">
                <a:solidFill>
                  <a:srgbClr val="1B00C0"/>
                </a:solidFill>
              </a:rPr>
              <a:t>MLBuf-RePlAce</a:t>
            </a:r>
            <a:endParaRPr b="1" dirty="0">
              <a:solidFill>
                <a:srgbClr val="1B00C0"/>
              </a:solidFill>
            </a:endParaRPr>
          </a:p>
          <a:p>
            <a:pPr marL="231775" lvl="0" indent="-539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None/>
            </a:pPr>
            <a:endParaRPr sz="1000" dirty="0"/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Experimental results</a:t>
            </a:r>
          </a:p>
          <a:p>
            <a:pPr marL="231775" lvl="0" indent="-231775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Conclusion</a:t>
            </a:r>
            <a:endParaRPr dirty="0"/>
          </a:p>
          <a:p>
            <a:pPr marL="227011" lvl="1" indent="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671722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9D0EC3A4-2AEA-9849-3E92-799EC1FC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1738061F-9D67-951C-421B-AEC05949D3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66688"/>
            <a:ext cx="904875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CN" dirty="0">
                <a:solidFill>
                  <a:srgbClr val="1F497D"/>
                </a:solidFill>
              </a:rPr>
              <a:t>Reformulation of Buffer Insertion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CDBE14-A23C-A97B-7601-48BBC3AD7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74" y="777182"/>
            <a:ext cx="9048750" cy="1746113"/>
          </a:xfrm>
        </p:spPr>
        <p:txBody>
          <a:bodyPr/>
          <a:lstStyle/>
          <a:p>
            <a:pPr>
              <a:spcBef>
                <a:spcPts val="720"/>
              </a:spcBef>
              <a:buSzPct val="100000"/>
            </a:pPr>
            <a:r>
              <a:rPr lang="en-US" altLang="zh-CN" sz="2600" dirty="0">
                <a:solidFill>
                  <a:srgbClr val="000000"/>
                </a:solidFill>
                <a:latin typeface="Arial" panose="020B0604020202020204" pitchFamily="34" charset="0"/>
              </a:rPr>
              <a:t>Model b</a:t>
            </a:r>
            <a:r>
              <a:rPr lang="en-US" altLang="zh-CN" sz="26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uffer insertion as </a:t>
            </a:r>
            <a:r>
              <a:rPr lang="en-US" altLang="zh-CN" sz="2600" b="1" u="none" strike="noStrike" dirty="0">
                <a:solidFill>
                  <a:srgbClr val="1B00C0"/>
                </a:solidFill>
                <a:effectLst/>
                <a:latin typeface="Arial" panose="020B0604020202020204" pitchFamily="34" charset="0"/>
              </a:rPr>
              <a:t>sequence transformation</a:t>
            </a:r>
          </a:p>
          <a:p>
            <a:pPr lvl="1" indent="-231775"/>
            <a:r>
              <a:rPr lang="en-US" altLang="zh-CN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 each net independently </a:t>
            </a:r>
          </a:p>
          <a:p>
            <a:pPr lvl="1" indent="-231775"/>
            <a:r>
              <a:rPr lang="en-US" altLang="zh-CN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Represent cells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within the </a:t>
            </a:r>
            <a:r>
              <a:rPr lang="en-US" altLang="zh-CN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same net as a </a:t>
            </a:r>
            <a:r>
              <a:rPr lang="en-US" altLang="zh-CN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sequence</a:t>
            </a:r>
          </a:p>
          <a:p>
            <a:pPr indent="-231775"/>
            <a:r>
              <a:rPr lang="en-US" altLang="zh-CN" sz="2600" b="1" dirty="0">
                <a:solidFill>
                  <a:srgbClr val="000000"/>
                </a:solidFill>
              </a:rPr>
              <a:t>Input: </a:t>
            </a:r>
            <a:r>
              <a:rPr lang="en-US" altLang="zh-CN" sz="2600" dirty="0">
                <a:solidFill>
                  <a:srgbClr val="000000"/>
                </a:solidFill>
              </a:rPr>
              <a:t>A sequence of a driver and its sinks</a:t>
            </a:r>
            <a:endParaRPr lang="en-US" altLang="zh-CN" sz="2600" b="1" u="none" strike="noStrike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5" name="组合 250">
            <a:extLst>
              <a:ext uri="{FF2B5EF4-FFF2-40B4-BE49-F238E27FC236}">
                <a16:creationId xmlns:a16="http://schemas.microsoft.com/office/drawing/2014/main" id="{9B0FE460-F3F8-B417-2885-2A2E6B4686AD}"/>
              </a:ext>
            </a:extLst>
          </p:cNvPr>
          <p:cNvGrpSpPr/>
          <p:nvPr/>
        </p:nvGrpSpPr>
        <p:grpSpPr>
          <a:xfrm>
            <a:off x="790835" y="6324600"/>
            <a:ext cx="3528330" cy="409338"/>
            <a:chOff x="6397614" y="5356549"/>
            <a:chExt cx="3789318" cy="411030"/>
          </a:xfrm>
        </p:grpSpPr>
        <p:sp>
          <p:nvSpPr>
            <p:cNvPr id="16" name="文本框 57">
              <a:extLst>
                <a:ext uri="{FF2B5EF4-FFF2-40B4-BE49-F238E27FC236}">
                  <a16:creationId xmlns:a16="http://schemas.microsoft.com/office/drawing/2014/main" id="{49EE6761-D8A0-826E-C9B9-368659ED2311}"/>
                </a:ext>
              </a:extLst>
            </p:cNvPr>
            <p:cNvSpPr txBox="1"/>
            <p:nvPr/>
          </p:nvSpPr>
          <p:spPr>
            <a:xfrm>
              <a:off x="7961857" y="5411371"/>
              <a:ext cx="10138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buffer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61">
              <a:extLst>
                <a:ext uri="{FF2B5EF4-FFF2-40B4-BE49-F238E27FC236}">
                  <a16:creationId xmlns:a16="http://schemas.microsoft.com/office/drawing/2014/main" id="{6E1A96F6-F1AC-78D3-C41C-02862C9E0271}"/>
                </a:ext>
              </a:extLst>
            </p:cNvPr>
            <p:cNvSpPr txBox="1"/>
            <p:nvPr/>
          </p:nvSpPr>
          <p:spPr>
            <a:xfrm>
              <a:off x="9173098" y="5396237"/>
              <a:ext cx="10138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sink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62">
              <a:extLst>
                <a:ext uri="{FF2B5EF4-FFF2-40B4-BE49-F238E27FC236}">
                  <a16:creationId xmlns:a16="http://schemas.microsoft.com/office/drawing/2014/main" id="{EABB1229-25AE-2478-9C0C-62CDF75DD678}"/>
                </a:ext>
              </a:extLst>
            </p:cNvPr>
            <p:cNvSpPr txBox="1"/>
            <p:nvPr/>
          </p:nvSpPr>
          <p:spPr>
            <a:xfrm>
              <a:off x="6955921" y="5384068"/>
              <a:ext cx="10138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driver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247">
              <a:extLst>
                <a:ext uri="{FF2B5EF4-FFF2-40B4-BE49-F238E27FC236}">
                  <a16:creationId xmlns:a16="http://schemas.microsoft.com/office/drawing/2014/main" id="{1319143A-EE66-0CDE-323A-495C6BEE9CF2}"/>
                </a:ext>
              </a:extLst>
            </p:cNvPr>
            <p:cNvSpPr/>
            <p:nvPr/>
          </p:nvSpPr>
          <p:spPr>
            <a:xfrm>
              <a:off x="6397614" y="5379636"/>
              <a:ext cx="524107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提取 248">
              <a:extLst>
                <a:ext uri="{FF2B5EF4-FFF2-40B4-BE49-F238E27FC236}">
                  <a16:creationId xmlns:a16="http://schemas.microsoft.com/office/drawing/2014/main" id="{50342466-543E-A2D7-878C-2656D18B2A3D}"/>
                </a:ext>
              </a:extLst>
            </p:cNvPr>
            <p:cNvSpPr/>
            <p:nvPr/>
          </p:nvSpPr>
          <p:spPr>
            <a:xfrm rot="5400000">
              <a:off x="7636362" y="5422810"/>
              <a:ext cx="391756" cy="259233"/>
            </a:xfrm>
            <a:prstGeom prst="flowChartExtra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49">
              <a:extLst>
                <a:ext uri="{FF2B5EF4-FFF2-40B4-BE49-F238E27FC236}">
                  <a16:creationId xmlns:a16="http://schemas.microsoft.com/office/drawing/2014/main" id="{B2D90BC1-6BAD-2503-FE2F-A34687896DAB}"/>
                </a:ext>
              </a:extLst>
            </p:cNvPr>
            <p:cNvSpPr/>
            <p:nvPr/>
          </p:nvSpPr>
          <p:spPr>
            <a:xfrm>
              <a:off x="8780481" y="5398247"/>
              <a:ext cx="365228" cy="369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66980E3-EAE1-EFE4-A5A2-970A0DB5DAF3}"/>
              </a:ext>
            </a:extLst>
          </p:cNvPr>
          <p:cNvSpPr txBox="1">
            <a:spLocks/>
          </p:cNvSpPr>
          <p:nvPr/>
        </p:nvSpPr>
        <p:spPr bwMode="auto">
          <a:xfrm>
            <a:off x="108674" y="3745706"/>
            <a:ext cx="8734537" cy="71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720"/>
              </a:spcBef>
              <a:buSzPct val="100000"/>
            </a:pPr>
            <a:r>
              <a:rPr lang="en-US" altLang="zh-CN" sz="2600" b="1" kern="0" dirty="0">
                <a:solidFill>
                  <a:srgbClr val="000000"/>
                </a:solidFill>
              </a:rPr>
              <a:t>Output</a:t>
            </a:r>
            <a:r>
              <a:rPr lang="en-US" altLang="zh-CN" sz="2600" kern="0" dirty="0">
                <a:solidFill>
                  <a:srgbClr val="000000"/>
                </a:solidFill>
              </a:rPr>
              <a:t>: A transformed sequence containing the driver, predicted buffers, and unbuffered sinks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C9A24FB-639C-2BD3-A54F-9ECDD4D45FCE}"/>
              </a:ext>
            </a:extLst>
          </p:cNvPr>
          <p:cNvGrpSpPr/>
          <p:nvPr/>
        </p:nvGrpSpPr>
        <p:grpSpPr>
          <a:xfrm>
            <a:off x="1415516" y="2692583"/>
            <a:ext cx="3083870" cy="404445"/>
            <a:chOff x="656893" y="2971094"/>
            <a:chExt cx="3009905" cy="395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椭圆 147">
                  <a:extLst>
                    <a:ext uri="{FF2B5EF4-FFF2-40B4-BE49-F238E27FC236}">
                      <a16:creationId xmlns:a16="http://schemas.microsoft.com/office/drawing/2014/main" id="{EDA40498-19C0-4B24-A065-4712DD2F8EB9}"/>
                    </a:ext>
                  </a:extLst>
                </p:cNvPr>
                <p:cNvSpPr/>
                <p:nvPr/>
              </p:nvSpPr>
              <p:spPr>
                <a:xfrm>
                  <a:off x="656893" y="2971094"/>
                  <a:ext cx="365228" cy="3693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椭圆 147">
                  <a:extLst>
                    <a:ext uri="{FF2B5EF4-FFF2-40B4-BE49-F238E27FC236}">
                      <a16:creationId xmlns:a16="http://schemas.microsoft.com/office/drawing/2014/main" id="{EDA40498-19C0-4B24-A065-4712DD2F8E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93" y="2971094"/>
                  <a:ext cx="365228" cy="369332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椭圆 148">
                  <a:extLst>
                    <a:ext uri="{FF2B5EF4-FFF2-40B4-BE49-F238E27FC236}">
                      <a16:creationId xmlns:a16="http://schemas.microsoft.com/office/drawing/2014/main" id="{4AD07B1F-DCA0-EF1E-14A6-EF987009633F}"/>
                    </a:ext>
                  </a:extLst>
                </p:cNvPr>
                <p:cNvSpPr/>
                <p:nvPr/>
              </p:nvSpPr>
              <p:spPr>
                <a:xfrm>
                  <a:off x="2336324" y="2982135"/>
                  <a:ext cx="365228" cy="3693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椭圆 148">
                  <a:extLst>
                    <a:ext uri="{FF2B5EF4-FFF2-40B4-BE49-F238E27FC236}">
                      <a16:creationId xmlns:a16="http://schemas.microsoft.com/office/drawing/2014/main" id="{4AD07B1F-DCA0-EF1E-14A6-EF98700963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324" y="2982135"/>
                  <a:ext cx="365228" cy="36933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椭圆 149">
                  <a:extLst>
                    <a:ext uri="{FF2B5EF4-FFF2-40B4-BE49-F238E27FC236}">
                      <a16:creationId xmlns:a16="http://schemas.microsoft.com/office/drawing/2014/main" id="{3F45420B-2FBD-CED7-F66E-622F7C44025E}"/>
                    </a:ext>
                  </a:extLst>
                </p:cNvPr>
                <p:cNvSpPr/>
                <p:nvPr/>
              </p:nvSpPr>
              <p:spPr>
                <a:xfrm>
                  <a:off x="1482736" y="2991138"/>
                  <a:ext cx="365228" cy="3693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椭圆 149">
                  <a:extLst>
                    <a:ext uri="{FF2B5EF4-FFF2-40B4-BE49-F238E27FC236}">
                      <a16:creationId xmlns:a16="http://schemas.microsoft.com/office/drawing/2014/main" id="{3F45420B-2FBD-CED7-F66E-622F7C4402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736" y="2991138"/>
                  <a:ext cx="365228" cy="36933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椭圆 153">
                  <a:extLst>
                    <a:ext uri="{FF2B5EF4-FFF2-40B4-BE49-F238E27FC236}">
                      <a16:creationId xmlns:a16="http://schemas.microsoft.com/office/drawing/2014/main" id="{B88C73D7-3EED-9A1C-A545-23A4D4D870D1}"/>
                    </a:ext>
                  </a:extLst>
                </p:cNvPr>
                <p:cNvSpPr/>
                <p:nvPr/>
              </p:nvSpPr>
              <p:spPr>
                <a:xfrm>
                  <a:off x="1908392" y="2991138"/>
                  <a:ext cx="365228" cy="3693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椭圆 153">
                  <a:extLst>
                    <a:ext uri="{FF2B5EF4-FFF2-40B4-BE49-F238E27FC236}">
                      <a16:creationId xmlns:a16="http://schemas.microsoft.com/office/drawing/2014/main" id="{B88C73D7-3EED-9A1C-A545-23A4D4D870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392" y="2991138"/>
                  <a:ext cx="365228" cy="369332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椭圆 154">
                  <a:extLst>
                    <a:ext uri="{FF2B5EF4-FFF2-40B4-BE49-F238E27FC236}">
                      <a16:creationId xmlns:a16="http://schemas.microsoft.com/office/drawing/2014/main" id="{984B4089-676C-2E20-9298-0F752B691B8C}"/>
                    </a:ext>
                  </a:extLst>
                </p:cNvPr>
                <p:cNvSpPr/>
                <p:nvPr/>
              </p:nvSpPr>
              <p:spPr>
                <a:xfrm>
                  <a:off x="1076573" y="2982135"/>
                  <a:ext cx="365228" cy="3693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椭圆 154">
                  <a:extLst>
                    <a:ext uri="{FF2B5EF4-FFF2-40B4-BE49-F238E27FC236}">
                      <a16:creationId xmlns:a16="http://schemas.microsoft.com/office/drawing/2014/main" id="{984B4089-676C-2E20-9298-0F752B691B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573" y="2982135"/>
                  <a:ext cx="365228" cy="369332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椭圆 155">
                  <a:extLst>
                    <a:ext uri="{FF2B5EF4-FFF2-40B4-BE49-F238E27FC236}">
                      <a16:creationId xmlns:a16="http://schemas.microsoft.com/office/drawing/2014/main" id="{6D32F4DF-CEE3-F561-8E16-8000C13ED20A}"/>
                    </a:ext>
                  </a:extLst>
                </p:cNvPr>
                <p:cNvSpPr/>
                <p:nvPr/>
              </p:nvSpPr>
              <p:spPr>
                <a:xfrm>
                  <a:off x="2732231" y="2997708"/>
                  <a:ext cx="365228" cy="3693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椭圆 155">
                  <a:extLst>
                    <a:ext uri="{FF2B5EF4-FFF2-40B4-BE49-F238E27FC236}">
                      <a16:creationId xmlns:a16="http://schemas.microsoft.com/office/drawing/2014/main" id="{6D32F4DF-CEE3-F561-8E16-8000C13ED2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231" y="2997708"/>
                  <a:ext cx="365228" cy="369332"/>
                </a:xfrm>
                <a:prstGeom prst="ellipse">
                  <a:avLst/>
                </a:prstGeom>
                <a:blipFill>
                  <a:blip r:embed="rId32"/>
                  <a:stretch>
                    <a:fillRect l="-21212" b="-1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矩形 156">
                  <a:extLst>
                    <a:ext uri="{FF2B5EF4-FFF2-40B4-BE49-F238E27FC236}">
                      <a16:creationId xmlns:a16="http://schemas.microsoft.com/office/drawing/2014/main" id="{B098443F-5103-19ED-4ED4-A02BB18508A8}"/>
                    </a:ext>
                  </a:extLst>
                </p:cNvPr>
                <p:cNvSpPr/>
                <p:nvPr/>
              </p:nvSpPr>
              <p:spPr>
                <a:xfrm>
                  <a:off x="3142691" y="2992138"/>
                  <a:ext cx="524107" cy="3693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矩形 156">
                  <a:extLst>
                    <a:ext uri="{FF2B5EF4-FFF2-40B4-BE49-F238E27FC236}">
                      <a16:creationId xmlns:a16="http://schemas.microsoft.com/office/drawing/2014/main" id="{B098443F-5103-19ED-4ED4-A02BB18508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2691" y="2992138"/>
                  <a:ext cx="524107" cy="369332"/>
                </a:xfrm>
                <a:prstGeom prst="rect">
                  <a:avLst/>
                </a:prstGeom>
                <a:blipFill>
                  <a:blip r:embed="rId33"/>
                  <a:stretch>
                    <a:fillRect l="-13333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346D5-FEAF-9088-0AB9-7BF74175CD9E}"/>
              </a:ext>
            </a:extLst>
          </p:cNvPr>
          <p:cNvGrpSpPr/>
          <p:nvPr/>
        </p:nvGrpSpPr>
        <p:grpSpPr>
          <a:xfrm>
            <a:off x="1227900" y="4621359"/>
            <a:ext cx="3191700" cy="520451"/>
            <a:chOff x="1118939" y="4813549"/>
            <a:chExt cx="3191700" cy="520451"/>
          </a:xfrm>
        </p:grpSpPr>
        <p:sp>
          <p:nvSpPr>
            <p:cNvPr id="255" name="提取 165">
              <a:extLst>
                <a:ext uri="{FF2B5EF4-FFF2-40B4-BE49-F238E27FC236}">
                  <a16:creationId xmlns:a16="http://schemas.microsoft.com/office/drawing/2014/main" id="{6923F97D-384C-4884-1B26-7CAA36D24456}"/>
                </a:ext>
              </a:extLst>
            </p:cNvPr>
            <p:cNvSpPr/>
            <p:nvPr/>
          </p:nvSpPr>
          <p:spPr>
            <a:xfrm rot="5400000">
              <a:off x="1251307" y="4908507"/>
              <a:ext cx="510826" cy="340160"/>
            </a:xfrm>
            <a:prstGeom prst="flowChartExtra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6" name="提取 166">
              <a:extLst>
                <a:ext uri="{FF2B5EF4-FFF2-40B4-BE49-F238E27FC236}">
                  <a16:creationId xmlns:a16="http://schemas.microsoft.com/office/drawing/2014/main" id="{A840E486-EB5A-21A4-64CD-7F19564C6782}"/>
                </a:ext>
              </a:extLst>
            </p:cNvPr>
            <p:cNvSpPr/>
            <p:nvPr/>
          </p:nvSpPr>
          <p:spPr>
            <a:xfrm rot="5400000">
              <a:off x="1644342" y="4908507"/>
              <a:ext cx="510826" cy="340160"/>
            </a:xfrm>
            <a:prstGeom prst="flowChartExtra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7" name="提取 167">
              <a:extLst>
                <a:ext uri="{FF2B5EF4-FFF2-40B4-BE49-F238E27FC236}">
                  <a16:creationId xmlns:a16="http://schemas.microsoft.com/office/drawing/2014/main" id="{8837F06A-951B-1910-25B2-BA0C6DE5B759}"/>
                </a:ext>
              </a:extLst>
            </p:cNvPr>
            <p:cNvSpPr/>
            <p:nvPr/>
          </p:nvSpPr>
          <p:spPr>
            <a:xfrm rot="5400000">
              <a:off x="2036743" y="4898882"/>
              <a:ext cx="510826" cy="340160"/>
            </a:xfrm>
            <a:prstGeom prst="flowChartExtra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8" name="提取 168">
              <a:extLst>
                <a:ext uri="{FF2B5EF4-FFF2-40B4-BE49-F238E27FC236}">
                  <a16:creationId xmlns:a16="http://schemas.microsoft.com/office/drawing/2014/main" id="{1277FAFD-CC6A-61D0-92FF-F987056CD643}"/>
                </a:ext>
              </a:extLst>
            </p:cNvPr>
            <p:cNvSpPr/>
            <p:nvPr/>
          </p:nvSpPr>
          <p:spPr>
            <a:xfrm rot="5400000">
              <a:off x="2461441" y="4898882"/>
              <a:ext cx="510826" cy="340160"/>
            </a:xfrm>
            <a:prstGeom prst="flowChartExtra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9" name="提取 169">
              <a:extLst>
                <a:ext uri="{FF2B5EF4-FFF2-40B4-BE49-F238E27FC236}">
                  <a16:creationId xmlns:a16="http://schemas.microsoft.com/office/drawing/2014/main" id="{314ACF9D-3D85-3EF2-5E88-4BF5C53AA103}"/>
                </a:ext>
              </a:extLst>
            </p:cNvPr>
            <p:cNvSpPr/>
            <p:nvPr/>
          </p:nvSpPr>
          <p:spPr>
            <a:xfrm rot="5400000">
              <a:off x="2868137" y="4898882"/>
              <a:ext cx="510826" cy="340160"/>
            </a:xfrm>
            <a:prstGeom prst="flowChartExtra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文本框 116">
                  <a:extLst>
                    <a:ext uri="{FF2B5EF4-FFF2-40B4-BE49-F238E27FC236}">
                      <a16:creationId xmlns:a16="http://schemas.microsoft.com/office/drawing/2014/main" id="{9471785C-BA22-9275-0B5E-4F5038B37521}"/>
                    </a:ext>
                  </a:extLst>
                </p:cNvPr>
                <p:cNvSpPr txBox="1"/>
                <p:nvPr/>
              </p:nvSpPr>
              <p:spPr>
                <a:xfrm>
                  <a:off x="1118939" y="4840136"/>
                  <a:ext cx="632103" cy="401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1" name="文本框 116">
                  <a:extLst>
                    <a:ext uri="{FF2B5EF4-FFF2-40B4-BE49-F238E27FC236}">
                      <a16:creationId xmlns:a16="http://schemas.microsoft.com/office/drawing/2014/main" id="{9471785C-BA22-9275-0B5E-4F5038B37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939" y="4840136"/>
                  <a:ext cx="632103" cy="401323"/>
                </a:xfrm>
                <a:prstGeom prst="rect">
                  <a:avLst/>
                </a:prstGeom>
                <a:blipFill>
                  <a:blip r:embed="rId3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文本框 118">
                  <a:extLst>
                    <a:ext uri="{FF2B5EF4-FFF2-40B4-BE49-F238E27FC236}">
                      <a16:creationId xmlns:a16="http://schemas.microsoft.com/office/drawing/2014/main" id="{32069A92-6AF1-AB45-DC5A-00BAC076FBC5}"/>
                    </a:ext>
                  </a:extLst>
                </p:cNvPr>
                <p:cNvSpPr txBox="1"/>
                <p:nvPr/>
              </p:nvSpPr>
              <p:spPr>
                <a:xfrm>
                  <a:off x="1577275" y="4854412"/>
                  <a:ext cx="391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2" name="文本框 118">
                  <a:extLst>
                    <a:ext uri="{FF2B5EF4-FFF2-40B4-BE49-F238E27FC236}">
                      <a16:creationId xmlns:a16="http://schemas.microsoft.com/office/drawing/2014/main" id="{32069A92-6AF1-AB45-DC5A-00BAC076F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275" y="4854412"/>
                  <a:ext cx="391940" cy="369332"/>
                </a:xfrm>
                <a:prstGeom prst="rect">
                  <a:avLst/>
                </a:prstGeom>
                <a:blipFill>
                  <a:blip r:embed="rId35"/>
                  <a:stretch>
                    <a:fillRect r="-10938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文本框 119">
                  <a:extLst>
                    <a:ext uri="{FF2B5EF4-FFF2-40B4-BE49-F238E27FC236}">
                      <a16:creationId xmlns:a16="http://schemas.microsoft.com/office/drawing/2014/main" id="{70DED577-6A62-BC94-6809-B698AE302CBC}"/>
                    </a:ext>
                  </a:extLst>
                </p:cNvPr>
                <p:cNvSpPr txBox="1"/>
                <p:nvPr/>
              </p:nvSpPr>
              <p:spPr>
                <a:xfrm>
                  <a:off x="1995414" y="4850564"/>
                  <a:ext cx="391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3" name="文本框 119">
                  <a:extLst>
                    <a:ext uri="{FF2B5EF4-FFF2-40B4-BE49-F238E27FC236}">
                      <a16:creationId xmlns:a16="http://schemas.microsoft.com/office/drawing/2014/main" id="{70DED577-6A62-BC94-6809-B698AE302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414" y="4850564"/>
                  <a:ext cx="391940" cy="369332"/>
                </a:xfrm>
                <a:prstGeom prst="rect">
                  <a:avLst/>
                </a:prstGeom>
                <a:blipFill>
                  <a:blip r:embed="rId36"/>
                  <a:stretch>
                    <a:fillRect r="-10769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本框 120">
                  <a:extLst>
                    <a:ext uri="{FF2B5EF4-FFF2-40B4-BE49-F238E27FC236}">
                      <a16:creationId xmlns:a16="http://schemas.microsoft.com/office/drawing/2014/main" id="{F29F1FEC-5F92-CD07-78C3-D22055E912C8}"/>
                    </a:ext>
                  </a:extLst>
                </p:cNvPr>
                <p:cNvSpPr txBox="1"/>
                <p:nvPr/>
              </p:nvSpPr>
              <p:spPr>
                <a:xfrm>
                  <a:off x="2405234" y="4839486"/>
                  <a:ext cx="391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4" name="文本框 120">
                  <a:extLst>
                    <a:ext uri="{FF2B5EF4-FFF2-40B4-BE49-F238E27FC236}">
                      <a16:creationId xmlns:a16="http://schemas.microsoft.com/office/drawing/2014/main" id="{F29F1FEC-5F92-CD07-78C3-D22055E91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234" y="4839486"/>
                  <a:ext cx="391940" cy="369332"/>
                </a:xfrm>
                <a:prstGeom prst="rect">
                  <a:avLst/>
                </a:prstGeom>
                <a:blipFill>
                  <a:blip r:embed="rId37"/>
                  <a:stretch>
                    <a:fillRect r="-10769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本框 126">
                  <a:extLst>
                    <a:ext uri="{FF2B5EF4-FFF2-40B4-BE49-F238E27FC236}">
                      <a16:creationId xmlns:a16="http://schemas.microsoft.com/office/drawing/2014/main" id="{83E12726-7E72-1F43-24B6-BB24362CFA95}"/>
                    </a:ext>
                  </a:extLst>
                </p:cNvPr>
                <p:cNvSpPr txBox="1"/>
                <p:nvPr/>
              </p:nvSpPr>
              <p:spPr>
                <a:xfrm>
                  <a:off x="2819400" y="4839483"/>
                  <a:ext cx="391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5" name="文本框 126">
                  <a:extLst>
                    <a:ext uri="{FF2B5EF4-FFF2-40B4-BE49-F238E27FC236}">
                      <a16:creationId xmlns:a16="http://schemas.microsoft.com/office/drawing/2014/main" id="{83E12726-7E72-1F43-24B6-BB24362CFA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4839483"/>
                  <a:ext cx="391940" cy="369332"/>
                </a:xfrm>
                <a:prstGeom prst="rect">
                  <a:avLst/>
                </a:prstGeom>
                <a:blipFill>
                  <a:blip r:embed="rId38"/>
                  <a:stretch>
                    <a:fillRect r="-10769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椭圆 155">
                  <a:extLst>
                    <a:ext uri="{FF2B5EF4-FFF2-40B4-BE49-F238E27FC236}">
                      <a16:creationId xmlns:a16="http://schemas.microsoft.com/office/drawing/2014/main" id="{CC886D99-5024-C261-D43A-0C2A3451E8CE}"/>
                    </a:ext>
                  </a:extLst>
                </p:cNvPr>
                <p:cNvSpPr/>
                <p:nvPr/>
              </p:nvSpPr>
              <p:spPr>
                <a:xfrm>
                  <a:off x="3348062" y="4881692"/>
                  <a:ext cx="374203" cy="377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7" name="椭圆 155">
                  <a:extLst>
                    <a:ext uri="{FF2B5EF4-FFF2-40B4-BE49-F238E27FC236}">
                      <a16:creationId xmlns:a16="http://schemas.microsoft.com/office/drawing/2014/main" id="{CC886D99-5024-C261-D43A-0C2A3451E8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8062" y="4881692"/>
                  <a:ext cx="374203" cy="377259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矩形 156">
                  <a:extLst>
                    <a:ext uri="{FF2B5EF4-FFF2-40B4-BE49-F238E27FC236}">
                      <a16:creationId xmlns:a16="http://schemas.microsoft.com/office/drawing/2014/main" id="{EFFF32F8-5D3F-C339-2C97-A4CE05142B19}"/>
                    </a:ext>
                  </a:extLst>
                </p:cNvPr>
                <p:cNvSpPr/>
                <p:nvPr/>
              </p:nvSpPr>
              <p:spPr>
                <a:xfrm>
                  <a:off x="3773653" y="4906841"/>
                  <a:ext cx="536986" cy="37725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8" name="矩形 156">
                  <a:extLst>
                    <a:ext uri="{FF2B5EF4-FFF2-40B4-BE49-F238E27FC236}">
                      <a16:creationId xmlns:a16="http://schemas.microsoft.com/office/drawing/2014/main" id="{EFFF32F8-5D3F-C339-2C97-A4CE05142B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3653" y="4906841"/>
                  <a:ext cx="536986" cy="377259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 descr="A diagram of a machine&#10;&#10;AI-generated content may be incorrect.">
            <a:extLst>
              <a:ext uri="{FF2B5EF4-FFF2-40B4-BE49-F238E27FC236}">
                <a16:creationId xmlns:a16="http://schemas.microsoft.com/office/drawing/2014/main" id="{EA5C675D-4131-7191-09C0-CA0D8F28FE1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3127"/>
            <a:ext cx="2316492" cy="170526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8649BDD-2941-39ED-2B61-DAA83D65AA65}"/>
              </a:ext>
            </a:extLst>
          </p:cNvPr>
          <p:cNvGrpSpPr/>
          <p:nvPr/>
        </p:nvGrpSpPr>
        <p:grpSpPr>
          <a:xfrm>
            <a:off x="5761747" y="4243039"/>
            <a:ext cx="2817319" cy="2310161"/>
            <a:chOff x="5761747" y="4243039"/>
            <a:chExt cx="2817319" cy="2310161"/>
          </a:xfrm>
        </p:grpSpPr>
        <p:pic>
          <p:nvPicPr>
            <p:cNvPr id="8" name="Picture 7" descr="A diagram of a diagram&#10;&#10;AI-generated content may be incorrect.">
              <a:extLst>
                <a:ext uri="{FF2B5EF4-FFF2-40B4-BE49-F238E27FC236}">
                  <a16:creationId xmlns:a16="http://schemas.microsoft.com/office/drawing/2014/main" id="{021BE109-55C3-6DDF-94D3-B72258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747" y="4243039"/>
              <a:ext cx="2817319" cy="23101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116">
                  <a:extLst>
                    <a:ext uri="{FF2B5EF4-FFF2-40B4-BE49-F238E27FC236}">
                      <a16:creationId xmlns:a16="http://schemas.microsoft.com/office/drawing/2014/main" id="{D547F9FB-5931-DB1A-4E09-4DF75E2AA877}"/>
                    </a:ext>
                  </a:extLst>
                </p:cNvPr>
                <p:cNvSpPr txBox="1"/>
                <p:nvPr/>
              </p:nvSpPr>
              <p:spPr>
                <a:xfrm>
                  <a:off x="7185452" y="4475449"/>
                  <a:ext cx="632103" cy="401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116">
                  <a:extLst>
                    <a:ext uri="{FF2B5EF4-FFF2-40B4-BE49-F238E27FC236}">
                      <a16:creationId xmlns:a16="http://schemas.microsoft.com/office/drawing/2014/main" id="{D547F9FB-5931-DB1A-4E09-4DF75E2AA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452" y="4475449"/>
                  <a:ext cx="632103" cy="401323"/>
                </a:xfrm>
                <a:prstGeom prst="rect">
                  <a:avLst/>
                </a:prstGeom>
                <a:blipFill>
                  <a:blip r:embed="rId4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119">
                  <a:extLst>
                    <a:ext uri="{FF2B5EF4-FFF2-40B4-BE49-F238E27FC236}">
                      <a16:creationId xmlns:a16="http://schemas.microsoft.com/office/drawing/2014/main" id="{2FA02FDD-94AB-7D3C-0DA6-625D2AC83EC0}"/>
                    </a:ext>
                  </a:extLst>
                </p:cNvPr>
                <p:cNvSpPr txBox="1"/>
                <p:nvPr/>
              </p:nvSpPr>
              <p:spPr>
                <a:xfrm>
                  <a:off x="7419491" y="5104068"/>
                  <a:ext cx="391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119">
                  <a:extLst>
                    <a:ext uri="{FF2B5EF4-FFF2-40B4-BE49-F238E27FC236}">
                      <a16:creationId xmlns:a16="http://schemas.microsoft.com/office/drawing/2014/main" id="{2FA02FDD-94AB-7D3C-0DA6-625D2AC83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9491" y="5104068"/>
                  <a:ext cx="391940" cy="369332"/>
                </a:xfrm>
                <a:prstGeom prst="rect">
                  <a:avLst/>
                </a:prstGeom>
                <a:blipFill>
                  <a:blip r:embed="rId44"/>
                  <a:stretch>
                    <a:fillRect l="-6452" r="-12903" b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120">
                  <a:extLst>
                    <a:ext uri="{FF2B5EF4-FFF2-40B4-BE49-F238E27FC236}">
                      <a16:creationId xmlns:a16="http://schemas.microsoft.com/office/drawing/2014/main" id="{3D650136-5830-BF58-8A95-E87237482E50}"/>
                    </a:ext>
                  </a:extLst>
                </p:cNvPr>
                <p:cNvSpPr txBox="1"/>
                <p:nvPr/>
              </p:nvSpPr>
              <p:spPr>
                <a:xfrm>
                  <a:off x="7223521" y="5486400"/>
                  <a:ext cx="391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120">
                  <a:extLst>
                    <a:ext uri="{FF2B5EF4-FFF2-40B4-BE49-F238E27FC236}">
                      <a16:creationId xmlns:a16="http://schemas.microsoft.com/office/drawing/2014/main" id="{3D650136-5830-BF58-8A95-E87237482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521" y="5486400"/>
                  <a:ext cx="391940" cy="369332"/>
                </a:xfrm>
                <a:prstGeom prst="rect">
                  <a:avLst/>
                </a:prstGeom>
                <a:blipFill>
                  <a:blip r:embed="rId45"/>
                  <a:stretch>
                    <a:fillRect l="-6250" r="-125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C6C5F757-833F-EF18-5D55-B7FD70F05487}"/>
              </a:ext>
            </a:extLst>
          </p:cNvPr>
          <p:cNvSpPr/>
          <p:nvPr/>
        </p:nvSpPr>
        <p:spPr bwMode="auto">
          <a:xfrm>
            <a:off x="7291907" y="4213063"/>
            <a:ext cx="1425447" cy="935318"/>
          </a:xfrm>
          <a:prstGeom prst="roundRect">
            <a:avLst/>
          </a:prstGeom>
          <a:solidFill>
            <a:srgbClr val="FFFF00">
              <a:alpha val="10000"/>
            </a:srgbClr>
          </a:solidFill>
          <a:ln w="25400" cap="flat" cmpd="sng" algn="ctr">
            <a:solidFill>
              <a:srgbClr val="1B0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Narrow" pitchFamily="34" charset="0"/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CF099965-5807-758B-DD72-19E74571C4CF}"/>
              </a:ext>
            </a:extLst>
          </p:cNvPr>
          <p:cNvSpPr/>
          <p:nvPr/>
        </p:nvSpPr>
        <p:spPr bwMode="auto">
          <a:xfrm>
            <a:off x="7475161" y="5140650"/>
            <a:ext cx="1214921" cy="484963"/>
          </a:xfrm>
          <a:prstGeom prst="roundRect">
            <a:avLst/>
          </a:prstGeom>
          <a:solidFill>
            <a:srgbClr val="FFFF00">
              <a:alpha val="10000"/>
            </a:srgbClr>
          </a:solidFill>
          <a:ln w="25400" cap="flat" cmpd="sng" algn="ctr">
            <a:solidFill>
              <a:srgbClr val="1B0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Narrow" pitchFamily="34" charset="0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23F245E2-9822-C4C8-3BF1-83B2B553EF55}"/>
              </a:ext>
            </a:extLst>
          </p:cNvPr>
          <p:cNvSpPr/>
          <p:nvPr/>
        </p:nvSpPr>
        <p:spPr bwMode="auto">
          <a:xfrm>
            <a:off x="7325642" y="5466983"/>
            <a:ext cx="1364440" cy="1086217"/>
          </a:xfrm>
          <a:prstGeom prst="roundRect">
            <a:avLst/>
          </a:prstGeom>
          <a:solidFill>
            <a:srgbClr val="FFFF00">
              <a:alpha val="10000"/>
            </a:srgbClr>
          </a:solidFill>
          <a:ln w="25400" cap="flat" cmpd="sng" algn="ctr">
            <a:solidFill>
              <a:srgbClr val="1B0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Narrow" pitchFamily="34" charset="0"/>
            </a:endParaRP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138D94A3-1BC8-1997-FFA3-AD6AED03A6FA}"/>
              </a:ext>
            </a:extLst>
          </p:cNvPr>
          <p:cNvSpPr/>
          <p:nvPr/>
        </p:nvSpPr>
        <p:spPr bwMode="auto">
          <a:xfrm>
            <a:off x="6781772" y="6054700"/>
            <a:ext cx="632104" cy="585784"/>
          </a:xfrm>
          <a:prstGeom prst="roundRect">
            <a:avLst/>
          </a:prstGeom>
          <a:solidFill>
            <a:srgbClr val="FFFF00">
              <a:alpha val="10000"/>
            </a:srgbClr>
          </a:solidFill>
          <a:ln w="25400" cap="flat" cmpd="sng" algn="ctr">
            <a:solidFill>
              <a:srgbClr val="1B0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Narrow" pitchFamily="34" charset="0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854A568A-F889-8C08-A648-F4CFC5161405}"/>
              </a:ext>
            </a:extLst>
          </p:cNvPr>
          <p:cNvCxnSpPr>
            <a:cxnSpLocks/>
            <a:endCxn id="261" idx="0"/>
          </p:cNvCxnSpPr>
          <p:nvPr/>
        </p:nvCxnSpPr>
        <p:spPr bwMode="auto">
          <a:xfrm>
            <a:off x="1543952" y="3112294"/>
            <a:ext cx="0" cy="1535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E17DE4A7-2524-D0AD-EC94-41AE5544A854}"/>
              </a:ext>
            </a:extLst>
          </p:cNvPr>
          <p:cNvCxnSpPr>
            <a:cxnSpLocks/>
          </p:cNvCxnSpPr>
          <p:nvPr/>
        </p:nvCxnSpPr>
        <p:spPr bwMode="auto">
          <a:xfrm>
            <a:off x="2015182" y="3122722"/>
            <a:ext cx="0" cy="1535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AA743C76-78BB-EA5B-8448-9FE1FBD26423}"/>
              </a:ext>
            </a:extLst>
          </p:cNvPr>
          <p:cNvCxnSpPr>
            <a:cxnSpLocks/>
          </p:cNvCxnSpPr>
          <p:nvPr/>
        </p:nvCxnSpPr>
        <p:spPr bwMode="auto">
          <a:xfrm>
            <a:off x="2362200" y="3122722"/>
            <a:ext cx="0" cy="1535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2FADAC78-E33A-15FF-6202-FAE22DA88A5F}"/>
              </a:ext>
            </a:extLst>
          </p:cNvPr>
          <p:cNvCxnSpPr>
            <a:cxnSpLocks/>
          </p:cNvCxnSpPr>
          <p:nvPr/>
        </p:nvCxnSpPr>
        <p:spPr bwMode="auto">
          <a:xfrm>
            <a:off x="2884309" y="3153850"/>
            <a:ext cx="0" cy="1535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E0E9864-3C45-5ED9-17E3-ACAAD882D43B}"/>
              </a:ext>
            </a:extLst>
          </p:cNvPr>
          <p:cNvCxnSpPr>
            <a:cxnSpLocks/>
          </p:cNvCxnSpPr>
          <p:nvPr/>
        </p:nvCxnSpPr>
        <p:spPr bwMode="auto">
          <a:xfrm>
            <a:off x="3311353" y="3153850"/>
            <a:ext cx="0" cy="1535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1F452B9-5B2D-69BD-26D5-7DD4A6871FBF}"/>
              </a:ext>
            </a:extLst>
          </p:cNvPr>
          <p:cNvCxnSpPr>
            <a:cxnSpLocks/>
          </p:cNvCxnSpPr>
          <p:nvPr/>
        </p:nvCxnSpPr>
        <p:spPr bwMode="auto">
          <a:xfrm>
            <a:off x="3657600" y="3153850"/>
            <a:ext cx="0" cy="15356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8D11F155-3062-978E-8DD7-2338A8045341}"/>
              </a:ext>
            </a:extLst>
          </p:cNvPr>
          <p:cNvSpPr txBox="1"/>
          <p:nvPr/>
        </p:nvSpPr>
        <p:spPr>
          <a:xfrm>
            <a:off x="4445955" y="6398510"/>
            <a:ext cx="19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000000"/>
                </a:solidFill>
              </a:rPr>
              <a:t>BufFormer</a:t>
            </a:r>
            <a:r>
              <a:rPr lang="en-US" altLang="zh-CN" sz="1800" dirty="0">
                <a:solidFill>
                  <a:srgbClr val="000000"/>
                </a:solidFill>
              </a:rPr>
              <a:t> [</a:t>
            </a:r>
            <a:r>
              <a:rPr lang="en-US" altLang="zh-CN" sz="1800" dirty="0">
                <a:solidFill>
                  <a:srgbClr val="000000"/>
                </a:solidFill>
                <a:hlinkClick r:id="rId46"/>
              </a:rPr>
              <a:t>link</a:t>
            </a:r>
            <a:r>
              <a:rPr lang="en-US" altLang="zh-CN" sz="1800" dirty="0">
                <a:solidFill>
                  <a:srgbClr val="000000"/>
                </a:solidFill>
              </a:rPr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530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045CB7CC-58CA-3207-6538-EA607861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814D698-7E89-1A8D-56EC-6EE6066E9C80}"/>
              </a:ext>
            </a:extLst>
          </p:cNvPr>
          <p:cNvSpPr txBox="1">
            <a:spLocks/>
          </p:cNvSpPr>
          <p:nvPr/>
        </p:nvSpPr>
        <p:spPr bwMode="auto">
          <a:xfrm>
            <a:off x="4038600" y="5791200"/>
            <a:ext cx="4444809" cy="44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569913" indent="-2222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803275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0255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571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720"/>
              </a:spcBef>
              <a:buSzPct val="100000"/>
            </a:pPr>
            <a:r>
              <a:rPr lang="en-US" altLang="zh-CN" sz="2200" b="1" kern="0" dirty="0">
                <a:solidFill>
                  <a:schemeClr val="accent3">
                    <a:lumMod val="50000"/>
                  </a:schemeClr>
                </a:solidFill>
              </a:rPr>
              <a:t>No Steiner tree construction</a:t>
            </a:r>
            <a:endParaRPr lang="en-US" altLang="zh-CN" sz="2200" kern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78474-6122-6466-4CF0-415E1520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Reformulation of Buffer Insertion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038164A-A148-8ADA-9577-66A4FCC440FE}"/>
              </a:ext>
            </a:extLst>
          </p:cNvPr>
          <p:cNvSpPr txBox="1">
            <a:spLocks/>
          </p:cNvSpPr>
          <p:nvPr/>
        </p:nvSpPr>
        <p:spPr bwMode="auto">
          <a:xfrm>
            <a:off x="108674" y="777183"/>
            <a:ext cx="9263926" cy="44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8788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684213" indent="-225425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914400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5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ts val="720"/>
              </a:spcBef>
              <a:buSzPct val="100000"/>
            </a:pPr>
            <a:r>
              <a:rPr lang="en-US" sz="2400" dirty="0" err="1"/>
              <a:t>MLBuf</a:t>
            </a:r>
            <a:r>
              <a:rPr lang="en-US" sz="2400" dirty="0"/>
              <a:t> mimics the</a:t>
            </a:r>
            <a:r>
              <a:rPr lang="zh-CN" altLang="en-US" sz="2400" dirty="0"/>
              <a:t> </a:t>
            </a:r>
            <a:r>
              <a:rPr lang="en-US" sz="2400" dirty="0"/>
              <a:t>bottom-up dynamic programming</a:t>
            </a:r>
            <a:endParaRPr lang="en-US" altLang="zh-CN" sz="2400" b="1" kern="0" dirty="0">
              <a:solidFill>
                <a:srgbClr val="000000"/>
              </a:solidFill>
            </a:endParaRPr>
          </a:p>
        </p:txBody>
      </p:sp>
      <p:pic>
        <p:nvPicPr>
          <p:cNvPr id="299" name="Picture 298" descr="A diagram of a network&#10;&#10;AI-generated content may be incorrect.">
            <a:extLst>
              <a:ext uri="{FF2B5EF4-FFF2-40B4-BE49-F238E27FC236}">
                <a16:creationId xmlns:a16="http://schemas.microsoft.com/office/drawing/2014/main" id="{C8E5F8AF-D42A-D68B-A167-3E46D01A4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3" y="1111009"/>
            <a:ext cx="2064032" cy="1602000"/>
          </a:xfrm>
          <a:prstGeom prst="rect">
            <a:avLst/>
          </a:prstGeom>
        </p:spPr>
      </p:pic>
      <p:pic>
        <p:nvPicPr>
          <p:cNvPr id="301" name="Picture 300" descr="A group of circles with text&#10;&#10;AI-generated content may be incorrect.">
            <a:extLst>
              <a:ext uri="{FF2B5EF4-FFF2-40B4-BE49-F238E27FC236}">
                <a16:creationId xmlns:a16="http://schemas.microsoft.com/office/drawing/2014/main" id="{4A28A543-0742-BECA-FA3B-316D4355B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96" y="1200686"/>
            <a:ext cx="2878313" cy="1074943"/>
          </a:xfrm>
          <a:prstGeom prst="rect">
            <a:avLst/>
          </a:prstGeom>
        </p:spPr>
      </p:pic>
      <p:pic>
        <p:nvPicPr>
          <p:cNvPr id="303" name="Picture 302" descr="A diagram of a diagram&#10;&#10;AI-generated content may be incorrect.">
            <a:extLst>
              <a:ext uri="{FF2B5EF4-FFF2-40B4-BE49-F238E27FC236}">
                <a16:creationId xmlns:a16="http://schemas.microsoft.com/office/drawing/2014/main" id="{7F6CBEA0-22B6-3259-9A8F-184BBB312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8" y="2714525"/>
            <a:ext cx="2064032" cy="1692477"/>
          </a:xfrm>
          <a:prstGeom prst="rect">
            <a:avLst/>
          </a:prstGeom>
        </p:spPr>
      </p:pic>
      <p:pic>
        <p:nvPicPr>
          <p:cNvPr id="305" name="Picture 304" descr="A group of triangles with text&#10;&#10;AI-generated content may be incorrect.">
            <a:extLst>
              <a:ext uri="{FF2B5EF4-FFF2-40B4-BE49-F238E27FC236}">
                <a16:creationId xmlns:a16="http://schemas.microsoft.com/office/drawing/2014/main" id="{ADE34D4F-E73C-0BA2-FBBF-8C2614F7D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96" y="2713009"/>
            <a:ext cx="2985696" cy="1113114"/>
          </a:xfrm>
          <a:prstGeom prst="rect">
            <a:avLst/>
          </a:prstGeom>
        </p:spPr>
      </p:pic>
      <p:pic>
        <p:nvPicPr>
          <p:cNvPr id="307" name="Picture 306" descr="A diagram of a diagram&#10;&#10;AI-generated content may be incorrect.">
            <a:extLst>
              <a:ext uri="{FF2B5EF4-FFF2-40B4-BE49-F238E27FC236}">
                <a16:creationId xmlns:a16="http://schemas.microsoft.com/office/drawing/2014/main" id="{8B0B4BA4-BE1B-E9FA-78E1-FA3C4D4340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8" y="4412371"/>
            <a:ext cx="2183486" cy="1658921"/>
          </a:xfrm>
          <a:prstGeom prst="rect">
            <a:avLst/>
          </a:prstGeom>
        </p:spPr>
      </p:pic>
      <p:pic>
        <p:nvPicPr>
          <p:cNvPr id="309" name="Picture 30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A18903-2833-DDDD-AE6C-CEB7DD9BB4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96" y="4407002"/>
            <a:ext cx="2985696" cy="1113114"/>
          </a:xfrm>
          <a:prstGeom prst="rect">
            <a:avLst/>
          </a:prstGeom>
        </p:spPr>
      </p:pic>
      <p:sp>
        <p:nvSpPr>
          <p:cNvPr id="310" name="下箭头 92">
            <a:extLst>
              <a:ext uri="{FF2B5EF4-FFF2-40B4-BE49-F238E27FC236}">
                <a16:creationId xmlns:a16="http://schemas.microsoft.com/office/drawing/2014/main" id="{DFC3DD92-7359-E048-C3F7-D66CB1A706F5}"/>
              </a:ext>
            </a:extLst>
          </p:cNvPr>
          <p:cNvSpPr/>
          <p:nvPr/>
        </p:nvSpPr>
        <p:spPr>
          <a:xfrm rot="4075441">
            <a:off x="3600913" y="1804102"/>
            <a:ext cx="358230" cy="182084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1" name="下箭头 92">
            <a:extLst>
              <a:ext uri="{FF2B5EF4-FFF2-40B4-BE49-F238E27FC236}">
                <a16:creationId xmlns:a16="http://schemas.microsoft.com/office/drawing/2014/main" id="{93E112CA-8065-1ADF-15C0-3FE7A0E52A31}"/>
              </a:ext>
            </a:extLst>
          </p:cNvPr>
          <p:cNvSpPr/>
          <p:nvPr/>
        </p:nvSpPr>
        <p:spPr>
          <a:xfrm rot="4028584">
            <a:off x="3751740" y="3325319"/>
            <a:ext cx="358230" cy="196330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667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0" grpId="0" animBg="1"/>
      <p:bldP spid="3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63102CB0-4F32-A02A-FEA2-3D7D80BD0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F20396B-CB4C-4307-DDB7-83B0714E8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193191"/>
            <a:ext cx="8953499" cy="3175450"/>
          </a:xfrm>
          <a:prstGeom prst="rect">
            <a:avLst/>
          </a:prstGeom>
        </p:spPr>
      </p:pic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EE4DF85C-ADCB-7F86-31B3-D59DFFC64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1F497D"/>
                </a:solidFill>
              </a:rPr>
              <a:t>ML-based Virtual Buffering (</a:t>
            </a:r>
            <a:r>
              <a:rPr lang="en-US" dirty="0" err="1">
                <a:solidFill>
                  <a:srgbClr val="1F497D"/>
                </a:solidFill>
              </a:rPr>
              <a:t>MLBuf</a:t>
            </a:r>
            <a:r>
              <a:rPr lang="en-US" dirty="0">
                <a:solidFill>
                  <a:srgbClr val="1F497D"/>
                </a:solidFill>
              </a:rPr>
              <a:t>)                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53DF8-08A1-E1F6-2A3B-3800F11D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749689"/>
            <a:ext cx="9048750" cy="2789551"/>
          </a:xfrm>
        </p:spPr>
        <p:txBody>
          <a:bodyPr/>
          <a:lstStyle/>
          <a:p>
            <a:r>
              <a:rPr lang="en-US" altLang="zh-CN" sz="2600" dirty="0"/>
              <a:t>Feature</a:t>
            </a:r>
            <a:r>
              <a:rPr lang="en-US" altLang="zh-CN" sz="2600" b="1" dirty="0"/>
              <a:t> </a:t>
            </a:r>
            <a:r>
              <a:rPr lang="en-US" altLang="zh-CN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encoders</a:t>
            </a:r>
            <a:r>
              <a:rPr lang="en-US" altLang="zh-CN" sz="2600" dirty="0"/>
              <a:t>: extract spatial and electrical features</a:t>
            </a:r>
          </a:p>
          <a:p>
            <a:r>
              <a:rPr lang="en-US" altLang="zh-CN" sz="2600" b="1" dirty="0">
                <a:solidFill>
                  <a:srgbClr val="C00000"/>
                </a:solidFill>
              </a:rPr>
              <a:t>Differentiable</a:t>
            </a:r>
            <a:r>
              <a:rPr lang="en-US" altLang="zh-CN" sz="2600" b="1" dirty="0"/>
              <a:t> </a:t>
            </a:r>
            <a:r>
              <a:rPr lang="en-US" altLang="zh-CN" sz="2600" b="1" dirty="0">
                <a:solidFill>
                  <a:srgbClr val="C00000"/>
                </a:solidFill>
              </a:rPr>
              <a:t>clustering module</a:t>
            </a:r>
            <a:r>
              <a:rPr lang="en-US" altLang="zh-CN" sz="2600" dirty="0"/>
              <a:t>: end-to-end training</a:t>
            </a:r>
          </a:p>
          <a:p>
            <a:r>
              <a:rPr lang="en-US" altLang="zh-CN" sz="2600" dirty="0"/>
              <a:t>Task-specific</a:t>
            </a:r>
            <a:r>
              <a:rPr lang="en-US" altLang="zh-CN" sz="2600" b="1" dirty="0">
                <a:solidFill>
                  <a:srgbClr val="1B00C0"/>
                </a:solidFill>
              </a:rPr>
              <a:t> </a:t>
            </a:r>
            <a:r>
              <a:rPr lang="en-US" altLang="zh-CN" sz="2600" b="1" dirty="0">
                <a:solidFill>
                  <a:schemeClr val="accent1"/>
                </a:solidFill>
              </a:rPr>
              <a:t>decoders</a:t>
            </a:r>
            <a:r>
              <a:rPr lang="en-US" altLang="zh-CN" sz="2600" dirty="0"/>
              <a:t>: output buffer types and locations</a:t>
            </a:r>
          </a:p>
          <a:p>
            <a:r>
              <a:rPr lang="en-US" altLang="zh-CN" sz="2600" dirty="0"/>
              <a:t>Dual-level</a:t>
            </a:r>
            <a:r>
              <a:rPr lang="en-US" altLang="zh-CN" sz="2600" b="1" dirty="0"/>
              <a:t> </a:t>
            </a:r>
            <a:r>
              <a:rPr lang="en-US" altLang="zh-CN" sz="2600" dirty="0"/>
              <a:t>optimization flow: </a:t>
            </a:r>
            <a:r>
              <a:rPr lang="en-US" altLang="zh-CN" sz="2600" b="1" dirty="0">
                <a:solidFill>
                  <a:schemeClr val="accent3">
                    <a:lumMod val="50000"/>
                  </a:schemeClr>
                </a:solidFill>
              </a:rPr>
              <a:t>inner-loop</a:t>
            </a:r>
            <a:r>
              <a:rPr lang="en-US" altLang="zh-CN" sz="2600" dirty="0"/>
              <a:t> loss functions and </a:t>
            </a:r>
            <a:r>
              <a:rPr lang="en-US" altLang="zh-CN" sz="2600" b="1" dirty="0">
                <a:solidFill>
                  <a:srgbClr val="1B00C0"/>
                </a:solidFill>
              </a:rPr>
              <a:t>outer-loop</a:t>
            </a:r>
            <a:r>
              <a:rPr lang="en-US" altLang="zh-CN" sz="2600" dirty="0"/>
              <a:t> global penalties</a:t>
            </a:r>
            <a:endParaRPr lang="en-US" sz="26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230188" indent="-230188"/>
            <a:endParaRPr lang="en-US" sz="2400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F600188-0622-6523-F25C-EEADE7C7C84E}"/>
              </a:ext>
            </a:extLst>
          </p:cNvPr>
          <p:cNvSpPr/>
          <p:nvPr/>
        </p:nvSpPr>
        <p:spPr>
          <a:xfrm>
            <a:off x="4486277" y="4182697"/>
            <a:ext cx="677910" cy="43851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D009CB2C-EA97-5E40-DAB4-4DB78F21DA1F}"/>
              </a:ext>
            </a:extLst>
          </p:cNvPr>
          <p:cNvSpPr/>
          <p:nvPr/>
        </p:nvSpPr>
        <p:spPr>
          <a:xfrm>
            <a:off x="5826922" y="3210608"/>
            <a:ext cx="3164678" cy="1222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梯形 2">
            <a:extLst>
              <a:ext uri="{FF2B5EF4-FFF2-40B4-BE49-F238E27FC236}">
                <a16:creationId xmlns:a16="http://schemas.microsoft.com/office/drawing/2014/main" id="{B38AEEC2-0CF2-9AF5-FD51-6F177DAB4035}"/>
              </a:ext>
            </a:extLst>
          </p:cNvPr>
          <p:cNvSpPr/>
          <p:nvPr/>
        </p:nvSpPr>
        <p:spPr>
          <a:xfrm rot="16200000">
            <a:off x="5293574" y="5056665"/>
            <a:ext cx="685800" cy="461863"/>
          </a:xfrm>
          <a:prstGeom prst="trapezoid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id="{6B35DFFD-8C5C-096D-ADA3-D312D6502622}"/>
              </a:ext>
            </a:extLst>
          </p:cNvPr>
          <p:cNvSpPr/>
          <p:nvPr/>
        </p:nvSpPr>
        <p:spPr>
          <a:xfrm rot="16200000">
            <a:off x="6132329" y="4545355"/>
            <a:ext cx="685801" cy="461862"/>
          </a:xfrm>
          <a:prstGeom prst="trapezoid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B846558-C979-CECA-1B38-836C0BF13D4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6248401" y="5601848"/>
            <a:ext cx="460811" cy="417951"/>
          </a:xfrm>
          <a:prstGeom prst="bentConnector3">
            <a:avLst>
              <a:gd name="adj1" fmla="val 1426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583D281-2611-1436-3954-EB78A61005CD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1329114" y="4885702"/>
            <a:ext cx="4004887" cy="1112436"/>
          </a:xfrm>
          <a:prstGeom prst="bentConnector3">
            <a:avLst>
              <a:gd name="adj1" fmla="val 105059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25D75F-D923-87FC-14E9-70D589FD9DF7}"/>
              </a:ext>
            </a:extLst>
          </p:cNvPr>
          <p:cNvSpPr txBox="1"/>
          <p:nvPr/>
        </p:nvSpPr>
        <p:spPr>
          <a:xfrm>
            <a:off x="1143000" y="5587157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</a:rPr>
              <a:t>Inner Loop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FF6DA1C-451D-D6A4-6ECD-228093D3D7F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831262" y="4741881"/>
            <a:ext cx="4995661" cy="1574417"/>
          </a:xfrm>
          <a:prstGeom prst="bentConnector3">
            <a:avLst>
              <a:gd name="adj1" fmla="val 105960"/>
            </a:avLst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464AC2-4515-67A6-7A12-42CD1728BE39}"/>
              </a:ext>
            </a:extLst>
          </p:cNvPr>
          <p:cNvSpPr txBox="1"/>
          <p:nvPr/>
        </p:nvSpPr>
        <p:spPr>
          <a:xfrm>
            <a:off x="499317" y="5935297"/>
            <a:ext cx="1473480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1B00C0"/>
                </a:solidFill>
              </a:rPr>
              <a:t>Outer Loop</a:t>
            </a:r>
            <a:endParaRPr lang="en-US" b="1" dirty="0">
              <a:solidFill>
                <a:srgbClr val="1B00C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A32EDF-F960-1234-CCF6-C474F9A92881}"/>
              </a:ext>
            </a:extLst>
          </p:cNvPr>
          <p:cNvCxnSpPr>
            <a:cxnSpLocks/>
          </p:cNvCxnSpPr>
          <p:nvPr/>
        </p:nvCxnSpPr>
        <p:spPr bwMode="auto">
          <a:xfrm>
            <a:off x="5826922" y="6204380"/>
            <a:ext cx="0" cy="1119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B0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E1840-6047-F845-A46A-6D24C516B52E}"/>
              </a:ext>
            </a:extLst>
          </p:cNvPr>
          <p:cNvSpPr/>
          <p:nvPr/>
        </p:nvSpPr>
        <p:spPr bwMode="auto">
          <a:xfrm>
            <a:off x="190501" y="3420697"/>
            <a:ext cx="4218111" cy="223055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 Narrow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B72D1E-2DC6-9048-8A54-1D2DC3A8D707}"/>
              </a:ext>
            </a:extLst>
          </p:cNvPr>
          <p:cNvSpPr txBox="1"/>
          <p:nvPr/>
        </p:nvSpPr>
        <p:spPr>
          <a:xfrm>
            <a:off x="390458" y="3416232"/>
            <a:ext cx="316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encoders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594CA95-133F-BD76-98EC-DCA97F744EE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635280" y="4944240"/>
            <a:ext cx="1094948" cy="1026892"/>
          </a:xfrm>
          <a:prstGeom prst="bentConnector3">
            <a:avLst>
              <a:gd name="adj1" fmla="val 101324"/>
            </a:avLst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98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1" grpId="0" animBg="1"/>
      <p:bldP spid="15" grpId="0"/>
      <p:bldP spid="22" grpId="0"/>
      <p:bldP spid="9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BACF371D-DEBF-E2CC-3626-96B647B8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>
            <a:extLst>
              <a:ext uri="{FF2B5EF4-FFF2-40B4-BE49-F238E27FC236}">
                <a16:creationId xmlns:a16="http://schemas.microsoft.com/office/drawing/2014/main" id="{16644614-EB93-BCA6-02DA-0EBA75683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" y="141405"/>
            <a:ext cx="904875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rgbClr val="1F497D"/>
                </a:solidFill>
              </a:rPr>
              <a:t>MLBuf</a:t>
            </a:r>
            <a:r>
              <a:rPr lang="en-US" dirty="0">
                <a:solidFill>
                  <a:srgbClr val="1F497D"/>
                </a:solidFill>
              </a:rPr>
              <a:t>: Input Features                </a:t>
            </a:r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42C82B-B857-5636-87C2-833FA446A460}"/>
              </a:ext>
            </a:extLst>
          </p:cNvPr>
          <p:cNvSpPr txBox="1">
            <a:spLocks/>
          </p:cNvSpPr>
          <p:nvPr/>
        </p:nvSpPr>
        <p:spPr>
          <a:xfrm>
            <a:off x="95250" y="867369"/>
            <a:ext cx="5867400" cy="574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342900" indent="-292100">
              <a:lnSpc>
                <a:spcPct val="70000"/>
              </a:lnSpc>
              <a:spcAft>
                <a:spcPts val="1200"/>
              </a:spcAft>
            </a:pPr>
            <a:r>
              <a:rPr lang="en-US" altLang="zh-CN" sz="2200" dirty="0"/>
              <a:t>Cell type (driver, sink, or buffer)</a:t>
            </a:r>
          </a:p>
          <a:p>
            <a:pPr marL="342900" indent="-292100">
              <a:lnSpc>
                <a:spcPct val="70000"/>
              </a:lnSpc>
            </a:pPr>
            <a:r>
              <a:rPr lang="en-US" altLang="zh-CN" sz="2200" dirty="0"/>
              <a:t>Relative coordinates of sinks </a:t>
            </a:r>
          </a:p>
          <a:p>
            <a:pPr marL="533400" lvl="1" indent="0">
              <a:lnSpc>
                <a:spcPct val="70000"/>
              </a:lnSpc>
              <a:buNone/>
            </a:pPr>
            <a:r>
              <a:rPr lang="en-US" altLang="zh-CN" sz="1800" dirty="0"/>
              <a:t>   Driver fixed at (0, 0)</a:t>
            </a:r>
          </a:p>
          <a:p>
            <a:pPr marL="342900" indent="-292100">
              <a:lnSpc>
                <a:spcPct val="70000"/>
              </a:lnSpc>
              <a:spcAft>
                <a:spcPts val="1200"/>
              </a:spcAft>
            </a:pPr>
            <a:r>
              <a:rPr lang="en-US" altLang="zh-CN" sz="2200" dirty="0"/>
              <a:t>Manhattan distance to the driver</a:t>
            </a:r>
          </a:p>
          <a:p>
            <a:pPr marL="342900" indent="-292100">
              <a:lnSpc>
                <a:spcPct val="70000"/>
              </a:lnSpc>
            </a:pPr>
            <a:r>
              <a:rPr lang="en-US" altLang="zh-CN" sz="2200" dirty="0"/>
              <a:t>Input slew (</a:t>
            </a:r>
            <a:r>
              <a:rPr lang="en-US" altLang="zh-CN" sz="2200" dirty="0" err="1"/>
              <a:t>ps</a:t>
            </a:r>
            <a:r>
              <a:rPr lang="en-US" altLang="zh-CN" sz="2200" dirty="0"/>
              <a:t>) of sinks </a:t>
            </a:r>
          </a:p>
          <a:p>
            <a:pPr marL="533400" lvl="1" indent="0">
              <a:lnSpc>
                <a:spcPct val="70000"/>
              </a:lnSpc>
              <a:buNone/>
            </a:pPr>
            <a:r>
              <a:rPr lang="en-US" altLang="zh-CN" sz="1800" dirty="0"/>
              <a:t>   -1 for the driver</a:t>
            </a:r>
          </a:p>
          <a:p>
            <a:pPr marL="342900" indent="-292100">
              <a:lnSpc>
                <a:spcPct val="70000"/>
              </a:lnSpc>
            </a:pPr>
            <a:r>
              <a:rPr lang="en-US" altLang="zh-CN" sz="2200" dirty="0"/>
              <a:t>Output slew (</a:t>
            </a:r>
            <a:r>
              <a:rPr lang="en-US" altLang="zh-CN" sz="2200" dirty="0" err="1"/>
              <a:t>ps</a:t>
            </a:r>
            <a:r>
              <a:rPr lang="en-US" altLang="zh-CN" sz="2200" dirty="0"/>
              <a:t>) of the driver </a:t>
            </a:r>
          </a:p>
          <a:p>
            <a:pPr marL="533400" lvl="1" indent="0">
              <a:lnSpc>
                <a:spcPct val="70000"/>
              </a:lnSpc>
              <a:spcAft>
                <a:spcPts val="500"/>
              </a:spcAft>
              <a:buNone/>
            </a:pPr>
            <a:r>
              <a:rPr lang="en-US" altLang="zh-CN" sz="1800" dirty="0"/>
              <a:t>   -1 for sinks</a:t>
            </a:r>
          </a:p>
          <a:p>
            <a:pPr marL="342900" indent="-292100">
              <a:lnSpc>
                <a:spcPct val="70000"/>
              </a:lnSpc>
              <a:spcBef>
                <a:spcPts val="1500"/>
              </a:spcBef>
            </a:pPr>
            <a:r>
              <a:rPr lang="en-US" altLang="zh-CN" sz="2200" dirty="0"/>
              <a:t>Input capacitance (</a:t>
            </a:r>
            <a:r>
              <a:rPr lang="en-US" altLang="zh-CN" sz="2200" dirty="0" err="1"/>
              <a:t>fF</a:t>
            </a:r>
            <a:r>
              <a:rPr lang="en-US" altLang="zh-CN" sz="2200" dirty="0"/>
              <a:t>) of sinks </a:t>
            </a:r>
          </a:p>
          <a:p>
            <a:pPr marL="533400" lvl="1" indent="0">
              <a:lnSpc>
                <a:spcPct val="70000"/>
              </a:lnSpc>
              <a:buNone/>
            </a:pPr>
            <a:r>
              <a:rPr lang="en-US" altLang="zh-CN" sz="1800" dirty="0"/>
              <a:t>   -1 for the driver</a:t>
            </a:r>
          </a:p>
          <a:p>
            <a:pPr marL="342900" indent="-292100">
              <a:lnSpc>
                <a:spcPct val="70000"/>
              </a:lnSpc>
            </a:pPr>
            <a:r>
              <a:rPr lang="en-US" altLang="zh-CN" sz="2200" dirty="0"/>
              <a:t>Output load capacitance (</a:t>
            </a:r>
            <a:r>
              <a:rPr lang="en-US" altLang="zh-CN" sz="2200" dirty="0" err="1"/>
              <a:t>fF</a:t>
            </a:r>
            <a:r>
              <a:rPr lang="en-US" altLang="zh-CN" sz="2200" dirty="0"/>
              <a:t>) of the driver </a:t>
            </a:r>
          </a:p>
          <a:p>
            <a:pPr marL="533400" lvl="1" indent="0">
              <a:lnSpc>
                <a:spcPct val="70000"/>
              </a:lnSpc>
              <a:buNone/>
            </a:pPr>
            <a:r>
              <a:rPr lang="en-US" altLang="zh-CN" sz="1800" dirty="0"/>
              <a:t>   -1 for sinks</a:t>
            </a:r>
          </a:p>
          <a:p>
            <a:pPr marL="342900" indent="-292100">
              <a:lnSpc>
                <a:spcPct val="70000"/>
              </a:lnSpc>
            </a:pPr>
            <a:r>
              <a:rPr lang="en-US" altLang="zh-CN" sz="2200" dirty="0"/>
              <a:t>Maximum capacitance of the driver</a:t>
            </a:r>
            <a:r>
              <a:rPr lang="en-US" altLang="zh-CN" sz="2400" dirty="0"/>
              <a:t> </a:t>
            </a:r>
          </a:p>
          <a:p>
            <a:pPr marL="533400" lvl="1" indent="0">
              <a:lnSpc>
                <a:spcPct val="70000"/>
              </a:lnSpc>
              <a:spcAft>
                <a:spcPts val="500"/>
              </a:spcAft>
              <a:buNone/>
            </a:pPr>
            <a:r>
              <a:rPr lang="en-US" altLang="zh-CN" sz="1800" dirty="0"/>
              <a:t>   -1 for sinks</a:t>
            </a:r>
          </a:p>
          <a:p>
            <a:pPr marL="342900" indent="-292100">
              <a:lnSpc>
                <a:spcPct val="70000"/>
              </a:lnSpc>
              <a:spcBef>
                <a:spcPts val="1500"/>
              </a:spcBef>
            </a:pPr>
            <a:r>
              <a:rPr lang="en-US" altLang="zh-CN" sz="2200" dirty="0"/>
              <a:t>Resistance of the driver </a:t>
            </a:r>
          </a:p>
          <a:p>
            <a:pPr marL="533400" lvl="1" indent="0">
              <a:lnSpc>
                <a:spcPct val="70000"/>
              </a:lnSpc>
              <a:buNone/>
            </a:pPr>
            <a:r>
              <a:rPr lang="en-US" altLang="zh-CN" sz="2000" dirty="0"/>
              <a:t>   </a:t>
            </a:r>
            <a:r>
              <a:rPr lang="en-US" altLang="zh-CN" sz="1800" dirty="0"/>
              <a:t>-1 for sinks</a:t>
            </a:r>
            <a:endParaRPr lang="en-US" altLang="zh-CN" sz="2000" dirty="0"/>
          </a:p>
          <a:p>
            <a:pPr>
              <a:lnSpc>
                <a:spcPct val="70000"/>
              </a:lnSpc>
            </a:pPr>
            <a:endParaRPr lang="en-US" altLang="zh-CN" sz="2400" dirty="0"/>
          </a:p>
          <a:p>
            <a:pPr marL="687388" lvl="1" indent="-230188">
              <a:lnSpc>
                <a:spcPct val="70000"/>
              </a:lnSpc>
            </a:pPr>
            <a:endParaRPr lang="en-US" altLang="zh-CN" dirty="0"/>
          </a:p>
        </p:txBody>
      </p:sp>
      <p:sp>
        <p:nvSpPr>
          <p:cNvPr id="11" name="文本框 44">
            <a:extLst>
              <a:ext uri="{FF2B5EF4-FFF2-40B4-BE49-F238E27FC236}">
                <a16:creationId xmlns:a16="http://schemas.microsoft.com/office/drawing/2014/main" id="{94C5CA8E-8C3D-1398-73CC-5B984013F7CF}"/>
              </a:ext>
            </a:extLst>
          </p:cNvPr>
          <p:cNvSpPr txBox="1"/>
          <p:nvPr/>
        </p:nvSpPr>
        <p:spPr>
          <a:xfrm>
            <a:off x="5193060" y="2017690"/>
            <a:ext cx="16847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Cell types</a:t>
            </a:r>
          </a:p>
          <a:p>
            <a:r>
              <a:rPr lang="en-US" altLang="zh-CN" sz="2000" dirty="0"/>
              <a:t>Locations</a:t>
            </a:r>
          </a:p>
          <a:p>
            <a:r>
              <a:rPr lang="en-US" altLang="zh-CN" sz="2000" dirty="0"/>
              <a:t>Slew</a:t>
            </a:r>
          </a:p>
          <a:p>
            <a:r>
              <a:rPr lang="en-US" altLang="zh-CN" sz="2000" dirty="0"/>
              <a:t>Capacitance</a:t>
            </a:r>
          </a:p>
          <a:p>
            <a:r>
              <a:rPr lang="en-US" altLang="zh-CN" sz="2000" dirty="0"/>
              <a:t>Resistance</a:t>
            </a:r>
            <a:endParaRPr lang="zh-CN" altLang="en-US" dirty="0"/>
          </a:p>
        </p:txBody>
      </p:sp>
      <p:pic>
        <p:nvPicPr>
          <p:cNvPr id="29" name="Picture 2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9D66EBF-BA67-30E3-7D5D-D54166780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2"/>
          <a:stretch>
            <a:fillRect/>
          </a:stretch>
        </p:blipFill>
        <p:spPr>
          <a:xfrm>
            <a:off x="6108241" y="1602570"/>
            <a:ext cx="2940509" cy="4092672"/>
          </a:xfrm>
          <a:prstGeom prst="rect">
            <a:avLst/>
          </a:prstGeom>
        </p:spPr>
      </p:pic>
      <p:sp>
        <p:nvSpPr>
          <p:cNvPr id="2" name="矩形 5">
            <a:extLst>
              <a:ext uri="{FF2B5EF4-FFF2-40B4-BE49-F238E27FC236}">
                <a16:creationId xmlns:a16="http://schemas.microsoft.com/office/drawing/2014/main" id="{AC1B35A7-128C-CDEA-13A5-2F1D790746C5}"/>
              </a:ext>
            </a:extLst>
          </p:cNvPr>
          <p:cNvSpPr/>
          <p:nvPr/>
        </p:nvSpPr>
        <p:spPr>
          <a:xfrm>
            <a:off x="457200" y="867369"/>
            <a:ext cx="4038600" cy="46466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2A45561D-AD89-6A26-0E3E-2C4FF506E9F9}"/>
              </a:ext>
            </a:extLst>
          </p:cNvPr>
          <p:cNvSpPr/>
          <p:nvPr/>
        </p:nvSpPr>
        <p:spPr>
          <a:xfrm>
            <a:off x="5164083" y="2017690"/>
            <a:ext cx="1312917" cy="35197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id="{471DD398-06E5-F4FF-F706-597AC0878503}"/>
              </a:ext>
            </a:extLst>
          </p:cNvPr>
          <p:cNvSpPr/>
          <p:nvPr/>
        </p:nvSpPr>
        <p:spPr>
          <a:xfrm>
            <a:off x="457200" y="1442428"/>
            <a:ext cx="4114800" cy="927232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A9F744-FDEC-B32C-3379-8EF626E81760}"/>
              </a:ext>
            </a:extLst>
          </p:cNvPr>
          <p:cNvSpPr/>
          <p:nvPr/>
        </p:nvSpPr>
        <p:spPr>
          <a:xfrm>
            <a:off x="5164082" y="2362200"/>
            <a:ext cx="1312917" cy="35197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220E99DC-2564-E35E-671A-96405F55DA2A}"/>
              </a:ext>
            </a:extLst>
          </p:cNvPr>
          <p:cNvSpPr/>
          <p:nvPr/>
        </p:nvSpPr>
        <p:spPr>
          <a:xfrm>
            <a:off x="457200" y="2438400"/>
            <a:ext cx="4114800" cy="1339356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2C3878-0E83-BB7E-692A-4CDE19579A96}"/>
              </a:ext>
            </a:extLst>
          </p:cNvPr>
          <p:cNvSpPr/>
          <p:nvPr/>
        </p:nvSpPr>
        <p:spPr>
          <a:xfrm>
            <a:off x="5164082" y="2714171"/>
            <a:ext cx="1312917" cy="25763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93AD9D20-29E5-CFF0-7A73-E0B1D7907B5E}"/>
              </a:ext>
            </a:extLst>
          </p:cNvPr>
          <p:cNvSpPr/>
          <p:nvPr/>
        </p:nvSpPr>
        <p:spPr>
          <a:xfrm>
            <a:off x="457200" y="3886199"/>
            <a:ext cx="5181600" cy="1867137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D9038D-3EDD-86BF-139F-CFF863719B57}"/>
              </a:ext>
            </a:extLst>
          </p:cNvPr>
          <p:cNvSpPr/>
          <p:nvPr/>
        </p:nvSpPr>
        <p:spPr>
          <a:xfrm>
            <a:off x="5164081" y="2971800"/>
            <a:ext cx="1458509" cy="35197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12" name="矩形 5">
            <a:extLst>
              <a:ext uri="{FF2B5EF4-FFF2-40B4-BE49-F238E27FC236}">
                <a16:creationId xmlns:a16="http://schemas.microsoft.com/office/drawing/2014/main" id="{B121E0EE-BC0F-95EB-A22D-9F3E41EE0B4A}"/>
              </a:ext>
            </a:extLst>
          </p:cNvPr>
          <p:cNvSpPr/>
          <p:nvPr/>
        </p:nvSpPr>
        <p:spPr>
          <a:xfrm>
            <a:off x="457200" y="5867400"/>
            <a:ext cx="5181600" cy="778485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ADAD8B-7F70-B788-366D-D29BEB36E505}"/>
              </a:ext>
            </a:extLst>
          </p:cNvPr>
          <p:cNvSpPr/>
          <p:nvPr/>
        </p:nvSpPr>
        <p:spPr>
          <a:xfrm>
            <a:off x="5164080" y="3318131"/>
            <a:ext cx="1458509" cy="351970"/>
          </a:xfrm>
          <a:prstGeom prst="rect">
            <a:avLst/>
          </a:prstGeom>
          <a:solidFill>
            <a:srgbClr val="FFFF00">
              <a:alpha val="14902"/>
            </a:srgbClr>
          </a:solidFill>
          <a:ln w="12700">
            <a:solidFill>
              <a:srgbClr val="1B0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7959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ABK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rcPresentatio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7638</TotalTime>
  <Words>3668</Words>
  <Application>Microsoft Macintosh PowerPoint</Application>
  <PresentationFormat>全屏显示(4:3)</PresentationFormat>
  <Paragraphs>478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굴림</vt:lpstr>
      <vt:lpstr>Arial</vt:lpstr>
      <vt:lpstr>Arial Narrow</vt:lpstr>
      <vt:lpstr>Calibri</vt:lpstr>
      <vt:lpstr>Cambria Math</vt:lpstr>
      <vt:lpstr>Monotype Sorts</vt:lpstr>
      <vt:lpstr>Tahoma</vt:lpstr>
      <vt:lpstr>Wingdings</vt:lpstr>
      <vt:lpstr>1_ABKGROUP</vt:lpstr>
      <vt:lpstr>2_ABKGROUP</vt:lpstr>
      <vt:lpstr>3_ABKGROUP</vt:lpstr>
      <vt:lpstr>7_ABKGROUP</vt:lpstr>
      <vt:lpstr>8_ABKGROUP</vt:lpstr>
      <vt:lpstr>Recursive Learning-Based Virtual Buffering for Analytical Global Placement  MLCAD 2025</vt:lpstr>
      <vt:lpstr>Agenda</vt:lpstr>
      <vt:lpstr>Motivation</vt:lpstr>
      <vt:lpstr>Key Contributions</vt:lpstr>
      <vt:lpstr>Agenda</vt:lpstr>
      <vt:lpstr>Reformulation of Buffer Insertion</vt:lpstr>
      <vt:lpstr>Reformulation of Buffer Insertion</vt:lpstr>
      <vt:lpstr>ML-based Virtual Buffering (MLBuf)                </vt:lpstr>
      <vt:lpstr>MLBuf: Input Features                </vt:lpstr>
      <vt:lpstr>MLBuf: Differentiable Clustering</vt:lpstr>
      <vt:lpstr>MLBuf: Loss Function</vt:lpstr>
      <vt:lpstr>MLBuf: Loss Function</vt:lpstr>
      <vt:lpstr>MLBuf-RePlAce: Buffer Porosity-Awareness</vt:lpstr>
      <vt:lpstr>Agenda</vt:lpstr>
      <vt:lpstr>Experiment Setup</vt:lpstr>
      <vt:lpstr>PPA Validation with OpenROAD</vt:lpstr>
      <vt:lpstr>PPA Validation with Commercial Tool*</vt:lpstr>
      <vt:lpstr>Benefits of Buffer-porosity-aware Placement </vt:lpstr>
      <vt:lpstr>Agenda</vt:lpstr>
      <vt:lpstr>Conclusion</vt:lpstr>
      <vt:lpstr>Thank You</vt:lpstr>
      <vt:lpstr>BACKUP</vt:lpstr>
      <vt:lpstr>MLBuf: Differentiable Clustering</vt:lpstr>
      <vt:lpstr>Virtual Buffering</vt:lpstr>
      <vt:lpstr>Baselines</vt:lpstr>
      <vt:lpstr>ERC Evaluation Results</vt:lpstr>
      <vt:lpstr>Runtime Comparison: OR rsz and MLBuf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刘怡婷</cp:lastModifiedBy>
  <cp:revision>684</cp:revision>
  <dcterms:created xsi:type="dcterms:W3CDTF">2023-06-16T16:53:39Z</dcterms:created>
  <dcterms:modified xsi:type="dcterms:W3CDTF">2025-09-09T21:51:36Z</dcterms:modified>
</cp:coreProperties>
</file>