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9"/>
  </p:notesMasterIdLst>
  <p:sldIdLst>
    <p:sldId id="256" r:id="rId2"/>
    <p:sldId id="572" r:id="rId3"/>
    <p:sldId id="573" r:id="rId4"/>
    <p:sldId id="575" r:id="rId5"/>
    <p:sldId id="574" r:id="rId6"/>
    <p:sldId id="577" r:id="rId7"/>
    <p:sldId id="599" r:id="rId8"/>
    <p:sldId id="578" r:id="rId9"/>
    <p:sldId id="579" r:id="rId10"/>
    <p:sldId id="580" r:id="rId11"/>
    <p:sldId id="581" r:id="rId12"/>
    <p:sldId id="583" r:id="rId13"/>
    <p:sldId id="584" r:id="rId14"/>
    <p:sldId id="585" r:id="rId15"/>
    <p:sldId id="586" r:id="rId16"/>
    <p:sldId id="596" r:id="rId17"/>
    <p:sldId id="597" r:id="rId18"/>
    <p:sldId id="592" r:id="rId19"/>
    <p:sldId id="593" r:id="rId20"/>
    <p:sldId id="594" r:id="rId21"/>
    <p:sldId id="598" r:id="rId22"/>
    <p:sldId id="576" r:id="rId23"/>
    <p:sldId id="582" r:id="rId24"/>
    <p:sldId id="591" r:id="rId25"/>
    <p:sldId id="588" r:id="rId26"/>
    <p:sldId id="595" r:id="rId27"/>
    <p:sldId id="589" r:id="rId28"/>
  </p:sldIdLst>
  <p:sldSz cx="9144000" cy="6858000" type="screen4x3"/>
  <p:notesSz cx="9296400" cy="7010400"/>
  <p:embeddedFontLst>
    <p:embeddedFont>
      <p:font typeface="Arial Narrow" panose="020B0604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fjnOG8F0+De8r2qIcN6iQNT8k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0266" autoAdjust="0"/>
  </p:normalViewPr>
  <p:slideViewPr>
    <p:cSldViewPr snapToGrid="0">
      <p:cViewPr varScale="1">
        <p:scale>
          <a:sx n="107" d="100"/>
          <a:sy n="107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7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62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A6874-9F51-5441-BD35-24242140A8E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8F172-16D1-744A-BF22-71668E3E0453}">
      <dgm:prSet phldrT="[Text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Model interposer bandwidth</a:t>
          </a:r>
        </a:p>
      </dgm:t>
    </dgm:pt>
    <dgm:pt modelId="{9760714E-F901-A945-A337-FF8CC2907136}" type="parTrans" cxnId="{A268DB31-422C-DC49-8E83-BF5EFEF5B865}">
      <dgm:prSet/>
      <dgm:spPr/>
      <dgm:t>
        <a:bodyPr/>
        <a:lstStyle/>
        <a:p>
          <a:endParaRPr lang="en-US"/>
        </a:p>
      </dgm:t>
    </dgm:pt>
    <dgm:pt modelId="{1541F3AA-F187-9C49-9249-4DFBF9845A8B}" type="sibTrans" cxnId="{A268DB31-422C-DC49-8E83-BF5EFEF5B865}">
      <dgm:prSet/>
      <dgm:spPr/>
      <dgm:t>
        <a:bodyPr/>
        <a:lstStyle/>
        <a:p>
          <a:endParaRPr lang="en-US"/>
        </a:p>
      </dgm:t>
    </dgm:pt>
    <dgm:pt modelId="{61681E5E-8CD7-E84D-A5BC-F083DE93B5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Model interposer delay</a:t>
          </a:r>
        </a:p>
      </dgm:t>
    </dgm:pt>
    <dgm:pt modelId="{5D8F3F35-C345-F94F-8599-79D80076AE60}" type="parTrans" cxnId="{3D797DC9-9EE8-4146-9C1F-0D6E11B71A57}">
      <dgm:prSet/>
      <dgm:spPr/>
      <dgm:t>
        <a:bodyPr/>
        <a:lstStyle/>
        <a:p>
          <a:endParaRPr lang="en-US"/>
        </a:p>
      </dgm:t>
    </dgm:pt>
    <dgm:pt modelId="{272F34E0-2A02-0F4B-A256-7FE949FA438C}" type="sibTrans" cxnId="{3D797DC9-9EE8-4146-9C1F-0D6E11B71A57}">
      <dgm:prSet/>
      <dgm:spPr/>
      <dgm:t>
        <a:bodyPr/>
        <a:lstStyle/>
        <a:p>
          <a:endParaRPr lang="en-US"/>
        </a:p>
      </dgm:t>
    </dgm:pt>
    <dgm:pt modelId="{C01A0166-3F6C-CE48-8310-394D97A6D619}">
      <dgm:prSet phldrT="[Text]" custT="1"/>
      <dgm:spPr/>
      <dgm:t>
        <a:bodyPr/>
        <a:lstStyle/>
        <a:p>
          <a:r>
            <a:rPr lang="en-US" sz="1800" dirty="0"/>
            <a:t>Increase delay of wires across die boundaries</a:t>
          </a:r>
        </a:p>
      </dgm:t>
    </dgm:pt>
    <dgm:pt modelId="{78BFF0AC-70E9-B147-86A8-DC2462D3A3E5}" type="parTrans" cxnId="{3D5A3969-C508-E24D-A1D3-66A59B82E4D2}">
      <dgm:prSet/>
      <dgm:spPr/>
      <dgm:t>
        <a:bodyPr/>
        <a:lstStyle/>
        <a:p>
          <a:endParaRPr lang="en-US"/>
        </a:p>
      </dgm:t>
    </dgm:pt>
    <dgm:pt modelId="{373D99D7-33F0-974A-AEDE-7142502514FB}" type="sibTrans" cxnId="{3D5A3969-C508-E24D-A1D3-66A59B82E4D2}">
      <dgm:prSet/>
      <dgm:spPr/>
      <dgm:t>
        <a:bodyPr/>
        <a:lstStyle/>
        <a:p>
          <a:endParaRPr lang="en-US"/>
        </a:p>
      </dgm:t>
    </dgm:pt>
    <dgm:pt modelId="{2BAD0531-B271-9E47-8E2B-F3C674B0E73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Placer optimization</a:t>
          </a:r>
        </a:p>
      </dgm:t>
    </dgm:pt>
    <dgm:pt modelId="{83E1B930-6795-9244-AB9D-EB90A2DED1AF}" type="parTrans" cxnId="{15884B6D-C6AE-1A4F-9588-655590774D70}">
      <dgm:prSet/>
      <dgm:spPr/>
      <dgm:t>
        <a:bodyPr/>
        <a:lstStyle/>
        <a:p>
          <a:endParaRPr lang="en-US"/>
        </a:p>
      </dgm:t>
    </dgm:pt>
    <dgm:pt modelId="{498337E5-9905-7E41-989A-DE6CED3C060F}" type="sibTrans" cxnId="{15884B6D-C6AE-1A4F-9588-655590774D70}">
      <dgm:prSet/>
      <dgm:spPr/>
      <dgm:t>
        <a:bodyPr/>
        <a:lstStyle/>
        <a:p>
          <a:endParaRPr lang="en-US"/>
        </a:p>
      </dgm:t>
    </dgm:pt>
    <dgm:pt modelId="{D4150647-474F-404B-AB56-A2FC64A908FA}">
      <dgm:prSet phldrT="[Text]" custT="1"/>
      <dgm:spPr/>
      <dgm:t>
        <a:bodyPr/>
        <a:lstStyle/>
        <a:p>
          <a:r>
            <a:rPr lang="en-US" sz="1800" dirty="0"/>
            <a:t>Modify placer timing cost</a:t>
          </a:r>
        </a:p>
      </dgm:t>
    </dgm:pt>
    <dgm:pt modelId="{E68CD7B7-0058-C843-B627-ABFBE8BBF22A}" type="parTrans" cxnId="{5CE44E33-6895-D74C-A850-F1B559E74B5C}">
      <dgm:prSet/>
      <dgm:spPr/>
      <dgm:t>
        <a:bodyPr/>
        <a:lstStyle/>
        <a:p>
          <a:endParaRPr lang="en-US"/>
        </a:p>
      </dgm:t>
    </dgm:pt>
    <dgm:pt modelId="{AF4D7D09-20E7-E34B-8AA2-30E9A7007AC5}" type="sibTrans" cxnId="{5CE44E33-6895-D74C-A850-F1B559E74B5C}">
      <dgm:prSet/>
      <dgm:spPr/>
      <dgm:t>
        <a:bodyPr/>
        <a:lstStyle/>
        <a:p>
          <a:endParaRPr lang="en-US"/>
        </a:p>
      </dgm:t>
    </dgm:pt>
    <dgm:pt modelId="{DDB96423-40FB-EB4C-9B4A-7325BCDA5899}">
      <dgm:prSet phldrT="[Text]" custT="1"/>
      <dgm:spPr/>
      <dgm:t>
        <a:bodyPr/>
        <a:lstStyle/>
        <a:p>
          <a:r>
            <a:rPr lang="en-US" sz="1800" dirty="0"/>
            <a:t>Remove wires across die boundaries</a:t>
          </a:r>
        </a:p>
      </dgm:t>
    </dgm:pt>
    <dgm:pt modelId="{3F7BDD1D-FE90-D148-8FD1-A6E2EDCF868A}" type="sibTrans" cxnId="{AC7705E4-2C07-B948-9218-19D9C26ABB2A}">
      <dgm:prSet/>
      <dgm:spPr/>
      <dgm:t>
        <a:bodyPr/>
        <a:lstStyle/>
        <a:p>
          <a:endParaRPr lang="en-US"/>
        </a:p>
      </dgm:t>
    </dgm:pt>
    <dgm:pt modelId="{23B261AE-3257-4548-B745-BA82E6F51395}" type="parTrans" cxnId="{AC7705E4-2C07-B948-9218-19D9C26ABB2A}">
      <dgm:prSet/>
      <dgm:spPr/>
      <dgm:t>
        <a:bodyPr/>
        <a:lstStyle/>
        <a:p>
          <a:endParaRPr lang="en-US"/>
        </a:p>
      </dgm:t>
    </dgm:pt>
    <dgm:pt modelId="{0D0B815E-88AF-754D-93AD-FFB922150282}">
      <dgm:prSet phldrT="[Text]" custT="1"/>
      <dgm:spPr/>
      <dgm:t>
        <a:bodyPr/>
        <a:lstStyle/>
        <a:p>
          <a:r>
            <a:rPr lang="en-US" sz="1800" dirty="0"/>
            <a:t>Modify placer wiring cost</a:t>
          </a:r>
        </a:p>
      </dgm:t>
    </dgm:pt>
    <dgm:pt modelId="{799EF0E3-5780-194A-8C20-9406D087C52E}" type="parTrans" cxnId="{29469C89-759C-4148-BD6E-EE0E44F39072}">
      <dgm:prSet/>
      <dgm:spPr/>
      <dgm:t>
        <a:bodyPr/>
        <a:lstStyle/>
        <a:p>
          <a:endParaRPr lang="en-US"/>
        </a:p>
      </dgm:t>
    </dgm:pt>
    <dgm:pt modelId="{E767BD53-2C8D-2B4C-AEBE-3DE2923AADE6}" type="sibTrans" cxnId="{29469C89-759C-4148-BD6E-EE0E44F39072}">
      <dgm:prSet/>
      <dgm:spPr/>
      <dgm:t>
        <a:bodyPr/>
        <a:lstStyle/>
        <a:p>
          <a:endParaRPr lang="en-US"/>
        </a:p>
      </dgm:t>
    </dgm:pt>
    <dgm:pt modelId="{28AF1C5E-66E9-5649-9FEB-36615A3F0A3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Router optimization</a:t>
          </a:r>
        </a:p>
      </dgm:t>
    </dgm:pt>
    <dgm:pt modelId="{96DFB12A-FEB5-1A4E-B63E-40B97D8E61E1}" type="parTrans" cxnId="{1D2289CB-3DA5-914E-8D43-88656C9E9380}">
      <dgm:prSet/>
      <dgm:spPr/>
      <dgm:t>
        <a:bodyPr/>
        <a:lstStyle/>
        <a:p>
          <a:endParaRPr lang="en-US"/>
        </a:p>
      </dgm:t>
    </dgm:pt>
    <dgm:pt modelId="{16466B95-B1F2-2740-8A93-3BA78D9A24D4}" type="sibTrans" cxnId="{1D2289CB-3DA5-914E-8D43-88656C9E9380}">
      <dgm:prSet/>
      <dgm:spPr/>
      <dgm:t>
        <a:bodyPr/>
        <a:lstStyle/>
        <a:p>
          <a:endParaRPr lang="en-US"/>
        </a:p>
      </dgm:t>
    </dgm:pt>
    <dgm:pt modelId="{4B3D69FE-2C82-7C46-B949-26C8597160B7}">
      <dgm:prSet phldrT="[Text]" custT="1"/>
      <dgm:spPr/>
      <dgm:t>
        <a:bodyPr/>
        <a:lstStyle/>
        <a:p>
          <a:r>
            <a:rPr lang="en-US" sz="1800" dirty="0"/>
            <a:t>Modify delay estimation cost</a:t>
          </a:r>
        </a:p>
      </dgm:t>
    </dgm:pt>
    <dgm:pt modelId="{D3D90DEE-2404-2F44-986E-292C74E4BE7C}" type="parTrans" cxnId="{4B9E490A-9101-1E40-BAC0-F33F523CD1BC}">
      <dgm:prSet/>
      <dgm:spPr/>
      <dgm:t>
        <a:bodyPr/>
        <a:lstStyle/>
        <a:p>
          <a:endParaRPr lang="en-US"/>
        </a:p>
      </dgm:t>
    </dgm:pt>
    <dgm:pt modelId="{35A9A01B-0F2F-3149-8384-5D5B7380A440}" type="sibTrans" cxnId="{4B9E490A-9101-1E40-BAC0-F33F523CD1BC}">
      <dgm:prSet/>
      <dgm:spPr/>
      <dgm:t>
        <a:bodyPr/>
        <a:lstStyle/>
        <a:p>
          <a:endParaRPr lang="en-US"/>
        </a:p>
      </dgm:t>
    </dgm:pt>
    <dgm:pt modelId="{FB08516D-CE79-B644-95E4-E45897272011}" type="pres">
      <dgm:prSet presAssocID="{9D4A6874-9F51-5441-BD35-24242140A8EB}" presName="linear" presStyleCnt="0">
        <dgm:presLayoutVars>
          <dgm:dir/>
          <dgm:animLvl val="lvl"/>
          <dgm:resizeHandles val="exact"/>
        </dgm:presLayoutVars>
      </dgm:prSet>
      <dgm:spPr/>
    </dgm:pt>
    <dgm:pt modelId="{31928ACC-B711-494E-9E68-FD24AA620F19}" type="pres">
      <dgm:prSet presAssocID="{C6F8F172-16D1-744A-BF22-71668E3E0453}" presName="parentLin" presStyleCnt="0"/>
      <dgm:spPr/>
    </dgm:pt>
    <dgm:pt modelId="{B167BBDC-5E94-164F-9D08-AB2BF491EF93}" type="pres">
      <dgm:prSet presAssocID="{C6F8F172-16D1-744A-BF22-71668E3E0453}" presName="parentLeftMargin" presStyleLbl="node1" presStyleIdx="0" presStyleCnt="4"/>
      <dgm:spPr/>
    </dgm:pt>
    <dgm:pt modelId="{444C61A7-3559-9A42-BD4D-DB97FF9D00AB}" type="pres">
      <dgm:prSet presAssocID="{C6F8F172-16D1-744A-BF22-71668E3E04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90C3051-142A-9348-B919-C4A122FEAD8F}" type="pres">
      <dgm:prSet presAssocID="{C6F8F172-16D1-744A-BF22-71668E3E0453}" presName="negativeSpace" presStyleCnt="0"/>
      <dgm:spPr/>
    </dgm:pt>
    <dgm:pt modelId="{E7F508AA-9C07-7C4E-8947-4230454C8ACC}" type="pres">
      <dgm:prSet presAssocID="{C6F8F172-16D1-744A-BF22-71668E3E0453}" presName="childText" presStyleLbl="conFgAcc1" presStyleIdx="0" presStyleCnt="4">
        <dgm:presLayoutVars>
          <dgm:bulletEnabled val="1"/>
        </dgm:presLayoutVars>
      </dgm:prSet>
      <dgm:spPr/>
    </dgm:pt>
    <dgm:pt modelId="{6B36E44A-57EB-6A48-93E5-E5E86BDECF03}" type="pres">
      <dgm:prSet presAssocID="{1541F3AA-F187-9C49-9249-4DFBF9845A8B}" presName="spaceBetweenRectangles" presStyleCnt="0"/>
      <dgm:spPr/>
    </dgm:pt>
    <dgm:pt modelId="{C9D9534C-544D-A24B-BE82-D625BB0C30E0}" type="pres">
      <dgm:prSet presAssocID="{61681E5E-8CD7-E84D-A5BC-F083DE93B59E}" presName="parentLin" presStyleCnt="0"/>
      <dgm:spPr/>
    </dgm:pt>
    <dgm:pt modelId="{3096C0E9-66E1-F149-9753-9E52039DC332}" type="pres">
      <dgm:prSet presAssocID="{61681E5E-8CD7-E84D-A5BC-F083DE93B59E}" presName="parentLeftMargin" presStyleLbl="node1" presStyleIdx="0" presStyleCnt="4"/>
      <dgm:spPr/>
    </dgm:pt>
    <dgm:pt modelId="{9E493C6A-9B59-4847-8B1D-8BDE50215AA1}" type="pres">
      <dgm:prSet presAssocID="{61681E5E-8CD7-E84D-A5BC-F083DE93B5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117AE8-DEA0-F045-80B8-E6345F048BAB}" type="pres">
      <dgm:prSet presAssocID="{61681E5E-8CD7-E84D-A5BC-F083DE93B59E}" presName="negativeSpace" presStyleCnt="0"/>
      <dgm:spPr/>
    </dgm:pt>
    <dgm:pt modelId="{BADDF054-5A7D-B146-B5EE-7D4316D8EA9E}" type="pres">
      <dgm:prSet presAssocID="{61681E5E-8CD7-E84D-A5BC-F083DE93B59E}" presName="childText" presStyleLbl="conFgAcc1" presStyleIdx="1" presStyleCnt="4">
        <dgm:presLayoutVars>
          <dgm:bulletEnabled val="1"/>
        </dgm:presLayoutVars>
      </dgm:prSet>
      <dgm:spPr/>
    </dgm:pt>
    <dgm:pt modelId="{78E203D9-0781-1544-931A-16D1AA4DD3E4}" type="pres">
      <dgm:prSet presAssocID="{272F34E0-2A02-0F4B-A256-7FE949FA438C}" presName="spaceBetweenRectangles" presStyleCnt="0"/>
      <dgm:spPr/>
    </dgm:pt>
    <dgm:pt modelId="{696C7349-8F7B-9B4F-AD1D-C78C99216E24}" type="pres">
      <dgm:prSet presAssocID="{2BAD0531-B271-9E47-8E2B-F3C674B0E734}" presName="parentLin" presStyleCnt="0"/>
      <dgm:spPr/>
    </dgm:pt>
    <dgm:pt modelId="{35EBDE4C-97E8-344E-9EDC-746CDE7E28C4}" type="pres">
      <dgm:prSet presAssocID="{2BAD0531-B271-9E47-8E2B-F3C674B0E734}" presName="parentLeftMargin" presStyleLbl="node1" presStyleIdx="1" presStyleCnt="4"/>
      <dgm:spPr/>
    </dgm:pt>
    <dgm:pt modelId="{14AC7DA6-F3D9-4348-99AF-D5353799E6B7}" type="pres">
      <dgm:prSet presAssocID="{2BAD0531-B271-9E47-8E2B-F3C674B0E7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14DBD1-F04D-D54A-AD61-A7427D3DE51B}" type="pres">
      <dgm:prSet presAssocID="{2BAD0531-B271-9E47-8E2B-F3C674B0E734}" presName="negativeSpace" presStyleCnt="0"/>
      <dgm:spPr/>
    </dgm:pt>
    <dgm:pt modelId="{7752A82D-A355-D242-A25D-8D696D2A2630}" type="pres">
      <dgm:prSet presAssocID="{2BAD0531-B271-9E47-8E2B-F3C674B0E734}" presName="childText" presStyleLbl="conFgAcc1" presStyleIdx="2" presStyleCnt="4">
        <dgm:presLayoutVars>
          <dgm:bulletEnabled val="1"/>
        </dgm:presLayoutVars>
      </dgm:prSet>
      <dgm:spPr/>
    </dgm:pt>
    <dgm:pt modelId="{BC221A0B-02A6-1946-92B3-3D8EC5AB9F38}" type="pres">
      <dgm:prSet presAssocID="{498337E5-9905-7E41-989A-DE6CED3C060F}" presName="spaceBetweenRectangles" presStyleCnt="0"/>
      <dgm:spPr/>
    </dgm:pt>
    <dgm:pt modelId="{9818B6F2-7B2B-414D-82DA-F457F0103045}" type="pres">
      <dgm:prSet presAssocID="{28AF1C5E-66E9-5649-9FEB-36615A3F0A38}" presName="parentLin" presStyleCnt="0"/>
      <dgm:spPr/>
    </dgm:pt>
    <dgm:pt modelId="{6640BB8B-0CD0-804E-BED2-CAA7E6D0FB39}" type="pres">
      <dgm:prSet presAssocID="{28AF1C5E-66E9-5649-9FEB-36615A3F0A38}" presName="parentLeftMargin" presStyleLbl="node1" presStyleIdx="2" presStyleCnt="4"/>
      <dgm:spPr/>
    </dgm:pt>
    <dgm:pt modelId="{149C7C5E-2409-B140-9754-7ED31CA3A6D3}" type="pres">
      <dgm:prSet presAssocID="{28AF1C5E-66E9-5649-9FEB-36615A3F0A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C391F4D-7472-3443-B565-61FD95E473D6}" type="pres">
      <dgm:prSet presAssocID="{28AF1C5E-66E9-5649-9FEB-36615A3F0A38}" presName="negativeSpace" presStyleCnt="0"/>
      <dgm:spPr/>
    </dgm:pt>
    <dgm:pt modelId="{44985495-C848-0F45-B481-B8B2F38C3F3C}" type="pres">
      <dgm:prSet presAssocID="{28AF1C5E-66E9-5649-9FEB-36615A3F0A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9E490A-9101-1E40-BAC0-F33F523CD1BC}" srcId="{28AF1C5E-66E9-5649-9FEB-36615A3F0A38}" destId="{4B3D69FE-2C82-7C46-B949-26C8597160B7}" srcOrd="0" destOrd="0" parTransId="{D3D90DEE-2404-2F44-986E-292C74E4BE7C}" sibTransId="{35A9A01B-0F2F-3149-8384-5D5B7380A440}"/>
    <dgm:cxn modelId="{8501A30E-57A3-7649-BC2A-0964E3220ECD}" type="presOf" srcId="{9D4A6874-9F51-5441-BD35-24242140A8EB}" destId="{FB08516D-CE79-B644-95E4-E45897272011}" srcOrd="0" destOrd="0" presId="urn:microsoft.com/office/officeart/2005/8/layout/list1"/>
    <dgm:cxn modelId="{1A1E5E18-F4EA-484E-BB68-F761021228A4}" type="presOf" srcId="{61681E5E-8CD7-E84D-A5BC-F083DE93B59E}" destId="{3096C0E9-66E1-F149-9753-9E52039DC332}" srcOrd="0" destOrd="0" presId="urn:microsoft.com/office/officeart/2005/8/layout/list1"/>
    <dgm:cxn modelId="{9055E627-DB27-964A-BD93-908DCF8B6BE0}" type="presOf" srcId="{2BAD0531-B271-9E47-8E2B-F3C674B0E734}" destId="{35EBDE4C-97E8-344E-9EDC-746CDE7E28C4}" srcOrd="0" destOrd="0" presId="urn:microsoft.com/office/officeart/2005/8/layout/list1"/>
    <dgm:cxn modelId="{65B73830-E607-FE45-A867-97E2B66E98D3}" type="presOf" srcId="{C6F8F172-16D1-744A-BF22-71668E3E0453}" destId="{444C61A7-3559-9A42-BD4D-DB97FF9D00AB}" srcOrd="1" destOrd="0" presId="urn:microsoft.com/office/officeart/2005/8/layout/list1"/>
    <dgm:cxn modelId="{A268DB31-422C-DC49-8E83-BF5EFEF5B865}" srcId="{9D4A6874-9F51-5441-BD35-24242140A8EB}" destId="{C6F8F172-16D1-744A-BF22-71668E3E0453}" srcOrd="0" destOrd="0" parTransId="{9760714E-F901-A945-A337-FF8CC2907136}" sibTransId="{1541F3AA-F187-9C49-9249-4DFBF9845A8B}"/>
    <dgm:cxn modelId="{5CE44E33-6895-D74C-A850-F1B559E74B5C}" srcId="{2BAD0531-B271-9E47-8E2B-F3C674B0E734}" destId="{D4150647-474F-404B-AB56-A2FC64A908FA}" srcOrd="0" destOrd="0" parTransId="{E68CD7B7-0058-C843-B627-ABFBE8BBF22A}" sibTransId="{AF4D7D09-20E7-E34B-8AA2-30E9A7007AC5}"/>
    <dgm:cxn modelId="{A57B6633-496C-6C47-B9EA-44DC9DF23DD2}" type="presOf" srcId="{DDB96423-40FB-EB4C-9B4A-7325BCDA5899}" destId="{E7F508AA-9C07-7C4E-8947-4230454C8ACC}" srcOrd="0" destOrd="0" presId="urn:microsoft.com/office/officeart/2005/8/layout/list1"/>
    <dgm:cxn modelId="{3D5A3969-C508-E24D-A1D3-66A59B82E4D2}" srcId="{61681E5E-8CD7-E84D-A5BC-F083DE93B59E}" destId="{C01A0166-3F6C-CE48-8310-394D97A6D619}" srcOrd="0" destOrd="0" parTransId="{78BFF0AC-70E9-B147-86A8-DC2462D3A3E5}" sibTransId="{373D99D7-33F0-974A-AEDE-7142502514FB}"/>
    <dgm:cxn modelId="{15884B6D-C6AE-1A4F-9588-655590774D70}" srcId="{9D4A6874-9F51-5441-BD35-24242140A8EB}" destId="{2BAD0531-B271-9E47-8E2B-F3C674B0E734}" srcOrd="2" destOrd="0" parTransId="{83E1B930-6795-9244-AB9D-EB90A2DED1AF}" sibTransId="{498337E5-9905-7E41-989A-DE6CED3C060F}"/>
    <dgm:cxn modelId="{71826970-6E45-854D-93DF-EECAC39570DA}" type="presOf" srcId="{0D0B815E-88AF-754D-93AD-FFB922150282}" destId="{7752A82D-A355-D242-A25D-8D696D2A2630}" srcOrd="0" destOrd="1" presId="urn:microsoft.com/office/officeart/2005/8/layout/list1"/>
    <dgm:cxn modelId="{90679A77-BE0C-5046-A018-69417F657313}" type="presOf" srcId="{4B3D69FE-2C82-7C46-B949-26C8597160B7}" destId="{44985495-C848-0F45-B481-B8B2F38C3F3C}" srcOrd="0" destOrd="0" presId="urn:microsoft.com/office/officeart/2005/8/layout/list1"/>
    <dgm:cxn modelId="{81E32178-4A7F-124C-BF84-1DFBAFBCADB7}" type="presOf" srcId="{2BAD0531-B271-9E47-8E2B-F3C674B0E734}" destId="{14AC7DA6-F3D9-4348-99AF-D5353799E6B7}" srcOrd="1" destOrd="0" presId="urn:microsoft.com/office/officeart/2005/8/layout/list1"/>
    <dgm:cxn modelId="{DAD1A37C-4C02-C143-B377-796F4133BA12}" type="presOf" srcId="{C6F8F172-16D1-744A-BF22-71668E3E0453}" destId="{B167BBDC-5E94-164F-9D08-AB2BF491EF93}" srcOrd="0" destOrd="0" presId="urn:microsoft.com/office/officeart/2005/8/layout/list1"/>
    <dgm:cxn modelId="{29469C89-759C-4148-BD6E-EE0E44F39072}" srcId="{2BAD0531-B271-9E47-8E2B-F3C674B0E734}" destId="{0D0B815E-88AF-754D-93AD-FFB922150282}" srcOrd="1" destOrd="0" parTransId="{799EF0E3-5780-194A-8C20-9406D087C52E}" sibTransId="{E767BD53-2C8D-2B4C-AEBE-3DE2923AADE6}"/>
    <dgm:cxn modelId="{C30E6C8D-B935-9047-BFB7-8C9512498DA9}" type="presOf" srcId="{28AF1C5E-66E9-5649-9FEB-36615A3F0A38}" destId="{149C7C5E-2409-B140-9754-7ED31CA3A6D3}" srcOrd="1" destOrd="0" presId="urn:microsoft.com/office/officeart/2005/8/layout/list1"/>
    <dgm:cxn modelId="{08B9BEAE-D0CB-CA43-B95B-068A914D1D78}" type="presOf" srcId="{D4150647-474F-404B-AB56-A2FC64A908FA}" destId="{7752A82D-A355-D242-A25D-8D696D2A2630}" srcOrd="0" destOrd="0" presId="urn:microsoft.com/office/officeart/2005/8/layout/list1"/>
    <dgm:cxn modelId="{8D06C5BC-B428-4240-9C53-7A9AD7035F8E}" type="presOf" srcId="{C01A0166-3F6C-CE48-8310-394D97A6D619}" destId="{BADDF054-5A7D-B146-B5EE-7D4316D8EA9E}" srcOrd="0" destOrd="0" presId="urn:microsoft.com/office/officeart/2005/8/layout/list1"/>
    <dgm:cxn modelId="{3D797DC9-9EE8-4146-9C1F-0D6E11B71A57}" srcId="{9D4A6874-9F51-5441-BD35-24242140A8EB}" destId="{61681E5E-8CD7-E84D-A5BC-F083DE93B59E}" srcOrd="1" destOrd="0" parTransId="{5D8F3F35-C345-F94F-8599-79D80076AE60}" sibTransId="{272F34E0-2A02-0F4B-A256-7FE949FA438C}"/>
    <dgm:cxn modelId="{981A46CA-4E56-8144-9DD1-E7878BF074B2}" type="presOf" srcId="{28AF1C5E-66E9-5649-9FEB-36615A3F0A38}" destId="{6640BB8B-0CD0-804E-BED2-CAA7E6D0FB39}" srcOrd="0" destOrd="0" presId="urn:microsoft.com/office/officeart/2005/8/layout/list1"/>
    <dgm:cxn modelId="{1D2289CB-3DA5-914E-8D43-88656C9E9380}" srcId="{9D4A6874-9F51-5441-BD35-24242140A8EB}" destId="{28AF1C5E-66E9-5649-9FEB-36615A3F0A38}" srcOrd="3" destOrd="0" parTransId="{96DFB12A-FEB5-1A4E-B63E-40B97D8E61E1}" sibTransId="{16466B95-B1F2-2740-8A93-3BA78D9A24D4}"/>
    <dgm:cxn modelId="{AC7705E4-2C07-B948-9218-19D9C26ABB2A}" srcId="{C6F8F172-16D1-744A-BF22-71668E3E0453}" destId="{DDB96423-40FB-EB4C-9B4A-7325BCDA5899}" srcOrd="0" destOrd="0" parTransId="{23B261AE-3257-4548-B745-BA82E6F51395}" sibTransId="{3F7BDD1D-FE90-D148-8FD1-A6E2EDCF868A}"/>
    <dgm:cxn modelId="{D2CB59F5-C388-0340-ADA3-B5C1529BB5F3}" type="presOf" srcId="{61681E5E-8CD7-E84D-A5BC-F083DE93B59E}" destId="{9E493C6A-9B59-4847-8B1D-8BDE50215AA1}" srcOrd="1" destOrd="0" presId="urn:microsoft.com/office/officeart/2005/8/layout/list1"/>
    <dgm:cxn modelId="{4526E639-53DD-454E-9913-7D4E06317F07}" type="presParOf" srcId="{FB08516D-CE79-B644-95E4-E45897272011}" destId="{31928ACC-B711-494E-9E68-FD24AA620F19}" srcOrd="0" destOrd="0" presId="urn:microsoft.com/office/officeart/2005/8/layout/list1"/>
    <dgm:cxn modelId="{6ADC72B2-12AF-C746-9EBB-D348B6C7BA58}" type="presParOf" srcId="{31928ACC-B711-494E-9E68-FD24AA620F19}" destId="{B167BBDC-5E94-164F-9D08-AB2BF491EF93}" srcOrd="0" destOrd="0" presId="urn:microsoft.com/office/officeart/2005/8/layout/list1"/>
    <dgm:cxn modelId="{9BD3E50F-3EA0-DB4A-BE0B-8EFEC66CFDBC}" type="presParOf" srcId="{31928ACC-B711-494E-9E68-FD24AA620F19}" destId="{444C61A7-3559-9A42-BD4D-DB97FF9D00AB}" srcOrd="1" destOrd="0" presId="urn:microsoft.com/office/officeart/2005/8/layout/list1"/>
    <dgm:cxn modelId="{3C885A69-8A8C-0043-A6A2-7D103AFCCAC0}" type="presParOf" srcId="{FB08516D-CE79-B644-95E4-E45897272011}" destId="{F90C3051-142A-9348-B919-C4A122FEAD8F}" srcOrd="1" destOrd="0" presId="urn:microsoft.com/office/officeart/2005/8/layout/list1"/>
    <dgm:cxn modelId="{A479D371-84A5-B849-9F28-0149EC1D6D2B}" type="presParOf" srcId="{FB08516D-CE79-B644-95E4-E45897272011}" destId="{E7F508AA-9C07-7C4E-8947-4230454C8ACC}" srcOrd="2" destOrd="0" presId="urn:microsoft.com/office/officeart/2005/8/layout/list1"/>
    <dgm:cxn modelId="{E52AC604-FE94-5A4E-87A8-2C4EF23F8370}" type="presParOf" srcId="{FB08516D-CE79-B644-95E4-E45897272011}" destId="{6B36E44A-57EB-6A48-93E5-E5E86BDECF03}" srcOrd="3" destOrd="0" presId="urn:microsoft.com/office/officeart/2005/8/layout/list1"/>
    <dgm:cxn modelId="{EECCF6F9-37C7-8941-A785-CC0CED55F5E4}" type="presParOf" srcId="{FB08516D-CE79-B644-95E4-E45897272011}" destId="{C9D9534C-544D-A24B-BE82-D625BB0C30E0}" srcOrd="4" destOrd="0" presId="urn:microsoft.com/office/officeart/2005/8/layout/list1"/>
    <dgm:cxn modelId="{EFC7FFDB-3F47-1944-842E-AC5F0DE39D7C}" type="presParOf" srcId="{C9D9534C-544D-A24B-BE82-D625BB0C30E0}" destId="{3096C0E9-66E1-F149-9753-9E52039DC332}" srcOrd="0" destOrd="0" presId="urn:microsoft.com/office/officeart/2005/8/layout/list1"/>
    <dgm:cxn modelId="{B75C1745-112A-4E46-8A74-FABEF9F2CCE5}" type="presParOf" srcId="{C9D9534C-544D-A24B-BE82-D625BB0C30E0}" destId="{9E493C6A-9B59-4847-8B1D-8BDE50215AA1}" srcOrd="1" destOrd="0" presId="urn:microsoft.com/office/officeart/2005/8/layout/list1"/>
    <dgm:cxn modelId="{903308FC-52D8-7B46-8F7F-6498EF67C87C}" type="presParOf" srcId="{FB08516D-CE79-B644-95E4-E45897272011}" destId="{15117AE8-DEA0-F045-80B8-E6345F048BAB}" srcOrd="5" destOrd="0" presId="urn:microsoft.com/office/officeart/2005/8/layout/list1"/>
    <dgm:cxn modelId="{1B44EE4D-CF8D-8D4A-801A-F35100C23DAF}" type="presParOf" srcId="{FB08516D-CE79-B644-95E4-E45897272011}" destId="{BADDF054-5A7D-B146-B5EE-7D4316D8EA9E}" srcOrd="6" destOrd="0" presId="urn:microsoft.com/office/officeart/2005/8/layout/list1"/>
    <dgm:cxn modelId="{566789EF-DC7C-4C47-886B-7C566F2DE4DE}" type="presParOf" srcId="{FB08516D-CE79-B644-95E4-E45897272011}" destId="{78E203D9-0781-1544-931A-16D1AA4DD3E4}" srcOrd="7" destOrd="0" presId="urn:microsoft.com/office/officeart/2005/8/layout/list1"/>
    <dgm:cxn modelId="{25D5DDAD-ABD7-914C-B374-D2E59B65CEB7}" type="presParOf" srcId="{FB08516D-CE79-B644-95E4-E45897272011}" destId="{696C7349-8F7B-9B4F-AD1D-C78C99216E24}" srcOrd="8" destOrd="0" presId="urn:microsoft.com/office/officeart/2005/8/layout/list1"/>
    <dgm:cxn modelId="{8BC7FDCE-AAF9-284A-B572-ED8A8B926E6C}" type="presParOf" srcId="{696C7349-8F7B-9B4F-AD1D-C78C99216E24}" destId="{35EBDE4C-97E8-344E-9EDC-746CDE7E28C4}" srcOrd="0" destOrd="0" presId="urn:microsoft.com/office/officeart/2005/8/layout/list1"/>
    <dgm:cxn modelId="{D96367D7-4082-004C-A98D-76A1E79969C0}" type="presParOf" srcId="{696C7349-8F7B-9B4F-AD1D-C78C99216E24}" destId="{14AC7DA6-F3D9-4348-99AF-D5353799E6B7}" srcOrd="1" destOrd="0" presId="urn:microsoft.com/office/officeart/2005/8/layout/list1"/>
    <dgm:cxn modelId="{E4B1386B-3907-EE43-933D-AE71C7E8F71B}" type="presParOf" srcId="{FB08516D-CE79-B644-95E4-E45897272011}" destId="{0614DBD1-F04D-D54A-AD61-A7427D3DE51B}" srcOrd="9" destOrd="0" presId="urn:microsoft.com/office/officeart/2005/8/layout/list1"/>
    <dgm:cxn modelId="{8AEC754C-B81E-264D-98C8-0A5B4838F18D}" type="presParOf" srcId="{FB08516D-CE79-B644-95E4-E45897272011}" destId="{7752A82D-A355-D242-A25D-8D696D2A2630}" srcOrd="10" destOrd="0" presId="urn:microsoft.com/office/officeart/2005/8/layout/list1"/>
    <dgm:cxn modelId="{6844B308-8070-3647-8311-D0E16E00990F}" type="presParOf" srcId="{FB08516D-CE79-B644-95E4-E45897272011}" destId="{BC221A0B-02A6-1946-92B3-3D8EC5AB9F38}" srcOrd="11" destOrd="0" presId="urn:microsoft.com/office/officeart/2005/8/layout/list1"/>
    <dgm:cxn modelId="{AF889BD2-20BC-C447-93D5-4F8268CB9307}" type="presParOf" srcId="{FB08516D-CE79-B644-95E4-E45897272011}" destId="{9818B6F2-7B2B-414D-82DA-F457F0103045}" srcOrd="12" destOrd="0" presId="urn:microsoft.com/office/officeart/2005/8/layout/list1"/>
    <dgm:cxn modelId="{0660CC2C-8255-0E4C-9896-D1A88219937F}" type="presParOf" srcId="{9818B6F2-7B2B-414D-82DA-F457F0103045}" destId="{6640BB8B-0CD0-804E-BED2-CAA7E6D0FB39}" srcOrd="0" destOrd="0" presId="urn:microsoft.com/office/officeart/2005/8/layout/list1"/>
    <dgm:cxn modelId="{EBCD1811-5604-5840-9A25-8BBD7A23D3AE}" type="presParOf" srcId="{9818B6F2-7B2B-414D-82DA-F457F0103045}" destId="{149C7C5E-2409-B140-9754-7ED31CA3A6D3}" srcOrd="1" destOrd="0" presId="urn:microsoft.com/office/officeart/2005/8/layout/list1"/>
    <dgm:cxn modelId="{6E2E8F6F-78F6-FC47-8CB3-7CF5CC18AAB2}" type="presParOf" srcId="{FB08516D-CE79-B644-95E4-E45897272011}" destId="{8C391F4D-7472-3443-B565-61FD95E473D6}" srcOrd="13" destOrd="0" presId="urn:microsoft.com/office/officeart/2005/8/layout/list1"/>
    <dgm:cxn modelId="{1C23B354-024E-9C45-AA6B-ED595F3B35C8}" type="presParOf" srcId="{FB08516D-CE79-B644-95E4-E45897272011}" destId="{44985495-C848-0F45-B481-B8B2F38C3F3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4D9C2-109F-C344-876B-95DF90F8555F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BC076-1E8C-A04B-96A6-0FE165A25008}">
      <dgm:prSet phldrT="[Text]" custT="1"/>
      <dgm:spPr/>
      <dgm:t>
        <a:bodyPr/>
        <a:lstStyle/>
        <a:p>
          <a:r>
            <a:rPr lang="en-US" sz="1600" b="1" dirty="0"/>
            <a:t>Packing</a:t>
          </a:r>
        </a:p>
      </dgm:t>
    </dgm:pt>
    <dgm:pt modelId="{A016259E-B0DC-CD4D-8364-B45B2C7752DA}" type="parTrans" cxnId="{993B84D8-45A1-7748-AFDA-32A9BE27C477}">
      <dgm:prSet/>
      <dgm:spPr/>
      <dgm:t>
        <a:bodyPr/>
        <a:lstStyle/>
        <a:p>
          <a:endParaRPr lang="en-US" sz="2800" b="1"/>
        </a:p>
      </dgm:t>
    </dgm:pt>
    <dgm:pt modelId="{13DA812B-C13F-7E4B-9AB8-BBD7ED6D9C46}" type="sibTrans" cxnId="{993B84D8-45A1-7748-AFDA-32A9BE27C477}">
      <dgm:prSet/>
      <dgm:spPr/>
      <dgm:t>
        <a:bodyPr/>
        <a:lstStyle/>
        <a:p>
          <a:endParaRPr lang="en-US" sz="2800" b="1"/>
        </a:p>
      </dgm:t>
    </dgm:pt>
    <dgm:pt modelId="{3C8D8DFD-E568-DD46-9DEE-8BDAD578F28C}">
      <dgm:prSet phldrT="[Text]" custT="1"/>
      <dgm:spPr>
        <a:ln w="41275">
          <a:solidFill>
            <a:schemeClr val="accent6"/>
          </a:solidFill>
        </a:ln>
      </dgm:spPr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Partitioning</a:t>
          </a:r>
        </a:p>
      </dgm:t>
    </dgm:pt>
    <dgm:pt modelId="{546C92FC-481C-594A-A10D-5FBA84CC71B2}" type="parTrans" cxnId="{872A4BEA-BF5F-A14A-9FE2-46D1B555D12E}">
      <dgm:prSet/>
      <dgm:spPr/>
      <dgm:t>
        <a:bodyPr/>
        <a:lstStyle/>
        <a:p>
          <a:endParaRPr lang="en-US" sz="2800" b="1"/>
        </a:p>
      </dgm:t>
    </dgm:pt>
    <dgm:pt modelId="{DE8CBEA0-3751-F741-9444-9810402875F1}" type="sibTrans" cxnId="{872A4BEA-BF5F-A14A-9FE2-46D1B555D12E}">
      <dgm:prSet/>
      <dgm:spPr/>
      <dgm:t>
        <a:bodyPr/>
        <a:lstStyle/>
        <a:p>
          <a:endParaRPr lang="en-US" sz="2800" b="1"/>
        </a:p>
      </dgm:t>
    </dgm:pt>
    <dgm:pt modelId="{4146B3F9-7D46-0A4E-B04B-EA8F87F8E0D6}">
      <dgm:prSet phldrT="[Text]" custT="1"/>
      <dgm:spPr/>
      <dgm:t>
        <a:bodyPr/>
        <a:lstStyle/>
        <a:p>
          <a:r>
            <a:rPr lang="en-US" sz="1600" b="1" dirty="0"/>
            <a:t>...</a:t>
          </a:r>
        </a:p>
      </dgm:t>
    </dgm:pt>
    <dgm:pt modelId="{9760D3D1-51CF-4246-A7EC-6541FAC730B6}" type="parTrans" cxnId="{24BB9338-25A2-0844-AA09-FA73B5F0C03D}">
      <dgm:prSet/>
      <dgm:spPr/>
      <dgm:t>
        <a:bodyPr/>
        <a:lstStyle/>
        <a:p>
          <a:endParaRPr lang="en-US" sz="2800" b="1"/>
        </a:p>
      </dgm:t>
    </dgm:pt>
    <dgm:pt modelId="{1A03AE4B-3CF2-1C49-BC14-30A4C3265AD3}" type="sibTrans" cxnId="{24BB9338-25A2-0844-AA09-FA73B5F0C03D}">
      <dgm:prSet/>
      <dgm:spPr/>
      <dgm:t>
        <a:bodyPr/>
        <a:lstStyle/>
        <a:p>
          <a:endParaRPr lang="en-US" sz="2800" b="1"/>
        </a:p>
      </dgm:t>
    </dgm:pt>
    <dgm:pt modelId="{C2AF6840-AAAA-2F4E-9F35-8699BC2582AC}">
      <dgm:prSet phldrT="[Text]" custT="1"/>
      <dgm:spPr/>
      <dgm:t>
        <a:bodyPr/>
        <a:lstStyle/>
        <a:p>
          <a:r>
            <a:rPr lang="en-US" sz="1600" b="1" dirty="0"/>
            <a:t>Placement</a:t>
          </a:r>
        </a:p>
      </dgm:t>
    </dgm:pt>
    <dgm:pt modelId="{2057627F-2ADA-E74F-8EF6-5BE8535BDD5E}" type="parTrans" cxnId="{10ADA60B-42D0-B64D-9A47-A87ACE62CFE7}">
      <dgm:prSet/>
      <dgm:spPr/>
      <dgm:t>
        <a:bodyPr/>
        <a:lstStyle/>
        <a:p>
          <a:endParaRPr lang="en-US" sz="2800" b="1"/>
        </a:p>
      </dgm:t>
    </dgm:pt>
    <dgm:pt modelId="{BE05F7B3-3509-7848-8286-0BBB264C6BFD}" type="sibTrans" cxnId="{10ADA60B-42D0-B64D-9A47-A87ACE62CFE7}">
      <dgm:prSet/>
      <dgm:spPr/>
      <dgm:t>
        <a:bodyPr/>
        <a:lstStyle/>
        <a:p>
          <a:endParaRPr lang="en-US" sz="2800" b="1"/>
        </a:p>
      </dgm:t>
    </dgm:pt>
    <dgm:pt modelId="{41B3B1C4-1C62-F04E-806C-E2994CC80B69}">
      <dgm:prSet phldrT="[Text]" custT="1"/>
      <dgm:spPr/>
      <dgm:t>
        <a:bodyPr/>
        <a:lstStyle/>
        <a:p>
          <a:r>
            <a:rPr lang="en-US" sz="1600" b="1" dirty="0"/>
            <a:t>Routing</a:t>
          </a:r>
        </a:p>
      </dgm:t>
    </dgm:pt>
    <dgm:pt modelId="{A55BA78C-9B68-214E-8284-751CBAAEE462}" type="parTrans" cxnId="{F5D65A7E-81A5-FC4B-AC02-3CBED353408A}">
      <dgm:prSet/>
      <dgm:spPr/>
      <dgm:t>
        <a:bodyPr/>
        <a:lstStyle/>
        <a:p>
          <a:endParaRPr lang="en-US" sz="2800" b="1"/>
        </a:p>
      </dgm:t>
    </dgm:pt>
    <dgm:pt modelId="{5611A5B8-A9AA-5244-A58B-9C337E4DB912}" type="sibTrans" cxnId="{F5D65A7E-81A5-FC4B-AC02-3CBED353408A}">
      <dgm:prSet/>
      <dgm:spPr/>
      <dgm:t>
        <a:bodyPr/>
        <a:lstStyle/>
        <a:p>
          <a:endParaRPr lang="en-US" sz="2800" b="1"/>
        </a:p>
      </dgm:t>
    </dgm:pt>
    <dgm:pt modelId="{124E652A-5C8D-6248-8D30-2E07CE1360D0}" type="pres">
      <dgm:prSet presAssocID="{1C74D9C2-109F-C344-876B-95DF90F8555F}" presName="Name0" presStyleCnt="0">
        <dgm:presLayoutVars>
          <dgm:dir/>
          <dgm:animLvl val="lvl"/>
          <dgm:resizeHandles val="exact"/>
        </dgm:presLayoutVars>
      </dgm:prSet>
      <dgm:spPr/>
    </dgm:pt>
    <dgm:pt modelId="{C4A223B4-C834-3A48-94CB-31B4A96735BC}" type="pres">
      <dgm:prSet presAssocID="{57BBC076-1E8C-A04B-96A6-0FE165A2500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8BEA4F-4B63-6B4F-B9AA-87B727733EA4}" type="pres">
      <dgm:prSet presAssocID="{13DA812B-C13F-7E4B-9AB8-BBD7ED6D9C46}" presName="parTxOnlySpace" presStyleCnt="0"/>
      <dgm:spPr/>
    </dgm:pt>
    <dgm:pt modelId="{8EB44DA7-BF07-0E44-A5BE-BCCBD17C937E}" type="pres">
      <dgm:prSet presAssocID="{3C8D8DFD-E568-DD46-9DEE-8BDAD578F28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A24CED5-6D37-DD4A-B24E-C794ADD52411}" type="pres">
      <dgm:prSet presAssocID="{DE8CBEA0-3751-F741-9444-9810402875F1}" presName="parTxOnlySpace" presStyleCnt="0"/>
      <dgm:spPr/>
    </dgm:pt>
    <dgm:pt modelId="{29A0A739-5077-0143-A92B-B94E68C6449B}" type="pres">
      <dgm:prSet presAssocID="{4146B3F9-7D46-0A4E-B04B-EA8F87F8E0D6}" presName="parTxOnly" presStyleLbl="node1" presStyleIdx="2" presStyleCnt="5" custScaleX="72237">
        <dgm:presLayoutVars>
          <dgm:chMax val="0"/>
          <dgm:chPref val="0"/>
          <dgm:bulletEnabled val="1"/>
        </dgm:presLayoutVars>
      </dgm:prSet>
      <dgm:spPr/>
    </dgm:pt>
    <dgm:pt modelId="{399FEF3D-830D-A849-8928-1E36F07DBE3B}" type="pres">
      <dgm:prSet presAssocID="{1A03AE4B-3CF2-1C49-BC14-30A4C3265AD3}" presName="parTxOnlySpace" presStyleCnt="0"/>
      <dgm:spPr/>
    </dgm:pt>
    <dgm:pt modelId="{02185BD8-3741-E14F-8A5D-773F4BDBDB9F}" type="pres">
      <dgm:prSet presAssocID="{C2AF6840-AAAA-2F4E-9F35-8699BC2582A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D403C04-5DFE-6141-9464-528FB72D023B}" type="pres">
      <dgm:prSet presAssocID="{BE05F7B3-3509-7848-8286-0BBB264C6BFD}" presName="parTxOnlySpace" presStyleCnt="0"/>
      <dgm:spPr/>
    </dgm:pt>
    <dgm:pt modelId="{AB877EC1-3598-8C45-8BB9-1FAA46F0489F}" type="pres">
      <dgm:prSet presAssocID="{41B3B1C4-1C62-F04E-806C-E2994CC80B6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0ADA60B-42D0-B64D-9A47-A87ACE62CFE7}" srcId="{1C74D9C2-109F-C344-876B-95DF90F8555F}" destId="{C2AF6840-AAAA-2F4E-9F35-8699BC2582AC}" srcOrd="3" destOrd="0" parTransId="{2057627F-2ADA-E74F-8EF6-5BE8535BDD5E}" sibTransId="{BE05F7B3-3509-7848-8286-0BBB264C6BFD}"/>
    <dgm:cxn modelId="{24BB9338-25A2-0844-AA09-FA73B5F0C03D}" srcId="{1C74D9C2-109F-C344-876B-95DF90F8555F}" destId="{4146B3F9-7D46-0A4E-B04B-EA8F87F8E0D6}" srcOrd="2" destOrd="0" parTransId="{9760D3D1-51CF-4246-A7EC-6541FAC730B6}" sibTransId="{1A03AE4B-3CF2-1C49-BC14-30A4C3265AD3}"/>
    <dgm:cxn modelId="{4E964D4A-BFC5-904B-8817-832CA2640C4E}" type="presOf" srcId="{1C74D9C2-109F-C344-876B-95DF90F8555F}" destId="{124E652A-5C8D-6248-8D30-2E07CE1360D0}" srcOrd="0" destOrd="0" presId="urn:microsoft.com/office/officeart/2005/8/layout/chevron1"/>
    <dgm:cxn modelId="{F5D65A7E-81A5-FC4B-AC02-3CBED353408A}" srcId="{1C74D9C2-109F-C344-876B-95DF90F8555F}" destId="{41B3B1C4-1C62-F04E-806C-E2994CC80B69}" srcOrd="4" destOrd="0" parTransId="{A55BA78C-9B68-214E-8284-751CBAAEE462}" sibTransId="{5611A5B8-A9AA-5244-A58B-9C337E4DB912}"/>
    <dgm:cxn modelId="{4D22AF9E-E992-3E40-849A-FCBC20789A27}" type="presOf" srcId="{4146B3F9-7D46-0A4E-B04B-EA8F87F8E0D6}" destId="{29A0A739-5077-0143-A92B-B94E68C6449B}" srcOrd="0" destOrd="0" presId="urn:microsoft.com/office/officeart/2005/8/layout/chevron1"/>
    <dgm:cxn modelId="{8E8E4CB8-8742-4E43-AD84-CF2705FC22D7}" type="presOf" srcId="{41B3B1C4-1C62-F04E-806C-E2994CC80B69}" destId="{AB877EC1-3598-8C45-8BB9-1FAA46F0489F}" srcOrd="0" destOrd="0" presId="urn:microsoft.com/office/officeart/2005/8/layout/chevron1"/>
    <dgm:cxn modelId="{8EAAA9BA-DDFB-344A-91CD-EFE20242717D}" type="presOf" srcId="{C2AF6840-AAAA-2F4E-9F35-8699BC2582AC}" destId="{02185BD8-3741-E14F-8A5D-773F4BDBDB9F}" srcOrd="0" destOrd="0" presId="urn:microsoft.com/office/officeart/2005/8/layout/chevron1"/>
    <dgm:cxn modelId="{993B84D8-45A1-7748-AFDA-32A9BE27C477}" srcId="{1C74D9C2-109F-C344-876B-95DF90F8555F}" destId="{57BBC076-1E8C-A04B-96A6-0FE165A25008}" srcOrd="0" destOrd="0" parTransId="{A016259E-B0DC-CD4D-8364-B45B2C7752DA}" sibTransId="{13DA812B-C13F-7E4B-9AB8-BBD7ED6D9C46}"/>
    <dgm:cxn modelId="{34DE35DC-077F-8644-91D6-4DA2F1334F92}" type="presOf" srcId="{57BBC076-1E8C-A04B-96A6-0FE165A25008}" destId="{C4A223B4-C834-3A48-94CB-31B4A96735BC}" srcOrd="0" destOrd="0" presId="urn:microsoft.com/office/officeart/2005/8/layout/chevron1"/>
    <dgm:cxn modelId="{872A4BEA-BF5F-A14A-9FE2-46D1B555D12E}" srcId="{1C74D9C2-109F-C344-876B-95DF90F8555F}" destId="{3C8D8DFD-E568-DD46-9DEE-8BDAD578F28C}" srcOrd="1" destOrd="0" parTransId="{546C92FC-481C-594A-A10D-5FBA84CC71B2}" sibTransId="{DE8CBEA0-3751-F741-9444-9810402875F1}"/>
    <dgm:cxn modelId="{041260EB-2BFB-5A42-964A-AD9FF048DFA5}" type="presOf" srcId="{3C8D8DFD-E568-DD46-9DEE-8BDAD578F28C}" destId="{8EB44DA7-BF07-0E44-A5BE-BCCBD17C937E}" srcOrd="0" destOrd="0" presId="urn:microsoft.com/office/officeart/2005/8/layout/chevron1"/>
    <dgm:cxn modelId="{9C6A83C7-4C9E-A246-8FD4-906A21F2FAAF}" type="presParOf" srcId="{124E652A-5C8D-6248-8D30-2E07CE1360D0}" destId="{C4A223B4-C834-3A48-94CB-31B4A96735BC}" srcOrd="0" destOrd="0" presId="urn:microsoft.com/office/officeart/2005/8/layout/chevron1"/>
    <dgm:cxn modelId="{45520AC7-D8E9-FD47-B4E9-96BC90FAD7BF}" type="presParOf" srcId="{124E652A-5C8D-6248-8D30-2E07CE1360D0}" destId="{D58BEA4F-4B63-6B4F-B9AA-87B727733EA4}" srcOrd="1" destOrd="0" presId="urn:microsoft.com/office/officeart/2005/8/layout/chevron1"/>
    <dgm:cxn modelId="{5FFC1492-12AC-3643-8783-825B0362E84B}" type="presParOf" srcId="{124E652A-5C8D-6248-8D30-2E07CE1360D0}" destId="{8EB44DA7-BF07-0E44-A5BE-BCCBD17C937E}" srcOrd="2" destOrd="0" presId="urn:microsoft.com/office/officeart/2005/8/layout/chevron1"/>
    <dgm:cxn modelId="{E77A6A07-AD3F-014C-8D0C-9EE2F14D15D2}" type="presParOf" srcId="{124E652A-5C8D-6248-8D30-2E07CE1360D0}" destId="{EA24CED5-6D37-DD4A-B24E-C794ADD52411}" srcOrd="3" destOrd="0" presId="urn:microsoft.com/office/officeart/2005/8/layout/chevron1"/>
    <dgm:cxn modelId="{D3F85813-DA57-AB41-B094-B412749D10F4}" type="presParOf" srcId="{124E652A-5C8D-6248-8D30-2E07CE1360D0}" destId="{29A0A739-5077-0143-A92B-B94E68C6449B}" srcOrd="4" destOrd="0" presId="urn:microsoft.com/office/officeart/2005/8/layout/chevron1"/>
    <dgm:cxn modelId="{1D47A818-BFB2-894D-9635-E84A88C8448C}" type="presParOf" srcId="{124E652A-5C8D-6248-8D30-2E07CE1360D0}" destId="{399FEF3D-830D-A849-8928-1E36F07DBE3B}" srcOrd="5" destOrd="0" presId="urn:microsoft.com/office/officeart/2005/8/layout/chevron1"/>
    <dgm:cxn modelId="{7BF9F3FD-E7F9-FD4D-B80A-5B9895DDB071}" type="presParOf" srcId="{124E652A-5C8D-6248-8D30-2E07CE1360D0}" destId="{02185BD8-3741-E14F-8A5D-773F4BDBDB9F}" srcOrd="6" destOrd="0" presId="urn:microsoft.com/office/officeart/2005/8/layout/chevron1"/>
    <dgm:cxn modelId="{0937B978-0FC7-2A42-8907-BF92ECC685DF}" type="presParOf" srcId="{124E652A-5C8D-6248-8D30-2E07CE1360D0}" destId="{5D403C04-5DFE-6141-9464-528FB72D023B}" srcOrd="7" destOrd="0" presId="urn:microsoft.com/office/officeart/2005/8/layout/chevron1"/>
    <dgm:cxn modelId="{44EA7FE6-AF0D-694F-9B95-3E1AFF6C00AD}" type="presParOf" srcId="{124E652A-5C8D-6248-8D30-2E07CE1360D0}" destId="{AB877EC1-3598-8C45-8BB9-1FAA46F0489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BA826-6648-1F45-9069-0408C21E54E4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98382B76-9D6F-104C-ABC8-EC6777FA475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>
              <a:solidFill>
                <a:schemeClr val="accent2">
                  <a:lumMod val="50000"/>
                </a:schemeClr>
              </a:solidFill>
            </a:rPr>
            <a:t>FPGAPart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24937EA1-002F-F346-A527-FC0924D49C38}" type="parTrans" cxnId="{D74B2155-FD97-E842-8465-91CA3E486587}">
      <dgm:prSet/>
      <dgm:spPr/>
      <dgm:t>
        <a:bodyPr/>
        <a:lstStyle/>
        <a:p>
          <a:endParaRPr lang="en-US"/>
        </a:p>
      </dgm:t>
    </dgm:pt>
    <dgm:pt modelId="{5AFC0B65-A62D-E949-989B-9761C3D61726}" type="sibTrans" cxnId="{D74B2155-FD97-E842-8465-91CA3E486587}">
      <dgm:prSet/>
      <dgm:spPr/>
      <dgm:t>
        <a:bodyPr/>
        <a:lstStyle/>
        <a:p>
          <a:endParaRPr lang="en-US"/>
        </a:p>
      </dgm:t>
    </dgm:pt>
    <dgm:pt modelId="{4BEF0D6B-5ADD-8B46-B0A9-A52360F47E17}" type="pres">
      <dgm:prSet presAssocID="{709BA826-6648-1F45-9069-0408C21E54E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13DA50-4743-0747-A1E0-CAEAEB839750}" type="pres">
      <dgm:prSet presAssocID="{98382B76-9D6F-104C-ABC8-EC6777FA4759}" presName="gear1" presStyleLbl="node1" presStyleIdx="0" presStyleCnt="1">
        <dgm:presLayoutVars>
          <dgm:chMax val="1"/>
          <dgm:bulletEnabled val="1"/>
        </dgm:presLayoutVars>
      </dgm:prSet>
      <dgm:spPr/>
    </dgm:pt>
    <dgm:pt modelId="{5E5FB3A7-E291-214A-8504-9595435863BB}" type="pres">
      <dgm:prSet presAssocID="{98382B76-9D6F-104C-ABC8-EC6777FA4759}" presName="gear1srcNode" presStyleLbl="node1" presStyleIdx="0" presStyleCnt="1"/>
      <dgm:spPr/>
    </dgm:pt>
    <dgm:pt modelId="{3E7E7955-8D76-DB4C-A9E9-FD95A9ADBF0B}" type="pres">
      <dgm:prSet presAssocID="{98382B76-9D6F-104C-ABC8-EC6777FA4759}" presName="gear1dstNode" presStyleLbl="node1" presStyleIdx="0" presStyleCnt="1"/>
      <dgm:spPr/>
    </dgm:pt>
    <dgm:pt modelId="{C92CFF82-75A9-F942-92AE-418F36792274}" type="pres">
      <dgm:prSet presAssocID="{5AFC0B65-A62D-E949-989B-9761C3D61726}" presName="connector1" presStyleLbl="sibTrans2D1" presStyleIdx="0" presStyleCnt="1"/>
      <dgm:spPr/>
    </dgm:pt>
  </dgm:ptLst>
  <dgm:cxnLst>
    <dgm:cxn modelId="{D74B2155-FD97-E842-8465-91CA3E486587}" srcId="{709BA826-6648-1F45-9069-0408C21E54E4}" destId="{98382B76-9D6F-104C-ABC8-EC6777FA4759}" srcOrd="0" destOrd="0" parTransId="{24937EA1-002F-F346-A527-FC0924D49C38}" sibTransId="{5AFC0B65-A62D-E949-989B-9761C3D61726}"/>
    <dgm:cxn modelId="{5CDD5667-2A72-EE40-9441-32C4C342BAE7}" type="presOf" srcId="{5AFC0B65-A62D-E949-989B-9761C3D61726}" destId="{C92CFF82-75A9-F942-92AE-418F36792274}" srcOrd="0" destOrd="0" presId="urn:microsoft.com/office/officeart/2005/8/layout/gear1"/>
    <dgm:cxn modelId="{6DEA7389-3E54-E040-B62E-A62CC1682B77}" type="presOf" srcId="{98382B76-9D6F-104C-ABC8-EC6777FA4759}" destId="{5E5FB3A7-E291-214A-8504-9595435863BB}" srcOrd="1" destOrd="0" presId="urn:microsoft.com/office/officeart/2005/8/layout/gear1"/>
    <dgm:cxn modelId="{E5BBD49E-D70B-204F-B6F6-5D42F79BBBD0}" type="presOf" srcId="{709BA826-6648-1F45-9069-0408C21E54E4}" destId="{4BEF0D6B-5ADD-8B46-B0A9-A52360F47E17}" srcOrd="0" destOrd="0" presId="urn:microsoft.com/office/officeart/2005/8/layout/gear1"/>
    <dgm:cxn modelId="{CC666EAB-11C5-DD4B-ABD2-43AC6CB7FAAF}" type="presOf" srcId="{98382B76-9D6F-104C-ABC8-EC6777FA4759}" destId="{0A13DA50-4743-0747-A1E0-CAEAEB839750}" srcOrd="0" destOrd="0" presId="urn:microsoft.com/office/officeart/2005/8/layout/gear1"/>
    <dgm:cxn modelId="{494CD3F2-5AFB-3D41-9691-3B21441EA642}" type="presOf" srcId="{98382B76-9D6F-104C-ABC8-EC6777FA4759}" destId="{3E7E7955-8D76-DB4C-A9E9-FD95A9ADBF0B}" srcOrd="2" destOrd="0" presId="urn:microsoft.com/office/officeart/2005/8/layout/gear1"/>
    <dgm:cxn modelId="{55EA2A7B-47F2-254E-B368-E879C36016FC}" type="presParOf" srcId="{4BEF0D6B-5ADD-8B46-B0A9-A52360F47E17}" destId="{0A13DA50-4743-0747-A1E0-CAEAEB839750}" srcOrd="0" destOrd="0" presId="urn:microsoft.com/office/officeart/2005/8/layout/gear1"/>
    <dgm:cxn modelId="{2BD1E498-95B6-2B46-BB21-8CCAC24BB71C}" type="presParOf" srcId="{4BEF0D6B-5ADD-8B46-B0A9-A52360F47E17}" destId="{5E5FB3A7-E291-214A-8504-9595435863BB}" srcOrd="1" destOrd="0" presId="urn:microsoft.com/office/officeart/2005/8/layout/gear1"/>
    <dgm:cxn modelId="{C64B3DFD-4410-0140-BA39-C951CF8489A5}" type="presParOf" srcId="{4BEF0D6B-5ADD-8B46-B0A9-A52360F47E17}" destId="{3E7E7955-8D76-DB4C-A9E9-FD95A9ADBF0B}" srcOrd="2" destOrd="0" presId="urn:microsoft.com/office/officeart/2005/8/layout/gear1"/>
    <dgm:cxn modelId="{B4A73752-15D7-BB45-8687-84D440736A23}" type="presParOf" srcId="{4BEF0D6B-5ADD-8B46-B0A9-A52360F47E17}" destId="{C92CFF82-75A9-F942-92AE-418F36792274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61923-DCD4-584E-B4BA-E00B81F04374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2022E1D6-4C37-5949-A88B-E6641AC44D8C}">
      <dgm:prSet phldrT="[Text]" custT="1"/>
      <dgm:spPr>
        <a:solidFill>
          <a:srgbClr val="FFFF00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Clustering</a:t>
          </a:r>
        </a:p>
      </dgm:t>
    </dgm:pt>
    <dgm:pt modelId="{4E595031-AF14-ED46-AE6D-2A20ED0912C1}" type="parTrans" cxnId="{1F99B8C7-E0C1-594C-9B32-07F7227AC1BD}">
      <dgm:prSet/>
      <dgm:spPr/>
      <dgm:t>
        <a:bodyPr/>
        <a:lstStyle/>
        <a:p>
          <a:endParaRPr lang="en-US"/>
        </a:p>
      </dgm:t>
    </dgm:pt>
    <dgm:pt modelId="{93D088EC-A7EE-4745-AED7-BF3834919F20}" type="sibTrans" cxnId="{1F99B8C7-E0C1-594C-9B32-07F7227AC1BD}">
      <dgm:prSet/>
      <dgm:spPr/>
      <dgm:t>
        <a:bodyPr/>
        <a:lstStyle/>
        <a:p>
          <a:endParaRPr lang="en-US"/>
        </a:p>
      </dgm:t>
    </dgm:pt>
    <dgm:pt modelId="{A2D88741-211C-A346-837A-0A54CA6AF4FA}">
      <dgm:prSet phldrT="[Text]" custT="1"/>
      <dgm:spPr>
        <a:solidFill>
          <a:schemeClr val="bg1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Partitioning</a:t>
          </a:r>
        </a:p>
      </dgm:t>
    </dgm:pt>
    <dgm:pt modelId="{206B1E88-BAAE-E44B-90FA-058A86F7C7B3}" type="parTrans" cxnId="{48834F3B-5BF7-A446-9897-EB3AEA61C574}">
      <dgm:prSet/>
      <dgm:spPr/>
      <dgm:t>
        <a:bodyPr/>
        <a:lstStyle/>
        <a:p>
          <a:endParaRPr lang="en-US"/>
        </a:p>
      </dgm:t>
    </dgm:pt>
    <dgm:pt modelId="{C0F74632-5E5A-1847-B88E-A13567FCBB99}" type="sibTrans" cxnId="{48834F3B-5BF7-A446-9897-EB3AEA61C574}">
      <dgm:prSet/>
      <dgm:spPr/>
      <dgm:t>
        <a:bodyPr/>
        <a:lstStyle/>
        <a:p>
          <a:endParaRPr lang="en-US"/>
        </a:p>
      </dgm:t>
    </dgm:pt>
    <dgm:pt modelId="{11133D84-DFDD-F94E-8A3B-43116D5C822B}">
      <dgm:prSet phldrT="[Text]" custT="1"/>
      <dgm:spPr>
        <a:solidFill>
          <a:schemeClr val="bg1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Refinement</a:t>
          </a:r>
        </a:p>
      </dgm:t>
    </dgm:pt>
    <dgm:pt modelId="{F35C1904-2808-4440-8EB7-61D1030CC43F}" type="parTrans" cxnId="{053F94EB-A528-B241-BF09-D2A5032806C6}">
      <dgm:prSet/>
      <dgm:spPr/>
      <dgm:t>
        <a:bodyPr/>
        <a:lstStyle/>
        <a:p>
          <a:endParaRPr lang="en-US"/>
        </a:p>
      </dgm:t>
    </dgm:pt>
    <dgm:pt modelId="{7015ACE8-4345-444D-9A87-6EF8E378FAAD}" type="sibTrans" cxnId="{053F94EB-A528-B241-BF09-D2A5032806C6}">
      <dgm:prSet/>
      <dgm:spPr/>
      <dgm:t>
        <a:bodyPr/>
        <a:lstStyle/>
        <a:p>
          <a:endParaRPr lang="en-US"/>
        </a:p>
      </dgm:t>
    </dgm:pt>
    <dgm:pt modelId="{F08173ED-8C57-274C-BDFF-307B9620CDA7}" type="pres">
      <dgm:prSet presAssocID="{8B261923-DCD4-584E-B4BA-E00B81F04374}" presName="Name0" presStyleCnt="0">
        <dgm:presLayoutVars>
          <dgm:dir/>
          <dgm:resizeHandles val="exact"/>
        </dgm:presLayoutVars>
      </dgm:prSet>
      <dgm:spPr/>
    </dgm:pt>
    <dgm:pt modelId="{5EA9F85B-8C78-6944-A595-5A86AB3AB72C}" type="pres">
      <dgm:prSet presAssocID="{2022E1D6-4C37-5949-A88B-E6641AC44D8C}" presName="parTxOnly" presStyleLbl="node1" presStyleIdx="0" presStyleCnt="3" custScaleX="73004" custLinFactY="100000" custLinFactNeighborX="-250" custLinFactNeighborY="139144">
        <dgm:presLayoutVars>
          <dgm:bulletEnabled val="1"/>
        </dgm:presLayoutVars>
      </dgm:prSet>
      <dgm:spPr/>
    </dgm:pt>
    <dgm:pt modelId="{D311D459-8EBF-2547-B39D-8D557114548B}" type="pres">
      <dgm:prSet presAssocID="{93D088EC-A7EE-4745-AED7-BF3834919F20}" presName="parSpace" presStyleCnt="0"/>
      <dgm:spPr/>
    </dgm:pt>
    <dgm:pt modelId="{D7C06312-EF16-0D44-B1C5-BE636EEFADD8}" type="pres">
      <dgm:prSet presAssocID="{A2D88741-211C-A346-837A-0A54CA6AF4FA}" presName="parTxOnly" presStyleLbl="node1" presStyleIdx="1" presStyleCnt="3" custScaleX="82766">
        <dgm:presLayoutVars>
          <dgm:bulletEnabled val="1"/>
        </dgm:presLayoutVars>
      </dgm:prSet>
      <dgm:spPr/>
    </dgm:pt>
    <dgm:pt modelId="{E4E60E80-85F4-844B-81D3-AF88BC4C07B9}" type="pres">
      <dgm:prSet presAssocID="{C0F74632-5E5A-1847-B88E-A13567FCBB99}" presName="parSpace" presStyleCnt="0"/>
      <dgm:spPr/>
    </dgm:pt>
    <dgm:pt modelId="{E8D1EAA9-273C-6A4A-A9DE-79094B1138FF}" type="pres">
      <dgm:prSet presAssocID="{11133D84-DFDD-F94E-8A3B-43116D5C822B}" presName="parTxOnly" presStyleLbl="node1" presStyleIdx="2" presStyleCnt="3" custLinFactNeighborX="90" custLinFactNeighborY="40118">
        <dgm:presLayoutVars>
          <dgm:bulletEnabled val="1"/>
        </dgm:presLayoutVars>
      </dgm:prSet>
      <dgm:spPr/>
    </dgm:pt>
  </dgm:ptLst>
  <dgm:cxnLst>
    <dgm:cxn modelId="{8045FA37-1173-AE41-BFFE-3BF3687C0C13}" type="presOf" srcId="{8B261923-DCD4-584E-B4BA-E00B81F04374}" destId="{F08173ED-8C57-274C-BDFF-307B9620CDA7}" srcOrd="0" destOrd="0" presId="urn:microsoft.com/office/officeart/2005/8/layout/hChevron3"/>
    <dgm:cxn modelId="{48834F3B-5BF7-A446-9897-EB3AEA61C574}" srcId="{8B261923-DCD4-584E-B4BA-E00B81F04374}" destId="{A2D88741-211C-A346-837A-0A54CA6AF4FA}" srcOrd="1" destOrd="0" parTransId="{206B1E88-BAAE-E44B-90FA-058A86F7C7B3}" sibTransId="{C0F74632-5E5A-1847-B88E-A13567FCBB99}"/>
    <dgm:cxn modelId="{90BE92B7-2CA6-BA43-8014-BC2FF283AFCF}" type="presOf" srcId="{A2D88741-211C-A346-837A-0A54CA6AF4FA}" destId="{D7C06312-EF16-0D44-B1C5-BE636EEFADD8}" srcOrd="0" destOrd="0" presId="urn:microsoft.com/office/officeart/2005/8/layout/hChevron3"/>
    <dgm:cxn modelId="{C4E1C5BE-84C1-504A-BA5D-EA0419351599}" type="presOf" srcId="{11133D84-DFDD-F94E-8A3B-43116D5C822B}" destId="{E8D1EAA9-273C-6A4A-A9DE-79094B1138FF}" srcOrd="0" destOrd="0" presId="urn:microsoft.com/office/officeart/2005/8/layout/hChevron3"/>
    <dgm:cxn modelId="{1F99B8C7-E0C1-594C-9B32-07F7227AC1BD}" srcId="{8B261923-DCD4-584E-B4BA-E00B81F04374}" destId="{2022E1D6-4C37-5949-A88B-E6641AC44D8C}" srcOrd="0" destOrd="0" parTransId="{4E595031-AF14-ED46-AE6D-2A20ED0912C1}" sibTransId="{93D088EC-A7EE-4745-AED7-BF3834919F20}"/>
    <dgm:cxn modelId="{053F94EB-A528-B241-BF09-D2A5032806C6}" srcId="{8B261923-DCD4-584E-B4BA-E00B81F04374}" destId="{11133D84-DFDD-F94E-8A3B-43116D5C822B}" srcOrd="2" destOrd="0" parTransId="{F35C1904-2808-4440-8EB7-61D1030CC43F}" sibTransId="{7015ACE8-4345-444D-9A87-6EF8E378FAAD}"/>
    <dgm:cxn modelId="{BE07AAEC-4D89-1845-ABFA-A0177A2AC9F0}" type="presOf" srcId="{2022E1D6-4C37-5949-A88B-E6641AC44D8C}" destId="{5EA9F85B-8C78-6944-A595-5A86AB3AB72C}" srcOrd="0" destOrd="0" presId="urn:microsoft.com/office/officeart/2005/8/layout/hChevron3"/>
    <dgm:cxn modelId="{59487116-DA08-AF45-AF61-6F3F2255938F}" type="presParOf" srcId="{F08173ED-8C57-274C-BDFF-307B9620CDA7}" destId="{5EA9F85B-8C78-6944-A595-5A86AB3AB72C}" srcOrd="0" destOrd="0" presId="urn:microsoft.com/office/officeart/2005/8/layout/hChevron3"/>
    <dgm:cxn modelId="{5FB22D4E-E3F7-7249-992C-B6149044D636}" type="presParOf" srcId="{F08173ED-8C57-274C-BDFF-307B9620CDA7}" destId="{D311D459-8EBF-2547-B39D-8D557114548B}" srcOrd="1" destOrd="0" presId="urn:microsoft.com/office/officeart/2005/8/layout/hChevron3"/>
    <dgm:cxn modelId="{81A08ADA-339A-1442-8122-8E6ABDFC48BF}" type="presParOf" srcId="{F08173ED-8C57-274C-BDFF-307B9620CDA7}" destId="{D7C06312-EF16-0D44-B1C5-BE636EEFADD8}" srcOrd="2" destOrd="0" presId="urn:microsoft.com/office/officeart/2005/8/layout/hChevron3"/>
    <dgm:cxn modelId="{5CB79359-2CB0-8547-8E9C-E0453D912C2E}" type="presParOf" srcId="{F08173ED-8C57-274C-BDFF-307B9620CDA7}" destId="{E4E60E80-85F4-844B-81D3-AF88BC4C07B9}" srcOrd="3" destOrd="0" presId="urn:microsoft.com/office/officeart/2005/8/layout/hChevron3"/>
    <dgm:cxn modelId="{D4015508-B118-DF49-94FE-4C429884E866}" type="presParOf" srcId="{F08173ED-8C57-274C-BDFF-307B9620CDA7}" destId="{E8D1EAA9-273C-6A4A-A9DE-79094B1138F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261923-DCD4-584E-B4BA-E00B81F04374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2022E1D6-4C37-5949-A88B-E6641AC44D8C}">
      <dgm:prSet phldrT="[Text]" custT="1"/>
      <dgm:spPr>
        <a:solidFill>
          <a:schemeClr val="bg1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Clustering</a:t>
          </a:r>
        </a:p>
      </dgm:t>
    </dgm:pt>
    <dgm:pt modelId="{4E595031-AF14-ED46-AE6D-2A20ED0912C1}" type="parTrans" cxnId="{1F99B8C7-E0C1-594C-9B32-07F7227AC1BD}">
      <dgm:prSet/>
      <dgm:spPr/>
      <dgm:t>
        <a:bodyPr/>
        <a:lstStyle/>
        <a:p>
          <a:endParaRPr lang="en-US"/>
        </a:p>
      </dgm:t>
    </dgm:pt>
    <dgm:pt modelId="{93D088EC-A7EE-4745-AED7-BF3834919F20}" type="sibTrans" cxnId="{1F99B8C7-E0C1-594C-9B32-07F7227AC1BD}">
      <dgm:prSet/>
      <dgm:spPr/>
      <dgm:t>
        <a:bodyPr/>
        <a:lstStyle/>
        <a:p>
          <a:endParaRPr lang="en-US"/>
        </a:p>
      </dgm:t>
    </dgm:pt>
    <dgm:pt modelId="{A2D88741-211C-A346-837A-0A54CA6AF4FA}">
      <dgm:prSet phldrT="[Text]" custT="1"/>
      <dgm:spPr>
        <a:solidFill>
          <a:srgbClr val="EEF600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Partitioning</a:t>
          </a:r>
        </a:p>
      </dgm:t>
    </dgm:pt>
    <dgm:pt modelId="{206B1E88-BAAE-E44B-90FA-058A86F7C7B3}" type="parTrans" cxnId="{48834F3B-5BF7-A446-9897-EB3AEA61C574}">
      <dgm:prSet/>
      <dgm:spPr/>
      <dgm:t>
        <a:bodyPr/>
        <a:lstStyle/>
        <a:p>
          <a:endParaRPr lang="en-US"/>
        </a:p>
      </dgm:t>
    </dgm:pt>
    <dgm:pt modelId="{C0F74632-5E5A-1847-B88E-A13567FCBB99}" type="sibTrans" cxnId="{48834F3B-5BF7-A446-9897-EB3AEA61C574}">
      <dgm:prSet/>
      <dgm:spPr/>
      <dgm:t>
        <a:bodyPr/>
        <a:lstStyle/>
        <a:p>
          <a:endParaRPr lang="en-US"/>
        </a:p>
      </dgm:t>
    </dgm:pt>
    <dgm:pt modelId="{11133D84-DFDD-F94E-8A3B-43116D5C822B}">
      <dgm:prSet phldrT="[Text]" custT="1"/>
      <dgm:spPr>
        <a:solidFill>
          <a:schemeClr val="bg1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Refinement</a:t>
          </a:r>
        </a:p>
      </dgm:t>
    </dgm:pt>
    <dgm:pt modelId="{F35C1904-2808-4440-8EB7-61D1030CC43F}" type="parTrans" cxnId="{053F94EB-A528-B241-BF09-D2A5032806C6}">
      <dgm:prSet/>
      <dgm:spPr/>
      <dgm:t>
        <a:bodyPr/>
        <a:lstStyle/>
        <a:p>
          <a:endParaRPr lang="en-US"/>
        </a:p>
      </dgm:t>
    </dgm:pt>
    <dgm:pt modelId="{7015ACE8-4345-444D-9A87-6EF8E378FAAD}" type="sibTrans" cxnId="{053F94EB-A528-B241-BF09-D2A5032806C6}">
      <dgm:prSet/>
      <dgm:spPr/>
      <dgm:t>
        <a:bodyPr/>
        <a:lstStyle/>
        <a:p>
          <a:endParaRPr lang="en-US"/>
        </a:p>
      </dgm:t>
    </dgm:pt>
    <dgm:pt modelId="{F08173ED-8C57-274C-BDFF-307B9620CDA7}" type="pres">
      <dgm:prSet presAssocID="{8B261923-DCD4-584E-B4BA-E00B81F04374}" presName="Name0" presStyleCnt="0">
        <dgm:presLayoutVars>
          <dgm:dir/>
          <dgm:resizeHandles val="exact"/>
        </dgm:presLayoutVars>
      </dgm:prSet>
      <dgm:spPr/>
    </dgm:pt>
    <dgm:pt modelId="{5EA9F85B-8C78-6944-A595-5A86AB3AB72C}" type="pres">
      <dgm:prSet presAssocID="{2022E1D6-4C37-5949-A88B-E6641AC44D8C}" presName="parTxOnly" presStyleLbl="node1" presStyleIdx="0" presStyleCnt="3" custScaleX="73004" custLinFactY="100000" custLinFactNeighborX="-250" custLinFactNeighborY="139144">
        <dgm:presLayoutVars>
          <dgm:bulletEnabled val="1"/>
        </dgm:presLayoutVars>
      </dgm:prSet>
      <dgm:spPr/>
    </dgm:pt>
    <dgm:pt modelId="{D311D459-8EBF-2547-B39D-8D557114548B}" type="pres">
      <dgm:prSet presAssocID="{93D088EC-A7EE-4745-AED7-BF3834919F20}" presName="parSpace" presStyleCnt="0"/>
      <dgm:spPr/>
    </dgm:pt>
    <dgm:pt modelId="{D7C06312-EF16-0D44-B1C5-BE636EEFADD8}" type="pres">
      <dgm:prSet presAssocID="{A2D88741-211C-A346-837A-0A54CA6AF4FA}" presName="parTxOnly" presStyleLbl="node1" presStyleIdx="1" presStyleCnt="3" custScaleX="82766">
        <dgm:presLayoutVars>
          <dgm:bulletEnabled val="1"/>
        </dgm:presLayoutVars>
      </dgm:prSet>
      <dgm:spPr/>
    </dgm:pt>
    <dgm:pt modelId="{E4E60E80-85F4-844B-81D3-AF88BC4C07B9}" type="pres">
      <dgm:prSet presAssocID="{C0F74632-5E5A-1847-B88E-A13567FCBB99}" presName="parSpace" presStyleCnt="0"/>
      <dgm:spPr/>
    </dgm:pt>
    <dgm:pt modelId="{E8D1EAA9-273C-6A4A-A9DE-79094B1138FF}" type="pres">
      <dgm:prSet presAssocID="{11133D84-DFDD-F94E-8A3B-43116D5C822B}" presName="parTxOnly" presStyleLbl="node1" presStyleIdx="2" presStyleCnt="3" custLinFactNeighborX="90" custLinFactNeighborY="40118">
        <dgm:presLayoutVars>
          <dgm:bulletEnabled val="1"/>
        </dgm:presLayoutVars>
      </dgm:prSet>
      <dgm:spPr/>
    </dgm:pt>
  </dgm:ptLst>
  <dgm:cxnLst>
    <dgm:cxn modelId="{8045FA37-1173-AE41-BFFE-3BF3687C0C13}" type="presOf" srcId="{8B261923-DCD4-584E-B4BA-E00B81F04374}" destId="{F08173ED-8C57-274C-BDFF-307B9620CDA7}" srcOrd="0" destOrd="0" presId="urn:microsoft.com/office/officeart/2005/8/layout/hChevron3"/>
    <dgm:cxn modelId="{48834F3B-5BF7-A446-9897-EB3AEA61C574}" srcId="{8B261923-DCD4-584E-B4BA-E00B81F04374}" destId="{A2D88741-211C-A346-837A-0A54CA6AF4FA}" srcOrd="1" destOrd="0" parTransId="{206B1E88-BAAE-E44B-90FA-058A86F7C7B3}" sibTransId="{C0F74632-5E5A-1847-B88E-A13567FCBB99}"/>
    <dgm:cxn modelId="{90BE92B7-2CA6-BA43-8014-BC2FF283AFCF}" type="presOf" srcId="{A2D88741-211C-A346-837A-0A54CA6AF4FA}" destId="{D7C06312-EF16-0D44-B1C5-BE636EEFADD8}" srcOrd="0" destOrd="0" presId="urn:microsoft.com/office/officeart/2005/8/layout/hChevron3"/>
    <dgm:cxn modelId="{C4E1C5BE-84C1-504A-BA5D-EA0419351599}" type="presOf" srcId="{11133D84-DFDD-F94E-8A3B-43116D5C822B}" destId="{E8D1EAA9-273C-6A4A-A9DE-79094B1138FF}" srcOrd="0" destOrd="0" presId="urn:microsoft.com/office/officeart/2005/8/layout/hChevron3"/>
    <dgm:cxn modelId="{1F99B8C7-E0C1-594C-9B32-07F7227AC1BD}" srcId="{8B261923-DCD4-584E-B4BA-E00B81F04374}" destId="{2022E1D6-4C37-5949-A88B-E6641AC44D8C}" srcOrd="0" destOrd="0" parTransId="{4E595031-AF14-ED46-AE6D-2A20ED0912C1}" sibTransId="{93D088EC-A7EE-4745-AED7-BF3834919F20}"/>
    <dgm:cxn modelId="{053F94EB-A528-B241-BF09-D2A5032806C6}" srcId="{8B261923-DCD4-584E-B4BA-E00B81F04374}" destId="{11133D84-DFDD-F94E-8A3B-43116D5C822B}" srcOrd="2" destOrd="0" parTransId="{F35C1904-2808-4440-8EB7-61D1030CC43F}" sibTransId="{7015ACE8-4345-444D-9A87-6EF8E378FAAD}"/>
    <dgm:cxn modelId="{BE07AAEC-4D89-1845-ABFA-A0177A2AC9F0}" type="presOf" srcId="{2022E1D6-4C37-5949-A88B-E6641AC44D8C}" destId="{5EA9F85B-8C78-6944-A595-5A86AB3AB72C}" srcOrd="0" destOrd="0" presId="urn:microsoft.com/office/officeart/2005/8/layout/hChevron3"/>
    <dgm:cxn modelId="{59487116-DA08-AF45-AF61-6F3F2255938F}" type="presParOf" srcId="{F08173ED-8C57-274C-BDFF-307B9620CDA7}" destId="{5EA9F85B-8C78-6944-A595-5A86AB3AB72C}" srcOrd="0" destOrd="0" presId="urn:microsoft.com/office/officeart/2005/8/layout/hChevron3"/>
    <dgm:cxn modelId="{5FB22D4E-E3F7-7249-992C-B6149044D636}" type="presParOf" srcId="{F08173ED-8C57-274C-BDFF-307B9620CDA7}" destId="{D311D459-8EBF-2547-B39D-8D557114548B}" srcOrd="1" destOrd="0" presId="urn:microsoft.com/office/officeart/2005/8/layout/hChevron3"/>
    <dgm:cxn modelId="{81A08ADA-339A-1442-8122-8E6ABDFC48BF}" type="presParOf" srcId="{F08173ED-8C57-274C-BDFF-307B9620CDA7}" destId="{D7C06312-EF16-0D44-B1C5-BE636EEFADD8}" srcOrd="2" destOrd="0" presId="urn:microsoft.com/office/officeart/2005/8/layout/hChevron3"/>
    <dgm:cxn modelId="{5CB79359-2CB0-8547-8E9C-E0453D912C2E}" type="presParOf" srcId="{F08173ED-8C57-274C-BDFF-307B9620CDA7}" destId="{E4E60E80-85F4-844B-81D3-AF88BC4C07B9}" srcOrd="3" destOrd="0" presId="urn:microsoft.com/office/officeart/2005/8/layout/hChevron3"/>
    <dgm:cxn modelId="{D4015508-B118-DF49-94FE-4C429884E866}" type="presParOf" srcId="{F08173ED-8C57-274C-BDFF-307B9620CDA7}" destId="{E8D1EAA9-273C-6A4A-A9DE-79094B1138FF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261923-DCD4-584E-B4BA-E00B81F04374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2022E1D6-4C37-5949-A88B-E6641AC44D8C}">
      <dgm:prSet phldrT="[Text]" custT="1"/>
      <dgm:spPr>
        <a:solidFill>
          <a:schemeClr val="bg1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Clustering</a:t>
          </a:r>
        </a:p>
      </dgm:t>
    </dgm:pt>
    <dgm:pt modelId="{4E595031-AF14-ED46-AE6D-2A20ED0912C1}" type="parTrans" cxnId="{1F99B8C7-E0C1-594C-9B32-07F7227AC1BD}">
      <dgm:prSet/>
      <dgm:spPr/>
      <dgm:t>
        <a:bodyPr/>
        <a:lstStyle/>
        <a:p>
          <a:endParaRPr lang="en-US"/>
        </a:p>
      </dgm:t>
    </dgm:pt>
    <dgm:pt modelId="{93D088EC-A7EE-4745-AED7-BF3834919F20}" type="sibTrans" cxnId="{1F99B8C7-E0C1-594C-9B32-07F7227AC1BD}">
      <dgm:prSet/>
      <dgm:spPr/>
      <dgm:t>
        <a:bodyPr/>
        <a:lstStyle/>
        <a:p>
          <a:endParaRPr lang="en-US"/>
        </a:p>
      </dgm:t>
    </dgm:pt>
    <dgm:pt modelId="{A2D88741-211C-A346-837A-0A54CA6AF4FA}">
      <dgm:prSet phldrT="[Text]" custT="1"/>
      <dgm:spPr>
        <a:solidFill>
          <a:schemeClr val="bg1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Partitioning</a:t>
          </a:r>
        </a:p>
      </dgm:t>
    </dgm:pt>
    <dgm:pt modelId="{206B1E88-BAAE-E44B-90FA-058A86F7C7B3}" type="parTrans" cxnId="{48834F3B-5BF7-A446-9897-EB3AEA61C574}">
      <dgm:prSet/>
      <dgm:spPr/>
      <dgm:t>
        <a:bodyPr/>
        <a:lstStyle/>
        <a:p>
          <a:endParaRPr lang="en-US"/>
        </a:p>
      </dgm:t>
    </dgm:pt>
    <dgm:pt modelId="{C0F74632-5E5A-1847-B88E-A13567FCBB99}" type="sibTrans" cxnId="{48834F3B-5BF7-A446-9897-EB3AEA61C574}">
      <dgm:prSet/>
      <dgm:spPr/>
      <dgm:t>
        <a:bodyPr/>
        <a:lstStyle/>
        <a:p>
          <a:endParaRPr lang="en-US"/>
        </a:p>
      </dgm:t>
    </dgm:pt>
    <dgm:pt modelId="{11133D84-DFDD-F94E-8A3B-43116D5C822B}">
      <dgm:prSet phldrT="[Text]" custT="1"/>
      <dgm:spPr>
        <a:solidFill>
          <a:srgbClr val="EEF600"/>
        </a:solidFill>
        <a:ln w="50800">
          <a:solidFill>
            <a:srgbClr val="002060"/>
          </a:solidFill>
        </a:ln>
      </dgm:spPr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Refinement</a:t>
          </a:r>
        </a:p>
      </dgm:t>
    </dgm:pt>
    <dgm:pt modelId="{F35C1904-2808-4440-8EB7-61D1030CC43F}" type="parTrans" cxnId="{053F94EB-A528-B241-BF09-D2A5032806C6}">
      <dgm:prSet/>
      <dgm:spPr/>
      <dgm:t>
        <a:bodyPr/>
        <a:lstStyle/>
        <a:p>
          <a:endParaRPr lang="en-US"/>
        </a:p>
      </dgm:t>
    </dgm:pt>
    <dgm:pt modelId="{7015ACE8-4345-444D-9A87-6EF8E378FAAD}" type="sibTrans" cxnId="{053F94EB-A528-B241-BF09-D2A5032806C6}">
      <dgm:prSet/>
      <dgm:spPr/>
      <dgm:t>
        <a:bodyPr/>
        <a:lstStyle/>
        <a:p>
          <a:endParaRPr lang="en-US"/>
        </a:p>
      </dgm:t>
    </dgm:pt>
    <dgm:pt modelId="{F08173ED-8C57-274C-BDFF-307B9620CDA7}" type="pres">
      <dgm:prSet presAssocID="{8B261923-DCD4-584E-B4BA-E00B81F04374}" presName="Name0" presStyleCnt="0">
        <dgm:presLayoutVars>
          <dgm:dir/>
          <dgm:resizeHandles val="exact"/>
        </dgm:presLayoutVars>
      </dgm:prSet>
      <dgm:spPr/>
    </dgm:pt>
    <dgm:pt modelId="{5EA9F85B-8C78-6944-A595-5A86AB3AB72C}" type="pres">
      <dgm:prSet presAssocID="{2022E1D6-4C37-5949-A88B-E6641AC44D8C}" presName="parTxOnly" presStyleLbl="node1" presStyleIdx="0" presStyleCnt="3" custScaleX="73004" custLinFactY="100000" custLinFactNeighborX="-250" custLinFactNeighborY="139144">
        <dgm:presLayoutVars>
          <dgm:bulletEnabled val="1"/>
        </dgm:presLayoutVars>
      </dgm:prSet>
      <dgm:spPr/>
    </dgm:pt>
    <dgm:pt modelId="{D311D459-8EBF-2547-B39D-8D557114548B}" type="pres">
      <dgm:prSet presAssocID="{93D088EC-A7EE-4745-AED7-BF3834919F20}" presName="parSpace" presStyleCnt="0"/>
      <dgm:spPr/>
    </dgm:pt>
    <dgm:pt modelId="{D7C06312-EF16-0D44-B1C5-BE636EEFADD8}" type="pres">
      <dgm:prSet presAssocID="{A2D88741-211C-A346-837A-0A54CA6AF4FA}" presName="parTxOnly" presStyleLbl="node1" presStyleIdx="1" presStyleCnt="3" custScaleX="82766">
        <dgm:presLayoutVars>
          <dgm:bulletEnabled val="1"/>
        </dgm:presLayoutVars>
      </dgm:prSet>
      <dgm:spPr/>
    </dgm:pt>
    <dgm:pt modelId="{E4E60E80-85F4-844B-81D3-AF88BC4C07B9}" type="pres">
      <dgm:prSet presAssocID="{C0F74632-5E5A-1847-B88E-A13567FCBB99}" presName="parSpace" presStyleCnt="0"/>
      <dgm:spPr/>
    </dgm:pt>
    <dgm:pt modelId="{E8D1EAA9-273C-6A4A-A9DE-79094B1138FF}" type="pres">
      <dgm:prSet presAssocID="{11133D84-DFDD-F94E-8A3B-43116D5C822B}" presName="parTxOnly" presStyleLbl="node1" presStyleIdx="2" presStyleCnt="3" custLinFactNeighborX="90" custLinFactNeighborY="40118">
        <dgm:presLayoutVars>
          <dgm:bulletEnabled val="1"/>
        </dgm:presLayoutVars>
      </dgm:prSet>
      <dgm:spPr/>
    </dgm:pt>
  </dgm:ptLst>
  <dgm:cxnLst>
    <dgm:cxn modelId="{8045FA37-1173-AE41-BFFE-3BF3687C0C13}" type="presOf" srcId="{8B261923-DCD4-584E-B4BA-E00B81F04374}" destId="{F08173ED-8C57-274C-BDFF-307B9620CDA7}" srcOrd="0" destOrd="0" presId="urn:microsoft.com/office/officeart/2005/8/layout/hChevron3"/>
    <dgm:cxn modelId="{48834F3B-5BF7-A446-9897-EB3AEA61C574}" srcId="{8B261923-DCD4-584E-B4BA-E00B81F04374}" destId="{A2D88741-211C-A346-837A-0A54CA6AF4FA}" srcOrd="1" destOrd="0" parTransId="{206B1E88-BAAE-E44B-90FA-058A86F7C7B3}" sibTransId="{C0F74632-5E5A-1847-B88E-A13567FCBB99}"/>
    <dgm:cxn modelId="{90BE92B7-2CA6-BA43-8014-BC2FF283AFCF}" type="presOf" srcId="{A2D88741-211C-A346-837A-0A54CA6AF4FA}" destId="{D7C06312-EF16-0D44-B1C5-BE636EEFADD8}" srcOrd="0" destOrd="0" presId="urn:microsoft.com/office/officeart/2005/8/layout/hChevron3"/>
    <dgm:cxn modelId="{C4E1C5BE-84C1-504A-BA5D-EA0419351599}" type="presOf" srcId="{11133D84-DFDD-F94E-8A3B-43116D5C822B}" destId="{E8D1EAA9-273C-6A4A-A9DE-79094B1138FF}" srcOrd="0" destOrd="0" presId="urn:microsoft.com/office/officeart/2005/8/layout/hChevron3"/>
    <dgm:cxn modelId="{1F99B8C7-E0C1-594C-9B32-07F7227AC1BD}" srcId="{8B261923-DCD4-584E-B4BA-E00B81F04374}" destId="{2022E1D6-4C37-5949-A88B-E6641AC44D8C}" srcOrd="0" destOrd="0" parTransId="{4E595031-AF14-ED46-AE6D-2A20ED0912C1}" sibTransId="{93D088EC-A7EE-4745-AED7-BF3834919F20}"/>
    <dgm:cxn modelId="{053F94EB-A528-B241-BF09-D2A5032806C6}" srcId="{8B261923-DCD4-584E-B4BA-E00B81F04374}" destId="{11133D84-DFDD-F94E-8A3B-43116D5C822B}" srcOrd="2" destOrd="0" parTransId="{F35C1904-2808-4440-8EB7-61D1030CC43F}" sibTransId="{7015ACE8-4345-444D-9A87-6EF8E378FAAD}"/>
    <dgm:cxn modelId="{BE07AAEC-4D89-1845-ABFA-A0177A2AC9F0}" type="presOf" srcId="{2022E1D6-4C37-5949-A88B-E6641AC44D8C}" destId="{5EA9F85B-8C78-6944-A595-5A86AB3AB72C}" srcOrd="0" destOrd="0" presId="urn:microsoft.com/office/officeart/2005/8/layout/hChevron3"/>
    <dgm:cxn modelId="{59487116-DA08-AF45-AF61-6F3F2255938F}" type="presParOf" srcId="{F08173ED-8C57-274C-BDFF-307B9620CDA7}" destId="{5EA9F85B-8C78-6944-A595-5A86AB3AB72C}" srcOrd="0" destOrd="0" presId="urn:microsoft.com/office/officeart/2005/8/layout/hChevron3"/>
    <dgm:cxn modelId="{5FB22D4E-E3F7-7249-992C-B6149044D636}" type="presParOf" srcId="{F08173ED-8C57-274C-BDFF-307B9620CDA7}" destId="{D311D459-8EBF-2547-B39D-8D557114548B}" srcOrd="1" destOrd="0" presId="urn:microsoft.com/office/officeart/2005/8/layout/hChevron3"/>
    <dgm:cxn modelId="{81A08ADA-339A-1442-8122-8E6ABDFC48BF}" type="presParOf" srcId="{F08173ED-8C57-274C-BDFF-307B9620CDA7}" destId="{D7C06312-EF16-0D44-B1C5-BE636EEFADD8}" srcOrd="2" destOrd="0" presId="urn:microsoft.com/office/officeart/2005/8/layout/hChevron3"/>
    <dgm:cxn modelId="{5CB79359-2CB0-8547-8E9C-E0453D912C2E}" type="presParOf" srcId="{F08173ED-8C57-274C-BDFF-307B9620CDA7}" destId="{E4E60E80-85F4-844B-81D3-AF88BC4C07B9}" srcOrd="3" destOrd="0" presId="urn:microsoft.com/office/officeart/2005/8/layout/hChevron3"/>
    <dgm:cxn modelId="{D4015508-B118-DF49-94FE-4C429884E866}" type="presParOf" srcId="{F08173ED-8C57-274C-BDFF-307B9620CDA7}" destId="{E8D1EAA9-273C-6A4A-A9DE-79094B1138F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4D9C2-109F-C344-876B-95DF90F8555F}" type="doc">
      <dgm:prSet loTypeId="urn:microsoft.com/office/officeart/2005/8/layout/chevron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BC076-1E8C-A04B-96A6-0FE165A25008}">
      <dgm:prSet phldrT="[Text]" custT="1"/>
      <dgm:spPr/>
      <dgm:t>
        <a:bodyPr/>
        <a:lstStyle/>
        <a:p>
          <a:r>
            <a:rPr lang="en-US" sz="1600" b="1" dirty="0"/>
            <a:t>Packing</a:t>
          </a:r>
        </a:p>
      </dgm:t>
    </dgm:pt>
    <dgm:pt modelId="{A016259E-B0DC-CD4D-8364-B45B2C7752DA}" type="parTrans" cxnId="{993B84D8-45A1-7748-AFDA-32A9BE27C477}">
      <dgm:prSet/>
      <dgm:spPr/>
      <dgm:t>
        <a:bodyPr/>
        <a:lstStyle/>
        <a:p>
          <a:endParaRPr lang="en-US" sz="2800" b="1"/>
        </a:p>
      </dgm:t>
    </dgm:pt>
    <dgm:pt modelId="{13DA812B-C13F-7E4B-9AB8-BBD7ED6D9C46}" type="sibTrans" cxnId="{993B84D8-45A1-7748-AFDA-32A9BE27C477}">
      <dgm:prSet/>
      <dgm:spPr/>
      <dgm:t>
        <a:bodyPr/>
        <a:lstStyle/>
        <a:p>
          <a:endParaRPr lang="en-US" sz="2800" b="1"/>
        </a:p>
      </dgm:t>
    </dgm:pt>
    <dgm:pt modelId="{3C8D8DFD-E568-DD46-9DEE-8BDAD578F28C}">
      <dgm:prSet phldrT="[Text]" custT="1"/>
      <dgm:spPr>
        <a:ln w="41275">
          <a:solidFill>
            <a:schemeClr val="accent6"/>
          </a:solidFill>
        </a:ln>
      </dgm:spPr>
      <dgm:t>
        <a:bodyPr/>
        <a:lstStyle/>
        <a:p>
          <a:r>
            <a:rPr lang="en-US" sz="1600" b="1" dirty="0">
              <a:solidFill>
                <a:srgbClr val="C00000"/>
              </a:solidFill>
            </a:rPr>
            <a:t>Partitioning</a:t>
          </a:r>
        </a:p>
      </dgm:t>
    </dgm:pt>
    <dgm:pt modelId="{546C92FC-481C-594A-A10D-5FBA84CC71B2}" type="parTrans" cxnId="{872A4BEA-BF5F-A14A-9FE2-46D1B555D12E}">
      <dgm:prSet/>
      <dgm:spPr/>
      <dgm:t>
        <a:bodyPr/>
        <a:lstStyle/>
        <a:p>
          <a:endParaRPr lang="en-US" sz="2800" b="1"/>
        </a:p>
      </dgm:t>
    </dgm:pt>
    <dgm:pt modelId="{DE8CBEA0-3751-F741-9444-9810402875F1}" type="sibTrans" cxnId="{872A4BEA-BF5F-A14A-9FE2-46D1B555D12E}">
      <dgm:prSet/>
      <dgm:spPr/>
      <dgm:t>
        <a:bodyPr/>
        <a:lstStyle/>
        <a:p>
          <a:endParaRPr lang="en-US" sz="2800" b="1"/>
        </a:p>
      </dgm:t>
    </dgm:pt>
    <dgm:pt modelId="{4146B3F9-7D46-0A4E-B04B-EA8F87F8E0D6}">
      <dgm:prSet phldrT="[Text]" custT="1"/>
      <dgm:spPr/>
      <dgm:t>
        <a:bodyPr/>
        <a:lstStyle/>
        <a:p>
          <a:r>
            <a:rPr lang="en-US" sz="1600" b="1" dirty="0"/>
            <a:t>...</a:t>
          </a:r>
        </a:p>
      </dgm:t>
    </dgm:pt>
    <dgm:pt modelId="{9760D3D1-51CF-4246-A7EC-6541FAC730B6}" type="parTrans" cxnId="{24BB9338-25A2-0844-AA09-FA73B5F0C03D}">
      <dgm:prSet/>
      <dgm:spPr/>
      <dgm:t>
        <a:bodyPr/>
        <a:lstStyle/>
        <a:p>
          <a:endParaRPr lang="en-US" sz="2800" b="1"/>
        </a:p>
      </dgm:t>
    </dgm:pt>
    <dgm:pt modelId="{1A03AE4B-3CF2-1C49-BC14-30A4C3265AD3}" type="sibTrans" cxnId="{24BB9338-25A2-0844-AA09-FA73B5F0C03D}">
      <dgm:prSet/>
      <dgm:spPr/>
      <dgm:t>
        <a:bodyPr/>
        <a:lstStyle/>
        <a:p>
          <a:endParaRPr lang="en-US" sz="2800" b="1"/>
        </a:p>
      </dgm:t>
    </dgm:pt>
    <dgm:pt modelId="{C2AF6840-AAAA-2F4E-9F35-8699BC2582AC}">
      <dgm:prSet phldrT="[Text]" custT="1"/>
      <dgm:spPr/>
      <dgm:t>
        <a:bodyPr/>
        <a:lstStyle/>
        <a:p>
          <a:r>
            <a:rPr lang="en-US" sz="1600" b="1" dirty="0"/>
            <a:t>Placement</a:t>
          </a:r>
        </a:p>
      </dgm:t>
    </dgm:pt>
    <dgm:pt modelId="{2057627F-2ADA-E74F-8EF6-5BE8535BDD5E}" type="parTrans" cxnId="{10ADA60B-42D0-B64D-9A47-A87ACE62CFE7}">
      <dgm:prSet/>
      <dgm:spPr/>
      <dgm:t>
        <a:bodyPr/>
        <a:lstStyle/>
        <a:p>
          <a:endParaRPr lang="en-US" sz="2800" b="1"/>
        </a:p>
      </dgm:t>
    </dgm:pt>
    <dgm:pt modelId="{BE05F7B3-3509-7848-8286-0BBB264C6BFD}" type="sibTrans" cxnId="{10ADA60B-42D0-B64D-9A47-A87ACE62CFE7}">
      <dgm:prSet/>
      <dgm:spPr/>
      <dgm:t>
        <a:bodyPr/>
        <a:lstStyle/>
        <a:p>
          <a:endParaRPr lang="en-US" sz="2800" b="1"/>
        </a:p>
      </dgm:t>
    </dgm:pt>
    <dgm:pt modelId="{41B3B1C4-1C62-F04E-806C-E2994CC80B69}">
      <dgm:prSet phldrT="[Text]" custT="1"/>
      <dgm:spPr/>
      <dgm:t>
        <a:bodyPr/>
        <a:lstStyle/>
        <a:p>
          <a:r>
            <a:rPr lang="en-US" sz="1600" b="1" dirty="0"/>
            <a:t>Routing</a:t>
          </a:r>
        </a:p>
      </dgm:t>
    </dgm:pt>
    <dgm:pt modelId="{A55BA78C-9B68-214E-8284-751CBAAEE462}" type="parTrans" cxnId="{F5D65A7E-81A5-FC4B-AC02-3CBED353408A}">
      <dgm:prSet/>
      <dgm:spPr/>
      <dgm:t>
        <a:bodyPr/>
        <a:lstStyle/>
        <a:p>
          <a:endParaRPr lang="en-US" sz="2800" b="1"/>
        </a:p>
      </dgm:t>
    </dgm:pt>
    <dgm:pt modelId="{5611A5B8-A9AA-5244-A58B-9C337E4DB912}" type="sibTrans" cxnId="{F5D65A7E-81A5-FC4B-AC02-3CBED353408A}">
      <dgm:prSet/>
      <dgm:spPr/>
      <dgm:t>
        <a:bodyPr/>
        <a:lstStyle/>
        <a:p>
          <a:endParaRPr lang="en-US" sz="2800" b="1"/>
        </a:p>
      </dgm:t>
    </dgm:pt>
    <dgm:pt modelId="{124E652A-5C8D-6248-8D30-2E07CE1360D0}" type="pres">
      <dgm:prSet presAssocID="{1C74D9C2-109F-C344-876B-95DF90F8555F}" presName="Name0" presStyleCnt="0">
        <dgm:presLayoutVars>
          <dgm:dir/>
          <dgm:animLvl val="lvl"/>
          <dgm:resizeHandles val="exact"/>
        </dgm:presLayoutVars>
      </dgm:prSet>
      <dgm:spPr/>
    </dgm:pt>
    <dgm:pt modelId="{C4A223B4-C834-3A48-94CB-31B4A96735BC}" type="pres">
      <dgm:prSet presAssocID="{57BBC076-1E8C-A04B-96A6-0FE165A2500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8BEA4F-4B63-6B4F-B9AA-87B727733EA4}" type="pres">
      <dgm:prSet presAssocID="{13DA812B-C13F-7E4B-9AB8-BBD7ED6D9C46}" presName="parTxOnlySpace" presStyleCnt="0"/>
      <dgm:spPr/>
    </dgm:pt>
    <dgm:pt modelId="{8EB44DA7-BF07-0E44-A5BE-BCCBD17C937E}" type="pres">
      <dgm:prSet presAssocID="{3C8D8DFD-E568-DD46-9DEE-8BDAD578F28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A24CED5-6D37-DD4A-B24E-C794ADD52411}" type="pres">
      <dgm:prSet presAssocID="{DE8CBEA0-3751-F741-9444-9810402875F1}" presName="parTxOnlySpace" presStyleCnt="0"/>
      <dgm:spPr/>
    </dgm:pt>
    <dgm:pt modelId="{29A0A739-5077-0143-A92B-B94E68C6449B}" type="pres">
      <dgm:prSet presAssocID="{4146B3F9-7D46-0A4E-B04B-EA8F87F8E0D6}" presName="parTxOnly" presStyleLbl="node1" presStyleIdx="2" presStyleCnt="5" custScaleX="72237">
        <dgm:presLayoutVars>
          <dgm:chMax val="0"/>
          <dgm:chPref val="0"/>
          <dgm:bulletEnabled val="1"/>
        </dgm:presLayoutVars>
      </dgm:prSet>
      <dgm:spPr/>
    </dgm:pt>
    <dgm:pt modelId="{399FEF3D-830D-A849-8928-1E36F07DBE3B}" type="pres">
      <dgm:prSet presAssocID="{1A03AE4B-3CF2-1C49-BC14-30A4C3265AD3}" presName="parTxOnlySpace" presStyleCnt="0"/>
      <dgm:spPr/>
    </dgm:pt>
    <dgm:pt modelId="{02185BD8-3741-E14F-8A5D-773F4BDBDB9F}" type="pres">
      <dgm:prSet presAssocID="{C2AF6840-AAAA-2F4E-9F35-8699BC2582A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D403C04-5DFE-6141-9464-528FB72D023B}" type="pres">
      <dgm:prSet presAssocID="{BE05F7B3-3509-7848-8286-0BBB264C6BFD}" presName="parTxOnlySpace" presStyleCnt="0"/>
      <dgm:spPr/>
    </dgm:pt>
    <dgm:pt modelId="{AB877EC1-3598-8C45-8BB9-1FAA46F0489F}" type="pres">
      <dgm:prSet presAssocID="{41B3B1C4-1C62-F04E-806C-E2994CC80B6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0ADA60B-42D0-B64D-9A47-A87ACE62CFE7}" srcId="{1C74D9C2-109F-C344-876B-95DF90F8555F}" destId="{C2AF6840-AAAA-2F4E-9F35-8699BC2582AC}" srcOrd="3" destOrd="0" parTransId="{2057627F-2ADA-E74F-8EF6-5BE8535BDD5E}" sibTransId="{BE05F7B3-3509-7848-8286-0BBB264C6BFD}"/>
    <dgm:cxn modelId="{24BB9338-25A2-0844-AA09-FA73B5F0C03D}" srcId="{1C74D9C2-109F-C344-876B-95DF90F8555F}" destId="{4146B3F9-7D46-0A4E-B04B-EA8F87F8E0D6}" srcOrd="2" destOrd="0" parTransId="{9760D3D1-51CF-4246-A7EC-6541FAC730B6}" sibTransId="{1A03AE4B-3CF2-1C49-BC14-30A4C3265AD3}"/>
    <dgm:cxn modelId="{4E964D4A-BFC5-904B-8817-832CA2640C4E}" type="presOf" srcId="{1C74D9C2-109F-C344-876B-95DF90F8555F}" destId="{124E652A-5C8D-6248-8D30-2E07CE1360D0}" srcOrd="0" destOrd="0" presId="urn:microsoft.com/office/officeart/2005/8/layout/chevron1"/>
    <dgm:cxn modelId="{F5D65A7E-81A5-FC4B-AC02-3CBED353408A}" srcId="{1C74D9C2-109F-C344-876B-95DF90F8555F}" destId="{41B3B1C4-1C62-F04E-806C-E2994CC80B69}" srcOrd="4" destOrd="0" parTransId="{A55BA78C-9B68-214E-8284-751CBAAEE462}" sibTransId="{5611A5B8-A9AA-5244-A58B-9C337E4DB912}"/>
    <dgm:cxn modelId="{4D22AF9E-E992-3E40-849A-FCBC20789A27}" type="presOf" srcId="{4146B3F9-7D46-0A4E-B04B-EA8F87F8E0D6}" destId="{29A0A739-5077-0143-A92B-B94E68C6449B}" srcOrd="0" destOrd="0" presId="urn:microsoft.com/office/officeart/2005/8/layout/chevron1"/>
    <dgm:cxn modelId="{8E8E4CB8-8742-4E43-AD84-CF2705FC22D7}" type="presOf" srcId="{41B3B1C4-1C62-F04E-806C-E2994CC80B69}" destId="{AB877EC1-3598-8C45-8BB9-1FAA46F0489F}" srcOrd="0" destOrd="0" presId="urn:microsoft.com/office/officeart/2005/8/layout/chevron1"/>
    <dgm:cxn modelId="{8EAAA9BA-DDFB-344A-91CD-EFE20242717D}" type="presOf" srcId="{C2AF6840-AAAA-2F4E-9F35-8699BC2582AC}" destId="{02185BD8-3741-E14F-8A5D-773F4BDBDB9F}" srcOrd="0" destOrd="0" presId="urn:microsoft.com/office/officeart/2005/8/layout/chevron1"/>
    <dgm:cxn modelId="{993B84D8-45A1-7748-AFDA-32A9BE27C477}" srcId="{1C74D9C2-109F-C344-876B-95DF90F8555F}" destId="{57BBC076-1E8C-A04B-96A6-0FE165A25008}" srcOrd="0" destOrd="0" parTransId="{A016259E-B0DC-CD4D-8364-B45B2C7752DA}" sibTransId="{13DA812B-C13F-7E4B-9AB8-BBD7ED6D9C46}"/>
    <dgm:cxn modelId="{34DE35DC-077F-8644-91D6-4DA2F1334F92}" type="presOf" srcId="{57BBC076-1E8C-A04B-96A6-0FE165A25008}" destId="{C4A223B4-C834-3A48-94CB-31B4A96735BC}" srcOrd="0" destOrd="0" presId="urn:microsoft.com/office/officeart/2005/8/layout/chevron1"/>
    <dgm:cxn modelId="{872A4BEA-BF5F-A14A-9FE2-46D1B555D12E}" srcId="{1C74D9C2-109F-C344-876B-95DF90F8555F}" destId="{3C8D8DFD-E568-DD46-9DEE-8BDAD578F28C}" srcOrd="1" destOrd="0" parTransId="{546C92FC-481C-594A-A10D-5FBA84CC71B2}" sibTransId="{DE8CBEA0-3751-F741-9444-9810402875F1}"/>
    <dgm:cxn modelId="{041260EB-2BFB-5A42-964A-AD9FF048DFA5}" type="presOf" srcId="{3C8D8DFD-E568-DD46-9DEE-8BDAD578F28C}" destId="{8EB44DA7-BF07-0E44-A5BE-BCCBD17C937E}" srcOrd="0" destOrd="0" presId="urn:microsoft.com/office/officeart/2005/8/layout/chevron1"/>
    <dgm:cxn modelId="{9C6A83C7-4C9E-A246-8FD4-906A21F2FAAF}" type="presParOf" srcId="{124E652A-5C8D-6248-8D30-2E07CE1360D0}" destId="{C4A223B4-C834-3A48-94CB-31B4A96735BC}" srcOrd="0" destOrd="0" presId="urn:microsoft.com/office/officeart/2005/8/layout/chevron1"/>
    <dgm:cxn modelId="{45520AC7-D8E9-FD47-B4E9-96BC90FAD7BF}" type="presParOf" srcId="{124E652A-5C8D-6248-8D30-2E07CE1360D0}" destId="{D58BEA4F-4B63-6B4F-B9AA-87B727733EA4}" srcOrd="1" destOrd="0" presId="urn:microsoft.com/office/officeart/2005/8/layout/chevron1"/>
    <dgm:cxn modelId="{5FFC1492-12AC-3643-8783-825B0362E84B}" type="presParOf" srcId="{124E652A-5C8D-6248-8D30-2E07CE1360D0}" destId="{8EB44DA7-BF07-0E44-A5BE-BCCBD17C937E}" srcOrd="2" destOrd="0" presId="urn:microsoft.com/office/officeart/2005/8/layout/chevron1"/>
    <dgm:cxn modelId="{E77A6A07-AD3F-014C-8D0C-9EE2F14D15D2}" type="presParOf" srcId="{124E652A-5C8D-6248-8D30-2E07CE1360D0}" destId="{EA24CED5-6D37-DD4A-B24E-C794ADD52411}" srcOrd="3" destOrd="0" presId="urn:microsoft.com/office/officeart/2005/8/layout/chevron1"/>
    <dgm:cxn modelId="{D3F85813-DA57-AB41-B094-B412749D10F4}" type="presParOf" srcId="{124E652A-5C8D-6248-8D30-2E07CE1360D0}" destId="{29A0A739-5077-0143-A92B-B94E68C6449B}" srcOrd="4" destOrd="0" presId="urn:microsoft.com/office/officeart/2005/8/layout/chevron1"/>
    <dgm:cxn modelId="{1D47A818-BFB2-894D-9635-E84A88C8448C}" type="presParOf" srcId="{124E652A-5C8D-6248-8D30-2E07CE1360D0}" destId="{399FEF3D-830D-A849-8928-1E36F07DBE3B}" srcOrd="5" destOrd="0" presId="urn:microsoft.com/office/officeart/2005/8/layout/chevron1"/>
    <dgm:cxn modelId="{7BF9F3FD-E7F9-FD4D-B80A-5B9895DDB071}" type="presParOf" srcId="{124E652A-5C8D-6248-8D30-2E07CE1360D0}" destId="{02185BD8-3741-E14F-8A5D-773F4BDBDB9F}" srcOrd="6" destOrd="0" presId="urn:microsoft.com/office/officeart/2005/8/layout/chevron1"/>
    <dgm:cxn modelId="{0937B978-0FC7-2A42-8907-BF92ECC685DF}" type="presParOf" srcId="{124E652A-5C8D-6248-8D30-2E07CE1360D0}" destId="{5D403C04-5DFE-6141-9464-528FB72D023B}" srcOrd="7" destOrd="0" presId="urn:microsoft.com/office/officeart/2005/8/layout/chevron1"/>
    <dgm:cxn modelId="{44EA7FE6-AF0D-694F-9B95-3E1AFF6C00AD}" type="presParOf" srcId="{124E652A-5C8D-6248-8D30-2E07CE1360D0}" destId="{AB877EC1-3598-8C45-8BB9-1FAA46F0489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9BA826-6648-1F45-9069-0408C21E54E4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98382B76-9D6F-104C-ABC8-EC6777FA475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>
              <a:solidFill>
                <a:schemeClr val="accent2">
                  <a:lumMod val="50000"/>
                </a:schemeClr>
              </a:solidFill>
            </a:rPr>
            <a:t>FPGAPart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24937EA1-002F-F346-A527-FC0924D49C38}" type="parTrans" cxnId="{D74B2155-FD97-E842-8465-91CA3E486587}">
      <dgm:prSet/>
      <dgm:spPr/>
      <dgm:t>
        <a:bodyPr/>
        <a:lstStyle/>
        <a:p>
          <a:endParaRPr lang="en-US"/>
        </a:p>
      </dgm:t>
    </dgm:pt>
    <dgm:pt modelId="{5AFC0B65-A62D-E949-989B-9761C3D61726}" type="sibTrans" cxnId="{D74B2155-FD97-E842-8465-91CA3E486587}">
      <dgm:prSet/>
      <dgm:spPr/>
      <dgm:t>
        <a:bodyPr/>
        <a:lstStyle/>
        <a:p>
          <a:endParaRPr lang="en-US"/>
        </a:p>
      </dgm:t>
    </dgm:pt>
    <dgm:pt modelId="{4BEF0D6B-5ADD-8B46-B0A9-A52360F47E17}" type="pres">
      <dgm:prSet presAssocID="{709BA826-6648-1F45-9069-0408C21E54E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13DA50-4743-0747-A1E0-CAEAEB839750}" type="pres">
      <dgm:prSet presAssocID="{98382B76-9D6F-104C-ABC8-EC6777FA4759}" presName="gear1" presStyleLbl="node1" presStyleIdx="0" presStyleCnt="1">
        <dgm:presLayoutVars>
          <dgm:chMax val="1"/>
          <dgm:bulletEnabled val="1"/>
        </dgm:presLayoutVars>
      </dgm:prSet>
      <dgm:spPr/>
    </dgm:pt>
    <dgm:pt modelId="{5E5FB3A7-E291-214A-8504-9595435863BB}" type="pres">
      <dgm:prSet presAssocID="{98382B76-9D6F-104C-ABC8-EC6777FA4759}" presName="gear1srcNode" presStyleLbl="node1" presStyleIdx="0" presStyleCnt="1"/>
      <dgm:spPr/>
    </dgm:pt>
    <dgm:pt modelId="{3E7E7955-8D76-DB4C-A9E9-FD95A9ADBF0B}" type="pres">
      <dgm:prSet presAssocID="{98382B76-9D6F-104C-ABC8-EC6777FA4759}" presName="gear1dstNode" presStyleLbl="node1" presStyleIdx="0" presStyleCnt="1"/>
      <dgm:spPr/>
    </dgm:pt>
    <dgm:pt modelId="{C92CFF82-75A9-F942-92AE-418F36792274}" type="pres">
      <dgm:prSet presAssocID="{5AFC0B65-A62D-E949-989B-9761C3D61726}" presName="connector1" presStyleLbl="sibTrans2D1" presStyleIdx="0" presStyleCnt="1"/>
      <dgm:spPr/>
    </dgm:pt>
  </dgm:ptLst>
  <dgm:cxnLst>
    <dgm:cxn modelId="{D74B2155-FD97-E842-8465-91CA3E486587}" srcId="{709BA826-6648-1F45-9069-0408C21E54E4}" destId="{98382B76-9D6F-104C-ABC8-EC6777FA4759}" srcOrd="0" destOrd="0" parTransId="{24937EA1-002F-F346-A527-FC0924D49C38}" sibTransId="{5AFC0B65-A62D-E949-989B-9761C3D61726}"/>
    <dgm:cxn modelId="{5CDD5667-2A72-EE40-9441-32C4C342BAE7}" type="presOf" srcId="{5AFC0B65-A62D-E949-989B-9761C3D61726}" destId="{C92CFF82-75A9-F942-92AE-418F36792274}" srcOrd="0" destOrd="0" presId="urn:microsoft.com/office/officeart/2005/8/layout/gear1"/>
    <dgm:cxn modelId="{6DEA7389-3E54-E040-B62E-A62CC1682B77}" type="presOf" srcId="{98382B76-9D6F-104C-ABC8-EC6777FA4759}" destId="{5E5FB3A7-E291-214A-8504-9595435863BB}" srcOrd="1" destOrd="0" presId="urn:microsoft.com/office/officeart/2005/8/layout/gear1"/>
    <dgm:cxn modelId="{E5BBD49E-D70B-204F-B6F6-5D42F79BBBD0}" type="presOf" srcId="{709BA826-6648-1F45-9069-0408C21E54E4}" destId="{4BEF0D6B-5ADD-8B46-B0A9-A52360F47E17}" srcOrd="0" destOrd="0" presId="urn:microsoft.com/office/officeart/2005/8/layout/gear1"/>
    <dgm:cxn modelId="{CC666EAB-11C5-DD4B-ABD2-43AC6CB7FAAF}" type="presOf" srcId="{98382B76-9D6F-104C-ABC8-EC6777FA4759}" destId="{0A13DA50-4743-0747-A1E0-CAEAEB839750}" srcOrd="0" destOrd="0" presId="urn:microsoft.com/office/officeart/2005/8/layout/gear1"/>
    <dgm:cxn modelId="{494CD3F2-5AFB-3D41-9691-3B21441EA642}" type="presOf" srcId="{98382B76-9D6F-104C-ABC8-EC6777FA4759}" destId="{3E7E7955-8D76-DB4C-A9E9-FD95A9ADBF0B}" srcOrd="2" destOrd="0" presId="urn:microsoft.com/office/officeart/2005/8/layout/gear1"/>
    <dgm:cxn modelId="{55EA2A7B-47F2-254E-B368-E879C36016FC}" type="presParOf" srcId="{4BEF0D6B-5ADD-8B46-B0A9-A52360F47E17}" destId="{0A13DA50-4743-0747-A1E0-CAEAEB839750}" srcOrd="0" destOrd="0" presId="urn:microsoft.com/office/officeart/2005/8/layout/gear1"/>
    <dgm:cxn modelId="{2BD1E498-95B6-2B46-BB21-8CCAC24BB71C}" type="presParOf" srcId="{4BEF0D6B-5ADD-8B46-B0A9-A52360F47E17}" destId="{5E5FB3A7-E291-214A-8504-9595435863BB}" srcOrd="1" destOrd="0" presId="urn:microsoft.com/office/officeart/2005/8/layout/gear1"/>
    <dgm:cxn modelId="{C64B3DFD-4410-0140-BA39-C951CF8489A5}" type="presParOf" srcId="{4BEF0D6B-5ADD-8B46-B0A9-A52360F47E17}" destId="{3E7E7955-8D76-DB4C-A9E9-FD95A9ADBF0B}" srcOrd="2" destOrd="0" presId="urn:microsoft.com/office/officeart/2005/8/layout/gear1"/>
    <dgm:cxn modelId="{B4A73752-15D7-BB45-8687-84D440736A23}" type="presParOf" srcId="{4BEF0D6B-5ADD-8B46-B0A9-A52360F47E17}" destId="{C92CFF82-75A9-F942-92AE-418F36792274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508AA-9C07-7C4E-8947-4230454C8ACC}">
      <dsp:nvSpPr>
        <dsp:cNvPr id="0" name=""/>
        <dsp:cNvSpPr/>
      </dsp:nvSpPr>
      <dsp:spPr>
        <a:xfrm>
          <a:off x="0" y="264732"/>
          <a:ext cx="4873930" cy="644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71" tIns="270764" rIns="3782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Remove wires across die boundaries</a:t>
          </a:r>
        </a:p>
      </dsp:txBody>
      <dsp:txXfrm>
        <a:off x="0" y="264732"/>
        <a:ext cx="4873930" cy="644962"/>
      </dsp:txXfrm>
    </dsp:sp>
    <dsp:sp modelId="{444C61A7-3559-9A42-BD4D-DB97FF9D00AB}">
      <dsp:nvSpPr>
        <dsp:cNvPr id="0" name=""/>
        <dsp:cNvSpPr/>
      </dsp:nvSpPr>
      <dsp:spPr>
        <a:xfrm>
          <a:off x="243696" y="72852"/>
          <a:ext cx="3411751" cy="383760"/>
        </a:xfrm>
        <a:prstGeom prst="roundRec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56" tIns="0" rIns="128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Model interposer bandwidth</a:t>
          </a:r>
        </a:p>
      </dsp:txBody>
      <dsp:txXfrm>
        <a:off x="262430" y="91586"/>
        <a:ext cx="3374283" cy="346292"/>
      </dsp:txXfrm>
    </dsp:sp>
    <dsp:sp modelId="{BADDF054-5A7D-B146-B5EE-7D4316D8EA9E}">
      <dsp:nvSpPr>
        <dsp:cNvPr id="0" name=""/>
        <dsp:cNvSpPr/>
      </dsp:nvSpPr>
      <dsp:spPr>
        <a:xfrm>
          <a:off x="0" y="1171775"/>
          <a:ext cx="4873930" cy="880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71" tIns="270764" rIns="3782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Increase delay of wires across die boundaries</a:t>
          </a:r>
        </a:p>
      </dsp:txBody>
      <dsp:txXfrm>
        <a:off x="0" y="1171775"/>
        <a:ext cx="4873930" cy="880425"/>
      </dsp:txXfrm>
    </dsp:sp>
    <dsp:sp modelId="{9E493C6A-9B59-4847-8B1D-8BDE50215AA1}">
      <dsp:nvSpPr>
        <dsp:cNvPr id="0" name=""/>
        <dsp:cNvSpPr/>
      </dsp:nvSpPr>
      <dsp:spPr>
        <a:xfrm>
          <a:off x="243696" y="979895"/>
          <a:ext cx="3411751" cy="3837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56" tIns="0" rIns="128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Model interposer delay</a:t>
          </a:r>
        </a:p>
      </dsp:txBody>
      <dsp:txXfrm>
        <a:off x="262430" y="998629"/>
        <a:ext cx="3374283" cy="346292"/>
      </dsp:txXfrm>
    </dsp:sp>
    <dsp:sp modelId="{7752A82D-A355-D242-A25D-8D696D2A2630}">
      <dsp:nvSpPr>
        <dsp:cNvPr id="0" name=""/>
        <dsp:cNvSpPr/>
      </dsp:nvSpPr>
      <dsp:spPr>
        <a:xfrm>
          <a:off x="0" y="2314280"/>
          <a:ext cx="487393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71" tIns="270764" rIns="3782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Modify placer timing cost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Modify placer wiring cost</a:t>
          </a:r>
        </a:p>
      </dsp:txBody>
      <dsp:txXfrm>
        <a:off x="0" y="2314280"/>
        <a:ext cx="4873930" cy="921375"/>
      </dsp:txXfrm>
    </dsp:sp>
    <dsp:sp modelId="{14AC7DA6-F3D9-4348-99AF-D5353799E6B7}">
      <dsp:nvSpPr>
        <dsp:cNvPr id="0" name=""/>
        <dsp:cNvSpPr/>
      </dsp:nvSpPr>
      <dsp:spPr>
        <a:xfrm>
          <a:off x="243696" y="2122400"/>
          <a:ext cx="3411751" cy="3837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56" tIns="0" rIns="128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Placer optimization</a:t>
          </a:r>
        </a:p>
      </dsp:txBody>
      <dsp:txXfrm>
        <a:off x="262430" y="2141134"/>
        <a:ext cx="3374283" cy="346292"/>
      </dsp:txXfrm>
    </dsp:sp>
    <dsp:sp modelId="{44985495-C848-0F45-B481-B8B2F38C3F3C}">
      <dsp:nvSpPr>
        <dsp:cNvPr id="0" name=""/>
        <dsp:cNvSpPr/>
      </dsp:nvSpPr>
      <dsp:spPr>
        <a:xfrm>
          <a:off x="0" y="3497735"/>
          <a:ext cx="4873930" cy="644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71" tIns="270764" rIns="37827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Modify delay estimation cost</a:t>
          </a:r>
        </a:p>
      </dsp:txBody>
      <dsp:txXfrm>
        <a:off x="0" y="3497735"/>
        <a:ext cx="4873930" cy="644962"/>
      </dsp:txXfrm>
    </dsp:sp>
    <dsp:sp modelId="{149C7C5E-2409-B140-9754-7ED31CA3A6D3}">
      <dsp:nvSpPr>
        <dsp:cNvPr id="0" name=""/>
        <dsp:cNvSpPr/>
      </dsp:nvSpPr>
      <dsp:spPr>
        <a:xfrm>
          <a:off x="243696" y="3305855"/>
          <a:ext cx="3411751" cy="3837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956" tIns="0" rIns="1289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Router optimization</a:t>
          </a:r>
        </a:p>
      </dsp:txBody>
      <dsp:txXfrm>
        <a:off x="262430" y="3324589"/>
        <a:ext cx="3374283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23B4-C834-3A48-94CB-31B4A96735BC}">
      <dsp:nvSpPr>
        <dsp:cNvPr id="0" name=""/>
        <dsp:cNvSpPr/>
      </dsp:nvSpPr>
      <dsp:spPr>
        <a:xfrm>
          <a:off x="2940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Packing</a:t>
          </a:r>
        </a:p>
      </dsp:txBody>
      <dsp:txXfrm>
        <a:off x="413135" y="1694658"/>
        <a:ext cx="1230584" cy="820389"/>
      </dsp:txXfrm>
    </dsp:sp>
    <dsp:sp modelId="{8EB44DA7-BF07-0E44-A5BE-BCCBD17C937E}">
      <dsp:nvSpPr>
        <dsp:cNvPr id="0" name=""/>
        <dsp:cNvSpPr/>
      </dsp:nvSpPr>
      <dsp:spPr>
        <a:xfrm>
          <a:off x="1848817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41275"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Partitioning</a:t>
          </a:r>
        </a:p>
      </dsp:txBody>
      <dsp:txXfrm>
        <a:off x="2259012" y="1694658"/>
        <a:ext cx="1230584" cy="820389"/>
      </dsp:txXfrm>
    </dsp:sp>
    <dsp:sp modelId="{29A0A739-5077-0143-A92B-B94E68C6449B}">
      <dsp:nvSpPr>
        <dsp:cNvPr id="0" name=""/>
        <dsp:cNvSpPr/>
      </dsp:nvSpPr>
      <dsp:spPr>
        <a:xfrm>
          <a:off x="3694693" y="1694658"/>
          <a:ext cx="1481561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...</a:t>
          </a:r>
        </a:p>
      </dsp:txBody>
      <dsp:txXfrm>
        <a:off x="4104888" y="1694658"/>
        <a:ext cx="661172" cy="820389"/>
      </dsp:txXfrm>
    </dsp:sp>
    <dsp:sp modelId="{02185BD8-3741-E14F-8A5D-773F4BDBDB9F}">
      <dsp:nvSpPr>
        <dsp:cNvPr id="0" name=""/>
        <dsp:cNvSpPr/>
      </dsp:nvSpPr>
      <dsp:spPr>
        <a:xfrm>
          <a:off x="4971158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Placement</a:t>
          </a:r>
        </a:p>
      </dsp:txBody>
      <dsp:txXfrm>
        <a:off x="5381353" y="1694658"/>
        <a:ext cx="1230584" cy="820389"/>
      </dsp:txXfrm>
    </dsp:sp>
    <dsp:sp modelId="{AB877EC1-3598-8C45-8BB9-1FAA46F0489F}">
      <dsp:nvSpPr>
        <dsp:cNvPr id="0" name=""/>
        <dsp:cNvSpPr/>
      </dsp:nvSpPr>
      <dsp:spPr>
        <a:xfrm>
          <a:off x="6817034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Routing</a:t>
          </a:r>
        </a:p>
      </dsp:txBody>
      <dsp:txXfrm>
        <a:off x="7227229" y="1694658"/>
        <a:ext cx="1230584" cy="82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3DA50-4743-0747-A1E0-CAEAEB839750}">
      <dsp:nvSpPr>
        <dsp:cNvPr id="0" name=""/>
        <dsp:cNvSpPr/>
      </dsp:nvSpPr>
      <dsp:spPr>
        <a:xfrm>
          <a:off x="2166711" y="1090483"/>
          <a:ext cx="2399064" cy="2399064"/>
        </a:xfrm>
        <a:prstGeom prst="gear9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accent2">
                  <a:lumMod val="50000"/>
                </a:schemeClr>
              </a:solidFill>
            </a:rPr>
            <a:t>FPGAPart</a:t>
          </a:r>
          <a:endParaRPr lang="en-US" sz="2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49030" y="1652452"/>
        <a:ext cx="1434426" cy="1233169"/>
      </dsp:txXfrm>
    </dsp:sp>
    <dsp:sp modelId="{C92CFF82-75A9-F942-92AE-418F36792274}">
      <dsp:nvSpPr>
        <dsp:cNvPr id="0" name=""/>
        <dsp:cNvSpPr/>
      </dsp:nvSpPr>
      <dsp:spPr>
        <a:xfrm>
          <a:off x="2282104" y="679415"/>
          <a:ext cx="2950849" cy="2950849"/>
        </a:xfrm>
        <a:prstGeom prst="circularArrow">
          <a:avLst>
            <a:gd name="adj1" fmla="val 4878"/>
            <a:gd name="adj2" fmla="val 312630"/>
            <a:gd name="adj3" fmla="val 3155722"/>
            <a:gd name="adj4" fmla="val 15203638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85B-8C78-6944-A595-5A86AB3AB72C}">
      <dsp:nvSpPr>
        <dsp:cNvPr id="0" name=""/>
        <dsp:cNvSpPr/>
      </dsp:nvSpPr>
      <dsp:spPr>
        <a:xfrm>
          <a:off x="0" y="0"/>
          <a:ext cx="1459367" cy="585647"/>
        </a:xfrm>
        <a:prstGeom prst="homePlate">
          <a:avLst/>
        </a:prstGeom>
        <a:solidFill>
          <a:srgbClr val="FFFF00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Clustering</a:t>
          </a:r>
        </a:p>
      </dsp:txBody>
      <dsp:txXfrm>
        <a:off x="0" y="0"/>
        <a:ext cx="1312955" cy="585647"/>
      </dsp:txXfrm>
    </dsp:sp>
    <dsp:sp modelId="{D7C06312-EF16-0D44-B1C5-BE636EEFADD8}">
      <dsp:nvSpPr>
        <dsp:cNvPr id="0" name=""/>
        <dsp:cNvSpPr/>
      </dsp:nvSpPr>
      <dsp:spPr>
        <a:xfrm>
          <a:off x="1059923" y="0"/>
          <a:ext cx="1654511" cy="585647"/>
        </a:xfrm>
        <a:prstGeom prst="chevron">
          <a:avLst/>
        </a:prstGeom>
        <a:solidFill>
          <a:schemeClr val="bg1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Partitioning</a:t>
          </a:r>
        </a:p>
      </dsp:txBody>
      <dsp:txXfrm>
        <a:off x="1352747" y="0"/>
        <a:ext cx="1068864" cy="585647"/>
      </dsp:txXfrm>
    </dsp:sp>
    <dsp:sp modelId="{E8D1EAA9-273C-6A4A-A9DE-79094B1138FF}">
      <dsp:nvSpPr>
        <dsp:cNvPr id="0" name=""/>
        <dsp:cNvSpPr/>
      </dsp:nvSpPr>
      <dsp:spPr>
        <a:xfrm>
          <a:off x="2314990" y="0"/>
          <a:ext cx="1999023" cy="585647"/>
        </a:xfrm>
        <a:prstGeom prst="chevron">
          <a:avLst/>
        </a:prstGeom>
        <a:solidFill>
          <a:schemeClr val="bg1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Refinement</a:t>
          </a:r>
        </a:p>
      </dsp:txBody>
      <dsp:txXfrm>
        <a:off x="2607814" y="0"/>
        <a:ext cx="1413376" cy="585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85B-8C78-6944-A595-5A86AB3AB72C}">
      <dsp:nvSpPr>
        <dsp:cNvPr id="0" name=""/>
        <dsp:cNvSpPr/>
      </dsp:nvSpPr>
      <dsp:spPr>
        <a:xfrm>
          <a:off x="0" y="0"/>
          <a:ext cx="1459367" cy="585647"/>
        </a:xfrm>
        <a:prstGeom prst="homePlate">
          <a:avLst/>
        </a:prstGeom>
        <a:solidFill>
          <a:schemeClr val="bg1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Clustering</a:t>
          </a:r>
        </a:p>
      </dsp:txBody>
      <dsp:txXfrm>
        <a:off x="0" y="0"/>
        <a:ext cx="1312955" cy="585647"/>
      </dsp:txXfrm>
    </dsp:sp>
    <dsp:sp modelId="{D7C06312-EF16-0D44-B1C5-BE636EEFADD8}">
      <dsp:nvSpPr>
        <dsp:cNvPr id="0" name=""/>
        <dsp:cNvSpPr/>
      </dsp:nvSpPr>
      <dsp:spPr>
        <a:xfrm>
          <a:off x="1059923" y="0"/>
          <a:ext cx="1654511" cy="585647"/>
        </a:xfrm>
        <a:prstGeom prst="chevron">
          <a:avLst/>
        </a:prstGeom>
        <a:solidFill>
          <a:srgbClr val="EEF600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Partitioning</a:t>
          </a:r>
        </a:p>
      </dsp:txBody>
      <dsp:txXfrm>
        <a:off x="1352747" y="0"/>
        <a:ext cx="1068864" cy="585647"/>
      </dsp:txXfrm>
    </dsp:sp>
    <dsp:sp modelId="{E8D1EAA9-273C-6A4A-A9DE-79094B1138FF}">
      <dsp:nvSpPr>
        <dsp:cNvPr id="0" name=""/>
        <dsp:cNvSpPr/>
      </dsp:nvSpPr>
      <dsp:spPr>
        <a:xfrm>
          <a:off x="2314990" y="0"/>
          <a:ext cx="1999023" cy="585647"/>
        </a:xfrm>
        <a:prstGeom prst="chevron">
          <a:avLst/>
        </a:prstGeom>
        <a:solidFill>
          <a:schemeClr val="bg1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Refinement</a:t>
          </a:r>
        </a:p>
      </dsp:txBody>
      <dsp:txXfrm>
        <a:off x="2607814" y="0"/>
        <a:ext cx="1413376" cy="5856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85B-8C78-6944-A595-5A86AB3AB72C}">
      <dsp:nvSpPr>
        <dsp:cNvPr id="0" name=""/>
        <dsp:cNvSpPr/>
      </dsp:nvSpPr>
      <dsp:spPr>
        <a:xfrm>
          <a:off x="0" y="0"/>
          <a:ext cx="1459367" cy="585647"/>
        </a:xfrm>
        <a:prstGeom prst="homePlate">
          <a:avLst/>
        </a:prstGeom>
        <a:solidFill>
          <a:schemeClr val="bg1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Clustering</a:t>
          </a:r>
        </a:p>
      </dsp:txBody>
      <dsp:txXfrm>
        <a:off x="0" y="0"/>
        <a:ext cx="1312955" cy="585647"/>
      </dsp:txXfrm>
    </dsp:sp>
    <dsp:sp modelId="{D7C06312-EF16-0D44-B1C5-BE636EEFADD8}">
      <dsp:nvSpPr>
        <dsp:cNvPr id="0" name=""/>
        <dsp:cNvSpPr/>
      </dsp:nvSpPr>
      <dsp:spPr>
        <a:xfrm>
          <a:off x="1059923" y="0"/>
          <a:ext cx="1654511" cy="585647"/>
        </a:xfrm>
        <a:prstGeom prst="chevron">
          <a:avLst/>
        </a:prstGeom>
        <a:solidFill>
          <a:schemeClr val="bg1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Partitioning</a:t>
          </a:r>
        </a:p>
      </dsp:txBody>
      <dsp:txXfrm>
        <a:off x="1352747" y="0"/>
        <a:ext cx="1068864" cy="585647"/>
      </dsp:txXfrm>
    </dsp:sp>
    <dsp:sp modelId="{E8D1EAA9-273C-6A4A-A9DE-79094B1138FF}">
      <dsp:nvSpPr>
        <dsp:cNvPr id="0" name=""/>
        <dsp:cNvSpPr/>
      </dsp:nvSpPr>
      <dsp:spPr>
        <a:xfrm>
          <a:off x="2314990" y="0"/>
          <a:ext cx="1999023" cy="585647"/>
        </a:xfrm>
        <a:prstGeom prst="chevron">
          <a:avLst/>
        </a:prstGeom>
        <a:solidFill>
          <a:srgbClr val="EEF600"/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</a:rPr>
            <a:t>Refinement</a:t>
          </a:r>
        </a:p>
      </dsp:txBody>
      <dsp:txXfrm>
        <a:off x="2607814" y="0"/>
        <a:ext cx="1413376" cy="585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223B4-C834-3A48-94CB-31B4A96735BC}">
      <dsp:nvSpPr>
        <dsp:cNvPr id="0" name=""/>
        <dsp:cNvSpPr/>
      </dsp:nvSpPr>
      <dsp:spPr>
        <a:xfrm>
          <a:off x="2940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Packing</a:t>
          </a:r>
        </a:p>
      </dsp:txBody>
      <dsp:txXfrm>
        <a:off x="413135" y="1694658"/>
        <a:ext cx="1230584" cy="820389"/>
      </dsp:txXfrm>
    </dsp:sp>
    <dsp:sp modelId="{8EB44DA7-BF07-0E44-A5BE-BCCBD17C937E}">
      <dsp:nvSpPr>
        <dsp:cNvPr id="0" name=""/>
        <dsp:cNvSpPr/>
      </dsp:nvSpPr>
      <dsp:spPr>
        <a:xfrm>
          <a:off x="1848817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41275"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Partitioning</a:t>
          </a:r>
        </a:p>
      </dsp:txBody>
      <dsp:txXfrm>
        <a:off x="2259012" y="1694658"/>
        <a:ext cx="1230584" cy="820389"/>
      </dsp:txXfrm>
    </dsp:sp>
    <dsp:sp modelId="{29A0A739-5077-0143-A92B-B94E68C6449B}">
      <dsp:nvSpPr>
        <dsp:cNvPr id="0" name=""/>
        <dsp:cNvSpPr/>
      </dsp:nvSpPr>
      <dsp:spPr>
        <a:xfrm>
          <a:off x="3694693" y="1694658"/>
          <a:ext cx="1481561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...</a:t>
          </a:r>
        </a:p>
      </dsp:txBody>
      <dsp:txXfrm>
        <a:off x="4104888" y="1694658"/>
        <a:ext cx="661172" cy="820389"/>
      </dsp:txXfrm>
    </dsp:sp>
    <dsp:sp modelId="{02185BD8-3741-E14F-8A5D-773F4BDBDB9F}">
      <dsp:nvSpPr>
        <dsp:cNvPr id="0" name=""/>
        <dsp:cNvSpPr/>
      </dsp:nvSpPr>
      <dsp:spPr>
        <a:xfrm>
          <a:off x="4971158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Placement</a:t>
          </a:r>
        </a:p>
      </dsp:txBody>
      <dsp:txXfrm>
        <a:off x="5381353" y="1694658"/>
        <a:ext cx="1230584" cy="820389"/>
      </dsp:txXfrm>
    </dsp:sp>
    <dsp:sp modelId="{AB877EC1-3598-8C45-8BB9-1FAA46F0489F}">
      <dsp:nvSpPr>
        <dsp:cNvPr id="0" name=""/>
        <dsp:cNvSpPr/>
      </dsp:nvSpPr>
      <dsp:spPr>
        <a:xfrm>
          <a:off x="6817034" y="1694658"/>
          <a:ext cx="2050973" cy="8203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Routing</a:t>
          </a:r>
        </a:p>
      </dsp:txBody>
      <dsp:txXfrm>
        <a:off x="7227229" y="1694658"/>
        <a:ext cx="1230584" cy="8203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3DA50-4743-0747-A1E0-CAEAEB839750}">
      <dsp:nvSpPr>
        <dsp:cNvPr id="0" name=""/>
        <dsp:cNvSpPr/>
      </dsp:nvSpPr>
      <dsp:spPr>
        <a:xfrm>
          <a:off x="2166711" y="1090483"/>
          <a:ext cx="2399064" cy="2399064"/>
        </a:xfrm>
        <a:prstGeom prst="gear9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accent2">
                  <a:lumMod val="50000"/>
                </a:schemeClr>
              </a:solidFill>
            </a:rPr>
            <a:t>FPGAPart</a:t>
          </a:r>
          <a:endParaRPr lang="en-US" sz="2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49030" y="1652452"/>
        <a:ext cx="1434426" cy="1233169"/>
      </dsp:txXfrm>
    </dsp:sp>
    <dsp:sp modelId="{C92CFF82-75A9-F942-92AE-418F36792274}">
      <dsp:nvSpPr>
        <dsp:cNvPr id="0" name=""/>
        <dsp:cNvSpPr/>
      </dsp:nvSpPr>
      <dsp:spPr>
        <a:xfrm>
          <a:off x="2282104" y="679415"/>
          <a:ext cx="2950849" cy="2950849"/>
        </a:xfrm>
        <a:prstGeom prst="circularArrow">
          <a:avLst>
            <a:gd name="adj1" fmla="val 4878"/>
            <a:gd name="adj2" fmla="val 312630"/>
            <a:gd name="adj3" fmla="val 3155722"/>
            <a:gd name="adj4" fmla="val 15203638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" y="1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12" y="1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12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 morning, everyone. 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Today, I’ll be presenting our work titled A Partitioning-Based CAD Flow for Interposer-Based Multi-Die FPGAs. 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is a collaborative effort between UC San Diego, Intel, and Altera.</a:t>
            </a:r>
            <a:endParaRPr dirty="0"/>
          </a:p>
        </p:txBody>
      </p:sp>
      <p:sp>
        <p:nvSpPr>
          <p:cNvPr id="26" name="Google Shape;26;p1:notes"/>
          <p:cNvSpPr txBox="1">
            <a:spLocks noGrp="1"/>
          </p:cNvSpPr>
          <p:nvPr>
            <p:ph type="sldNum" idx="12"/>
          </p:nvPr>
        </p:nvSpPr>
        <p:spPr>
          <a:xfrm>
            <a:off x="5265812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multilevel clustering builds progressively coarser hypergraphs in three steps.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start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 VTR’s pre-packer, which gives us an initial coarse hypergraph based on pre-packing information.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apply FP-Growth to identify vertex sets that frequently appear together across timing paths and then cluster them to prevent cutting through these paths.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 a First Choice clustering method, guided by both connectivity and timing scores, to complete the hierarchy.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Together, these steps form the foundation of our clustering strategy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More details are available in Section V of our paper.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7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clustering is done, we perform initial partitioning on the coarsest hypergraph.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implement: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Random partitioning,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VILE, a greedy method that generates imbalanced partitions, and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native ILP solver, which offers high solution quality but struggles to scale.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address scalability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we introduce cutting planes, which we call neighborhood influences.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encourage a vertex to join the partition where most of its neighbors are, reducing the ILP’s search space and accelerating convergence.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cutting planes end up improving the ILP runtime by 38X, with less than 1%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QoR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degradation.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07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final step is multilevel refinement, where we improve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cutsize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timing as we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uncoarsen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hypergraph.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use two FM-based strategies: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 K-way FM, which allows moves across all partitions, and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Pairwise K-way FM, which restricts moves to selected partition pairs for better locality and faster solve.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optimize timing paths, we also implement a slack propagation mechanism.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each cut hyperedge, we insert a constant delay and update the slacks of affected timing paths, helping prevent non-critical paths from becoming critical.</a:t>
            </a:r>
            <a:endParaRPr lang="en-US" sz="1200" b="0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details on these are available in the paper reference shown in this slide or you can refer to Section 5 in our paper.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79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Now, I’ll move on to some experimental results to evaluate the effectiveness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12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Before we get to the numbers, here’s an overview of 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-based flow built on VTR 7.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input is a primitive netlist. We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first run VTR’s pre-packer, and the result is passed to our partitioner to guide clustering.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 the partitioning solution, we generate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packing constraints i.e., primitives assigned to different partitions (dies) are not allowed to be packed together.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feature is supported in the VTR 7 interposer branch. We perform packing and then generate placement constraints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where the placement region of each logic block is the intersection of the regions of its primitives.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running VTR’s placement, we </a:t>
            </a:r>
            <a:r>
              <a:rPr lang="en-US" sz="1200" b="0" i="0" u="none" strike="noStrike" dirty="0">
                <a:solidFill>
                  <a:schemeClr val="dk1"/>
                </a:solidFill>
                <a:effectLst/>
                <a:latin typeface="Calibri"/>
              </a:rPr>
              <a:t>finally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run the router to generate the post-implementation netlist and extract metrics like routed wirelength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rWL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FMax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59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slide outlines our experimental setup.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implement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C++ using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OpenROAD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infrastructure and integrate it into the VTR 7 interposer branch. All of our code and scripts are open-sourced and available at the link shown here.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benchmarks, we use designs from VTR 7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Koios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targeting the k6_frac10 device – VTR 7’s flagship architecture.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compare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against four baseline flows: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default VTR 7 flow, and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 partitioning-based flows where we integrate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METIS,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into the same VTR 7 flow structure. This is illustrated on the right.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</a:t>
            </a:r>
            <a:endParaRPr lang="en-US" b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conducted a variety of experiments. For time limitations I shall present a subset of these results. The ones I’ll show today are bolded and underlined. For full details, please refer to Section 6 in our paper.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213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Let’s start by comparing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the default VTR 7 flow.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chart shows results for a three-die configuration, using a 1ns interposer delay and with 70% of inter-die wires removed – a fairly aggressive setup.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shows consistent improvement: a 6% reduction in routed wirelength and a 4% increase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FMax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on geometric mean.</a:t>
            </a:r>
            <a:endParaRPr lang="en-US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table below shows a subset of results. For brevity, we’ve only included selected results here, but the full results, across multiple designs and different die configurations – are available in the paper, and they follow similar trends with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showing improvements over the default flow.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25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slide compares our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-based flow against three other partitioning-based baselines: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METIS,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TritonPart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evaluate all benchmark designs under both two-die and three-die configurations, using the same setup as before: 1ns interposer delay and 70% inter-die wire removal.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key takeaway here is that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consistently outperforms the baselines, achieving up to 10% improvement in routed wirelength and up to 9% improvement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FMax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across configurations.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see this trend by observing the green line in all these 4 plots.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gains highlight the benefits of using our partitioner in a multi-die FPGA flow.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47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my opinion, partitioning-based flows really shine when inter-die resources are tight. This slide illustrates that point.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progressively reduce the number of cross-die interconnects from 80% to 95%, and for each case, report the percentage of successfully routed designs over 20 runs.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the left, you see results using the default VTR 7 flow. There's a clear cliffing effect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a sharp drop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routability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wire constraints tighten.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the right, with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flow, we still see a cliff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but it's shifted to the right.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means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-based flow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preserves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routability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even under tighter constraints, enabling successful implementation where default flows fail.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shows the value of efficient partitioning in multi-die flows under severe resource limitations.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206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wrap up, let me quickly summarize our contributions and future directions.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47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Here’s a high-level overview of our work. We propose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 first open-source netlist partitioner designed specifically for FPGA-based designs.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introduces several key features: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Improved clustering, guided by VTR’s pre-packing solution.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Timing-driven clustering, enhanced using a frequent pattern mining approach based on the FP-Growth algorithm.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faster ILP solving, accelerated by introducing neighborhood-based cutting planes.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then integrate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into a full CAD flow for interposer-based multi-die FPGAs, building on the VTR 7 interposer branch.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results show up to a 14% improvement in routed wirelength and up to a 23% improvement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FMax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compared to the default VTR flow.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also observe reduced sensitivity to seed noise and more routable designs overall.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82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introduced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the first open-source, FPGA-targeted partitioner built on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OpenROAD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infrastructure.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also demonstrated 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-based flow within VTR 7 for partitioning and implementing designs on multi-die FPGA architectures.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Three key innovations in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Using pre-packing for clustering guidance,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Applying FP-Growth for timing-driven clustering,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incorporating neighborhood-based cutting planes to accelerate ILP convergence.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Looking ahead, we plan to: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the VTR 9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framework,Although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this requires significant engineering effort since VTR 9 does not have interposer support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spatial awareness to the partitioner, where the partitioner is aware of different die configurations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we plan to explore new and better heuristics for improved timing-driven partitioning and clustering. 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That concludes my presentation. Thank you for your time.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681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1:notes"/>
          <p:cNvSpPr txBox="1">
            <a:spLocks noGrp="1"/>
          </p:cNvSpPr>
          <p:nvPr>
            <p:ph type="sldNum" idx="12"/>
          </p:nvPr>
        </p:nvSpPr>
        <p:spPr>
          <a:xfrm>
            <a:off x="5265812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0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Here’s the outline of my talk. I’ll begin with the background and motivation, then walk through the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framework.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that, I’ll present our experimental results, and finally, I’ll wrap up with conclusions and future directions.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16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 partitioning? Our goal is to improve routed wirelength and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FMax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multi-die FPGA designs.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Partitioning naturally fits this setting. A min-cut partitioner optimizes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cutsize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which aligns with the presence of limited connectivity across dies on the FPGA.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since partitions are discrete, each partition can be mapped to a separate die.</a:t>
            </a:r>
            <a:endParaRPr lang="en-US" sz="1200" b="0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cartoon below shows this process: the circuit on the left is split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mapped to separate dies on the right, just like a standard multi-die design flow.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93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Here’s a quick overview of the partitioning problem.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model the netlist as a hypergraph and aim to split it into disjoint vertex sets while minimizing a cost, under the presence of some constraints.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table compares classical hypergraph partitioning to our FPGA-specific case.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Multi-die FPGA partitioning must handle: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Multiple resource types (e.g., flip-flops, DSPs, RAMs), 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Grouping constraints, like carry chains and hard macros,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timing optimization, which classical partitioners don’t consider.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Tools like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hMETIS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were not built for these challenges. That’s where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comes in.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16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solve the partitioning problem, we also need a multi-die architecture—something that’s missing from open-source tools.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VTR 7 interposer branch fills this gap by converting a monolithic architecture into a multi-die one, and adapting its internal place and route algorithms to account for interposers.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Here’s how it works: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first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splits the monolithic fabric into dies.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then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models limited interposer bandwidth by removing some inter-die wires.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Adds delay penalties to wires crossing dies to model high interposer delay.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finally modifies necessary cost functions in the place-and-route algorithms to account for the interposer.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more details, you can check the TVLSI 2016 paper or the interposer branch implementation.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86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these are our contributions: </a:t>
            </a:r>
          </a:p>
          <a:p>
            <a:endParaRPr lang="en-US" dirty="0"/>
          </a:p>
          <a:p>
            <a:r>
              <a:rPr lang="en-US" dirty="0"/>
              <a:t>A partition-based CAD flow for multi-die FPGAs and an open-source FPGA-targeted partitioner that can handle designs to be implemented on multi-die FPGAs.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931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Now I’ll dive into the core of our work –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037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is the overall framework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which follows the multilevel partitioning paradigm with three main stages.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inputs are a netlist and some timing information which is typically a list of of say top 100 or 1000 critical paths.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we run multilevel clustering to build a hierarchy of coarser hypergraphs.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uses three clustering strategies: FP-Growth for timing-driven clustering, Pre-packing from VTR for guidance, and First Choice clustering mainly for connectivity and timing.</a:t>
            </a:r>
            <a:endParaRPr lang="en-US" sz="1200" b="0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perform initial partitioning on the coarsest hypergraph.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FPGAPart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supports three types: random, greedy, and ILP-based partitioners.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Finally,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[CLICK]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 apply multilevel refinement using two FM-based methods: K-way FM and K-way pairwise FM. I’ll touch on these shortly in a later slide.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99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747169" y="147388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lvl="1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8" name="Google Shape;18;p53"/>
          <p:cNvCxnSpPr/>
          <p:nvPr/>
        </p:nvCxnSpPr>
        <p:spPr>
          <a:xfrm>
            <a:off x="149225" y="2883838"/>
            <a:ext cx="884555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9726F76-792D-FDD9-8213-1E2DE2A56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 dirty="0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4;p22">
            <a:extLst>
              <a:ext uri="{FF2B5EF4-FFF2-40B4-BE49-F238E27FC236}">
                <a16:creationId xmlns:a16="http://schemas.microsoft.com/office/drawing/2014/main" id="{F66CEBE3-152E-6C88-78FC-C1CA02E4476E}"/>
              </a:ext>
            </a:extLst>
          </p:cNvPr>
          <p:cNvSpPr txBox="1"/>
          <p:nvPr/>
        </p:nvSpPr>
        <p:spPr>
          <a:xfrm>
            <a:off x="8683732" y="6620389"/>
            <a:ext cx="4460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3;p22" descr="UCSDa1">
            <a:extLst>
              <a:ext uri="{FF2B5EF4-FFF2-40B4-BE49-F238E27FC236}">
                <a16:creationId xmlns:a16="http://schemas.microsoft.com/office/drawing/2014/main" id="{2C4ECB9B-27CF-9A8E-0710-285A00F4F3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41" y="6548437"/>
            <a:ext cx="328836" cy="30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74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body" idx="1" hasCustomPrompt="1"/>
          </p:nvPr>
        </p:nvSpPr>
        <p:spPr>
          <a:xfrm>
            <a:off x="20774" y="711882"/>
            <a:ext cx="8986701" cy="568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233363" lvl="0" indent="-223838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tabLst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466725" lvl="1" indent="-233363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tabLst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625475" lvl="2" indent="-15875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tabLst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858838" lvl="3" indent="-16827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tabLst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No. 1</a:t>
            </a:r>
          </a:p>
          <a:p>
            <a:pPr lvl="1"/>
            <a:r>
              <a:rPr lang="en-US" dirty="0"/>
              <a:t>No. 2</a:t>
            </a:r>
          </a:p>
          <a:p>
            <a:pPr lvl="2"/>
            <a:r>
              <a:rPr lang="en-US" dirty="0"/>
              <a:t>No. 3</a:t>
            </a:r>
          </a:p>
          <a:p>
            <a:pPr lvl="3"/>
            <a:r>
              <a:rPr lang="en-US" dirty="0"/>
              <a:t>No. 4</a:t>
            </a:r>
            <a:endParaRPr dirty="0"/>
          </a:p>
        </p:txBody>
      </p:sp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20774" y="76956"/>
            <a:ext cx="9080268" cy="45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EB59772-3D10-C5FD-FC3A-D4580B127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 dirty="0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1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36E81-F93D-64F6-AE1D-E4D624606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 dirty="0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2;p54">
            <a:extLst>
              <a:ext uri="{FF2B5EF4-FFF2-40B4-BE49-F238E27FC236}">
                <a16:creationId xmlns:a16="http://schemas.microsoft.com/office/drawing/2014/main" id="{4BF325C9-8D39-AB42-5A12-ACE9DB33EC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74" y="76956"/>
            <a:ext cx="9080268" cy="45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0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43EC-F3AD-36D7-152D-ABB7B54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2409824"/>
            <a:ext cx="8905875" cy="581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788AD-A7A6-0411-6805-9CFB58864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 dirty="0"/>
              <a:t>FCCM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7;p53">
            <a:extLst>
              <a:ext uri="{FF2B5EF4-FFF2-40B4-BE49-F238E27FC236}">
                <a16:creationId xmlns:a16="http://schemas.microsoft.com/office/drawing/2014/main" id="{D0F4EA71-BBC4-449C-890D-CC79149637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4436" y="34290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SzPts val="2400"/>
              <a:buFont typeface="Arial"/>
              <a:buNone/>
              <a:defRPr sz="1800" b="1"/>
            </a:lvl1pPr>
            <a:lvl2pPr lvl="1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85000"/>
              </a:lnSpc>
              <a:spcBef>
                <a:spcPts val="40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79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51458" y="33997"/>
            <a:ext cx="9078327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76200" y="801688"/>
            <a:ext cx="8931275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cxnSp>
        <p:nvCxnSpPr>
          <p:cNvPr id="12" name="Google Shape;12;p22"/>
          <p:cNvCxnSpPr/>
          <p:nvPr/>
        </p:nvCxnSpPr>
        <p:spPr>
          <a:xfrm>
            <a:off x="163513" y="610569"/>
            <a:ext cx="884555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Google Shape;13;p22" descr="UCSDa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41" y="6548437"/>
            <a:ext cx="328836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/>
          <p:nvPr/>
        </p:nvSpPr>
        <p:spPr>
          <a:xfrm>
            <a:off x="8683732" y="6620389"/>
            <a:ext cx="4460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4B414D-0392-275C-7B07-597389388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IN" dirty="0"/>
              <a:t>FCCM 2025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ibm.com/docs/en/icos/22.1.1?topic=classes-ilocplexusercutcallback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KGroup/FPGAPar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verilog-to-routing/vtr-verilog-to-routing/tree/master/vtr_flow/benchmarks/verilog/koios" TargetMode="External"/><Relationship Id="rId5" Type="http://schemas.openxmlformats.org/officeDocument/2006/relationships/hyperlink" Target="https://github.com/verilog-to-routing/vtr-verilog-to-routing/tree/interposer/vtr_flow/benchmarks/verilog" TargetMode="External"/><Relationship Id="rId4" Type="http://schemas.openxmlformats.org/officeDocument/2006/relationships/hyperlink" Target="https://github.com/verilog-to-routing/vtr-verilog-to-routing/tree/interpos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KGroup/FPGAPar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ibm.com/docs/en/icos/22.1.1?topic=classes-ilocplexusercutcallba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github.com/verilog-to-routing/vtr-verilog-to-routing/tree/interposer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ctrTitle"/>
          </p:nvPr>
        </p:nvSpPr>
        <p:spPr>
          <a:xfrm>
            <a:off x="685800" y="126367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A Partitioning-Based CAD Flow For Interposer-Based Multi-Die FPGAs </a:t>
            </a:r>
            <a:endParaRPr sz="3200" u="sng" dirty="0"/>
          </a:p>
        </p:txBody>
      </p:sp>
      <p:sp>
        <p:nvSpPr>
          <p:cNvPr id="29" name="Google Shape;29;p1"/>
          <p:cNvSpPr txBox="1">
            <a:spLocks noGrp="1"/>
          </p:cNvSpPr>
          <p:nvPr>
            <p:ph type="subTitle" idx="1"/>
          </p:nvPr>
        </p:nvSpPr>
        <p:spPr>
          <a:xfrm>
            <a:off x="685801" y="3429000"/>
            <a:ext cx="759009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533400" lvl="0" indent="-533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dirty="0"/>
              <a:t>Mahesh A. Iyer</a:t>
            </a:r>
            <a:r>
              <a:rPr lang="en-US" baseline="30000" dirty="0"/>
              <a:t>1</a:t>
            </a:r>
            <a:r>
              <a:rPr lang="en-US" dirty="0"/>
              <a:t>, Andrew B. Kahng</a:t>
            </a:r>
            <a:r>
              <a:rPr lang="en-US" baseline="30000" dirty="0"/>
              <a:t>2</a:t>
            </a:r>
            <a:r>
              <a:rPr lang="en-US" dirty="0"/>
              <a:t>, Jason Luu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u="sng" dirty="0">
                <a:solidFill>
                  <a:srgbClr val="0070C0"/>
                </a:solidFill>
              </a:rPr>
              <a:t>Bodhisatta Pramanik</a:t>
            </a:r>
            <a:r>
              <a:rPr lang="en-US" u="sng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, Kristofer Vorwerk</a:t>
            </a:r>
            <a:r>
              <a:rPr lang="en-US" baseline="30000" dirty="0"/>
              <a:t>1</a:t>
            </a:r>
            <a:r>
              <a:rPr lang="en-US" dirty="0"/>
              <a:t> and Grace Zgheib</a:t>
            </a:r>
            <a:r>
              <a:rPr lang="en-US" baseline="30000" dirty="0"/>
              <a:t>1</a:t>
            </a:r>
            <a:endParaRPr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3EE4FC1-0416-67D9-853E-5820E4F57B04}"/>
              </a:ext>
            </a:extLst>
          </p:cNvPr>
          <p:cNvSpPr txBox="1">
            <a:spLocks/>
          </p:cNvSpPr>
          <p:nvPr/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IN" sz="1100" dirty="0"/>
              <a:t>FCCM 2025</a:t>
            </a:r>
          </a:p>
        </p:txBody>
      </p:sp>
      <p:sp>
        <p:nvSpPr>
          <p:cNvPr id="3" name="Google Shape;29;p1">
            <a:extLst>
              <a:ext uri="{FF2B5EF4-FFF2-40B4-BE49-F238E27FC236}">
                <a16:creationId xmlns:a16="http://schemas.microsoft.com/office/drawing/2014/main" id="{E8B3EAA4-D21E-5134-B155-76F0CED26E16}"/>
              </a:ext>
            </a:extLst>
          </p:cNvPr>
          <p:cNvSpPr txBox="1">
            <a:spLocks/>
          </p:cNvSpPr>
          <p:nvPr/>
        </p:nvSpPr>
        <p:spPr>
          <a:xfrm>
            <a:off x="685800" y="4718024"/>
            <a:ext cx="872441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 eaLnBrk="1" hangingPunct="1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 eaLnBrk="1" hangingPunct="1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 eaLnBrk="1" hangingPunct="1">
              <a:lnSpc>
                <a:spcPct val="85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3300"/>
              </a:buClr>
              <a:buSzPts val="9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•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533400" indent="-533400" algn="l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b="0" dirty="0"/>
              <a:t>[1] Altera [2] University of California, San Diego [3] Intel Corporation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7F4FE38-BC5C-9547-D3D6-39637960C8FB}"/>
              </a:ext>
            </a:extLst>
          </p:cNvPr>
          <p:cNvSpPr/>
          <p:nvPr/>
        </p:nvSpPr>
        <p:spPr>
          <a:xfrm>
            <a:off x="115747" y="4774690"/>
            <a:ext cx="6040872" cy="17902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979B39E-2D36-E9D2-14DE-6B6D8DB66723}"/>
              </a:ext>
            </a:extLst>
          </p:cNvPr>
          <p:cNvSpPr/>
          <p:nvPr/>
        </p:nvSpPr>
        <p:spPr>
          <a:xfrm>
            <a:off x="136525" y="3172714"/>
            <a:ext cx="5850981" cy="13097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68AD957-4B22-DD85-75FD-3CB9A4119EEA}"/>
              </a:ext>
            </a:extLst>
          </p:cNvPr>
          <p:cNvSpPr/>
          <p:nvPr/>
        </p:nvSpPr>
        <p:spPr>
          <a:xfrm>
            <a:off x="125700" y="1661891"/>
            <a:ext cx="5740110" cy="13097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A43C25-9712-7A49-0A36-CCE010F80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Multilevel clustering paradigm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similar</a:t>
            </a:r>
            <a:r>
              <a:rPr lang="en-US" dirty="0"/>
              <a:t> to </a:t>
            </a:r>
            <a:r>
              <a:rPr lang="en-US" dirty="0" err="1"/>
              <a:t>hMETIS</a:t>
            </a:r>
            <a:r>
              <a:rPr lang="en-US" dirty="0"/>
              <a:t>) + </a:t>
            </a:r>
            <a:r>
              <a:rPr lang="en-US" b="1" dirty="0"/>
              <a:t>enhancements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55AF7-27C1-A3B8-42C4-B753DAE2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clustering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64541-EF4C-88E1-AE7B-5FD7FF0C4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033" y="6554241"/>
            <a:ext cx="1706577" cy="247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4FE887-19C9-7240-2700-12D2C43E7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181855"/>
              </p:ext>
            </p:extLst>
          </p:nvPr>
        </p:nvGraphicFramePr>
        <p:xfrm>
          <a:off x="4390147" y="0"/>
          <a:ext cx="4314015" cy="5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FBAA96-7FA6-67EC-1675-B1A509EAFEFF}"/>
              </a:ext>
            </a:extLst>
          </p:cNvPr>
          <p:cNvSpPr/>
          <p:nvPr/>
        </p:nvSpPr>
        <p:spPr>
          <a:xfrm>
            <a:off x="1326299" y="2257817"/>
            <a:ext cx="2462440" cy="5141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VTR pre-packing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E543490-C2A7-34BC-E083-2B7AB1D965D2}"/>
              </a:ext>
            </a:extLst>
          </p:cNvPr>
          <p:cNvSpPr/>
          <p:nvPr/>
        </p:nvSpPr>
        <p:spPr>
          <a:xfrm>
            <a:off x="349790" y="3923117"/>
            <a:ext cx="3734913" cy="4289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Pattern mining with FP-Growth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D49ADCF-2DC0-07B2-FA13-7FFE539BEC04}"/>
              </a:ext>
            </a:extLst>
          </p:cNvPr>
          <p:cNvSpPr/>
          <p:nvPr/>
        </p:nvSpPr>
        <p:spPr>
          <a:xfrm>
            <a:off x="4258505" y="2247587"/>
            <a:ext cx="1488578" cy="51418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Clusters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0DFD478-5B6D-2EF1-5EFC-8DA5DA67687F}"/>
              </a:ext>
            </a:extLst>
          </p:cNvPr>
          <p:cNvSpPr/>
          <p:nvPr/>
        </p:nvSpPr>
        <p:spPr>
          <a:xfrm>
            <a:off x="4348965" y="3888155"/>
            <a:ext cx="1488578" cy="47725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Clusters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7C17F36-0287-23AD-E10F-E3E44E3CD0D0}"/>
              </a:ext>
            </a:extLst>
          </p:cNvPr>
          <p:cNvSpPr/>
          <p:nvPr/>
        </p:nvSpPr>
        <p:spPr>
          <a:xfrm>
            <a:off x="281526" y="5550067"/>
            <a:ext cx="1953016" cy="5011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First-Choice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39FF12-D03D-45EB-B161-38D25A8AC034}"/>
              </a:ext>
            </a:extLst>
          </p:cNvPr>
          <p:cNvSpPr/>
          <p:nvPr/>
        </p:nvSpPr>
        <p:spPr>
          <a:xfrm>
            <a:off x="2548618" y="5195079"/>
            <a:ext cx="1757965" cy="4772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Connectivity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97A08E2-9F17-3F01-7747-0CF9318E8D15}"/>
              </a:ext>
            </a:extLst>
          </p:cNvPr>
          <p:cNvSpPr/>
          <p:nvPr/>
        </p:nvSpPr>
        <p:spPr>
          <a:xfrm>
            <a:off x="2548618" y="5854097"/>
            <a:ext cx="1757965" cy="4772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Timing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1F804546-5407-343A-2162-49B83EC1BCB4}"/>
              </a:ext>
            </a:extLst>
          </p:cNvPr>
          <p:cNvSpPr/>
          <p:nvPr/>
        </p:nvSpPr>
        <p:spPr>
          <a:xfrm>
            <a:off x="2282028" y="5288016"/>
            <a:ext cx="198314" cy="1143733"/>
          </a:xfrm>
          <a:prstGeom prst="leftBrac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C0DC1DB2-1379-9A0D-9E91-6E486E34BA42}"/>
              </a:ext>
            </a:extLst>
          </p:cNvPr>
          <p:cNvSpPr/>
          <p:nvPr/>
        </p:nvSpPr>
        <p:spPr>
          <a:xfrm>
            <a:off x="5855857" y="712475"/>
            <a:ext cx="2848306" cy="1178515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2800" b="1" baseline="-25000" dirty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FA3C34C4-33BF-502D-B875-BFDBB9371574}"/>
              </a:ext>
            </a:extLst>
          </p:cNvPr>
          <p:cNvSpPr/>
          <p:nvPr/>
        </p:nvSpPr>
        <p:spPr>
          <a:xfrm>
            <a:off x="6217578" y="2210652"/>
            <a:ext cx="2162036" cy="868101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2800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915E5320-956E-CBAA-9BE5-9F4245AC8CFE}"/>
              </a:ext>
            </a:extLst>
          </p:cNvPr>
          <p:cNvSpPr/>
          <p:nvPr/>
        </p:nvSpPr>
        <p:spPr>
          <a:xfrm>
            <a:off x="6421527" y="3452344"/>
            <a:ext cx="1716966" cy="625033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2800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A03304C7-CA50-0FEC-C05D-EB9FB0627336}"/>
              </a:ext>
            </a:extLst>
          </p:cNvPr>
          <p:cNvSpPr/>
          <p:nvPr/>
        </p:nvSpPr>
        <p:spPr>
          <a:xfrm>
            <a:off x="6650773" y="4452308"/>
            <a:ext cx="1258475" cy="534891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2800" b="1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C880DD50-424B-AD8A-4FA3-7B69789974DB}"/>
              </a:ext>
            </a:extLst>
          </p:cNvPr>
          <p:cNvSpPr/>
          <p:nvPr/>
        </p:nvSpPr>
        <p:spPr>
          <a:xfrm>
            <a:off x="6834325" y="6111750"/>
            <a:ext cx="891371" cy="477018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CAB682-A565-B161-CECF-A2E98035B601}"/>
              </a:ext>
            </a:extLst>
          </p:cNvPr>
          <p:cNvSpPr/>
          <p:nvPr/>
        </p:nvSpPr>
        <p:spPr>
          <a:xfrm>
            <a:off x="7136765" y="5168501"/>
            <a:ext cx="150005" cy="168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4DBEDF-5B70-0CBF-175E-53814B1101C0}"/>
              </a:ext>
            </a:extLst>
          </p:cNvPr>
          <p:cNvSpPr/>
          <p:nvPr/>
        </p:nvSpPr>
        <p:spPr>
          <a:xfrm>
            <a:off x="7136765" y="5465586"/>
            <a:ext cx="150005" cy="168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F4BC2B1-64EA-8AE6-3A1A-C9ADE6222C0A}"/>
              </a:ext>
            </a:extLst>
          </p:cNvPr>
          <p:cNvSpPr/>
          <p:nvPr/>
        </p:nvSpPr>
        <p:spPr>
          <a:xfrm>
            <a:off x="7136765" y="5762670"/>
            <a:ext cx="150005" cy="1689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CD9813E-BFC5-0AE9-9D06-9A319BBD89EC}"/>
              </a:ext>
            </a:extLst>
          </p:cNvPr>
          <p:cNvSpPr/>
          <p:nvPr/>
        </p:nvSpPr>
        <p:spPr>
          <a:xfrm>
            <a:off x="4549969" y="5505273"/>
            <a:ext cx="1488578" cy="47725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Clusters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E627E8B5-51E3-AADF-0A39-EFBF0A8D08D4}"/>
              </a:ext>
            </a:extLst>
          </p:cNvPr>
          <p:cNvSpPr/>
          <p:nvPr/>
        </p:nvSpPr>
        <p:spPr>
          <a:xfrm>
            <a:off x="6267613" y="4523931"/>
            <a:ext cx="307828" cy="2003106"/>
          </a:xfrm>
          <a:prstGeom prst="leftBrace">
            <a:avLst>
              <a:gd name="adj1" fmla="val 8333"/>
              <a:gd name="adj2" fmla="val 56277"/>
            </a:avLst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30F4B68E-4DD7-C056-833B-E77C4825F4CF}"/>
              </a:ext>
            </a:extLst>
          </p:cNvPr>
          <p:cNvSpPr/>
          <p:nvPr/>
        </p:nvSpPr>
        <p:spPr>
          <a:xfrm>
            <a:off x="6152102" y="3482966"/>
            <a:ext cx="189891" cy="625033"/>
          </a:xfrm>
          <a:prstGeom prst="leftBrace">
            <a:avLst>
              <a:gd name="adj1" fmla="val 8333"/>
              <a:gd name="adj2" fmla="val 56277"/>
            </a:avLst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2350EDEE-5859-C1C5-6021-571E6600B041}"/>
              </a:ext>
            </a:extLst>
          </p:cNvPr>
          <p:cNvSpPr/>
          <p:nvPr/>
        </p:nvSpPr>
        <p:spPr>
          <a:xfrm>
            <a:off x="5989784" y="2245164"/>
            <a:ext cx="189891" cy="625033"/>
          </a:xfrm>
          <a:prstGeom prst="leftBrace">
            <a:avLst>
              <a:gd name="adj1" fmla="val 8333"/>
              <a:gd name="adj2" fmla="val 56277"/>
            </a:avLst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20C47B7-7D72-398C-4003-69B6EB612F26}"/>
              </a:ext>
            </a:extLst>
          </p:cNvPr>
          <p:cNvSpPr/>
          <p:nvPr/>
        </p:nvSpPr>
        <p:spPr>
          <a:xfrm>
            <a:off x="349791" y="3329249"/>
            <a:ext cx="1953016" cy="40031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Timing paths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74CBFE5-B606-B315-BB6C-CB2C0E0EAEA0}"/>
              </a:ext>
            </a:extLst>
          </p:cNvPr>
          <p:cNvSpPr/>
          <p:nvPr/>
        </p:nvSpPr>
        <p:spPr>
          <a:xfrm>
            <a:off x="304083" y="1766923"/>
            <a:ext cx="2260430" cy="35699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Hypergraph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B6ECB75-7CF8-0EC8-1B1C-B9CADD00C43D}"/>
              </a:ext>
            </a:extLst>
          </p:cNvPr>
          <p:cNvSpPr/>
          <p:nvPr/>
        </p:nvSpPr>
        <p:spPr>
          <a:xfrm>
            <a:off x="240702" y="4872029"/>
            <a:ext cx="2260430" cy="35699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Hypergraph</a:t>
            </a:r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id="{BC93A737-16EA-2EF3-7D85-45431E094FDC}"/>
              </a:ext>
            </a:extLst>
          </p:cNvPr>
          <p:cNvSpPr/>
          <p:nvPr/>
        </p:nvSpPr>
        <p:spPr>
          <a:xfrm>
            <a:off x="7051462" y="1929431"/>
            <a:ext cx="246718" cy="257218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id="{AD21E949-C36F-EF0A-723A-9DE401B0A65A}"/>
              </a:ext>
            </a:extLst>
          </p:cNvPr>
          <p:cNvSpPr/>
          <p:nvPr/>
        </p:nvSpPr>
        <p:spPr>
          <a:xfrm>
            <a:off x="7061589" y="3138644"/>
            <a:ext cx="246718" cy="257218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id="{4B74B084-E0B7-0F54-23BF-876506544C11}"/>
              </a:ext>
            </a:extLst>
          </p:cNvPr>
          <p:cNvSpPr/>
          <p:nvPr/>
        </p:nvSpPr>
        <p:spPr>
          <a:xfrm>
            <a:off x="7063353" y="4142397"/>
            <a:ext cx="246718" cy="257218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75D503-4E22-C0B6-514B-CCAEC09B86FE}"/>
              </a:ext>
            </a:extLst>
          </p:cNvPr>
          <p:cNvSpPr txBox="1"/>
          <p:nvPr/>
        </p:nvSpPr>
        <p:spPr>
          <a:xfrm>
            <a:off x="2886242" y="1650711"/>
            <a:ext cx="337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Pre-packing guidance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9B3BD77-67D9-418C-5881-9C54ACC53E5E}"/>
              </a:ext>
            </a:extLst>
          </p:cNvPr>
          <p:cNvSpPr txBox="1"/>
          <p:nvPr/>
        </p:nvSpPr>
        <p:spPr>
          <a:xfrm>
            <a:off x="2931100" y="3168264"/>
            <a:ext cx="337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FP-Growth clustering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AEE6786-38C2-E612-E366-766362C11A43}"/>
              </a:ext>
            </a:extLst>
          </p:cNvPr>
          <p:cNvSpPr txBox="1"/>
          <p:nvPr/>
        </p:nvSpPr>
        <p:spPr>
          <a:xfrm>
            <a:off x="2653828" y="4802255"/>
            <a:ext cx="371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Timing-driven multilevel FC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5D36A98-2D06-54BF-5A9A-591AC84866CB}"/>
              </a:ext>
            </a:extLst>
          </p:cNvPr>
          <p:cNvSpPr/>
          <p:nvPr/>
        </p:nvSpPr>
        <p:spPr>
          <a:xfrm>
            <a:off x="20774" y="1527676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F0F2345-7F6C-FE1B-4798-FDE44E66AB84}"/>
              </a:ext>
            </a:extLst>
          </p:cNvPr>
          <p:cNvSpPr/>
          <p:nvPr/>
        </p:nvSpPr>
        <p:spPr>
          <a:xfrm>
            <a:off x="12341" y="3025350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F783D8F-16DB-75DB-0071-126768638504}"/>
              </a:ext>
            </a:extLst>
          </p:cNvPr>
          <p:cNvSpPr/>
          <p:nvPr/>
        </p:nvSpPr>
        <p:spPr>
          <a:xfrm>
            <a:off x="35373" y="4571022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790C5BBD-B484-DC8C-8E1E-2B323565BDCB}"/>
              </a:ext>
            </a:extLst>
          </p:cNvPr>
          <p:cNvCxnSpPr>
            <a:endCxn id="7" idx="1"/>
          </p:cNvCxnSpPr>
          <p:nvPr/>
        </p:nvCxnSpPr>
        <p:spPr>
          <a:xfrm>
            <a:off x="764386" y="2130812"/>
            <a:ext cx="561913" cy="384100"/>
          </a:xfrm>
          <a:prstGeom prst="bentConnector3">
            <a:avLst>
              <a:gd name="adj1" fmla="val 262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E3FE88-9FED-DD7E-AD00-6796C4765F44}"/>
              </a:ext>
            </a:extLst>
          </p:cNvPr>
          <p:cNvCxnSpPr>
            <a:stCxn id="7" idx="3"/>
          </p:cNvCxnSpPr>
          <p:nvPr/>
        </p:nvCxnSpPr>
        <p:spPr>
          <a:xfrm>
            <a:off x="3788739" y="2514912"/>
            <a:ext cx="45501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B90BBB-8600-46CA-2636-F79B905EE45B}"/>
              </a:ext>
            </a:extLst>
          </p:cNvPr>
          <p:cNvCxnSpPr>
            <a:cxnSpLocks/>
          </p:cNvCxnSpPr>
          <p:nvPr/>
        </p:nvCxnSpPr>
        <p:spPr>
          <a:xfrm>
            <a:off x="4090812" y="4142397"/>
            <a:ext cx="2520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08C2C4-336E-EAF1-0B56-A75E4989BDE5}"/>
              </a:ext>
            </a:extLst>
          </p:cNvPr>
          <p:cNvCxnSpPr>
            <a:cxnSpLocks/>
          </p:cNvCxnSpPr>
          <p:nvPr/>
        </p:nvCxnSpPr>
        <p:spPr>
          <a:xfrm>
            <a:off x="1261637" y="3708312"/>
            <a:ext cx="0" cy="2385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50CD32-D02C-41D6-3A91-20D1E7DD2700}"/>
              </a:ext>
            </a:extLst>
          </p:cNvPr>
          <p:cNvCxnSpPr>
            <a:cxnSpLocks/>
          </p:cNvCxnSpPr>
          <p:nvPr/>
        </p:nvCxnSpPr>
        <p:spPr>
          <a:xfrm>
            <a:off x="1303146" y="5252175"/>
            <a:ext cx="0" cy="2978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3A14D9-1714-0BBF-FC82-E94D58F53F52}"/>
              </a:ext>
            </a:extLst>
          </p:cNvPr>
          <p:cNvCxnSpPr>
            <a:cxnSpLocks/>
          </p:cNvCxnSpPr>
          <p:nvPr/>
        </p:nvCxnSpPr>
        <p:spPr>
          <a:xfrm>
            <a:off x="4273769" y="5775425"/>
            <a:ext cx="28713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1" grpId="0" animBg="1"/>
      <p:bldP spid="7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63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64163-3437-F9F5-3135-7CBAA425C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Partitioning of the coarsest hypergraph in the multilevel hierarchy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VILE:</a:t>
            </a:r>
            <a:r>
              <a:rPr lang="en-US" dirty="0"/>
              <a:t> </a:t>
            </a:r>
            <a:r>
              <a:rPr lang="en-US" sz="2000" dirty="0"/>
              <a:t>Generate imbalanced partitions (from [7])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Random:</a:t>
            </a:r>
            <a:r>
              <a:rPr lang="en-US" dirty="0"/>
              <a:t> Randomly assign vertices to partitions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ILP:</a:t>
            </a:r>
            <a:r>
              <a:rPr lang="en-US" dirty="0"/>
              <a:t> Solve ILP instance of the partitioning problem</a:t>
            </a:r>
          </a:p>
          <a:p>
            <a:pPr lvl="2"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Does not scale with problem size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 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 introduce 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cutting planes</a:t>
            </a: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Introducing (cutting planes) neighborhood influences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Core idea: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add constraints (“cutting planes”) to prune solution space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Determine the assignment of an undetermined vertex based on its neighbors’ assignment (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see Section V-B in paper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Leverage </a:t>
            </a:r>
            <a:r>
              <a:rPr lang="en-US" dirty="0" err="1">
                <a:hlinkClick r:id="rId3"/>
              </a:rPr>
              <a:t>UserCallback</a:t>
            </a:r>
            <a:r>
              <a:rPr lang="en-US" dirty="0"/>
              <a:t> API of CPLEX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Accelerates ILP solver by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~38X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with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&lt; 1%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itchFamily="2" charset="2"/>
              </a:rPr>
              <a:t>cutsize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degradation </a:t>
            </a:r>
            <a:br>
              <a:rPr lang="en-US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see Section VI-B in paper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) 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E3DDE-4831-99F3-96C1-F91B8CFD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partitioning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4D871-E719-A27A-B617-EF2298348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C36D39-66C0-3B20-BA53-FD435BD0E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712579"/>
              </p:ext>
            </p:extLst>
          </p:nvPr>
        </p:nvGraphicFramePr>
        <p:xfrm>
          <a:off x="4390147" y="0"/>
          <a:ext cx="4314015" cy="5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88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684E6-BE01-0060-7B29-D59FE00F9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Optimize </a:t>
            </a:r>
            <a:r>
              <a:rPr lang="en-US" b="1" dirty="0" err="1"/>
              <a:t>cutsize</a:t>
            </a:r>
            <a:r>
              <a:rPr lang="en-US" b="1" dirty="0"/>
              <a:t> and timing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 err="1"/>
              <a:t>Uncoarsen</a:t>
            </a:r>
            <a:r>
              <a:rPr lang="en-US" b="1" dirty="0"/>
              <a:t> and refine </a:t>
            </a:r>
            <a:r>
              <a:rPr lang="en-US" dirty="0"/>
              <a:t>the partition along the multilevel hierarchy</a:t>
            </a:r>
          </a:p>
          <a:p>
            <a:pPr lvl="1">
              <a:lnSpc>
                <a:spcPct val="100000"/>
              </a:lnSpc>
              <a:spcBef>
                <a:spcPts val="1320"/>
              </a:spcBef>
            </a:pPr>
            <a:r>
              <a:rPr lang="en-US" b="1" dirty="0"/>
              <a:t>K-way pairwise FM: </a:t>
            </a:r>
            <a:r>
              <a:rPr lang="en-US" dirty="0"/>
              <a:t>pairwise restricted K-way FM (from [9])</a:t>
            </a:r>
          </a:p>
          <a:p>
            <a:pPr lvl="1">
              <a:lnSpc>
                <a:spcPct val="100000"/>
              </a:lnSpc>
              <a:spcBef>
                <a:spcPts val="1320"/>
              </a:spcBef>
            </a:pPr>
            <a:r>
              <a:rPr lang="en-US" b="1" dirty="0"/>
              <a:t>Direct K-way FM: </a:t>
            </a:r>
            <a:r>
              <a:rPr lang="en-US" dirty="0"/>
              <a:t>standard K-way FM 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FPGAPart</a:t>
            </a:r>
            <a:r>
              <a:rPr lang="en-US" dirty="0"/>
              <a:t> implements </a:t>
            </a:r>
            <a:r>
              <a:rPr lang="en-US" b="1" dirty="0"/>
              <a:t>slack propagation paradigm [5]</a:t>
            </a:r>
          </a:p>
          <a:p>
            <a:pPr lvl="1">
              <a:lnSpc>
                <a:spcPct val="100000"/>
              </a:lnSpc>
              <a:spcBef>
                <a:spcPts val="1320"/>
              </a:spcBef>
            </a:pPr>
            <a:r>
              <a:rPr lang="en-US" dirty="0">
                <a:solidFill>
                  <a:schemeClr val="tx1"/>
                </a:solidFill>
              </a:rPr>
              <a:t>Prevent timing-noncritical paths from turning timing-critical</a:t>
            </a:r>
          </a:p>
          <a:p>
            <a:pPr lvl="1">
              <a:lnSpc>
                <a:spcPct val="100000"/>
              </a:lnSpc>
              <a:spcBef>
                <a:spcPts val="1320"/>
              </a:spcBef>
            </a:pPr>
            <a:r>
              <a:rPr lang="en-US" dirty="0"/>
              <a:t>Introduce delay for a </a:t>
            </a:r>
            <a:r>
              <a:rPr lang="en-US" b="1" u="sng" dirty="0"/>
              <a:t>cut hyperedge</a:t>
            </a:r>
            <a:r>
              <a:rPr lang="en-US" b="1" dirty="0"/>
              <a:t> </a:t>
            </a:r>
            <a:r>
              <a:rPr lang="en-US" dirty="0"/>
              <a:t>+ </a:t>
            </a:r>
            <a:r>
              <a:rPr lang="en-US" b="1" u="sng" dirty="0"/>
              <a:t>update slacks</a:t>
            </a:r>
            <a:r>
              <a:rPr lang="en-US" b="1" dirty="0"/>
              <a:t> </a:t>
            </a:r>
            <a:r>
              <a:rPr lang="en-US" dirty="0"/>
              <a:t>of all paths </a:t>
            </a:r>
            <a:br>
              <a:rPr lang="en-US" dirty="0"/>
            </a:br>
            <a:r>
              <a:rPr lang="en-US" dirty="0"/>
              <a:t>(+ hyperedges) affected by the delay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485FD-DF7B-CDFE-146B-9FFFB765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Multilevel refinement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508F3-FD95-1ADF-FA00-63BB74025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B9B9A1-FC67-5AB6-C0A9-DBD639C60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006188"/>
              </p:ext>
            </p:extLst>
          </p:nvPr>
        </p:nvGraphicFramePr>
        <p:xfrm>
          <a:off x="4390147" y="0"/>
          <a:ext cx="4314015" cy="58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212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78952-12CB-9E67-0F69-C102DB997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Background and motivation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Why partitioning?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The partitioning problem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Modeling 2.5D multi-die architectures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chemeClr val="tx1"/>
                </a:solidFill>
              </a:rPr>
              <a:t>FPGAPart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Overall framework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Clustering (pre-packing + FP-growth)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Initial partitioning (neighborhood influences)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Multilevel refinement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Experimental results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Baseline flows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Validation of partitioning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Routability study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Conclusion and future directions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B3579-B59A-DCEF-E3E3-B2D4E991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7C04E-C1AB-5614-9A59-01967D21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46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687D1-48CC-25F5-9AE5-6B28732BB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integrate </a:t>
            </a:r>
            <a:r>
              <a:rPr lang="en-US" dirty="0" err="1"/>
              <a:t>FPGAPart</a:t>
            </a:r>
            <a:r>
              <a:rPr lang="en-US" dirty="0"/>
              <a:t> with the VTR 7 (interposer) branch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9BCC2E-F5CD-D942-E0EE-2A5C916F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FPGAPart</a:t>
            </a:r>
            <a:r>
              <a:rPr lang="en-US" dirty="0"/>
              <a:t>-based implementation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9CF5C-6AC3-B13A-F109-E57A0F7A7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233A5-8F8A-3743-41A9-2A439164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2" y="1335791"/>
            <a:ext cx="5885927" cy="524911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E06B938-65EE-4C6B-D14A-DF2AAD4FA1C8}"/>
              </a:ext>
            </a:extLst>
          </p:cNvPr>
          <p:cNvSpPr/>
          <p:nvPr/>
        </p:nvSpPr>
        <p:spPr>
          <a:xfrm>
            <a:off x="833377" y="1863524"/>
            <a:ext cx="2951544" cy="1088020"/>
          </a:xfrm>
          <a:prstGeom prst="frame">
            <a:avLst>
              <a:gd name="adj1" fmla="val 2926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64B49B2-9498-E0F6-4723-15862626A585}"/>
              </a:ext>
            </a:extLst>
          </p:cNvPr>
          <p:cNvSpPr/>
          <p:nvPr/>
        </p:nvSpPr>
        <p:spPr>
          <a:xfrm>
            <a:off x="833377" y="2923896"/>
            <a:ext cx="2951544" cy="1266137"/>
          </a:xfrm>
          <a:prstGeom prst="frame">
            <a:avLst>
              <a:gd name="adj1" fmla="val 2926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A73E99E-2818-6DDD-DF1F-04449A1331A4}"/>
              </a:ext>
            </a:extLst>
          </p:cNvPr>
          <p:cNvSpPr/>
          <p:nvPr/>
        </p:nvSpPr>
        <p:spPr>
          <a:xfrm>
            <a:off x="833377" y="4169298"/>
            <a:ext cx="2951544" cy="1306611"/>
          </a:xfrm>
          <a:prstGeom prst="frame">
            <a:avLst>
              <a:gd name="adj1" fmla="val 2926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245A6-31AC-B247-237B-1DF3CBED4298}"/>
              </a:ext>
            </a:extLst>
          </p:cNvPr>
          <p:cNvSpPr txBox="1"/>
          <p:nvPr/>
        </p:nvSpPr>
        <p:spPr>
          <a:xfrm>
            <a:off x="4997452" y="1863524"/>
            <a:ext cx="344370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Partitioning with </a:t>
            </a:r>
            <a:r>
              <a:rPr lang="en-US" sz="2000" b="1" dirty="0" err="1"/>
              <a:t>FPGAPart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F21B3-C4E8-A296-1F27-6FE0C0C9F944}"/>
              </a:ext>
            </a:extLst>
          </p:cNvPr>
          <p:cNvSpPr txBox="1"/>
          <p:nvPr/>
        </p:nvSpPr>
        <p:spPr>
          <a:xfrm>
            <a:off x="5063998" y="3215221"/>
            <a:ext cx="344370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Constrained packing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10959-7E81-D96F-E181-837B0D894EC8}"/>
              </a:ext>
            </a:extLst>
          </p:cNvPr>
          <p:cNvSpPr txBox="1"/>
          <p:nvPr/>
        </p:nvSpPr>
        <p:spPr>
          <a:xfrm>
            <a:off x="5063998" y="4766973"/>
            <a:ext cx="344370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Constrained placement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29DD27-6A9F-6AC9-B4BA-2DFDF7CE9F87}"/>
              </a:ext>
            </a:extLst>
          </p:cNvPr>
          <p:cNvSpPr/>
          <p:nvPr/>
        </p:nvSpPr>
        <p:spPr>
          <a:xfrm>
            <a:off x="8203875" y="1446009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7676FA-085C-6864-A563-C59F19FE4BD5}"/>
              </a:ext>
            </a:extLst>
          </p:cNvPr>
          <p:cNvSpPr/>
          <p:nvPr/>
        </p:nvSpPr>
        <p:spPr>
          <a:xfrm>
            <a:off x="8195442" y="2943683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7FF62A-5471-2657-ECE6-2C74966BB4B8}"/>
              </a:ext>
            </a:extLst>
          </p:cNvPr>
          <p:cNvSpPr/>
          <p:nvPr/>
        </p:nvSpPr>
        <p:spPr>
          <a:xfrm>
            <a:off x="8218474" y="4489355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6D2B7AFB-B80B-5607-93ED-26E2E8E99357}"/>
              </a:ext>
            </a:extLst>
          </p:cNvPr>
          <p:cNvSpPr/>
          <p:nvPr/>
        </p:nvSpPr>
        <p:spPr>
          <a:xfrm rot="5400000">
            <a:off x="3855213" y="1793235"/>
            <a:ext cx="1071946" cy="1212530"/>
          </a:xfrm>
          <a:prstGeom prst="triangle">
            <a:avLst>
              <a:gd name="adj" fmla="val 13530"/>
            </a:avLst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77C22EF9-60AE-BCFD-1D46-BCD325F1600C}"/>
              </a:ext>
            </a:extLst>
          </p:cNvPr>
          <p:cNvSpPr/>
          <p:nvPr/>
        </p:nvSpPr>
        <p:spPr>
          <a:xfrm rot="5400000">
            <a:off x="3791390" y="2959064"/>
            <a:ext cx="1266137" cy="1279077"/>
          </a:xfrm>
          <a:prstGeom prst="triangle">
            <a:avLst>
              <a:gd name="adj" fmla="val 35470"/>
            </a:avLst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A318CDF7-5EDC-AC1B-9D78-58224186B77C}"/>
              </a:ext>
            </a:extLst>
          </p:cNvPr>
          <p:cNvSpPr/>
          <p:nvPr/>
        </p:nvSpPr>
        <p:spPr>
          <a:xfrm rot="5400000">
            <a:off x="3754515" y="4193415"/>
            <a:ext cx="1306612" cy="1312350"/>
          </a:xfrm>
          <a:prstGeom prst="triangle">
            <a:avLst>
              <a:gd name="adj" fmla="val 51415"/>
            </a:avLst>
          </a:prstGeom>
          <a:solidFill>
            <a:srgbClr val="C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50590-A7A7-EC74-F151-0763FAA58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FPGAPart</a:t>
            </a:r>
            <a:r>
              <a:rPr lang="en-US" dirty="0"/>
              <a:t> implemented in C++ on </a:t>
            </a:r>
            <a:r>
              <a:rPr lang="en-US" dirty="0" err="1"/>
              <a:t>OpenROAD</a:t>
            </a:r>
            <a:r>
              <a:rPr lang="en-US" dirty="0"/>
              <a:t> infrastructure (</a:t>
            </a:r>
            <a:r>
              <a:rPr lang="en-US" dirty="0">
                <a:hlinkClick r:id="rId3"/>
              </a:rPr>
              <a:t>https://github.com/ABKGroup/FPGAPart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FPGAPart</a:t>
            </a:r>
            <a:r>
              <a:rPr lang="en-US" dirty="0"/>
              <a:t>-based flow implemented using VTR 7 (</a:t>
            </a:r>
            <a:r>
              <a:rPr lang="en-US" dirty="0">
                <a:hlinkClick r:id="rId4"/>
              </a:rPr>
              <a:t>interposer</a:t>
            </a:r>
            <a:r>
              <a:rPr lang="en-US" dirty="0"/>
              <a:t>) branch</a:t>
            </a:r>
          </a:p>
          <a:p>
            <a:pPr>
              <a:lnSpc>
                <a:spcPct val="100000"/>
              </a:lnSpc>
              <a:spcBef>
                <a:spcPts val="2040"/>
              </a:spcBef>
            </a:pPr>
            <a:r>
              <a:rPr lang="en-US" b="1" dirty="0"/>
              <a:t>Benchmarks: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VTR 7 designs </a:t>
            </a:r>
            <a:r>
              <a:rPr lang="en-US" dirty="0"/>
              <a:t>+ </a:t>
            </a:r>
            <a:r>
              <a:rPr lang="en-US" dirty="0">
                <a:hlinkClick r:id="rId6"/>
              </a:rPr>
              <a:t>Koios designs </a:t>
            </a:r>
            <a:r>
              <a:rPr lang="en-US" dirty="0"/>
              <a:t> (33 designs)</a:t>
            </a:r>
            <a:br>
              <a:rPr lang="en-US" dirty="0"/>
            </a:br>
            <a:r>
              <a:rPr lang="en-US" b="1" dirty="0"/>
              <a:t>Architecture:</a:t>
            </a:r>
            <a:r>
              <a:rPr lang="en-US" dirty="0"/>
              <a:t> k6_frac_N10_mem32K_40nm.xml 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b="1" dirty="0"/>
              <a:t>Baselines: 4 flows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Default  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hMETIS</a:t>
            </a:r>
            <a:r>
              <a:rPr lang="en-US" dirty="0"/>
              <a:t>-based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METIS-based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TritonPart</a:t>
            </a:r>
            <a:r>
              <a:rPr lang="en-US" dirty="0"/>
              <a:t>-based</a:t>
            </a:r>
          </a:p>
          <a:p>
            <a:pPr>
              <a:lnSpc>
                <a:spcPct val="100000"/>
              </a:lnSpc>
              <a:spcBef>
                <a:spcPts val="3240"/>
              </a:spcBef>
            </a:pPr>
            <a:r>
              <a:rPr lang="en-US" b="1" dirty="0"/>
              <a:t>Experiments: </a:t>
            </a:r>
            <a:r>
              <a:rPr lang="en-US" dirty="0"/>
              <a:t>results on (two</a:t>
            </a:r>
            <a:r>
              <a:rPr lang="en-US" b="1" dirty="0"/>
              <a:t>, </a:t>
            </a:r>
            <a:r>
              <a:rPr lang="en-US" b="1" u="sng" dirty="0"/>
              <a:t>three</a:t>
            </a:r>
            <a:r>
              <a:rPr lang="en-US" dirty="0"/>
              <a:t>, four)-dies, ablation of cutting planes, seed noise study, </a:t>
            </a:r>
            <a:r>
              <a:rPr lang="en-US" b="1" u="sng" dirty="0" err="1"/>
              <a:t>routability</a:t>
            </a:r>
            <a:r>
              <a:rPr lang="en-US" b="1" u="sng" dirty="0"/>
              <a:t> study</a:t>
            </a:r>
            <a:br>
              <a:rPr lang="en-US" b="1" u="sng" dirty="0"/>
            </a:b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for details check Section VI of our paper</a:t>
            </a:r>
            <a:r>
              <a:rPr lang="en-US" dirty="0">
                <a:solidFill>
                  <a:srgbClr val="0070C0"/>
                </a:solidFill>
              </a:rPr>
              <a:t>)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632938-2A4E-AE23-9D86-ECCF0A6799FA}"/>
              </a:ext>
            </a:extLst>
          </p:cNvPr>
          <p:cNvSpPr/>
          <p:nvPr/>
        </p:nvSpPr>
        <p:spPr>
          <a:xfrm>
            <a:off x="497710" y="3939879"/>
            <a:ext cx="2106881" cy="1272667"/>
          </a:xfrm>
          <a:prstGeom prst="round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C18A70-89AA-CD09-AD93-FBEE8F07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D55F2-D838-6344-2803-91AE9D8EE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800CE5AF-58C4-0228-B612-D260FE85DFBF}"/>
              </a:ext>
            </a:extLst>
          </p:cNvPr>
          <p:cNvSpPr/>
          <p:nvPr/>
        </p:nvSpPr>
        <p:spPr>
          <a:xfrm>
            <a:off x="3155437" y="3435886"/>
            <a:ext cx="1515397" cy="43139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</a:rPr>
              <a:t>Input netlist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16208-D269-A25F-CB1C-AC71476FCFAC}"/>
              </a:ext>
            </a:extLst>
          </p:cNvPr>
          <p:cNvSpPr/>
          <p:nvPr/>
        </p:nvSpPr>
        <p:spPr>
          <a:xfrm>
            <a:off x="3175137" y="4140173"/>
            <a:ext cx="1515397" cy="4313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</a:rPr>
              <a:t>Partitioning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2013CC-4A23-E268-5048-5363864C0B3E}"/>
              </a:ext>
            </a:extLst>
          </p:cNvPr>
          <p:cNvSpPr/>
          <p:nvPr/>
        </p:nvSpPr>
        <p:spPr>
          <a:xfrm>
            <a:off x="5062072" y="4118571"/>
            <a:ext cx="1515397" cy="4313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</a:rPr>
              <a:t>Constrained packing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4F539-74BB-BD8E-0094-70B6982E08F7}"/>
              </a:ext>
            </a:extLst>
          </p:cNvPr>
          <p:cNvSpPr/>
          <p:nvPr/>
        </p:nvSpPr>
        <p:spPr>
          <a:xfrm>
            <a:off x="6945883" y="3376482"/>
            <a:ext cx="1515397" cy="4313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</a:rPr>
              <a:t>Constrained placement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E4AD3-69A3-E794-B8B9-20D12C307B95}"/>
              </a:ext>
            </a:extLst>
          </p:cNvPr>
          <p:cNvSpPr/>
          <p:nvPr/>
        </p:nvSpPr>
        <p:spPr>
          <a:xfrm>
            <a:off x="6945884" y="4073408"/>
            <a:ext cx="1515397" cy="4313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</a:rPr>
              <a:t>Routing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135A2288-1CC9-05C6-9BBE-F3B1A60A6961}"/>
              </a:ext>
            </a:extLst>
          </p:cNvPr>
          <p:cNvSpPr/>
          <p:nvPr/>
        </p:nvSpPr>
        <p:spPr>
          <a:xfrm>
            <a:off x="6945884" y="4785264"/>
            <a:ext cx="1515396" cy="42728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</a:rPr>
              <a:t>PPA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B4F743-44DB-B7AB-013D-661E0A1B400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932835" y="3867276"/>
            <a:ext cx="1" cy="27289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382BF4-C1DE-57EE-A00A-F8E0EBFE372F}"/>
              </a:ext>
            </a:extLst>
          </p:cNvPr>
          <p:cNvCxnSpPr>
            <a:cxnSpLocks/>
          </p:cNvCxnSpPr>
          <p:nvPr/>
        </p:nvCxnSpPr>
        <p:spPr>
          <a:xfrm>
            <a:off x="7703582" y="3810132"/>
            <a:ext cx="1" cy="2517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4AD051-4D23-101F-B7F6-89C8C7813043}"/>
              </a:ext>
            </a:extLst>
          </p:cNvPr>
          <p:cNvCxnSpPr/>
          <p:nvPr/>
        </p:nvCxnSpPr>
        <p:spPr>
          <a:xfrm flipV="1">
            <a:off x="4685460" y="4341786"/>
            <a:ext cx="404155" cy="131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B9973A-E1E6-092B-6175-405A139A82A1}"/>
              </a:ext>
            </a:extLst>
          </p:cNvPr>
          <p:cNvCxnSpPr>
            <a:cxnSpLocks/>
          </p:cNvCxnSpPr>
          <p:nvPr/>
        </p:nvCxnSpPr>
        <p:spPr>
          <a:xfrm>
            <a:off x="7703580" y="4518633"/>
            <a:ext cx="1" cy="25170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7194E239-0FC5-175D-62C9-0B7610956BD2}"/>
              </a:ext>
            </a:extLst>
          </p:cNvPr>
          <p:cNvSpPr/>
          <p:nvPr/>
        </p:nvSpPr>
        <p:spPr>
          <a:xfrm rot="10800000">
            <a:off x="2722035" y="3939879"/>
            <a:ext cx="335659" cy="1150713"/>
          </a:xfrm>
          <a:prstGeom prst="leftBrace">
            <a:avLst>
              <a:gd name="adj1" fmla="val 8333"/>
              <a:gd name="adj2" fmla="val 68105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1E755700-EBAA-4F9E-93FA-36C1317D75FA}"/>
              </a:ext>
            </a:extLst>
          </p:cNvPr>
          <p:cNvCxnSpPr>
            <a:stCxn id="7" idx="0"/>
            <a:endCxn id="8" idx="1"/>
          </p:cNvCxnSpPr>
          <p:nvPr/>
        </p:nvCxnSpPr>
        <p:spPr>
          <a:xfrm rot="5400000" flipH="1" flipV="1">
            <a:off x="6119630" y="3292318"/>
            <a:ext cx="526394" cy="1126112"/>
          </a:xfrm>
          <a:prstGeom prst="bentConnector2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31DE3-4B07-46F1-51D6-2D891CEF5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Architecture configurations: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b="1" dirty="0"/>
              <a:t>three</a:t>
            </a:r>
            <a:r>
              <a:rPr lang="en-US" dirty="0"/>
              <a:t>)-dies, interposer delay 1ns, 70% wires removed at die-boundaries </a:t>
            </a:r>
            <a:r>
              <a:rPr lang="en-US" dirty="0">
                <a:sym typeface="Wingdings" pitchFamily="2" charset="2"/>
              </a:rPr>
              <a:t> results </a:t>
            </a:r>
            <a:r>
              <a:rPr lang="en-US" dirty="0"/>
              <a:t>reported are averaged over 10 seeds</a:t>
            </a:r>
          </a:p>
          <a:p>
            <a:r>
              <a:rPr lang="en-US" b="1" dirty="0" err="1"/>
              <a:t>FPGAPart</a:t>
            </a:r>
            <a:r>
              <a:rPr lang="en-US" b="1" dirty="0"/>
              <a:t> geo-mean improvements: </a:t>
            </a:r>
            <a:r>
              <a:rPr lang="en-US" dirty="0" err="1"/>
              <a:t>rWL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6%</a:t>
            </a:r>
            <a:r>
              <a:rPr lang="en-US" dirty="0"/>
              <a:t>, Fmax </a:t>
            </a:r>
            <a:r>
              <a:rPr lang="en-US" b="1" dirty="0">
                <a:solidFill>
                  <a:srgbClr val="00B050"/>
                </a:solidFill>
              </a:rPr>
              <a:t>4%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97E8D-C949-2B87-EEBB-09C0B6C0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default VTR 7 flow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EF726-2D1F-19B6-D1E5-B68F2033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6AA261A-E185-6593-949F-9CFF0970B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93011"/>
              </p:ext>
            </p:extLst>
          </p:nvPr>
        </p:nvGraphicFramePr>
        <p:xfrm>
          <a:off x="343152" y="2809703"/>
          <a:ext cx="8488335" cy="36941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21314">
                  <a:extLst>
                    <a:ext uri="{9D8B030D-6E8A-4147-A177-3AD203B41FA5}">
                      <a16:colId xmlns:a16="http://schemas.microsoft.com/office/drawing/2014/main" val="2798083698"/>
                    </a:ext>
                  </a:extLst>
                </a:gridCol>
                <a:gridCol w="1574020">
                  <a:extLst>
                    <a:ext uri="{9D8B030D-6E8A-4147-A177-3AD203B41FA5}">
                      <a16:colId xmlns:a16="http://schemas.microsoft.com/office/drawing/2014/main" val="3439066660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902410024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2502441278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467408858"/>
                    </a:ext>
                  </a:extLst>
                </a:gridCol>
              </a:tblGrid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Koios</a:t>
                      </a:r>
                      <a:r>
                        <a:rPr lang="en-US" sz="2000" dirty="0"/>
                        <a:t>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174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2458889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2223186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86.27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475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lstm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2055257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2035348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92.89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961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robot_rl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218674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206651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99.03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6645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softmax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174350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167756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156.39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157.97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267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tpu.small.os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444053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339903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145.74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073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2AB552-4CED-E81A-32D9-44B3E0F8587E}"/>
              </a:ext>
            </a:extLst>
          </p:cNvPr>
          <p:cNvSpPr txBox="1"/>
          <p:nvPr/>
        </p:nvSpPr>
        <p:spPr>
          <a:xfrm>
            <a:off x="2662177" y="2409593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Routed Wirelength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DD719-6679-3088-E19E-D411F9C28924}"/>
              </a:ext>
            </a:extLst>
          </p:cNvPr>
          <p:cNvSpPr txBox="1"/>
          <p:nvPr/>
        </p:nvSpPr>
        <p:spPr>
          <a:xfrm>
            <a:off x="6274137" y="2409593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Fmax (</a:t>
            </a:r>
            <a:r>
              <a:rPr lang="en-US" sz="2000" b="1" dirty="0" err="1"/>
              <a:t>Mhz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293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225D09-4EF2-14D0-A04A-B1BC4B5A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baseline partitioners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6D042-51A2-55CB-9576-4F514BB0E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9C605-D602-0C65-4803-C640273FA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5" y="931051"/>
            <a:ext cx="4180836" cy="2510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50F1A-4DEA-ED69-E3B7-D1BB4DEA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32" y="3712336"/>
            <a:ext cx="4344651" cy="2608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D875F-6E04-940A-9B49-6B2E193FC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483" y="882036"/>
            <a:ext cx="4350027" cy="2568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9EA5E-A78F-243F-B0C2-2888116FD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140" y="3664497"/>
            <a:ext cx="4350028" cy="26533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A806BC-8166-1F4C-4F93-A387340BB521}"/>
              </a:ext>
            </a:extLst>
          </p:cNvPr>
          <p:cNvCxnSpPr>
            <a:cxnSpLocks/>
          </p:cNvCxnSpPr>
          <p:nvPr/>
        </p:nvCxnSpPr>
        <p:spPr>
          <a:xfrm>
            <a:off x="4473674" y="717630"/>
            <a:ext cx="0" cy="587435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A4FB64-5D9A-4682-570E-265D69962A33}"/>
              </a:ext>
            </a:extLst>
          </p:cNvPr>
          <p:cNvCxnSpPr>
            <a:cxnSpLocks/>
          </p:cNvCxnSpPr>
          <p:nvPr/>
        </p:nvCxnSpPr>
        <p:spPr>
          <a:xfrm>
            <a:off x="164832" y="3505365"/>
            <a:ext cx="8814336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2604F5-7ED7-B992-FF41-1299FDD5C675}"/>
              </a:ext>
            </a:extLst>
          </p:cNvPr>
          <p:cNvSpPr txBox="1"/>
          <p:nvPr/>
        </p:nvSpPr>
        <p:spPr>
          <a:xfrm>
            <a:off x="912963" y="1180212"/>
            <a:ext cx="20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rWL comparison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43BD7-B0CA-66BE-CEA1-256DBE128E03}"/>
              </a:ext>
            </a:extLst>
          </p:cNvPr>
          <p:cNvSpPr txBox="1"/>
          <p:nvPr/>
        </p:nvSpPr>
        <p:spPr>
          <a:xfrm>
            <a:off x="6159124" y="1180212"/>
            <a:ext cx="20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rWL comparison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B74C70-F477-51B6-B4F9-C88062EC18F6}"/>
              </a:ext>
            </a:extLst>
          </p:cNvPr>
          <p:cNvSpPr txBox="1"/>
          <p:nvPr/>
        </p:nvSpPr>
        <p:spPr>
          <a:xfrm>
            <a:off x="1097388" y="5025088"/>
            <a:ext cx="274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Fmax comparison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4C5AA-6B8C-BDAF-E377-80113DE22A4E}"/>
              </a:ext>
            </a:extLst>
          </p:cNvPr>
          <p:cNvSpPr txBox="1"/>
          <p:nvPr/>
        </p:nvSpPr>
        <p:spPr>
          <a:xfrm>
            <a:off x="5785729" y="5030032"/>
            <a:ext cx="240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Fmax comparison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0C4488B-DC11-BB50-1EAF-C5FE5AE97A5E}"/>
              </a:ext>
            </a:extLst>
          </p:cNvPr>
          <p:cNvSpPr/>
          <p:nvPr/>
        </p:nvSpPr>
        <p:spPr>
          <a:xfrm>
            <a:off x="164832" y="512706"/>
            <a:ext cx="1794076" cy="369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Two-dies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000AA69-4357-9C3E-9D9E-CC9616C76286}"/>
              </a:ext>
            </a:extLst>
          </p:cNvPr>
          <p:cNvSpPr/>
          <p:nvPr/>
        </p:nvSpPr>
        <p:spPr>
          <a:xfrm>
            <a:off x="161281" y="3301557"/>
            <a:ext cx="1794076" cy="369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Two-dies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A27ADCF-C1B8-0551-44C1-BE2E5CC78CBB}"/>
              </a:ext>
            </a:extLst>
          </p:cNvPr>
          <p:cNvSpPr/>
          <p:nvPr/>
        </p:nvSpPr>
        <p:spPr>
          <a:xfrm>
            <a:off x="4635177" y="531850"/>
            <a:ext cx="1794076" cy="369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Three-dies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BAA4B39-04AC-6EB0-318C-20D0C01CA6E6}"/>
              </a:ext>
            </a:extLst>
          </p:cNvPr>
          <p:cNvSpPr/>
          <p:nvPr/>
        </p:nvSpPr>
        <p:spPr>
          <a:xfrm>
            <a:off x="4629140" y="3298766"/>
            <a:ext cx="1794076" cy="369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Three-dies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649DDE-0BC4-1CF6-5D34-E86234163DB3}"/>
              </a:ext>
            </a:extLst>
          </p:cNvPr>
          <p:cNvSpPr txBox="1"/>
          <p:nvPr/>
        </p:nvSpPr>
        <p:spPr>
          <a:xfrm>
            <a:off x="200215" y="6033767"/>
            <a:ext cx="881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highlight>
                  <a:srgbClr val="FFFF00"/>
                </a:highlight>
              </a:rPr>
              <a:t>FPGAPart</a:t>
            </a:r>
            <a:r>
              <a:rPr lang="en-US" sz="2400" b="1" dirty="0">
                <a:highlight>
                  <a:srgbClr val="FFFF00"/>
                </a:highlight>
              </a:rPr>
              <a:t>-based flow achieves improvements up to 10% in </a:t>
            </a:r>
            <a:r>
              <a:rPr lang="en-US" sz="2400" b="1" dirty="0" err="1">
                <a:highlight>
                  <a:srgbClr val="FFFF00"/>
                </a:highlight>
              </a:rPr>
              <a:t>rWL</a:t>
            </a:r>
            <a:r>
              <a:rPr lang="en-US" sz="2400" b="1" dirty="0">
                <a:highlight>
                  <a:srgbClr val="FFFF00"/>
                </a:highlight>
              </a:rPr>
              <a:t> and 9% in Fmax</a:t>
            </a:r>
          </a:p>
        </p:txBody>
      </p:sp>
    </p:spTree>
    <p:extLst>
      <p:ext uri="{BB962C8B-B14F-4D97-AF65-F5344CB8AC3E}">
        <p14:creationId xmlns:p14="http://schemas.microsoft.com/office/powerpoint/2010/main" val="16413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CB6826-E063-91B4-1A27-F76E6F2A5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Gradually reduce interconnects at die boundaries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sweep percentage wire reduction from </a:t>
            </a:r>
            <a:r>
              <a:rPr lang="en-US" b="1" dirty="0">
                <a:sym typeface="Wingdings" pitchFamily="2" charset="2"/>
              </a:rPr>
              <a:t>80% to 95%</a:t>
            </a:r>
          </a:p>
          <a:p>
            <a:r>
              <a:rPr lang="en-US" dirty="0">
                <a:sym typeface="Wingdings" pitchFamily="2" charset="2"/>
              </a:rPr>
              <a:t>Report </a:t>
            </a:r>
            <a:r>
              <a:rPr lang="en-US" u="sng" dirty="0">
                <a:sym typeface="Wingdings" pitchFamily="2" charset="2"/>
              </a:rPr>
              <a:t>percentage of successfully routed runs</a:t>
            </a:r>
            <a:r>
              <a:rPr lang="en-US" dirty="0">
                <a:sym typeface="Wingdings" pitchFamily="2" charset="2"/>
              </a:rPr>
              <a:t> out of 20 seeds</a:t>
            </a:r>
            <a:endParaRPr lang="en-US" u="sng" dirty="0">
              <a:sym typeface="Wingdings" pitchFamily="2" charset="2"/>
            </a:endParaRPr>
          </a:p>
          <a:p>
            <a:pPr marL="9525" indent="0">
              <a:buNone/>
            </a:pPr>
            <a:r>
              <a:rPr lang="en-US" dirty="0"/>
              <a:t> </a:t>
            </a:r>
          </a:p>
          <a:p>
            <a:pPr marL="9525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61B2A-A089-F19B-8506-087D3C30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Routability study (four-dies)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6A365-CE6D-BB91-8DAD-F1BF0E9B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152" y="6591990"/>
            <a:ext cx="1706577" cy="247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 dirty="0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EA28F-B3D9-3007-0BF8-093352B0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0" y="2546435"/>
            <a:ext cx="4871999" cy="3068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0C0A4-981A-FFAC-D06F-6178E899E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986"/>
          <a:stretch/>
        </p:blipFill>
        <p:spPr>
          <a:xfrm>
            <a:off x="4752198" y="2546435"/>
            <a:ext cx="4045923" cy="3020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095DEB-AC39-D72F-19C1-DC6CDA3B292D}"/>
              </a:ext>
            </a:extLst>
          </p:cNvPr>
          <p:cNvSpPr txBox="1"/>
          <p:nvPr/>
        </p:nvSpPr>
        <p:spPr>
          <a:xfrm>
            <a:off x="867267" y="5648163"/>
            <a:ext cx="337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Default VTR 7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2DC08-6AA6-B6F5-51C6-31F368C72F0E}"/>
              </a:ext>
            </a:extLst>
          </p:cNvPr>
          <p:cNvSpPr txBox="1"/>
          <p:nvPr/>
        </p:nvSpPr>
        <p:spPr>
          <a:xfrm>
            <a:off x="5370653" y="5648163"/>
            <a:ext cx="392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FPGAPart</a:t>
            </a:r>
            <a:r>
              <a:rPr lang="en-US" sz="2000" b="1" dirty="0">
                <a:solidFill>
                  <a:srgbClr val="C00000"/>
                </a:solidFill>
              </a:rPr>
              <a:t>-based VTR 7 flow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3986D3-E863-E81E-96B4-4D0B29618CF2}"/>
              </a:ext>
            </a:extLst>
          </p:cNvPr>
          <p:cNvSpPr/>
          <p:nvPr/>
        </p:nvSpPr>
        <p:spPr>
          <a:xfrm>
            <a:off x="7334751" y="2437972"/>
            <a:ext cx="744378" cy="2632745"/>
          </a:xfrm>
          <a:prstGeom prst="ellipse">
            <a:avLst/>
          </a:prstGeom>
          <a:solidFill>
            <a:srgbClr val="7030A0">
              <a:alpha val="195"/>
            </a:srgb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781DA8-C7CD-F951-7B4B-7CCE254B36FB}"/>
              </a:ext>
            </a:extLst>
          </p:cNvPr>
          <p:cNvSpPr/>
          <p:nvPr/>
        </p:nvSpPr>
        <p:spPr>
          <a:xfrm>
            <a:off x="1197450" y="2437973"/>
            <a:ext cx="744378" cy="2632745"/>
          </a:xfrm>
          <a:prstGeom prst="ellipse">
            <a:avLst/>
          </a:prstGeom>
          <a:solidFill>
            <a:srgbClr val="7030A0">
              <a:alpha val="195"/>
            </a:srgbClr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376F4B1-38E1-F67C-4325-EEE187C49709}"/>
              </a:ext>
            </a:extLst>
          </p:cNvPr>
          <p:cNvSpPr/>
          <p:nvPr/>
        </p:nvSpPr>
        <p:spPr>
          <a:xfrm rot="16200000">
            <a:off x="6649336" y="2917657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AD79F48-5636-2655-0EEA-3A6DDE8B1427}"/>
              </a:ext>
            </a:extLst>
          </p:cNvPr>
          <p:cNvSpPr/>
          <p:nvPr/>
        </p:nvSpPr>
        <p:spPr>
          <a:xfrm rot="16200000">
            <a:off x="6016912" y="2917658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25B922-4533-3009-8D9C-29A9038C3609}"/>
              </a:ext>
            </a:extLst>
          </p:cNvPr>
          <p:cNvSpPr/>
          <p:nvPr/>
        </p:nvSpPr>
        <p:spPr>
          <a:xfrm rot="16200000">
            <a:off x="6649337" y="3334899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6AEBAC1-FEDE-35A3-24DA-1D4923F6C61F}"/>
              </a:ext>
            </a:extLst>
          </p:cNvPr>
          <p:cNvSpPr/>
          <p:nvPr/>
        </p:nvSpPr>
        <p:spPr>
          <a:xfrm rot="16200000">
            <a:off x="6016913" y="3334900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AB91AE5-ABB5-0D5F-484D-D6FC38BFEE77}"/>
              </a:ext>
            </a:extLst>
          </p:cNvPr>
          <p:cNvSpPr/>
          <p:nvPr/>
        </p:nvSpPr>
        <p:spPr>
          <a:xfrm rot="16200000">
            <a:off x="6631517" y="3740640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2BE806C-3D02-070D-9AA7-31148F07C07B}"/>
              </a:ext>
            </a:extLst>
          </p:cNvPr>
          <p:cNvSpPr/>
          <p:nvPr/>
        </p:nvSpPr>
        <p:spPr>
          <a:xfrm rot="16200000">
            <a:off x="5999093" y="3740641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FA3EF3A1-33A9-5BAA-921C-FE77E671713D}"/>
              </a:ext>
            </a:extLst>
          </p:cNvPr>
          <p:cNvSpPr/>
          <p:nvPr/>
        </p:nvSpPr>
        <p:spPr>
          <a:xfrm rot="16200000">
            <a:off x="6631518" y="4224425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77E9235-26AF-2796-BA7E-5C661D79493C}"/>
              </a:ext>
            </a:extLst>
          </p:cNvPr>
          <p:cNvSpPr/>
          <p:nvPr/>
        </p:nvSpPr>
        <p:spPr>
          <a:xfrm rot="16200000">
            <a:off x="5999094" y="4224426"/>
            <a:ext cx="251646" cy="418015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95E83-9301-1DFB-DB67-C91662BBD6AB}"/>
              </a:ext>
            </a:extLst>
          </p:cNvPr>
          <p:cNvSpPr txBox="1"/>
          <p:nvPr/>
        </p:nvSpPr>
        <p:spPr>
          <a:xfrm>
            <a:off x="193139" y="6150255"/>
            <a:ext cx="88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highlight>
                  <a:srgbClr val="FFFF00"/>
                </a:highlight>
              </a:rPr>
              <a:t>FPGAPart</a:t>
            </a:r>
            <a:r>
              <a:rPr lang="en-US" sz="2400" b="1" dirty="0">
                <a:highlight>
                  <a:srgbClr val="FFFF00"/>
                </a:highlight>
              </a:rPr>
              <a:t>-based flow produces more routable designs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031870-6CC3-AAC2-BA17-F8E23248851C}"/>
              </a:ext>
            </a:extLst>
          </p:cNvPr>
          <p:cNvSpPr txBox="1"/>
          <p:nvPr/>
        </p:nvSpPr>
        <p:spPr>
          <a:xfrm>
            <a:off x="1694830" y="2298583"/>
            <a:ext cx="392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Cliffing effect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FEB9D-C0EF-9755-82D9-6B8DB8EE404B}"/>
              </a:ext>
            </a:extLst>
          </p:cNvPr>
          <p:cNvSpPr txBox="1"/>
          <p:nvPr/>
        </p:nvSpPr>
        <p:spPr>
          <a:xfrm>
            <a:off x="7189064" y="2075522"/>
            <a:ext cx="392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Cliffing effect</a:t>
            </a:r>
          </a:p>
        </p:txBody>
      </p:sp>
    </p:spTree>
    <p:extLst>
      <p:ext uri="{BB962C8B-B14F-4D97-AF65-F5344CB8AC3E}">
        <p14:creationId xmlns:p14="http://schemas.microsoft.com/office/powerpoint/2010/main" val="30442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78952-12CB-9E67-0F69-C102DB997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Background and motivation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Why partitioning?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The partitioning problem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Modeling 2.5D multi-die architectures</a:t>
            </a:r>
          </a:p>
          <a:p>
            <a:pPr>
              <a:lnSpc>
                <a:spcPct val="100000"/>
              </a:lnSpc>
            </a:pPr>
            <a:r>
              <a:rPr lang="en-US" b="1" dirty="0" err="1"/>
              <a:t>FPGAPart</a:t>
            </a: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dirty="0"/>
              <a:t>Overall framework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Clustering (pre-packing + FP-growth)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Initial partitioning (neighborhood influences)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Multilevel refinement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Experimental results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Baseline flows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Validation of partitioning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Routability study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Conclusion and future directions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B3579-B59A-DCEF-E3E3-B2D4E991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7C04E-C1AB-5614-9A59-01967D21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65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E772A-9668-6CA9-AC24-B5CD865F2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err="1"/>
              <a:t>FPGAPart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first open-source </a:t>
            </a:r>
            <a:r>
              <a:rPr lang="en-US" dirty="0"/>
              <a:t>netlist partitioner that can handle FPGA-based designs</a:t>
            </a:r>
          </a:p>
          <a:p>
            <a:pPr marL="520700" lvl="1" indent="-288925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Pre-packing guidance: </a:t>
            </a:r>
            <a:r>
              <a:rPr lang="en-US" dirty="0"/>
              <a:t>provide clustering guidance</a:t>
            </a:r>
          </a:p>
          <a:p>
            <a:pPr marL="520700" lvl="1" indent="-288925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FP-Growth: </a:t>
            </a:r>
            <a:r>
              <a:rPr lang="en-US" dirty="0"/>
              <a:t>improve timing-driven clustering (partitioning)</a:t>
            </a:r>
          </a:p>
          <a:p>
            <a:pPr marL="520700" lvl="1" indent="-288925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Neighborhood influences: </a:t>
            </a:r>
            <a:r>
              <a:rPr lang="en-US" dirty="0"/>
              <a:t>accelerate ILP convergence</a:t>
            </a:r>
          </a:p>
          <a:p>
            <a:pPr>
              <a:lnSpc>
                <a:spcPct val="100000"/>
              </a:lnSpc>
              <a:spcBef>
                <a:spcPts val="2040"/>
              </a:spcBef>
            </a:pPr>
            <a:r>
              <a:rPr lang="en-US" b="1" dirty="0"/>
              <a:t>Partitioning-based CAD flow for interposer-based multi-die FPGAs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Integration with the open-source VTR 7 interposer branch</a:t>
            </a:r>
          </a:p>
          <a:p>
            <a:pPr>
              <a:lnSpc>
                <a:spcPct val="100000"/>
              </a:lnSpc>
              <a:spcBef>
                <a:spcPts val="2040"/>
              </a:spcBef>
            </a:pPr>
            <a:r>
              <a:rPr lang="en-US" b="1" dirty="0"/>
              <a:t>Key results: </a:t>
            </a:r>
            <a:r>
              <a:rPr lang="en-US" dirty="0"/>
              <a:t>Up to </a:t>
            </a:r>
            <a:r>
              <a:rPr lang="en-US" b="1" dirty="0">
                <a:solidFill>
                  <a:srgbClr val="00B050"/>
                </a:solidFill>
              </a:rPr>
              <a:t>14%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improvement in </a:t>
            </a:r>
            <a:r>
              <a:rPr lang="en-US" dirty="0" err="1"/>
              <a:t>rWL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23% </a:t>
            </a:r>
            <a:r>
              <a:rPr lang="en-US" dirty="0"/>
              <a:t>in Fmax compared to default VTR 7 flow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B050"/>
                </a:solidFill>
              </a:rPr>
              <a:t>Lower sensitivity to seed noise </a:t>
            </a:r>
            <a:r>
              <a:rPr lang="en-US" dirty="0"/>
              <a:t>compared to default VTR 7 flow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Produce </a:t>
            </a:r>
            <a:r>
              <a:rPr lang="en-US" b="1" dirty="0">
                <a:solidFill>
                  <a:srgbClr val="00B050"/>
                </a:solidFill>
              </a:rPr>
              <a:t>more routable designs </a:t>
            </a:r>
            <a:r>
              <a:rPr lang="en-US" dirty="0"/>
              <a:t>compared to default VTR 7 flow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9D7DE-48B1-2380-C75A-AD753003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partitioning-based flow for multi-die FPGAs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EFAB3-BFA9-A80B-1655-E5C3662F5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1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CC078-A633-581B-A5B4-33F133F49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Conclusions: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FPGAPart</a:t>
            </a:r>
            <a:r>
              <a:rPr lang="en-US" dirty="0"/>
              <a:t>: the first open-sourced FPGA-targeted partitioner – built on </a:t>
            </a:r>
            <a:r>
              <a:rPr lang="en-US" dirty="0" err="1"/>
              <a:t>OpenROAD</a:t>
            </a:r>
            <a:r>
              <a:rPr lang="en-US" dirty="0"/>
              <a:t> infrastructure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https://github.com/ABKGroup/FPGAPart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1920"/>
              </a:spcBef>
            </a:pPr>
            <a:r>
              <a:rPr lang="en-US" dirty="0" err="1"/>
              <a:t>FPGAPart</a:t>
            </a:r>
            <a:r>
              <a:rPr lang="en-US" dirty="0"/>
              <a:t>-based VTR 7 flow for implementing multi-die FPGA designs</a:t>
            </a:r>
          </a:p>
          <a:p>
            <a:pPr lvl="1">
              <a:lnSpc>
                <a:spcPct val="100000"/>
              </a:lnSpc>
              <a:spcBef>
                <a:spcPts val="1920"/>
              </a:spcBef>
            </a:pPr>
            <a:r>
              <a:rPr lang="en-US" dirty="0"/>
              <a:t>Pre-packing + FP-Growth clustering for better clustering</a:t>
            </a:r>
          </a:p>
          <a:p>
            <a:pPr lvl="1">
              <a:lnSpc>
                <a:spcPct val="100000"/>
              </a:lnSpc>
              <a:spcBef>
                <a:spcPts val="1920"/>
              </a:spcBef>
            </a:pPr>
            <a:r>
              <a:rPr lang="en-US" dirty="0"/>
              <a:t>Neighborhood-based cutting planes for faster ILP convergence</a:t>
            </a:r>
          </a:p>
          <a:p>
            <a:pPr>
              <a:lnSpc>
                <a:spcPct val="100000"/>
              </a:lnSpc>
              <a:spcBef>
                <a:spcPts val="1920"/>
              </a:spcBef>
            </a:pPr>
            <a:r>
              <a:rPr lang="en-US" b="1" dirty="0"/>
              <a:t>Future directions: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Adapting </a:t>
            </a:r>
            <a:r>
              <a:rPr lang="en-US" dirty="0" err="1"/>
              <a:t>FPGAPart</a:t>
            </a:r>
            <a:r>
              <a:rPr lang="en-US" dirty="0"/>
              <a:t> to the latest VTR 9 framework</a:t>
            </a:r>
          </a:p>
          <a:p>
            <a:pPr lvl="1">
              <a:lnSpc>
                <a:spcPct val="100000"/>
              </a:lnSpc>
              <a:spcBef>
                <a:spcPts val="1920"/>
              </a:spcBef>
            </a:pPr>
            <a:r>
              <a:rPr lang="en-US" dirty="0"/>
              <a:t>Incorporating spatial awareness into </a:t>
            </a:r>
            <a:r>
              <a:rPr lang="en-US" dirty="0" err="1"/>
              <a:t>FPGAPart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1920"/>
              </a:spcBef>
            </a:pPr>
            <a:r>
              <a:rPr lang="en-US" dirty="0"/>
              <a:t>Heuristic advances – better timing-driven partitioning / clustering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BAFF3-DD15-6E4A-5D56-0E67E1F3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directions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F8F08-9ABF-FE56-1BEF-BFC775E7B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38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ctrTitle"/>
          </p:nvPr>
        </p:nvSpPr>
        <p:spPr>
          <a:xfrm>
            <a:off x="685800" y="126367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Backup</a:t>
            </a:r>
            <a:endParaRPr sz="3200" u="sng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3EE4FC1-0416-67D9-853E-5820E4F57B04}"/>
              </a:ext>
            </a:extLst>
          </p:cNvPr>
          <p:cNvSpPr txBox="1">
            <a:spLocks/>
          </p:cNvSpPr>
          <p:nvPr/>
        </p:nvSpPr>
        <p:spPr>
          <a:xfrm>
            <a:off x="343152" y="6591988"/>
            <a:ext cx="1706577" cy="247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IN" sz="1100" dirty="0"/>
              <a:t>FCCM 2025</a:t>
            </a:r>
          </a:p>
        </p:txBody>
      </p:sp>
    </p:spTree>
    <p:extLst>
      <p:ext uri="{BB962C8B-B14F-4D97-AF65-F5344CB8AC3E}">
        <p14:creationId xmlns:p14="http://schemas.microsoft.com/office/powerpoint/2010/main" val="294269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9A54DB-CAD5-D746-23EC-540023949E55}"/>
              </a:ext>
            </a:extLst>
          </p:cNvPr>
          <p:cNvGraphicFramePr/>
          <p:nvPr/>
        </p:nvGraphicFramePr>
        <p:xfrm>
          <a:off x="136525" y="-390058"/>
          <a:ext cx="8870949" cy="420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18DD5-8D08-36A4-6741-DDDCE3F3C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partitioning-based CAD flow for multi-die FPGAs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open-sourced FPGA-based partitioner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0ACA3-C208-B1AF-7F1C-30FCFD2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BF932-81B4-C49A-F40C-F4404209F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D4518-820F-EEBC-A39B-63CC116EFA67}"/>
              </a:ext>
            </a:extLst>
          </p:cNvPr>
          <p:cNvSpPr/>
          <p:nvPr/>
        </p:nvSpPr>
        <p:spPr>
          <a:xfrm>
            <a:off x="407566" y="3243805"/>
            <a:ext cx="1642163" cy="1582838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E64D4-833B-7F96-199F-9493BCA2D7BE}"/>
              </a:ext>
            </a:extLst>
          </p:cNvPr>
          <p:cNvSpPr/>
          <p:nvPr/>
        </p:nvSpPr>
        <p:spPr>
          <a:xfrm>
            <a:off x="510053" y="3371129"/>
            <a:ext cx="672717" cy="595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7AF04F-C7EA-9856-AE73-A89B427A4CA2}"/>
              </a:ext>
            </a:extLst>
          </p:cNvPr>
          <p:cNvSpPr/>
          <p:nvPr/>
        </p:nvSpPr>
        <p:spPr>
          <a:xfrm>
            <a:off x="1240511" y="3371128"/>
            <a:ext cx="678583" cy="595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B5061-7B89-64C4-0D75-3BD09F4CB3B8}"/>
              </a:ext>
            </a:extLst>
          </p:cNvPr>
          <p:cNvSpPr/>
          <p:nvPr/>
        </p:nvSpPr>
        <p:spPr>
          <a:xfrm>
            <a:off x="513694" y="4062142"/>
            <a:ext cx="669076" cy="632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2BE1D-1A85-9321-02EC-94355DD0F8CF}"/>
              </a:ext>
            </a:extLst>
          </p:cNvPr>
          <p:cNvSpPr/>
          <p:nvPr/>
        </p:nvSpPr>
        <p:spPr>
          <a:xfrm>
            <a:off x="1240511" y="4062141"/>
            <a:ext cx="674943" cy="632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AFCB5D-62EA-FC66-5B1B-7089E356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52" y="4916532"/>
            <a:ext cx="2331525" cy="1550435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BE9FB8F-BE42-5BFE-BDA1-679EFD31205E}"/>
              </a:ext>
            </a:extLst>
          </p:cNvPr>
          <p:cNvGraphicFramePr/>
          <p:nvPr/>
        </p:nvGraphicFramePr>
        <p:xfrm>
          <a:off x="1252224" y="2419109"/>
          <a:ext cx="6514390" cy="436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C978041F-1FA4-997F-F36C-CCB9014B0B84}"/>
              </a:ext>
            </a:extLst>
          </p:cNvPr>
          <p:cNvSpPr/>
          <p:nvPr/>
        </p:nvSpPr>
        <p:spPr>
          <a:xfrm>
            <a:off x="2865589" y="5264083"/>
            <a:ext cx="697118" cy="42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2E1535F-DB14-452C-6436-B61CFFDF36B4}"/>
              </a:ext>
            </a:extLst>
          </p:cNvPr>
          <p:cNvSpPr/>
          <p:nvPr/>
        </p:nvSpPr>
        <p:spPr>
          <a:xfrm>
            <a:off x="2827251" y="3752694"/>
            <a:ext cx="697118" cy="42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082B-6AA6-23CC-EB36-F747AC720DD1}"/>
              </a:ext>
            </a:extLst>
          </p:cNvPr>
          <p:cNvSpPr/>
          <p:nvPr/>
        </p:nvSpPr>
        <p:spPr>
          <a:xfrm>
            <a:off x="7313320" y="3668827"/>
            <a:ext cx="1642163" cy="1582838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700B2D-2CF4-BC72-6405-FCE01809B0C2}"/>
              </a:ext>
            </a:extLst>
          </p:cNvPr>
          <p:cNvSpPr/>
          <p:nvPr/>
        </p:nvSpPr>
        <p:spPr>
          <a:xfrm>
            <a:off x="7415807" y="3796151"/>
            <a:ext cx="672717" cy="595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F774FA-0A49-BFD4-34A1-5A620611B41E}"/>
              </a:ext>
            </a:extLst>
          </p:cNvPr>
          <p:cNvSpPr/>
          <p:nvPr/>
        </p:nvSpPr>
        <p:spPr>
          <a:xfrm>
            <a:off x="8146265" y="3796150"/>
            <a:ext cx="678583" cy="595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2FBC68-4801-8ECD-C5FE-08284A81110C}"/>
              </a:ext>
            </a:extLst>
          </p:cNvPr>
          <p:cNvSpPr/>
          <p:nvPr/>
        </p:nvSpPr>
        <p:spPr>
          <a:xfrm>
            <a:off x="7419448" y="4487164"/>
            <a:ext cx="669076" cy="632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D28E7-FCDC-04B8-52E8-0B5A3F5AA959}"/>
              </a:ext>
            </a:extLst>
          </p:cNvPr>
          <p:cNvSpPr/>
          <p:nvPr/>
        </p:nvSpPr>
        <p:spPr>
          <a:xfrm>
            <a:off x="8146265" y="4487163"/>
            <a:ext cx="674943" cy="632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D637F8E-ACFF-7873-97B1-F7A806E7702A}"/>
              </a:ext>
            </a:extLst>
          </p:cNvPr>
          <p:cNvSpPr/>
          <p:nvPr/>
        </p:nvSpPr>
        <p:spPr>
          <a:xfrm>
            <a:off x="6500451" y="4145063"/>
            <a:ext cx="697118" cy="42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3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ACBC1B5-4236-92FA-53AA-ED57F331DD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Leverage </a:t>
                </a:r>
                <a:r>
                  <a:rPr lang="en-US" dirty="0">
                    <a:hlinkClick r:id="rId2"/>
                  </a:rPr>
                  <a:t>UserCallback</a:t>
                </a:r>
                <a:r>
                  <a:rPr lang="en-US" dirty="0"/>
                  <a:t> API of CPLEX</a:t>
                </a:r>
              </a:p>
              <a:p>
                <a:r>
                  <a:rPr lang="en-US" dirty="0"/>
                  <a:t>For each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binary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9525" indent="0">
                  <a:spcBef>
                    <a:spcPts val="2040"/>
                  </a:spcBef>
                  <a:buNone/>
                </a:pPr>
                <a:endParaRPr lang="en-US" b="1" dirty="0"/>
              </a:p>
              <a:p>
                <a:pPr marL="9525" indent="0">
                  <a:spcBef>
                    <a:spcPts val="2040"/>
                  </a:spcBef>
                  <a:buNone/>
                </a:pPr>
                <a:endParaRPr lang="en-US" b="1" dirty="0"/>
              </a:p>
              <a:p>
                <a:r>
                  <a:rPr lang="en-US" b="1" dirty="0"/>
                  <a:t>Cutting planes: </a:t>
                </a:r>
              </a:p>
              <a:p>
                <a:pPr lvl="1">
                  <a:spcBef>
                    <a:spcPts val="84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𝑠𝑡𝑟𝑜𝑛𝑔𝑒𝑠𝑡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for the </a:t>
                </a:r>
                <a:r>
                  <a:rPr lang="en-US" u="sng" dirty="0"/>
                  <a:t>strongest partition </a:t>
                </a:r>
                <a:endParaRPr lang="en-US" dirty="0"/>
              </a:p>
              <a:p>
                <a:pPr lvl="1">
                  <a:spcBef>
                    <a:spcPts val="84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for all other partitions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ACBC1B5-4236-92FA-53AA-ED57F331D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28" t="-668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3DDF9C0-CA47-512D-4C5A-C3D396B8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influences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E65B7-51B6-9B56-F9A7-7FFFB6532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0A1E3-0B6D-92A2-E9E7-1DF758086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6359"/>
            <a:ext cx="2438400" cy="24384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3E071B-9118-AA09-D7BB-78F8772ED227}"/>
              </a:ext>
            </a:extLst>
          </p:cNvPr>
          <p:cNvSpPr/>
          <p:nvPr/>
        </p:nvSpPr>
        <p:spPr>
          <a:xfrm>
            <a:off x="2956589" y="1716371"/>
            <a:ext cx="5511921" cy="514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Find vertices with </a:t>
            </a:r>
            <a:r>
              <a:rPr lang="en-US" sz="2000" u="sng" dirty="0">
                <a:solidFill>
                  <a:schemeClr val="tx1"/>
                </a:solidFill>
              </a:rPr>
              <a:t>undetermined</a:t>
            </a:r>
            <a:r>
              <a:rPr lang="en-US" sz="2000" dirty="0">
                <a:solidFill>
                  <a:schemeClr val="tx1"/>
                </a:solidFill>
              </a:rPr>
              <a:t> assignments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B7EA37A-B846-7C41-BC3B-D9131F9A592B}"/>
              </a:ext>
            </a:extLst>
          </p:cNvPr>
          <p:cNvSpPr/>
          <p:nvPr/>
        </p:nvSpPr>
        <p:spPr>
          <a:xfrm>
            <a:off x="2517938" y="2494081"/>
            <a:ext cx="6389224" cy="514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Find all </a:t>
            </a:r>
            <a:r>
              <a:rPr lang="en-US" sz="2000" u="sng" dirty="0">
                <a:solidFill>
                  <a:schemeClr val="tx1"/>
                </a:solidFill>
              </a:rPr>
              <a:t>neighbors</a:t>
            </a:r>
            <a:r>
              <a:rPr lang="en-US" sz="2000" dirty="0">
                <a:solidFill>
                  <a:schemeClr val="tx1"/>
                </a:solidFill>
              </a:rPr>
              <a:t> of each undetermined vertex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5C4C38-244D-93AD-FA5A-CDC94DF62181}"/>
              </a:ext>
            </a:extLst>
          </p:cNvPr>
          <p:cNvSpPr/>
          <p:nvPr/>
        </p:nvSpPr>
        <p:spPr>
          <a:xfrm>
            <a:off x="2517938" y="3201209"/>
            <a:ext cx="6389224" cy="9004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Based on the current assignment of all neighbors, find the </a:t>
            </a:r>
            <a:r>
              <a:rPr lang="en-US" sz="2000" u="sng" dirty="0">
                <a:solidFill>
                  <a:schemeClr val="tx1"/>
                </a:solidFill>
              </a:rPr>
              <a:t>strongest partition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b="1" dirty="0">
                <a:solidFill>
                  <a:schemeClr val="tx1"/>
                </a:solidFill>
              </a:rPr>
              <a:t>influence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6CAA85-BBD1-C01D-8A22-8E5CE68C8E07}"/>
              </a:ext>
            </a:extLst>
          </p:cNvPr>
          <p:cNvSpPr/>
          <p:nvPr/>
        </p:nvSpPr>
        <p:spPr>
          <a:xfrm>
            <a:off x="2517938" y="4322947"/>
            <a:ext cx="6389224" cy="746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Encourage the undetermined vertex to be assigned to the strongest partition (</a:t>
            </a:r>
            <a:r>
              <a:rPr lang="en-US" sz="2000" b="1" dirty="0">
                <a:solidFill>
                  <a:schemeClr val="tx1"/>
                </a:solidFill>
              </a:rPr>
              <a:t>cutting plane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36ED5BB-5756-9D4B-8FC6-9D5A1E88B5E3}"/>
              </a:ext>
            </a:extLst>
          </p:cNvPr>
          <p:cNvSpPr/>
          <p:nvPr/>
        </p:nvSpPr>
        <p:spPr>
          <a:xfrm>
            <a:off x="5710282" y="2254809"/>
            <a:ext cx="246718" cy="257218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FA6AD68-D3BA-6575-4E13-5D55648E856F}"/>
              </a:ext>
            </a:extLst>
          </p:cNvPr>
          <p:cNvSpPr/>
          <p:nvPr/>
        </p:nvSpPr>
        <p:spPr>
          <a:xfrm>
            <a:off x="5710282" y="2965227"/>
            <a:ext cx="246718" cy="257218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BAEBAAC-C9A2-EC48-FF35-DDDA95A734C7}"/>
              </a:ext>
            </a:extLst>
          </p:cNvPr>
          <p:cNvSpPr/>
          <p:nvPr/>
        </p:nvSpPr>
        <p:spPr>
          <a:xfrm>
            <a:off x="5710282" y="4101620"/>
            <a:ext cx="246718" cy="257218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72D8E06-FE97-F120-5585-41A081EBAEDF}"/>
              </a:ext>
            </a:extLst>
          </p:cNvPr>
          <p:cNvSpPr/>
          <p:nvPr/>
        </p:nvSpPr>
        <p:spPr>
          <a:xfrm>
            <a:off x="2210110" y="1749623"/>
            <a:ext cx="307828" cy="3319354"/>
          </a:xfrm>
          <a:prstGeom prst="leftBrace">
            <a:avLst>
              <a:gd name="adj1" fmla="val 8333"/>
              <a:gd name="adj2" fmla="val 56277"/>
            </a:avLst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8A2834-4F70-319D-09BA-89F4A00C73E1}"/>
              </a:ext>
            </a:extLst>
          </p:cNvPr>
          <p:cNvSpPr txBox="1"/>
          <p:nvPr/>
        </p:nvSpPr>
        <p:spPr>
          <a:xfrm>
            <a:off x="678266" y="1937698"/>
            <a:ext cx="337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CPLEX</a:t>
            </a:r>
          </a:p>
        </p:txBody>
      </p:sp>
    </p:spTree>
    <p:extLst>
      <p:ext uri="{BB962C8B-B14F-4D97-AF65-F5344CB8AC3E}">
        <p14:creationId xmlns:p14="http://schemas.microsoft.com/office/powerpoint/2010/main" val="209984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B62AB7-46CB-82E9-256D-56AFAA286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100 runs </a:t>
            </a:r>
            <a:r>
              <a:rPr lang="en-US" dirty="0"/>
              <a:t>– each with a unique seed on VTR 7 and </a:t>
            </a:r>
            <a:r>
              <a:rPr lang="en-US" dirty="0" err="1"/>
              <a:t>Koios</a:t>
            </a:r>
            <a:r>
              <a:rPr lang="en-US" dirty="0"/>
              <a:t> designs</a:t>
            </a:r>
          </a:p>
          <a:p>
            <a:pPr marL="9525" indent="0">
              <a:buNone/>
            </a:pPr>
            <a:endParaRPr lang="en-US" dirty="0"/>
          </a:p>
          <a:p>
            <a:r>
              <a:rPr lang="en-US" b="1" dirty="0"/>
              <a:t>Architecture</a:t>
            </a:r>
            <a:r>
              <a:rPr lang="en-US" dirty="0"/>
              <a:t> </a:t>
            </a:r>
            <a:r>
              <a:rPr lang="en-US" b="1" dirty="0"/>
              <a:t>configurations</a:t>
            </a:r>
            <a:r>
              <a:rPr lang="en-US" dirty="0"/>
              <a:t>: three-dies, interposer delay 1ns, 70% wires removed at die-boundaries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200C2-CAEB-B743-B1C4-D36A2920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studies: seed noise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1727F-D87F-5F1F-74B5-FE2966C42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415A2-DB8A-4B75-85C9-4C83AD96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6971"/>
            <a:ext cx="5152350" cy="2966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79772-3FA1-F3BD-D2DB-46182ED0C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430"/>
          <a:stretch/>
        </p:blipFill>
        <p:spPr>
          <a:xfrm>
            <a:off x="4980046" y="2936971"/>
            <a:ext cx="4048203" cy="2966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0D3C1-C2B2-F70C-1F82-DC6F94F2720C}"/>
              </a:ext>
            </a:extLst>
          </p:cNvPr>
          <p:cNvSpPr txBox="1"/>
          <p:nvPr/>
        </p:nvSpPr>
        <p:spPr>
          <a:xfrm>
            <a:off x="890417" y="5954395"/>
            <a:ext cx="3371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Default VTR 7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CBA98-9826-344D-0D85-DD39B7FEEFF9}"/>
              </a:ext>
            </a:extLst>
          </p:cNvPr>
          <p:cNvSpPr txBox="1"/>
          <p:nvPr/>
        </p:nvSpPr>
        <p:spPr>
          <a:xfrm>
            <a:off x="5393803" y="5954395"/>
            <a:ext cx="392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FPGAPart</a:t>
            </a:r>
            <a:r>
              <a:rPr lang="en-US" sz="2000" b="1" dirty="0">
                <a:solidFill>
                  <a:srgbClr val="C00000"/>
                </a:solidFill>
              </a:rPr>
              <a:t>-based VTR 7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0DA2E-2FC2-EFB4-AC22-DDA2AC7FF5F7}"/>
              </a:ext>
            </a:extLst>
          </p:cNvPr>
          <p:cNvSpPr txBox="1"/>
          <p:nvPr/>
        </p:nvSpPr>
        <p:spPr>
          <a:xfrm>
            <a:off x="1187619" y="3202399"/>
            <a:ext cx="392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CV for Fmax: 3.44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CV for </a:t>
            </a:r>
            <a:r>
              <a:rPr lang="en-US" sz="2000" b="1" dirty="0" err="1">
                <a:solidFill>
                  <a:schemeClr val="tx1"/>
                </a:solidFill>
              </a:rPr>
              <a:t>rWL</a:t>
            </a:r>
            <a:r>
              <a:rPr lang="en-US" sz="2000" b="1" dirty="0">
                <a:solidFill>
                  <a:schemeClr val="tx1"/>
                </a:solidFill>
              </a:rPr>
              <a:t>: 1.49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3C626-1815-389C-42ED-986FA3B3E846}"/>
              </a:ext>
            </a:extLst>
          </p:cNvPr>
          <p:cNvSpPr txBox="1"/>
          <p:nvPr/>
        </p:nvSpPr>
        <p:spPr>
          <a:xfrm>
            <a:off x="6295826" y="3202399"/>
            <a:ext cx="392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CV for Fmax: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1.35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CV for </a:t>
            </a:r>
            <a:r>
              <a:rPr lang="en-US" sz="2000" b="1" dirty="0" err="1">
                <a:solidFill>
                  <a:schemeClr val="tx1"/>
                </a:solidFill>
              </a:rPr>
              <a:t>rWL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1.44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078CD-91D8-817F-F279-C9775A40E8B9}"/>
              </a:ext>
            </a:extLst>
          </p:cNvPr>
          <p:cNvSpPr txBox="1"/>
          <p:nvPr/>
        </p:nvSpPr>
        <p:spPr>
          <a:xfrm>
            <a:off x="193139" y="4205057"/>
            <a:ext cx="881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highlight>
                  <a:srgbClr val="FFFF00"/>
                </a:highlight>
              </a:rPr>
              <a:t>FPGAPart</a:t>
            </a:r>
            <a:r>
              <a:rPr lang="en-US" sz="2400" b="1" dirty="0">
                <a:highlight>
                  <a:srgbClr val="FFFF00"/>
                </a:highlight>
              </a:rPr>
              <a:t>-based flow shows better robustness </a:t>
            </a:r>
            <a:br>
              <a:rPr lang="en-US" sz="2400" b="1" dirty="0">
                <a:highlight>
                  <a:srgbClr val="FFFF00"/>
                </a:highlight>
              </a:rPr>
            </a:br>
            <a:r>
              <a:rPr lang="en-US" sz="2400" b="1" dirty="0">
                <a:highlight>
                  <a:srgbClr val="FFFF00"/>
                </a:highlight>
              </a:rPr>
              <a:t>to seed noise</a:t>
            </a:r>
          </a:p>
        </p:txBody>
      </p:sp>
    </p:spTree>
    <p:extLst>
      <p:ext uri="{BB962C8B-B14F-4D97-AF65-F5344CB8AC3E}">
        <p14:creationId xmlns:p14="http://schemas.microsoft.com/office/powerpoint/2010/main" val="41305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31DE3-4B07-46F1-51D6-2D891CEF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74" y="688732"/>
            <a:ext cx="8986701" cy="5688920"/>
          </a:xfrm>
        </p:spPr>
        <p:txBody>
          <a:bodyPr/>
          <a:lstStyle/>
          <a:p>
            <a:r>
              <a:rPr lang="en-US" b="1" dirty="0"/>
              <a:t>Architecture configurations: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b="1" dirty="0"/>
              <a:t>three</a:t>
            </a:r>
            <a:r>
              <a:rPr lang="en-US" dirty="0"/>
              <a:t>)-dies, interposer delay 1ns, 70% wires removed at die-boundaries</a:t>
            </a:r>
          </a:p>
          <a:p>
            <a:r>
              <a:rPr lang="en-US" b="1" dirty="0" err="1"/>
              <a:t>FPGAPart</a:t>
            </a:r>
            <a:r>
              <a:rPr lang="en-US" b="1" dirty="0"/>
              <a:t> geo-mean improvements: </a:t>
            </a:r>
            <a:r>
              <a:rPr lang="en-US" dirty="0" err="1"/>
              <a:t>rWL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3%</a:t>
            </a:r>
            <a:r>
              <a:rPr lang="en-US" dirty="0"/>
              <a:t>, Fmax </a:t>
            </a:r>
            <a:r>
              <a:rPr lang="en-US" b="1" dirty="0">
                <a:solidFill>
                  <a:srgbClr val="00B050"/>
                </a:solidFill>
              </a:rPr>
              <a:t>3%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52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97E8D-C949-2B87-EEBB-09C0B6C0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Eval. of partitioning – VTR 7 designs 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</a:rPr>
              <a:t>(two-dies)</a:t>
            </a:r>
            <a:endParaRPr lang="en-US" sz="28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EF726-2D1F-19B6-D1E5-B68F2033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52FB9D-A41D-0CAF-CB46-1BEDA207A1DC}"/>
              </a:ext>
            </a:extLst>
          </p:cNvPr>
          <p:cNvGraphicFramePr>
            <a:graphicFrameLocks noGrp="1"/>
          </p:cNvGraphicFramePr>
          <p:nvPr/>
        </p:nvGraphicFramePr>
        <p:xfrm>
          <a:off x="343152" y="2878559"/>
          <a:ext cx="8488335" cy="35916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21314">
                  <a:extLst>
                    <a:ext uri="{9D8B030D-6E8A-4147-A177-3AD203B41FA5}">
                      <a16:colId xmlns:a16="http://schemas.microsoft.com/office/drawing/2014/main" val="2798083698"/>
                    </a:ext>
                  </a:extLst>
                </a:gridCol>
                <a:gridCol w="1574020">
                  <a:extLst>
                    <a:ext uri="{9D8B030D-6E8A-4147-A177-3AD203B41FA5}">
                      <a16:colId xmlns:a16="http://schemas.microsoft.com/office/drawing/2014/main" val="3439066660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902410024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2502441278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467408858"/>
                    </a:ext>
                  </a:extLst>
                </a:gridCol>
              </a:tblGrid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174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bgm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596332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586373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39.21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475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blob_merge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87668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86173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103.98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961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boundtop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28705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152.60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156.36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6645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raygentop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27643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194.69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207.98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267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stereovision2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855932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809111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61.45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073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2DF2EB-F76D-91FD-C1F4-D1FB3EB1B9B6}"/>
              </a:ext>
            </a:extLst>
          </p:cNvPr>
          <p:cNvSpPr txBox="1"/>
          <p:nvPr/>
        </p:nvSpPr>
        <p:spPr>
          <a:xfrm>
            <a:off x="2662177" y="2504595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Routed Wirelength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4200-51F1-799F-A16A-2DB5134DADC7}"/>
              </a:ext>
            </a:extLst>
          </p:cNvPr>
          <p:cNvSpPr txBox="1"/>
          <p:nvPr/>
        </p:nvSpPr>
        <p:spPr>
          <a:xfrm>
            <a:off x="6274137" y="2504595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Fmax (</a:t>
            </a:r>
            <a:r>
              <a:rPr lang="en-US" sz="2000" b="1" dirty="0" err="1"/>
              <a:t>Mhz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550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31DE3-4B07-46F1-51D6-2D891CEF5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Architecture configurations: </a:t>
            </a:r>
            <a:br>
              <a:rPr lang="en-US" b="1" dirty="0"/>
            </a:br>
            <a:r>
              <a:rPr lang="en-US" dirty="0"/>
              <a:t>(two, </a:t>
            </a:r>
            <a:r>
              <a:rPr lang="en-US" b="1" dirty="0"/>
              <a:t>three</a:t>
            </a:r>
            <a:r>
              <a:rPr lang="en-US" dirty="0"/>
              <a:t>)-dies, interposer delay 1ns, 70% wires removed at die-boundaries</a:t>
            </a:r>
          </a:p>
          <a:p>
            <a:r>
              <a:rPr lang="en-US" b="1" dirty="0" err="1"/>
              <a:t>FPGAPart</a:t>
            </a:r>
            <a:r>
              <a:rPr lang="en-US" b="1" dirty="0"/>
              <a:t> geo-mean improvements: </a:t>
            </a:r>
            <a:r>
              <a:rPr lang="en-US" dirty="0" err="1"/>
              <a:t>rWL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3%</a:t>
            </a:r>
            <a:r>
              <a:rPr lang="en-US" dirty="0"/>
              <a:t>, Fmax </a:t>
            </a:r>
            <a:r>
              <a:rPr lang="en-US" b="1" dirty="0">
                <a:solidFill>
                  <a:srgbClr val="00B050"/>
                </a:solidFill>
              </a:rPr>
              <a:t>2%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52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97E8D-C949-2B87-EEBB-09C0B6C0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Eval. of partitioning – VTR 7 designs 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</a:rPr>
              <a:t>(three-dies)</a:t>
            </a:r>
            <a:endParaRPr lang="en-US" sz="28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EF726-2D1F-19B6-D1E5-B68F2033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52FB9D-A41D-0CAF-CB46-1BEDA207A1DC}"/>
              </a:ext>
            </a:extLst>
          </p:cNvPr>
          <p:cNvGraphicFramePr>
            <a:graphicFrameLocks noGrp="1"/>
          </p:cNvGraphicFramePr>
          <p:nvPr/>
        </p:nvGraphicFramePr>
        <p:xfrm>
          <a:off x="343152" y="2901709"/>
          <a:ext cx="8488335" cy="35916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21314">
                  <a:extLst>
                    <a:ext uri="{9D8B030D-6E8A-4147-A177-3AD203B41FA5}">
                      <a16:colId xmlns:a16="http://schemas.microsoft.com/office/drawing/2014/main" val="2798083698"/>
                    </a:ext>
                  </a:extLst>
                </a:gridCol>
                <a:gridCol w="1574020">
                  <a:extLst>
                    <a:ext uri="{9D8B030D-6E8A-4147-A177-3AD203B41FA5}">
                      <a16:colId xmlns:a16="http://schemas.microsoft.com/office/drawing/2014/main" val="3439066660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902410024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2502441278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467408858"/>
                    </a:ext>
                  </a:extLst>
                </a:gridCol>
              </a:tblGrid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174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bgm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586332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568438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39.55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475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blob_merge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85272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99.42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101.98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961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boundtop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28518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154.29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156.36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6645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raygentop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25641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211.34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267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stereovision2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798888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734728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56.98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61.51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07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5D3DA1-9551-993B-1082-58BFB22EC7E1}"/>
              </a:ext>
            </a:extLst>
          </p:cNvPr>
          <p:cNvSpPr txBox="1"/>
          <p:nvPr/>
        </p:nvSpPr>
        <p:spPr>
          <a:xfrm>
            <a:off x="2662177" y="2504595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Routed Wirelength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059F1-23A9-2B79-9010-46D6BD17C08E}"/>
              </a:ext>
            </a:extLst>
          </p:cNvPr>
          <p:cNvSpPr txBox="1"/>
          <p:nvPr/>
        </p:nvSpPr>
        <p:spPr>
          <a:xfrm>
            <a:off x="6274137" y="2504595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Fmax (</a:t>
            </a:r>
            <a:r>
              <a:rPr lang="en-US" sz="2000" b="1" dirty="0" err="1"/>
              <a:t>Mhz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0435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31DE3-4B07-46F1-51D6-2D891CEF5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Architecture configurations: </a:t>
            </a:r>
            <a:br>
              <a:rPr lang="en-US" b="1" dirty="0"/>
            </a:br>
            <a:r>
              <a:rPr lang="en-US" dirty="0"/>
              <a:t>(</a:t>
            </a:r>
            <a:r>
              <a:rPr lang="en-US" b="1" dirty="0"/>
              <a:t>two</a:t>
            </a:r>
            <a:r>
              <a:rPr lang="en-US" dirty="0"/>
              <a:t>, three)-dies, interposer delay 1ns, 70% wires removed at die-boundaries</a:t>
            </a:r>
          </a:p>
          <a:p>
            <a:r>
              <a:rPr lang="en-US" b="1" dirty="0" err="1"/>
              <a:t>FPGAPart</a:t>
            </a:r>
            <a:r>
              <a:rPr lang="en-US" b="1" dirty="0"/>
              <a:t> geo-mean improvements: </a:t>
            </a:r>
            <a:r>
              <a:rPr lang="en-US" dirty="0" err="1"/>
              <a:t>rWL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3%</a:t>
            </a:r>
            <a:r>
              <a:rPr lang="en-US" dirty="0"/>
              <a:t>, Fmax </a:t>
            </a:r>
            <a:r>
              <a:rPr lang="en-US" b="1" dirty="0">
                <a:solidFill>
                  <a:srgbClr val="00B050"/>
                </a:solidFill>
              </a:rPr>
              <a:t>3%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97E8D-C949-2B87-EEBB-09C0B6C0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Eval. of partitioning – </a:t>
            </a:r>
            <a:r>
              <a:rPr lang="en-US" dirty="0" err="1"/>
              <a:t>Koios</a:t>
            </a:r>
            <a:r>
              <a:rPr lang="en-US" dirty="0"/>
              <a:t> designs 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</a:rPr>
              <a:t>(two-dies)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EF726-2D1F-19B6-D1E5-B68F2033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7F9252B-D0B7-C9CE-BC4A-979EE450E458}"/>
              </a:ext>
            </a:extLst>
          </p:cNvPr>
          <p:cNvGraphicFramePr>
            <a:graphicFrameLocks noGrp="1"/>
          </p:cNvGraphicFramePr>
          <p:nvPr/>
        </p:nvGraphicFramePr>
        <p:xfrm>
          <a:off x="343152" y="2855410"/>
          <a:ext cx="8488335" cy="35916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21314">
                  <a:extLst>
                    <a:ext uri="{9D8B030D-6E8A-4147-A177-3AD203B41FA5}">
                      <a16:colId xmlns:a16="http://schemas.microsoft.com/office/drawing/2014/main" val="2798083698"/>
                    </a:ext>
                  </a:extLst>
                </a:gridCol>
                <a:gridCol w="1574020">
                  <a:extLst>
                    <a:ext uri="{9D8B030D-6E8A-4147-A177-3AD203B41FA5}">
                      <a16:colId xmlns:a16="http://schemas.microsoft.com/office/drawing/2014/main" val="3439066660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902410024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2502441278"/>
                    </a:ext>
                  </a:extLst>
                </a:gridCol>
                <a:gridCol w="1697667">
                  <a:extLst>
                    <a:ext uri="{9D8B030D-6E8A-4147-A177-3AD203B41FA5}">
                      <a16:colId xmlns:a16="http://schemas.microsoft.com/office/drawing/2014/main" val="1467408858"/>
                    </a:ext>
                  </a:extLst>
                </a:gridCol>
              </a:tblGrid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FPGAPart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174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bnn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2317469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2223826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85.37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475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lstm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2105091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1815726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105.01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496136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robot_rl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204080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99.50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6645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softmax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171535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170419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153.98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12679"/>
                  </a:ext>
                </a:extLst>
              </a:tr>
              <a:tr h="598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/>
                        <a:t>tpu.small.os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466148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446796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137.64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137.95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073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CD9583-2BCA-CA7A-701C-F7B9D9EBE36A}"/>
              </a:ext>
            </a:extLst>
          </p:cNvPr>
          <p:cNvSpPr txBox="1"/>
          <p:nvPr/>
        </p:nvSpPr>
        <p:spPr>
          <a:xfrm>
            <a:off x="2662177" y="2504595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Routed Wirelength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1D93A-E9DB-6F71-F7A1-05F86C22D4A8}"/>
              </a:ext>
            </a:extLst>
          </p:cNvPr>
          <p:cNvSpPr txBox="1"/>
          <p:nvPr/>
        </p:nvSpPr>
        <p:spPr>
          <a:xfrm>
            <a:off x="6274137" y="2504595"/>
            <a:ext cx="305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Fmax (</a:t>
            </a:r>
            <a:r>
              <a:rPr lang="en-US" sz="2000" b="1" dirty="0" err="1"/>
              <a:t>Mhz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534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78952-12CB-9E67-0F69-C102DB997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Background and motivation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Why partitioning?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The partitioning problem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Modeling 2.5D multi-die architectures</a:t>
            </a:r>
          </a:p>
          <a:p>
            <a:pPr>
              <a:lnSpc>
                <a:spcPct val="100000"/>
              </a:lnSpc>
            </a:pPr>
            <a:r>
              <a:rPr lang="en-US" b="1" dirty="0" err="1"/>
              <a:t>FPGAPart</a:t>
            </a: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dirty="0"/>
              <a:t>Overall framework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Clustering (pre-packing + FP-growth)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Initial partitioning (neighborhood influences)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Multilevel refinement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Experimental results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Baseline flows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Validation of partitioning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Routability study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Conclusion and future directions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B3579-B59A-DCEF-E3E3-B2D4E991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7C04E-C1AB-5614-9A59-01967D21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9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E6680-4012-B481-7F52-F9531B0EC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Overall goal: </a:t>
            </a:r>
            <a:r>
              <a:rPr lang="en-US" dirty="0"/>
              <a:t>improve performance metrics (Fmax, routed WL) for multi-die FPGA designs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Why partitioning?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 aligns with the nature of the problem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ym typeface="Wingdings" pitchFamily="2" charset="2"/>
              </a:rPr>
              <a:t>Min-cut objective (</a:t>
            </a:r>
            <a:r>
              <a:rPr lang="en-US" u="sng" dirty="0">
                <a:sym typeface="Wingdings" pitchFamily="2" charset="2"/>
              </a:rPr>
              <a:t>limited cross-die interconnects</a:t>
            </a:r>
            <a:r>
              <a:rPr lang="en-US" dirty="0">
                <a:sym typeface="Wingdings" pitchFamily="2" charset="2"/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ym typeface="Wingdings" pitchFamily="2" charset="2"/>
              </a:rPr>
              <a:t>Discreteness of partitions (</a:t>
            </a:r>
            <a:r>
              <a:rPr lang="en-US" u="sng" dirty="0">
                <a:sym typeface="Wingdings" pitchFamily="2" charset="2"/>
              </a:rPr>
              <a:t>mapped to separate dies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233362" lvl="1" indent="0"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CF2AB-C4FE-BFA4-93B4-5CB80D4F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partitioning?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61987-B9F7-A686-229E-4BB6CEF4F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D1F8C-C6F2-69A7-779F-96E3A84A7DB4}"/>
              </a:ext>
            </a:extLst>
          </p:cNvPr>
          <p:cNvSpPr/>
          <p:nvPr/>
        </p:nvSpPr>
        <p:spPr>
          <a:xfrm>
            <a:off x="5319449" y="3012413"/>
            <a:ext cx="3670104" cy="3217762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065DE-A2BA-EE31-276A-ECEC856B50A5}"/>
              </a:ext>
            </a:extLst>
          </p:cNvPr>
          <p:cNvSpPr/>
          <p:nvPr/>
        </p:nvSpPr>
        <p:spPr>
          <a:xfrm>
            <a:off x="5421936" y="3139736"/>
            <a:ext cx="1672828" cy="14121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Die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E10AA-E633-2BB0-7ABA-93BF2EE5791F}"/>
              </a:ext>
            </a:extLst>
          </p:cNvPr>
          <p:cNvSpPr/>
          <p:nvPr/>
        </p:nvSpPr>
        <p:spPr>
          <a:xfrm>
            <a:off x="7197251" y="3162886"/>
            <a:ext cx="1678085" cy="1388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2F478-E19A-41CF-79D0-D5DE0FD68360}"/>
              </a:ext>
            </a:extLst>
          </p:cNvPr>
          <p:cNvSpPr/>
          <p:nvPr/>
        </p:nvSpPr>
        <p:spPr>
          <a:xfrm>
            <a:off x="5428764" y="4704225"/>
            <a:ext cx="1666000" cy="1412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Die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50882B-42D0-0B16-8B05-98B2D74C896A}"/>
              </a:ext>
            </a:extLst>
          </p:cNvPr>
          <p:cNvSpPr/>
          <p:nvPr/>
        </p:nvSpPr>
        <p:spPr>
          <a:xfrm>
            <a:off x="7204079" y="4696528"/>
            <a:ext cx="1671257" cy="1388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Die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7B16D4-60F6-43F0-99C4-4FBB390B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7" y="3105009"/>
            <a:ext cx="4351467" cy="2893671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BD5A1DDE-94E2-1A24-BAED-A236A187AFCC}"/>
              </a:ext>
            </a:extLst>
          </p:cNvPr>
          <p:cNvSpPr/>
          <p:nvPr/>
        </p:nvSpPr>
        <p:spPr>
          <a:xfrm>
            <a:off x="491727" y="3147507"/>
            <a:ext cx="1973052" cy="1956121"/>
          </a:xfrm>
          <a:custGeom>
            <a:avLst/>
            <a:gdLst>
              <a:gd name="connsiteX0" fmla="*/ 1782501 w 1973052"/>
              <a:gd name="connsiteY0" fmla="*/ 0 h 1956121"/>
              <a:gd name="connsiteX1" fmla="*/ 1539433 w 1973052"/>
              <a:gd name="connsiteY1" fmla="*/ 1180617 h 1956121"/>
              <a:gd name="connsiteX2" fmla="*/ 1909822 w 1973052"/>
              <a:gd name="connsiteY2" fmla="*/ 1632030 h 1956121"/>
              <a:gd name="connsiteX3" fmla="*/ 0 w 1973052"/>
              <a:gd name="connsiteY3" fmla="*/ 1956121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052" h="1956121">
                <a:moveTo>
                  <a:pt x="1782501" y="0"/>
                </a:moveTo>
                <a:cubicBezTo>
                  <a:pt x="1650357" y="454306"/>
                  <a:pt x="1518213" y="908612"/>
                  <a:pt x="1539433" y="1180617"/>
                </a:cubicBezTo>
                <a:cubicBezTo>
                  <a:pt x="1560653" y="1452622"/>
                  <a:pt x="2166394" y="1502779"/>
                  <a:pt x="1909822" y="1632030"/>
                </a:cubicBezTo>
                <a:cubicBezTo>
                  <a:pt x="1653250" y="1761281"/>
                  <a:pt x="826625" y="1858701"/>
                  <a:pt x="0" y="1956121"/>
                </a:cubicBezTo>
              </a:path>
            </a:pathLst>
          </a:custGeom>
          <a:noFill/>
          <a:ln w="50800" cmpd="thinThick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F10FAD5-E4BF-8DAD-B191-B6169295C773}"/>
              </a:ext>
            </a:extLst>
          </p:cNvPr>
          <p:cNvSpPr/>
          <p:nvPr/>
        </p:nvSpPr>
        <p:spPr>
          <a:xfrm>
            <a:off x="2433947" y="4748617"/>
            <a:ext cx="1828800" cy="1072122"/>
          </a:xfrm>
          <a:custGeom>
            <a:avLst/>
            <a:gdLst>
              <a:gd name="connsiteX0" fmla="*/ 0 w 1828800"/>
              <a:gd name="connsiteY0" fmla="*/ 0 h 1072122"/>
              <a:gd name="connsiteX1" fmla="*/ 497712 w 1828800"/>
              <a:gd name="connsiteY1" fmla="*/ 150471 h 1072122"/>
              <a:gd name="connsiteX2" fmla="*/ 844952 w 1828800"/>
              <a:gd name="connsiteY2" fmla="*/ 682907 h 1072122"/>
              <a:gd name="connsiteX3" fmla="*/ 937550 w 1828800"/>
              <a:gd name="connsiteY3" fmla="*/ 1030147 h 1072122"/>
              <a:gd name="connsiteX4" fmla="*/ 1828800 w 1828800"/>
              <a:gd name="connsiteY4" fmla="*/ 1053297 h 107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072122">
                <a:moveTo>
                  <a:pt x="0" y="0"/>
                </a:moveTo>
                <a:cubicBezTo>
                  <a:pt x="178443" y="18326"/>
                  <a:pt x="356887" y="36653"/>
                  <a:pt x="497712" y="150471"/>
                </a:cubicBezTo>
                <a:cubicBezTo>
                  <a:pt x="638537" y="264289"/>
                  <a:pt x="771646" y="536294"/>
                  <a:pt x="844952" y="682907"/>
                </a:cubicBezTo>
                <a:cubicBezTo>
                  <a:pt x="918258" y="829520"/>
                  <a:pt x="773575" y="968415"/>
                  <a:pt x="937550" y="1030147"/>
                </a:cubicBezTo>
                <a:cubicBezTo>
                  <a:pt x="1101525" y="1091879"/>
                  <a:pt x="1465162" y="1072588"/>
                  <a:pt x="1828800" y="1053297"/>
                </a:cubicBezTo>
              </a:path>
            </a:pathLst>
          </a:custGeom>
          <a:noFill/>
          <a:ln w="50800" cmpd="thinThick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5639F4C-447E-4C7F-891E-B85AE87A75A1}"/>
              </a:ext>
            </a:extLst>
          </p:cNvPr>
          <p:cNvSpPr/>
          <p:nvPr/>
        </p:nvSpPr>
        <p:spPr>
          <a:xfrm>
            <a:off x="2433947" y="4343503"/>
            <a:ext cx="2210765" cy="428264"/>
          </a:xfrm>
          <a:custGeom>
            <a:avLst/>
            <a:gdLst>
              <a:gd name="connsiteX0" fmla="*/ 0 w 2210765"/>
              <a:gd name="connsiteY0" fmla="*/ 428264 h 428264"/>
              <a:gd name="connsiteX1" fmla="*/ 1053296 w 2210765"/>
              <a:gd name="connsiteY1" fmla="*/ 92598 h 428264"/>
              <a:gd name="connsiteX2" fmla="*/ 2210765 w 2210765"/>
              <a:gd name="connsiteY2" fmla="*/ 0 h 42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0765" h="428264">
                <a:moveTo>
                  <a:pt x="0" y="428264"/>
                </a:moveTo>
                <a:cubicBezTo>
                  <a:pt x="342417" y="296119"/>
                  <a:pt x="684835" y="163975"/>
                  <a:pt x="1053296" y="92598"/>
                </a:cubicBezTo>
                <a:cubicBezTo>
                  <a:pt x="1421757" y="21221"/>
                  <a:pt x="1816261" y="10610"/>
                  <a:pt x="2210765" y="0"/>
                </a:cubicBezTo>
              </a:path>
            </a:pathLst>
          </a:custGeom>
          <a:noFill/>
          <a:ln w="50800" cmpd="thinThick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9C9F1-7496-C673-347C-ECDB806F74D3}"/>
              </a:ext>
            </a:extLst>
          </p:cNvPr>
          <p:cNvSpPr txBox="1"/>
          <p:nvPr/>
        </p:nvSpPr>
        <p:spPr>
          <a:xfrm>
            <a:off x="20774" y="3711904"/>
            <a:ext cx="1973052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Partition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0FAB6-962C-BCE7-F538-1269314225D4}"/>
              </a:ext>
            </a:extLst>
          </p:cNvPr>
          <p:cNvSpPr txBox="1"/>
          <p:nvPr/>
        </p:nvSpPr>
        <p:spPr>
          <a:xfrm>
            <a:off x="2519436" y="3367231"/>
            <a:ext cx="19730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Partition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028F5-9C80-B66B-8ED7-6E0C0C28AD50}"/>
              </a:ext>
            </a:extLst>
          </p:cNvPr>
          <p:cNvSpPr txBox="1"/>
          <p:nvPr/>
        </p:nvSpPr>
        <p:spPr>
          <a:xfrm>
            <a:off x="3126984" y="4570676"/>
            <a:ext cx="20102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Partition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D153B1-9E51-2838-B62F-E81CDF8F959F}"/>
              </a:ext>
            </a:extLst>
          </p:cNvPr>
          <p:cNvSpPr txBox="1"/>
          <p:nvPr/>
        </p:nvSpPr>
        <p:spPr>
          <a:xfrm>
            <a:off x="832131" y="5131502"/>
            <a:ext cx="20553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Partition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D984C-1EEE-D6F8-714A-33BC7CFA4E83}"/>
              </a:ext>
            </a:extLst>
          </p:cNvPr>
          <p:cNvSpPr txBox="1"/>
          <p:nvPr/>
        </p:nvSpPr>
        <p:spPr>
          <a:xfrm>
            <a:off x="7202508" y="3638604"/>
            <a:ext cx="16728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Partition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9F26C-2881-1627-C26B-0D5F5A7CFFEA}"/>
              </a:ext>
            </a:extLst>
          </p:cNvPr>
          <p:cNvSpPr txBox="1"/>
          <p:nvPr/>
        </p:nvSpPr>
        <p:spPr>
          <a:xfrm>
            <a:off x="5424565" y="3638604"/>
            <a:ext cx="167282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Partition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B0659E-4A58-F5AF-D21E-2059B13AB91E}"/>
              </a:ext>
            </a:extLst>
          </p:cNvPr>
          <p:cNvSpPr txBox="1"/>
          <p:nvPr/>
        </p:nvSpPr>
        <p:spPr>
          <a:xfrm>
            <a:off x="7199881" y="5207593"/>
            <a:ext cx="167282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Partition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105981-374E-5465-777C-B647D49C046E}"/>
              </a:ext>
            </a:extLst>
          </p:cNvPr>
          <p:cNvSpPr txBox="1"/>
          <p:nvPr/>
        </p:nvSpPr>
        <p:spPr>
          <a:xfrm>
            <a:off x="5431393" y="5207593"/>
            <a:ext cx="16728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Partition 3</a:t>
            </a:r>
          </a:p>
        </p:txBody>
      </p:sp>
    </p:spTree>
    <p:extLst>
      <p:ext uri="{BB962C8B-B14F-4D97-AF65-F5344CB8AC3E}">
        <p14:creationId xmlns:p14="http://schemas.microsoft.com/office/powerpoint/2010/main" val="24147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E3F9F8-24B4-D137-490B-5BDB6975B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Netlist partitioning:</a:t>
            </a:r>
            <a:r>
              <a:rPr lang="en-US" dirty="0"/>
              <a:t> given a netlist (hypergraph) divide the vertices into disjoint sets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Optimize a cost function (typically </a:t>
            </a:r>
            <a:r>
              <a:rPr lang="en-US" dirty="0" err="1">
                <a:solidFill>
                  <a:schemeClr val="tx1"/>
                </a:solidFill>
              </a:rPr>
              <a:t>cutsize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Satisfy constraints (typically balance)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b="1" dirty="0">
              <a:solidFill>
                <a:schemeClr val="tx1"/>
              </a:solidFill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6E94E-6F64-E571-2904-8088C4B7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partitioning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367E-2863-9237-0BA5-7AEF03AE1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87EECB-012B-1A01-18E4-855E628DF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87331"/>
              </p:ext>
            </p:extLst>
          </p:nvPr>
        </p:nvGraphicFramePr>
        <p:xfrm>
          <a:off x="343153" y="2529929"/>
          <a:ext cx="8488332" cy="3741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56109">
                  <a:extLst>
                    <a:ext uri="{9D8B030D-6E8A-4147-A177-3AD203B41FA5}">
                      <a16:colId xmlns:a16="http://schemas.microsoft.com/office/drawing/2014/main" val="469125097"/>
                    </a:ext>
                  </a:extLst>
                </a:gridCol>
                <a:gridCol w="2801304">
                  <a:extLst>
                    <a:ext uri="{9D8B030D-6E8A-4147-A177-3AD203B41FA5}">
                      <a16:colId xmlns:a16="http://schemas.microsoft.com/office/drawing/2014/main" val="1796735594"/>
                    </a:ext>
                  </a:extLst>
                </a:gridCol>
                <a:gridCol w="3030919">
                  <a:extLst>
                    <a:ext uri="{9D8B030D-6E8A-4147-A177-3AD203B41FA5}">
                      <a16:colId xmlns:a16="http://schemas.microsoft.com/office/drawing/2014/main" val="377144735"/>
                    </a:ext>
                  </a:extLst>
                </a:gridCol>
              </a:tblGrid>
              <a:tr h="776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Classical hypergraph partitioning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Multi-die FPGA partitioning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04793"/>
                  </a:ext>
                </a:extLst>
              </a:tr>
              <a:tr h="52466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Multi-resource types (FF, DSP,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00146"/>
                  </a:ext>
                </a:extLst>
              </a:tr>
              <a:tr h="64851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Logic groups (carry chains, RAMS,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445818"/>
                  </a:ext>
                </a:extLst>
              </a:tr>
              <a:tr h="45141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Min cut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023951"/>
                  </a:ext>
                </a:extLst>
              </a:tr>
              <a:tr h="43983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Timing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576794"/>
                  </a:ext>
                </a:extLst>
              </a:tr>
              <a:tr h="60188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Partitioners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hMETIS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GenPart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SpecPart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MedPart</a:t>
                      </a:r>
                      <a:r>
                        <a:rPr lang="en-US" sz="1800" dirty="0"/>
                        <a:t>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FPGAPart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this work (!)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17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56D83-D5E1-6588-9555-B1BE8AFF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Lack of open-source multi-die architectures</a:t>
            </a:r>
          </a:p>
          <a:p>
            <a:r>
              <a:rPr lang="en-US" dirty="0"/>
              <a:t>VTR 7 (</a:t>
            </a:r>
            <a:r>
              <a:rPr lang="en-US" dirty="0">
                <a:hlinkClick r:id="rId3"/>
              </a:rPr>
              <a:t>interposer branch</a:t>
            </a:r>
            <a:r>
              <a:rPr lang="en-US" dirty="0"/>
              <a:t>) to the rescue </a:t>
            </a:r>
            <a:r>
              <a:rPr lang="en-US" sz="3200" b="1" dirty="0">
                <a:solidFill>
                  <a:srgbClr val="00B050"/>
                </a:solidFill>
                <a:sym typeface="Wingdings" pitchFamily="2" charset="2"/>
              </a:rPr>
              <a:t></a:t>
            </a:r>
            <a:r>
              <a:rPr lang="en-US" sz="3200" dirty="0">
                <a:sym typeface="Wingdings" pitchFamily="2" charset="2"/>
              </a:rPr>
              <a:t> </a:t>
            </a:r>
            <a:endParaRPr lang="en-US" dirty="0"/>
          </a:p>
          <a:p>
            <a:pPr lvl="1"/>
            <a:r>
              <a:rPr lang="en-US" dirty="0"/>
              <a:t>Translates a monolithic die into multi-die architecture</a:t>
            </a:r>
          </a:p>
          <a:p>
            <a:pPr lvl="1"/>
            <a:r>
              <a:rPr lang="en-US" dirty="0"/>
              <a:t>Adapts internal P&amp;R algorithms to account for interposer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8CE94-DC32-10B9-9862-72843D4D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multi-die FPGA architectures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02F20-510E-1729-4928-B0375AA9B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A3D42-69DF-315F-296C-F83200141073}"/>
              </a:ext>
            </a:extLst>
          </p:cNvPr>
          <p:cNvSpPr/>
          <p:nvPr/>
        </p:nvSpPr>
        <p:spPr>
          <a:xfrm>
            <a:off x="343152" y="2569265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E1338-3B4F-81CB-1F11-03092D411C22}"/>
              </a:ext>
            </a:extLst>
          </p:cNvPr>
          <p:cNvSpPr/>
          <p:nvPr/>
        </p:nvSpPr>
        <p:spPr>
          <a:xfrm>
            <a:off x="343152" y="31113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71E6-2E74-6C9B-8BDC-3C481F50F3F1}"/>
              </a:ext>
            </a:extLst>
          </p:cNvPr>
          <p:cNvSpPr/>
          <p:nvPr/>
        </p:nvSpPr>
        <p:spPr>
          <a:xfrm>
            <a:off x="343152" y="36441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5BFDBA-E02B-7639-4F15-38CBE01C26BC}"/>
              </a:ext>
            </a:extLst>
          </p:cNvPr>
          <p:cNvSpPr/>
          <p:nvPr/>
        </p:nvSpPr>
        <p:spPr>
          <a:xfrm>
            <a:off x="343152" y="41768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EDF14-76FC-5046-F608-5962BB321893}"/>
              </a:ext>
            </a:extLst>
          </p:cNvPr>
          <p:cNvSpPr/>
          <p:nvPr/>
        </p:nvSpPr>
        <p:spPr>
          <a:xfrm>
            <a:off x="343152" y="47096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78B1-04F6-023D-C9B0-F25A7346E1C8}"/>
              </a:ext>
            </a:extLst>
          </p:cNvPr>
          <p:cNvSpPr/>
          <p:nvPr/>
        </p:nvSpPr>
        <p:spPr>
          <a:xfrm>
            <a:off x="343152" y="52423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EF614-6E5C-6A48-750A-B55FC8334F6E}"/>
              </a:ext>
            </a:extLst>
          </p:cNvPr>
          <p:cNvSpPr/>
          <p:nvPr/>
        </p:nvSpPr>
        <p:spPr>
          <a:xfrm>
            <a:off x="343152" y="57751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50915-FBA1-88B2-E412-1432DE46AC2E}"/>
              </a:ext>
            </a:extLst>
          </p:cNvPr>
          <p:cNvSpPr/>
          <p:nvPr/>
        </p:nvSpPr>
        <p:spPr>
          <a:xfrm>
            <a:off x="944067" y="2569265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EF94C-1B62-8658-C4E9-22F67F745975}"/>
              </a:ext>
            </a:extLst>
          </p:cNvPr>
          <p:cNvSpPr/>
          <p:nvPr/>
        </p:nvSpPr>
        <p:spPr>
          <a:xfrm>
            <a:off x="944067" y="31113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A7FAC6-07D1-D3B4-615B-766829445334}"/>
              </a:ext>
            </a:extLst>
          </p:cNvPr>
          <p:cNvSpPr/>
          <p:nvPr/>
        </p:nvSpPr>
        <p:spPr>
          <a:xfrm>
            <a:off x="944067" y="36441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9080A-1C7F-827F-95E1-97BED3FA0795}"/>
              </a:ext>
            </a:extLst>
          </p:cNvPr>
          <p:cNvSpPr/>
          <p:nvPr/>
        </p:nvSpPr>
        <p:spPr>
          <a:xfrm>
            <a:off x="944067" y="41768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322D25-14CC-0B5F-8579-70FC79FDEE77}"/>
              </a:ext>
            </a:extLst>
          </p:cNvPr>
          <p:cNvSpPr/>
          <p:nvPr/>
        </p:nvSpPr>
        <p:spPr>
          <a:xfrm>
            <a:off x="944067" y="47096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82DFD7-C95C-BF64-B780-91DB146A22B1}"/>
              </a:ext>
            </a:extLst>
          </p:cNvPr>
          <p:cNvSpPr/>
          <p:nvPr/>
        </p:nvSpPr>
        <p:spPr>
          <a:xfrm>
            <a:off x="944067" y="52423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91EFE2-09F4-F2A5-9C04-35BE42A538AE}"/>
              </a:ext>
            </a:extLst>
          </p:cNvPr>
          <p:cNvSpPr/>
          <p:nvPr/>
        </p:nvSpPr>
        <p:spPr>
          <a:xfrm>
            <a:off x="944067" y="57751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1A0B81-30A7-9C82-2624-6A8FC8964AEC}"/>
              </a:ext>
            </a:extLst>
          </p:cNvPr>
          <p:cNvSpPr/>
          <p:nvPr/>
        </p:nvSpPr>
        <p:spPr>
          <a:xfrm>
            <a:off x="2137926" y="2569265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208AE-DD53-F9CA-5205-69FD16293004}"/>
              </a:ext>
            </a:extLst>
          </p:cNvPr>
          <p:cNvSpPr/>
          <p:nvPr/>
        </p:nvSpPr>
        <p:spPr>
          <a:xfrm>
            <a:off x="2137926" y="31113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37D37C-5415-1C1B-2CD9-07CF7614C92B}"/>
              </a:ext>
            </a:extLst>
          </p:cNvPr>
          <p:cNvSpPr/>
          <p:nvPr/>
        </p:nvSpPr>
        <p:spPr>
          <a:xfrm>
            <a:off x="2137926" y="36441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4E6BD1-5C45-4AAA-4479-F41C4C2EEB9A}"/>
              </a:ext>
            </a:extLst>
          </p:cNvPr>
          <p:cNvSpPr/>
          <p:nvPr/>
        </p:nvSpPr>
        <p:spPr>
          <a:xfrm>
            <a:off x="2137926" y="41768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2E7658-51A2-FFD4-B755-20288549E66A}"/>
              </a:ext>
            </a:extLst>
          </p:cNvPr>
          <p:cNvSpPr/>
          <p:nvPr/>
        </p:nvSpPr>
        <p:spPr>
          <a:xfrm>
            <a:off x="2137926" y="47096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630F9C-555E-E093-2663-0B9DAD753648}"/>
              </a:ext>
            </a:extLst>
          </p:cNvPr>
          <p:cNvSpPr/>
          <p:nvPr/>
        </p:nvSpPr>
        <p:spPr>
          <a:xfrm>
            <a:off x="2137926" y="524237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20833B-EDD9-C7D0-2FFA-172FB7FA9968}"/>
              </a:ext>
            </a:extLst>
          </p:cNvPr>
          <p:cNvSpPr/>
          <p:nvPr/>
        </p:nvSpPr>
        <p:spPr>
          <a:xfrm>
            <a:off x="2137926" y="577512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FFDE80-E22E-8846-CE90-4DBF6487590F}"/>
              </a:ext>
            </a:extLst>
          </p:cNvPr>
          <p:cNvSpPr/>
          <p:nvPr/>
        </p:nvSpPr>
        <p:spPr>
          <a:xfrm>
            <a:off x="1540996" y="4701117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6FCCAC-7312-81FC-6497-80245D6CCB01}"/>
              </a:ext>
            </a:extLst>
          </p:cNvPr>
          <p:cNvSpPr/>
          <p:nvPr/>
        </p:nvSpPr>
        <p:spPr>
          <a:xfrm>
            <a:off x="1540996" y="5233867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602DEF-D42E-9719-E2B4-22A6964AD7F5}"/>
              </a:ext>
            </a:extLst>
          </p:cNvPr>
          <p:cNvSpPr/>
          <p:nvPr/>
        </p:nvSpPr>
        <p:spPr>
          <a:xfrm>
            <a:off x="1540996" y="5766617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E953B1-302E-19DC-FC84-08D3915BF5B7}"/>
              </a:ext>
            </a:extLst>
          </p:cNvPr>
          <p:cNvSpPr/>
          <p:nvPr/>
        </p:nvSpPr>
        <p:spPr>
          <a:xfrm>
            <a:off x="2734855" y="2569265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CE147A-CE96-E809-EBE7-B2FC4AD38C38}"/>
              </a:ext>
            </a:extLst>
          </p:cNvPr>
          <p:cNvSpPr/>
          <p:nvPr/>
        </p:nvSpPr>
        <p:spPr>
          <a:xfrm>
            <a:off x="2734855" y="310544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E23F45-DC52-DA16-0060-D6AFD347639E}"/>
              </a:ext>
            </a:extLst>
          </p:cNvPr>
          <p:cNvSpPr/>
          <p:nvPr/>
        </p:nvSpPr>
        <p:spPr>
          <a:xfrm>
            <a:off x="2734855" y="363819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D3E382-44EF-934A-A291-4E274CE6751E}"/>
              </a:ext>
            </a:extLst>
          </p:cNvPr>
          <p:cNvSpPr/>
          <p:nvPr/>
        </p:nvSpPr>
        <p:spPr>
          <a:xfrm>
            <a:off x="2734855" y="417094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B892BE-BB5B-FED9-0DC8-6F21E7FB84A4}"/>
              </a:ext>
            </a:extLst>
          </p:cNvPr>
          <p:cNvSpPr/>
          <p:nvPr/>
        </p:nvSpPr>
        <p:spPr>
          <a:xfrm>
            <a:off x="2734855" y="470369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4B31CC-B011-4F27-43CA-D9166129E09F}"/>
              </a:ext>
            </a:extLst>
          </p:cNvPr>
          <p:cNvSpPr/>
          <p:nvPr/>
        </p:nvSpPr>
        <p:spPr>
          <a:xfrm>
            <a:off x="2734855" y="523644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812EB5-5F5A-B850-2F51-0273B3FEC927}"/>
              </a:ext>
            </a:extLst>
          </p:cNvPr>
          <p:cNvSpPr/>
          <p:nvPr/>
        </p:nvSpPr>
        <p:spPr>
          <a:xfrm>
            <a:off x="2734855" y="5769198"/>
            <a:ext cx="347241" cy="324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3A1BCD-4926-9055-3545-8908EC9BE0AE}"/>
              </a:ext>
            </a:extLst>
          </p:cNvPr>
          <p:cNvCxnSpPr/>
          <p:nvPr/>
        </p:nvCxnSpPr>
        <p:spPr>
          <a:xfrm>
            <a:off x="130552" y="4591647"/>
            <a:ext cx="3321934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1A341CB-0FDD-A2D8-BD5D-D0A126EC9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34758">
            <a:off x="3276527" y="4209934"/>
            <a:ext cx="775027" cy="763425"/>
          </a:xfrm>
          <a:prstGeom prst="rect">
            <a:avLst/>
          </a:prstGeom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7B304665-B231-4134-CBBC-19458F9FD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515218"/>
              </p:ext>
            </p:extLst>
          </p:nvPr>
        </p:nvGraphicFramePr>
        <p:xfrm>
          <a:off x="4050151" y="2463038"/>
          <a:ext cx="4873930" cy="421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AA9A60C4-899D-3BDB-123F-5DA3BA7DAE34}"/>
              </a:ext>
            </a:extLst>
          </p:cNvPr>
          <p:cNvSpPr txBox="1"/>
          <p:nvPr/>
        </p:nvSpPr>
        <p:spPr>
          <a:xfrm>
            <a:off x="2106421" y="4618949"/>
            <a:ext cx="108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Cutline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07530-8325-23F6-C2D4-FFB04259443E}"/>
              </a:ext>
            </a:extLst>
          </p:cNvPr>
          <p:cNvSpPr/>
          <p:nvPr/>
        </p:nvSpPr>
        <p:spPr>
          <a:xfrm>
            <a:off x="1538412" y="3070553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8BCA9F-5A60-AFA7-C505-E37A1E0BCB74}"/>
              </a:ext>
            </a:extLst>
          </p:cNvPr>
          <p:cNvSpPr/>
          <p:nvPr/>
        </p:nvSpPr>
        <p:spPr>
          <a:xfrm>
            <a:off x="1538412" y="3603303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BBB0958-91FA-F4FE-BFC4-64BF3BEBB64E}"/>
              </a:ext>
            </a:extLst>
          </p:cNvPr>
          <p:cNvSpPr/>
          <p:nvPr/>
        </p:nvSpPr>
        <p:spPr>
          <a:xfrm>
            <a:off x="1538412" y="4136053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19C178-6A18-BF05-9330-57D42A838A2D}"/>
              </a:ext>
            </a:extLst>
          </p:cNvPr>
          <p:cNvSpPr/>
          <p:nvPr/>
        </p:nvSpPr>
        <p:spPr>
          <a:xfrm>
            <a:off x="1538412" y="2569265"/>
            <a:ext cx="347241" cy="324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Graphic spid="42" grpId="0">
        <p:bldAsOne/>
      </p:bldGraphic>
      <p:bldP spid="43" grpId="0"/>
      <p:bldP spid="5" grpId="0" animBg="1"/>
      <p:bldP spid="38" grpId="0" animBg="1"/>
      <p:bldP spid="4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9A54DB-CAD5-D746-23EC-540023949E55}"/>
              </a:ext>
            </a:extLst>
          </p:cNvPr>
          <p:cNvGraphicFramePr/>
          <p:nvPr/>
        </p:nvGraphicFramePr>
        <p:xfrm>
          <a:off x="136525" y="-390058"/>
          <a:ext cx="8870949" cy="420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18DD5-8D08-36A4-6741-DDDCE3F3C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partitioning-based CAD flow for multi-die FPGAs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open-sourced FPGA-targeted partitioner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0ACA3-C208-B1AF-7F1C-30FCFD26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BF932-81B4-C49A-F40C-F4404209F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D4518-820F-EEBC-A39B-63CC116EFA67}"/>
              </a:ext>
            </a:extLst>
          </p:cNvPr>
          <p:cNvSpPr/>
          <p:nvPr/>
        </p:nvSpPr>
        <p:spPr>
          <a:xfrm>
            <a:off x="407566" y="3243805"/>
            <a:ext cx="1642163" cy="1582838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E64D4-833B-7F96-199F-9493BCA2D7BE}"/>
              </a:ext>
            </a:extLst>
          </p:cNvPr>
          <p:cNvSpPr/>
          <p:nvPr/>
        </p:nvSpPr>
        <p:spPr>
          <a:xfrm>
            <a:off x="510053" y="3371129"/>
            <a:ext cx="672717" cy="595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7AF04F-C7EA-9856-AE73-A89B427A4CA2}"/>
              </a:ext>
            </a:extLst>
          </p:cNvPr>
          <p:cNvSpPr/>
          <p:nvPr/>
        </p:nvSpPr>
        <p:spPr>
          <a:xfrm>
            <a:off x="1240511" y="3371128"/>
            <a:ext cx="678583" cy="595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B5061-7B89-64C4-0D75-3BD09F4CB3B8}"/>
              </a:ext>
            </a:extLst>
          </p:cNvPr>
          <p:cNvSpPr/>
          <p:nvPr/>
        </p:nvSpPr>
        <p:spPr>
          <a:xfrm>
            <a:off x="513694" y="4062142"/>
            <a:ext cx="669076" cy="632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2BE1D-1A85-9321-02EC-94355DD0F8CF}"/>
              </a:ext>
            </a:extLst>
          </p:cNvPr>
          <p:cNvSpPr/>
          <p:nvPr/>
        </p:nvSpPr>
        <p:spPr>
          <a:xfrm>
            <a:off x="1240511" y="4062141"/>
            <a:ext cx="674943" cy="632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AFCB5D-62EA-FC66-5B1B-7089E356F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52" y="4916532"/>
            <a:ext cx="2331525" cy="1550435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BE9FB8F-BE42-5BFE-BDA1-679EFD31205E}"/>
              </a:ext>
            </a:extLst>
          </p:cNvPr>
          <p:cNvGraphicFramePr/>
          <p:nvPr/>
        </p:nvGraphicFramePr>
        <p:xfrm>
          <a:off x="1252224" y="2419109"/>
          <a:ext cx="6514390" cy="436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C978041F-1FA4-997F-F36C-CCB9014B0B84}"/>
              </a:ext>
            </a:extLst>
          </p:cNvPr>
          <p:cNvSpPr/>
          <p:nvPr/>
        </p:nvSpPr>
        <p:spPr>
          <a:xfrm>
            <a:off x="2865589" y="5264083"/>
            <a:ext cx="697118" cy="42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2E1535F-DB14-452C-6436-B61CFFDF36B4}"/>
              </a:ext>
            </a:extLst>
          </p:cNvPr>
          <p:cNvSpPr/>
          <p:nvPr/>
        </p:nvSpPr>
        <p:spPr>
          <a:xfrm>
            <a:off x="2827251" y="3752694"/>
            <a:ext cx="697118" cy="42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1082B-6AA6-23CC-EB36-F747AC720DD1}"/>
              </a:ext>
            </a:extLst>
          </p:cNvPr>
          <p:cNvSpPr/>
          <p:nvPr/>
        </p:nvSpPr>
        <p:spPr>
          <a:xfrm>
            <a:off x="7313320" y="3668827"/>
            <a:ext cx="1642163" cy="1582838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700B2D-2CF4-BC72-6405-FCE01809B0C2}"/>
              </a:ext>
            </a:extLst>
          </p:cNvPr>
          <p:cNvSpPr/>
          <p:nvPr/>
        </p:nvSpPr>
        <p:spPr>
          <a:xfrm>
            <a:off x="7415807" y="3796151"/>
            <a:ext cx="672717" cy="595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F774FA-0A49-BFD4-34A1-5A620611B41E}"/>
              </a:ext>
            </a:extLst>
          </p:cNvPr>
          <p:cNvSpPr/>
          <p:nvPr/>
        </p:nvSpPr>
        <p:spPr>
          <a:xfrm>
            <a:off x="8146265" y="3796150"/>
            <a:ext cx="678583" cy="595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2FBC68-4801-8ECD-C5FE-08284A81110C}"/>
              </a:ext>
            </a:extLst>
          </p:cNvPr>
          <p:cNvSpPr/>
          <p:nvPr/>
        </p:nvSpPr>
        <p:spPr>
          <a:xfrm>
            <a:off x="7419448" y="4487164"/>
            <a:ext cx="669076" cy="632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D28E7-FCDC-04B8-52E8-0B5A3F5AA959}"/>
              </a:ext>
            </a:extLst>
          </p:cNvPr>
          <p:cNvSpPr/>
          <p:nvPr/>
        </p:nvSpPr>
        <p:spPr>
          <a:xfrm>
            <a:off x="8146265" y="4487163"/>
            <a:ext cx="674943" cy="6321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D637F8E-ACFF-7873-97B1-F7A806E7702A}"/>
              </a:ext>
            </a:extLst>
          </p:cNvPr>
          <p:cNvSpPr/>
          <p:nvPr/>
        </p:nvSpPr>
        <p:spPr>
          <a:xfrm>
            <a:off x="6500451" y="4145063"/>
            <a:ext cx="697118" cy="42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78952-12CB-9E67-0F69-C102DB997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Background and motivation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Why partitioning?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The partitioning problem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Modeling 2.5D multi-die architectures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70C0"/>
                </a:solidFill>
              </a:rPr>
              <a:t>FPGAPart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Overall framework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Clustering (pre-packing + FP-growth)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Initial partitioning (neighborhood influences)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Multilevel refinement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Experimental results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Baseline flows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Validation of partitioning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Routability study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Conclusion and future directions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B3579-B59A-DCEF-E3E3-B2D4E991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7C04E-C1AB-5614-9A59-01967D21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9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096FC5-58DC-0195-93D8-A2B3C76B2D69}"/>
              </a:ext>
            </a:extLst>
          </p:cNvPr>
          <p:cNvSpPr/>
          <p:nvPr/>
        </p:nvSpPr>
        <p:spPr>
          <a:xfrm>
            <a:off x="2905245" y="1342663"/>
            <a:ext cx="6030410" cy="5197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4D05F8-88D1-A031-2A50-E4D1C94C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FPGAPart</a:t>
            </a:r>
            <a:r>
              <a:rPr lang="en-US" dirty="0"/>
              <a:t>: overall framework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7FBCA-D8F5-A32D-5380-B358A605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N"/>
              <a:t>FCCM 2025</a:t>
            </a:r>
            <a:endParaRPr kumimoji="0" lang="en-I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39FA4-6B7D-729A-AFA4-82422FF2B430}"/>
              </a:ext>
            </a:extLst>
          </p:cNvPr>
          <p:cNvSpPr/>
          <p:nvPr/>
        </p:nvSpPr>
        <p:spPr>
          <a:xfrm>
            <a:off x="3112054" y="1540529"/>
            <a:ext cx="5582549" cy="1769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F7E2B-0B58-C0D0-8B03-786D28A942D1}"/>
              </a:ext>
            </a:extLst>
          </p:cNvPr>
          <p:cNvSpPr/>
          <p:nvPr/>
        </p:nvSpPr>
        <p:spPr>
          <a:xfrm>
            <a:off x="3112055" y="3525549"/>
            <a:ext cx="5582549" cy="99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3AA7E-9C04-7998-2592-103DE79231C0}"/>
              </a:ext>
            </a:extLst>
          </p:cNvPr>
          <p:cNvSpPr/>
          <p:nvPr/>
        </p:nvSpPr>
        <p:spPr>
          <a:xfrm>
            <a:off x="3112056" y="4787643"/>
            <a:ext cx="5582548" cy="1138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924548-EB05-39F0-8EDE-DAC28ECAC135}"/>
              </a:ext>
            </a:extLst>
          </p:cNvPr>
          <p:cNvSpPr/>
          <p:nvPr/>
        </p:nvSpPr>
        <p:spPr>
          <a:xfrm>
            <a:off x="3344592" y="1642091"/>
            <a:ext cx="1864536" cy="72282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FP-Growth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58BEC-D410-5C56-A767-A2D2F42EE05C}"/>
              </a:ext>
            </a:extLst>
          </p:cNvPr>
          <p:cNvSpPr/>
          <p:nvPr/>
        </p:nvSpPr>
        <p:spPr>
          <a:xfrm>
            <a:off x="6111433" y="1660327"/>
            <a:ext cx="2304896" cy="70458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VTR pre-packing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CA42C-8F86-7377-8D28-A1B9FF5FED12}"/>
              </a:ext>
            </a:extLst>
          </p:cNvPr>
          <p:cNvSpPr/>
          <p:nvPr/>
        </p:nvSpPr>
        <p:spPr>
          <a:xfrm>
            <a:off x="3344592" y="2593275"/>
            <a:ext cx="5071737" cy="44844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Timing-driven multilevel First-Choice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8637EA-A27F-F3BA-2632-22F53782A951}"/>
              </a:ext>
            </a:extLst>
          </p:cNvPr>
          <p:cNvSpPr/>
          <p:nvPr/>
        </p:nvSpPr>
        <p:spPr>
          <a:xfrm>
            <a:off x="3344592" y="3795940"/>
            <a:ext cx="1619018" cy="49303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Greedy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B13EB0-1718-D258-C735-C397CA4A37EB}"/>
              </a:ext>
            </a:extLst>
          </p:cNvPr>
          <p:cNvSpPr/>
          <p:nvPr/>
        </p:nvSpPr>
        <p:spPr>
          <a:xfrm>
            <a:off x="5210089" y="3795939"/>
            <a:ext cx="1619018" cy="49303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Random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37CBA-0A5D-8BB4-9506-27000BFA572D}"/>
              </a:ext>
            </a:extLst>
          </p:cNvPr>
          <p:cNvSpPr/>
          <p:nvPr/>
        </p:nvSpPr>
        <p:spPr>
          <a:xfrm>
            <a:off x="7075586" y="3795939"/>
            <a:ext cx="1340743" cy="49303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ILP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DE97A-ED86-820A-FDCB-835B63BF6159}"/>
              </a:ext>
            </a:extLst>
          </p:cNvPr>
          <p:cNvSpPr/>
          <p:nvPr/>
        </p:nvSpPr>
        <p:spPr>
          <a:xfrm>
            <a:off x="3344592" y="5024221"/>
            <a:ext cx="2661448" cy="74121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K-way pairwise FM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543133-236A-9992-8177-C3F9CF349565}"/>
              </a:ext>
            </a:extLst>
          </p:cNvPr>
          <p:cNvSpPr/>
          <p:nvPr/>
        </p:nvSpPr>
        <p:spPr>
          <a:xfrm>
            <a:off x="6620933" y="5024221"/>
            <a:ext cx="1795396" cy="74121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K-way FM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442DEF-976C-B4E6-EC46-749E1129D890}"/>
              </a:ext>
            </a:extLst>
          </p:cNvPr>
          <p:cNvSpPr txBox="1"/>
          <p:nvPr/>
        </p:nvSpPr>
        <p:spPr>
          <a:xfrm>
            <a:off x="3112054" y="6013669"/>
            <a:ext cx="200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</a:rPr>
              <a:t>FPGAPart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39768BA-BAEA-A09A-78B4-BFF159ADB7C2}"/>
              </a:ext>
            </a:extLst>
          </p:cNvPr>
          <p:cNvSpPr/>
          <p:nvPr/>
        </p:nvSpPr>
        <p:spPr>
          <a:xfrm>
            <a:off x="335667" y="2073123"/>
            <a:ext cx="2257063" cy="1041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Multilevel clustering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2D98886-29EA-7B9B-6019-7C478363CC9D}"/>
              </a:ext>
            </a:extLst>
          </p:cNvPr>
          <p:cNvSpPr/>
          <p:nvPr/>
        </p:nvSpPr>
        <p:spPr>
          <a:xfrm>
            <a:off x="335666" y="3498345"/>
            <a:ext cx="2257063" cy="1041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Initial partitioning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49F520E-CF6D-F48E-71C1-B952741F3C6F}"/>
              </a:ext>
            </a:extLst>
          </p:cNvPr>
          <p:cNvSpPr/>
          <p:nvPr/>
        </p:nvSpPr>
        <p:spPr>
          <a:xfrm>
            <a:off x="335667" y="4965539"/>
            <a:ext cx="2257063" cy="1041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Multilevel refinement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C6F7451C-510C-4CB6-07B0-F592A5DB656F}"/>
              </a:ext>
            </a:extLst>
          </p:cNvPr>
          <p:cNvSpPr/>
          <p:nvPr/>
        </p:nvSpPr>
        <p:spPr>
          <a:xfrm>
            <a:off x="1308232" y="3114844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863C4A0-59F7-8163-9F29-6FFA73CBA938}"/>
              </a:ext>
            </a:extLst>
          </p:cNvPr>
          <p:cNvSpPr/>
          <p:nvPr/>
        </p:nvSpPr>
        <p:spPr>
          <a:xfrm>
            <a:off x="1308232" y="4552269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2F4B2D0F-712F-2C1D-1E62-4D0E2A695BF0}"/>
              </a:ext>
            </a:extLst>
          </p:cNvPr>
          <p:cNvSpPr/>
          <p:nvPr/>
        </p:nvSpPr>
        <p:spPr>
          <a:xfrm>
            <a:off x="5663047" y="3198288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4F7848C7-EA3B-4A6F-AFC7-8192E173DE08}"/>
              </a:ext>
            </a:extLst>
          </p:cNvPr>
          <p:cNvSpPr/>
          <p:nvPr/>
        </p:nvSpPr>
        <p:spPr>
          <a:xfrm>
            <a:off x="5663047" y="4417608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9C92E441-BCE4-97AE-EC8F-F1CF3C7A4BCD}"/>
              </a:ext>
            </a:extLst>
          </p:cNvPr>
          <p:cNvSpPr/>
          <p:nvPr/>
        </p:nvSpPr>
        <p:spPr>
          <a:xfrm>
            <a:off x="5663047" y="5849465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F18795-A5FF-4E9E-C662-368C09A967A5}"/>
              </a:ext>
            </a:extLst>
          </p:cNvPr>
          <p:cNvSpPr/>
          <p:nvPr/>
        </p:nvSpPr>
        <p:spPr>
          <a:xfrm>
            <a:off x="5385099" y="6232966"/>
            <a:ext cx="2404574" cy="476941"/>
          </a:xfrm>
          <a:prstGeom prst="rect">
            <a:avLst/>
          </a:prstGeom>
          <a:solidFill>
            <a:srgbClr val="EEF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Output partition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B4A0A6-82A2-FE04-DF94-1176370C45CA}"/>
              </a:ext>
            </a:extLst>
          </p:cNvPr>
          <p:cNvSpPr/>
          <p:nvPr/>
        </p:nvSpPr>
        <p:spPr>
          <a:xfrm>
            <a:off x="3143946" y="737254"/>
            <a:ext cx="2404574" cy="476941"/>
          </a:xfrm>
          <a:prstGeom prst="rect">
            <a:avLst/>
          </a:prstGeom>
          <a:solidFill>
            <a:srgbClr val="EEF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Input netlist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CD7DC035-324F-7F63-F6DF-53E2E9640C6B}"/>
              </a:ext>
            </a:extLst>
          </p:cNvPr>
          <p:cNvSpPr/>
          <p:nvPr/>
        </p:nvSpPr>
        <p:spPr>
          <a:xfrm>
            <a:off x="4847232" y="1166824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C80223-8A16-1DE6-D36B-7351F4EDAE1E}"/>
              </a:ext>
            </a:extLst>
          </p:cNvPr>
          <p:cNvSpPr/>
          <p:nvPr/>
        </p:nvSpPr>
        <p:spPr>
          <a:xfrm>
            <a:off x="5860652" y="737254"/>
            <a:ext cx="2646739" cy="476941"/>
          </a:xfrm>
          <a:prstGeom prst="rect">
            <a:avLst/>
          </a:prstGeom>
          <a:solidFill>
            <a:srgbClr val="EEF6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Timing information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0998E5D4-5958-9660-8BAE-DDF049919E5B}"/>
              </a:ext>
            </a:extLst>
          </p:cNvPr>
          <p:cNvSpPr/>
          <p:nvPr/>
        </p:nvSpPr>
        <p:spPr>
          <a:xfrm>
            <a:off x="6111433" y="1166824"/>
            <a:ext cx="342993" cy="383501"/>
          </a:xfrm>
          <a:prstGeom prst="downArrow">
            <a:avLst/>
          </a:prstGeom>
          <a:solidFill>
            <a:srgbClr val="002060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5D0B21A-1525-8E16-628C-C27D3D928A0F}"/>
              </a:ext>
            </a:extLst>
          </p:cNvPr>
          <p:cNvSpPr/>
          <p:nvPr/>
        </p:nvSpPr>
        <p:spPr>
          <a:xfrm>
            <a:off x="105871" y="1838275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24B01C-7AED-00E3-15BB-859BACBB31D6}"/>
              </a:ext>
            </a:extLst>
          </p:cNvPr>
          <p:cNvSpPr/>
          <p:nvPr/>
        </p:nvSpPr>
        <p:spPr>
          <a:xfrm>
            <a:off x="94614" y="3253437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310622-A994-6AF3-2F00-318D9CE09F7A}"/>
              </a:ext>
            </a:extLst>
          </p:cNvPr>
          <p:cNvSpPr/>
          <p:nvPr/>
        </p:nvSpPr>
        <p:spPr>
          <a:xfrm>
            <a:off x="105872" y="4705747"/>
            <a:ext cx="474562" cy="48981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0E191E3C-6FD4-8B40-D5C9-F3CCC260D1FD}"/>
              </a:ext>
            </a:extLst>
          </p:cNvPr>
          <p:cNvSpPr/>
          <p:nvPr/>
        </p:nvSpPr>
        <p:spPr>
          <a:xfrm>
            <a:off x="2743225" y="1717944"/>
            <a:ext cx="323093" cy="1396900"/>
          </a:xfrm>
          <a:prstGeom prst="leftBrac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6F7CA088-5AA0-8E32-2147-BA00DCDDD985}"/>
              </a:ext>
            </a:extLst>
          </p:cNvPr>
          <p:cNvSpPr/>
          <p:nvPr/>
        </p:nvSpPr>
        <p:spPr>
          <a:xfrm>
            <a:off x="2743225" y="3430370"/>
            <a:ext cx="323093" cy="1121899"/>
          </a:xfrm>
          <a:prstGeom prst="leftBrac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375BC018-77AA-5C83-6808-23F6B8666C83}"/>
              </a:ext>
            </a:extLst>
          </p:cNvPr>
          <p:cNvSpPr/>
          <p:nvPr/>
        </p:nvSpPr>
        <p:spPr>
          <a:xfrm>
            <a:off x="2743225" y="4778744"/>
            <a:ext cx="323093" cy="1121899"/>
          </a:xfrm>
          <a:prstGeom prst="leftBrac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1" animBg="1"/>
      <p:bldP spid="25" grpId="0" animBg="1"/>
      <p:bldP spid="26" grpId="1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2_ABK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ece260b-w21-intro-flow-v1a-newtemplate</Template>
  <TotalTime>22222</TotalTime>
  <Words>3646</Words>
  <Application>Microsoft Macintosh PowerPoint</Application>
  <PresentationFormat>On-screen Show (4:3)</PresentationFormat>
  <Paragraphs>677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Tahoma</vt:lpstr>
      <vt:lpstr>Arial</vt:lpstr>
      <vt:lpstr>Arial Narrow</vt:lpstr>
      <vt:lpstr>Cambria Math</vt:lpstr>
      <vt:lpstr>Calibri</vt:lpstr>
      <vt:lpstr>Wingdings</vt:lpstr>
      <vt:lpstr>2_ABKGROUP</vt:lpstr>
      <vt:lpstr>A Partitioning-Based CAD Flow For Interposer-Based Multi-Die FPGAs </vt:lpstr>
      <vt:lpstr>A partitioning-based flow for multi-die FPGAs</vt:lpstr>
      <vt:lpstr>Outline</vt:lpstr>
      <vt:lpstr>Why partitioning? </vt:lpstr>
      <vt:lpstr>The partitioning problem</vt:lpstr>
      <vt:lpstr>Handling multi-die FPGA architectures</vt:lpstr>
      <vt:lpstr>Our contributions</vt:lpstr>
      <vt:lpstr>Outline</vt:lpstr>
      <vt:lpstr>FPGAPart: overall framework</vt:lpstr>
      <vt:lpstr>Multilevel clustering</vt:lpstr>
      <vt:lpstr>Initial partitioning</vt:lpstr>
      <vt:lpstr>Multilevel refinement</vt:lpstr>
      <vt:lpstr>Outline</vt:lpstr>
      <vt:lpstr>FPGAPart-based implementation flow</vt:lpstr>
      <vt:lpstr>Experimental setup</vt:lpstr>
      <vt:lpstr>Comparison with default VTR 7 flow</vt:lpstr>
      <vt:lpstr>Comparison with baseline partitioners</vt:lpstr>
      <vt:lpstr>Routability study (four-dies)</vt:lpstr>
      <vt:lpstr>Outline</vt:lpstr>
      <vt:lpstr>Conclusion and future directions</vt:lpstr>
      <vt:lpstr>Backup</vt:lpstr>
      <vt:lpstr>Our contributions</vt:lpstr>
      <vt:lpstr>Neighborhood influences</vt:lpstr>
      <vt:lpstr>Miscellaneous studies: seed noise</vt:lpstr>
      <vt:lpstr>Eval. of partitioning – VTR 7 designs (two-dies)</vt:lpstr>
      <vt:lpstr>Eval. of partitioning – VTR 7 designs (three-dies)</vt:lpstr>
      <vt:lpstr>Eval. of partitioning – Koios designs (two-dies)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260C, Spring 2025  Floorplan and PDN</dc:title>
  <dc:creator>Kwangsoo Han</dc:creator>
  <cp:lastModifiedBy>Pramanik, Bodhisatta</cp:lastModifiedBy>
  <cp:revision>45</cp:revision>
  <dcterms:created xsi:type="dcterms:W3CDTF">2006-08-16T00:00:00Z</dcterms:created>
  <dcterms:modified xsi:type="dcterms:W3CDTF">2025-05-10T15:09:57Z</dcterms:modified>
</cp:coreProperties>
</file>