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147482602" r:id="rId3"/>
    <p:sldId id="258" r:id="rId4"/>
    <p:sldId id="259" r:id="rId5"/>
    <p:sldId id="260" r:id="rId6"/>
    <p:sldId id="261" r:id="rId7"/>
    <p:sldId id="262" r:id="rId8"/>
    <p:sldId id="2147482603" r:id="rId9"/>
    <p:sldId id="263" r:id="rId10"/>
    <p:sldId id="2147482601" r:id="rId11"/>
    <p:sldId id="265" r:id="rId12"/>
    <p:sldId id="2147482600" r:id="rId13"/>
    <p:sldId id="268" r:id="rId14"/>
    <p:sldId id="269" r:id="rId15"/>
    <p:sldId id="270" r:id="rId16"/>
    <p:sldId id="2147482604" r:id="rId17"/>
    <p:sldId id="271" r:id="rId18"/>
    <p:sldId id="272" r:id="rId19"/>
    <p:sldId id="273" r:id="rId20"/>
    <p:sldId id="274" r:id="rId21"/>
    <p:sldId id="275" r:id="rId22"/>
    <p:sldId id="276" r:id="rId23"/>
    <p:sldId id="278" r:id="rId24"/>
    <p:sldId id="277" r:id="rId25"/>
    <p:sldId id="279" r:id="rId26"/>
  </p:sldIdLst>
  <p:sldSz cx="9144000" cy="6858000" type="screen4x3"/>
  <p:notesSz cx="9296400" cy="7010400"/>
  <p:embeddedFontLst>
    <p:embeddedFont>
      <p:font typeface="Cambria Math" panose="02040503050406030204" pitchFamily="18" charset="0"/>
      <p:regular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9">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HfdqTJuVYkqb3gMmUPmqdHmah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8507" autoAdjust="0"/>
  </p:normalViewPr>
  <p:slideViewPr>
    <p:cSldViewPr snapToGrid="0">
      <p:cViewPr varScale="1">
        <p:scale>
          <a:sx n="48" d="100"/>
          <a:sy n="48" d="100"/>
        </p:scale>
        <p:origin x="2150" y="29"/>
      </p:cViewPr>
      <p:guideLst>
        <p:guide orient="horz" pos="2160"/>
        <p:guide pos="2880"/>
      </p:guideLst>
    </p:cSldViewPr>
  </p:slideViewPr>
  <p:notesTextViewPr>
    <p:cViewPr>
      <p:scale>
        <a:sx n="1" d="1"/>
        <a:sy n="1" d="1"/>
      </p:scale>
      <p:origin x="0" y="0"/>
    </p:cViewPr>
  </p:notesTextViewPr>
  <p:sorterViewPr>
    <p:cViewPr>
      <p:scale>
        <a:sx n="100" d="100"/>
        <a:sy n="100" d="100"/>
      </p:scale>
      <p:origin x="0" y="-3178"/>
    </p:cViewPr>
  </p:sorterViewPr>
  <p:notesViewPr>
    <p:cSldViewPr snapToGrid="0">
      <p:cViewPr varScale="1">
        <p:scale>
          <a:sx n="100" d="100"/>
          <a:sy n="100" d="100"/>
        </p:scale>
        <p:origin x="0" y="0"/>
      </p:cViewPr>
      <p:guideLst>
        <p:guide orient="horz" pos="2208"/>
        <p:guide pos="29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 y="1"/>
            <a:ext cx="4028440" cy="350520"/>
          </a:xfrm>
          <a:prstGeom prst="rect">
            <a:avLst/>
          </a:prstGeom>
          <a:noFill/>
          <a:ln>
            <a:noFill/>
          </a:ln>
        </p:spPr>
        <p:txBody>
          <a:bodyPr spcFirstLastPara="1" wrap="square" lIns="89450" tIns="44725" rIns="89450" bIns="447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2" y="1"/>
            <a:ext cx="4028440" cy="350520"/>
          </a:xfrm>
          <a:prstGeom prst="rect">
            <a:avLst/>
          </a:prstGeom>
          <a:noFill/>
          <a:ln>
            <a:noFill/>
          </a:ln>
        </p:spPr>
        <p:txBody>
          <a:bodyPr spcFirstLastPara="1" wrap="square" lIns="89450" tIns="44725" rIns="89450" bIns="447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 y="6658664"/>
            <a:ext cx="4028440" cy="350520"/>
          </a:xfrm>
          <a:prstGeom prst="rect">
            <a:avLst/>
          </a:prstGeom>
          <a:noFill/>
          <a:ln>
            <a:noFill/>
          </a:ln>
        </p:spPr>
        <p:txBody>
          <a:bodyPr spcFirstLastPara="1" wrap="square" lIns="89450" tIns="44725" rIns="89450" bIns="447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 name="Google Shape;25;p1: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Thank you for the introduction and for inviting this talk and the paper, which is a collaboration with my students and postdocs at UCSD.</a:t>
            </a:r>
            <a:endParaRPr lang="en-US" b="0" dirty="0">
              <a:effectLst/>
            </a:endParaRPr>
          </a:p>
          <a:p>
            <a:br>
              <a:rPr lang="en-US" dirty="0"/>
            </a:br>
            <a:endParaRPr dirty="0"/>
          </a:p>
        </p:txBody>
      </p:sp>
      <p:sp>
        <p:nvSpPr>
          <p:cNvPr id="26" name="Google Shape;26;p1:notes"/>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Arial" panose="020B0604020202020204" pitchFamily="34" charset="0"/>
              </a:rPr>
              <a:t>Next: </a:t>
            </a:r>
            <a:r>
              <a:rPr lang="en-US" sz="1800" b="1" i="0" u="none" strike="noStrike" dirty="0">
                <a:solidFill>
                  <a:srgbClr val="000000"/>
                </a:solidFill>
                <a:effectLst/>
                <a:latin typeface="Arial" panose="020B0604020202020204" pitchFamily="34" charset="0"/>
              </a:rPr>
              <a:t>We must measure, in order to improve.</a:t>
            </a:r>
            <a:r>
              <a:rPr lang="en-US" sz="1800" b="0" i="0" u="none" strike="noStrike" dirty="0">
                <a:solidFill>
                  <a:srgbClr val="000000"/>
                </a:solidFill>
                <a:effectLst/>
                <a:latin typeface="Arial" panose="020B0604020202020204" pitchFamily="34" charset="0"/>
              </a:rPr>
              <a:t> So, Key Performance Indicators, or METRICS, are a best practice. Is our ML deployment making progress? What actionable feedback is keeping us on the right path? Generic KPIs for ML span operational efficiency, customer or user satisfaction, and revenue impacts. </a:t>
            </a:r>
            <a:endParaRPr lang="en-US" b="0" dirty="0">
              <a:effectLst/>
            </a:endParaRPr>
          </a:p>
          <a:p>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For ML deployment in IC design, there are more specific KPIs, such as </a:t>
            </a:r>
            <a:r>
              <a:rPr lang="en-US" sz="1800" b="1" i="0" u="none" strike="noStrike" dirty="0">
                <a:solidFill>
                  <a:srgbClr val="000000"/>
                </a:solidFill>
                <a:effectLst/>
                <a:latin typeface="Arial" panose="020B0604020202020204" pitchFamily="34" charset="0"/>
              </a:rPr>
              <a:t>License Utilization</a:t>
            </a:r>
            <a:r>
              <a:rPr lang="en-US" sz="1800" b="0" i="0" u="none" strike="noStrike" dirty="0">
                <a:solidFill>
                  <a:srgbClr val="000000"/>
                </a:solidFill>
                <a:effectLst/>
                <a:latin typeface="Arial" panose="020B0604020202020204" pitchFamily="34" charset="0"/>
              </a:rPr>
              <a:t>; or </a:t>
            </a:r>
            <a:r>
              <a:rPr lang="en-US" sz="1800" b="1" i="0" u="none" strike="noStrike" dirty="0">
                <a:solidFill>
                  <a:srgbClr val="000000"/>
                </a:solidFill>
                <a:effectLst/>
                <a:latin typeface="Arial" panose="020B0604020202020204" pitchFamily="34" charset="0"/>
              </a:rPr>
              <a:t>Productivity,</a:t>
            </a:r>
            <a:r>
              <a:rPr lang="en-US" sz="1800" b="0" i="0" u="none" strike="noStrike" dirty="0">
                <a:solidFill>
                  <a:srgbClr val="000000"/>
                </a:solidFill>
                <a:effectLst/>
                <a:latin typeface="Arial" panose="020B0604020202020204" pitchFamily="34" charset="0"/>
              </a:rPr>
              <a:t> number of iterations per week; or </a:t>
            </a:r>
            <a:r>
              <a:rPr lang="en-US" sz="1800" b="1" i="0" u="none" strike="noStrike" dirty="0">
                <a:solidFill>
                  <a:srgbClr val="000000"/>
                </a:solidFill>
                <a:effectLst/>
                <a:latin typeface="Arial" panose="020B0604020202020204" pitchFamily="34" charset="0"/>
              </a:rPr>
              <a:t>Automation, </a:t>
            </a:r>
            <a:r>
              <a:rPr lang="en-US" sz="1800" b="0" i="0" u="none" strike="noStrike" dirty="0">
                <a:solidFill>
                  <a:srgbClr val="000000"/>
                </a:solidFill>
                <a:effectLst/>
                <a:latin typeface="Arial" panose="020B0604020202020204" pitchFamily="34" charset="0"/>
              </a:rPr>
              <a:t>the ratio of (automated to human) trials in design or flow explorations.</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03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ML </a:t>
            </a:r>
            <a:r>
              <a:rPr lang="en-US" sz="1800" b="1" i="0" u="none" strike="noStrike" dirty="0">
                <a:solidFill>
                  <a:srgbClr val="000000"/>
                </a:solidFill>
                <a:effectLst/>
                <a:latin typeface="Arial" panose="020B0604020202020204" pitchFamily="34" charset="0"/>
              </a:rPr>
              <a:t>GOALS</a:t>
            </a:r>
            <a:r>
              <a:rPr lang="en-US" sz="1800" b="0" i="0" u="none" strike="noStrike" dirty="0">
                <a:solidFill>
                  <a:srgbClr val="000000"/>
                </a:solidFill>
                <a:effectLst/>
                <a:latin typeface="Arial" panose="020B0604020202020204" pitchFamily="34" charset="0"/>
              </a:rPr>
              <a:t> must also satisfy </a:t>
            </a:r>
            <a:r>
              <a:rPr lang="en-US" sz="1800" b="1" i="0" u="none" strike="noStrike" dirty="0">
                <a:solidFill>
                  <a:srgbClr val="000000"/>
                </a:solidFill>
                <a:effectLst/>
                <a:latin typeface="Arial" panose="020B0604020202020204" pitchFamily="34" charset="0"/>
              </a:rPr>
              <a:t>basic checklists</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0" i="0" u="none" strike="noStrike" dirty="0">
                <a:solidFill>
                  <a:srgbClr val="000000"/>
                </a:solidFill>
                <a:effectLst/>
                <a:latin typeface="Arial" panose="020B0604020202020204" pitchFamily="34" charset="0"/>
              </a:rPr>
              <a:t>The </a:t>
            </a:r>
            <a:r>
              <a:rPr lang="en-US" sz="1800" b="1" i="0" u="none" strike="noStrike" dirty="0">
                <a:solidFill>
                  <a:srgbClr val="000000"/>
                </a:solidFill>
                <a:effectLst/>
                <a:latin typeface="Arial" panose="020B0604020202020204" pitchFamily="34" charset="0"/>
              </a:rPr>
              <a:t>first </a:t>
            </a:r>
            <a:r>
              <a:rPr lang="en-US" sz="1800" b="0" i="0" u="none" strike="noStrike" dirty="0">
                <a:solidFill>
                  <a:srgbClr val="000000"/>
                </a:solidFill>
                <a:effectLst/>
                <a:latin typeface="Arial" panose="020B0604020202020204" pitchFamily="34" charset="0"/>
              </a:rPr>
              <a:t>checklist is about </a:t>
            </a:r>
            <a:r>
              <a:rPr lang="en-US" sz="1800" b="1" i="0" u="none" strike="noStrike" dirty="0">
                <a:solidFill>
                  <a:srgbClr val="000000"/>
                </a:solidFill>
                <a:effectLst/>
                <a:latin typeface="Arial" panose="020B0604020202020204" pitchFamily="34" charset="0"/>
              </a:rPr>
              <a:t>data</a:t>
            </a:r>
            <a:r>
              <a:rPr lang="en-US" sz="1800" b="0" i="0" u="none" strike="noStrike" dirty="0">
                <a:solidFill>
                  <a:srgbClr val="000000"/>
                </a:solidFill>
                <a:effectLst/>
                <a:latin typeface="Arial" panose="020B0604020202020204" pitchFamily="34" charset="0"/>
              </a:rPr>
              <a:t>.</a:t>
            </a:r>
            <a:endParaRPr lang="en-US" b="0" dirty="0">
              <a:effectLst/>
            </a:endParaRPr>
          </a:p>
          <a:p>
            <a:pPr rtl="0"/>
            <a:r>
              <a:rPr lang="en-US" sz="1800" b="0" i="0" u="none" strike="noStrike" dirty="0">
                <a:solidFill>
                  <a:srgbClr val="000000"/>
                </a:solidFill>
                <a:effectLst/>
                <a:latin typeface="Arial" panose="020B0604020202020204" pitchFamily="34" charset="0"/>
              </a:rPr>
              <a:t>Does the desired output actually </a:t>
            </a:r>
            <a:r>
              <a:rPr lang="en-US" sz="1800" b="1" i="0" u="none" strike="noStrike" dirty="0">
                <a:solidFill>
                  <a:srgbClr val="000000"/>
                </a:solidFill>
                <a:effectLst/>
                <a:latin typeface="Arial" panose="020B0604020202020204" pitchFamily="34" charset="0"/>
              </a:rPr>
              <a:t>follow </a:t>
            </a:r>
            <a:r>
              <a:rPr lang="en-US" sz="1800" b="0" i="0" u="none" strike="noStrike" dirty="0">
                <a:solidFill>
                  <a:srgbClr val="000000"/>
                </a:solidFill>
                <a:effectLst/>
                <a:latin typeface="Arial" panose="020B0604020202020204" pitchFamily="34" charset="0"/>
              </a:rPr>
              <a:t>from all the input data?  It can’t rely on implicit assumptions, or human intuition, or magical solutions to hard subproblems.</a:t>
            </a:r>
            <a:endParaRPr lang="en-US" b="0" dirty="0">
              <a:effectLst/>
            </a:endParaRPr>
          </a:p>
          <a:p>
            <a:pPr rtl="0"/>
            <a:r>
              <a:rPr lang="en-US" sz="1800" b="0" i="0" u="none" strike="noStrike" dirty="0">
                <a:solidFill>
                  <a:srgbClr val="000000"/>
                </a:solidFill>
                <a:effectLst/>
                <a:latin typeface="Arial" panose="020B0604020202020204" pitchFamily="34" charset="0"/>
              </a:rPr>
              <a:t>Is there </a:t>
            </a:r>
            <a:r>
              <a:rPr lang="en-US" sz="1800" b="1" i="0" u="none" strike="noStrike" dirty="0">
                <a:solidFill>
                  <a:srgbClr val="000000"/>
                </a:solidFill>
                <a:effectLst/>
                <a:latin typeface="Arial" panose="020B0604020202020204" pitchFamily="34" charset="0"/>
              </a:rPr>
              <a:t>enough</a:t>
            </a:r>
            <a:r>
              <a:rPr lang="en-US" sz="1800" b="0" i="0" u="none" strike="noStrike" dirty="0">
                <a:solidFill>
                  <a:srgbClr val="000000"/>
                </a:solidFill>
                <a:effectLst/>
                <a:latin typeface="Arial" panose="020B0604020202020204" pitchFamily="34" charset="0"/>
              </a:rPr>
              <a:t> training data to </a:t>
            </a:r>
            <a:r>
              <a:rPr lang="en-US" sz="1800" b="1" i="0" u="none" strike="noStrike" dirty="0">
                <a:solidFill>
                  <a:srgbClr val="000000"/>
                </a:solidFill>
                <a:effectLst/>
                <a:latin typeface="Arial" panose="020B0604020202020204" pitchFamily="34" charset="0"/>
              </a:rPr>
              <a:t>fully capture </a:t>
            </a:r>
            <a:r>
              <a:rPr lang="en-US" sz="1800" b="0" i="0" u="none" strike="noStrike" dirty="0">
                <a:solidFill>
                  <a:srgbClr val="000000"/>
                </a:solidFill>
                <a:effectLst/>
                <a:latin typeface="Arial" panose="020B0604020202020204" pitchFamily="34" charset="0"/>
              </a:rPr>
              <a:t>the functionality?  Beware of isolated corner cases.</a:t>
            </a:r>
            <a:endParaRPr lang="en-US" b="0" dirty="0">
              <a:effectLst/>
            </a:endParaRPr>
          </a:p>
          <a:p>
            <a:pPr rtl="0"/>
            <a:r>
              <a:rPr lang="en-US" sz="1800" b="0" i="0" u="none" strike="noStrike" dirty="0">
                <a:solidFill>
                  <a:srgbClr val="000000"/>
                </a:solidFill>
                <a:effectLst/>
                <a:latin typeface="Arial" panose="020B0604020202020204" pitchFamily="34" charset="0"/>
              </a:rPr>
              <a:t>Does a given ML method work well </a:t>
            </a:r>
            <a:r>
              <a:rPr lang="en-US" sz="1800" b="1" i="0" u="none" strike="noStrike" dirty="0">
                <a:solidFill>
                  <a:srgbClr val="000000"/>
                </a:solidFill>
                <a:effectLst/>
                <a:latin typeface="Arial" panose="020B0604020202020204" pitchFamily="34" charset="0"/>
              </a:rPr>
              <a:t>with the given data</a:t>
            </a:r>
            <a:r>
              <a:rPr lang="en-US" sz="1800" b="0" i="0" u="none" strike="noStrike" dirty="0">
                <a:solidFill>
                  <a:srgbClr val="000000"/>
                </a:solidFill>
                <a:effectLst/>
                <a:latin typeface="Arial" panose="020B0604020202020204" pitchFamily="34" charset="0"/>
              </a:rPr>
              <a:t>?  LLMs can struggle with numerical data and graphs, or Deep Learning can struggle with big structured data or multiscale data.</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The </a:t>
            </a:r>
            <a:r>
              <a:rPr lang="en-US" sz="1800" b="1" i="0" u="none" strike="noStrike" dirty="0">
                <a:solidFill>
                  <a:srgbClr val="000000"/>
                </a:solidFill>
                <a:effectLst/>
                <a:latin typeface="Arial" panose="020B0604020202020204" pitchFamily="34" charset="0"/>
              </a:rPr>
              <a:t>second </a:t>
            </a:r>
            <a:r>
              <a:rPr lang="en-US" sz="1800" b="0" i="0" u="none" strike="noStrike" dirty="0">
                <a:solidFill>
                  <a:srgbClr val="000000"/>
                </a:solidFill>
                <a:effectLst/>
                <a:latin typeface="Arial" panose="020B0604020202020204" pitchFamily="34" charset="0"/>
              </a:rPr>
              <a:t>checklist is about </a:t>
            </a:r>
            <a:r>
              <a:rPr lang="en-US" sz="1800" b="1" i="0" u="none" strike="noStrike" dirty="0">
                <a:solidFill>
                  <a:srgbClr val="000000"/>
                </a:solidFill>
                <a:effectLst/>
                <a:latin typeface="Arial" panose="020B0604020202020204" pitchFamily="34" charset="0"/>
              </a:rPr>
              <a:t>ML models</a:t>
            </a:r>
            <a:r>
              <a:rPr lang="en-US" sz="1800" b="0" i="0" u="none" strike="noStrike" dirty="0">
                <a:solidFill>
                  <a:srgbClr val="000000"/>
                </a:solidFill>
                <a:effectLst/>
                <a:latin typeface="Arial" panose="020B0604020202020204" pitchFamily="34" charset="0"/>
              </a:rPr>
              <a:t> with respect to their data requirements.</a:t>
            </a:r>
            <a:endParaRPr lang="en-US" b="0" dirty="0">
              <a:effectLst/>
            </a:endParaRPr>
          </a:p>
          <a:p>
            <a:pPr rtl="0"/>
            <a:r>
              <a:rPr lang="en-US" sz="1800" b="0" i="0" u="none" strike="noStrike" dirty="0">
                <a:solidFill>
                  <a:srgbClr val="000000"/>
                </a:solidFill>
                <a:effectLst/>
                <a:latin typeface="Arial" panose="020B0604020202020204" pitchFamily="34" charset="0"/>
              </a:rPr>
              <a:t>Is there </a:t>
            </a:r>
            <a:r>
              <a:rPr lang="en-US" sz="1800" b="1" i="0" u="none" strike="noStrike" dirty="0">
                <a:solidFill>
                  <a:srgbClr val="000000"/>
                </a:solidFill>
                <a:effectLst/>
                <a:latin typeface="Arial" panose="020B0604020202020204" pitchFamily="34" charset="0"/>
              </a:rPr>
              <a:t>enough </a:t>
            </a:r>
            <a:r>
              <a:rPr lang="en-US" sz="1800" b="0" i="0" u="none" strike="noStrike" dirty="0">
                <a:solidFill>
                  <a:srgbClr val="000000"/>
                </a:solidFill>
                <a:effectLst/>
                <a:latin typeface="Arial" panose="020B0604020202020204" pitchFamily="34" charset="0"/>
              </a:rPr>
              <a:t>training data to train a given ML model?  </a:t>
            </a:r>
            <a:r>
              <a:rPr lang="en-US" sz="1800" b="0" i="0" u="none" strike="noStrike" dirty="0" err="1">
                <a:solidFill>
                  <a:srgbClr val="000000"/>
                </a:solidFill>
                <a:effectLst/>
                <a:latin typeface="Arial" panose="020B0604020202020204" pitchFamily="34" charset="0"/>
              </a:rPr>
              <a:t>GenAI</a:t>
            </a:r>
            <a:r>
              <a:rPr lang="en-US" sz="1800" b="0" i="0" u="none" strike="noStrike" dirty="0">
                <a:solidFill>
                  <a:srgbClr val="000000"/>
                </a:solidFill>
                <a:effectLst/>
                <a:latin typeface="Arial" panose="020B0604020202020204" pitchFamily="34" charset="0"/>
              </a:rPr>
              <a:t> and Deep RL are data-hungry.  GBDTs like </a:t>
            </a:r>
            <a:r>
              <a:rPr lang="en-US" sz="1800" b="0" i="0" u="none" strike="noStrike" dirty="0" err="1">
                <a:solidFill>
                  <a:srgbClr val="000000"/>
                </a:solidFill>
                <a:effectLst/>
                <a:latin typeface="Arial" panose="020B0604020202020204" pitchFamily="34" charset="0"/>
              </a:rPr>
              <a:t>XGBoost</a:t>
            </a:r>
            <a:r>
              <a:rPr lang="en-US" sz="1800" b="0" i="0" u="none" strike="noStrike" dirty="0">
                <a:solidFill>
                  <a:srgbClr val="000000"/>
                </a:solidFill>
                <a:effectLst/>
                <a:latin typeface="Arial" panose="020B0604020202020204" pitchFamily="34" charset="0"/>
              </a:rPr>
              <a:t> are less data-hungry – and Bayesian methods are data-frugal.</a:t>
            </a:r>
            <a:endParaRPr lang="en-US" b="0" dirty="0">
              <a:effectLst/>
            </a:endParaRPr>
          </a:p>
          <a:p>
            <a:pPr rtl="0"/>
            <a:r>
              <a:rPr lang="en-US" sz="1800" b="0" i="0" u="none" strike="noStrike" dirty="0">
                <a:solidFill>
                  <a:srgbClr val="000000"/>
                </a:solidFill>
                <a:effectLst/>
                <a:latin typeface="Arial" panose="020B0604020202020204" pitchFamily="34" charset="0"/>
              </a:rPr>
              <a:t>If there is </a:t>
            </a:r>
            <a:r>
              <a:rPr lang="en-US" sz="1800" b="1" i="0" u="none" strike="noStrike" dirty="0">
                <a:solidFill>
                  <a:srgbClr val="000000"/>
                </a:solidFill>
                <a:effectLst/>
                <a:latin typeface="Arial" panose="020B0604020202020204" pitchFamily="34" charset="0"/>
              </a:rPr>
              <a:t>too much</a:t>
            </a:r>
            <a:r>
              <a:rPr lang="en-US" sz="1800" b="0" i="0" u="none" strike="noStrike" dirty="0">
                <a:solidFill>
                  <a:srgbClr val="000000"/>
                </a:solidFill>
                <a:effectLst/>
                <a:latin typeface="Arial" panose="020B0604020202020204" pitchFamily="34" charset="0"/>
              </a:rPr>
              <a:t> data for a given ML model, you may need to use RAG or an </a:t>
            </a:r>
            <a:r>
              <a:rPr lang="en-US" sz="1800" b="0" i="0" u="none" strike="noStrike" dirty="0" err="1">
                <a:solidFill>
                  <a:srgbClr val="000000"/>
                </a:solidFill>
                <a:effectLst/>
                <a:latin typeface="Arial" panose="020B0604020202020204" pitchFamily="34" charset="0"/>
              </a:rPr>
              <a:t>MoE</a:t>
            </a:r>
            <a:r>
              <a:rPr lang="en-US" sz="1800" b="0" i="0" u="none" strike="noStrike" dirty="0">
                <a:solidFill>
                  <a:srgbClr val="000000"/>
                </a:solidFill>
                <a:effectLst/>
                <a:latin typeface="Arial" panose="020B0604020202020204" pitchFamily="34" charset="0"/>
              </a:rPr>
              <a:t>.</a:t>
            </a:r>
            <a:endParaRPr lang="en-US" b="0" dirty="0">
              <a:effectLst/>
            </a:endParaRPr>
          </a:p>
          <a:p>
            <a:r>
              <a:rPr lang="en-US" sz="1800" b="0" i="0" u="none" strike="noStrike" dirty="0">
                <a:solidFill>
                  <a:srgbClr val="000000"/>
                </a:solidFill>
                <a:effectLst/>
                <a:latin typeface="Arial" panose="020B0604020202020204" pitchFamily="34" charset="0"/>
              </a:rPr>
              <a:t>And, are </a:t>
            </a:r>
            <a:r>
              <a:rPr lang="en-US" sz="1800" b="1" i="0" u="none" strike="noStrike" dirty="0">
                <a:solidFill>
                  <a:srgbClr val="000000"/>
                </a:solidFill>
                <a:effectLst/>
                <a:latin typeface="Arial" panose="020B0604020202020204" pitchFamily="34" charset="0"/>
              </a:rPr>
              <a:t>training speed and cost</a:t>
            </a:r>
            <a:r>
              <a:rPr lang="en-US" sz="1800" b="0" i="0" u="none" strike="noStrike" dirty="0">
                <a:solidFill>
                  <a:srgbClr val="000000"/>
                </a:solidFill>
                <a:effectLst/>
                <a:latin typeface="Arial" panose="020B0604020202020204" pitchFamily="34" charset="0"/>
              </a:rPr>
              <a:t> consistent with updates to data and requirements for model freshness?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[917 / 2316] – 8:25</a:t>
            </a:r>
            <a:endParaRPr dirty="0"/>
          </a:p>
        </p:txBody>
      </p:sp>
      <p:sp>
        <p:nvSpPr>
          <p:cNvPr id="124" name="Google Shape;124;p7: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Arial" panose="020B0604020202020204" pitchFamily="34" charset="0"/>
              </a:rPr>
              <a:t>This slide points out checklists for </a:t>
            </a:r>
            <a:r>
              <a:rPr lang="en-US" sz="1800" b="1" i="0" u="none" strike="noStrike" dirty="0">
                <a:solidFill>
                  <a:srgbClr val="000000"/>
                </a:solidFill>
                <a:effectLst/>
                <a:latin typeface="Arial" panose="020B0604020202020204" pitchFamily="34" charset="0"/>
              </a:rPr>
              <a:t>outputs from </a:t>
            </a:r>
            <a:r>
              <a:rPr lang="en-US" sz="1800" b="0" i="0" u="none" strike="noStrike" dirty="0">
                <a:solidFill>
                  <a:srgbClr val="000000"/>
                </a:solidFill>
                <a:effectLst/>
                <a:latin typeface="Arial" panose="020B0604020202020204" pitchFamily="34" charset="0"/>
              </a:rPr>
              <a:t>ML models.  </a:t>
            </a:r>
            <a:endParaRPr lang="en-US" b="0" dirty="0">
              <a:effectLst/>
            </a:endParaRPr>
          </a:p>
          <a:p>
            <a:pPr rtl="0"/>
            <a:r>
              <a:rPr lang="en-US" sz="1800" b="0" i="0" u="none" strike="noStrike" dirty="0">
                <a:solidFill>
                  <a:srgbClr val="000000"/>
                </a:solidFill>
                <a:effectLst/>
                <a:latin typeface="Arial" panose="020B0604020202020204" pitchFamily="34" charset="0"/>
              </a:rPr>
              <a:t>Are there comparisons to strong baselines on relevant benchmarks?   </a:t>
            </a:r>
            <a:endParaRPr lang="en-US" b="0" dirty="0">
              <a:effectLst/>
            </a:endParaRPr>
          </a:p>
          <a:p>
            <a:pPr rtl="0"/>
            <a:r>
              <a:rPr lang="en-US" sz="1800" b="0" i="0" u="none" strike="noStrike" dirty="0">
                <a:solidFill>
                  <a:srgbClr val="000000"/>
                </a:solidFill>
                <a:effectLst/>
                <a:latin typeface="Arial" panose="020B0604020202020204" pitchFamily="34" charset="0"/>
              </a:rPr>
              <a:t>How do output errors scale?</a:t>
            </a:r>
            <a:endParaRPr lang="en-US" b="0" dirty="0">
              <a:effectLst/>
            </a:endParaRPr>
          </a:p>
          <a:p>
            <a:pPr rtl="0"/>
            <a:r>
              <a:rPr lang="en-US" sz="1800" b="0" i="0" u="none" strike="noStrike" dirty="0">
                <a:solidFill>
                  <a:srgbClr val="000000"/>
                </a:solidFill>
                <a:effectLst/>
                <a:latin typeface="Arial" panose="020B0604020202020204" pitchFamily="34" charset="0"/>
              </a:rPr>
              <a:t>Must output errors be found? And if we find them, how are they handled or tolerated?</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And digging deeper, </a:t>
            </a:r>
            <a:r>
              <a:rPr lang="en-US" sz="1800" b="1" i="0" u="none" strike="noStrike" dirty="0">
                <a:solidFill>
                  <a:srgbClr val="000000"/>
                </a:solidFill>
                <a:effectLst/>
                <a:latin typeface="Arial" panose="020B0604020202020204" pitchFamily="34" charset="0"/>
              </a:rPr>
              <a:t>who </a:t>
            </a:r>
            <a:r>
              <a:rPr lang="en-US" sz="1800" b="0" i="0" u="none" strike="noStrike" dirty="0">
                <a:solidFill>
                  <a:srgbClr val="000000"/>
                </a:solidFill>
                <a:effectLst/>
                <a:latin typeface="Arial" panose="020B0604020202020204" pitchFamily="34" charset="0"/>
              </a:rPr>
              <a:t>will </a:t>
            </a:r>
            <a:r>
              <a:rPr lang="en-US" sz="1800" b="1" i="0" u="none" strike="noStrike" dirty="0">
                <a:solidFill>
                  <a:srgbClr val="000000"/>
                </a:solidFill>
                <a:effectLst/>
                <a:latin typeface="Arial" panose="020B0604020202020204" pitchFamily="34" charset="0"/>
              </a:rPr>
              <a:t>consume </a:t>
            </a:r>
            <a:r>
              <a:rPr lang="en-US" sz="1800" b="0" i="0" u="none" strike="noStrike" dirty="0">
                <a:solidFill>
                  <a:srgbClr val="000000"/>
                </a:solidFill>
                <a:effectLst/>
                <a:latin typeface="Arial" panose="020B0604020202020204" pitchFamily="34" charset="0"/>
              </a:rPr>
              <a:t>the outputs from ML models?</a:t>
            </a:r>
            <a:endParaRPr lang="en-US" b="0" dirty="0">
              <a:effectLst/>
            </a:endParaRPr>
          </a:p>
          <a:p>
            <a:pPr rtl="0"/>
            <a:r>
              <a:rPr lang="en-US" sz="1800" b="0" i="0" u="none" strike="noStrike" dirty="0">
                <a:solidFill>
                  <a:srgbClr val="000000"/>
                </a:solidFill>
                <a:effectLst/>
                <a:latin typeface="Arial" panose="020B0604020202020204" pitchFamily="34" charset="0"/>
              </a:rPr>
              <a:t>If outputs are consumed by</a:t>
            </a:r>
            <a:r>
              <a:rPr lang="en-US" sz="1800" b="1" i="0" u="none" strike="noStrike" dirty="0">
                <a:solidFill>
                  <a:srgbClr val="000000"/>
                </a:solidFill>
                <a:effectLst/>
                <a:latin typeface="Arial" panose="020B0604020202020204" pitchFamily="34" charset="0"/>
              </a:rPr>
              <a:t> People:</a:t>
            </a:r>
            <a:r>
              <a:rPr lang="en-US" sz="1800" b="0" i="0" u="none" strike="noStrike" dirty="0">
                <a:solidFill>
                  <a:srgbClr val="000000"/>
                </a:solidFill>
                <a:effectLst/>
                <a:latin typeface="Arial" panose="020B0604020202020204" pitchFamily="34" charset="0"/>
              </a:rPr>
              <a:t>  is the output size manageable?  Can humans determine correctness, and any fixes needed?  </a:t>
            </a:r>
            <a:r>
              <a:rPr lang="en-US" sz="1800" b="1" i="0" u="none" strike="noStrike" dirty="0">
                <a:solidFill>
                  <a:srgbClr val="000000"/>
                </a:solidFill>
                <a:effectLst/>
                <a:latin typeface="Arial" panose="020B0604020202020204" pitchFamily="34" charset="0"/>
              </a:rPr>
              <a:t>At the end, do the ML outputs save time or waste time?</a:t>
            </a:r>
            <a:endParaRPr lang="en-US" b="0" dirty="0">
              <a:effectLst/>
            </a:endParaRPr>
          </a:p>
          <a:p>
            <a:pPr rtl="0"/>
            <a:r>
              <a:rPr lang="en-US" sz="1800" b="0" i="0" u="none" strike="noStrike" dirty="0">
                <a:solidFill>
                  <a:srgbClr val="000000"/>
                </a:solidFill>
                <a:effectLst/>
                <a:latin typeface="Arial" panose="020B0604020202020204" pitchFamily="34" charset="0"/>
              </a:rPr>
              <a:t> </a:t>
            </a:r>
            <a:endParaRPr lang="en-US" b="0" dirty="0">
              <a:effectLst/>
            </a:endParaRPr>
          </a:p>
          <a:p>
            <a:r>
              <a:rPr lang="en-US" sz="1800" b="0" i="0" u="none" strike="noStrike" dirty="0">
                <a:solidFill>
                  <a:srgbClr val="000000"/>
                </a:solidFill>
                <a:effectLst/>
                <a:latin typeface="Arial" panose="020B0604020202020204" pitchFamily="34" charset="0"/>
              </a:rPr>
              <a:t>Or, if model outputs are consumed by </a:t>
            </a:r>
            <a:r>
              <a:rPr lang="en-US" sz="1800" b="1" i="0" u="none" strike="noStrike" dirty="0">
                <a:solidFill>
                  <a:srgbClr val="000000"/>
                </a:solidFill>
                <a:effectLst/>
                <a:latin typeface="Arial" panose="020B0604020202020204" pitchFamily="34" charset="0"/>
              </a:rPr>
              <a:t>Tools</a:t>
            </a:r>
            <a:r>
              <a:rPr lang="en-US" sz="1800" b="0" i="0" u="none" strike="noStrike" dirty="0">
                <a:solidFill>
                  <a:srgbClr val="000000"/>
                </a:solidFill>
                <a:effectLst/>
                <a:latin typeface="Arial" panose="020B0604020202020204" pitchFamily="34" charset="0"/>
              </a:rPr>
              <a:t>:  Are there </a:t>
            </a:r>
            <a:r>
              <a:rPr lang="en-US" sz="1800" b="1" i="0" u="none" strike="noStrike" dirty="0">
                <a:solidFill>
                  <a:srgbClr val="000000"/>
                </a:solidFill>
                <a:effectLst/>
                <a:latin typeface="Arial" panose="020B0604020202020204" pitchFamily="34" charset="0"/>
              </a:rPr>
              <a:t>too many </a:t>
            </a:r>
            <a:r>
              <a:rPr lang="en-US" sz="1800" b="0" i="0" u="none" strike="noStrike" dirty="0">
                <a:solidFill>
                  <a:srgbClr val="000000"/>
                </a:solidFill>
                <a:effectLst/>
                <a:latin typeface="Arial" panose="020B0604020202020204" pitchFamily="34" charset="0"/>
              </a:rPr>
              <a:t>errors at scale? Do we have verifiers and correctors? </a:t>
            </a:r>
            <a:r>
              <a:rPr lang="en-US" sz="1800" b="1" i="0" u="none" strike="noStrike" dirty="0">
                <a:solidFill>
                  <a:srgbClr val="000000"/>
                </a:solidFill>
                <a:effectLst/>
                <a:latin typeface="Arial" panose="020B0604020202020204" pitchFamily="34" charset="0"/>
              </a:rPr>
              <a:t> Again – at the end, did ML improve final </a:t>
            </a:r>
            <a:r>
              <a:rPr lang="en-US" sz="1800" b="1" i="0" u="none" strike="noStrike" dirty="0" err="1">
                <a:solidFill>
                  <a:srgbClr val="000000"/>
                </a:solidFill>
                <a:effectLst/>
                <a:latin typeface="Arial" panose="020B0604020202020204" pitchFamily="34" charset="0"/>
              </a:rPr>
              <a:t>QoR</a:t>
            </a:r>
            <a:r>
              <a:rPr lang="en-US" sz="1800" b="1" i="0" u="none" strike="noStrike" dirty="0">
                <a:solidFill>
                  <a:srgbClr val="000000"/>
                </a:solidFill>
                <a:effectLst/>
                <a:latin typeface="Arial" panose="020B0604020202020204" pitchFamily="34" charset="0"/>
              </a:rPr>
              <a:t>?</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12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910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A key part of ML deployment is </a:t>
            </a:r>
            <a:r>
              <a:rPr lang="en-US" sz="1800" b="1"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which melds </a:t>
            </a:r>
            <a:r>
              <a:rPr lang="en-US" sz="1800" b="1" i="0" u="none" strike="noStrike" dirty="0">
                <a:solidFill>
                  <a:srgbClr val="000000"/>
                </a:solidFill>
                <a:effectLst/>
                <a:latin typeface="Arial" panose="020B0604020202020204" pitchFamily="34" charset="0"/>
              </a:rPr>
              <a:t>core ML</a:t>
            </a:r>
            <a:r>
              <a:rPr lang="en-US" sz="1800" b="0" i="0" u="none" strike="noStrike" dirty="0">
                <a:solidFill>
                  <a:srgbClr val="000000"/>
                </a:solidFill>
                <a:effectLst/>
                <a:latin typeface="Arial" panose="020B0604020202020204" pitchFamily="34" charset="0"/>
              </a:rPr>
              <a:t> activities with best practices from </a:t>
            </a:r>
            <a:r>
              <a:rPr lang="en-US" sz="1800" b="1" i="0" u="none" strike="noStrike" dirty="0">
                <a:solidFill>
                  <a:srgbClr val="000000"/>
                </a:solidFill>
                <a:effectLst/>
                <a:latin typeface="Arial" panose="020B0604020202020204" pitchFamily="34" charset="0"/>
              </a:rPr>
              <a:t>software </a:t>
            </a:r>
            <a:r>
              <a:rPr lang="en-US" sz="1800" b="0" i="0" u="none" strike="noStrike" dirty="0">
                <a:solidFill>
                  <a:srgbClr val="000000"/>
                </a:solidFill>
                <a:effectLst/>
                <a:latin typeface="Arial" panose="020B0604020202020204" pitchFamily="34" charset="0"/>
              </a:rPr>
              <a:t>engineering and </a:t>
            </a:r>
            <a:r>
              <a:rPr lang="en-US" sz="1800" b="1" i="0" u="none" strike="noStrike" dirty="0">
                <a:solidFill>
                  <a:srgbClr val="000000"/>
                </a:solidFill>
                <a:effectLst/>
                <a:latin typeface="Arial" panose="020B0604020202020204" pitchFamily="34" charset="0"/>
              </a:rPr>
              <a:t>data </a:t>
            </a:r>
            <a:r>
              <a:rPr lang="en-US" sz="1800" b="0" i="0" u="none" strike="noStrike" dirty="0">
                <a:solidFill>
                  <a:srgbClr val="000000"/>
                </a:solidFill>
                <a:effectLst/>
                <a:latin typeface="Arial" panose="020B0604020202020204" pitchFamily="34" charset="0"/>
              </a:rPr>
              <a:t>engineering.</a:t>
            </a:r>
            <a:endParaRPr lang="en-US" b="0" dirty="0">
              <a:effectLst/>
            </a:endParaRPr>
          </a:p>
          <a:p>
            <a:pPr rtl="0"/>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eases model development, testing, production deployment </a:t>
            </a:r>
            <a:r>
              <a:rPr lang="en-US" sz="1800" b="1" i="0" u="none" strike="noStrike" dirty="0">
                <a:solidFill>
                  <a:srgbClr val="000000"/>
                </a:solidFill>
                <a:effectLst/>
                <a:latin typeface="Arial" panose="020B0604020202020204" pitchFamily="34" charset="0"/>
              </a:rPr>
              <a:t>and </a:t>
            </a:r>
            <a:r>
              <a:rPr lang="en-US" sz="1800" b="0" i="0" u="none" strike="noStrike" dirty="0">
                <a:solidFill>
                  <a:srgbClr val="000000"/>
                </a:solidFill>
                <a:effectLst/>
                <a:latin typeface="Arial" panose="020B0604020202020204" pitchFamily="34" charset="0"/>
              </a:rPr>
              <a:t>sustainment.</a:t>
            </a:r>
            <a:endParaRPr lang="en-US" b="0" dirty="0">
              <a:effectLst/>
            </a:endParaRPr>
          </a:p>
          <a:p>
            <a:pPr rtl="0"/>
            <a:r>
              <a:rPr lang="en-US" sz="1800" b="0" i="0" u="none" strike="noStrike" dirty="0">
                <a:solidFill>
                  <a:srgbClr val="000000"/>
                </a:solidFill>
                <a:effectLst/>
                <a:latin typeface="Arial" panose="020B0604020202020204" pitchFamily="34" charset="0"/>
              </a:rPr>
              <a:t>And now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plus</a:t>
            </a:r>
            <a:r>
              <a:rPr lang="en-US" sz="1800" b="0" i="0" u="none" strike="noStrike" dirty="0">
                <a:solidFill>
                  <a:srgbClr val="000000"/>
                </a:solidFill>
                <a:effectLst/>
                <a:latin typeface="Arial" panose="020B0604020202020204" pitchFamily="34" charset="0"/>
              </a:rPr>
              <a:t> LLMs (which is called </a:t>
            </a:r>
            <a:r>
              <a:rPr lang="en-US" sz="1800" b="1" i="0" u="none" strike="noStrike" dirty="0" err="1">
                <a:solidFill>
                  <a:srgbClr val="000000"/>
                </a:solidFill>
                <a:effectLst/>
                <a:latin typeface="Arial" panose="020B0604020202020204" pitchFamily="34" charset="0"/>
              </a:rPr>
              <a:t>LLMOps</a:t>
            </a:r>
            <a:r>
              <a:rPr lang="en-US" sz="1800" b="0" i="0" u="none" strike="noStrike" dirty="0">
                <a:solidFill>
                  <a:srgbClr val="000000"/>
                </a:solidFill>
                <a:effectLst/>
                <a:latin typeface="Arial" panose="020B0604020202020204" pitchFamily="34" charset="0"/>
              </a:rPr>
              <a:t>) is driving a shift toward </a:t>
            </a:r>
            <a:r>
              <a:rPr lang="en-US" sz="1800" b="1" i="0" u="none" strike="noStrike" dirty="0">
                <a:solidFill>
                  <a:srgbClr val="000000"/>
                </a:solidFill>
                <a:effectLst/>
                <a:latin typeface="Arial" panose="020B0604020202020204" pitchFamily="34" charset="0"/>
              </a:rPr>
              <a:t>commoditization</a:t>
            </a:r>
            <a:r>
              <a:rPr lang="en-US" sz="1800" b="0" i="0" u="none" strike="noStrike" dirty="0">
                <a:solidFill>
                  <a:srgbClr val="000000"/>
                </a:solidFill>
                <a:effectLst/>
                <a:latin typeface="Arial" panose="020B0604020202020204" pitchFamily="34" charset="0"/>
              </a:rPr>
              <a:t> – meaning that </a:t>
            </a:r>
            <a:r>
              <a:rPr lang="en-US" sz="1800" b="1" i="0" u="none" strike="noStrike" dirty="0" err="1">
                <a:solidFill>
                  <a:srgbClr val="000000"/>
                </a:solidFill>
                <a:effectLst/>
                <a:latin typeface="Arial" panose="020B0604020202020204" pitchFamily="34" charset="0"/>
              </a:rPr>
              <a:t>LLMOps</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enables organizations of </a:t>
            </a:r>
            <a:r>
              <a:rPr lang="en-US" sz="1800" b="1" i="0" u="none" strike="noStrike" dirty="0">
                <a:solidFill>
                  <a:srgbClr val="000000"/>
                </a:solidFill>
                <a:effectLst/>
                <a:latin typeface="Arial" panose="020B0604020202020204" pitchFamily="34" charset="0"/>
              </a:rPr>
              <a:t>all </a:t>
            </a:r>
            <a:r>
              <a:rPr lang="en-US" sz="1800" b="0" i="0" u="none" strike="noStrike" dirty="0">
                <a:solidFill>
                  <a:srgbClr val="000000"/>
                </a:solidFill>
                <a:effectLst/>
                <a:latin typeface="Arial" panose="020B0604020202020204" pitchFamily="34" charset="0"/>
              </a:rPr>
              <a:t>sizes to adopt </a:t>
            </a:r>
            <a:r>
              <a:rPr lang="en-US" sz="1800" b="1" i="0" u="none" strike="noStrike" dirty="0" err="1">
                <a:solidFill>
                  <a:srgbClr val="000000"/>
                </a:solidFill>
                <a:effectLst/>
                <a:latin typeface="Arial" panose="020B0604020202020204" pitchFamily="34" charset="0"/>
              </a:rPr>
              <a:t>MLOps</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more readily.</a:t>
            </a:r>
            <a:endParaRPr lang="en-US" b="0" dirty="0">
              <a:effectLst/>
            </a:endParaRPr>
          </a:p>
          <a:p>
            <a:pPr rtl="0"/>
            <a:br>
              <a:rPr lang="en-US" b="0" dirty="0">
                <a:effectLst/>
              </a:rPr>
            </a:br>
            <a:r>
              <a:rPr lang="en-US" sz="1800" b="1" i="0" u="none" strike="noStrike" dirty="0">
                <a:solidFill>
                  <a:srgbClr val="000000"/>
                </a:solidFill>
                <a:effectLst/>
                <a:latin typeface="Arial" panose="020B0604020202020204" pitchFamily="34" charset="0"/>
              </a:rPr>
              <a:t>[CLICK]</a:t>
            </a:r>
            <a:r>
              <a:rPr lang="en-US" sz="1800" b="0" i="0" u="none" strike="noStrike" dirty="0">
                <a:solidFill>
                  <a:srgbClr val="000000"/>
                </a:solidFill>
                <a:effectLst/>
                <a:latin typeface="Arial" panose="020B0604020202020204" pitchFamily="34" charset="0"/>
              </a:rPr>
              <a:t> One message is: Design organizations should engage with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today!</a:t>
            </a:r>
            <a:endParaRPr lang="en-US" b="0" dirty="0">
              <a:effectLst/>
            </a:endParaRPr>
          </a:p>
          <a:p>
            <a:pPr rtl="0"/>
            <a:br>
              <a:rPr lang="en-US" b="0" dirty="0">
                <a:effectLst/>
              </a:rPr>
            </a:br>
            <a:r>
              <a:rPr lang="en-US" sz="1800" b="1" i="0" u="none" strike="noStrike" dirty="0">
                <a:solidFill>
                  <a:srgbClr val="000000"/>
                </a:solidFill>
                <a:effectLst/>
                <a:latin typeface="Arial" panose="020B0604020202020204" pitchFamily="34" charset="0"/>
              </a:rPr>
              <a:t>[CLICK]</a:t>
            </a:r>
            <a:r>
              <a:rPr lang="en-US" sz="1800" b="0" i="0" u="none" strike="noStrike" dirty="0">
                <a:solidFill>
                  <a:srgbClr val="000000"/>
                </a:solidFill>
                <a:effectLst/>
                <a:latin typeface="Arial" panose="020B0604020202020204" pitchFamily="34" charset="0"/>
              </a:rPr>
              <a:t> Another message is: </a:t>
            </a:r>
            <a:r>
              <a:rPr lang="en-US" sz="1800" b="1" i="0" u="none" strike="noStrike" dirty="0">
                <a:solidFill>
                  <a:srgbClr val="000000"/>
                </a:solidFill>
                <a:effectLst/>
                <a:latin typeface="Arial" panose="020B0604020202020204" pitchFamily="34" charset="0"/>
              </a:rPr>
              <a:t>Before </a:t>
            </a:r>
            <a:r>
              <a:rPr lang="en-US" sz="1800" b="0" i="0" u="none" strike="noStrike" dirty="0">
                <a:solidFill>
                  <a:srgbClr val="000000"/>
                </a:solidFill>
                <a:effectLst/>
                <a:latin typeface="Arial" panose="020B0604020202020204" pitchFamily="34" charset="0"/>
              </a:rPr>
              <a:t>adopting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again there is a checklist:</a:t>
            </a:r>
            <a:endParaRPr lang="en-US" b="0" dirty="0">
              <a:effectLst/>
            </a:endParaRPr>
          </a:p>
          <a:p>
            <a:pPr rtl="0"/>
            <a:r>
              <a:rPr lang="en-US" sz="1800" b="1" i="0" u="none" strike="noStrike" dirty="0">
                <a:solidFill>
                  <a:srgbClr val="000000"/>
                </a:solidFill>
                <a:effectLst/>
                <a:latin typeface="Arial" panose="020B0604020202020204" pitchFamily="34" charset="0"/>
              </a:rPr>
              <a:t>How </a:t>
            </a:r>
            <a:r>
              <a:rPr lang="en-US" sz="1800" b="0" i="0" u="none" strike="noStrike" dirty="0">
                <a:solidFill>
                  <a:srgbClr val="000000"/>
                </a:solidFill>
                <a:effectLst/>
                <a:latin typeface="Arial" panose="020B0604020202020204" pitchFamily="34" charset="0"/>
              </a:rPr>
              <a:t>will data be archived from runs – streaming or batch?</a:t>
            </a:r>
            <a:endParaRPr lang="en-US" b="0" dirty="0">
              <a:effectLst/>
            </a:endParaRPr>
          </a:p>
          <a:p>
            <a:pPr rtl="0"/>
            <a:r>
              <a:rPr lang="en-US" sz="1800" b="1" i="0" u="none" strike="noStrike" dirty="0">
                <a:solidFill>
                  <a:srgbClr val="000000"/>
                </a:solidFill>
                <a:effectLst/>
                <a:latin typeface="Arial" panose="020B0604020202020204" pitchFamily="34" charset="0"/>
              </a:rPr>
              <a:t>Which </a:t>
            </a:r>
            <a:r>
              <a:rPr lang="en-US" sz="1800" b="0" i="0" u="none" strike="noStrike" dirty="0">
                <a:solidFill>
                  <a:srgbClr val="000000"/>
                </a:solidFill>
                <a:effectLst/>
                <a:latin typeface="Arial" panose="020B0604020202020204" pitchFamily="34" charset="0"/>
              </a:rPr>
              <a:t>elements of run data – logs, scripts, reports, other collaterals?</a:t>
            </a:r>
            <a:endParaRPr lang="en-US" b="0" dirty="0">
              <a:effectLst/>
            </a:endParaRPr>
          </a:p>
          <a:p>
            <a:pPr rtl="0"/>
            <a:r>
              <a:rPr lang="en-US" sz="1800" b="0" i="0" u="none" strike="noStrike" dirty="0">
                <a:solidFill>
                  <a:srgbClr val="000000"/>
                </a:solidFill>
                <a:effectLst/>
                <a:latin typeface="Arial" panose="020B0604020202020204" pitchFamily="34" charset="0"/>
              </a:rPr>
              <a:t>How to manage the </a:t>
            </a:r>
            <a:r>
              <a:rPr lang="en-US" sz="1800" b="1" i="0" u="none" strike="noStrike" dirty="0">
                <a:solidFill>
                  <a:srgbClr val="000000"/>
                </a:solidFill>
                <a:effectLst/>
                <a:latin typeface="Arial" panose="020B0604020202020204" pitchFamily="34" charset="0"/>
              </a:rPr>
              <a:t>lifecycle </a:t>
            </a:r>
            <a:r>
              <a:rPr lang="en-US" sz="1800" b="0" i="0" u="none" strike="noStrike" dirty="0">
                <a:solidFill>
                  <a:srgbClr val="000000"/>
                </a:solidFill>
                <a:effectLst/>
                <a:latin typeface="Arial" panose="020B0604020202020204" pitchFamily="34" charset="0"/>
              </a:rPr>
              <a:t>of design data, or the </a:t>
            </a:r>
            <a:r>
              <a:rPr lang="en-US" sz="1800" b="1" i="0" u="none" strike="noStrike" dirty="0">
                <a:solidFill>
                  <a:srgbClr val="000000"/>
                </a:solidFill>
                <a:effectLst/>
                <a:latin typeface="Arial" panose="020B0604020202020204" pitchFamily="34" charset="0"/>
              </a:rPr>
              <a:t>model store</a:t>
            </a:r>
            <a:r>
              <a:rPr lang="en-US" sz="1800" b="0" i="0" u="none" strike="noStrike" dirty="0">
                <a:solidFill>
                  <a:srgbClr val="000000"/>
                </a:solidFill>
                <a:effectLst/>
                <a:latin typeface="Arial" panose="020B0604020202020204" pitchFamily="34" charset="0"/>
              </a:rPr>
              <a:t>?</a:t>
            </a:r>
            <a:endParaRPr lang="en-US" b="0" dirty="0">
              <a:effectLst/>
            </a:endParaRPr>
          </a:p>
          <a:p>
            <a:pPr rtl="0"/>
            <a:r>
              <a:rPr lang="en-US" sz="1800" b="1" i="0" u="none" strike="noStrike" dirty="0">
                <a:solidFill>
                  <a:srgbClr val="000000"/>
                </a:solidFill>
                <a:effectLst/>
                <a:latin typeface="Arial" panose="020B0604020202020204" pitchFamily="34" charset="0"/>
              </a:rPr>
              <a:t>Who </a:t>
            </a:r>
            <a:r>
              <a:rPr lang="en-US" sz="1800" b="0" i="0" u="none" strike="noStrike" dirty="0">
                <a:solidFill>
                  <a:srgbClr val="000000"/>
                </a:solidFill>
                <a:effectLst/>
                <a:latin typeface="Arial" panose="020B0604020202020204" pitchFamily="34" charset="0"/>
              </a:rPr>
              <a:t>maintains your </a:t>
            </a:r>
            <a:r>
              <a:rPr lang="en-US" sz="1800" b="0" i="0" u="none" strike="noStrike" dirty="0" err="1">
                <a:solidFill>
                  <a:srgbClr val="000000"/>
                </a:solidFill>
                <a:effectLst/>
                <a:latin typeface="Arial" panose="020B0604020202020204" pitchFamily="34" charset="0"/>
              </a:rPr>
              <a:t>VectorDBs</a:t>
            </a:r>
            <a:r>
              <a:rPr lang="en-US" sz="1800" b="0" i="0" u="none" strike="noStrike" dirty="0">
                <a:solidFill>
                  <a:srgbClr val="000000"/>
                </a:solidFill>
                <a:effectLst/>
                <a:latin typeface="Arial" panose="020B0604020202020204" pitchFamily="34" charset="0"/>
              </a:rPr>
              <a:t> (for RAG) and fine-tuned models?</a:t>
            </a:r>
            <a:endParaRPr lang="en-US" b="0" dirty="0">
              <a:effectLst/>
            </a:endParaRPr>
          </a:p>
          <a:p>
            <a:r>
              <a:rPr lang="en-US" sz="1800" b="1" i="0" u="none" strike="noStrike" dirty="0">
                <a:solidFill>
                  <a:srgbClr val="000000"/>
                </a:solidFill>
                <a:effectLst/>
                <a:latin typeface="Arial" panose="020B0604020202020204" pitchFamily="34" charset="0"/>
              </a:rPr>
              <a:t>Or: Where is your compute? </a:t>
            </a:r>
            <a:r>
              <a:rPr lang="en-US" sz="1800" b="0" i="0" u="none" strike="noStrike" dirty="0">
                <a:solidFill>
                  <a:srgbClr val="000000"/>
                </a:solidFill>
                <a:effectLst/>
                <a:latin typeface="Arial" panose="020B0604020202020204" pitchFamily="34" charset="0"/>
              </a:rPr>
              <a:t>  </a:t>
            </a:r>
          </a:p>
          <a:p>
            <a:endParaRPr dirty="0"/>
          </a:p>
        </p:txBody>
      </p:sp>
      <p:sp>
        <p:nvSpPr>
          <p:cNvPr id="157" name="Google Shape;157;p10: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Delivering a </a:t>
            </a:r>
            <a:r>
              <a:rPr lang="en-US" sz="1800" b="1" i="0" u="none" strike="noStrike" dirty="0">
                <a:solidFill>
                  <a:srgbClr val="000000"/>
                </a:solidFill>
                <a:effectLst/>
                <a:latin typeface="Arial" panose="020B0604020202020204" pitchFamily="34" charset="0"/>
              </a:rPr>
              <a:t>full </a:t>
            </a:r>
            <a:r>
              <a:rPr lang="en-US" sz="1800" b="1" i="0" u="none" strike="noStrike" dirty="0" err="1">
                <a:solidFill>
                  <a:srgbClr val="000000"/>
                </a:solidFill>
                <a:effectLst/>
                <a:latin typeface="Arial" panose="020B0604020202020204" pitchFamily="34" charset="0"/>
              </a:rPr>
              <a:t>MLOps</a:t>
            </a:r>
            <a:r>
              <a:rPr lang="en-US" sz="1800" b="1" i="0" u="none" strike="noStrike" dirty="0">
                <a:solidFill>
                  <a:srgbClr val="000000"/>
                </a:solidFill>
                <a:effectLst/>
                <a:latin typeface="Arial" panose="020B0604020202020204" pitchFamily="34" charset="0"/>
              </a:rPr>
              <a:t> suite</a:t>
            </a:r>
            <a:r>
              <a:rPr lang="en-US" sz="1800" b="0" i="0" u="none" strike="noStrike" dirty="0">
                <a:solidFill>
                  <a:srgbClr val="000000"/>
                </a:solidFill>
                <a:effectLst/>
                <a:latin typeface="Arial" panose="020B0604020202020204" pitchFamily="34" charset="0"/>
              </a:rPr>
              <a:t> is often </a:t>
            </a:r>
            <a:r>
              <a:rPr lang="en-US" sz="1800" b="1" i="0" u="none" strike="noStrike" dirty="0">
                <a:solidFill>
                  <a:srgbClr val="000000"/>
                </a:solidFill>
                <a:effectLst/>
                <a:latin typeface="Arial" panose="020B0604020202020204" pitchFamily="34" charset="0"/>
              </a:rPr>
              <a:t>very expensive</a:t>
            </a:r>
            <a:r>
              <a:rPr lang="en-US" sz="1800" b="0" i="0" u="none" strike="noStrike" dirty="0">
                <a:solidFill>
                  <a:srgbClr val="000000"/>
                </a:solidFill>
                <a:effectLst/>
                <a:latin typeface="Arial" panose="020B0604020202020204" pitchFamily="34" charset="0"/>
              </a:rPr>
              <a:t>. Much of the expense comes from </a:t>
            </a:r>
            <a:r>
              <a:rPr lang="en-US" sz="1800" b="1" i="0" u="none" strike="noStrike" dirty="0">
                <a:solidFill>
                  <a:srgbClr val="000000"/>
                </a:solidFill>
                <a:effectLst/>
                <a:latin typeface="Arial" panose="020B0604020202020204" pitchFamily="34" charset="0"/>
              </a:rPr>
              <a:t>hosting the model</a:t>
            </a:r>
            <a:r>
              <a:rPr lang="en-US" sz="1800" b="0" i="0" u="none" strike="noStrike" dirty="0">
                <a:solidFill>
                  <a:srgbClr val="000000"/>
                </a:solidFill>
                <a:effectLst/>
                <a:latin typeface="Arial" panose="020B0604020202020204" pitchFamily="34" charset="0"/>
              </a:rPr>
              <a:t> – covering </a:t>
            </a:r>
            <a:r>
              <a:rPr lang="en-US" sz="1800" b="1" i="0" u="none" strike="noStrike" dirty="0">
                <a:solidFill>
                  <a:srgbClr val="000000"/>
                </a:solidFill>
                <a:effectLst/>
                <a:latin typeface="Arial" panose="020B0604020202020204" pitchFamily="34" charset="0"/>
              </a:rPr>
              <a:t>training</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infrastructure</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serving</a:t>
            </a:r>
            <a:r>
              <a:rPr lang="en-US" sz="1800" b="0" i="0" u="none" strike="noStrike" dirty="0">
                <a:solidFill>
                  <a:srgbClr val="000000"/>
                </a:solidFill>
                <a:effectLst/>
                <a:latin typeface="Arial" panose="020B0604020202020204" pitchFamily="34" charset="0"/>
              </a:rPr>
              <a:t>, and even </a:t>
            </a:r>
            <a:r>
              <a:rPr lang="en-US" sz="1800" b="1" i="0" u="none" strike="noStrike" dirty="0">
                <a:solidFill>
                  <a:srgbClr val="000000"/>
                </a:solidFill>
                <a:effectLst/>
                <a:latin typeface="Arial" panose="020B0604020202020204" pitchFamily="34" charset="0"/>
              </a:rPr>
              <a:t>inference</a:t>
            </a:r>
            <a:r>
              <a:rPr lang="en-US" sz="1800" b="0" i="0" u="none" strike="noStrike" dirty="0">
                <a:solidFill>
                  <a:srgbClr val="000000"/>
                </a:solidFill>
                <a:effectLst/>
                <a:latin typeface="Arial" panose="020B0604020202020204" pitchFamily="34" charset="0"/>
              </a:rPr>
              <a:t>.</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endParaRPr lang="en-US" b="0" dirty="0">
              <a:effectLst/>
            </a:endParaRPr>
          </a:p>
          <a:p>
            <a:pPr rtl="0"/>
            <a:r>
              <a:rPr lang="en-US" sz="1800" b="0" i="0" u="none" strike="noStrike" dirty="0">
                <a:solidFill>
                  <a:srgbClr val="000000"/>
                </a:solidFill>
                <a:effectLst/>
                <a:latin typeface="Arial" panose="020B0604020202020204" pitchFamily="34" charset="0"/>
              </a:rPr>
              <a:t>With </a:t>
            </a:r>
            <a:r>
              <a:rPr lang="en-US" sz="1800" b="1" i="0" u="none" strike="noStrike" dirty="0">
                <a:solidFill>
                  <a:srgbClr val="000000"/>
                </a:solidFill>
                <a:effectLst/>
                <a:latin typeface="Arial" panose="020B0604020202020204" pitchFamily="34" charset="0"/>
              </a:rPr>
              <a:t>LLM APIs</a:t>
            </a:r>
            <a:r>
              <a:rPr lang="en-US" sz="1800" b="0" i="0" u="none" strike="noStrike" dirty="0">
                <a:solidFill>
                  <a:srgbClr val="000000"/>
                </a:solidFill>
                <a:effectLst/>
                <a:latin typeface="Arial" panose="020B0604020202020204" pitchFamily="34" charset="0"/>
              </a:rPr>
              <a:t>, the main costs </a:t>
            </a:r>
            <a:r>
              <a:rPr lang="en-US" sz="1800" b="1" i="0" u="none" strike="noStrike" dirty="0">
                <a:solidFill>
                  <a:srgbClr val="000000"/>
                </a:solidFill>
                <a:effectLst/>
                <a:latin typeface="Arial" panose="020B0604020202020204" pitchFamily="34" charset="0"/>
              </a:rPr>
              <a:t>SHIFT</a:t>
            </a:r>
            <a:r>
              <a:rPr lang="en-US" sz="1800" b="0" i="0" u="none" strike="noStrike" dirty="0">
                <a:solidFill>
                  <a:srgbClr val="000000"/>
                </a:solidFill>
                <a:effectLst/>
                <a:latin typeface="Arial" panose="020B0604020202020204" pitchFamily="34" charset="0"/>
              </a:rPr>
              <a:t> to </a:t>
            </a:r>
            <a:r>
              <a:rPr lang="en-US" sz="1800" b="1" i="0" u="none" strike="noStrike" dirty="0">
                <a:solidFill>
                  <a:srgbClr val="000000"/>
                </a:solidFill>
                <a:effectLst/>
                <a:latin typeface="Arial" panose="020B0604020202020204" pitchFamily="34" charset="0"/>
              </a:rPr>
              <a:t>tracing</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monitoring</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observability</a:t>
            </a:r>
            <a:r>
              <a:rPr lang="en-US" sz="1800" b="0" i="0" u="none" strike="noStrike" dirty="0">
                <a:solidFill>
                  <a:srgbClr val="000000"/>
                </a:solidFill>
                <a:effectLst/>
                <a:latin typeface="Arial" panose="020B0604020202020204" pitchFamily="34" charset="0"/>
              </a:rPr>
              <a:t>. These tasks are </a:t>
            </a:r>
            <a:r>
              <a:rPr lang="en-US" sz="1800" b="1" i="0" u="none" strike="noStrike" dirty="0">
                <a:solidFill>
                  <a:srgbClr val="000000"/>
                </a:solidFill>
                <a:effectLst/>
                <a:latin typeface="Arial" panose="020B0604020202020204" pitchFamily="34" charset="0"/>
              </a:rPr>
              <a:t>lighter on compute</a:t>
            </a:r>
            <a:r>
              <a:rPr lang="en-US" sz="1800" b="0" i="0" u="none" strike="noStrike" dirty="0">
                <a:solidFill>
                  <a:srgbClr val="000000"/>
                </a:solidFill>
                <a:effectLst/>
                <a:latin typeface="Arial" panose="020B0604020202020204" pitchFamily="34" charset="0"/>
              </a:rPr>
              <a:t> and resemble </a:t>
            </a:r>
            <a:r>
              <a:rPr lang="en-US" sz="1800" b="1" i="0" u="none" strike="noStrike" dirty="0">
                <a:solidFill>
                  <a:srgbClr val="000000"/>
                </a:solidFill>
                <a:effectLst/>
                <a:latin typeface="Arial" panose="020B0604020202020204" pitchFamily="34" charset="0"/>
              </a:rPr>
              <a:t>traditional backend engineering</a:t>
            </a:r>
            <a:r>
              <a:rPr lang="en-US" sz="1800" b="0" i="0" u="none" strike="noStrike" dirty="0">
                <a:solidFill>
                  <a:srgbClr val="000000"/>
                </a:solidFill>
                <a:effectLst/>
                <a:latin typeface="Arial" panose="020B0604020202020204" pitchFamily="34" charset="0"/>
              </a:rPr>
              <a:t>, which is much more well-understood.</a:t>
            </a:r>
            <a:endParaRPr lang="en-US" b="0" dirty="0">
              <a:effectLst/>
            </a:endParaRPr>
          </a:p>
          <a:p>
            <a:pPr rtl="0"/>
            <a:endParaRPr lang="en-US" sz="1800" b="0" i="0" u="none" strike="noStrike" dirty="0">
              <a:solidFill>
                <a:srgbClr val="000000"/>
              </a:solidFill>
              <a:effectLst/>
              <a:latin typeface="Arial" panose="020B0604020202020204" pitchFamily="34" charset="0"/>
            </a:endParaRPr>
          </a:p>
          <a:p>
            <a:pPr rtl="0"/>
            <a:r>
              <a:rPr lang="en-US" sz="1800" b="0" i="0" u="none" strike="noStrike" dirty="0">
                <a:solidFill>
                  <a:srgbClr val="000000"/>
                </a:solidFill>
                <a:effectLst/>
                <a:latin typeface="Arial" panose="020B0604020202020204" pitchFamily="34" charset="0"/>
              </a:rPr>
              <a:t>The key insight is that </a:t>
            </a:r>
            <a:r>
              <a:rPr lang="en-US" sz="1800" b="1" i="0" u="none" strike="noStrike" dirty="0" err="1">
                <a:solidFill>
                  <a:srgbClr val="000000"/>
                </a:solidFill>
                <a:effectLst/>
                <a:latin typeface="Arial" panose="020B0604020202020204" pitchFamily="34" charset="0"/>
              </a:rPr>
              <a:t>LLMOps</a:t>
            </a:r>
            <a:r>
              <a:rPr lang="en-US" sz="1800" b="0" i="0" u="none" strike="noStrike" dirty="0">
                <a:solidFill>
                  <a:srgbClr val="000000"/>
                </a:solidFill>
                <a:effectLst/>
                <a:latin typeface="Arial" panose="020B0604020202020204" pitchFamily="34" charset="0"/>
              </a:rPr>
              <a:t> is cheaper – and this spurs </a:t>
            </a:r>
            <a:r>
              <a:rPr lang="en-US" sz="1800" b="1" i="0" u="none" strike="noStrike" dirty="0">
                <a:solidFill>
                  <a:srgbClr val="000000"/>
                </a:solidFill>
                <a:effectLst/>
                <a:latin typeface="Arial" panose="020B0604020202020204" pitchFamily="34" charset="0"/>
              </a:rPr>
              <a:t>new entrants</a:t>
            </a:r>
            <a:r>
              <a:rPr lang="en-US" sz="1800" b="0" i="0" u="none" strike="noStrike" dirty="0">
                <a:solidFill>
                  <a:srgbClr val="000000"/>
                </a:solidFill>
                <a:effectLst/>
                <a:latin typeface="Arial" panose="020B0604020202020204" pitchFamily="34" charset="0"/>
              </a:rPr>
              <a:t> that we never saw in older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markets. </a:t>
            </a:r>
            <a:r>
              <a:rPr lang="en-US" sz="1800" b="1" i="0" u="none" strike="noStrike" dirty="0">
                <a:solidFill>
                  <a:srgbClr val="000000"/>
                </a:solidFill>
                <a:effectLst/>
                <a:latin typeface="Arial" panose="020B0604020202020204" pitchFamily="34" charset="0"/>
              </a:rPr>
              <a:t>Smaller players</a:t>
            </a:r>
            <a:r>
              <a:rPr lang="en-US" sz="1800" b="0" i="0" u="none" strike="noStrike" dirty="0">
                <a:solidFill>
                  <a:srgbClr val="000000"/>
                </a:solidFill>
                <a:effectLst/>
                <a:latin typeface="Arial" panose="020B0604020202020204" pitchFamily="34" charset="0"/>
              </a:rPr>
              <a:t> can </a:t>
            </a:r>
            <a:r>
              <a:rPr lang="en-US" sz="1800" b="1" i="0" u="none" strike="noStrike" dirty="0">
                <a:solidFill>
                  <a:srgbClr val="000000"/>
                </a:solidFill>
                <a:effectLst/>
                <a:latin typeface="Arial" panose="020B0604020202020204" pitchFamily="34" charset="0"/>
              </a:rPr>
              <a:t>innovate</a:t>
            </a:r>
            <a:r>
              <a:rPr lang="en-US" sz="1800" b="0" i="0" u="none" strike="noStrike" dirty="0">
                <a:solidFill>
                  <a:srgbClr val="000000"/>
                </a:solidFill>
                <a:effectLst/>
                <a:latin typeface="Arial" panose="020B0604020202020204" pitchFamily="34" charset="0"/>
              </a:rPr>
              <a:t> and challenge bigger, established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providers. Ultimately, this shift </a:t>
            </a:r>
            <a:r>
              <a:rPr lang="en-US" sz="1800" b="1" i="0" u="none" strike="noStrike" dirty="0">
                <a:solidFill>
                  <a:srgbClr val="000000"/>
                </a:solidFill>
                <a:effectLst/>
                <a:latin typeface="Arial" panose="020B0604020202020204" pitchFamily="34" charset="0"/>
              </a:rPr>
              <a:t>reduces overall </a:t>
            </a:r>
            <a:r>
              <a:rPr lang="en-US" sz="1800" b="1" i="0" u="none" strike="noStrike" dirty="0" err="1">
                <a:solidFill>
                  <a:srgbClr val="000000"/>
                </a:solidFill>
                <a:effectLst/>
                <a:latin typeface="Arial" panose="020B0604020202020204" pitchFamily="34" charset="0"/>
              </a:rPr>
              <a:t>MLOps</a:t>
            </a:r>
            <a:r>
              <a:rPr lang="en-US" sz="1800" b="1" i="0" u="none" strike="noStrike" dirty="0">
                <a:solidFill>
                  <a:srgbClr val="000000"/>
                </a:solidFill>
                <a:effectLst/>
                <a:latin typeface="Arial" panose="020B0604020202020204" pitchFamily="34" charset="0"/>
              </a:rPr>
              <a:t> costs</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1" i="0" u="none" strike="noStrike" dirty="0">
                <a:solidFill>
                  <a:srgbClr val="000000"/>
                </a:solidFill>
                <a:effectLst/>
                <a:latin typeface="Arial" panose="020B0604020202020204" pitchFamily="34" charset="0"/>
              </a:rPr>
              <a:t>And who PROVIDES </a:t>
            </a:r>
            <a:r>
              <a:rPr lang="en-US" sz="1800" b="1" i="0" u="none" strike="noStrike" dirty="0" err="1">
                <a:solidFill>
                  <a:srgbClr val="000000"/>
                </a:solidFill>
                <a:effectLst/>
                <a:latin typeface="Arial" panose="020B0604020202020204" pitchFamily="34" charset="0"/>
              </a:rPr>
              <a:t>LLMOps</a:t>
            </a:r>
            <a:r>
              <a:rPr lang="en-US" sz="1800" b="1" i="0" u="none" strike="noStrike" dirty="0">
                <a:solidFill>
                  <a:srgbClr val="000000"/>
                </a:solidFill>
                <a:effectLst/>
                <a:latin typeface="Arial" panose="020B0604020202020204" pitchFamily="34" charset="0"/>
              </a:rPr>
              <a:t>?</a:t>
            </a:r>
            <a:endParaRPr lang="en-US" b="0" dirty="0">
              <a:effectLst/>
            </a:endParaRPr>
          </a:p>
          <a:p>
            <a:br>
              <a:rPr lang="en-US" dirty="0"/>
            </a:br>
            <a:endParaRPr dirty="0"/>
          </a:p>
        </p:txBody>
      </p:sp>
      <p:sp>
        <p:nvSpPr>
          <p:cNvPr id="181" name="Google Shape;181;p11: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In </a:t>
            </a:r>
            <a:r>
              <a:rPr lang="en-US" sz="1800" b="1" i="0" u="none" strike="noStrike" dirty="0">
                <a:solidFill>
                  <a:srgbClr val="000000"/>
                </a:solidFill>
                <a:effectLst/>
                <a:latin typeface="Arial" panose="020B0604020202020204" pitchFamily="34" charset="0"/>
              </a:rPr>
              <a:t>traditional </a:t>
            </a:r>
            <a:r>
              <a:rPr lang="en-US" sz="1800" b="1"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only big enterprise solutions like </a:t>
            </a:r>
            <a:r>
              <a:rPr lang="en-US" sz="1800" b="1" i="0" u="none" strike="noStrike" dirty="0">
                <a:solidFill>
                  <a:srgbClr val="000000"/>
                </a:solidFill>
                <a:effectLst/>
                <a:latin typeface="Arial" panose="020B0604020202020204" pitchFamily="34" charset="0"/>
              </a:rPr>
              <a:t>Snowflake</a:t>
            </a:r>
            <a:r>
              <a:rPr lang="en-US" sz="1800" b="0" i="0" u="none" strike="noStrike" dirty="0">
                <a:solidFill>
                  <a:srgbClr val="000000"/>
                </a:solidFill>
                <a:effectLst/>
                <a:latin typeface="Arial" panose="020B0604020202020204" pitchFamily="34" charset="0"/>
              </a:rPr>
              <a:t> or </a:t>
            </a:r>
            <a:r>
              <a:rPr lang="en-US" sz="1800" b="1" i="0" u="none" strike="noStrike" dirty="0">
                <a:solidFill>
                  <a:srgbClr val="000000"/>
                </a:solidFill>
                <a:effectLst/>
                <a:latin typeface="Arial" panose="020B0604020202020204" pitchFamily="34" charset="0"/>
              </a:rPr>
              <a:t>Databricks</a:t>
            </a:r>
            <a:r>
              <a:rPr lang="en-US" sz="1800" b="0" i="0" u="none" strike="noStrike" dirty="0">
                <a:solidFill>
                  <a:srgbClr val="000000"/>
                </a:solidFill>
                <a:effectLst/>
                <a:latin typeface="Arial" panose="020B0604020202020204" pitchFamily="34" charset="0"/>
              </a:rPr>
              <a:t> can cover their costs with their business model.</a:t>
            </a:r>
            <a:endParaRPr lang="en-US" b="0" dirty="0">
              <a:effectLst/>
            </a:endParaRPr>
          </a:p>
          <a:p>
            <a:pPr rtl="0"/>
            <a:r>
              <a:rPr lang="en-US" sz="1800" b="1" i="0" u="none" strike="noStrike" dirty="0" err="1">
                <a:solidFill>
                  <a:srgbClr val="000000"/>
                </a:solidFill>
                <a:effectLst/>
                <a:latin typeface="Arial" panose="020B0604020202020204" pitchFamily="34" charset="0"/>
              </a:rPr>
              <a:t>LLMOps</a:t>
            </a:r>
            <a:r>
              <a:rPr lang="en-US" sz="1800" b="0" i="0" u="none" strike="noStrike" dirty="0">
                <a:solidFill>
                  <a:srgbClr val="000000"/>
                </a:solidFill>
                <a:effectLst/>
                <a:latin typeface="Arial" panose="020B0604020202020204" pitchFamily="34" charset="0"/>
              </a:rPr>
              <a:t> is different: it has newcomers like </a:t>
            </a:r>
            <a:r>
              <a:rPr lang="en-US" sz="1800" b="1" i="0" u="none" strike="noStrike" dirty="0" err="1">
                <a:solidFill>
                  <a:srgbClr val="000000"/>
                </a:solidFill>
                <a:effectLst/>
                <a:latin typeface="Arial" panose="020B0604020202020204" pitchFamily="34" charset="0"/>
              </a:rPr>
              <a:t>Langsmith</a:t>
            </a:r>
            <a:r>
              <a:rPr lang="en-US" sz="1800" b="0" i="0" u="none" strike="noStrike" dirty="0">
                <a:solidFill>
                  <a:srgbClr val="000000"/>
                </a:solidFill>
                <a:effectLst/>
                <a:latin typeface="Arial" panose="020B0604020202020204" pitchFamily="34" charset="0"/>
              </a:rPr>
              <a:t> and </a:t>
            </a:r>
            <a:r>
              <a:rPr lang="en-US" sz="1800" b="1" i="0" u="none" strike="noStrike" dirty="0" err="1">
                <a:solidFill>
                  <a:srgbClr val="000000"/>
                </a:solidFill>
                <a:effectLst/>
                <a:latin typeface="Arial" panose="020B0604020202020204" pitchFamily="34" charset="0"/>
              </a:rPr>
              <a:t>LlamaIndex</a:t>
            </a:r>
            <a:r>
              <a:rPr lang="en-US" sz="1800" b="0" i="0" u="none" strike="noStrike" dirty="0">
                <a:solidFill>
                  <a:srgbClr val="000000"/>
                </a:solidFill>
                <a:effectLst/>
                <a:latin typeface="Arial" panose="020B0604020202020204" pitchFamily="34" charset="0"/>
              </a:rPr>
              <a:t> – and established names like </a:t>
            </a:r>
            <a:r>
              <a:rPr lang="en-US" sz="1800" b="1" i="0" u="none" strike="noStrike" dirty="0">
                <a:solidFill>
                  <a:srgbClr val="000000"/>
                </a:solidFill>
                <a:effectLst/>
                <a:latin typeface="Arial" panose="020B0604020202020204" pitchFamily="34" charset="0"/>
              </a:rPr>
              <a:t>Weights &amp; Biases</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monitoring</a:t>
            </a:r>
            <a:r>
              <a:rPr lang="en-US" sz="1800" b="0" i="0" u="none" strike="noStrike" dirty="0">
                <a:solidFill>
                  <a:srgbClr val="000000"/>
                </a:solidFill>
                <a:effectLst/>
                <a:latin typeface="Arial" panose="020B0604020202020204" pitchFamily="34" charset="0"/>
              </a:rPr>
              <a:t> platforms like </a:t>
            </a:r>
            <a:r>
              <a:rPr lang="en-US" sz="1800" b="1" i="0" u="none" strike="noStrike" dirty="0">
                <a:solidFill>
                  <a:srgbClr val="000000"/>
                </a:solidFill>
                <a:effectLst/>
                <a:latin typeface="Arial" panose="020B0604020202020204" pitchFamily="34" charset="0"/>
              </a:rPr>
              <a:t>Datadog</a:t>
            </a:r>
            <a:r>
              <a:rPr lang="en-US" sz="1800" b="0" i="0" u="none" strike="noStrike" dirty="0">
                <a:solidFill>
                  <a:srgbClr val="000000"/>
                </a:solidFill>
                <a:effectLst/>
                <a:latin typeface="Arial" panose="020B0604020202020204" pitchFamily="34" charset="0"/>
              </a:rPr>
              <a:t>.</a:t>
            </a:r>
            <a:endParaRPr lang="en-US" b="0" dirty="0">
              <a:effectLst/>
            </a:endParaRPr>
          </a:p>
          <a:p>
            <a:pPr rtl="0"/>
            <a:r>
              <a:rPr lang="en-US" sz="1800" b="0" i="0" u="none" strike="noStrike" dirty="0">
                <a:solidFill>
                  <a:srgbClr val="000000"/>
                </a:solidFill>
                <a:effectLst/>
                <a:latin typeface="Arial" panose="020B0604020202020204" pitchFamily="34" charset="0"/>
              </a:rPr>
              <a:t>What’s happened is that </a:t>
            </a:r>
            <a:r>
              <a:rPr lang="en-US" sz="1800" b="1" i="0" u="none" strike="noStrike" dirty="0">
                <a:solidFill>
                  <a:srgbClr val="000000"/>
                </a:solidFill>
                <a:effectLst/>
                <a:latin typeface="Arial" panose="020B0604020202020204" pitchFamily="34" charset="0"/>
              </a:rPr>
              <a:t>LLM-based apps</a:t>
            </a:r>
            <a:r>
              <a:rPr lang="en-US" sz="1800" b="0" i="0" u="none" strike="noStrike" dirty="0">
                <a:solidFill>
                  <a:srgbClr val="000000"/>
                </a:solidFill>
                <a:effectLst/>
                <a:latin typeface="Arial" panose="020B0604020202020204" pitchFamily="34" charset="0"/>
              </a:rPr>
              <a:t> reach revenue faster and require </a:t>
            </a:r>
            <a:r>
              <a:rPr lang="en-US" sz="1800" b="1" i="0" u="none" strike="noStrike" dirty="0">
                <a:solidFill>
                  <a:srgbClr val="000000"/>
                </a:solidFill>
                <a:effectLst/>
                <a:latin typeface="Arial" panose="020B0604020202020204" pitchFamily="34" charset="0"/>
              </a:rPr>
              <a:t>leaner tooling</a:t>
            </a:r>
            <a:r>
              <a:rPr lang="en-US" sz="1800" b="0" i="0" u="none" strike="noStrike" dirty="0">
                <a:solidFill>
                  <a:srgbClr val="000000"/>
                </a:solidFill>
                <a:effectLst/>
                <a:latin typeface="Arial" panose="020B0604020202020204" pitchFamily="34" charset="0"/>
              </a:rPr>
              <a:t>, so these </a:t>
            </a:r>
            <a:r>
              <a:rPr lang="en-US" sz="1800" b="0" i="0" u="none" strike="noStrike" dirty="0" err="1">
                <a:solidFill>
                  <a:srgbClr val="000000"/>
                </a:solidFill>
                <a:effectLst/>
                <a:latin typeface="Arial" panose="020B0604020202020204" pitchFamily="34" charset="0"/>
              </a:rPr>
              <a:t>LLMOps</a:t>
            </a:r>
            <a:r>
              <a:rPr lang="en-US" sz="1800" b="0" i="0" u="none" strike="noStrike" dirty="0">
                <a:solidFill>
                  <a:srgbClr val="000000"/>
                </a:solidFill>
                <a:effectLst/>
                <a:latin typeface="Arial" panose="020B0604020202020204" pitchFamily="34" charset="0"/>
              </a:rPr>
              <a:t> offerings are </a:t>
            </a:r>
            <a:r>
              <a:rPr lang="en-US" sz="1800" b="1" i="0" u="none" strike="noStrike" dirty="0">
                <a:solidFill>
                  <a:srgbClr val="000000"/>
                </a:solidFill>
                <a:effectLst/>
                <a:latin typeface="Arial" panose="020B0604020202020204" pitchFamily="34" charset="0"/>
              </a:rPr>
              <a:t>cheaper</a:t>
            </a:r>
            <a:r>
              <a:rPr lang="en-US" sz="1800" b="0" i="0" u="none" strike="noStrike" dirty="0">
                <a:solidFill>
                  <a:srgbClr val="000000"/>
                </a:solidFill>
                <a:effectLst/>
                <a:latin typeface="Arial" panose="020B0604020202020204" pitchFamily="34" charset="0"/>
              </a:rPr>
              <a:t> than older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suites. The lower cost </a:t>
            </a:r>
            <a:r>
              <a:rPr lang="en-US" sz="1800" b="1" i="0" u="none" strike="noStrike" dirty="0">
                <a:solidFill>
                  <a:srgbClr val="000000"/>
                </a:solidFill>
                <a:effectLst/>
                <a:latin typeface="Arial" panose="020B0604020202020204" pitchFamily="34" charset="0"/>
              </a:rPr>
              <a:t>reduces barriers</a:t>
            </a:r>
            <a:r>
              <a:rPr lang="en-US" sz="1800" b="0" i="0" u="none" strike="noStrike" dirty="0">
                <a:solidFill>
                  <a:srgbClr val="000000"/>
                </a:solidFill>
                <a:effectLst/>
                <a:latin typeface="Arial" panose="020B0604020202020204" pitchFamily="34" charset="0"/>
              </a:rPr>
              <a:t> for companies, making it </a:t>
            </a:r>
            <a:r>
              <a:rPr lang="en-US" sz="1800" b="1" i="0" u="none" strike="noStrike" dirty="0">
                <a:solidFill>
                  <a:srgbClr val="000000"/>
                </a:solidFill>
                <a:effectLst/>
                <a:latin typeface="Arial" panose="020B0604020202020204" pitchFamily="34" charset="0"/>
              </a:rPr>
              <a:t>easier</a:t>
            </a:r>
            <a:r>
              <a:rPr lang="en-US" sz="1800" b="0" i="0" u="none" strike="noStrike" dirty="0">
                <a:solidFill>
                  <a:srgbClr val="000000"/>
                </a:solidFill>
                <a:effectLst/>
                <a:latin typeface="Arial" panose="020B0604020202020204" pitchFamily="34" charset="0"/>
              </a:rPr>
              <a:t> to move from </a:t>
            </a:r>
            <a:r>
              <a:rPr lang="en-US" sz="1800" b="1" i="0" u="none" strike="noStrike" dirty="0">
                <a:solidFill>
                  <a:srgbClr val="000000"/>
                </a:solidFill>
                <a:effectLst/>
                <a:latin typeface="Arial" panose="020B0604020202020204" pitchFamily="34" charset="0"/>
              </a:rPr>
              <a:t>no </a:t>
            </a:r>
            <a:r>
              <a:rPr lang="en-US" sz="1800" b="1"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to </a:t>
            </a:r>
            <a:r>
              <a:rPr lang="en-US" sz="1800" b="1" i="0" u="none" strike="noStrike" dirty="0">
                <a:solidFill>
                  <a:srgbClr val="000000"/>
                </a:solidFill>
                <a:effectLst/>
                <a:latin typeface="Arial" panose="020B0604020202020204" pitchFamily="34" charset="0"/>
              </a:rPr>
              <a:t>full </a:t>
            </a:r>
            <a:r>
              <a:rPr lang="en-US" sz="1800" b="1"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basically </a:t>
            </a:r>
          </a:p>
          <a:p>
            <a:pPr rtl="0"/>
            <a:r>
              <a:rPr lang="en-US" sz="1800" b="1" i="0" u="none" strike="noStrike" dirty="0">
                <a:solidFill>
                  <a:srgbClr val="000000"/>
                </a:solidFill>
                <a:effectLst/>
                <a:latin typeface="Arial" panose="020B0604020202020204" pitchFamily="34" charset="0"/>
              </a:rPr>
              <a:t>[CLICK] in two steps. </a:t>
            </a:r>
            <a:r>
              <a:rPr lang="en-US" sz="1800" b="0" i="0" u="none" strike="noStrike" dirty="0">
                <a:solidFill>
                  <a:srgbClr val="000000"/>
                </a:solidFill>
                <a:effectLst/>
                <a:latin typeface="Arial" panose="020B0604020202020204" pitchFamily="34" charset="0"/>
              </a:rPr>
              <a:t>Today, transitioning from No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to </a:t>
            </a:r>
            <a:r>
              <a:rPr lang="en-US" sz="1800" b="0" i="0" u="none" strike="noStrike" dirty="0" err="1">
                <a:solidFill>
                  <a:srgbClr val="000000"/>
                </a:solidFill>
                <a:effectLst/>
                <a:latin typeface="Arial" panose="020B0604020202020204" pitchFamily="34" charset="0"/>
              </a:rPr>
              <a:t>LLMOps</a:t>
            </a:r>
            <a:r>
              <a:rPr lang="en-US" sz="1800" b="0" i="0" u="none" strike="noStrike" dirty="0">
                <a:solidFill>
                  <a:srgbClr val="000000"/>
                </a:solidFill>
                <a:effectLst/>
                <a:latin typeface="Arial" panose="020B0604020202020204" pitchFamily="34" charset="0"/>
              </a:rPr>
              <a:t> is easier </a:t>
            </a:r>
            <a:r>
              <a:rPr lang="en-US" sz="1800" b="1" i="0" u="none" strike="noStrike" dirty="0">
                <a:solidFill>
                  <a:srgbClr val="000000"/>
                </a:solidFill>
                <a:effectLst/>
                <a:latin typeface="Arial" panose="020B0604020202020204" pitchFamily="34" charset="0"/>
              </a:rPr>
              <a:t>and </a:t>
            </a:r>
            <a:r>
              <a:rPr lang="en-US" sz="1800" b="0" i="0" u="none" strike="noStrike" dirty="0">
                <a:solidFill>
                  <a:srgbClr val="000000"/>
                </a:solidFill>
                <a:effectLst/>
                <a:latin typeface="Arial" panose="020B0604020202020204" pitchFamily="34" charset="0"/>
              </a:rPr>
              <a:t>revenue-positive – which simplifies going from No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to Full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a:t>
            </a:r>
            <a:endParaRPr lang="en-US" b="0" dirty="0">
              <a:effectLst/>
            </a:endParaRPr>
          </a:p>
          <a:p>
            <a:br>
              <a:rPr lang="en-US" b="0" dirty="0">
                <a:effectLst/>
              </a:rPr>
            </a:br>
            <a:r>
              <a:rPr lang="en-US" sz="1800" b="0" i="0" u="none" strike="noStrike" dirty="0">
                <a:solidFill>
                  <a:srgbClr val="000000"/>
                </a:solidFill>
                <a:effectLst/>
                <a:latin typeface="Arial" panose="020B0604020202020204" pitchFamily="34" charset="0"/>
              </a:rPr>
              <a:t>Next, I’ll talk about LLM-based </a:t>
            </a:r>
            <a:r>
              <a:rPr lang="en-US" sz="1800" b="1" i="0" u="none" strike="noStrike" dirty="0">
                <a:solidFill>
                  <a:srgbClr val="000000"/>
                </a:solidFill>
                <a:effectLst/>
                <a:latin typeface="Arial" panose="020B0604020202020204" pitchFamily="34" charset="0"/>
              </a:rPr>
              <a:t>code copilots</a:t>
            </a:r>
            <a:r>
              <a:rPr lang="en-US" sz="1800" b="0" i="0" u="none" strike="noStrike" dirty="0">
                <a:solidFill>
                  <a:srgbClr val="000000"/>
                </a:solidFill>
                <a:effectLst/>
                <a:latin typeface="Arial" panose="020B0604020202020204" pitchFamily="34" charset="0"/>
              </a:rPr>
              <a:t>, which are one of the revenue drivers.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[1394 / 2316] – 13:05</a:t>
            </a:r>
            <a:endParaRPr dirty="0"/>
          </a:p>
        </p:txBody>
      </p:sp>
      <p:sp>
        <p:nvSpPr>
          <p:cNvPr id="188" name="Google Shape;188;p12: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a:extLst>
            <a:ext uri="{FF2B5EF4-FFF2-40B4-BE49-F238E27FC236}">
              <a16:creationId xmlns:a16="http://schemas.microsoft.com/office/drawing/2014/main" id="{407497D1-59EC-37BF-3399-B5E22C4C692C}"/>
            </a:ext>
          </a:extLst>
        </p:cNvPr>
        <p:cNvGrpSpPr/>
        <p:nvPr/>
      </p:nvGrpSpPr>
      <p:grpSpPr>
        <a:xfrm>
          <a:off x="0" y="0"/>
          <a:ext cx="0" cy="0"/>
          <a:chOff x="0" y="0"/>
          <a:chExt cx="0" cy="0"/>
        </a:xfrm>
      </p:grpSpPr>
      <p:sp>
        <p:nvSpPr>
          <p:cNvPr id="37" name="Google Shape;37;p3:notes">
            <a:extLst>
              <a:ext uri="{FF2B5EF4-FFF2-40B4-BE49-F238E27FC236}">
                <a16:creationId xmlns:a16="http://schemas.microsoft.com/office/drawing/2014/main" id="{E984638F-81A7-A40B-FA68-06C71E3CE373}"/>
              </a:ext>
            </a:extLst>
          </p:cNvPr>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And this is the last part of my talk – Section 4 of the paper. It’s a bit DARK, but I promise to end on a positive note !   </a:t>
            </a:r>
            <a:r>
              <a:rPr lang="en-US" sz="1800" b="1" i="0" u="none" strike="noStrike" dirty="0">
                <a:solidFill>
                  <a:srgbClr val="000000"/>
                </a:solidFill>
                <a:effectLst/>
                <a:latin typeface="Arial" panose="020B0604020202020204" pitchFamily="34" charset="0"/>
              </a:rPr>
              <a:t>And, </a:t>
            </a:r>
            <a:r>
              <a:rPr lang="en-US" sz="1200" b="1" i="0" u="none" strike="noStrike" dirty="0">
                <a:solidFill>
                  <a:srgbClr val="000000"/>
                </a:solidFill>
                <a:effectLst/>
                <a:latin typeface="Arial" panose="020B0604020202020204" pitchFamily="34" charset="0"/>
              </a:rPr>
              <a:t>Session 6E this afternoon may already have all the answers!</a:t>
            </a:r>
            <a:endParaRPr lang="en-US" b="1" dirty="0">
              <a:effectLst/>
            </a:endParaRPr>
          </a:p>
          <a:p>
            <a:endParaRPr dirty="0"/>
          </a:p>
        </p:txBody>
      </p:sp>
      <p:sp>
        <p:nvSpPr>
          <p:cNvPr id="38" name="Google Shape;38;p3:notes">
            <a:extLst>
              <a:ext uri="{FF2B5EF4-FFF2-40B4-BE49-F238E27FC236}">
                <a16:creationId xmlns:a16="http://schemas.microsoft.com/office/drawing/2014/main" id="{818C2847-5E7F-1067-C5E1-0CEB2000CDE0}"/>
              </a:ext>
            </a:extLst>
          </p:cNvPr>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929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1" i="0" u="none" strike="noStrike" dirty="0">
                <a:solidFill>
                  <a:srgbClr val="000000"/>
                </a:solidFill>
                <a:effectLst/>
                <a:latin typeface="Arial" panose="020B0604020202020204" pitchFamily="34" charset="0"/>
              </a:rPr>
              <a:t>So. Code generation</a:t>
            </a:r>
            <a:r>
              <a:rPr lang="en-US" sz="1800" b="0" i="0" u="none" strike="noStrike" dirty="0">
                <a:solidFill>
                  <a:srgbClr val="000000"/>
                </a:solidFill>
                <a:effectLst/>
                <a:latin typeface="Arial" panose="020B0604020202020204" pitchFamily="34" charset="0"/>
              </a:rPr>
              <a:t> by LLMs is more than hype: it’s </a:t>
            </a:r>
            <a:r>
              <a:rPr lang="en-US" sz="1800" b="1" i="0" u="none" strike="noStrike" dirty="0">
                <a:solidFill>
                  <a:srgbClr val="000000"/>
                </a:solidFill>
                <a:effectLst/>
                <a:latin typeface="Arial" panose="020B0604020202020204" pitchFamily="34" charset="0"/>
              </a:rPr>
              <a:t>bringing in revenue</a:t>
            </a:r>
            <a:r>
              <a:rPr lang="en-US" sz="1800" b="0" i="0" u="none" strike="noStrike" dirty="0">
                <a:solidFill>
                  <a:srgbClr val="000000"/>
                </a:solidFill>
                <a:effectLst/>
                <a:latin typeface="Arial" panose="020B0604020202020204" pitchFamily="34" charset="0"/>
              </a:rPr>
              <a:t>.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Leaders include unicorns like </a:t>
            </a:r>
            <a:r>
              <a:rPr lang="en-US" sz="1800" b="1" i="0" u="none" strike="noStrike" dirty="0">
                <a:solidFill>
                  <a:srgbClr val="000000"/>
                </a:solidFill>
                <a:effectLst/>
                <a:latin typeface="Arial" panose="020B0604020202020204" pitchFamily="34" charset="0"/>
              </a:rPr>
              <a:t>Cognition </a:t>
            </a:r>
            <a:r>
              <a:rPr lang="en-US" sz="1800" b="0" i="0" u="none" strike="noStrike" dirty="0">
                <a:solidFill>
                  <a:srgbClr val="000000"/>
                </a:solidFill>
                <a:effectLst/>
                <a:latin typeface="Arial" panose="020B0604020202020204" pitchFamily="34" charset="0"/>
              </a:rPr>
              <a:t>(with its Devin tool), </a:t>
            </a:r>
            <a:r>
              <a:rPr lang="en-US" sz="1800" b="1" i="0" u="none" strike="noStrike" dirty="0">
                <a:solidFill>
                  <a:srgbClr val="000000"/>
                </a:solidFill>
                <a:effectLst/>
                <a:latin typeface="Arial" panose="020B0604020202020204" pitchFamily="34" charset="0"/>
              </a:rPr>
              <a:t>Magic</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Cursor</a:t>
            </a:r>
            <a:r>
              <a:rPr lang="en-US" sz="1800" b="0" i="0" u="none" strike="noStrike" dirty="0">
                <a:solidFill>
                  <a:srgbClr val="000000"/>
                </a:solidFill>
                <a:effectLst/>
                <a:latin typeface="Arial" panose="020B0604020202020204" pitchFamily="34" charset="0"/>
              </a:rPr>
              <a:t> (also called </a:t>
            </a:r>
            <a:r>
              <a:rPr lang="en-US" sz="1800" b="1" i="0" u="none" strike="noStrike" dirty="0" err="1">
                <a:solidFill>
                  <a:srgbClr val="000000"/>
                </a:solidFill>
                <a:effectLst/>
                <a:latin typeface="Arial" panose="020B0604020202020204" pitchFamily="34" charset="0"/>
              </a:rPr>
              <a:t>Anysphere</a:t>
            </a:r>
            <a:r>
              <a:rPr lang="en-US" sz="1800" b="0" i="0" u="none" strike="noStrike" dirty="0">
                <a:solidFill>
                  <a:srgbClr val="000000"/>
                </a:solidFill>
                <a:effectLst/>
                <a:latin typeface="Arial" panose="020B0604020202020204" pitchFamily="34" charset="0"/>
              </a:rPr>
              <a:t>) – along with </a:t>
            </a:r>
            <a:r>
              <a:rPr lang="en-US" sz="1800" b="1" i="0" u="none" strike="noStrike" dirty="0">
                <a:solidFill>
                  <a:srgbClr val="000000"/>
                </a:solidFill>
                <a:effectLst/>
                <a:latin typeface="Arial" panose="020B0604020202020204" pitchFamily="34" charset="0"/>
              </a:rPr>
              <a:t>GitHub Copilot</a:t>
            </a:r>
            <a:r>
              <a:rPr lang="en-US" sz="1800" b="0" i="0" u="none" strike="noStrike" dirty="0">
                <a:solidFill>
                  <a:srgbClr val="000000"/>
                </a:solidFill>
                <a:effectLst/>
                <a:latin typeface="Arial" panose="020B0604020202020204" pitchFamily="34" charset="0"/>
              </a:rPr>
              <a:t>. Over </a:t>
            </a:r>
            <a:r>
              <a:rPr lang="en-US" sz="1800" b="1" i="0" u="none" strike="noStrike" dirty="0">
                <a:solidFill>
                  <a:srgbClr val="000000"/>
                </a:solidFill>
                <a:effectLst/>
                <a:latin typeface="Arial" panose="020B0604020202020204" pitchFamily="34" charset="0"/>
              </a:rPr>
              <a:t>a billion dollars in revenue is coming from this alone</a:t>
            </a:r>
            <a:r>
              <a:rPr lang="en-US" sz="1800" b="0" i="0" u="none" strike="noStrike" dirty="0">
                <a:solidFill>
                  <a:srgbClr val="000000"/>
                </a:solidFill>
                <a:effectLst/>
                <a:latin typeface="Arial" panose="020B0604020202020204" pitchFamily="34" charset="0"/>
              </a:rPr>
              <a:t>  –  </a:t>
            </a:r>
            <a:r>
              <a:rPr lang="en-US" sz="1800" b="1" i="0" u="none" strike="noStrike" dirty="0">
                <a:solidFill>
                  <a:srgbClr val="000000"/>
                </a:solidFill>
                <a:effectLst/>
                <a:latin typeface="Arial" panose="020B0604020202020204" pitchFamily="34" charset="0"/>
              </a:rPr>
              <a:t>not</a:t>
            </a:r>
            <a:r>
              <a:rPr lang="en-US" sz="1800" b="0" i="0" u="none" strike="noStrike" dirty="0">
                <a:solidFill>
                  <a:srgbClr val="000000"/>
                </a:solidFill>
                <a:effectLst/>
                <a:latin typeface="Arial" panose="020B0604020202020204" pitchFamily="34" charset="0"/>
              </a:rPr>
              <a:t> counting code-related queries in </a:t>
            </a:r>
            <a:r>
              <a:rPr lang="en-US" sz="1800" b="1" i="0" u="none" strike="noStrike" dirty="0">
                <a:solidFill>
                  <a:srgbClr val="000000"/>
                </a:solidFill>
                <a:effectLst/>
                <a:latin typeface="Arial" panose="020B0604020202020204" pitchFamily="34" charset="0"/>
              </a:rPr>
              <a:t>ChatGPT</a:t>
            </a:r>
            <a:r>
              <a:rPr lang="en-US" sz="1800" b="0" i="0" u="none" strike="noStrike" dirty="0">
                <a:solidFill>
                  <a:srgbClr val="000000"/>
                </a:solidFill>
                <a:effectLst/>
                <a:latin typeface="Arial" panose="020B0604020202020204" pitchFamily="34" charset="0"/>
              </a:rPr>
              <a:t>. VCs keep investing, and new players like Aider or Zed keep appearing.</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So should we expect a </a:t>
            </a:r>
            <a:r>
              <a:rPr lang="en-US" sz="1800" b="1" i="0" u="none" strike="noStrike" dirty="0">
                <a:solidFill>
                  <a:srgbClr val="000000"/>
                </a:solidFill>
                <a:effectLst/>
                <a:latin typeface="Arial" panose="020B0604020202020204" pitchFamily="34" charset="0"/>
              </a:rPr>
              <a:t>complete EDA copilot</a:t>
            </a:r>
            <a:r>
              <a:rPr lang="en-US" sz="1800" b="0" i="0" u="none" strike="noStrike" dirty="0">
                <a:solidFill>
                  <a:srgbClr val="000000"/>
                </a:solidFill>
                <a:effectLst/>
                <a:latin typeface="Arial" panose="020B0604020202020204" pitchFamily="34" charset="0"/>
              </a:rPr>
              <a:t> that writes </a:t>
            </a:r>
            <a:r>
              <a:rPr lang="en-US" sz="1800" b="1" i="0" u="none" strike="noStrike" dirty="0">
                <a:solidFill>
                  <a:srgbClr val="000000"/>
                </a:solidFill>
                <a:effectLst/>
                <a:latin typeface="Arial" panose="020B0604020202020204" pitchFamily="34" charset="0"/>
              </a:rPr>
              <a:t>Verilog</a:t>
            </a:r>
            <a:r>
              <a:rPr lang="en-US" sz="1800" b="0" i="0" u="none" strike="noStrike" dirty="0">
                <a:solidFill>
                  <a:srgbClr val="000000"/>
                </a:solidFill>
                <a:effectLst/>
                <a:latin typeface="Arial" panose="020B0604020202020204" pitchFamily="34" charset="0"/>
              </a:rPr>
              <a:t>, tests it, debugs it, and optimizes implementation flows? </a:t>
            </a: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With actionable feedback, like THIS ?</a:t>
            </a:r>
            <a:r>
              <a:rPr lang="en-US" sz="1200" b="0" i="0" u="none" strike="noStrike" dirty="0">
                <a:solidFill>
                  <a:schemeClr val="dk1"/>
                </a:solidFill>
                <a:effectLst/>
                <a:latin typeface="Calibri"/>
              </a:rPr>
              <a:t>  </a:t>
            </a:r>
            <a:r>
              <a:rPr lang="en-US" sz="1800" b="1" i="0" u="none" strike="noStrike" dirty="0">
                <a:solidFill>
                  <a:srgbClr val="000000"/>
                </a:solidFill>
                <a:effectLst/>
                <a:latin typeface="Arial" panose="020B0604020202020204" pitchFamily="34" charset="0"/>
              </a:rPr>
              <a:t>Unfortunately, </a:t>
            </a:r>
          </a:p>
          <a:p>
            <a:pPr rtl="0"/>
            <a:r>
              <a:rPr lang="en-US" sz="1800" b="1" i="0" u="none" strike="noStrike" dirty="0">
                <a:solidFill>
                  <a:srgbClr val="000000"/>
                </a:solidFill>
                <a:effectLst/>
                <a:latin typeface="Arial" panose="020B0604020202020204" pitchFamily="34" charset="0"/>
              </a:rPr>
              <a:t>[CLICK] NO. Not anytime soon. </a:t>
            </a:r>
            <a:r>
              <a:rPr lang="en-US" sz="1800" b="0" i="0" u="none" strike="noStrike" dirty="0">
                <a:solidFill>
                  <a:srgbClr val="000000"/>
                </a:solidFill>
                <a:effectLst/>
                <a:latin typeface="Arial" panose="020B0604020202020204" pitchFamily="34" charset="0"/>
              </a:rPr>
              <a:t>And let’s try to understand </a:t>
            </a:r>
            <a:r>
              <a:rPr lang="en-US" sz="1800" b="1" i="0" u="none" strike="noStrike" dirty="0">
                <a:solidFill>
                  <a:srgbClr val="000000"/>
                </a:solidFill>
                <a:effectLst/>
                <a:latin typeface="Arial" panose="020B0604020202020204" pitchFamily="34" charset="0"/>
              </a:rPr>
              <a:t>why </a:t>
            </a:r>
            <a:r>
              <a:rPr lang="en-US" sz="1800" b="0" i="0" u="none" strike="noStrike" dirty="0">
                <a:solidFill>
                  <a:srgbClr val="000000"/>
                </a:solidFill>
                <a:effectLst/>
                <a:latin typeface="Arial" panose="020B0604020202020204" pitchFamily="34" charset="0"/>
              </a:rPr>
              <a:t>this is the case.</a:t>
            </a:r>
            <a:endParaRPr dirty="0"/>
          </a:p>
        </p:txBody>
      </p:sp>
      <p:sp>
        <p:nvSpPr>
          <p:cNvPr id="198" name="Google Shape;198;p13: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A parallel here is </a:t>
            </a:r>
            <a:r>
              <a:rPr lang="en-US" sz="1800" b="1" i="0" u="none" strike="noStrike" dirty="0">
                <a:solidFill>
                  <a:srgbClr val="000000"/>
                </a:solidFill>
                <a:effectLst/>
                <a:latin typeface="Arial" panose="020B0604020202020204" pitchFamily="34" charset="0"/>
              </a:rPr>
              <a:t>self-driving. </a:t>
            </a:r>
            <a:r>
              <a:rPr lang="en-US" sz="1800" b="0" i="0" u="none" strike="noStrike" dirty="0">
                <a:solidFill>
                  <a:srgbClr val="000000"/>
                </a:solidFill>
                <a:effectLst/>
                <a:latin typeface="Arial" panose="020B0604020202020204" pitchFamily="34" charset="0"/>
              </a:rPr>
              <a:t>When someone says self-driving is </a:t>
            </a:r>
            <a:r>
              <a:rPr lang="en-US" sz="1800" b="1" i="0" u="none" strike="noStrike" dirty="0">
                <a:solidFill>
                  <a:srgbClr val="000000"/>
                </a:solidFill>
                <a:effectLst/>
                <a:latin typeface="Arial" panose="020B0604020202020204" pitchFamily="34" charset="0"/>
              </a:rPr>
              <a:t>solved</a:t>
            </a:r>
            <a:r>
              <a:rPr lang="en-US" sz="1800" b="0" i="0" u="none" strike="noStrike" dirty="0">
                <a:solidFill>
                  <a:srgbClr val="000000"/>
                </a:solidFill>
                <a:effectLst/>
                <a:latin typeface="Arial" panose="020B0604020202020204" pitchFamily="34" charset="0"/>
              </a:rPr>
              <a:t>, they’re talking about driving in clear weather, </a:t>
            </a:r>
            <a:r>
              <a:rPr lang="en-US" sz="1800" b="1" i="0" u="none" strike="noStrike" dirty="0">
                <a:solidFill>
                  <a:srgbClr val="000000"/>
                </a:solidFill>
                <a:effectLst/>
                <a:latin typeface="Arial" panose="020B0604020202020204" pitchFamily="34" charset="0"/>
              </a:rPr>
              <a:t>not </a:t>
            </a:r>
            <a:r>
              <a:rPr lang="en-US" sz="1800" b="0" i="0" u="none" strike="noStrike" dirty="0">
                <a:solidFill>
                  <a:srgbClr val="000000"/>
                </a:solidFill>
                <a:effectLst/>
                <a:latin typeface="Arial" panose="020B0604020202020204" pitchFamily="34" charset="0"/>
              </a:rPr>
              <a:t>in a snowstorm. For an LLM-based copilot, </a:t>
            </a:r>
            <a:r>
              <a:rPr lang="en-US" sz="1800" b="1" i="0" u="none" strike="noStrike" dirty="0">
                <a:solidFill>
                  <a:srgbClr val="000000"/>
                </a:solidFill>
                <a:effectLst/>
                <a:latin typeface="Arial" panose="020B0604020202020204" pitchFamily="34" charset="0"/>
              </a:rPr>
              <a:t>what is clear weather? </a:t>
            </a:r>
          </a:p>
          <a:p>
            <a:pPr rtl="0"/>
            <a:r>
              <a:rPr lang="en-US" sz="1800" b="1" i="0" u="none" strike="noStrike" dirty="0">
                <a:solidFill>
                  <a:srgbClr val="000000"/>
                </a:solidFill>
                <a:effectLst/>
                <a:latin typeface="Arial" panose="020B0604020202020204" pitchFamily="34" charset="0"/>
              </a:rPr>
              <a:t>[CLICK]</a:t>
            </a:r>
            <a:r>
              <a:rPr lang="en-US" sz="1200" b="0" i="0" u="none" strike="noStrike" dirty="0">
                <a:solidFill>
                  <a:schemeClr val="dk1"/>
                </a:solidFill>
                <a:effectLst/>
                <a:latin typeface="Calibri"/>
              </a:rPr>
              <a:t> </a:t>
            </a:r>
            <a:r>
              <a:rPr lang="en-US" sz="1800" b="0" i="0" u="none" strike="noStrike" dirty="0">
                <a:solidFill>
                  <a:srgbClr val="000000"/>
                </a:solidFill>
                <a:effectLst/>
                <a:latin typeface="Arial" panose="020B0604020202020204" pitchFamily="34" charset="0"/>
              </a:rPr>
              <a:t>It’s </a:t>
            </a:r>
            <a:r>
              <a:rPr lang="en-US" sz="1800" b="1" i="0" u="none" strike="noStrike" dirty="0">
                <a:solidFill>
                  <a:srgbClr val="000000"/>
                </a:solidFill>
                <a:effectLst/>
                <a:latin typeface="Arial" panose="020B0604020202020204" pitchFamily="34" charset="0"/>
              </a:rPr>
              <a:t>well-commented</a:t>
            </a:r>
            <a:r>
              <a:rPr lang="en-US" sz="1800" b="0" i="0" u="none" strike="noStrike" dirty="0">
                <a:solidFill>
                  <a:srgbClr val="000000"/>
                </a:solidFill>
                <a:effectLst/>
                <a:latin typeface="Arial" panose="020B0604020202020204" pitchFamily="34" charset="0"/>
              </a:rPr>
              <a:t> code in </a:t>
            </a:r>
            <a:r>
              <a:rPr lang="en-US" sz="1800" b="1" i="0" u="none" strike="noStrike" dirty="0">
                <a:solidFill>
                  <a:srgbClr val="000000"/>
                </a:solidFill>
                <a:effectLst/>
                <a:latin typeface="Arial" panose="020B0604020202020204" pitchFamily="34" charset="0"/>
              </a:rPr>
              <a:t>popular languages</a:t>
            </a:r>
            <a:r>
              <a:rPr lang="en-US" sz="1800" b="0" i="0" u="none" strike="noStrike" dirty="0">
                <a:solidFill>
                  <a:srgbClr val="000000"/>
                </a:solidFill>
                <a:effectLst/>
                <a:latin typeface="Arial" panose="020B0604020202020204" pitchFamily="34" charset="0"/>
              </a:rPr>
              <a:t> like Python. It’s a </a:t>
            </a:r>
            <a:r>
              <a:rPr lang="en-US" sz="1800" b="1" i="0" u="none" strike="noStrike" dirty="0">
                <a:solidFill>
                  <a:srgbClr val="000000"/>
                </a:solidFill>
                <a:effectLst/>
                <a:latin typeface="Arial" panose="020B0604020202020204" pitchFamily="34" charset="0"/>
              </a:rPr>
              <a:t>shallow, mono-repository structure</a:t>
            </a:r>
            <a:r>
              <a:rPr lang="en-US" sz="1800" b="0" i="0" u="none" strike="noStrike" dirty="0">
                <a:solidFill>
                  <a:srgbClr val="000000"/>
                </a:solidFill>
                <a:effectLst/>
                <a:latin typeface="Arial" panose="020B0604020202020204" pitchFamily="34" charset="0"/>
              </a:rPr>
              <a:t> and the ability to make </a:t>
            </a:r>
            <a:r>
              <a:rPr lang="en-US" sz="1800" b="1" i="0" u="none" strike="noStrike" dirty="0">
                <a:solidFill>
                  <a:srgbClr val="000000"/>
                </a:solidFill>
                <a:effectLst/>
                <a:latin typeface="Arial" panose="020B0604020202020204" pitchFamily="34" charset="0"/>
              </a:rPr>
              <a:t>iterative changes</a:t>
            </a:r>
            <a:r>
              <a:rPr lang="en-US" sz="1800" b="0" i="0" u="none" strike="noStrike" dirty="0">
                <a:solidFill>
                  <a:srgbClr val="000000"/>
                </a:solidFill>
                <a:effectLst/>
                <a:latin typeface="Arial" panose="020B0604020202020204" pitchFamily="34" charset="0"/>
              </a:rPr>
              <a:t> with fast feedback. For example, </a:t>
            </a:r>
            <a:r>
              <a:rPr lang="en-US" sz="1800" b="1" i="0" u="none" strike="noStrike" dirty="0">
                <a:solidFill>
                  <a:srgbClr val="000000"/>
                </a:solidFill>
                <a:effectLst/>
                <a:latin typeface="Arial" panose="020B0604020202020204" pitchFamily="34" charset="0"/>
              </a:rPr>
              <a:t>Cursor</a:t>
            </a:r>
            <a:r>
              <a:rPr lang="en-US" sz="1800" b="0" i="0" u="none" strike="noStrike" dirty="0">
                <a:solidFill>
                  <a:srgbClr val="000000"/>
                </a:solidFill>
                <a:effectLst/>
                <a:latin typeface="Arial" panose="020B0604020202020204" pitchFamily="34" charset="0"/>
              </a:rPr>
              <a:t> tests code by running commands and checking outputs.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But if code lacks </a:t>
            </a:r>
            <a:r>
              <a:rPr lang="en-US" sz="1800" b="1" i="0" u="none" strike="noStrike" dirty="0">
                <a:solidFill>
                  <a:srgbClr val="000000"/>
                </a:solidFill>
                <a:effectLst/>
                <a:latin typeface="Arial" panose="020B0604020202020204" pitchFamily="34" charset="0"/>
              </a:rPr>
              <a:t>clear modular blocks</a:t>
            </a:r>
            <a:r>
              <a:rPr lang="en-US" sz="1800" b="0" i="0" u="none" strike="noStrike" dirty="0">
                <a:solidFill>
                  <a:srgbClr val="000000"/>
                </a:solidFill>
                <a:effectLst/>
                <a:latin typeface="Arial" panose="020B0604020202020204" pitchFamily="34" charset="0"/>
              </a:rPr>
              <a:t>, or if changes take </a:t>
            </a:r>
            <a:r>
              <a:rPr lang="en-US" sz="1800" b="1" i="0" u="none" strike="noStrike" dirty="0">
                <a:solidFill>
                  <a:srgbClr val="000000"/>
                </a:solidFill>
                <a:effectLst/>
                <a:latin typeface="Arial" panose="020B0604020202020204" pitchFamily="34" charset="0"/>
              </a:rPr>
              <a:t>hours or days</a:t>
            </a:r>
            <a:r>
              <a:rPr lang="en-US" sz="1800" b="0" i="0" u="none" strike="noStrike" dirty="0">
                <a:solidFill>
                  <a:srgbClr val="000000"/>
                </a:solidFill>
                <a:effectLst/>
                <a:latin typeface="Arial" panose="020B0604020202020204" pitchFamily="34" charset="0"/>
              </a:rPr>
              <a:t> to verify, it is harder to use LLMs. </a:t>
            </a:r>
            <a:r>
              <a:rPr lang="en-US" sz="1800" b="1" i="0" u="none" strike="noStrike" dirty="0">
                <a:solidFill>
                  <a:srgbClr val="000000"/>
                </a:solidFill>
                <a:effectLst/>
                <a:latin typeface="Arial" panose="020B0604020202020204" pitchFamily="34" charset="0"/>
              </a:rPr>
              <a:t>Images </a:t>
            </a:r>
            <a:r>
              <a:rPr lang="en-US" sz="1800" b="0" i="0" u="none" strike="noStrike" dirty="0">
                <a:solidFill>
                  <a:srgbClr val="000000"/>
                </a:solidFill>
                <a:effectLst/>
                <a:latin typeface="Arial" panose="020B0604020202020204" pitchFamily="34" charset="0"/>
              </a:rPr>
              <a:t>and other outputs beyond text also make matters worse, since standard LLM agents mostly rely on text-based inspection.  </a:t>
            </a:r>
            <a:endParaRPr lang="en-US" b="0" dirty="0">
              <a:effectLst/>
            </a:endParaRPr>
          </a:p>
          <a:p>
            <a:br>
              <a:rPr lang="en-US" b="0" dirty="0">
                <a:effectLst/>
              </a:rPr>
            </a:br>
            <a:r>
              <a:rPr lang="en-US" sz="1800" b="0" i="0" u="none" strike="noStrike" dirty="0">
                <a:solidFill>
                  <a:srgbClr val="000000"/>
                </a:solidFill>
                <a:effectLst/>
                <a:latin typeface="Arial" panose="020B0604020202020204" pitchFamily="34" charset="0"/>
              </a:rPr>
              <a:t>And here is why </a:t>
            </a:r>
            <a:r>
              <a:rPr lang="en-US" sz="1800" b="1" i="0" u="none" strike="noStrike" dirty="0">
                <a:solidFill>
                  <a:srgbClr val="000000"/>
                </a:solidFill>
                <a:effectLst/>
                <a:latin typeface="Arial" panose="020B0604020202020204" pitchFamily="34" charset="0"/>
              </a:rPr>
              <a:t>EDA is a SNOWSTORM:</a:t>
            </a:r>
            <a:endParaRPr dirty="0"/>
          </a:p>
        </p:txBody>
      </p:sp>
      <p:sp>
        <p:nvSpPr>
          <p:cNvPr id="207" name="Google Shape;207;p14: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1f4e793f8_4_0: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EDA codebases break almost </a:t>
            </a:r>
            <a:r>
              <a:rPr lang="en-US" sz="1800" b="1" i="0" u="none" strike="noStrike" dirty="0">
                <a:solidFill>
                  <a:srgbClr val="000000"/>
                </a:solidFill>
                <a:effectLst/>
                <a:latin typeface="Arial" panose="020B0604020202020204" pitchFamily="34" charset="0"/>
              </a:rPr>
              <a:t>every</a:t>
            </a:r>
            <a:r>
              <a:rPr lang="en-US" sz="1800" b="0" i="0" u="none" strike="noStrike" dirty="0">
                <a:solidFill>
                  <a:srgbClr val="000000"/>
                </a:solidFill>
                <a:effectLst/>
                <a:latin typeface="Arial" panose="020B0604020202020204" pitchFamily="34" charset="0"/>
              </a:rPr>
              <a:t> LLM-friendly rule!!! </a:t>
            </a:r>
            <a:endParaRPr lang="en-US" b="0" dirty="0">
              <a:effectLst/>
            </a:endParaRPr>
          </a:p>
          <a:p>
            <a:pPr rtl="0"/>
            <a:r>
              <a:rPr lang="en-US" sz="1800" b="0" i="0" u="none" strike="noStrike" dirty="0">
                <a:solidFill>
                  <a:srgbClr val="000000"/>
                </a:solidFill>
                <a:effectLst/>
                <a:latin typeface="Arial" panose="020B0604020202020204" pitchFamily="34" charset="0"/>
              </a:rPr>
              <a:t>Commercial tools are </a:t>
            </a:r>
            <a:r>
              <a:rPr lang="en-US" sz="1800" b="1" i="0" u="none" strike="noStrike" dirty="0">
                <a:solidFill>
                  <a:srgbClr val="000000"/>
                </a:solidFill>
                <a:effectLst/>
                <a:latin typeface="Arial" panose="020B0604020202020204" pitchFamily="34" charset="0"/>
              </a:rPr>
              <a:t>closed source</a:t>
            </a:r>
            <a:r>
              <a:rPr lang="en-US" sz="1800" b="0" i="0" u="none" strike="noStrike" dirty="0">
                <a:solidFill>
                  <a:srgbClr val="000000"/>
                </a:solidFill>
                <a:effectLst/>
                <a:latin typeface="Arial" panose="020B0604020202020204" pitchFamily="34" charset="0"/>
              </a:rPr>
              <a:t>, so LLMs can’t fully explore their internals.  In physical design, we have huge, complex </a:t>
            </a:r>
            <a:r>
              <a:rPr lang="en-US" sz="1800" b="1" i="0" u="none" strike="noStrike" dirty="0">
                <a:solidFill>
                  <a:srgbClr val="000000"/>
                </a:solidFill>
                <a:effectLst/>
                <a:latin typeface="Arial" panose="020B0604020202020204" pitchFamily="34" charset="0"/>
              </a:rPr>
              <a:t>data </a:t>
            </a:r>
            <a:r>
              <a:rPr lang="en-US" sz="1800" b="0" i="0" u="none" strike="noStrike" dirty="0">
                <a:solidFill>
                  <a:srgbClr val="000000"/>
                </a:solidFill>
                <a:effectLst/>
                <a:latin typeface="Arial" panose="020B0604020202020204" pitchFamily="34" charset="0"/>
              </a:rPr>
              <a:t>like netlists and congestion maps. Large monolithic flows don’t split neatly into </a:t>
            </a:r>
            <a:r>
              <a:rPr lang="en-US" sz="1800" b="1" i="0" u="none" strike="noStrike" dirty="0">
                <a:solidFill>
                  <a:srgbClr val="000000"/>
                </a:solidFill>
                <a:effectLst/>
                <a:latin typeface="Arial" panose="020B0604020202020204" pitchFamily="34" charset="0"/>
              </a:rPr>
              <a:t>modular</a:t>
            </a:r>
            <a:r>
              <a:rPr lang="en-US" sz="1800" b="0" i="0" u="none" strike="noStrike" dirty="0">
                <a:solidFill>
                  <a:srgbClr val="000000"/>
                </a:solidFill>
                <a:effectLst/>
                <a:latin typeface="Arial" panose="020B0604020202020204" pitchFamily="34" charset="0"/>
              </a:rPr>
              <a:t> parts, and feedback loops can take days.</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Notice that the latency of feedback </a:t>
            </a:r>
            <a:r>
              <a:rPr lang="en-US" sz="1800" b="1" i="0" u="none" strike="noStrike" dirty="0">
                <a:solidFill>
                  <a:srgbClr val="000000"/>
                </a:solidFill>
                <a:effectLst/>
                <a:latin typeface="Arial" panose="020B0604020202020204" pitchFamily="34" charset="0"/>
              </a:rPr>
              <a:t>is related</a:t>
            </a:r>
            <a:r>
              <a:rPr lang="en-US" sz="1800" b="0" i="0" u="none" strike="noStrike" dirty="0">
                <a:solidFill>
                  <a:srgbClr val="000000"/>
                </a:solidFill>
                <a:effectLst/>
                <a:latin typeface="Arial" panose="020B0604020202020204" pitchFamily="34" charset="0"/>
              </a:rPr>
              <a:t> to how the flow </a:t>
            </a:r>
            <a:r>
              <a:rPr lang="en-US" sz="1800" b="1" i="0" u="none" strike="noStrike" dirty="0">
                <a:solidFill>
                  <a:srgbClr val="000000"/>
                </a:solidFill>
                <a:effectLst/>
                <a:latin typeface="Arial" panose="020B0604020202020204" pitchFamily="34" charset="0"/>
              </a:rPr>
              <a:t>IS NOT modular</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0" i="0" u="none" strike="noStrike" dirty="0">
                <a:solidFill>
                  <a:srgbClr val="000000"/>
                </a:solidFill>
                <a:effectLst/>
                <a:latin typeface="Arial" panose="020B0604020202020204" pitchFamily="34" charset="0"/>
              </a:rPr>
              <a:t>Indeed, </a:t>
            </a:r>
            <a:r>
              <a:rPr lang="en-US" sz="1800" b="1" i="0" u="none" strike="noStrike" dirty="0">
                <a:solidFill>
                  <a:srgbClr val="000000"/>
                </a:solidFill>
                <a:effectLst/>
                <a:latin typeface="Arial" panose="020B0604020202020204" pitchFamily="34" charset="0"/>
              </a:rPr>
              <a:t>LACK of modularity </a:t>
            </a:r>
            <a:r>
              <a:rPr lang="en-US" sz="1800" b="0" i="0" u="none" strike="noStrike" dirty="0">
                <a:solidFill>
                  <a:srgbClr val="000000"/>
                </a:solidFill>
                <a:effectLst/>
                <a:latin typeface="Arial" panose="020B0604020202020204" pitchFamily="34" charset="0"/>
              </a:rPr>
              <a:t>– the closed silos and non-reentrant flows that vendors aim for –</a:t>
            </a:r>
            <a:r>
              <a:rPr lang="en-US" sz="1800" b="1" i="0" u="none" strike="noStrike" dirty="0">
                <a:solidFill>
                  <a:srgbClr val="000000"/>
                </a:solidFill>
                <a:effectLst/>
                <a:latin typeface="Arial" panose="020B0604020202020204" pitchFamily="34" charset="0"/>
              </a:rPr>
              <a:t> is perhaps the key blocker </a:t>
            </a:r>
            <a:r>
              <a:rPr lang="en-US" sz="1800" b="0" i="0" u="none" strike="noStrike" dirty="0">
                <a:solidFill>
                  <a:srgbClr val="000000"/>
                </a:solidFill>
                <a:effectLst/>
                <a:latin typeface="Arial" panose="020B0604020202020204" pitchFamily="34" charset="0"/>
              </a:rPr>
              <a:t>in modern EDA.</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So bottom line: without open-source access and without short feedback cycles for testing and refinement – EDA seems near-intractable for a Devin-like agent, especially one without domain knowledge.</a:t>
            </a:r>
            <a:endParaRPr lang="en-US" b="0" dirty="0">
              <a:effectLst/>
            </a:endParaRPr>
          </a:p>
          <a:p>
            <a:pPr rtl="0"/>
            <a:endParaRPr lang="en-US" sz="1800" b="0" i="0" u="none" strike="noStrike" dirty="0">
              <a:solidFill>
                <a:srgbClr val="000000"/>
              </a:solidFill>
              <a:effectLst/>
              <a:latin typeface="Arial" panose="020B0604020202020204" pitchFamily="34" charset="0"/>
            </a:endParaRPr>
          </a:p>
          <a:p>
            <a:pPr rtl="0"/>
            <a:r>
              <a:rPr lang="en-US" sz="1800" b="0" i="0" u="none" strike="noStrike" dirty="0">
                <a:solidFill>
                  <a:srgbClr val="000000"/>
                </a:solidFill>
                <a:effectLst/>
                <a:latin typeface="Arial" panose="020B0604020202020204" pitchFamily="34" charset="0"/>
              </a:rPr>
              <a:t>And even open source won’t be enough.</a:t>
            </a:r>
            <a:endParaRPr lang="en-US" b="0" dirty="0">
              <a:effectLst/>
            </a:endParaRPr>
          </a:p>
          <a:p>
            <a:br>
              <a:rPr lang="en-US" dirty="0"/>
            </a:br>
            <a:endParaRPr dirty="0"/>
          </a:p>
        </p:txBody>
      </p:sp>
      <p:sp>
        <p:nvSpPr>
          <p:cNvPr id="213" name="Google Shape;213;g311f4e793f8_4_0: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dirty="0">
                <a:solidFill>
                  <a:srgbClr val="000000"/>
                </a:solidFill>
                <a:effectLst/>
                <a:latin typeface="Arial" panose="020B0604020202020204" pitchFamily="34" charset="0"/>
              </a:rPr>
              <a:t>Here’s some </a:t>
            </a:r>
            <a:r>
              <a:rPr lang="en-US" sz="1800" b="1" i="0" u="none" strike="noStrike" dirty="0">
                <a:solidFill>
                  <a:srgbClr val="000000"/>
                </a:solidFill>
                <a:effectLst/>
                <a:latin typeface="Arial" panose="020B0604020202020204" pitchFamily="34" charset="0"/>
              </a:rPr>
              <a:t>motivation. </a:t>
            </a:r>
            <a:endParaRPr lang="en-US" b="0" dirty="0">
              <a:effectLst/>
            </a:endParaRPr>
          </a:p>
          <a:p>
            <a:pPr rtl="0"/>
            <a:r>
              <a:rPr lang="en-US" sz="1800" b="0" i="0" u="none" strike="noStrike" dirty="0">
                <a:solidFill>
                  <a:srgbClr val="000000"/>
                </a:solidFill>
                <a:effectLst/>
                <a:latin typeface="Arial" panose="020B0604020202020204" pitchFamily="34" charset="0"/>
              </a:rPr>
              <a:t>We’ve tried AI/ML for </a:t>
            </a:r>
            <a:r>
              <a:rPr lang="en-US" sz="1800" b="1" i="0" u="none" strike="noStrike" dirty="0">
                <a:solidFill>
                  <a:srgbClr val="000000"/>
                </a:solidFill>
                <a:effectLst/>
                <a:latin typeface="Arial" panose="020B0604020202020204" pitchFamily="34" charset="0"/>
              </a:rPr>
              <a:t>many </a:t>
            </a:r>
            <a:r>
              <a:rPr lang="en-US" sz="1800" b="0" i="0" u="none" strike="noStrike" dirty="0">
                <a:solidFill>
                  <a:srgbClr val="000000"/>
                </a:solidFill>
                <a:effectLst/>
                <a:latin typeface="Arial" panose="020B0604020202020204" pitchFamily="34" charset="0"/>
              </a:rPr>
              <a:t>PD applications – hyperparameter tuning, prediction, or “conditioning” of flow steps such as routing.</a:t>
            </a:r>
            <a:endParaRPr lang="en-US" b="0" dirty="0">
              <a:effectLst/>
            </a:endParaRPr>
          </a:p>
          <a:p>
            <a:pPr rtl="0"/>
            <a:r>
              <a:rPr lang="en-US" sz="1800" b="1" i="0" u="none" strike="noStrike" dirty="0">
                <a:solidFill>
                  <a:srgbClr val="000000"/>
                </a:solidFill>
                <a:effectLst/>
                <a:latin typeface="Arial" panose="020B0604020202020204" pitchFamily="34" charset="0"/>
              </a:rPr>
              <a:t>But </a:t>
            </a:r>
            <a:r>
              <a:rPr lang="en-US" sz="1800" b="0" i="0" u="none" strike="noStrike" dirty="0">
                <a:solidFill>
                  <a:srgbClr val="000000"/>
                </a:solidFill>
                <a:effectLst/>
                <a:latin typeface="Arial" panose="020B0604020202020204" pitchFamily="34" charset="0"/>
              </a:rPr>
              <a:t>we’ve seen challenges in practical, production </a:t>
            </a:r>
            <a:r>
              <a:rPr lang="en-US" sz="1800" b="1" i="0" u="none" strike="noStrike" dirty="0">
                <a:solidFill>
                  <a:srgbClr val="000000"/>
                </a:solidFill>
                <a:effectLst/>
                <a:latin typeface="Arial" panose="020B0604020202020204" pitchFamily="34" charset="0"/>
              </a:rPr>
              <a:t>deployment</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1" i="0" u="none" strike="noStrike" dirty="0">
                <a:solidFill>
                  <a:srgbClr val="000000"/>
                </a:solidFill>
                <a:effectLst/>
                <a:latin typeface="Arial" panose="020B0604020202020204" pitchFamily="34" charset="0"/>
              </a:rPr>
              <a:t>Why have so many efforts fallen short?</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I’ll explore four topics:  ML </a:t>
            </a:r>
            <a:r>
              <a:rPr lang="en-US" sz="1800" b="1" i="0" u="none" strike="noStrike" dirty="0">
                <a:solidFill>
                  <a:srgbClr val="000000"/>
                </a:solidFill>
                <a:effectLst/>
                <a:latin typeface="Arial" panose="020B0604020202020204" pitchFamily="34" charset="0"/>
              </a:rPr>
              <a:t>data </a:t>
            </a:r>
            <a:r>
              <a:rPr lang="en-US" sz="1800" b="0" i="0" u="none" strike="noStrike" dirty="0">
                <a:solidFill>
                  <a:srgbClr val="000000"/>
                </a:solidFill>
                <a:effectLst/>
                <a:latin typeface="Arial" panose="020B0604020202020204" pitchFamily="34" charset="0"/>
              </a:rPr>
              <a:t>issues, high-level </a:t>
            </a:r>
            <a:r>
              <a:rPr lang="en-US" sz="1800" b="1" i="0" u="none" strike="noStrike" dirty="0">
                <a:solidFill>
                  <a:srgbClr val="000000"/>
                </a:solidFill>
                <a:effectLst/>
                <a:latin typeface="Arial" panose="020B0604020202020204" pitchFamily="34" charset="0"/>
              </a:rPr>
              <a:t>principles </a:t>
            </a:r>
            <a:r>
              <a:rPr lang="en-US" sz="1800" b="0" i="0" u="none" strike="noStrike" dirty="0">
                <a:solidFill>
                  <a:srgbClr val="000000"/>
                </a:solidFill>
                <a:effectLst/>
                <a:latin typeface="Arial" panose="020B0604020202020204" pitchFamily="34" charset="0"/>
              </a:rPr>
              <a:t>for deployment, basic </a:t>
            </a:r>
            <a:r>
              <a:rPr lang="en-US" sz="1800" b="1" i="0" u="none" strike="noStrike" dirty="0">
                <a:solidFill>
                  <a:srgbClr val="000000"/>
                </a:solidFill>
                <a:effectLst/>
                <a:latin typeface="Arial" panose="020B0604020202020204" pitchFamily="34" charset="0"/>
              </a:rPr>
              <a:t>checklists</a:t>
            </a:r>
            <a:r>
              <a:rPr lang="en-US" sz="1800" b="0" i="0" u="none" strike="noStrike" dirty="0">
                <a:solidFill>
                  <a:srgbClr val="000000"/>
                </a:solidFill>
                <a:effectLst/>
                <a:latin typeface="Arial" panose="020B0604020202020204" pitchFamily="34" charset="0"/>
              </a:rPr>
              <a:t>, and the rapidly evolving </a:t>
            </a:r>
            <a:r>
              <a:rPr lang="en-US" sz="1800" b="1" i="0" u="none" strike="noStrike" dirty="0">
                <a:solidFill>
                  <a:srgbClr val="000000"/>
                </a:solidFill>
                <a:effectLst/>
                <a:latin typeface="Arial" panose="020B0604020202020204" pitchFamily="34" charset="0"/>
              </a:rPr>
              <a:t>context </a:t>
            </a:r>
            <a:r>
              <a:rPr lang="en-US" sz="1800" b="0" i="0" u="none" strike="noStrike" dirty="0">
                <a:solidFill>
                  <a:srgbClr val="000000"/>
                </a:solidFill>
                <a:effectLst/>
                <a:latin typeface="Arial" panose="020B0604020202020204" pitchFamily="34" charset="0"/>
              </a:rPr>
              <a:t>for </a:t>
            </a:r>
            <a:r>
              <a:rPr lang="en-US" sz="1800" b="0"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and LLM-based application development.</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smtClean="0">
                <a:solidFill>
                  <a:schemeClr val="dk1"/>
                </a:solidFill>
                <a:latin typeface="Calibri"/>
                <a:ea typeface="Calibri"/>
                <a:cs typeface="Calibri"/>
                <a:sym typeface="Calibri"/>
              </a:rPr>
              <a:t>2</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7018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1e84e00ca_1_83: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Here is </a:t>
            </a:r>
            <a:r>
              <a:rPr lang="en-US" sz="1800" b="1" i="0" u="none" strike="noStrike" dirty="0">
                <a:solidFill>
                  <a:srgbClr val="000000"/>
                </a:solidFill>
                <a:effectLst/>
                <a:latin typeface="Arial" panose="020B0604020202020204" pitchFamily="34" charset="0"/>
              </a:rPr>
              <a:t>Devin</a:t>
            </a:r>
            <a:r>
              <a:rPr lang="en-US" sz="1800" b="0" i="0" u="none" strike="noStrike" dirty="0">
                <a:solidFill>
                  <a:srgbClr val="000000"/>
                </a:solidFill>
                <a:effectLst/>
                <a:latin typeface="Arial" panose="020B0604020202020204" pitchFamily="34" charset="0"/>
              </a:rPr>
              <a:t> working with </a:t>
            </a:r>
            <a:r>
              <a:rPr lang="en-US" sz="1800" b="1" i="0" u="none" strike="noStrike" dirty="0">
                <a:solidFill>
                  <a:srgbClr val="000000"/>
                </a:solidFill>
                <a:effectLst/>
                <a:latin typeface="Arial" panose="020B0604020202020204" pitchFamily="34" charset="0"/>
              </a:rPr>
              <a:t>React code</a:t>
            </a:r>
            <a:r>
              <a:rPr lang="en-US" sz="1800" b="0" i="0" u="none" strike="noStrike" dirty="0">
                <a:solidFill>
                  <a:srgbClr val="000000"/>
                </a:solidFill>
                <a:effectLst/>
                <a:latin typeface="Arial" panose="020B0604020202020204" pitchFamily="34" charset="0"/>
              </a:rPr>
              <a:t>. Every update changes what’s shown in the </a:t>
            </a:r>
            <a:r>
              <a:rPr lang="en-US" sz="1800" b="1" i="0" u="none" strike="noStrike" dirty="0">
                <a:solidFill>
                  <a:srgbClr val="000000"/>
                </a:solidFill>
                <a:effectLst/>
                <a:latin typeface="Arial" panose="020B0604020202020204" pitchFamily="34" charset="0"/>
              </a:rPr>
              <a:t>browser</a:t>
            </a:r>
            <a:r>
              <a:rPr lang="en-US" sz="1800" b="0" i="0" u="none" strike="noStrike" dirty="0">
                <a:solidFill>
                  <a:srgbClr val="000000"/>
                </a:solidFill>
                <a:effectLst/>
                <a:latin typeface="Arial" panose="020B0604020202020204" pitchFamily="34" charset="0"/>
              </a:rPr>
              <a:t>, so small tweaks are tested </a:t>
            </a:r>
            <a:r>
              <a:rPr lang="en-US" sz="1800" b="1" i="0" u="none" strike="noStrike" dirty="0">
                <a:solidFill>
                  <a:srgbClr val="000000"/>
                </a:solidFill>
                <a:effectLst/>
                <a:latin typeface="Arial" panose="020B0604020202020204" pitchFamily="34" charset="0"/>
              </a:rPr>
              <a:t>instantly</a:t>
            </a:r>
            <a:r>
              <a:rPr lang="en-US" sz="1800" b="0" i="0" u="none" strike="noStrike" dirty="0">
                <a:solidFill>
                  <a:srgbClr val="000000"/>
                </a:solidFill>
                <a:effectLst/>
                <a:latin typeface="Arial" panose="020B0604020202020204" pitchFamily="34" charset="0"/>
              </a:rPr>
              <a:t>. The plan is broken into clear steps, letting the </a:t>
            </a:r>
            <a:r>
              <a:rPr lang="en-US" sz="1800" b="1" i="0" u="none" strike="noStrike" dirty="0">
                <a:solidFill>
                  <a:srgbClr val="000000"/>
                </a:solidFill>
                <a:effectLst/>
                <a:latin typeface="Arial" panose="020B0604020202020204" pitchFamily="34" charset="0"/>
              </a:rPr>
              <a:t>human</a:t>
            </a:r>
            <a:r>
              <a:rPr lang="en-US" sz="1800" b="0" i="0" u="none" strike="noStrike" dirty="0">
                <a:solidFill>
                  <a:srgbClr val="000000"/>
                </a:solidFill>
                <a:effectLst/>
                <a:latin typeface="Arial" panose="020B0604020202020204" pitchFamily="34" charset="0"/>
              </a:rPr>
              <a:t> intervene with helpful feedback every few minutes. </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By contrast, in </a:t>
            </a:r>
            <a:r>
              <a:rPr lang="en-US" sz="1800" b="1" i="0" u="none" strike="noStrike" dirty="0" err="1">
                <a:solidFill>
                  <a:srgbClr val="000000"/>
                </a:solidFill>
                <a:effectLst/>
                <a:latin typeface="Arial" panose="020B0604020202020204" pitchFamily="34" charset="0"/>
              </a:rPr>
              <a:t>OpenROAD</a:t>
            </a:r>
            <a:r>
              <a:rPr lang="en-US" sz="1800" b="1" i="0" u="none" strike="noStrike" dirty="0">
                <a:solidFill>
                  <a:srgbClr val="000000"/>
                </a:solidFill>
                <a:effectLst/>
                <a:latin typeface="Arial" panose="020B0604020202020204" pitchFamily="34" charset="0"/>
              </a:rPr>
              <a:t> or any PD tool, </a:t>
            </a:r>
            <a:r>
              <a:rPr lang="en-US" sz="1800" b="0" i="0" u="none" strike="noStrike" dirty="0">
                <a:solidFill>
                  <a:srgbClr val="000000"/>
                </a:solidFill>
                <a:effectLst/>
                <a:latin typeface="Arial" panose="020B0604020202020204" pitchFamily="34" charset="0"/>
              </a:rPr>
              <a:t>a small </a:t>
            </a:r>
            <a:r>
              <a:rPr lang="en-US" sz="1800" b="1" i="0" u="none" strike="noStrike" dirty="0">
                <a:solidFill>
                  <a:srgbClr val="000000"/>
                </a:solidFill>
                <a:effectLst/>
                <a:latin typeface="Arial" panose="020B0604020202020204" pitchFamily="34" charset="0"/>
              </a:rPr>
              <a:t>TCL</a:t>
            </a:r>
            <a:r>
              <a:rPr lang="en-US" sz="1800" b="0" i="0" u="none" strike="noStrike" dirty="0">
                <a:solidFill>
                  <a:srgbClr val="000000"/>
                </a:solidFill>
                <a:effectLst/>
                <a:latin typeface="Arial" panose="020B0604020202020204" pitchFamily="34" charset="0"/>
              </a:rPr>
              <a:t> change can affect the entire flow, with </a:t>
            </a:r>
            <a:r>
              <a:rPr lang="en-US" sz="1800" b="1" i="0" u="none" strike="noStrike" dirty="0">
                <a:solidFill>
                  <a:srgbClr val="000000"/>
                </a:solidFill>
                <a:effectLst/>
                <a:latin typeface="Arial" panose="020B0604020202020204" pitchFamily="34" charset="0"/>
              </a:rPr>
              <a:t>no</a:t>
            </a:r>
            <a:r>
              <a:rPr lang="en-US" sz="1800" b="0" i="0" u="none" strike="noStrike" dirty="0">
                <a:solidFill>
                  <a:srgbClr val="000000"/>
                </a:solidFill>
                <a:effectLst/>
                <a:latin typeface="Arial" panose="020B0604020202020204" pitchFamily="34" charset="0"/>
              </a:rPr>
              <a:t> easily visualizable result. Validating a change can take </a:t>
            </a:r>
            <a:r>
              <a:rPr lang="en-US" sz="1800" b="1" i="0" u="none" strike="noStrike" dirty="0">
                <a:solidFill>
                  <a:srgbClr val="000000"/>
                </a:solidFill>
                <a:effectLst/>
                <a:latin typeface="Arial" panose="020B0604020202020204" pitchFamily="34" charset="0"/>
              </a:rPr>
              <a:t>30 minutes</a:t>
            </a:r>
            <a:r>
              <a:rPr lang="en-US" sz="1800" b="0" i="0" u="none" strike="noStrike" dirty="0">
                <a:solidFill>
                  <a:srgbClr val="000000"/>
                </a:solidFill>
                <a:effectLst/>
                <a:latin typeface="Arial" panose="020B0604020202020204" pitchFamily="34" charset="0"/>
              </a:rPr>
              <a:t>, and testing to final results could be </a:t>
            </a:r>
            <a:r>
              <a:rPr lang="en-US" sz="1800" b="1" i="0" u="none" strike="noStrike" dirty="0">
                <a:solidFill>
                  <a:srgbClr val="000000"/>
                </a:solidFill>
                <a:effectLst/>
                <a:latin typeface="Arial" panose="020B0604020202020204" pitchFamily="34" charset="0"/>
              </a:rPr>
              <a:t>24 hours</a:t>
            </a:r>
            <a:r>
              <a:rPr lang="en-US" sz="1800" b="0" i="0" u="none" strike="noStrike" dirty="0">
                <a:solidFill>
                  <a:srgbClr val="000000"/>
                </a:solidFill>
                <a:effectLst/>
                <a:latin typeface="Arial" panose="020B0604020202020204" pitchFamily="34" charset="0"/>
              </a:rPr>
              <a:t>. </a:t>
            </a:r>
            <a:endParaRPr lang="en-US" b="0" dirty="0">
              <a:effectLst/>
            </a:endParaRPr>
          </a:p>
          <a:p>
            <a:br>
              <a:rPr lang="en-US" b="0" dirty="0">
                <a:effectLst/>
              </a:rPr>
            </a:br>
            <a:r>
              <a:rPr lang="en-US" sz="1800" b="0" i="0" u="none" strike="noStrike" dirty="0">
                <a:solidFill>
                  <a:srgbClr val="000000"/>
                </a:solidFill>
                <a:effectLst/>
                <a:latin typeface="Arial" panose="020B0604020202020204" pitchFamily="34" charset="0"/>
              </a:rPr>
              <a:t>Basically, EDA isn’t built for </a:t>
            </a:r>
            <a:r>
              <a:rPr lang="en-US" sz="1800" b="1" i="0" u="none" strike="noStrike" dirty="0">
                <a:solidFill>
                  <a:srgbClr val="000000"/>
                </a:solidFill>
                <a:effectLst/>
                <a:latin typeface="Arial" panose="020B0604020202020204" pitchFamily="34" charset="0"/>
              </a:rPr>
              <a:t>rapid</a:t>
            </a:r>
            <a:r>
              <a:rPr lang="en-US" sz="1800" b="0" i="0" u="none" strike="noStrike" dirty="0">
                <a:solidFill>
                  <a:srgbClr val="000000"/>
                </a:solidFill>
                <a:effectLst/>
                <a:latin typeface="Arial" panose="020B0604020202020204" pitchFamily="34" charset="0"/>
              </a:rPr>
              <a:t>, incremental feedback.  Our industry never saw a Bezos API Mandate that </a:t>
            </a:r>
            <a:r>
              <a:rPr lang="en-US" sz="1800" b="1" i="0" u="none" strike="noStrike" dirty="0">
                <a:solidFill>
                  <a:srgbClr val="000000"/>
                </a:solidFill>
                <a:effectLst/>
                <a:latin typeface="Arial" panose="020B0604020202020204" pitchFamily="34" charset="0"/>
              </a:rPr>
              <a:t>forced </a:t>
            </a:r>
            <a:r>
              <a:rPr lang="en-US" sz="1800" b="0" i="0" u="none" strike="noStrike" dirty="0">
                <a:solidFill>
                  <a:srgbClr val="000000"/>
                </a:solidFill>
                <a:effectLst/>
                <a:latin typeface="Arial" panose="020B0604020202020204" pitchFamily="34" charset="0"/>
              </a:rPr>
              <a:t>movement to </a:t>
            </a:r>
            <a:r>
              <a:rPr lang="en-US" sz="1800" b="1" i="0" u="none" strike="noStrike" dirty="0">
                <a:solidFill>
                  <a:srgbClr val="000000"/>
                </a:solidFill>
                <a:effectLst/>
                <a:latin typeface="Arial" panose="020B0604020202020204" pitchFamily="34" charset="0"/>
              </a:rPr>
              <a:t>modular, self-sufficient, inline documented API structures </a:t>
            </a:r>
            <a:r>
              <a:rPr lang="en-US" sz="1800" b="0" i="0" u="none" strike="noStrike" dirty="0">
                <a:solidFill>
                  <a:srgbClr val="000000"/>
                </a:solidFill>
                <a:effectLst/>
                <a:latin typeface="Arial" panose="020B0604020202020204" pitchFamily="34" charset="0"/>
              </a:rPr>
              <a:t>– and microservices – so now there is massive technical debt.</a:t>
            </a:r>
          </a:p>
          <a:p>
            <a:r>
              <a:rPr lang="en-US" sz="1800" b="0" i="0" u="none" strike="noStrike" dirty="0">
                <a:solidFill>
                  <a:srgbClr val="000000"/>
                </a:solidFill>
                <a:effectLst/>
                <a:latin typeface="Arial" panose="020B0604020202020204" pitchFamily="34" charset="0"/>
              </a:rPr>
              <a:t>[1874 / 2316] = 13:10</a:t>
            </a:r>
            <a:endParaRPr dirty="0"/>
          </a:p>
        </p:txBody>
      </p:sp>
      <p:sp>
        <p:nvSpPr>
          <p:cNvPr id="219" name="Google Shape;219;g311e84e00ca_1_83: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1e84e00ca_1_112: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Here is my last “dark” slide, which recaps roadblocks and culture clashes called out in the paper.</a:t>
            </a:r>
            <a:endParaRPr lang="en-US" b="0" dirty="0">
              <a:effectLst/>
            </a:endParaRPr>
          </a:p>
          <a:p>
            <a:pPr rtl="0"/>
            <a:br>
              <a:rPr lang="en-US" b="0" dirty="0">
                <a:effectLst/>
              </a:rPr>
            </a:br>
            <a:r>
              <a:rPr lang="en-US" sz="1800" b="0" i="0" u="none" strike="noStrike" dirty="0">
                <a:solidFill>
                  <a:srgbClr val="000000"/>
                </a:solidFill>
                <a:effectLst/>
                <a:latin typeface="Arial" panose="020B0604020202020204" pitchFamily="34" charset="0"/>
              </a:rPr>
              <a:t>There is a “trinity” of roadblocks: </a:t>
            </a:r>
            <a:r>
              <a:rPr lang="en-US" sz="1800" b="1" i="0" u="none" strike="noStrike" dirty="0">
                <a:solidFill>
                  <a:srgbClr val="000000"/>
                </a:solidFill>
                <a:effectLst/>
                <a:latin typeface="Arial" panose="020B0604020202020204" pitchFamily="34" charset="0"/>
              </a:rPr>
              <a:t>Data, Integration </a:t>
            </a:r>
            <a:r>
              <a:rPr lang="en-US" sz="1800" b="0" i="0" u="none" strike="noStrike" dirty="0">
                <a:solidFill>
                  <a:srgbClr val="000000"/>
                </a:solidFill>
                <a:effectLst/>
                <a:latin typeface="Arial" panose="020B0604020202020204" pitchFamily="34" charset="0"/>
              </a:rPr>
              <a:t>and </a:t>
            </a:r>
            <a:r>
              <a:rPr lang="en-US" sz="1800" b="1" i="0" u="none" strike="noStrike" dirty="0">
                <a:solidFill>
                  <a:srgbClr val="000000"/>
                </a:solidFill>
                <a:effectLst/>
                <a:latin typeface="Arial" panose="020B0604020202020204" pitchFamily="34" charset="0"/>
              </a:rPr>
              <a:t>Modularity.</a:t>
            </a:r>
            <a:endParaRPr lang="en-US" b="0" dirty="0">
              <a:effectLst/>
            </a:endParaRPr>
          </a:p>
          <a:p>
            <a:pPr rtl="0"/>
            <a:br>
              <a:rPr lang="en-US" b="0" dirty="0">
                <a:effectLst/>
              </a:rPr>
            </a:br>
            <a:r>
              <a:rPr lang="en-US" sz="1800" b="1" i="0" u="none" strike="noStrike" dirty="0">
                <a:solidFill>
                  <a:srgbClr val="000000"/>
                </a:solidFill>
                <a:effectLst/>
                <a:latin typeface="Arial" panose="020B0604020202020204" pitchFamily="34" charset="0"/>
              </a:rPr>
              <a:t>Data </a:t>
            </a:r>
            <a:r>
              <a:rPr lang="en-US" sz="1800" b="0" i="0" u="none" strike="noStrike" dirty="0">
                <a:solidFill>
                  <a:srgbClr val="000000"/>
                </a:solidFill>
                <a:effectLst/>
                <a:latin typeface="Arial" panose="020B0604020202020204" pitchFamily="34" charset="0"/>
              </a:rPr>
              <a:t>refers to how EDA data – like netlist information at scale, or full specs – will be difficult to boil down to pure text and short, in-line strings. </a:t>
            </a:r>
            <a:endParaRPr lang="en-US" b="0" dirty="0">
              <a:effectLst/>
            </a:endParaRPr>
          </a:p>
          <a:p>
            <a:pPr rtl="0"/>
            <a:r>
              <a:rPr lang="en-US" sz="1800" b="1" i="0" u="none" strike="noStrike" dirty="0">
                <a:solidFill>
                  <a:srgbClr val="000000"/>
                </a:solidFill>
                <a:effectLst/>
                <a:latin typeface="Arial" panose="020B0604020202020204" pitchFamily="34" charset="0"/>
              </a:rPr>
              <a:t>Integration </a:t>
            </a:r>
            <a:r>
              <a:rPr lang="en-US" sz="1800" b="0" i="0" u="none" strike="noStrike" dirty="0">
                <a:solidFill>
                  <a:srgbClr val="000000"/>
                </a:solidFill>
                <a:effectLst/>
                <a:latin typeface="Arial" panose="020B0604020202020204" pitchFamily="34" charset="0"/>
              </a:rPr>
              <a:t>refers to the fact that open source EDA is not cutting edge, and vice versa: cutting edge EDA is not open source… When you see </a:t>
            </a:r>
            <a:r>
              <a:rPr lang="en-US" sz="1800" b="0" i="0" u="none" strike="noStrike" dirty="0" err="1">
                <a:solidFill>
                  <a:srgbClr val="000000"/>
                </a:solidFill>
                <a:effectLst/>
                <a:latin typeface="Arial" panose="020B0604020202020204" pitchFamily="34" charset="0"/>
              </a:rPr>
              <a:t>Yosys</a:t>
            </a:r>
            <a:r>
              <a:rPr lang="en-US" sz="1800" b="0" i="0" u="none" strike="noStrike" dirty="0">
                <a:solidFill>
                  <a:srgbClr val="000000"/>
                </a:solidFill>
                <a:effectLst/>
                <a:latin typeface="Arial" panose="020B0604020202020204" pitchFamily="34" charset="0"/>
              </a:rPr>
              <a:t>, ABC, </a:t>
            </a:r>
            <a:r>
              <a:rPr lang="en-US" sz="1800" b="0" i="0" u="none" strike="noStrike" dirty="0" err="1">
                <a:solidFill>
                  <a:srgbClr val="000000"/>
                </a:solidFill>
                <a:effectLst/>
                <a:latin typeface="Arial" panose="020B0604020202020204" pitchFamily="34" charset="0"/>
              </a:rPr>
              <a:t>OpenSTA</a:t>
            </a:r>
            <a:r>
              <a:rPr lang="en-US" sz="1800" b="0" i="0" u="none" strike="noStrike" dirty="0">
                <a:solidFill>
                  <a:srgbClr val="000000"/>
                </a:solidFill>
                <a:effectLst/>
                <a:latin typeface="Arial" panose="020B0604020202020204" pitchFamily="34" charset="0"/>
              </a:rPr>
              <a:t> etc. pulled together to make an ORFS, “</a:t>
            </a:r>
            <a:r>
              <a:rPr lang="en-US" sz="1800" b="0" i="0" u="none" strike="noStrike" dirty="0" err="1">
                <a:solidFill>
                  <a:srgbClr val="000000"/>
                </a:solidFill>
                <a:effectLst/>
                <a:latin typeface="Arial" panose="020B0604020202020204" pitchFamily="34" charset="0"/>
              </a:rPr>
              <a:t>monorepos</a:t>
            </a:r>
            <a:r>
              <a:rPr lang="en-US" sz="1800" b="0" i="0" u="none" strike="noStrike" dirty="0">
                <a:solidFill>
                  <a:srgbClr val="000000"/>
                </a:solidFill>
                <a:effectLst/>
                <a:latin typeface="Arial" panose="020B0604020202020204" pitchFamily="34" charset="0"/>
              </a:rPr>
              <a:t>” seem far away.</a:t>
            </a:r>
            <a:endParaRPr lang="en-US" b="0" dirty="0">
              <a:effectLst/>
            </a:endParaRPr>
          </a:p>
          <a:p>
            <a:pPr rtl="0"/>
            <a:r>
              <a:rPr lang="en-US" sz="1800" b="0" i="0" u="none" strike="noStrike" dirty="0">
                <a:solidFill>
                  <a:srgbClr val="000000"/>
                </a:solidFill>
                <a:effectLst/>
                <a:latin typeface="Arial" panose="020B0604020202020204" pitchFamily="34" charset="0"/>
              </a:rPr>
              <a:t>Then, </a:t>
            </a:r>
            <a:r>
              <a:rPr lang="en-US" sz="1800" b="1" i="0" u="none" strike="noStrike" dirty="0">
                <a:solidFill>
                  <a:srgbClr val="000000"/>
                </a:solidFill>
                <a:effectLst/>
                <a:latin typeface="Arial" panose="020B0604020202020204" pitchFamily="34" charset="0"/>
              </a:rPr>
              <a:t>modularity, which relates to</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latency. </a:t>
            </a:r>
            <a:r>
              <a:rPr lang="en-US" sz="1800" b="0" i="0" u="none" strike="noStrike" dirty="0">
                <a:solidFill>
                  <a:srgbClr val="000000"/>
                </a:solidFill>
                <a:effectLst/>
                <a:latin typeface="Arial" panose="020B0604020202020204" pitchFamily="34" charset="0"/>
              </a:rPr>
              <a:t>When a flow runs one step after another for days, it’s hard to debug with LLMs since chain of causation is not clear to the agent. </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And there’s a culture clash between EDA, where 24 hours is short, and the codebases these LLMs are written for, where </a:t>
            </a:r>
            <a:r>
              <a:rPr lang="en-US" sz="1800" b="1" i="0" u="none" strike="noStrike" dirty="0">
                <a:solidFill>
                  <a:srgbClr val="000000"/>
                </a:solidFill>
                <a:effectLst/>
                <a:latin typeface="Arial" panose="020B0604020202020204" pitchFamily="34" charset="0"/>
              </a:rPr>
              <a:t>20 seconds is a long time.</a:t>
            </a:r>
            <a:endParaRPr lang="en-US" b="0" dirty="0">
              <a:effectLst/>
            </a:endParaRPr>
          </a:p>
          <a:p>
            <a:br>
              <a:rPr lang="en-US" b="0" dirty="0">
                <a:effectLst/>
              </a:rPr>
            </a:br>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Recall this culture clash, as well.</a:t>
            </a:r>
            <a:endParaRPr dirty="0"/>
          </a:p>
        </p:txBody>
      </p:sp>
      <p:sp>
        <p:nvSpPr>
          <p:cNvPr id="226" name="Google Shape;226;g311e84e00ca_1_112: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1f4e793f8_0_0: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And Yet: there are many positives…!  Especially, LLMs for EDA continue to get funding, which means that investors see paths to revenue that are likely to succeed </a:t>
            </a:r>
            <a:r>
              <a:rPr lang="en-US" sz="1800" b="1" i="0" u="none" strike="noStrike" dirty="0">
                <a:solidFill>
                  <a:srgbClr val="000000"/>
                </a:solidFill>
                <a:effectLst/>
                <a:latin typeface="Arial" panose="020B0604020202020204" pitchFamily="34" charset="0"/>
              </a:rPr>
              <a:t>despite the roadblocks </a:t>
            </a:r>
            <a:r>
              <a:rPr lang="en-US" sz="1800" b="0" i="0" u="none" strike="noStrike" dirty="0">
                <a:solidFill>
                  <a:srgbClr val="000000"/>
                </a:solidFill>
                <a:effectLst/>
                <a:latin typeface="Arial" panose="020B0604020202020204" pitchFamily="34" charset="0"/>
              </a:rPr>
              <a:t>we mention. </a:t>
            </a:r>
            <a:endParaRPr lang="en-US" b="0" dirty="0">
              <a:effectLst/>
            </a:endParaRPr>
          </a:p>
          <a:p>
            <a:pPr rtl="0"/>
            <a:br>
              <a:rPr lang="en-US" b="0" dirty="0">
                <a:effectLst/>
              </a:rPr>
            </a:br>
            <a:r>
              <a:rPr lang="en-US" sz="1800" b="1" i="0" u="none" strike="noStrike" dirty="0">
                <a:solidFill>
                  <a:srgbClr val="000000"/>
                </a:solidFill>
                <a:effectLst/>
                <a:latin typeface="Arial" panose="020B0604020202020204" pitchFamily="34" charset="0"/>
              </a:rPr>
              <a:t>Verilog copilots</a:t>
            </a:r>
            <a:r>
              <a:rPr lang="en-US" sz="1800" b="0" i="0" u="none" strike="noStrike" dirty="0">
                <a:solidFill>
                  <a:srgbClr val="000000"/>
                </a:solidFill>
                <a:effectLst/>
                <a:latin typeface="Arial" panose="020B0604020202020204" pitchFamily="34" charset="0"/>
              </a:rPr>
              <a:t> such as </a:t>
            </a:r>
            <a:r>
              <a:rPr lang="en-US" sz="1800" b="0" i="0" u="none" strike="noStrike" dirty="0" err="1">
                <a:solidFill>
                  <a:srgbClr val="000000"/>
                </a:solidFill>
                <a:effectLst/>
                <a:latin typeface="Arial" panose="020B0604020202020204" pitchFamily="34" charset="0"/>
              </a:rPr>
              <a:t>Silimate</a:t>
            </a:r>
            <a:r>
              <a:rPr lang="en-US" sz="1800" b="0" i="0" u="none" strike="noStrike" dirty="0">
                <a:solidFill>
                  <a:srgbClr val="000000"/>
                </a:solidFill>
                <a:effectLst/>
                <a:latin typeface="Arial" panose="020B0604020202020204" pitchFamily="34" charset="0"/>
              </a:rPr>
              <a:t> are picking out the RTL stage of the flow, which helps avoid the </a:t>
            </a:r>
            <a:r>
              <a:rPr lang="en-US" sz="1800" b="1" i="0" u="none" strike="noStrike" dirty="0">
                <a:solidFill>
                  <a:srgbClr val="000000"/>
                </a:solidFill>
                <a:effectLst/>
                <a:latin typeface="Arial" panose="020B0604020202020204" pitchFamily="34" charset="0"/>
              </a:rPr>
              <a:t>modularity</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latency</a:t>
            </a:r>
            <a:r>
              <a:rPr lang="en-US" sz="1800" b="0" i="0" u="none" strike="noStrike" dirty="0">
                <a:solidFill>
                  <a:srgbClr val="000000"/>
                </a:solidFill>
                <a:effectLst/>
                <a:latin typeface="Arial" panose="020B0604020202020204" pitchFamily="34" charset="0"/>
              </a:rPr>
              <a:t> roadblocks.</a:t>
            </a:r>
            <a:endParaRPr lang="en-US" b="0" dirty="0">
              <a:effectLst/>
            </a:endParaRPr>
          </a:p>
          <a:p>
            <a:br>
              <a:rPr lang="en-US" b="0" dirty="0">
                <a:effectLst/>
              </a:rPr>
            </a:br>
            <a:r>
              <a:rPr lang="en-US" sz="1800" b="1" i="0" u="none" strike="noStrike" dirty="0" err="1">
                <a:solidFill>
                  <a:srgbClr val="000000"/>
                </a:solidFill>
                <a:effectLst/>
                <a:latin typeface="Arial" panose="020B0604020202020204" pitchFamily="34" charset="0"/>
              </a:rPr>
              <a:t>Silogy</a:t>
            </a:r>
            <a:r>
              <a:rPr lang="en-US" sz="1800" b="0" i="0" u="none" strike="noStrike" dirty="0">
                <a:solidFill>
                  <a:srgbClr val="000000"/>
                </a:solidFill>
                <a:effectLst/>
                <a:latin typeface="Arial" panose="020B0604020202020204" pitchFamily="34" charset="0"/>
              </a:rPr>
              <a:t>, </a:t>
            </a:r>
            <a:r>
              <a:rPr lang="en-US" sz="1800" b="1" i="0" u="none" strike="noStrike" dirty="0" err="1">
                <a:solidFill>
                  <a:srgbClr val="000000"/>
                </a:solidFill>
                <a:effectLst/>
                <a:latin typeface="Arial" panose="020B0604020202020204" pitchFamily="34" charset="0"/>
              </a:rPr>
              <a:t>Chipagents</a:t>
            </a:r>
            <a:r>
              <a:rPr lang="en-US" sz="1800" b="0" i="0" u="none" strike="noStrike" dirty="0">
                <a:solidFill>
                  <a:srgbClr val="000000"/>
                </a:solidFill>
                <a:effectLst/>
                <a:latin typeface="Arial" panose="020B0604020202020204" pitchFamily="34" charset="0"/>
              </a:rPr>
              <a:t> and many others are filling a</a:t>
            </a:r>
            <a:r>
              <a:rPr lang="en-US" sz="1800" b="1" i="0" u="none" strike="noStrike" dirty="0">
                <a:solidFill>
                  <a:srgbClr val="000000"/>
                </a:solidFill>
                <a:effectLst/>
                <a:latin typeface="Arial" panose="020B0604020202020204" pitchFamily="34" charset="0"/>
              </a:rPr>
              <a:t> demand</a:t>
            </a:r>
            <a:r>
              <a:rPr lang="en-US" sz="1800" b="0" i="0" u="none" strike="noStrike" dirty="0">
                <a:solidFill>
                  <a:srgbClr val="000000"/>
                </a:solidFill>
                <a:effectLst/>
                <a:latin typeface="Arial" panose="020B0604020202020204" pitchFamily="34" charset="0"/>
              </a:rPr>
              <a:t> from leading VCs to find LLM-based solutions to chip design. Accelerators like Y Combinator are also pushing this. So this is happening and it is obviously an exciting direction to watch.</a:t>
            </a:r>
            <a:endParaRPr dirty="0"/>
          </a:p>
        </p:txBody>
      </p:sp>
      <p:sp>
        <p:nvSpPr>
          <p:cNvPr id="234" name="Google Shape;234;g311f4e793f8_0_0: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Before concluding, here are acknowledgments and thanks.</a:t>
            </a:r>
            <a:endParaRPr lang="en-US" b="0" dirty="0">
              <a:effectLst/>
            </a:endParaRPr>
          </a:p>
          <a:p>
            <a:pPr rtl="0"/>
            <a:r>
              <a:rPr lang="en-US" sz="1800" b="0" i="0" u="none" strike="noStrike" dirty="0">
                <a:solidFill>
                  <a:srgbClr val="000000"/>
                </a:solidFill>
                <a:effectLst/>
                <a:latin typeface="Arial" panose="020B0604020202020204" pitchFamily="34" charset="0"/>
              </a:rPr>
              <a:t>First, to colleagues who gave inputs for a “Deployment” section in my IEEE webinar on AI for Chip Design – which was a precursor for this paper and talk.</a:t>
            </a:r>
            <a:endParaRPr lang="en-US" b="0" dirty="0">
              <a:effectLst/>
            </a:endParaRPr>
          </a:p>
          <a:p>
            <a:pPr rtl="0"/>
            <a:r>
              <a:rPr lang="en-US" sz="1800" b="0" i="0" u="none" strike="noStrike" dirty="0">
                <a:solidFill>
                  <a:srgbClr val="000000"/>
                </a:solidFill>
                <a:effectLst/>
                <a:latin typeface="Arial" panose="020B0604020202020204" pitchFamily="34" charset="0"/>
              </a:rPr>
              <a:t>And, to Professor </a:t>
            </a:r>
            <a:r>
              <a:rPr lang="en-US" sz="1800" b="0" i="0" u="none" strike="noStrike" dirty="0" err="1">
                <a:solidFill>
                  <a:srgbClr val="000000"/>
                </a:solidFill>
                <a:effectLst/>
                <a:latin typeface="Arial" panose="020B0604020202020204" pitchFamily="34" charset="0"/>
              </a:rPr>
              <a:t>Youngsoo</a:t>
            </a:r>
            <a:r>
              <a:rPr lang="en-US" sz="1800" b="0" i="0" u="none" strike="noStrike" dirty="0">
                <a:solidFill>
                  <a:srgbClr val="000000"/>
                </a:solidFill>
                <a:effectLst/>
                <a:latin typeface="Arial" panose="020B0604020202020204" pitchFamily="34" charset="0"/>
              </a:rPr>
              <a:t> Shin at KAIST and the ASPDAC committee for organizing this special session.</a:t>
            </a:r>
            <a:endParaRPr lang="en-US" b="0" dirty="0">
              <a:effectLst/>
            </a:endParaRPr>
          </a:p>
          <a:p>
            <a:br>
              <a:rPr lang="en-US" dirty="0"/>
            </a:br>
            <a:endParaRPr dirty="0"/>
          </a:p>
        </p:txBody>
      </p:sp>
      <p:sp>
        <p:nvSpPr>
          <p:cNvPr id="255" name="Google Shape;255;p16: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So to summarize: </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Data is still a fraught topic in EDA, and still the key enabler for machine learning.</a:t>
            </a:r>
            <a:endParaRPr lang="en-US" b="0" dirty="0">
              <a:effectLst/>
            </a:endParaRPr>
          </a:p>
          <a:p>
            <a:pPr rtl="0"/>
            <a:r>
              <a:rPr lang="en-US" sz="1800" b="0" i="0" u="none" strike="noStrike" dirty="0">
                <a:solidFill>
                  <a:srgbClr val="000000"/>
                </a:solidFill>
                <a:effectLst/>
                <a:latin typeface="Arial" panose="020B0604020202020204" pitchFamily="34" charset="0"/>
              </a:rPr>
              <a:t>We need Frictionless Reproducibility – and its public benchmarking challenge mindset implies culture changes.</a:t>
            </a:r>
            <a:endParaRPr lang="en-US" b="0" dirty="0">
              <a:effectLst/>
            </a:endParaRPr>
          </a:p>
          <a:p>
            <a:pPr rtl="0"/>
            <a:r>
              <a:rPr lang="en-US" sz="1800" b="0" i="0" u="none" strike="noStrike" dirty="0">
                <a:solidFill>
                  <a:srgbClr val="000000"/>
                </a:solidFill>
                <a:effectLst/>
                <a:latin typeface="Arial" panose="020B0604020202020204" pitchFamily="34" charset="0"/>
              </a:rPr>
              <a:t>For </a:t>
            </a:r>
            <a:r>
              <a:rPr lang="en-US" sz="1800" b="1" i="0" u="none" strike="noStrike" dirty="0">
                <a:solidFill>
                  <a:srgbClr val="000000"/>
                </a:solidFill>
                <a:effectLst/>
                <a:latin typeface="Arial" panose="020B0604020202020204" pitchFamily="34" charset="0"/>
              </a:rPr>
              <a:t>deployment </a:t>
            </a:r>
            <a:r>
              <a:rPr lang="en-US" sz="1800" b="0" i="0" u="none" strike="noStrike" dirty="0">
                <a:solidFill>
                  <a:srgbClr val="000000"/>
                </a:solidFill>
                <a:effectLst/>
                <a:latin typeface="Arial" panose="020B0604020202020204" pitchFamily="34" charset="0"/>
              </a:rPr>
              <a:t>of ML in production IC design, I went over high-level precepts, KPIs, and several important </a:t>
            </a:r>
            <a:r>
              <a:rPr lang="en-US" sz="1800" b="1" i="0" u="none" strike="noStrike" dirty="0">
                <a:solidFill>
                  <a:srgbClr val="000000"/>
                </a:solidFill>
                <a:effectLst/>
                <a:latin typeface="Arial" panose="020B0604020202020204" pitchFamily="34" charset="0"/>
              </a:rPr>
              <a:t>checklists</a:t>
            </a:r>
            <a:r>
              <a:rPr lang="en-US" sz="1800" b="0" i="0" u="none" strike="noStrike" dirty="0">
                <a:solidFill>
                  <a:srgbClr val="000000"/>
                </a:solidFill>
                <a:effectLst/>
                <a:latin typeface="Arial" panose="020B0604020202020204" pitchFamily="34" charset="0"/>
              </a:rPr>
              <a:t>. </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Section 4 of the paper focuses on challenges for LLM deployment in EDA and IC design. There is a trinity of roadblocks – silo-</a:t>
            </a:r>
            <a:r>
              <a:rPr lang="en-US" sz="1800" b="0" i="0" u="none" strike="noStrike" dirty="0" err="1">
                <a:solidFill>
                  <a:srgbClr val="000000"/>
                </a:solidFill>
                <a:effectLst/>
                <a:latin typeface="Arial" panose="020B0604020202020204" pitchFamily="34" charset="0"/>
              </a:rPr>
              <a:t>ing</a:t>
            </a:r>
            <a:r>
              <a:rPr lang="en-US" sz="1800" b="0" i="0" u="none" strike="noStrike" dirty="0">
                <a:solidFill>
                  <a:srgbClr val="000000"/>
                </a:solidFill>
                <a:effectLst/>
                <a:latin typeface="Arial" panose="020B0604020202020204" pitchFamily="34" charset="0"/>
              </a:rPr>
              <a:t>, chaining black-box tools – </a:t>
            </a:r>
            <a:r>
              <a:rPr lang="en-US" sz="1800" b="1" i="0" u="none" strike="noStrike" dirty="0">
                <a:solidFill>
                  <a:srgbClr val="000000"/>
                </a:solidFill>
                <a:effectLst/>
                <a:latin typeface="Arial" panose="020B0604020202020204" pitchFamily="34" charset="0"/>
              </a:rPr>
              <a:t>the</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complete opposite</a:t>
            </a:r>
            <a:r>
              <a:rPr lang="en-US" sz="1800" b="0" i="0" u="none" strike="noStrike" dirty="0">
                <a:solidFill>
                  <a:srgbClr val="000000"/>
                </a:solidFill>
                <a:effectLst/>
                <a:latin typeface="Arial" panose="020B0604020202020204" pitchFamily="34" charset="0"/>
              </a:rPr>
              <a:t> of open-source </a:t>
            </a:r>
            <a:r>
              <a:rPr lang="en-US" sz="1800" b="0" i="0" u="none" strike="noStrike" dirty="0" err="1">
                <a:solidFill>
                  <a:srgbClr val="000000"/>
                </a:solidFill>
                <a:effectLst/>
                <a:latin typeface="Arial" panose="020B0604020202020204" pitchFamily="34" charset="0"/>
              </a:rPr>
              <a:t>monorepos</a:t>
            </a:r>
            <a:r>
              <a:rPr lang="en-US" sz="1800" b="0" i="0" u="none" strike="noStrike" dirty="0">
                <a:solidFill>
                  <a:srgbClr val="000000"/>
                </a:solidFill>
                <a:effectLst/>
                <a:latin typeface="Arial" panose="020B0604020202020204" pitchFamily="34" charset="0"/>
              </a:rPr>
              <a:t> and API-centered modularity that LLM copilots cater to.</a:t>
            </a:r>
            <a:endParaRPr lang="en-US" b="0" dirty="0">
              <a:effectLst/>
            </a:endParaRPr>
          </a:p>
          <a:p>
            <a:pPr rtl="0"/>
            <a:r>
              <a:rPr lang="en-US" sz="1800" b="1" i="0" u="none" strike="noStrike" dirty="0">
                <a:solidFill>
                  <a:srgbClr val="000000"/>
                </a:solidFill>
                <a:effectLst/>
                <a:latin typeface="Arial" panose="020B0604020202020204" pitchFamily="34" charset="0"/>
              </a:rPr>
              <a:t>[CLICK] </a:t>
            </a:r>
            <a:endParaRPr lang="en-US" b="0" dirty="0">
              <a:effectLst/>
            </a:endParaRPr>
          </a:p>
          <a:p>
            <a:pPr rtl="0"/>
            <a:r>
              <a:rPr lang="en-US" sz="1800" b="0" i="0" u="none" strike="noStrike" dirty="0">
                <a:solidFill>
                  <a:srgbClr val="000000"/>
                </a:solidFill>
                <a:effectLst/>
                <a:latin typeface="Arial" panose="020B0604020202020204" pitchFamily="34" charset="0"/>
              </a:rPr>
              <a:t>And Yet: We are living in very exciting times, this nexus of </a:t>
            </a:r>
            <a:r>
              <a:rPr lang="en-US" sz="1800" b="0" i="0" u="none" strike="noStrike" dirty="0" err="1">
                <a:solidFill>
                  <a:srgbClr val="000000"/>
                </a:solidFill>
                <a:effectLst/>
                <a:latin typeface="Arial" panose="020B0604020202020204" pitchFamily="34" charset="0"/>
              </a:rPr>
              <a:t>GenAI</a:t>
            </a:r>
            <a:r>
              <a:rPr lang="en-US" sz="1800" b="0" i="0" u="none" strike="noStrike" dirty="0">
                <a:solidFill>
                  <a:srgbClr val="000000"/>
                </a:solidFill>
                <a:effectLst/>
                <a:latin typeface="Arial" panose="020B0604020202020204" pitchFamily="34" charset="0"/>
              </a:rPr>
              <a:t> and EDA is moving fast – and both chip designers and investors are eager to see successes from this community!</a:t>
            </a:r>
          </a:p>
          <a:p>
            <a:pPr rtl="0"/>
            <a:endParaRPr lang="en-US" sz="1800" b="0" i="0" u="none" strike="noStrike" dirty="0">
              <a:solidFill>
                <a:srgbClr val="000000"/>
              </a:solidFill>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rgbClr val="000000"/>
                </a:solidFill>
                <a:effectLst/>
                <a:latin typeface="Arial" panose="020B0604020202020204" pitchFamily="34" charset="0"/>
              </a:rPr>
              <a:t>Thank you for your attention!  </a:t>
            </a:r>
            <a:r>
              <a:rPr lang="en-US" sz="1200" b="0" i="0" u="none" strike="noStrike" dirty="0">
                <a:solidFill>
                  <a:srgbClr val="000000"/>
                </a:solidFill>
                <a:effectLst/>
                <a:latin typeface="Arial" panose="020B0604020202020204" pitchFamily="34" charset="0"/>
              </a:rPr>
              <a:t>[2316 words]</a:t>
            </a:r>
            <a:endParaRPr lang="en-US" b="0" dirty="0">
              <a:effectLst/>
            </a:endParaRPr>
          </a:p>
          <a:p>
            <a:pPr rtl="0"/>
            <a:endParaRPr lang="en-US" b="0" dirty="0">
              <a:effectLst/>
            </a:endParaRPr>
          </a:p>
          <a:p>
            <a:br>
              <a:rPr lang="en-US" dirty="0"/>
            </a:br>
            <a:endParaRPr dirty="0"/>
          </a:p>
        </p:txBody>
      </p:sp>
      <p:sp>
        <p:nvSpPr>
          <p:cNvPr id="249" name="Google Shape;249;p15: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1f4e793f8_10_36:notes"/>
          <p:cNvSpPr txBox="1">
            <a:spLocks noGrp="1"/>
          </p:cNvSpPr>
          <p:nvPr>
            <p:ph type="body" idx="1"/>
          </p:nvPr>
        </p:nvSpPr>
        <p:spPr>
          <a:xfrm>
            <a:off x="929641" y="3329940"/>
            <a:ext cx="7437000" cy="3154800"/>
          </a:xfrm>
          <a:prstGeom prst="rect">
            <a:avLst/>
          </a:prstGeom>
          <a:noFill/>
          <a:ln>
            <a:noFill/>
          </a:ln>
        </p:spPr>
        <p:txBody>
          <a:bodyPr spcFirstLastPara="1" wrap="square" lIns="89450" tIns="44725" rIns="89450" bIns="44725" anchor="t" anchorCtr="0">
            <a:noAutofit/>
          </a:bodyPr>
          <a:lstStyle/>
          <a:p>
            <a:pPr marL="0" lvl="0" indent="0" algn="l" rtl="0">
              <a:lnSpc>
                <a:spcPct val="100000"/>
              </a:lnSpc>
              <a:spcBef>
                <a:spcPts val="0"/>
              </a:spcBef>
              <a:spcAft>
                <a:spcPts val="0"/>
              </a:spcAft>
              <a:buSzPts val="1400"/>
              <a:buNone/>
            </a:pPr>
            <a:endParaRPr/>
          </a:p>
        </p:txBody>
      </p:sp>
      <p:sp>
        <p:nvSpPr>
          <p:cNvPr id="261" name="Google Shape;261;g311f4e793f8_10_36: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The agenda matches the main sections of the paper. </a:t>
            </a:r>
            <a:r>
              <a:rPr lang="en-US" sz="1800" b="1" i="0" u="none" strike="noStrike" dirty="0">
                <a:solidFill>
                  <a:srgbClr val="000000"/>
                </a:solidFill>
                <a:effectLst/>
                <a:latin typeface="Arial" panose="020B0604020202020204" pitchFamily="34" charset="0"/>
              </a:rPr>
              <a:t>First</a:t>
            </a:r>
            <a:r>
              <a:rPr lang="en-US" sz="1800" b="0" i="0" u="none" strike="noStrike" dirty="0">
                <a:solidFill>
                  <a:srgbClr val="000000"/>
                </a:solidFill>
                <a:effectLst/>
                <a:latin typeface="Arial" panose="020B0604020202020204" pitchFamily="34" charset="0"/>
              </a:rPr>
              <a:t>, issues around </a:t>
            </a:r>
            <a:r>
              <a:rPr lang="en-US" sz="1800" b="1" i="0" u="none" strike="noStrike" dirty="0">
                <a:solidFill>
                  <a:srgbClr val="000000"/>
                </a:solidFill>
                <a:effectLst/>
                <a:latin typeface="Arial" panose="020B0604020202020204" pitchFamily="34" charset="0"/>
              </a:rPr>
              <a:t>data</a:t>
            </a:r>
            <a:r>
              <a:rPr lang="en-US" sz="1800" b="0" i="0" u="none" strike="noStrike" dirty="0">
                <a:solidFill>
                  <a:srgbClr val="000000"/>
                </a:solidFill>
                <a:effectLst/>
                <a:latin typeface="Arial" panose="020B0604020202020204" pitchFamily="34" charset="0"/>
              </a:rPr>
              <a:t> – challenges and trajectories we see in academia and industry. </a:t>
            </a:r>
            <a:r>
              <a:rPr lang="en-US" sz="1800" b="1" i="0" u="none" strike="noStrike" dirty="0">
                <a:solidFill>
                  <a:srgbClr val="000000"/>
                </a:solidFill>
                <a:effectLst/>
                <a:latin typeface="Arial" panose="020B0604020202020204" pitchFamily="34" charset="0"/>
              </a:rPr>
              <a:t>Second</a:t>
            </a:r>
            <a:r>
              <a:rPr lang="en-US" sz="1800" b="0" i="0" u="none" strike="noStrike" dirty="0">
                <a:solidFill>
                  <a:srgbClr val="000000"/>
                </a:solidFill>
                <a:effectLst/>
                <a:latin typeface="Arial" panose="020B0604020202020204" pitchFamily="34" charset="0"/>
              </a:rPr>
              <a:t>, key metrics and </a:t>
            </a:r>
            <a:r>
              <a:rPr lang="en-US" sz="1800" b="1" i="0" u="none" strike="noStrike" dirty="0">
                <a:solidFill>
                  <a:srgbClr val="000000"/>
                </a:solidFill>
                <a:effectLst/>
                <a:latin typeface="Arial" panose="020B0604020202020204" pitchFamily="34" charset="0"/>
              </a:rPr>
              <a:t>checklists </a:t>
            </a:r>
            <a:r>
              <a:rPr lang="en-US" sz="1800" b="0" i="0" u="none" strike="noStrike" dirty="0">
                <a:solidFill>
                  <a:srgbClr val="000000"/>
                </a:solidFill>
                <a:effectLst/>
                <a:latin typeface="Arial" panose="020B0604020202020204" pitchFamily="34" charset="0"/>
              </a:rPr>
              <a:t>for deployment, and impacts from </a:t>
            </a:r>
            <a:r>
              <a:rPr lang="en-US" sz="1800" b="1" i="0" u="none" strike="noStrike" dirty="0">
                <a:solidFill>
                  <a:srgbClr val="000000"/>
                </a:solidFill>
                <a:effectLst/>
                <a:latin typeface="Arial" panose="020B0604020202020204" pitchFamily="34" charset="0"/>
              </a:rPr>
              <a:t>commoditization </a:t>
            </a:r>
            <a:r>
              <a:rPr lang="en-US" sz="1800" b="0" i="0" u="none" strike="noStrike" dirty="0">
                <a:solidFill>
                  <a:srgbClr val="000000"/>
                </a:solidFill>
                <a:effectLst/>
                <a:latin typeface="Arial" panose="020B0604020202020204" pitchFamily="34" charset="0"/>
              </a:rPr>
              <a:t>of </a:t>
            </a:r>
            <a:r>
              <a:rPr lang="en-US" sz="1800" b="1" i="0" u="none" strike="noStrike" dirty="0" err="1">
                <a:solidFill>
                  <a:srgbClr val="000000"/>
                </a:solidFill>
                <a:effectLst/>
                <a:latin typeface="Arial" panose="020B0604020202020204" pitchFamily="34" charset="0"/>
              </a:rPr>
              <a:t>MLOps</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Third</a:t>
            </a:r>
            <a:r>
              <a:rPr lang="en-US" sz="1800" b="0" i="0" u="none" strike="noStrike" dirty="0">
                <a:solidFill>
                  <a:srgbClr val="000000"/>
                </a:solidFill>
                <a:effectLst/>
                <a:latin typeface="Arial" panose="020B0604020202020204" pitchFamily="34" charset="0"/>
              </a:rPr>
              <a:t>, challenges seen in LLM deployment and integration with </a:t>
            </a:r>
            <a:r>
              <a:rPr lang="en-US" sz="1800" b="1" i="0" u="none" strike="noStrike" dirty="0">
                <a:solidFill>
                  <a:srgbClr val="000000"/>
                </a:solidFill>
                <a:effectLst/>
                <a:latin typeface="Arial" panose="020B0604020202020204" pitchFamily="34" charset="0"/>
              </a:rPr>
              <a:t>EDA </a:t>
            </a:r>
            <a:r>
              <a:rPr lang="en-US" sz="1800" b="0" i="0" u="none" strike="noStrike" dirty="0">
                <a:solidFill>
                  <a:srgbClr val="000000"/>
                </a:solidFill>
                <a:effectLst/>
                <a:latin typeface="Arial" panose="020B0604020202020204" pitchFamily="34" charset="0"/>
              </a:rPr>
              <a:t>flows, and </a:t>
            </a:r>
            <a:r>
              <a:rPr lang="en-US" sz="1800" b="1" i="0" u="none" strike="noStrike" dirty="0">
                <a:solidFill>
                  <a:srgbClr val="000000"/>
                </a:solidFill>
                <a:effectLst/>
                <a:latin typeface="Arial" panose="020B0604020202020204" pitchFamily="34" charset="0"/>
              </a:rPr>
              <a:t>intersections </a:t>
            </a:r>
            <a:r>
              <a:rPr lang="en-US" sz="1800" b="0" i="0" u="none" strike="noStrike" dirty="0">
                <a:solidFill>
                  <a:srgbClr val="000000"/>
                </a:solidFill>
                <a:effectLst/>
                <a:latin typeface="Arial" panose="020B0604020202020204" pitchFamily="34" charset="0"/>
              </a:rPr>
              <a:t>with software engineering considerations.</a:t>
            </a:r>
            <a:endParaRPr dirty="0"/>
          </a:p>
        </p:txBody>
      </p:sp>
      <p:sp>
        <p:nvSpPr>
          <p:cNvPr id="38" name="Google Shape;38;p3: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4: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4: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rtl="0"/>
            <a:r>
              <a:rPr lang="en-US" sz="1800" b="1" i="0" u="none" strike="noStrike" dirty="0">
                <a:solidFill>
                  <a:srgbClr val="000000"/>
                </a:solidFill>
                <a:effectLst/>
                <a:latin typeface="Arial" panose="020B0604020202020204" pitchFamily="34" charset="0"/>
              </a:rPr>
              <a:t>Data </a:t>
            </a:r>
            <a:r>
              <a:rPr lang="en-US" sz="1800" b="0" i="0" u="none" strike="noStrike" dirty="0">
                <a:solidFill>
                  <a:srgbClr val="000000"/>
                </a:solidFill>
                <a:effectLst/>
                <a:latin typeface="Arial" panose="020B0604020202020204" pitchFamily="34" charset="0"/>
              </a:rPr>
              <a:t>is of course a first-class concern: quality, quantity, relevance all matter. </a:t>
            </a:r>
            <a:r>
              <a:rPr lang="en-US" sz="1800" b="0" i="0" u="none" strike="noStrike" dirty="0" err="1">
                <a:solidFill>
                  <a:srgbClr val="000000"/>
                </a:solidFill>
                <a:effectLst/>
                <a:latin typeface="Arial" panose="020B0604020202020204" pitchFamily="34" charset="0"/>
              </a:rPr>
              <a:t>GenAI</a:t>
            </a:r>
            <a:r>
              <a:rPr lang="en-US" sz="1800" b="0" i="0" u="none" strike="noStrike" dirty="0">
                <a:solidFill>
                  <a:srgbClr val="000000"/>
                </a:solidFill>
                <a:effectLst/>
                <a:latin typeface="Arial" panose="020B0604020202020204" pitchFamily="34" charset="0"/>
              </a:rPr>
              <a:t> models leverage </a:t>
            </a:r>
            <a:r>
              <a:rPr lang="en-US" sz="1800" b="1" i="0" u="none" strike="noStrike" dirty="0">
                <a:solidFill>
                  <a:srgbClr val="000000"/>
                </a:solidFill>
                <a:effectLst/>
                <a:latin typeface="Arial" panose="020B0604020202020204" pitchFamily="34" charset="0"/>
              </a:rPr>
              <a:t>huge, open </a:t>
            </a:r>
            <a:r>
              <a:rPr lang="en-US" sz="1800" b="0" i="0" u="none" strike="noStrike" dirty="0">
                <a:solidFill>
                  <a:srgbClr val="000000"/>
                </a:solidFill>
                <a:effectLst/>
                <a:latin typeface="Arial" panose="020B0604020202020204" pitchFamily="34" charset="0"/>
              </a:rPr>
              <a:t>datasets for text, image, video and audio. But </a:t>
            </a:r>
            <a:r>
              <a:rPr lang="en-US" sz="1800" b="1" i="0" u="none" strike="noStrike" dirty="0">
                <a:solidFill>
                  <a:srgbClr val="000000"/>
                </a:solidFill>
                <a:effectLst/>
                <a:latin typeface="Arial" panose="020B0604020202020204" pitchFamily="34" charset="0"/>
              </a:rPr>
              <a:t>IC design data is different</a:t>
            </a:r>
            <a:r>
              <a:rPr lang="en-US" sz="1800" b="0" i="0" u="none" strike="noStrike" dirty="0">
                <a:solidFill>
                  <a:srgbClr val="000000"/>
                </a:solidFill>
                <a:effectLst/>
                <a:latin typeface="Arial" panose="020B0604020202020204" pitchFamily="34" charset="0"/>
              </a:rPr>
              <a:t> – </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formal specs, graphs, hierarchies, layouts, tabular data – all of these are </a:t>
            </a:r>
            <a:r>
              <a:rPr lang="en-US" sz="1800" b="1" i="0" u="none" strike="noStrike" dirty="0">
                <a:solidFill>
                  <a:srgbClr val="000000"/>
                </a:solidFill>
                <a:effectLst/>
                <a:latin typeface="Arial" panose="020B0604020202020204" pitchFamily="34" charset="0"/>
              </a:rPr>
              <a:t>challenging for </a:t>
            </a:r>
            <a:r>
              <a:rPr lang="en-US" sz="1800" b="1" i="0" u="none" strike="noStrike" dirty="0" err="1">
                <a:solidFill>
                  <a:srgbClr val="000000"/>
                </a:solidFill>
                <a:effectLst/>
                <a:latin typeface="Arial" panose="020B0604020202020204" pitchFamily="34" charset="0"/>
              </a:rPr>
              <a:t>GenAI</a:t>
            </a:r>
            <a:r>
              <a:rPr lang="en-US" sz="1800" b="1" i="0" u="none" strike="noStrike" dirty="0">
                <a:solidFill>
                  <a:srgbClr val="000000"/>
                </a:solidFill>
                <a:effectLst/>
                <a:latin typeface="Arial" panose="020B0604020202020204" pitchFamily="34" charset="0"/>
              </a:rPr>
              <a:t> to interpret</a:t>
            </a:r>
            <a:r>
              <a:rPr lang="en-US" sz="1800" b="0" i="0" u="none" strike="noStrike" dirty="0">
                <a:solidFill>
                  <a:srgbClr val="000000"/>
                </a:solidFill>
                <a:effectLst/>
                <a:latin typeface="Arial" panose="020B0604020202020204" pitchFamily="34" charset="0"/>
              </a:rPr>
              <a:t>.</a:t>
            </a:r>
            <a:endParaRPr lang="en-US" b="0" dirty="0">
              <a:effectLst/>
            </a:endParaRPr>
          </a:p>
          <a:p>
            <a:pPr rtl="0"/>
            <a:r>
              <a:rPr lang="en-US" sz="1800" b="1" i="0" u="none" strike="noStrike" dirty="0">
                <a:solidFill>
                  <a:srgbClr val="000000"/>
                </a:solidFill>
                <a:effectLst/>
                <a:latin typeface="Arial" panose="020B0604020202020204" pitchFamily="34" charset="0"/>
              </a:rPr>
              <a:t>[CLICK]</a:t>
            </a:r>
            <a:r>
              <a:rPr lang="en-US" sz="1800" b="0" i="0" u="none" strike="noStrike" dirty="0">
                <a:solidFill>
                  <a:srgbClr val="000000"/>
                </a:solidFill>
                <a:effectLst/>
                <a:latin typeface="Arial" panose="020B0604020202020204" pitchFamily="34" charset="0"/>
              </a:rPr>
              <a:t> Also: IC design data is </a:t>
            </a:r>
            <a:r>
              <a:rPr lang="en-US" sz="1800" b="1" i="0" u="none" strike="noStrike" dirty="0">
                <a:solidFill>
                  <a:srgbClr val="000000"/>
                </a:solidFill>
                <a:effectLst/>
                <a:latin typeface="Arial" panose="020B0604020202020204" pitchFamily="34" charset="0"/>
              </a:rPr>
              <a:t>costly to produce</a:t>
            </a:r>
            <a:r>
              <a:rPr lang="en-US" sz="1800" b="0" i="0" u="none" strike="noStrike" dirty="0">
                <a:solidFill>
                  <a:srgbClr val="000000"/>
                </a:solidFill>
                <a:effectLst/>
                <a:latin typeface="Arial" panose="020B0604020202020204" pitchFamily="34" charset="0"/>
              </a:rPr>
              <a:t>, it is </a:t>
            </a:r>
            <a:r>
              <a:rPr lang="en-US" sz="1800" b="1" i="0" u="none" strike="noStrike" dirty="0">
                <a:solidFill>
                  <a:srgbClr val="000000"/>
                </a:solidFill>
                <a:effectLst/>
                <a:latin typeface="Arial" panose="020B0604020202020204" pitchFamily="34" charset="0"/>
              </a:rPr>
              <a:t>scarce</a:t>
            </a:r>
            <a:r>
              <a:rPr lang="en-US" sz="1800" b="0" i="0" u="none" strike="noStrike" dirty="0">
                <a:solidFill>
                  <a:srgbClr val="000000"/>
                </a:solidFill>
                <a:effectLst/>
                <a:latin typeface="Arial" panose="020B0604020202020204" pitchFamily="34" charset="0"/>
              </a:rPr>
              <a:t>, and </a:t>
            </a:r>
            <a:r>
              <a:rPr lang="en-US" sz="1800" b="1" i="0" u="none" strike="noStrike" dirty="0">
                <a:solidFill>
                  <a:srgbClr val="000000"/>
                </a:solidFill>
                <a:effectLst/>
                <a:latin typeface="Arial" panose="020B0604020202020204" pitchFamily="34" charset="0"/>
              </a:rPr>
              <a:t>proprietary rights </a:t>
            </a:r>
            <a:r>
              <a:rPr lang="en-US" sz="1800" b="0" i="0" u="none" strike="noStrike" dirty="0">
                <a:solidFill>
                  <a:srgbClr val="000000"/>
                </a:solidFill>
                <a:effectLst/>
                <a:latin typeface="Arial" panose="020B0604020202020204" pitchFamily="34" charset="0"/>
              </a:rPr>
              <a:t>limit sharing. For example, we can’t upload commercial tool outputs to public LLMs or share benchmark results.</a:t>
            </a:r>
            <a:endParaRPr lang="en-US" b="0" dirty="0">
              <a:effectLst/>
            </a:endParaRPr>
          </a:p>
          <a:p>
            <a:pPr rtl="0"/>
            <a:r>
              <a:rPr lang="en-US" sz="1800" b="1" i="0" u="none" strike="noStrike" dirty="0">
                <a:solidFill>
                  <a:srgbClr val="000000"/>
                </a:solidFill>
                <a:effectLst/>
                <a:latin typeface="Arial" panose="020B0604020202020204" pitchFamily="34" charset="0"/>
              </a:rPr>
              <a:t>[CLICK]</a:t>
            </a:r>
            <a:r>
              <a:rPr lang="en-US" sz="1800" b="0" i="0" u="none" strike="noStrike" dirty="0">
                <a:solidFill>
                  <a:srgbClr val="000000"/>
                </a:solidFill>
                <a:effectLst/>
                <a:latin typeface="Arial" panose="020B0604020202020204" pitchFamily="34" charset="0"/>
              </a:rPr>
              <a:t> And, IC data can quickly become </a:t>
            </a:r>
            <a:r>
              <a:rPr lang="en-US" sz="1800" b="1" i="0" u="none" strike="noStrike" dirty="0">
                <a:solidFill>
                  <a:srgbClr val="000000"/>
                </a:solidFill>
                <a:effectLst/>
                <a:latin typeface="Arial" panose="020B0604020202020204" pitchFamily="34" charset="0"/>
              </a:rPr>
              <a:t>outdated</a:t>
            </a:r>
            <a:r>
              <a:rPr lang="en-US" sz="1800" b="0" i="0" u="none" strike="noStrike" dirty="0">
                <a:solidFill>
                  <a:srgbClr val="000000"/>
                </a:solidFill>
                <a:effectLst/>
                <a:latin typeface="Arial" panose="020B0604020202020204" pitchFamily="34" charset="0"/>
              </a:rPr>
              <a:t> or </a:t>
            </a:r>
            <a:r>
              <a:rPr lang="en-US" sz="1800" b="1" i="0" u="none" strike="noStrike" dirty="0">
                <a:solidFill>
                  <a:srgbClr val="000000"/>
                </a:solidFill>
                <a:effectLst/>
                <a:latin typeface="Arial" panose="020B0604020202020204" pitchFamily="34" charset="0"/>
              </a:rPr>
              <a:t>incomplete</a:t>
            </a:r>
            <a:r>
              <a:rPr lang="en-US" sz="1800" b="0" i="0" u="none" strike="noStrike" dirty="0">
                <a:solidFill>
                  <a:srgbClr val="000000"/>
                </a:solidFill>
                <a:effectLst/>
                <a:latin typeface="Arial" panose="020B0604020202020204" pitchFamily="34" charset="0"/>
              </a:rPr>
              <a:t>. There are vulnerabilities, such as </a:t>
            </a:r>
            <a:r>
              <a:rPr lang="en-US" sz="1800" b="1" i="0" u="none" strike="noStrike" dirty="0">
                <a:solidFill>
                  <a:srgbClr val="000000"/>
                </a:solidFill>
                <a:effectLst/>
                <a:latin typeface="Arial" panose="020B0604020202020204" pitchFamily="34" charset="0"/>
              </a:rPr>
              <a:t>data poisoning</a:t>
            </a:r>
            <a:r>
              <a:rPr lang="en-US" sz="1800" b="0" i="0" u="none" strike="noStrike" dirty="0">
                <a:solidFill>
                  <a:srgbClr val="000000"/>
                </a:solidFill>
                <a:effectLst/>
                <a:latin typeface="Arial" panose="020B0604020202020204" pitchFamily="34" charset="0"/>
              </a:rPr>
              <a:t>. </a:t>
            </a:r>
            <a:endParaRPr lang="en-US" b="0" dirty="0">
              <a:effectLst/>
            </a:endParaRPr>
          </a:p>
          <a:p>
            <a:r>
              <a:rPr lang="en-US" sz="1800" b="0" i="0" u="none" strike="noStrike" dirty="0">
                <a:solidFill>
                  <a:srgbClr val="000000"/>
                </a:solidFill>
                <a:effectLst/>
                <a:latin typeface="Arial" panose="020B0604020202020204" pitchFamily="34" charset="0"/>
              </a:rPr>
              <a:t>So IC design data has </a:t>
            </a:r>
            <a:r>
              <a:rPr lang="en-US" sz="1800" b="1" i="0" u="none" strike="noStrike" dirty="0">
                <a:solidFill>
                  <a:srgbClr val="000000"/>
                </a:solidFill>
                <a:effectLst/>
                <a:latin typeface="Arial" panose="020B0604020202020204" pitchFamily="34" charset="0"/>
              </a:rPr>
              <a:t>always </a:t>
            </a:r>
            <a:r>
              <a:rPr lang="en-US" sz="1800" b="0" i="0" u="none" strike="noStrike" dirty="0">
                <a:solidFill>
                  <a:srgbClr val="000000"/>
                </a:solidFill>
                <a:effectLst/>
                <a:latin typeface="Arial" panose="020B0604020202020204" pitchFamily="34" charset="0"/>
              </a:rPr>
              <a:t>brought unique challenges for ML deployment. At the same time, more efforts are trying to meet these challenges.</a:t>
            </a:r>
            <a:endParaRPr dirty="0"/>
          </a:p>
        </p:txBody>
      </p:sp>
      <p:sp>
        <p:nvSpPr>
          <p:cNvPr id="45" name="Google Shape;45;p4:notes"/>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4</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11cf223b38_0_0: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311cf223b38_0_0: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rtl="0"/>
            <a:r>
              <a:rPr lang="en-US" sz="1800" b="1" i="0" u="none" strike="noStrike" dirty="0">
                <a:solidFill>
                  <a:srgbClr val="000000"/>
                </a:solidFill>
                <a:effectLst/>
                <a:latin typeface="Arial" panose="020B0604020202020204" pitchFamily="34" charset="0"/>
              </a:rPr>
              <a:t>In academia</a:t>
            </a:r>
            <a:r>
              <a:rPr lang="en-US" sz="1800" b="0" i="0" u="none" strike="noStrike" dirty="0">
                <a:solidFill>
                  <a:srgbClr val="000000"/>
                </a:solidFill>
                <a:effectLst/>
                <a:latin typeface="Arial" panose="020B0604020202020204" pitchFamily="34" charset="0"/>
              </a:rPr>
              <a:t>, there’s </a:t>
            </a:r>
            <a:r>
              <a:rPr lang="en-US" sz="1800" b="1" i="0" u="none" strike="noStrike" dirty="0">
                <a:solidFill>
                  <a:srgbClr val="000000"/>
                </a:solidFill>
                <a:effectLst/>
                <a:latin typeface="Arial" panose="020B0604020202020204" pitchFamily="34" charset="0"/>
              </a:rPr>
              <a:t>artificial netlist generators</a:t>
            </a:r>
            <a:r>
              <a:rPr lang="en-US" sz="1800" b="0" i="0" u="none" strike="noStrike" dirty="0">
                <a:solidFill>
                  <a:srgbClr val="000000"/>
                </a:solidFill>
                <a:effectLst/>
                <a:latin typeface="Arial" panose="020B0604020202020204" pitchFamily="34" charset="0"/>
              </a:rPr>
              <a:t> to match real-world designs in support of ML modeling for PD. Open-source toolchains help advance baselines and benchmarks that are </a:t>
            </a:r>
            <a:r>
              <a:rPr lang="en-US" sz="1800" b="1" i="0" u="none" strike="noStrike" dirty="0">
                <a:solidFill>
                  <a:srgbClr val="000000"/>
                </a:solidFill>
                <a:effectLst/>
                <a:latin typeface="Arial" panose="020B0604020202020204" pitchFamily="34" charset="0"/>
              </a:rPr>
              <a:t>public and reproducible</a:t>
            </a:r>
            <a:r>
              <a:rPr lang="en-US" sz="1800" b="0" i="0" u="none" strike="noStrike" dirty="0">
                <a:solidFill>
                  <a:srgbClr val="000000"/>
                </a:solidFill>
                <a:effectLst/>
                <a:latin typeface="Arial" panose="020B0604020202020204" pitchFamily="34" charset="0"/>
              </a:rPr>
              <a:t>.</a:t>
            </a:r>
            <a:endParaRPr lang="en-US" b="0" dirty="0">
              <a:effectLst/>
            </a:endParaRPr>
          </a:p>
          <a:p>
            <a:pPr rtl="0"/>
            <a:br>
              <a:rPr lang="en-US" b="0" dirty="0">
                <a:effectLst/>
              </a:rPr>
            </a:br>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IEEE CEDA DATC has initiatives that include ML EDA formats, datasets, and “proxy” design </a:t>
            </a:r>
            <a:r>
              <a:rPr lang="en-US" sz="1800" b="0" i="0" u="none" strike="noStrike" dirty="0" err="1">
                <a:solidFill>
                  <a:srgbClr val="000000"/>
                </a:solidFill>
                <a:effectLst/>
                <a:latin typeface="Arial" panose="020B0604020202020204" pitchFamily="34" charset="0"/>
              </a:rPr>
              <a:t>enablements</a:t>
            </a:r>
            <a:r>
              <a:rPr lang="en-US" sz="1800" b="0" i="0" u="none" strike="noStrike" dirty="0">
                <a:solidFill>
                  <a:srgbClr val="000000"/>
                </a:solidFill>
                <a:effectLst/>
                <a:latin typeface="Arial" panose="020B0604020202020204" pitchFamily="34" charset="0"/>
              </a:rPr>
              <a:t>, all of which boost ML in PD.</a:t>
            </a:r>
            <a:endParaRPr lang="en-US" b="0" dirty="0">
              <a:effectLst/>
            </a:endParaRPr>
          </a:p>
          <a:p>
            <a:pPr rtl="0"/>
            <a:br>
              <a:rPr lang="en-US" b="0" dirty="0">
                <a:effectLst/>
              </a:rPr>
            </a:br>
            <a:r>
              <a:rPr lang="en-US" sz="1800" b="1" i="0" u="none" strike="noStrike" dirty="0">
                <a:solidFill>
                  <a:srgbClr val="000000"/>
                </a:solidFill>
                <a:effectLst/>
                <a:latin typeface="Arial" panose="020B0604020202020204" pitchFamily="34" charset="0"/>
              </a:rPr>
              <a:t>SLICE </a:t>
            </a:r>
            <a:r>
              <a:rPr lang="en-US" sz="1800" b="0" i="0" u="none" strike="noStrike" dirty="0">
                <a:solidFill>
                  <a:srgbClr val="000000"/>
                </a:solidFill>
                <a:effectLst/>
                <a:latin typeface="Arial" panose="020B0604020202020204" pitchFamily="34" charset="0"/>
              </a:rPr>
              <a:t>launched at a 2023 NSF workshop – it aims for extensible ML infrastructure that opens up collaboration and data-sharing. Last year at ASP-DAC, I showed this parallel between </a:t>
            </a:r>
            <a:r>
              <a:rPr lang="en-US" sz="1800" b="1" i="0" u="none" strike="noStrike" dirty="0">
                <a:solidFill>
                  <a:srgbClr val="000000"/>
                </a:solidFill>
                <a:effectLst/>
                <a:latin typeface="Arial" panose="020B0604020202020204" pitchFamily="34" charset="0"/>
              </a:rPr>
              <a:t>SLICE </a:t>
            </a:r>
            <a:r>
              <a:rPr lang="en-US" sz="1800" b="0" i="0" u="none" strike="noStrike" dirty="0">
                <a:solidFill>
                  <a:srgbClr val="000000"/>
                </a:solidFill>
                <a:effectLst/>
                <a:latin typeface="Arial" panose="020B0604020202020204" pitchFamily="34" charset="0"/>
              </a:rPr>
              <a:t>goals and the broader AI ecosystem.</a:t>
            </a:r>
            <a:endParaRPr lang="en-US" b="0" dirty="0">
              <a:effectLst/>
            </a:endParaRPr>
          </a:p>
          <a:p>
            <a:br>
              <a:rPr lang="en-US" b="0" dirty="0">
                <a:effectLst/>
              </a:rPr>
            </a:br>
            <a:r>
              <a:rPr lang="en-US" sz="1800" b="1" i="0" u="none" strike="noStrike" dirty="0">
                <a:solidFill>
                  <a:srgbClr val="000000"/>
                </a:solidFill>
                <a:effectLst/>
                <a:latin typeface="Arial" panose="020B0604020202020204" pitchFamily="34" charset="0"/>
              </a:rPr>
              <a:t>[CLICK] Reproducibility badges</a:t>
            </a:r>
            <a:r>
              <a:rPr lang="en-US" sz="1800" b="0" i="0" u="none" strike="noStrike" dirty="0">
                <a:solidFill>
                  <a:srgbClr val="000000"/>
                </a:solidFill>
                <a:effectLst/>
                <a:latin typeface="Arial" panose="020B0604020202020204" pitchFamily="34" charset="0"/>
              </a:rPr>
              <a:t> at MLCAD, the recent “</a:t>
            </a:r>
            <a:r>
              <a:rPr lang="en-US" sz="1800" b="0" i="0" u="none" strike="noStrike" dirty="0" err="1">
                <a:solidFill>
                  <a:srgbClr val="000000"/>
                </a:solidFill>
                <a:effectLst/>
                <a:latin typeface="Arial" panose="020B0604020202020204" pitchFamily="34" charset="0"/>
              </a:rPr>
              <a:t>ImageNets</a:t>
            </a:r>
            <a:r>
              <a:rPr lang="en-US" sz="1800" b="0" i="0" u="none" strike="noStrike" dirty="0">
                <a:solidFill>
                  <a:srgbClr val="000000"/>
                </a:solidFill>
                <a:effectLst/>
                <a:latin typeface="Arial" panose="020B0604020202020204" pitchFamily="34" charset="0"/>
              </a:rPr>
              <a:t> for EDA” workshop, and more are driving data sharing for ML EDA.</a:t>
            </a:r>
          </a:p>
          <a:p>
            <a:endParaRPr dirty="0"/>
          </a:p>
        </p:txBody>
      </p:sp>
      <p:sp>
        <p:nvSpPr>
          <p:cNvPr id="69" name="Google Shape;69;g311cf223b38_0_0:notes"/>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5</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11e84e00ca_1_1: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311e84e00ca_1_1: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In </a:t>
            </a:r>
            <a:r>
              <a:rPr lang="en-US" sz="1800" b="1" i="0" u="none" strike="noStrike" dirty="0">
                <a:solidFill>
                  <a:srgbClr val="000000"/>
                </a:solidFill>
                <a:effectLst/>
                <a:latin typeface="Arial" panose="020B0604020202020204" pitchFamily="34" charset="0"/>
              </a:rPr>
              <a:t>industry</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NVIDIA </a:t>
            </a:r>
            <a:r>
              <a:rPr lang="en-US" sz="1800" b="0" i="0" u="none" strike="noStrike" dirty="0">
                <a:solidFill>
                  <a:srgbClr val="000000"/>
                </a:solidFill>
                <a:effectLst/>
                <a:latin typeface="Arial" panose="020B0604020202020204" pitchFamily="34" charset="0"/>
              </a:rPr>
              <a:t>with Georgia Tech engaged the community to enable LLM-assisted EDA.</a:t>
            </a:r>
            <a:endParaRPr lang="en-US" b="0" dirty="0">
              <a:effectLst/>
            </a:endParaRPr>
          </a:p>
          <a:p>
            <a:pPr rtl="0"/>
            <a:r>
              <a:rPr lang="en-US" sz="1800" b="1" i="0" u="none" strike="noStrike" dirty="0">
                <a:solidFill>
                  <a:srgbClr val="000000"/>
                </a:solidFill>
                <a:effectLst/>
                <a:latin typeface="Arial" panose="020B0604020202020204" pitchFamily="34" charset="0"/>
              </a:rPr>
              <a:t>[CLICK] Si2’s </a:t>
            </a:r>
            <a:r>
              <a:rPr lang="en-US" sz="1800" b="0" i="0" u="none" strike="noStrike" dirty="0">
                <a:solidFill>
                  <a:srgbClr val="000000"/>
                </a:solidFill>
                <a:effectLst/>
                <a:latin typeface="Arial" panose="020B0604020202020204" pitchFamily="34" charset="0"/>
              </a:rPr>
              <a:t>“AI/ML Schema Open Standards Working Group” seeks a standardized schema for AI/ML and data analytics.</a:t>
            </a:r>
            <a:endParaRPr lang="en-US" b="0" dirty="0">
              <a:effectLst/>
            </a:endParaRPr>
          </a:p>
          <a:p>
            <a:r>
              <a:rPr lang="en-US" sz="1800" b="1" i="0" u="none" strike="noStrike" dirty="0">
                <a:solidFill>
                  <a:srgbClr val="000000"/>
                </a:solidFill>
                <a:effectLst/>
                <a:latin typeface="Arial" panose="020B0604020202020204" pitchFamily="34" charset="0"/>
              </a:rPr>
              <a:t>[CLICK] Google’s </a:t>
            </a:r>
            <a:r>
              <a:rPr lang="en-US" sz="1800" b="0" i="0" u="none" strike="noStrike" dirty="0">
                <a:solidFill>
                  <a:srgbClr val="000000"/>
                </a:solidFill>
                <a:effectLst/>
                <a:latin typeface="Arial" panose="020B0604020202020204" pitchFamily="34" charset="0"/>
              </a:rPr>
              <a:t>open-source Ariane RISC-V </a:t>
            </a:r>
            <a:r>
              <a:rPr lang="en-US" sz="1800" b="0" i="0" u="none" strike="noStrike" dirty="0" err="1">
                <a:solidFill>
                  <a:srgbClr val="000000"/>
                </a:solidFill>
                <a:effectLst/>
                <a:latin typeface="Arial" panose="020B0604020202020204" pitchFamily="34" charset="0"/>
              </a:rPr>
              <a:t>protobuf</a:t>
            </a:r>
            <a:r>
              <a:rPr lang="en-US" sz="1800" b="0" i="0" u="none" strike="noStrike" dirty="0">
                <a:solidFill>
                  <a:srgbClr val="000000"/>
                </a:solidFill>
                <a:effectLst/>
                <a:latin typeface="Arial" panose="020B0604020202020204" pitchFamily="34" charset="0"/>
              </a:rPr>
              <a:t> provides a new PD benchmark reflecting sub-10nm technology, and it’s been the basis of scaled variants.</a:t>
            </a:r>
            <a:endParaRPr dirty="0"/>
          </a:p>
        </p:txBody>
      </p:sp>
      <p:sp>
        <p:nvSpPr>
          <p:cNvPr id="77" name="Google Shape;77;g311e84e00ca_1_1:notes"/>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6</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11f4e793f8_4_6: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311f4e793f8_4_6: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For </a:t>
            </a:r>
            <a:r>
              <a:rPr lang="en-US" sz="1800" b="1" i="0" u="none" strike="noStrike" dirty="0">
                <a:solidFill>
                  <a:srgbClr val="000000"/>
                </a:solidFill>
                <a:effectLst/>
                <a:latin typeface="Arial" panose="020B0604020202020204" pitchFamily="34" charset="0"/>
              </a:rPr>
              <a:t>us</a:t>
            </a:r>
            <a:r>
              <a:rPr lang="en-US" sz="1800" b="0" i="0" u="none" strike="noStrike" dirty="0">
                <a:solidFill>
                  <a:srgbClr val="000000"/>
                </a:solidFill>
                <a:effectLst/>
                <a:latin typeface="Arial" panose="020B0604020202020204" pitchFamily="34" charset="0"/>
              </a:rPr>
              <a:t>, an overarching goal must be to realize an </a:t>
            </a:r>
            <a:r>
              <a:rPr lang="en-US" sz="1800" b="1" i="0" u="none" strike="noStrike" dirty="0">
                <a:solidFill>
                  <a:srgbClr val="000000"/>
                </a:solidFill>
                <a:effectLst/>
                <a:latin typeface="Arial" panose="020B0604020202020204" pitchFamily="34" charset="0"/>
              </a:rPr>
              <a:t>AI Flywheel</a:t>
            </a:r>
            <a:r>
              <a:rPr lang="en-US" sz="1800" b="0" i="0" u="none" strike="noStrike" dirty="0">
                <a:solidFill>
                  <a:srgbClr val="000000"/>
                </a:solidFill>
                <a:effectLst/>
                <a:latin typeface="Arial" panose="020B0604020202020204" pitchFamily="34" charset="0"/>
              </a:rPr>
              <a:t>, with </a:t>
            </a:r>
            <a:r>
              <a:rPr lang="en-US" sz="1800" b="1" i="0" u="none" strike="noStrike" dirty="0">
                <a:solidFill>
                  <a:srgbClr val="000000"/>
                </a:solidFill>
                <a:effectLst/>
                <a:latin typeface="Arial" panose="020B0604020202020204" pitchFamily="34" charset="0"/>
              </a:rPr>
              <a:t>frictionless reproducibility</a:t>
            </a:r>
            <a:r>
              <a:rPr lang="en-US" sz="1800" b="0" i="0" u="none" strike="noStrike" dirty="0">
                <a:solidFill>
                  <a:srgbClr val="000000"/>
                </a:solidFill>
                <a:effectLst/>
                <a:latin typeface="Arial" panose="020B0604020202020204" pitchFamily="34" charset="0"/>
              </a:rPr>
              <a:t> and AI/ML innovation.</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In the </a:t>
            </a:r>
            <a:r>
              <a:rPr lang="en-US" sz="1800" b="1" i="0" u="none" strike="noStrike" dirty="0">
                <a:solidFill>
                  <a:srgbClr val="000000"/>
                </a:solidFill>
                <a:effectLst/>
                <a:latin typeface="Arial" panose="020B0604020202020204" pitchFamily="34" charset="0"/>
              </a:rPr>
              <a:t>AI Flywheel</a:t>
            </a:r>
            <a:r>
              <a:rPr lang="en-US" sz="1800" b="0" i="0" u="none" strike="noStrike" dirty="0">
                <a:solidFill>
                  <a:srgbClr val="000000"/>
                </a:solidFill>
                <a:effectLst/>
                <a:latin typeface="Arial" panose="020B0604020202020204" pitchFamily="34" charset="0"/>
              </a:rPr>
              <a:t>, more user participation generates more data, leading to better ML modeling – which enables better tools and chip designs, which bring more users and accelerate innovation.</a:t>
            </a:r>
            <a:endParaRPr lang="en-US" b="0" dirty="0">
              <a:effectLst/>
            </a:endParaRPr>
          </a:p>
          <a:p>
            <a:pPr rtl="0"/>
            <a:r>
              <a:rPr lang="en-US" sz="1800" b="1" i="0" u="none" strike="noStrike" dirty="0">
                <a:solidFill>
                  <a:srgbClr val="000000"/>
                </a:solidFill>
                <a:effectLst/>
                <a:latin typeface="Arial" panose="020B0604020202020204" pitchFamily="34" charset="0"/>
              </a:rPr>
              <a:t>[CLICK] David Donoho</a:t>
            </a:r>
            <a:r>
              <a:rPr lang="en-US" sz="1800" b="0" i="0" u="none" strike="noStrike" dirty="0">
                <a:solidFill>
                  <a:srgbClr val="000000"/>
                </a:solidFill>
                <a:effectLst/>
                <a:latin typeface="Arial" panose="020B0604020202020204" pitchFamily="34" charset="0"/>
              </a:rPr>
              <a:t> highlighted the role of </a:t>
            </a:r>
            <a:r>
              <a:rPr lang="en-US" sz="1800" b="1" i="0" u="none" strike="noStrike" dirty="0">
                <a:solidFill>
                  <a:srgbClr val="000000"/>
                </a:solidFill>
                <a:effectLst/>
                <a:latin typeface="Arial" panose="020B0604020202020204" pitchFamily="34" charset="0"/>
              </a:rPr>
              <a:t>Frictionless Reproducibility in this process</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FR </a:t>
            </a:r>
            <a:r>
              <a:rPr lang="en-US" sz="1800" b="0" i="0" u="none" strike="noStrike" dirty="0">
                <a:solidFill>
                  <a:srgbClr val="000000"/>
                </a:solidFill>
                <a:effectLst/>
                <a:latin typeface="Arial" panose="020B0604020202020204" pitchFamily="34" charset="0"/>
              </a:rPr>
              <a:t>has three foundations: </a:t>
            </a:r>
            <a:r>
              <a:rPr lang="en-US" sz="1800" b="1" i="0" u="none" strike="noStrike" dirty="0">
                <a:solidFill>
                  <a:srgbClr val="000000"/>
                </a:solidFill>
                <a:effectLst/>
                <a:latin typeface="Arial" panose="020B0604020202020204" pitchFamily="34" charset="0"/>
              </a:rPr>
              <a:t>data sharing, code sharing, </a:t>
            </a:r>
            <a:r>
              <a:rPr lang="en-US" sz="1800" b="0" i="0" u="none" strike="noStrike" dirty="0">
                <a:solidFill>
                  <a:srgbClr val="000000"/>
                </a:solidFill>
                <a:effectLst/>
                <a:latin typeface="Arial" panose="020B0604020202020204" pitchFamily="34" charset="0"/>
              </a:rPr>
              <a:t>and</a:t>
            </a:r>
            <a:r>
              <a:rPr lang="en-US" sz="1800" b="1" i="0" u="none" strike="noStrike" dirty="0">
                <a:solidFill>
                  <a:srgbClr val="000000"/>
                </a:solidFill>
                <a:effectLst/>
                <a:latin typeface="Arial" panose="020B0604020202020204" pitchFamily="34" charset="0"/>
              </a:rPr>
              <a:t> competitive challenges</a:t>
            </a:r>
            <a:r>
              <a:rPr lang="en-US" sz="1800" b="0" i="0" u="none" strike="noStrike" dirty="0">
                <a:solidFill>
                  <a:srgbClr val="000000"/>
                </a:solidFill>
                <a:effectLst/>
                <a:latin typeface="Arial" panose="020B0604020202020204" pitchFamily="34" charset="0"/>
              </a:rPr>
              <a:t>. Thus:</a:t>
            </a:r>
            <a:endParaRPr lang="en-US" b="0" dirty="0">
              <a:effectLst/>
            </a:endParaRPr>
          </a:p>
          <a:p>
            <a:pPr rtl="0"/>
            <a:r>
              <a:rPr lang="en-US" sz="1800" b="1" i="0" u="none" strike="noStrike" dirty="0">
                <a:solidFill>
                  <a:srgbClr val="000000"/>
                </a:solidFill>
                <a:effectLst/>
                <a:latin typeface="Arial" panose="020B0604020202020204" pitchFamily="34" charset="0"/>
              </a:rPr>
              <a:t>[CLICK] Benchmarking</a:t>
            </a:r>
            <a:r>
              <a:rPr lang="en-US" sz="1800" b="0" i="0" u="none" strike="noStrike" dirty="0">
                <a:solidFill>
                  <a:srgbClr val="000000"/>
                </a:solidFill>
                <a:effectLst/>
                <a:latin typeface="Arial" panose="020B0604020202020204" pitchFamily="34" charset="0"/>
              </a:rPr>
              <a:t> is central to these foundations, since it promotes transparency, and standardized evaluation.  </a:t>
            </a:r>
            <a:endParaRPr lang="en-US" b="0" dirty="0">
              <a:effectLst/>
            </a:endParaRPr>
          </a:p>
          <a:p>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Benchmarks need </a:t>
            </a:r>
            <a:r>
              <a:rPr lang="en-US" sz="1800" b="1" i="0" u="none" strike="noStrike" dirty="0">
                <a:solidFill>
                  <a:srgbClr val="000000"/>
                </a:solidFill>
                <a:effectLst/>
                <a:latin typeface="Arial" panose="020B0604020202020204" pitchFamily="34" charset="0"/>
              </a:rPr>
              <a:t>periodic updates </a:t>
            </a:r>
            <a:r>
              <a:rPr lang="en-US" sz="1800" b="0" i="0" u="none" strike="noStrike" dirty="0">
                <a:solidFill>
                  <a:srgbClr val="000000"/>
                </a:solidFill>
                <a:effectLst/>
                <a:latin typeface="Arial" panose="020B0604020202020204" pitchFamily="34" charset="0"/>
              </a:rPr>
              <a:t>and </a:t>
            </a:r>
            <a:r>
              <a:rPr lang="en-US" sz="1800" b="1" i="0" u="none" strike="noStrike" dirty="0">
                <a:solidFill>
                  <a:srgbClr val="000000"/>
                </a:solidFill>
                <a:effectLst/>
                <a:latin typeface="Arial" panose="020B0604020202020204" pitchFamily="34" charset="0"/>
              </a:rPr>
              <a:t>diversification</a:t>
            </a:r>
            <a:r>
              <a:rPr lang="en-US" sz="1800" b="0" i="0" u="none" strike="noStrike" dirty="0">
                <a:solidFill>
                  <a:srgbClr val="000000"/>
                </a:solidFill>
                <a:effectLst/>
                <a:latin typeface="Arial" panose="020B0604020202020204" pitchFamily="34" charset="0"/>
              </a:rPr>
              <a:t> to reflect relevant technologies and design scenarios. We need </a:t>
            </a:r>
            <a:r>
              <a:rPr lang="en-US" sz="1800" b="1" i="0" u="none" strike="noStrike" dirty="0">
                <a:solidFill>
                  <a:srgbClr val="000000"/>
                </a:solidFill>
                <a:effectLst/>
                <a:latin typeface="Arial" panose="020B0604020202020204" pitchFamily="34" charset="0"/>
              </a:rPr>
              <a:t>representative datasets, standardized testing protocols</a:t>
            </a:r>
            <a:r>
              <a:rPr lang="en-US" sz="1800" b="0" i="0" u="none" strike="noStrike" dirty="0">
                <a:solidFill>
                  <a:srgbClr val="000000"/>
                </a:solidFill>
                <a:effectLst/>
                <a:latin typeface="Arial" panose="020B0604020202020204" pitchFamily="34" charset="0"/>
              </a:rPr>
              <a:t>, and</a:t>
            </a:r>
            <a:r>
              <a:rPr lang="en-US" sz="1800" b="1" i="0" u="none" strike="noStrike" dirty="0">
                <a:solidFill>
                  <a:srgbClr val="000000"/>
                </a:solidFill>
                <a:effectLst/>
                <a:latin typeface="Arial" panose="020B0604020202020204" pitchFamily="34" charset="0"/>
              </a:rPr>
              <a:t> consensus metrics</a:t>
            </a:r>
            <a:r>
              <a:rPr lang="en-US" sz="1800" b="0" i="0" u="none" strike="noStrike" dirty="0">
                <a:solidFill>
                  <a:srgbClr val="000000"/>
                </a:solidFill>
                <a:effectLst/>
                <a:latin typeface="Arial" panose="020B0604020202020204" pitchFamily="34" charset="0"/>
              </a:rPr>
              <a:t> as well.</a:t>
            </a:r>
            <a:endParaRPr dirty="0"/>
          </a:p>
        </p:txBody>
      </p:sp>
      <p:sp>
        <p:nvSpPr>
          <p:cNvPr id="87" name="Google Shape;87;g311f4e793f8_4_6:notes"/>
          <p:cNvSpPr txBox="1">
            <a:spLocks noGrp="1"/>
          </p:cNvSpPr>
          <p:nvPr>
            <p:ph type="sldNum" idx="12"/>
          </p:nvPr>
        </p:nvSpPr>
        <p:spPr>
          <a:xfrm>
            <a:off x="5265812" y="6658664"/>
            <a:ext cx="4028440" cy="350520"/>
          </a:xfrm>
          <a:prstGeom prst="rect">
            <a:avLst/>
          </a:prstGeom>
          <a:noFill/>
          <a:ln>
            <a:noFill/>
          </a:ln>
        </p:spPr>
        <p:txBody>
          <a:bodyPr spcFirstLastPara="1" wrap="square" lIns="89450" tIns="44725" rIns="89450" bIns="447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7</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a:extLst>
            <a:ext uri="{FF2B5EF4-FFF2-40B4-BE49-F238E27FC236}">
              <a16:creationId xmlns:a16="http://schemas.microsoft.com/office/drawing/2014/main" id="{8901D055-BBE5-A708-C37F-4BEEEE6C8FF2}"/>
            </a:ext>
          </a:extLst>
        </p:cNvPr>
        <p:cNvGrpSpPr/>
        <p:nvPr/>
      </p:nvGrpSpPr>
      <p:grpSpPr>
        <a:xfrm>
          <a:off x="0" y="0"/>
          <a:ext cx="0" cy="0"/>
          <a:chOff x="0" y="0"/>
          <a:chExt cx="0" cy="0"/>
        </a:xfrm>
      </p:grpSpPr>
      <p:sp>
        <p:nvSpPr>
          <p:cNvPr id="37" name="Google Shape;37;p3:notes">
            <a:extLst>
              <a:ext uri="{FF2B5EF4-FFF2-40B4-BE49-F238E27FC236}">
                <a16:creationId xmlns:a16="http://schemas.microsoft.com/office/drawing/2014/main" id="{A075D845-76F3-48A2-4708-563C7FC1C27A}"/>
              </a:ext>
            </a:extLst>
          </p:cNvPr>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Now, let’s look at </a:t>
            </a:r>
            <a:r>
              <a:rPr lang="en-US" sz="1800" b="1" i="0" u="none" strike="noStrike" dirty="0">
                <a:solidFill>
                  <a:srgbClr val="000000"/>
                </a:solidFill>
                <a:effectLst/>
                <a:latin typeface="Arial" panose="020B0604020202020204" pitchFamily="34" charset="0"/>
              </a:rPr>
              <a:t>practical </a:t>
            </a:r>
            <a:r>
              <a:rPr lang="en-US" sz="1800" b="0" i="0" u="none" strike="noStrike" dirty="0">
                <a:solidFill>
                  <a:srgbClr val="000000"/>
                </a:solidFill>
                <a:effectLst/>
                <a:latin typeface="Arial" panose="020B0604020202020204" pitchFamily="34" charset="0"/>
              </a:rPr>
              <a:t>aspects of ML </a:t>
            </a:r>
            <a:r>
              <a:rPr lang="en-US" sz="1800" b="1" i="0" u="none" strike="noStrike" dirty="0">
                <a:solidFill>
                  <a:srgbClr val="000000"/>
                </a:solidFill>
                <a:effectLst/>
                <a:latin typeface="Arial" panose="020B0604020202020204" pitchFamily="34" charset="0"/>
              </a:rPr>
              <a:t>deployment</a:t>
            </a:r>
            <a:r>
              <a:rPr lang="en-US" sz="1800" b="0" i="0" u="none" strike="noStrike" dirty="0">
                <a:solidFill>
                  <a:srgbClr val="000000"/>
                </a:solidFill>
                <a:effectLst/>
                <a:latin typeface="Arial" panose="020B0604020202020204" pitchFamily="34" charset="0"/>
              </a:rPr>
              <a:t> in an IC design organization – Section 3 in the paper.</a:t>
            </a:r>
            <a:endParaRPr lang="en-US" b="0" dirty="0">
              <a:effectLst/>
            </a:endParaRPr>
          </a:p>
          <a:p>
            <a:endParaRPr lang="en-US" dirty="0"/>
          </a:p>
          <a:p>
            <a:r>
              <a:rPr lang="en-US" dirty="0"/>
              <a:t>[566 / 2316]</a:t>
            </a:r>
            <a:br>
              <a:rPr lang="en-US" dirty="0"/>
            </a:br>
            <a:endParaRPr dirty="0"/>
          </a:p>
        </p:txBody>
      </p:sp>
      <p:sp>
        <p:nvSpPr>
          <p:cNvPr id="38" name="Google Shape;38;p3:notes">
            <a:extLst>
              <a:ext uri="{FF2B5EF4-FFF2-40B4-BE49-F238E27FC236}">
                <a16:creationId xmlns:a16="http://schemas.microsoft.com/office/drawing/2014/main" id="{380E6C3F-7F39-6EDC-7695-643C2EFAE004}"/>
              </a:ext>
            </a:extLst>
          </p:cNvPr>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91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929641" y="3329940"/>
            <a:ext cx="7437120" cy="3154680"/>
          </a:xfrm>
          <a:prstGeom prst="rect">
            <a:avLst/>
          </a:prstGeom>
        </p:spPr>
        <p:txBody>
          <a:bodyPr spcFirstLastPara="1" wrap="square" lIns="89450" tIns="44725" rIns="89450" bIns="44725" anchor="t" anchorCtr="0">
            <a:noAutofit/>
          </a:bodyPr>
          <a:lstStyle/>
          <a:p>
            <a:pPr rtl="0"/>
            <a:r>
              <a:rPr lang="en-US" sz="1800" b="0" i="0" u="none" strike="noStrike" dirty="0">
                <a:solidFill>
                  <a:srgbClr val="000000"/>
                </a:solidFill>
                <a:effectLst/>
                <a:latin typeface="Arial" panose="020B0604020202020204" pitchFamily="34" charset="0"/>
              </a:rPr>
              <a:t>There are basic strategy precepts.</a:t>
            </a:r>
            <a:endParaRPr lang="en-US" b="0" dirty="0">
              <a:effectLst/>
            </a:endParaRPr>
          </a:p>
          <a:p>
            <a:pPr rtl="0"/>
            <a:r>
              <a:rPr lang="en-US" sz="1800" b="0" i="0" u="none" strike="noStrike" dirty="0">
                <a:solidFill>
                  <a:srgbClr val="000000"/>
                </a:solidFill>
                <a:effectLst/>
                <a:latin typeface="Arial" panose="020B0604020202020204" pitchFamily="34" charset="0"/>
              </a:rPr>
              <a:t>Like, </a:t>
            </a:r>
            <a:r>
              <a:rPr lang="en-US" sz="1800" b="1" i="0" u="none" strike="noStrike" dirty="0">
                <a:solidFill>
                  <a:srgbClr val="000000"/>
                </a:solidFill>
                <a:effectLst/>
                <a:latin typeface="Arial" panose="020B0604020202020204" pitchFamily="34" charset="0"/>
              </a:rPr>
              <a:t>focus on</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optimizing existing design processes</a:t>
            </a:r>
            <a:r>
              <a:rPr lang="en-US" sz="1800" b="0" i="0" u="none" strike="noStrike" dirty="0">
                <a:solidFill>
                  <a:srgbClr val="000000"/>
                </a:solidFill>
                <a:effectLst/>
                <a:latin typeface="Arial" panose="020B0604020202020204" pitchFamily="34" charset="0"/>
              </a:rPr>
              <a:t> – so you can get measurable improvements while maintaining trust in the </a:t>
            </a:r>
            <a:r>
              <a:rPr lang="en-US" sz="1800" b="1" i="0" u="none" strike="noStrike" dirty="0">
                <a:solidFill>
                  <a:srgbClr val="000000"/>
                </a:solidFill>
                <a:effectLst/>
                <a:latin typeface="Arial" panose="020B0604020202020204" pitchFamily="34" charset="0"/>
              </a:rPr>
              <a:t>concept</a:t>
            </a:r>
            <a:r>
              <a:rPr lang="en-US" sz="1800" b="0" i="0" u="none" strike="noStrike" dirty="0">
                <a:solidFill>
                  <a:srgbClr val="000000"/>
                </a:solidFill>
                <a:effectLst/>
                <a:latin typeface="Arial" panose="020B0604020202020204" pitchFamily="34" charset="0"/>
              </a:rPr>
              <a:t> of ML integration. </a:t>
            </a:r>
            <a:r>
              <a:rPr lang="en-US" sz="1800" b="0" i="0" u="none" strike="noStrike" dirty="0" err="1">
                <a:solidFill>
                  <a:srgbClr val="000000"/>
                </a:solidFill>
                <a:effectLst/>
                <a:latin typeface="Arial" panose="020B0604020202020204" pitchFamily="34" charset="0"/>
              </a:rPr>
              <a:t>Cerebrus</a:t>
            </a:r>
            <a:r>
              <a:rPr lang="en-US" sz="1800" b="0" i="0" u="none" strike="noStrike" dirty="0">
                <a:solidFill>
                  <a:srgbClr val="000000"/>
                </a:solidFill>
                <a:effectLst/>
                <a:latin typeface="Arial" panose="020B0604020202020204" pitchFamily="34" charset="0"/>
              </a:rPr>
              <a:t> and DSO.ai are good examples.</a:t>
            </a:r>
            <a:endParaRPr lang="en-US" b="0" dirty="0">
              <a:effectLst/>
            </a:endParaRPr>
          </a:p>
          <a:p>
            <a:pPr rtl="0"/>
            <a:r>
              <a:rPr lang="en-US" sz="1800" b="1" i="0" u="none" strike="noStrike" dirty="0">
                <a:solidFill>
                  <a:srgbClr val="000000"/>
                </a:solidFill>
                <a:effectLst/>
                <a:latin typeface="Arial" panose="020B0604020202020204" pitchFamily="34" charset="0"/>
              </a:rPr>
              <a:t>[CLICK] </a:t>
            </a:r>
            <a:r>
              <a:rPr lang="en-US" sz="1800" b="0" i="0" u="none" strike="noStrike" dirty="0">
                <a:solidFill>
                  <a:srgbClr val="000000"/>
                </a:solidFill>
                <a:effectLst/>
                <a:latin typeface="Arial" panose="020B0604020202020204" pitchFamily="34" charset="0"/>
              </a:rPr>
              <a:t>Second, </a:t>
            </a:r>
            <a:r>
              <a:rPr lang="en-US" sz="1800" b="1" i="0" u="none" strike="noStrike" dirty="0">
                <a:solidFill>
                  <a:srgbClr val="000000"/>
                </a:solidFill>
                <a:effectLst/>
                <a:latin typeface="Arial" panose="020B0604020202020204" pitchFamily="34" charset="0"/>
              </a:rPr>
              <a:t>aim for incremental ML-based improvements</a:t>
            </a:r>
            <a:r>
              <a:rPr lang="en-US" sz="1800" b="0" i="0" u="none" strike="noStrike" dirty="0">
                <a:solidFill>
                  <a:srgbClr val="000000"/>
                </a:solidFill>
                <a:effectLst/>
                <a:latin typeface="Arial" panose="020B0604020202020204" pitchFamily="34" charset="0"/>
              </a:rPr>
              <a:t> of existing methodologies – there’s less risk, and rollbacks are simpler.</a:t>
            </a:r>
            <a:endParaRPr lang="en-US" b="0" dirty="0">
              <a:effectLst/>
            </a:endParaRPr>
          </a:p>
          <a:p>
            <a:pPr rtl="0"/>
            <a:r>
              <a:rPr lang="en-US" sz="1800" b="0" i="0" u="none" strike="noStrike" dirty="0">
                <a:solidFill>
                  <a:srgbClr val="000000"/>
                </a:solidFill>
                <a:effectLst/>
                <a:latin typeface="Arial" panose="020B0604020202020204" pitchFamily="34" charset="0"/>
              </a:rPr>
              <a:t>And, </a:t>
            </a:r>
            <a:r>
              <a:rPr lang="en-US" sz="1800" b="1" i="0" u="none" strike="noStrike" dirty="0">
                <a:solidFill>
                  <a:srgbClr val="000000"/>
                </a:solidFill>
                <a:effectLst/>
                <a:latin typeface="Arial" panose="020B0604020202020204" pitchFamily="34" charset="0"/>
              </a:rPr>
              <a:t>treat data as a first-class, up-front concern</a:t>
            </a:r>
            <a:r>
              <a:rPr lang="en-US" sz="1800" b="0" i="0" u="none" strike="noStrike" dirty="0">
                <a:solidFill>
                  <a:srgbClr val="000000"/>
                </a:solidFill>
                <a:effectLst/>
                <a:latin typeface="Arial" panose="020B0604020202020204" pitchFamily="34" charset="0"/>
              </a:rPr>
              <a:t>. Robust data </a:t>
            </a:r>
            <a:r>
              <a:rPr lang="en-US" sz="1800" b="1" i="0" u="none" strike="noStrike" dirty="0">
                <a:solidFill>
                  <a:srgbClr val="000000"/>
                </a:solidFill>
                <a:effectLst/>
                <a:latin typeface="Arial" panose="020B0604020202020204" pitchFamily="34" charset="0"/>
              </a:rPr>
              <a:t>management</a:t>
            </a:r>
            <a:r>
              <a:rPr lang="en-US" sz="1800" b="0" i="0" u="none" strike="noStrike" dirty="0">
                <a:solidFill>
                  <a:srgbClr val="000000"/>
                </a:solidFill>
                <a:effectLst/>
                <a:latin typeface="Arial" panose="020B0604020202020204" pitchFamily="34" charset="0"/>
              </a:rPr>
              <a:t> is the foundation for successful ML initiatives, since data quality determines modeling quality as well as agility.</a:t>
            </a:r>
            <a:endParaRPr lang="en-US" b="0" dirty="0">
              <a:effectLst/>
            </a:endParaRPr>
          </a:p>
          <a:p>
            <a:br>
              <a:rPr lang="en-US" dirty="0"/>
            </a:br>
            <a:endParaRPr dirty="0"/>
          </a:p>
        </p:txBody>
      </p:sp>
      <p:sp>
        <p:nvSpPr>
          <p:cNvPr id="108" name="Google Shape;108;p5: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685800" y="1900237"/>
            <a:ext cx="7772400" cy="1143000"/>
          </a:xfrm>
          <a:prstGeom prst="rect">
            <a:avLst/>
          </a:prstGeom>
          <a:noFill/>
          <a:ln>
            <a:noFill/>
          </a:ln>
        </p:spPr>
        <p:txBody>
          <a:bodyPr spcFirstLastPara="1" wrap="square" lIns="92075" tIns="46025" rIns="92075" bIns="46025" anchor="ctr" anchorCtr="0">
            <a:noAutofit/>
          </a:bodyPr>
          <a:lstStyle>
            <a:lvl1pPr lvl="0" algn="ctr">
              <a:lnSpc>
                <a:spcPct val="90000"/>
              </a:lnSpc>
              <a:spcBef>
                <a:spcPts val="0"/>
              </a:spcBef>
              <a:spcAft>
                <a:spcPts val="0"/>
              </a:spcAft>
              <a:buSzPts val="1400"/>
              <a:buNone/>
              <a:defRPr sz="40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276350" y="4191000"/>
            <a:ext cx="64008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cxnSp>
        <p:nvCxnSpPr>
          <p:cNvPr id="18" name="Google Shape;18;p53"/>
          <p:cNvCxnSpPr/>
          <p:nvPr/>
        </p:nvCxnSpPr>
        <p:spPr>
          <a:xfrm>
            <a:off x="163513" y="3276600"/>
            <a:ext cx="8845550" cy="0"/>
          </a:xfrm>
          <a:prstGeom prst="straightConnector1">
            <a:avLst/>
          </a:prstGeom>
          <a:noFill/>
          <a:ln w="57150" cap="flat" cmpd="sng">
            <a:solidFill>
              <a:srgbClr val="C00000"/>
            </a:solidFill>
            <a:prstDash val="solid"/>
            <a:round/>
            <a:headEnd type="none" w="sm" len="sm"/>
            <a:tailEnd type="none" w="sm" len="sm"/>
          </a:ln>
        </p:spPr>
      </p:cxnSp>
      <p:pic>
        <p:nvPicPr>
          <p:cNvPr id="19" name="Google Shape;19;p53" descr="UCSDa1"/>
          <p:cNvPicPr preferRelativeResize="0"/>
          <p:nvPr/>
        </p:nvPicPr>
        <p:blipFill rotWithShape="1">
          <a:blip r:embed="rId2">
            <a:alphaModFix/>
          </a:blip>
          <a:srcRect/>
          <a:stretch/>
        </p:blipFill>
        <p:spPr>
          <a:xfrm>
            <a:off x="4738" y="6529221"/>
            <a:ext cx="380999" cy="308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4"/>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lvl1pPr marL="457200" lvl="0" indent="-406400" algn="l">
              <a:lnSpc>
                <a:spcPct val="85000"/>
              </a:lnSpc>
              <a:spcBef>
                <a:spcPts val="840"/>
              </a:spcBef>
              <a:spcAft>
                <a:spcPts val="0"/>
              </a:spcAft>
              <a:buClr>
                <a:srgbClr val="C00000"/>
              </a:buClr>
              <a:buSzPts val="2800"/>
              <a:buChar char="•"/>
              <a:defRPr>
                <a:latin typeface="Arial"/>
                <a:ea typeface="Arial"/>
                <a:cs typeface="Arial"/>
                <a:sym typeface="Arial"/>
              </a:defRPr>
            </a:lvl1pPr>
            <a:lvl2pPr marL="914400" lvl="1" indent="-381000" algn="l">
              <a:lnSpc>
                <a:spcPct val="85000"/>
              </a:lnSpc>
              <a:spcBef>
                <a:spcPts val="720"/>
              </a:spcBef>
              <a:spcAft>
                <a:spcPts val="0"/>
              </a:spcAft>
              <a:buClr>
                <a:srgbClr val="C00000"/>
              </a:buClr>
              <a:buSzPts val="2400"/>
              <a:buChar char="•"/>
              <a:defRPr>
                <a:latin typeface="Arial"/>
                <a:ea typeface="Arial"/>
                <a:cs typeface="Arial"/>
                <a:sym typeface="Arial"/>
              </a:defRPr>
            </a:lvl2pPr>
            <a:lvl3pPr marL="1371600" lvl="2" indent="-355600" algn="l">
              <a:lnSpc>
                <a:spcPct val="85000"/>
              </a:lnSpc>
              <a:spcBef>
                <a:spcPts val="600"/>
              </a:spcBef>
              <a:spcAft>
                <a:spcPts val="0"/>
              </a:spcAft>
              <a:buClr>
                <a:srgbClr val="C00000"/>
              </a:buClr>
              <a:buSzPts val="2000"/>
              <a:buChar char="•"/>
              <a:defRPr>
                <a:latin typeface="Arial"/>
                <a:ea typeface="Arial"/>
                <a:cs typeface="Arial"/>
                <a:sym typeface="Arial"/>
              </a:defRPr>
            </a:lvl3pPr>
            <a:lvl4pPr marL="1828800" lvl="3" indent="-285750" algn="l">
              <a:lnSpc>
                <a:spcPct val="100000"/>
              </a:lnSpc>
              <a:spcBef>
                <a:spcPts val="360"/>
              </a:spcBef>
              <a:spcAft>
                <a:spcPts val="0"/>
              </a:spcAft>
              <a:buClr>
                <a:srgbClr val="C00000"/>
              </a:buClr>
              <a:buSzPts val="900"/>
              <a:buFont typeface="Arial"/>
              <a:buChar char="•"/>
              <a:defRPr>
                <a:latin typeface="Arial"/>
                <a:ea typeface="Arial"/>
                <a:cs typeface="Arial"/>
                <a:sym typeface="Arial"/>
              </a:defRPr>
            </a:lvl4pPr>
            <a:lvl5pPr marL="2286000" lvl="4" indent="-330200" algn="l">
              <a:lnSpc>
                <a:spcPct val="100000"/>
              </a:lnSpc>
              <a:spcBef>
                <a:spcPts val="320"/>
              </a:spcBef>
              <a:spcAft>
                <a:spcPts val="0"/>
              </a:spcAft>
              <a:buSzPts val="1600"/>
              <a:buChar char="•"/>
              <a:defRPr>
                <a:latin typeface="Arial"/>
                <a:ea typeface="Arial"/>
                <a:cs typeface="Arial"/>
                <a:sym typeface="Arial"/>
              </a:defRPr>
            </a:lvl5pPr>
            <a:lvl6pPr marL="2743200" lvl="5" indent="-330200" algn="l">
              <a:lnSpc>
                <a:spcPct val="100000"/>
              </a:lnSpc>
              <a:spcBef>
                <a:spcPts val="320"/>
              </a:spcBef>
              <a:spcAft>
                <a:spcPts val="0"/>
              </a:spcAft>
              <a:buSzPts val="1600"/>
              <a:buChar char="•"/>
              <a:defRPr/>
            </a:lvl6pPr>
            <a:lvl7pPr marL="3200400" lvl="6" indent="-330200" algn="l">
              <a:lnSpc>
                <a:spcPct val="100000"/>
              </a:lnSpc>
              <a:spcBef>
                <a:spcPts val="320"/>
              </a:spcBef>
              <a:spcAft>
                <a:spcPts val="0"/>
              </a:spcAft>
              <a:buSzPts val="1600"/>
              <a:buChar char="•"/>
              <a:defRPr/>
            </a:lvl7pPr>
            <a:lvl8pPr marL="3657600" lvl="7" indent="-330200" algn="l">
              <a:lnSpc>
                <a:spcPct val="100000"/>
              </a:lnSpc>
              <a:spcBef>
                <a:spcPts val="320"/>
              </a:spcBef>
              <a:spcAft>
                <a:spcPts val="0"/>
              </a:spcAft>
              <a:buSzPts val="1600"/>
              <a:buChar char="•"/>
              <a:defRPr/>
            </a:lvl8pPr>
            <a:lvl9pPr marL="4114800" lvl="8" indent="-330200" algn="l">
              <a:lnSpc>
                <a:spcPct val="100000"/>
              </a:lnSpc>
              <a:spcBef>
                <a:spcPts val="320"/>
              </a:spcBef>
              <a:spcAft>
                <a:spcPts val="0"/>
              </a:spcAft>
              <a:buSzPts val="1600"/>
              <a:buChar char="•"/>
              <a:defRPr/>
            </a:lvl9pPr>
          </a:lstStyle>
          <a:p>
            <a:endParaRPr/>
          </a:p>
        </p:txBody>
      </p:sp>
      <p:sp>
        <p:nvSpPr>
          <p:cNvPr id="22" name="Google Shape;22;p5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a:p>
        </p:txBody>
      </p:sp>
      <p:sp>
        <p:nvSpPr>
          <p:cNvPr id="11" name="Google Shape;11;p22"/>
          <p:cNvSpPr txBox="1">
            <a:spLocks noGrp="1"/>
          </p:cNvSpPr>
          <p:nvPr>
            <p:ph type="body" idx="1"/>
          </p:nvPr>
        </p:nvSpPr>
        <p:spPr>
          <a:xfrm>
            <a:off x="171450" y="801688"/>
            <a:ext cx="883602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a:p>
        </p:txBody>
      </p:sp>
      <p:cxnSp>
        <p:nvCxnSpPr>
          <p:cNvPr id="12" name="Google Shape;12;p22"/>
          <p:cNvCxnSpPr/>
          <p:nvPr/>
        </p:nvCxnSpPr>
        <p:spPr>
          <a:xfrm>
            <a:off x="163513" y="684213"/>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4">
            <a:alphaModFix/>
          </a:blip>
          <a:srcRect/>
          <a:stretch/>
        </p:blipFill>
        <p:spPr>
          <a:xfrm>
            <a:off x="76200" y="6486525"/>
            <a:ext cx="457200" cy="369888"/>
          </a:xfrm>
          <a:prstGeom prst="rect">
            <a:avLst/>
          </a:prstGeom>
          <a:noFill/>
          <a:ln>
            <a:noFill/>
          </a:ln>
        </p:spPr>
      </p:pic>
      <p:sp>
        <p:nvSpPr>
          <p:cNvPr id="14" name="Google Shape;14;p22"/>
          <p:cNvSpPr txBox="1"/>
          <p:nvPr/>
        </p:nvSpPr>
        <p:spPr>
          <a:xfrm>
            <a:off x="8727112" y="6591080"/>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3yoon@ucsd.edu" TargetMode="External"/><Relationship Id="rId3" Type="http://schemas.openxmlformats.org/officeDocument/2006/relationships/hyperlink" Target="mailto:abk@ucsd.edu" TargetMode="External"/><Relationship Id="rId7" Type="http://schemas.openxmlformats.org/officeDocument/2006/relationships/hyperlink" Target="mailto:zhw033@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bopramanik@ucsd.edu" TargetMode="External"/><Relationship Id="rId5" Type="http://schemas.openxmlformats.org/officeDocument/2006/relationships/hyperlink" Target="mailto:yil375@ucsd.edu" TargetMode="External"/><Relationship Id="rId4" Type="http://schemas.openxmlformats.org/officeDocument/2006/relationships/hyperlink" Target="mailto:sakundu@ucs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MLO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1"/>
          <p:cNvSpPr txBox="1">
            <a:spLocks noGrp="1"/>
          </p:cNvSpPr>
          <p:nvPr>
            <p:ph type="ctrTitle"/>
          </p:nvPr>
        </p:nvSpPr>
        <p:spPr>
          <a:xfrm>
            <a:off x="6531" y="1676400"/>
            <a:ext cx="9144000" cy="1143000"/>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SzPts val="1400"/>
              <a:buNone/>
            </a:pPr>
            <a:r>
              <a:rPr lang="en-US" sz="3600"/>
              <a:t>Use Cases and Deployment of ML in IC Physical Design </a:t>
            </a:r>
            <a:br>
              <a:rPr lang="en-US" sz="3600"/>
            </a:br>
            <a:endParaRPr sz="3200"/>
          </a:p>
        </p:txBody>
      </p:sp>
      <p:sp>
        <p:nvSpPr>
          <p:cNvPr id="29" name="Google Shape;29;p1"/>
          <p:cNvSpPr txBox="1">
            <a:spLocks noGrp="1"/>
          </p:cNvSpPr>
          <p:nvPr>
            <p:ph type="subTitle" idx="1"/>
          </p:nvPr>
        </p:nvSpPr>
        <p:spPr>
          <a:xfrm>
            <a:off x="2687444" y="3611135"/>
            <a:ext cx="5062654" cy="2399371"/>
          </a:xfrm>
          <a:prstGeom prst="rect">
            <a:avLst/>
          </a:prstGeom>
          <a:noFill/>
          <a:ln>
            <a:noFill/>
          </a:ln>
        </p:spPr>
        <p:txBody>
          <a:bodyPr spcFirstLastPara="1" wrap="square" lIns="92075" tIns="46025" rIns="92075" bIns="46025" anchor="t" anchorCtr="0">
            <a:noAutofit/>
          </a:bodyPr>
          <a:lstStyle/>
          <a:p>
            <a:pPr marL="457200" lvl="0" indent="-457200" algn="l" rtl="0">
              <a:lnSpc>
                <a:spcPct val="133333"/>
              </a:lnSpc>
              <a:spcBef>
                <a:spcPts val="100"/>
              </a:spcBef>
              <a:spcAft>
                <a:spcPts val="0"/>
              </a:spcAft>
              <a:buSzPts val="2400"/>
              <a:buNone/>
            </a:pPr>
            <a:r>
              <a:rPr lang="en-US" sz="1800" b="0" i="0" u="none" strike="noStrike">
                <a:solidFill>
                  <a:srgbClr val="000000"/>
                </a:solidFill>
                <a:latin typeface="Arial"/>
                <a:ea typeface="Arial"/>
                <a:cs typeface="Arial"/>
                <a:sym typeface="Arial"/>
              </a:rPr>
              <a:t>Amur Ghose, </a:t>
            </a:r>
            <a:r>
              <a:rPr lang="en-US" sz="1800" b="0" u="sng">
                <a:solidFill>
                  <a:srgbClr val="0000FF"/>
                </a:solidFill>
                <a:latin typeface="Arial"/>
                <a:ea typeface="Arial"/>
                <a:cs typeface="Arial"/>
                <a:sym typeface="Arial"/>
              </a:rPr>
              <a:t>aghose@ucsd.edu</a:t>
            </a:r>
            <a:endParaRPr sz="1800" b="0" u="sng">
              <a:solidFill>
                <a:srgbClr val="0000FF"/>
              </a:solidFill>
              <a:latin typeface="Arial"/>
              <a:ea typeface="Arial"/>
              <a:cs typeface="Arial"/>
              <a:sym typeface="Arial"/>
            </a:endParaRPr>
          </a:p>
          <a:p>
            <a:pPr marL="457200" lvl="0" indent="-457200" algn="l" rtl="0">
              <a:lnSpc>
                <a:spcPct val="133333"/>
              </a:lnSpc>
              <a:spcBef>
                <a:spcPts val="100"/>
              </a:spcBef>
              <a:spcAft>
                <a:spcPts val="0"/>
              </a:spcAft>
              <a:buSzPts val="2400"/>
              <a:buNone/>
            </a:pPr>
            <a:r>
              <a:rPr lang="en-US" sz="1800" b="0" i="0" u="none" strike="noStrike">
                <a:solidFill>
                  <a:srgbClr val="000000"/>
                </a:solidFill>
                <a:latin typeface="Arial"/>
                <a:ea typeface="Arial"/>
                <a:cs typeface="Arial"/>
                <a:sym typeface="Arial"/>
              </a:rPr>
              <a:t>Andrew B. Kahng, </a:t>
            </a:r>
            <a:r>
              <a:rPr lang="en-US" sz="180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abk@ucsd.edu</a:t>
            </a:r>
            <a:r>
              <a:rPr lang="en-US" sz="1800" b="0" i="0" u="none" strike="noStrike">
                <a:solidFill>
                  <a:srgbClr val="000000"/>
                </a:solidFill>
                <a:latin typeface="Arial"/>
                <a:ea typeface="Arial"/>
                <a:cs typeface="Arial"/>
                <a:sym typeface="Arial"/>
              </a:rPr>
              <a:t> </a:t>
            </a:r>
            <a:endParaRPr sz="1800" b="0"/>
          </a:p>
          <a:p>
            <a:pPr marL="457200" lvl="0" indent="-457200" algn="l" rtl="0">
              <a:lnSpc>
                <a:spcPct val="133333"/>
              </a:lnSpc>
              <a:spcBef>
                <a:spcPts val="100"/>
              </a:spcBef>
              <a:spcAft>
                <a:spcPts val="0"/>
              </a:spcAft>
              <a:buSzPts val="2400"/>
              <a:buNone/>
            </a:pPr>
            <a:r>
              <a:rPr lang="en-US" sz="1800" b="0" i="0" u="none" strike="noStrike">
                <a:solidFill>
                  <a:srgbClr val="000000"/>
                </a:solidFill>
                <a:latin typeface="Arial"/>
                <a:ea typeface="Arial"/>
                <a:cs typeface="Arial"/>
                <a:sym typeface="Arial"/>
              </a:rPr>
              <a:t>Sayak Kundu, </a:t>
            </a:r>
            <a:r>
              <a:rPr lang="en-US" sz="1800" b="0" i="0" u="sng" strike="noStrik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sakundu@ucsd.edu</a:t>
            </a:r>
            <a:r>
              <a:rPr lang="en-US" sz="1800" b="0" i="0" u="none" strike="noStrike">
                <a:solidFill>
                  <a:srgbClr val="000000"/>
                </a:solidFill>
                <a:latin typeface="Arial"/>
                <a:ea typeface="Arial"/>
                <a:cs typeface="Arial"/>
                <a:sym typeface="Arial"/>
              </a:rPr>
              <a:t> </a:t>
            </a:r>
            <a:endParaRPr/>
          </a:p>
          <a:p>
            <a:pPr marL="457200" lvl="0" indent="-457200" algn="l" rtl="0">
              <a:lnSpc>
                <a:spcPct val="133333"/>
              </a:lnSpc>
              <a:spcBef>
                <a:spcPts val="100"/>
              </a:spcBef>
              <a:spcAft>
                <a:spcPts val="0"/>
              </a:spcAft>
              <a:buSzPts val="2400"/>
              <a:buNone/>
            </a:pPr>
            <a:r>
              <a:rPr lang="en-US" sz="1800" b="0">
                <a:solidFill>
                  <a:srgbClr val="000000"/>
                </a:solidFill>
                <a:latin typeface="Arial"/>
                <a:ea typeface="Arial"/>
                <a:cs typeface="Arial"/>
                <a:sym typeface="Arial"/>
              </a:rPr>
              <a:t>Yiting Liu, </a:t>
            </a:r>
            <a:r>
              <a:rPr lang="en-US" sz="1800" b="0" u="sng">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yil375@ucsd.edu</a:t>
            </a:r>
            <a:endParaRPr sz="1800" b="0" u="sng">
              <a:solidFill>
                <a:srgbClr val="0000FF"/>
              </a:solidFill>
              <a:latin typeface="Arial"/>
              <a:ea typeface="Arial"/>
              <a:cs typeface="Arial"/>
              <a:sym typeface="Arial"/>
            </a:endParaRPr>
          </a:p>
          <a:p>
            <a:pPr marL="457200" lvl="0" indent="-457200" algn="l" rtl="0">
              <a:lnSpc>
                <a:spcPct val="133333"/>
              </a:lnSpc>
              <a:spcBef>
                <a:spcPts val="100"/>
              </a:spcBef>
              <a:spcAft>
                <a:spcPts val="0"/>
              </a:spcAft>
              <a:buSzPts val="2400"/>
              <a:buNone/>
            </a:pPr>
            <a:r>
              <a:rPr lang="en-US" sz="1800" b="0" i="0" u="none" strike="noStrike">
                <a:solidFill>
                  <a:srgbClr val="000000"/>
                </a:solidFill>
                <a:latin typeface="Arial"/>
                <a:ea typeface="Arial"/>
                <a:cs typeface="Arial"/>
                <a:sym typeface="Arial"/>
              </a:rPr>
              <a:t>Bodhisatta Pramanik, </a:t>
            </a:r>
            <a:r>
              <a:rPr lang="en-US" sz="1800" b="0" i="0" u="sng" strike="noStrike">
                <a:solidFill>
                  <a:srgbClr val="0000FF"/>
                </a:solidFill>
                <a:latin typeface="Arial"/>
                <a:ea typeface="Arial"/>
                <a:cs typeface="Arial"/>
                <a:sym typeface="Arial"/>
                <a:hlinkClick r:id="rId6">
                  <a:extLst>
                    <a:ext uri="{A12FA001-AC4F-418D-AE19-62706E023703}">
                      <ahyp:hlinkClr xmlns:ahyp="http://schemas.microsoft.com/office/drawing/2018/hyperlinkcolor" val="tx"/>
                    </a:ext>
                  </a:extLst>
                </a:hlinkClick>
              </a:rPr>
              <a:t>bopramanik@ucsd.edu</a:t>
            </a:r>
            <a:endParaRPr sz="1800" b="0" i="0" u="sng" strike="noStrike">
              <a:solidFill>
                <a:srgbClr val="0000FF"/>
              </a:solidFill>
              <a:latin typeface="Arial"/>
              <a:ea typeface="Arial"/>
              <a:cs typeface="Arial"/>
              <a:sym typeface="Arial"/>
            </a:endParaRPr>
          </a:p>
          <a:p>
            <a:pPr marL="457200" lvl="0" indent="-457200" algn="l" rtl="0">
              <a:lnSpc>
                <a:spcPct val="133333"/>
              </a:lnSpc>
              <a:spcBef>
                <a:spcPts val="100"/>
              </a:spcBef>
              <a:spcAft>
                <a:spcPts val="0"/>
              </a:spcAft>
              <a:buSzPts val="2400"/>
              <a:buNone/>
            </a:pPr>
            <a:r>
              <a:rPr lang="en-US" sz="1800" b="0" i="0" u="none" strike="noStrike">
                <a:solidFill>
                  <a:srgbClr val="000000"/>
                </a:solidFill>
                <a:latin typeface="Arial"/>
                <a:ea typeface="Arial"/>
                <a:cs typeface="Arial"/>
                <a:sym typeface="Arial"/>
              </a:rPr>
              <a:t>Zhiang Wang, </a:t>
            </a:r>
            <a:r>
              <a:rPr lang="en-US" sz="1800" b="0" i="0" u="sng" strike="noStrike">
                <a:solidFill>
                  <a:srgbClr val="0000FF"/>
                </a:solidFill>
                <a:latin typeface="Arial"/>
                <a:ea typeface="Arial"/>
                <a:cs typeface="Arial"/>
                <a:sym typeface="Arial"/>
                <a:hlinkClick r:id="rId7">
                  <a:extLst>
                    <a:ext uri="{A12FA001-AC4F-418D-AE19-62706E023703}">
                      <ahyp:hlinkClr xmlns:ahyp="http://schemas.microsoft.com/office/drawing/2018/hyperlinkcolor" val="tx"/>
                    </a:ext>
                  </a:extLst>
                </a:hlinkClick>
              </a:rPr>
              <a:t>zhw033@ucsd.edu</a:t>
            </a:r>
            <a:r>
              <a:rPr lang="en-US" sz="1800" b="0" i="0" u="none" strike="noStrike">
                <a:solidFill>
                  <a:srgbClr val="000000"/>
                </a:solidFill>
                <a:latin typeface="Arial"/>
                <a:ea typeface="Arial"/>
                <a:cs typeface="Arial"/>
                <a:sym typeface="Arial"/>
              </a:rPr>
              <a:t> </a:t>
            </a:r>
            <a:endParaRPr sz="1800" b="0"/>
          </a:p>
          <a:p>
            <a:pPr marL="457200" lvl="0" indent="-457200" algn="l" rtl="0">
              <a:lnSpc>
                <a:spcPct val="133333"/>
              </a:lnSpc>
              <a:spcBef>
                <a:spcPts val="100"/>
              </a:spcBef>
              <a:spcAft>
                <a:spcPts val="0"/>
              </a:spcAft>
              <a:buSzPts val="2400"/>
              <a:buNone/>
            </a:pPr>
            <a:r>
              <a:rPr lang="en-US" sz="1800" b="0" i="0" u="none" strike="noStrike">
                <a:solidFill>
                  <a:srgbClr val="000000"/>
                </a:solidFill>
                <a:latin typeface="Arial"/>
                <a:ea typeface="Arial"/>
                <a:cs typeface="Arial"/>
                <a:sym typeface="Arial"/>
              </a:rPr>
              <a:t>Dooseok Yoon, </a:t>
            </a:r>
            <a:r>
              <a:rPr lang="en-US" sz="1800" b="0" i="0" u="sng" strike="noStrike">
                <a:solidFill>
                  <a:srgbClr val="0000FF"/>
                </a:solidFill>
                <a:latin typeface="Arial"/>
                <a:ea typeface="Arial"/>
                <a:cs typeface="Arial"/>
                <a:sym typeface="Arial"/>
                <a:hlinkClick r:id="rId8">
                  <a:extLst>
                    <a:ext uri="{A12FA001-AC4F-418D-AE19-62706E023703}">
                      <ahyp:hlinkClr xmlns:ahyp="http://schemas.microsoft.com/office/drawing/2018/hyperlinkcolor" val="tx"/>
                    </a:ext>
                  </a:extLst>
                </a:hlinkClick>
              </a:rPr>
              <a:t>d3yoon@ucsd.edu</a:t>
            </a:r>
            <a:r>
              <a:rPr lang="en-US" sz="1800" b="0" i="0" u="none" strike="noStrike">
                <a:solidFill>
                  <a:srgbClr val="000000"/>
                </a:solidFill>
                <a:latin typeface="Arial"/>
                <a:ea typeface="Arial"/>
                <a:cs typeface="Arial"/>
                <a:sym typeface="Arial"/>
              </a:rPr>
              <a:t>  </a:t>
            </a:r>
            <a:endParaRPr sz="1800" b="0"/>
          </a:p>
          <a:p>
            <a:pPr marL="457200" lvl="0" indent="-406400" algn="ctr" rtl="0">
              <a:lnSpc>
                <a:spcPct val="95000"/>
              </a:lnSpc>
              <a:spcBef>
                <a:spcPts val="720"/>
              </a:spcBef>
              <a:spcAft>
                <a:spcPts val="0"/>
              </a:spcAft>
              <a:buSzPts val="2400"/>
              <a:buFont typeface="Arial"/>
              <a:buNone/>
            </a:pP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76FA6915-B76B-1414-4807-5E336D6B06CD}"/>
                  </a:ext>
                </a:extLst>
              </p:cNvPr>
              <p:cNvSpPr>
                <a:spLocks noGrp="1"/>
              </p:cNvSpPr>
              <p:nvPr>
                <p:ph idx="1"/>
              </p:nvPr>
            </p:nvSpPr>
            <p:spPr>
              <a:xfrm>
                <a:off x="130175" y="605222"/>
                <a:ext cx="8642350" cy="6108315"/>
              </a:xfrm>
            </p:spPr>
            <p:txBody>
              <a:bodyPr/>
              <a:lstStyle/>
              <a:p>
                <a:pPr marL="460374" lvl="2" indent="0">
                  <a:lnSpc>
                    <a:spcPct val="90000"/>
                  </a:lnSpc>
                  <a:buNone/>
                </a:pPr>
                <a:endParaRPr kumimoji="1" lang="en-US" altLang="zh-CN" sz="400" dirty="0"/>
              </a:p>
              <a:p>
                <a:pPr marL="231775" indent="-231775">
                  <a:lnSpc>
                    <a:spcPct val="90000"/>
                  </a:lnSpc>
                </a:pPr>
                <a:r>
                  <a:rPr kumimoji="1" lang="en-US" altLang="zh-CN" sz="2400" b="1" dirty="0">
                    <a:solidFill>
                      <a:srgbClr val="2C2CFF"/>
                    </a:solidFill>
                  </a:rPr>
                  <a:t>Progress Tracking fuels success </a:t>
                </a:r>
                <a14:m>
                  <m:oMath xmlns:m="http://schemas.openxmlformats.org/officeDocument/2006/math">
                    <m:r>
                      <a:rPr kumimoji="1" lang="en-US" altLang="zh-CN" sz="2400" b="1" i="1" smtClean="0">
                        <a:solidFill>
                          <a:srgbClr val="2C2CFF"/>
                        </a:solidFill>
                        <a:latin typeface="Cambria Math" panose="02040503050406030204" pitchFamily="18" charset="0"/>
                        <a:ea typeface="Cambria Math" panose="02040503050406030204" pitchFamily="18" charset="0"/>
                      </a:rPr>
                      <m:t>←</m:t>
                    </m:r>
                    <m:r>
                      <a:rPr kumimoji="1" lang="en-US" altLang="zh-CN" sz="2400" b="1" i="0" smtClean="0">
                        <a:solidFill>
                          <a:srgbClr val="2C2CFF"/>
                        </a:solidFill>
                        <a:latin typeface="Cambria Math" panose="02040503050406030204" pitchFamily="18" charset="0"/>
                        <a:ea typeface="Cambria Math" panose="02040503050406030204" pitchFamily="18" charset="0"/>
                      </a:rPr>
                      <m:t>  </m:t>
                    </m:r>
                  </m:oMath>
                </a14:m>
                <a:r>
                  <a:rPr kumimoji="1" lang="en-US" altLang="zh-CN" sz="2400" b="1" dirty="0">
                    <a:solidFill>
                      <a:srgbClr val="2C2CFF"/>
                    </a:solidFill>
                  </a:rPr>
                  <a:t>KPIs !</a:t>
                </a:r>
              </a:p>
              <a:p>
                <a:pPr marL="460375" lvl="1" indent="-233363">
                  <a:lnSpc>
                    <a:spcPct val="90000"/>
                  </a:lnSpc>
                </a:pPr>
                <a:r>
                  <a:rPr kumimoji="1" lang="en-US" altLang="zh-CN" sz="2000" dirty="0"/>
                  <a:t>Assessment of progress toward expected outcomes</a:t>
                </a:r>
              </a:p>
              <a:p>
                <a:pPr marL="460375" lvl="1" indent="-233363">
                  <a:lnSpc>
                    <a:spcPct val="90000"/>
                  </a:lnSpc>
                </a:pPr>
                <a:r>
                  <a:rPr kumimoji="1" lang="en-US" altLang="zh-CN" sz="2000" dirty="0"/>
                  <a:t>Feedback for timeline adjustment</a:t>
                </a:r>
              </a:p>
              <a:p>
                <a:pPr marL="227012" lvl="1" indent="0">
                  <a:lnSpc>
                    <a:spcPct val="90000"/>
                  </a:lnSpc>
                  <a:buNone/>
                </a:pPr>
                <a:endParaRPr kumimoji="1" lang="en-US" altLang="zh-CN" sz="1400" dirty="0"/>
              </a:p>
              <a:p>
                <a:pPr marL="231775" indent="-231775">
                  <a:lnSpc>
                    <a:spcPct val="90000"/>
                  </a:lnSpc>
                </a:pPr>
                <a:r>
                  <a:rPr lang="en-US" altLang="zh-CN" sz="2400" b="1" dirty="0">
                    <a:solidFill>
                      <a:srgbClr val="2C2CFF"/>
                    </a:solidFill>
                  </a:rPr>
                  <a:t>Common KPIs for ML projects</a:t>
                </a:r>
              </a:p>
              <a:p>
                <a:pPr marL="460375" lvl="1" indent="-233363">
                  <a:lnSpc>
                    <a:spcPct val="90000"/>
                  </a:lnSpc>
                </a:pPr>
                <a:r>
                  <a:rPr kumimoji="1" lang="en-US" altLang="zh-CN" sz="2000" b="1" dirty="0"/>
                  <a:t>Operational efficiency </a:t>
                </a:r>
                <a:r>
                  <a:rPr kumimoji="1" lang="en-US" altLang="zh-CN" sz="2000" dirty="0"/>
                  <a:t>KPIs:  how ML improves business processes</a:t>
                </a:r>
              </a:p>
              <a:p>
                <a:pPr marL="460375" lvl="1" indent="-233363">
                  <a:lnSpc>
                    <a:spcPct val="90000"/>
                  </a:lnSpc>
                </a:pPr>
                <a:r>
                  <a:rPr kumimoji="1" lang="en-US" altLang="zh-CN" sz="2000" b="1" dirty="0"/>
                  <a:t>Customer satisfaction </a:t>
                </a:r>
                <a:r>
                  <a:rPr kumimoji="1" lang="en-US" altLang="zh-CN" sz="2000" dirty="0"/>
                  <a:t>KPIs: how ML</a:t>
                </a:r>
                <a:r>
                  <a:rPr kumimoji="1" lang="en-US" sz="2000" dirty="0"/>
                  <a:t> enhances user engagement and satisfaction</a:t>
                </a:r>
              </a:p>
              <a:p>
                <a:pPr marL="460375" lvl="1" indent="-233363">
                  <a:lnSpc>
                    <a:spcPct val="90000"/>
                  </a:lnSpc>
                </a:pPr>
                <a:r>
                  <a:rPr kumimoji="1" lang="en-US" altLang="zh-CN" sz="2000" b="1" dirty="0"/>
                  <a:t>Revenue growth </a:t>
                </a:r>
                <a:r>
                  <a:rPr kumimoji="1" lang="en-US" altLang="zh-CN" sz="2000" dirty="0"/>
                  <a:t>KPIs: how ML improves sales and marketing</a:t>
                </a:r>
              </a:p>
              <a:p>
                <a:pPr marL="227012" lvl="1" indent="0">
                  <a:lnSpc>
                    <a:spcPct val="90000"/>
                  </a:lnSpc>
                  <a:buNone/>
                </a:pPr>
                <a:endParaRPr lang="en-US" altLang="zh-CN" sz="1800" b="1" dirty="0"/>
              </a:p>
              <a:p>
                <a:pPr marL="231775" indent="-231775">
                  <a:lnSpc>
                    <a:spcPct val="90000"/>
                  </a:lnSpc>
                </a:pPr>
                <a:r>
                  <a:rPr lang="en-US" altLang="zh-CN" sz="2400" b="1" dirty="0">
                    <a:solidFill>
                      <a:srgbClr val="2C2CFF"/>
                    </a:solidFill>
                  </a:rPr>
                  <a:t>KPIs for ML deployment in IC physical design</a:t>
                </a:r>
                <a:endParaRPr kumimoji="1" lang="en-US" altLang="zh-CN" sz="2400" dirty="0">
                  <a:solidFill>
                    <a:srgbClr val="2C2CFF"/>
                  </a:solidFill>
                </a:endParaRPr>
              </a:p>
              <a:p>
                <a:pPr marL="460375" lvl="1" indent="-233363">
                  <a:lnSpc>
                    <a:spcPct val="90000"/>
                  </a:lnSpc>
                </a:pPr>
                <a:r>
                  <a:rPr kumimoji="1" lang="en-US" altLang="zh-CN" sz="2000" dirty="0">
                    <a:solidFill>
                      <a:schemeClr val="tx1"/>
                    </a:solidFill>
                  </a:rPr>
                  <a:t>Improvements in </a:t>
                </a:r>
                <a:r>
                  <a:rPr kumimoji="1" lang="en-US" altLang="zh-CN" sz="2000" b="1" dirty="0">
                    <a:solidFill>
                      <a:schemeClr val="tx1"/>
                    </a:solidFill>
                  </a:rPr>
                  <a:t>license utilization </a:t>
                </a:r>
                <a:r>
                  <a:rPr kumimoji="1" lang="en-US" altLang="zh-CN" sz="2000" dirty="0">
                    <a:solidFill>
                      <a:schemeClr val="tx1"/>
                    </a:solidFill>
                  </a:rPr>
                  <a:t>or efficiency of license usage</a:t>
                </a:r>
              </a:p>
              <a:p>
                <a:pPr marL="460375" lvl="1" indent="-233363">
                  <a:lnSpc>
                    <a:spcPct val="90000"/>
                  </a:lnSpc>
                </a:pPr>
                <a:r>
                  <a:rPr kumimoji="1" lang="en-US" altLang="zh-CN" sz="2000" dirty="0">
                    <a:solidFill>
                      <a:schemeClr val="tx1"/>
                    </a:solidFill>
                  </a:rPr>
                  <a:t>Number of RTL or P&amp;R </a:t>
                </a:r>
                <a:r>
                  <a:rPr kumimoji="1" lang="en-US" altLang="zh-CN" sz="2000" b="1" dirty="0">
                    <a:solidFill>
                      <a:schemeClr val="tx1"/>
                    </a:solidFill>
                  </a:rPr>
                  <a:t>iterations per week</a:t>
                </a:r>
              </a:p>
              <a:p>
                <a:pPr marL="460375" lvl="1" indent="-233363">
                  <a:lnSpc>
                    <a:spcPct val="90000"/>
                  </a:lnSpc>
                </a:pPr>
                <a:r>
                  <a:rPr kumimoji="1" lang="en-US" altLang="zh-CN" sz="2000" b="1" dirty="0">
                    <a:solidFill>
                      <a:schemeClr val="tx1"/>
                    </a:solidFill>
                  </a:rPr>
                  <a:t>Ratio of (automated vs. human)</a:t>
                </a:r>
                <a:r>
                  <a:rPr kumimoji="1" lang="en-US" altLang="zh-CN" sz="2000" dirty="0">
                    <a:solidFill>
                      <a:schemeClr val="tx1"/>
                    </a:solidFill>
                  </a:rPr>
                  <a:t> explorations of floorplan or timing closure recipes</a:t>
                </a:r>
              </a:p>
              <a:p>
                <a:pPr marL="460375" lvl="1" indent="-233363">
                  <a:lnSpc>
                    <a:spcPct val="90000"/>
                  </a:lnSpc>
                </a:pPr>
                <a:r>
                  <a:rPr kumimoji="1" lang="en-US" altLang="zh-CN" sz="2000" dirty="0">
                    <a:solidFill>
                      <a:schemeClr val="tx1"/>
                    </a:solidFill>
                  </a:rPr>
                  <a:t>… </a:t>
                </a:r>
              </a:p>
              <a:p>
                <a:pPr marL="227012" lvl="1" indent="0">
                  <a:lnSpc>
                    <a:spcPct val="90000"/>
                  </a:lnSpc>
                  <a:buNone/>
                </a:pPr>
                <a:endParaRPr kumimoji="1" lang="en-US" altLang="zh-CN" sz="1800" dirty="0"/>
              </a:p>
            </p:txBody>
          </p:sp>
        </mc:Choice>
        <mc:Fallback xmlns="">
          <p:sp>
            <p:nvSpPr>
              <p:cNvPr id="2" name="内容占位符 1">
                <a:extLst>
                  <a:ext uri="{FF2B5EF4-FFF2-40B4-BE49-F238E27FC236}">
                    <a16:creationId xmlns:a16="http://schemas.microsoft.com/office/drawing/2014/main" id="{76FA6915-B76B-1414-4807-5E336D6B06CD}"/>
                  </a:ext>
                </a:extLst>
              </p:cNvPr>
              <p:cNvSpPr>
                <a:spLocks noGrp="1" noRot="1" noChangeAspect="1" noMove="1" noResize="1" noEditPoints="1" noAdjustHandles="1" noChangeArrowheads="1" noChangeShapeType="1" noTextEdit="1"/>
              </p:cNvSpPr>
              <p:nvPr>
                <p:ph idx="1"/>
              </p:nvPr>
            </p:nvSpPr>
            <p:spPr>
              <a:xfrm>
                <a:off x="130175" y="605222"/>
                <a:ext cx="8642350" cy="6108315"/>
              </a:xfrm>
              <a:blipFill>
                <a:blip r:embed="rId3"/>
                <a:stretch>
                  <a:fillRect l="-1269"/>
                </a:stretch>
              </a:blipFill>
            </p:spPr>
            <p:txBody>
              <a:bodyPr/>
              <a:lstStyle/>
              <a:p>
                <a:r>
                  <a:rPr lang="en-US">
                    <a:noFill/>
                  </a:rPr>
                  <a:t> </a:t>
                </a:r>
              </a:p>
            </p:txBody>
          </p:sp>
        </mc:Fallback>
      </mc:AlternateContent>
      <p:sp>
        <p:nvSpPr>
          <p:cNvPr id="3" name="标题 2">
            <a:extLst>
              <a:ext uri="{FF2B5EF4-FFF2-40B4-BE49-F238E27FC236}">
                <a16:creationId xmlns:a16="http://schemas.microsoft.com/office/drawing/2014/main" id="{334B9BBE-C741-5925-67ED-463D4C798649}"/>
              </a:ext>
            </a:extLst>
          </p:cNvPr>
          <p:cNvSpPr>
            <a:spLocks noGrp="1"/>
          </p:cNvSpPr>
          <p:nvPr>
            <p:ph type="title"/>
          </p:nvPr>
        </p:nvSpPr>
        <p:spPr/>
        <p:txBody>
          <a:bodyPr/>
          <a:lstStyle/>
          <a:p>
            <a:r>
              <a:rPr kumimoji="1" lang="en-US" altLang="zh-CN" dirty="0"/>
              <a:t>Key Performance Indicators (KPIs)</a:t>
            </a:r>
            <a:endParaRPr kumimoji="1" lang="zh-CN" altLang="en-US" dirty="0"/>
          </a:p>
        </p:txBody>
      </p:sp>
    </p:spTree>
    <p:extLst>
      <p:ext uri="{BB962C8B-B14F-4D97-AF65-F5344CB8AC3E}">
        <p14:creationId xmlns:p14="http://schemas.microsoft.com/office/powerpoint/2010/main" val="12426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p:nvPr/>
        </p:nvSpPr>
        <p:spPr>
          <a:xfrm>
            <a:off x="422275" y="754227"/>
            <a:ext cx="8317688" cy="2559315"/>
          </a:xfrm>
          <a:prstGeom prst="roundRect">
            <a:avLst>
              <a:gd name="adj" fmla="val 16667"/>
            </a:avLst>
          </a:prstGeom>
          <a:solidFill>
            <a:srgbClr val="DAEEF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7"/>
          <p:cNvSpPr txBox="1">
            <a:spLocks noGrp="1"/>
          </p:cNvSpPr>
          <p:nvPr>
            <p:ph type="body" idx="1"/>
          </p:nvPr>
        </p:nvSpPr>
        <p:spPr>
          <a:xfrm>
            <a:off x="666824" y="704184"/>
            <a:ext cx="8092155" cy="2663261"/>
          </a:xfrm>
          <a:prstGeom prst="rect">
            <a:avLst/>
          </a:prstGeom>
          <a:noFill/>
          <a:ln>
            <a:noFill/>
          </a:ln>
        </p:spPr>
        <p:txBody>
          <a:bodyPr spcFirstLastPara="1" wrap="square" lIns="92075" tIns="46025" rIns="92075" bIns="46025" anchor="t" anchorCtr="0">
            <a:noAutofit/>
          </a:bodyPr>
          <a:lstStyle/>
          <a:p>
            <a:pPr marL="460373" lvl="2" indent="0" algn="l" rtl="0">
              <a:lnSpc>
                <a:spcPct val="100000"/>
              </a:lnSpc>
              <a:spcBef>
                <a:spcPts val="0"/>
              </a:spcBef>
              <a:spcAft>
                <a:spcPts val="0"/>
              </a:spcAft>
              <a:buSzPts val="2000"/>
              <a:buNone/>
            </a:pPr>
            <a:endParaRPr sz="400" dirty="0"/>
          </a:p>
          <a:p>
            <a:pPr marL="231775" lvl="0" indent="-231775" algn="l" rtl="0">
              <a:lnSpc>
                <a:spcPct val="100000"/>
              </a:lnSpc>
              <a:spcBef>
                <a:spcPts val="0"/>
              </a:spcBef>
              <a:spcAft>
                <a:spcPts val="0"/>
              </a:spcAft>
              <a:buSzPts val="2800"/>
              <a:buChar char="•"/>
            </a:pPr>
            <a:r>
              <a:rPr lang="en-US" sz="2000" b="1" dirty="0"/>
              <a:t>Does the output actually follow from all the input data?</a:t>
            </a:r>
            <a:endParaRPr dirty="0"/>
          </a:p>
          <a:p>
            <a:pPr marL="460375" lvl="1" indent="-233363" algn="l" rtl="0">
              <a:lnSpc>
                <a:spcPct val="100000"/>
              </a:lnSpc>
              <a:spcBef>
                <a:spcPts val="0"/>
              </a:spcBef>
              <a:spcAft>
                <a:spcPts val="0"/>
              </a:spcAft>
              <a:buSzPts val="2400"/>
              <a:buChar char="•"/>
            </a:pPr>
            <a:r>
              <a:rPr lang="en-US" sz="1800" dirty="0"/>
              <a:t>Without implicit (silent, unspoken) assumptions and human intuition</a:t>
            </a:r>
            <a:endParaRPr dirty="0"/>
          </a:p>
          <a:p>
            <a:pPr marL="460375" lvl="1" indent="-233363" algn="l" rtl="0">
              <a:lnSpc>
                <a:spcPct val="100000"/>
              </a:lnSpc>
              <a:spcBef>
                <a:spcPts val="0"/>
              </a:spcBef>
              <a:spcAft>
                <a:spcPts val="0"/>
              </a:spcAft>
              <a:buSzPts val="2400"/>
              <a:buChar char="•"/>
            </a:pPr>
            <a:r>
              <a:rPr lang="en-US" sz="1800" dirty="0"/>
              <a:t>Without magically solving NP-hard problems, PDEs, etc.</a:t>
            </a:r>
            <a:endParaRPr dirty="0"/>
          </a:p>
          <a:p>
            <a:pPr marL="231775" lvl="0" indent="-231775" algn="l" rtl="0">
              <a:lnSpc>
                <a:spcPct val="100000"/>
              </a:lnSpc>
              <a:spcBef>
                <a:spcPts val="400"/>
              </a:spcBef>
              <a:spcAft>
                <a:spcPts val="0"/>
              </a:spcAft>
              <a:buSzPts val="2800"/>
              <a:buChar char="•"/>
            </a:pPr>
            <a:r>
              <a:rPr lang="en-US" sz="2000" b="1" dirty="0"/>
              <a:t>Is there enough training data to fully capture the functionality?</a:t>
            </a:r>
            <a:endParaRPr sz="2000" b="1" dirty="0"/>
          </a:p>
          <a:p>
            <a:pPr marL="460375" lvl="1" indent="-233363" algn="l" rtl="0">
              <a:lnSpc>
                <a:spcPct val="100000"/>
              </a:lnSpc>
              <a:spcBef>
                <a:spcPts val="0"/>
              </a:spcBef>
              <a:spcAft>
                <a:spcPts val="0"/>
              </a:spcAft>
              <a:buSzPts val="2400"/>
              <a:buChar char="•"/>
            </a:pPr>
            <a:r>
              <a:rPr lang="en-US" sz="1800" dirty="0"/>
              <a:t>Isolated corner cases can be a problem</a:t>
            </a:r>
            <a:endParaRPr sz="1800" dirty="0"/>
          </a:p>
          <a:p>
            <a:pPr marL="231775" lvl="0" indent="-231775" algn="l" rtl="0">
              <a:lnSpc>
                <a:spcPct val="100000"/>
              </a:lnSpc>
              <a:spcBef>
                <a:spcPts val="400"/>
              </a:spcBef>
              <a:spcAft>
                <a:spcPts val="0"/>
              </a:spcAft>
              <a:buSzPts val="2800"/>
              <a:buChar char="•"/>
            </a:pPr>
            <a:r>
              <a:rPr lang="en-US" sz="2000" b="1" dirty="0"/>
              <a:t>Does a given ML method work well with a given data type?</a:t>
            </a:r>
            <a:endParaRPr sz="2000" b="1" dirty="0"/>
          </a:p>
          <a:p>
            <a:pPr marL="460375" lvl="1" indent="-233363" algn="l" rtl="0">
              <a:lnSpc>
                <a:spcPct val="100000"/>
              </a:lnSpc>
              <a:spcBef>
                <a:spcPts val="0"/>
              </a:spcBef>
              <a:spcAft>
                <a:spcPts val="0"/>
              </a:spcAft>
              <a:buSzPts val="2400"/>
              <a:buChar char="•"/>
            </a:pPr>
            <a:r>
              <a:rPr lang="en-US" sz="1800" dirty="0"/>
              <a:t>LLMs </a:t>
            </a:r>
            <a:r>
              <a:rPr lang="en-US" sz="1800" dirty="0">
                <a:solidFill>
                  <a:srgbClr val="C00000"/>
                </a:solidFill>
              </a:rPr>
              <a:t>X</a:t>
            </a:r>
            <a:r>
              <a:rPr lang="en-US" sz="1800" dirty="0"/>
              <a:t> numerical data, graphs, etc.</a:t>
            </a:r>
            <a:endParaRPr dirty="0"/>
          </a:p>
          <a:p>
            <a:pPr marL="460375" lvl="1" indent="-233363" algn="l" rtl="0">
              <a:lnSpc>
                <a:spcPct val="100000"/>
              </a:lnSpc>
              <a:spcBef>
                <a:spcPts val="0"/>
              </a:spcBef>
              <a:spcAft>
                <a:spcPts val="0"/>
              </a:spcAft>
              <a:buSzPts val="2400"/>
              <a:buChar char="•"/>
            </a:pPr>
            <a:r>
              <a:rPr lang="en-US" sz="1800" dirty="0"/>
              <a:t>Deep Learning </a:t>
            </a:r>
            <a:r>
              <a:rPr lang="en-US" sz="1800" dirty="0">
                <a:solidFill>
                  <a:srgbClr val="C00000"/>
                </a:solidFill>
              </a:rPr>
              <a:t>X</a:t>
            </a:r>
            <a:r>
              <a:rPr lang="en-US" sz="1800" dirty="0"/>
              <a:t> big structured data, multiscale data</a:t>
            </a:r>
            <a:endParaRPr sz="1800" dirty="0"/>
          </a:p>
        </p:txBody>
      </p:sp>
      <p:sp>
        <p:nvSpPr>
          <p:cNvPr id="128" name="Google Shape;128;p7"/>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Checklists: Data and ML Methods</a:t>
            </a:r>
            <a:endParaRPr dirty="0"/>
          </a:p>
        </p:txBody>
      </p:sp>
      <p:sp>
        <p:nvSpPr>
          <p:cNvPr id="129" name="Google Shape;129;p7"/>
          <p:cNvSpPr txBox="1"/>
          <p:nvPr/>
        </p:nvSpPr>
        <p:spPr>
          <a:xfrm>
            <a:off x="6940705" y="2720400"/>
            <a:ext cx="96532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C00000"/>
                </a:solidFill>
                <a:latin typeface="Arial"/>
                <a:ea typeface="Arial"/>
                <a:cs typeface="Arial"/>
                <a:sym typeface="Arial"/>
              </a:rPr>
              <a:t>Data</a:t>
            </a:r>
            <a:endParaRPr dirty="0"/>
          </a:p>
        </p:txBody>
      </p:sp>
      <p:grpSp>
        <p:nvGrpSpPr>
          <p:cNvPr id="130" name="Google Shape;130;p7"/>
          <p:cNvGrpSpPr/>
          <p:nvPr/>
        </p:nvGrpSpPr>
        <p:grpSpPr>
          <a:xfrm>
            <a:off x="441291" y="3239943"/>
            <a:ext cx="8317688" cy="3213359"/>
            <a:chOff x="441291" y="3239943"/>
            <a:chExt cx="8317688" cy="3372176"/>
          </a:xfrm>
        </p:grpSpPr>
        <p:sp>
          <p:nvSpPr>
            <p:cNvPr id="131" name="Google Shape;131;p7"/>
            <p:cNvSpPr/>
            <p:nvPr/>
          </p:nvSpPr>
          <p:spPr>
            <a:xfrm>
              <a:off x="441291" y="3358556"/>
              <a:ext cx="8317688" cy="3253563"/>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2" name="Google Shape;132;p7"/>
            <p:cNvSpPr txBox="1"/>
            <p:nvPr/>
          </p:nvSpPr>
          <p:spPr>
            <a:xfrm>
              <a:off x="666824" y="3239943"/>
              <a:ext cx="7948576" cy="3301325"/>
            </a:xfrm>
            <a:prstGeom prst="rect">
              <a:avLst/>
            </a:prstGeom>
            <a:noFill/>
            <a:ln>
              <a:noFill/>
            </a:ln>
          </p:spPr>
          <p:txBody>
            <a:bodyPr spcFirstLastPara="1" wrap="square" lIns="92075" tIns="46025" rIns="92075" bIns="46025" anchor="t" anchorCtr="0">
              <a:noAutofit/>
            </a:bodyPr>
            <a:lstStyle/>
            <a:p>
              <a:pPr marL="460373" marR="0" lvl="2" indent="0" algn="l" rtl="0">
                <a:spcBef>
                  <a:spcPts val="600"/>
                </a:spcBef>
                <a:spcAft>
                  <a:spcPts val="0"/>
                </a:spcAft>
                <a:buClr>
                  <a:srgbClr val="C00000"/>
                </a:buClr>
                <a:buSzPts val="2000"/>
                <a:buFont typeface="Arial"/>
                <a:buNone/>
              </a:pPr>
              <a:endParaRPr sz="400" b="0" i="0" u="none" strike="noStrike" cap="none" dirty="0">
                <a:solidFill>
                  <a:schemeClr val="dk1"/>
                </a:solidFill>
                <a:latin typeface="Arial"/>
                <a:ea typeface="Arial"/>
                <a:cs typeface="Arial"/>
                <a:sym typeface="Arial"/>
              </a:endParaRPr>
            </a:p>
            <a:p>
              <a:pPr marL="231775" marR="0" lvl="0" indent="-231775" algn="l" rtl="0">
                <a:spcAft>
                  <a:spcPts val="0"/>
                </a:spcAft>
                <a:buClr>
                  <a:srgbClr val="C00000"/>
                </a:buClr>
                <a:buSzPts val="2800"/>
                <a:buFont typeface="Arial"/>
                <a:buChar char="•"/>
              </a:pPr>
              <a:r>
                <a:rPr lang="en-US" sz="2000" b="1" i="0" u="none" strike="noStrike" cap="none" dirty="0">
                  <a:solidFill>
                    <a:schemeClr val="dk1"/>
                  </a:solidFill>
                  <a:latin typeface="Arial"/>
                  <a:ea typeface="Arial"/>
                  <a:cs typeface="Arial"/>
                  <a:sym typeface="Arial"/>
                </a:rPr>
                <a:t>Is there enough training data to train a given ML model?</a:t>
              </a:r>
              <a:endParaRPr sz="2000" b="1" i="0" u="none" strike="noStrike" cap="none" dirty="0">
                <a:solidFill>
                  <a:schemeClr val="dk1"/>
                </a:solidFill>
                <a:latin typeface="Arial"/>
                <a:ea typeface="Arial"/>
                <a:cs typeface="Arial"/>
                <a:sym typeface="Arial"/>
              </a:endParaRPr>
            </a:p>
            <a:p>
              <a:pPr marL="460375" marR="0" lvl="1" indent="-233363" algn="l" rtl="0">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Data-hungry: </a:t>
              </a:r>
              <a:r>
                <a:rPr lang="en-US" sz="1800" b="0" i="0" u="none" strike="noStrike" cap="none" dirty="0" err="1">
                  <a:solidFill>
                    <a:schemeClr val="dk1"/>
                  </a:solidFill>
                  <a:latin typeface="Arial"/>
                  <a:ea typeface="Arial"/>
                  <a:cs typeface="Arial"/>
                  <a:sym typeface="Arial"/>
                </a:rPr>
                <a:t>GenAI</a:t>
              </a:r>
              <a:r>
                <a:rPr lang="en-US" sz="1800" b="0" i="0" u="none" strike="noStrike" cap="none" dirty="0">
                  <a:solidFill>
                    <a:schemeClr val="dk1"/>
                  </a:solidFill>
                  <a:latin typeface="Arial"/>
                  <a:ea typeface="Arial"/>
                  <a:cs typeface="Arial"/>
                  <a:sym typeface="Arial"/>
                </a:rPr>
                <a:t> and Deep Reinforcement Learning</a:t>
              </a:r>
              <a:endParaRPr dirty="0"/>
            </a:p>
            <a:p>
              <a:pPr marL="460375" marR="0" lvl="1" indent="-233363" algn="l" rtl="0">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Less data-hungry: Gradient-Boosted Decision Trees (</a:t>
              </a:r>
              <a:r>
                <a:rPr lang="en-US" sz="1800" b="0" i="0" u="none" strike="noStrike" cap="none" dirty="0" err="1">
                  <a:solidFill>
                    <a:schemeClr val="dk1"/>
                  </a:solidFill>
                  <a:latin typeface="Arial"/>
                  <a:ea typeface="Arial"/>
                  <a:cs typeface="Arial"/>
                  <a:sym typeface="Arial"/>
                </a:rPr>
                <a:t>XGBoost</a:t>
              </a:r>
              <a:r>
                <a:rPr lang="en-US" sz="1800" b="0" i="0" u="none" strike="noStrike" cap="none" dirty="0">
                  <a:solidFill>
                    <a:schemeClr val="dk1"/>
                  </a:solidFill>
                  <a:latin typeface="Arial"/>
                  <a:ea typeface="Arial"/>
                  <a:cs typeface="Arial"/>
                  <a:sym typeface="Arial"/>
                </a:rPr>
                <a:t>)</a:t>
              </a:r>
              <a:endParaRPr dirty="0"/>
            </a:p>
            <a:p>
              <a:pPr marL="460375" marR="0" lvl="1" indent="-233363" algn="l" rtl="0">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Data-frugal: Bayesian methods</a:t>
              </a:r>
              <a:endParaRPr sz="1800" b="1" i="0" u="none" strike="noStrike" cap="none" dirty="0">
                <a:solidFill>
                  <a:schemeClr val="dk1"/>
                </a:solidFill>
                <a:latin typeface="Arial"/>
                <a:ea typeface="Arial"/>
                <a:cs typeface="Arial"/>
                <a:sym typeface="Arial"/>
              </a:endParaRPr>
            </a:p>
            <a:p>
              <a:pPr marL="231775" marR="0" lvl="0" indent="-231775" algn="l" rtl="0">
                <a:spcBef>
                  <a:spcPts val="400"/>
                </a:spcBef>
                <a:spcAft>
                  <a:spcPts val="0"/>
                </a:spcAft>
                <a:buClr>
                  <a:srgbClr val="C00000"/>
                </a:buClr>
                <a:buSzPts val="2800"/>
                <a:buFont typeface="Arial"/>
                <a:buChar char="•"/>
              </a:pPr>
              <a:r>
                <a:rPr lang="en-US" sz="2000" b="1" i="0" u="none" strike="noStrike" cap="none" dirty="0">
                  <a:solidFill>
                    <a:schemeClr val="dk1"/>
                  </a:solidFill>
                  <a:latin typeface="Arial"/>
                  <a:ea typeface="Arial"/>
                  <a:cs typeface="Arial"/>
                  <a:sym typeface="Arial"/>
                </a:rPr>
                <a:t>Is there too much data for a given ML model?</a:t>
              </a:r>
              <a:endParaRPr sz="2000" b="1" i="0" u="none" strike="noStrike" cap="none" dirty="0">
                <a:solidFill>
                  <a:schemeClr val="dk1"/>
                </a:solidFill>
                <a:latin typeface="Arial"/>
                <a:ea typeface="Arial"/>
                <a:cs typeface="Arial"/>
                <a:sym typeface="Arial"/>
              </a:endParaRPr>
            </a:p>
            <a:p>
              <a:pPr marL="460375" marR="0" lvl="1" indent="-233363" algn="l" rtl="0">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May need </a:t>
              </a:r>
              <a:r>
                <a:rPr lang="en-US" sz="1800" dirty="0">
                  <a:solidFill>
                    <a:schemeClr val="dk1"/>
                  </a:solidFill>
                </a:rPr>
                <a:t>to use </a:t>
              </a:r>
              <a:r>
                <a:rPr lang="en-US" sz="1800" b="0" i="0" u="none" strike="noStrike" cap="none" dirty="0">
                  <a:solidFill>
                    <a:schemeClr val="dk1"/>
                  </a:solidFill>
                  <a:latin typeface="Arial"/>
                  <a:ea typeface="Arial"/>
                  <a:cs typeface="Arial"/>
                  <a:sym typeface="Arial"/>
                </a:rPr>
                <a:t>RAG and/or a Mixture of Experts</a:t>
              </a:r>
              <a:endParaRPr sz="400" b="0" i="0" u="none" strike="noStrike" cap="none" dirty="0">
                <a:solidFill>
                  <a:schemeClr val="dk1"/>
                </a:solidFill>
                <a:latin typeface="Arial"/>
                <a:ea typeface="Arial"/>
                <a:cs typeface="Arial"/>
                <a:sym typeface="Arial"/>
              </a:endParaRPr>
            </a:p>
            <a:p>
              <a:pPr marL="231775" marR="0" lvl="0" indent="-231775" algn="l" rtl="0">
                <a:spcBef>
                  <a:spcPts val="400"/>
                </a:spcBef>
                <a:spcAft>
                  <a:spcPts val="0"/>
                </a:spcAft>
                <a:buClr>
                  <a:srgbClr val="C00000"/>
                </a:buClr>
                <a:buSzPts val="2800"/>
                <a:buFont typeface="Arial"/>
                <a:buChar char="•"/>
              </a:pPr>
              <a:r>
                <a:rPr lang="en-US" sz="2000" b="1" i="0" u="none" strike="noStrike" cap="none" dirty="0">
                  <a:solidFill>
                    <a:schemeClr val="dk1"/>
                  </a:solidFill>
                  <a:latin typeface="Arial"/>
                  <a:ea typeface="Arial"/>
                  <a:cs typeface="Arial"/>
                  <a:sym typeface="Arial"/>
                </a:rPr>
                <a:t>Are the model training speed and cost consistent with updates to data?</a:t>
              </a:r>
              <a:endParaRPr sz="2000" b="1" i="0" u="none" strike="noStrike" cap="none" dirty="0">
                <a:solidFill>
                  <a:schemeClr val="dk1"/>
                </a:solidFill>
                <a:latin typeface="Arial"/>
                <a:ea typeface="Arial"/>
                <a:cs typeface="Arial"/>
                <a:sym typeface="Arial"/>
              </a:endParaRPr>
            </a:p>
            <a:p>
              <a:pPr marL="460375" marR="0" lvl="1" indent="-233363" algn="l" rtl="0">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Can model freshness (relevance) be maintained?</a:t>
              </a:r>
              <a:endParaRPr dirty="0"/>
            </a:p>
            <a:p>
              <a:pPr marL="460375" marR="0" lvl="1" indent="-233363" algn="l" rtl="0">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New tool versions, design ECOs, library models, … </a:t>
              </a:r>
              <a:endParaRPr dirty="0"/>
            </a:p>
          </p:txBody>
        </p:sp>
        <p:sp>
          <p:nvSpPr>
            <p:cNvPr id="133" name="Google Shape;133;p7"/>
            <p:cNvSpPr txBox="1"/>
            <p:nvPr/>
          </p:nvSpPr>
          <p:spPr>
            <a:xfrm>
              <a:off x="6341928" y="5943841"/>
              <a:ext cx="2282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C00000"/>
                  </a:solidFill>
                  <a:latin typeface="Arial"/>
                  <a:ea typeface="Arial"/>
                  <a:cs typeface="Arial"/>
                  <a:sym typeface="Arial"/>
                </a:rPr>
                <a:t>ML Methods</a:t>
              </a:r>
              <a:endParaRPr dirty="0"/>
            </a:p>
          </p:txBody>
        </p:sp>
      </p:grpSp>
      <p:sp>
        <p:nvSpPr>
          <p:cNvPr id="2" name="TextBox 1">
            <a:extLst>
              <a:ext uri="{FF2B5EF4-FFF2-40B4-BE49-F238E27FC236}">
                <a16:creationId xmlns:a16="http://schemas.microsoft.com/office/drawing/2014/main" id="{CE8F2A0F-5666-50B2-D2A6-9F538F6C6DD9}"/>
              </a:ext>
            </a:extLst>
          </p:cNvPr>
          <p:cNvSpPr txBox="1"/>
          <p:nvPr/>
        </p:nvSpPr>
        <p:spPr>
          <a:xfrm>
            <a:off x="3009899" y="6491760"/>
            <a:ext cx="5514975" cy="338554"/>
          </a:xfrm>
          <a:prstGeom prst="rect">
            <a:avLst/>
          </a:prstGeom>
          <a:solidFill>
            <a:srgbClr val="FFFF00"/>
          </a:solidFill>
        </p:spPr>
        <p:txBody>
          <a:bodyPr wrap="square" rtlCol="0">
            <a:spAutoFit/>
          </a:bodyPr>
          <a:lstStyle/>
          <a:p>
            <a:pPr algn="ctr"/>
            <a:r>
              <a:rPr lang="en-US" sz="1600" dirty="0"/>
              <a:t>Acknowledgments and thanks: Dr. Igor Markov, Synopsys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6FA6915-B76B-1414-4807-5E336D6B06CD}"/>
              </a:ext>
            </a:extLst>
          </p:cNvPr>
          <p:cNvSpPr>
            <a:spLocks noGrp="1"/>
          </p:cNvSpPr>
          <p:nvPr>
            <p:ph idx="1"/>
          </p:nvPr>
        </p:nvSpPr>
        <p:spPr>
          <a:xfrm>
            <a:off x="81079" y="575790"/>
            <a:ext cx="8851900" cy="3040488"/>
          </a:xfrm>
        </p:spPr>
        <p:txBody>
          <a:bodyPr/>
          <a:lstStyle/>
          <a:p>
            <a:pPr marL="460374" lvl="2" indent="0">
              <a:buNone/>
            </a:pPr>
            <a:endParaRPr kumimoji="1" lang="en-US" altLang="zh-CN" sz="400" dirty="0"/>
          </a:p>
          <a:p>
            <a:pPr marL="231775" indent="-231775"/>
            <a:r>
              <a:rPr kumimoji="1" lang="en-US" altLang="zh-CN" sz="2000" b="1" dirty="0"/>
              <a:t>What are the comparisons to existing baselines?</a:t>
            </a:r>
            <a:endParaRPr kumimoji="1" lang="en-US" altLang="zh-CN" sz="1200" b="1" dirty="0"/>
          </a:p>
          <a:p>
            <a:pPr marL="460375" lvl="1" indent="-233363"/>
            <a:r>
              <a:rPr kumimoji="1" lang="en-US" altLang="zh-CN" sz="1800" dirty="0"/>
              <a:t>Pitfall:  lack of strong baselines, benchmarks</a:t>
            </a:r>
          </a:p>
          <a:p>
            <a:pPr marL="231775" indent="-231775"/>
            <a:r>
              <a:rPr lang="en-US" altLang="zh-CN" sz="2000" b="1" dirty="0"/>
              <a:t>How do output errors scale with size?</a:t>
            </a:r>
          </a:p>
          <a:p>
            <a:pPr marL="231775" indent="-231775"/>
            <a:r>
              <a:rPr lang="en-US" altLang="zh-CN" sz="2000" b="1" dirty="0"/>
              <a:t>Must output errors be found?</a:t>
            </a:r>
          </a:p>
          <a:p>
            <a:pPr marL="231775" indent="-231775"/>
            <a:r>
              <a:rPr lang="en-US" altLang="zh-CN" sz="2000" b="1" dirty="0"/>
              <a:t>How are output errors tolerated?</a:t>
            </a:r>
          </a:p>
          <a:p>
            <a:pPr marL="460375" lvl="1" indent="-233363"/>
            <a:r>
              <a:rPr kumimoji="1" lang="en-US" altLang="zh-CN" sz="1800" dirty="0"/>
              <a:t>Verify and fail?  </a:t>
            </a:r>
          </a:p>
          <a:p>
            <a:pPr marL="460375" lvl="1" indent="-233363"/>
            <a:r>
              <a:rPr kumimoji="1" lang="en-US" altLang="zh-CN" sz="1800" dirty="0"/>
              <a:t>Verify and retry? </a:t>
            </a:r>
          </a:p>
          <a:p>
            <a:pPr marL="460375" lvl="1" indent="-233363"/>
            <a:r>
              <a:rPr kumimoji="1" lang="en-US" altLang="zh-CN" sz="1800" dirty="0"/>
              <a:t>Hot-patching (e.g., hallucinations, statistics)?</a:t>
            </a:r>
          </a:p>
          <a:p>
            <a:pPr marL="227012" lvl="1" indent="0">
              <a:buNone/>
            </a:pPr>
            <a:endParaRPr kumimoji="1" lang="en-US" altLang="zh-CN" sz="1800" dirty="0"/>
          </a:p>
        </p:txBody>
      </p:sp>
      <p:sp>
        <p:nvSpPr>
          <p:cNvPr id="3" name="标题 2">
            <a:extLst>
              <a:ext uri="{FF2B5EF4-FFF2-40B4-BE49-F238E27FC236}">
                <a16:creationId xmlns:a16="http://schemas.microsoft.com/office/drawing/2014/main" id="{334B9BBE-C741-5925-67ED-463D4C798649}"/>
              </a:ext>
            </a:extLst>
          </p:cNvPr>
          <p:cNvSpPr>
            <a:spLocks noGrp="1"/>
          </p:cNvSpPr>
          <p:nvPr>
            <p:ph type="title"/>
          </p:nvPr>
        </p:nvSpPr>
        <p:spPr/>
        <p:txBody>
          <a:bodyPr/>
          <a:lstStyle/>
          <a:p>
            <a:r>
              <a:rPr kumimoji="1" lang="en-US" altLang="zh-CN" dirty="0"/>
              <a:t>More Checklists: ML Model Outputs</a:t>
            </a:r>
            <a:endParaRPr kumimoji="1" lang="zh-CN" altLang="en-US" dirty="0"/>
          </a:p>
        </p:txBody>
      </p:sp>
      <p:grpSp>
        <p:nvGrpSpPr>
          <p:cNvPr id="14" name="Group 13">
            <a:extLst>
              <a:ext uri="{FF2B5EF4-FFF2-40B4-BE49-F238E27FC236}">
                <a16:creationId xmlns:a16="http://schemas.microsoft.com/office/drawing/2014/main" id="{452E483E-FDEC-8784-B606-1487DFA5F2F1}"/>
              </a:ext>
            </a:extLst>
          </p:cNvPr>
          <p:cNvGrpSpPr/>
          <p:nvPr/>
        </p:nvGrpSpPr>
        <p:grpSpPr>
          <a:xfrm>
            <a:off x="161925" y="3704710"/>
            <a:ext cx="8915400" cy="2070844"/>
            <a:chOff x="114300" y="3616278"/>
            <a:chExt cx="8915400" cy="2070844"/>
          </a:xfrm>
        </p:grpSpPr>
        <p:sp>
          <p:nvSpPr>
            <p:cNvPr id="11" name="Rectangle 10">
              <a:extLst>
                <a:ext uri="{FF2B5EF4-FFF2-40B4-BE49-F238E27FC236}">
                  <a16:creationId xmlns:a16="http://schemas.microsoft.com/office/drawing/2014/main" id="{6CCCBF8C-9A91-23C7-A53D-51D57476C3D0}"/>
                </a:ext>
              </a:extLst>
            </p:cNvPr>
            <p:cNvSpPr/>
            <p:nvPr/>
          </p:nvSpPr>
          <p:spPr>
            <a:xfrm>
              <a:off x="114300" y="3746810"/>
              <a:ext cx="8851900" cy="1940311"/>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F1E611-DC16-BC37-D5D8-D8F7F98819EC}"/>
                </a:ext>
              </a:extLst>
            </p:cNvPr>
            <p:cNvSpPr/>
            <p:nvPr/>
          </p:nvSpPr>
          <p:spPr>
            <a:xfrm>
              <a:off x="114300" y="3746810"/>
              <a:ext cx="4343400" cy="194031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内容占位符 1">
              <a:extLst>
                <a:ext uri="{FF2B5EF4-FFF2-40B4-BE49-F238E27FC236}">
                  <a16:creationId xmlns:a16="http://schemas.microsoft.com/office/drawing/2014/main" id="{384F239B-ABF9-B5C8-31E3-AB80503DE341}"/>
                </a:ext>
              </a:extLst>
            </p:cNvPr>
            <p:cNvSpPr txBox="1">
              <a:spLocks/>
            </p:cNvSpPr>
            <p:nvPr/>
          </p:nvSpPr>
          <p:spPr>
            <a:xfrm>
              <a:off x="130176" y="3616279"/>
              <a:ext cx="4343400" cy="2070843"/>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panose="020B0604020202020204" pitchFamily="34" charset="0"/>
                  <a:ea typeface="Arial"/>
                  <a:cs typeface="Arial" panose="020B0604020202020204" pitchFamily="34" charset="0"/>
                  <a:sym typeface="Arial"/>
                </a:defRPr>
              </a:lvl1pPr>
              <a:lvl2pPr marL="569913" marR="0" lvl="1" indent="-22225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panose="020B0604020202020204" pitchFamily="34" charset="0"/>
                  <a:ea typeface="Arial"/>
                  <a:cs typeface="Arial" panose="020B0604020202020204" pitchFamily="34" charset="0"/>
                  <a:sym typeface="Arial"/>
                </a:defRPr>
              </a:lvl2pPr>
              <a:lvl3pPr marL="803275" marR="0" lvl="2" indent="-230188"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panose="020B0604020202020204" pitchFamily="34" charset="0"/>
                  <a:ea typeface="Arial"/>
                  <a:cs typeface="Arial" panose="020B0604020202020204" pitchFamily="34" charset="0"/>
                  <a:sym typeface="Arial"/>
                </a:defRPr>
              </a:lvl3pPr>
              <a:lvl4pPr marL="1025525" marR="0" lvl="3" indent="-222250" algn="l" rtl="0">
                <a:lnSpc>
                  <a:spcPct val="100000"/>
                </a:lnSpc>
                <a:spcBef>
                  <a:spcPts val="360"/>
                </a:spcBef>
                <a:spcAft>
                  <a:spcPts val="0"/>
                </a:spcAft>
                <a:buClr>
                  <a:srgbClr val="C00000"/>
                </a:buClr>
                <a:buSzPts val="900"/>
                <a:buFont typeface="Arial" pitchFamily="34" charset="0"/>
                <a:buChar char="•"/>
                <a:defRPr sz="1800" b="0" i="0" u="none" strike="noStrike" cap="none">
                  <a:solidFill>
                    <a:schemeClr val="dk1"/>
                  </a:solidFill>
                  <a:latin typeface="Arial" panose="020B0604020202020204" pitchFamily="34" charset="0"/>
                  <a:ea typeface="Arial Narrow"/>
                  <a:cs typeface="Arial" panose="020B0604020202020204" pitchFamily="34" charset="0"/>
                  <a:sym typeface="Arial Narrow"/>
                </a:defRPr>
              </a:lvl4pPr>
              <a:lvl5pPr marL="1255713" marR="0" lvl="4" indent="-230188"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panose="020B0604020202020204" pitchFamily="34" charset="0"/>
                  <a:ea typeface="Arial Narrow"/>
                  <a:cs typeface="Arial" panose="020B0604020202020204" pitchFamily="34" charset="0"/>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marL="460374" lvl="2" indent="0">
                <a:buFont typeface="Arial"/>
                <a:buNone/>
              </a:pPr>
              <a:endParaRPr kumimoji="1" lang="en-US" altLang="zh-CN" sz="400" dirty="0"/>
            </a:p>
            <a:p>
              <a:pPr marL="0" indent="0">
                <a:buNone/>
              </a:pPr>
              <a:r>
                <a:rPr kumimoji="1" lang="en-US" altLang="zh-CN" sz="2000" b="1" dirty="0"/>
                <a:t>Outputs consumed by </a:t>
              </a:r>
              <a:r>
                <a:rPr kumimoji="1" lang="en-US" altLang="zh-CN" sz="2000" b="1" dirty="0">
                  <a:solidFill>
                    <a:srgbClr val="0070C0"/>
                  </a:solidFill>
                </a:rPr>
                <a:t>People:</a:t>
              </a:r>
            </a:p>
            <a:p>
              <a:pPr marL="231775" indent="-231775"/>
              <a:r>
                <a:rPr kumimoji="1" lang="en-US" altLang="zh-CN" sz="2000" dirty="0"/>
                <a:t>Is output size limited?</a:t>
              </a:r>
            </a:p>
            <a:p>
              <a:pPr marL="231775" indent="-231775"/>
              <a:r>
                <a:rPr kumimoji="1" lang="en-US" altLang="zh-CN" sz="2000" dirty="0"/>
                <a:t>Is correctness obvious?</a:t>
              </a:r>
            </a:p>
            <a:p>
              <a:pPr marL="231775" indent="-231775"/>
              <a:r>
                <a:rPr kumimoji="1" lang="en-US" altLang="zh-CN" sz="2000" dirty="0"/>
                <a:t>Are fixes obvious?</a:t>
              </a:r>
            </a:p>
            <a:p>
              <a:pPr marL="231775" indent="-231775"/>
              <a:r>
                <a:rPr kumimoji="1" lang="en-US" altLang="zh-CN" sz="2000" dirty="0">
                  <a:solidFill>
                    <a:srgbClr val="C00000"/>
                  </a:solidFill>
                </a:rPr>
                <a:t>Do ML outputs save or waste time?</a:t>
              </a:r>
            </a:p>
          </p:txBody>
        </p:sp>
        <p:sp>
          <p:nvSpPr>
            <p:cNvPr id="10" name="内容占位符 1">
              <a:extLst>
                <a:ext uri="{FF2B5EF4-FFF2-40B4-BE49-F238E27FC236}">
                  <a16:creationId xmlns:a16="http://schemas.microsoft.com/office/drawing/2014/main" id="{E0FE6C42-5508-2FB8-0BF1-26B6545D8BBF}"/>
                </a:ext>
              </a:extLst>
            </p:cNvPr>
            <p:cNvSpPr txBox="1">
              <a:spLocks/>
            </p:cNvSpPr>
            <p:nvPr/>
          </p:nvSpPr>
          <p:spPr>
            <a:xfrm>
              <a:off x="4473576" y="3616278"/>
              <a:ext cx="4556124" cy="2070843"/>
            </a:xfrm>
            <a:prstGeom prst="rect">
              <a:avLst/>
            </a:prstGeom>
            <a:noFill/>
            <a:ln>
              <a:noFill/>
            </a:ln>
          </p:spPr>
          <p:txBody>
            <a:bodyPr spcFirstLastPara="1" wrap="square" lIns="92075" tIns="46025" rIns="92075" bIns="46025" anchor="t" anchorCtr="0">
              <a:noAutofit/>
            </a:bodyPr>
            <a:lstStyle>
              <a:defPPr marR="0" lvl="0" algn="l" rtl="0">
                <a:lnSpc>
                  <a:spcPct val="100000"/>
                </a:lnSpc>
                <a:spcBef>
                  <a:spcPts val="0"/>
                </a:spcBef>
                <a:spcAft>
                  <a:spcPts val="0"/>
                </a:spcAft>
              </a:defPPr>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panose="020B0604020202020204" pitchFamily="34" charset="0"/>
                  <a:ea typeface="Arial"/>
                  <a:cs typeface="Arial" panose="020B0604020202020204" pitchFamily="34" charset="0"/>
                  <a:sym typeface="Arial"/>
                </a:defRPr>
              </a:lvl1pPr>
              <a:lvl2pPr marL="569913" marR="0" lvl="1" indent="-22225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panose="020B0604020202020204" pitchFamily="34" charset="0"/>
                  <a:ea typeface="Arial"/>
                  <a:cs typeface="Arial" panose="020B0604020202020204" pitchFamily="34" charset="0"/>
                  <a:sym typeface="Arial"/>
                </a:defRPr>
              </a:lvl2pPr>
              <a:lvl3pPr marL="803275" marR="0" lvl="2" indent="-230188"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panose="020B0604020202020204" pitchFamily="34" charset="0"/>
                  <a:ea typeface="Arial"/>
                  <a:cs typeface="Arial" panose="020B0604020202020204" pitchFamily="34" charset="0"/>
                  <a:sym typeface="Arial"/>
                </a:defRPr>
              </a:lvl3pPr>
              <a:lvl4pPr marL="1025525" marR="0" lvl="3" indent="-222250" algn="l" rtl="0">
                <a:lnSpc>
                  <a:spcPct val="100000"/>
                </a:lnSpc>
                <a:spcBef>
                  <a:spcPts val="360"/>
                </a:spcBef>
                <a:spcAft>
                  <a:spcPts val="0"/>
                </a:spcAft>
                <a:buClr>
                  <a:srgbClr val="C00000"/>
                </a:buClr>
                <a:buSzPts val="900"/>
                <a:buFont typeface="Arial" pitchFamily="34" charset="0"/>
                <a:buChar char="•"/>
                <a:defRPr sz="1800" b="0" i="0" u="none" strike="noStrike" cap="none">
                  <a:solidFill>
                    <a:schemeClr val="dk1"/>
                  </a:solidFill>
                  <a:latin typeface="Arial" panose="020B0604020202020204" pitchFamily="34" charset="0"/>
                  <a:ea typeface="Arial Narrow"/>
                  <a:cs typeface="Arial" panose="020B0604020202020204" pitchFamily="34" charset="0"/>
                  <a:sym typeface="Arial Narrow"/>
                </a:defRPr>
              </a:lvl4pPr>
              <a:lvl5pPr marL="1255713" marR="0" lvl="4" indent="-230188"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panose="020B0604020202020204" pitchFamily="34" charset="0"/>
                  <a:ea typeface="Arial Narrow"/>
                  <a:cs typeface="Arial" panose="020B0604020202020204" pitchFamily="34" charset="0"/>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pPr marL="460374" lvl="2" indent="0">
                <a:buFont typeface="Arial"/>
                <a:buNone/>
              </a:pPr>
              <a:endParaRPr kumimoji="1" lang="en-US" altLang="zh-CN" sz="400" dirty="0"/>
            </a:p>
            <a:p>
              <a:pPr marL="0" indent="0">
                <a:buNone/>
              </a:pPr>
              <a:r>
                <a:rPr kumimoji="1" lang="en-US" altLang="zh-CN" sz="2000" b="1" dirty="0"/>
                <a:t>Outputs consumed by </a:t>
              </a:r>
              <a:r>
                <a:rPr kumimoji="1" lang="en-US" altLang="zh-CN" sz="2000" b="1" dirty="0">
                  <a:solidFill>
                    <a:srgbClr val="0070C0"/>
                  </a:solidFill>
                </a:rPr>
                <a:t>Tools:</a:t>
              </a:r>
            </a:p>
            <a:p>
              <a:pPr marL="231775" indent="-231775"/>
              <a:r>
                <a:rPr kumimoji="1" lang="en-US" altLang="zh-CN" sz="2000" dirty="0"/>
                <a:t>Are there too many errors (at scale)?</a:t>
              </a:r>
            </a:p>
            <a:p>
              <a:pPr marL="231775" indent="-231775"/>
              <a:r>
                <a:rPr kumimoji="1" lang="en-US" altLang="zh-CN" sz="2000" dirty="0"/>
                <a:t>Is there a fast verifier and corrector?</a:t>
              </a:r>
            </a:p>
            <a:p>
              <a:pPr marL="231775" indent="-231775"/>
              <a:r>
                <a:rPr kumimoji="1" lang="en-US" altLang="zh-CN" sz="2000" dirty="0">
                  <a:solidFill>
                    <a:srgbClr val="C00000"/>
                  </a:solidFill>
                </a:rPr>
                <a:t>Do ML outputs improve final QoR?</a:t>
              </a:r>
            </a:p>
          </p:txBody>
        </p:sp>
      </p:grpSp>
      <p:sp>
        <p:nvSpPr>
          <p:cNvPr id="15" name="TextBox 14">
            <a:extLst>
              <a:ext uri="{FF2B5EF4-FFF2-40B4-BE49-F238E27FC236}">
                <a16:creationId xmlns:a16="http://schemas.microsoft.com/office/drawing/2014/main" id="{7D7C3A23-BDB7-4F36-B0FE-84EDC754EBE1}"/>
              </a:ext>
            </a:extLst>
          </p:cNvPr>
          <p:cNvSpPr txBox="1"/>
          <p:nvPr/>
        </p:nvSpPr>
        <p:spPr>
          <a:xfrm>
            <a:off x="3009899" y="6491760"/>
            <a:ext cx="5514975" cy="338554"/>
          </a:xfrm>
          <a:prstGeom prst="rect">
            <a:avLst/>
          </a:prstGeom>
          <a:solidFill>
            <a:srgbClr val="FFFF00"/>
          </a:solidFill>
        </p:spPr>
        <p:txBody>
          <a:bodyPr wrap="square" rtlCol="0">
            <a:spAutoFit/>
          </a:bodyPr>
          <a:lstStyle/>
          <a:p>
            <a:pPr algn="ctr"/>
            <a:r>
              <a:rPr lang="en-US" sz="1600" dirty="0"/>
              <a:t>Acknowledgments and thanks: Dr. Igor Markov, Synopsys</a:t>
            </a:r>
          </a:p>
        </p:txBody>
      </p:sp>
    </p:spTree>
    <p:extLst>
      <p:ext uri="{BB962C8B-B14F-4D97-AF65-F5344CB8AC3E}">
        <p14:creationId xmlns:p14="http://schemas.microsoft.com/office/powerpoint/2010/main" val="311481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body" idx="1"/>
          </p:nvPr>
        </p:nvSpPr>
        <p:spPr>
          <a:xfrm>
            <a:off x="77285" y="630219"/>
            <a:ext cx="5468469" cy="1689011"/>
          </a:xfrm>
          <a:prstGeom prst="rect">
            <a:avLst/>
          </a:prstGeom>
          <a:noFill/>
          <a:ln>
            <a:noFill/>
          </a:ln>
        </p:spPr>
        <p:txBody>
          <a:bodyPr spcFirstLastPara="1" wrap="square" lIns="92075" tIns="46025" rIns="92075" bIns="46025" anchor="t" anchorCtr="0">
            <a:noAutofit/>
          </a:bodyPr>
          <a:lstStyle/>
          <a:p>
            <a:pPr marL="460373" lvl="2" indent="0" algn="l" rtl="0">
              <a:lnSpc>
                <a:spcPct val="85000"/>
              </a:lnSpc>
              <a:spcBef>
                <a:spcPts val="600"/>
              </a:spcBef>
              <a:spcAft>
                <a:spcPts val="0"/>
              </a:spcAft>
              <a:buSzPts val="2000"/>
              <a:buNone/>
            </a:pPr>
            <a:endParaRPr sz="400" dirty="0"/>
          </a:p>
          <a:p>
            <a:pPr marL="231775" lvl="0" indent="-231775" algn="l" rtl="0">
              <a:lnSpc>
                <a:spcPct val="85000"/>
              </a:lnSpc>
              <a:spcBef>
                <a:spcPts val="840"/>
              </a:spcBef>
              <a:spcAft>
                <a:spcPts val="0"/>
              </a:spcAft>
              <a:buSzPts val="2800"/>
              <a:buChar char="•"/>
            </a:pPr>
            <a:r>
              <a:rPr lang="en-US" sz="2000" b="1" u="sng" dirty="0">
                <a:solidFill>
                  <a:schemeClr val="hlink"/>
                </a:solidFill>
                <a:hlinkClick r:id="rId3"/>
              </a:rPr>
              <a:t>Wikipedia definition:</a:t>
            </a:r>
            <a:r>
              <a:rPr lang="en-US" sz="2000" b="1" dirty="0"/>
              <a:t> </a:t>
            </a:r>
            <a:r>
              <a:rPr lang="en-US" sz="2000" dirty="0"/>
              <a:t>“[A]n engineering practice that leverages three contributing disciplines: </a:t>
            </a:r>
            <a:r>
              <a:rPr lang="en-US" sz="2000" b="1" dirty="0"/>
              <a:t>machine learning</a:t>
            </a:r>
            <a:r>
              <a:rPr lang="en-US" sz="2000" dirty="0"/>
              <a:t>, </a:t>
            </a:r>
            <a:r>
              <a:rPr lang="en-US" sz="2000" b="1" dirty="0"/>
              <a:t>software engineering </a:t>
            </a:r>
            <a:r>
              <a:rPr lang="en-US" sz="2000" dirty="0"/>
              <a:t>(especially DevOps), and </a:t>
            </a:r>
            <a:r>
              <a:rPr lang="en-US" sz="2000" b="1" dirty="0"/>
              <a:t>data engineering</a:t>
            </a:r>
            <a:r>
              <a:rPr lang="en-US" sz="2000" dirty="0"/>
              <a:t>”</a:t>
            </a:r>
            <a:endParaRPr dirty="0"/>
          </a:p>
          <a:p>
            <a:pPr marL="227011" lvl="1" indent="0" algn="l" rtl="0">
              <a:lnSpc>
                <a:spcPct val="85000"/>
              </a:lnSpc>
              <a:spcBef>
                <a:spcPts val="720"/>
              </a:spcBef>
              <a:spcAft>
                <a:spcPts val="0"/>
              </a:spcAft>
              <a:buSzPts val="2400"/>
              <a:buNone/>
            </a:pPr>
            <a:endParaRPr sz="1800" dirty="0"/>
          </a:p>
        </p:txBody>
      </p:sp>
      <p:sp>
        <p:nvSpPr>
          <p:cNvPr id="160" name="Google Shape;160;p10"/>
          <p:cNvSpPr txBox="1">
            <a:spLocks noGrp="1"/>
          </p:cNvSpPr>
          <p:nvPr>
            <p:ph type="title"/>
          </p:nvPr>
        </p:nvSpPr>
        <p:spPr>
          <a:xfrm>
            <a:off x="142875" y="1063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What About “</a:t>
            </a:r>
            <a:r>
              <a:rPr lang="en-US" dirty="0" err="1"/>
              <a:t>MLOps</a:t>
            </a:r>
            <a:r>
              <a:rPr lang="en-US" dirty="0"/>
              <a:t>”?</a:t>
            </a:r>
            <a:endParaRPr dirty="0"/>
          </a:p>
        </p:txBody>
      </p:sp>
      <p:grpSp>
        <p:nvGrpSpPr>
          <p:cNvPr id="161" name="Google Shape;161;p10"/>
          <p:cNvGrpSpPr/>
          <p:nvPr/>
        </p:nvGrpSpPr>
        <p:grpSpPr>
          <a:xfrm>
            <a:off x="5230777" y="820796"/>
            <a:ext cx="3832144" cy="3474087"/>
            <a:chOff x="5358809" y="1097242"/>
            <a:chExt cx="3832144" cy="3474087"/>
          </a:xfrm>
        </p:grpSpPr>
        <p:sp>
          <p:nvSpPr>
            <p:cNvPr id="162" name="Google Shape;162;p10"/>
            <p:cNvSpPr/>
            <p:nvPr/>
          </p:nvSpPr>
          <p:spPr>
            <a:xfrm>
              <a:off x="6764138" y="2106997"/>
              <a:ext cx="2426815" cy="2464332"/>
            </a:xfrm>
            <a:prstGeom prst="ellipse">
              <a:avLst/>
            </a:prstGeom>
            <a:solidFill>
              <a:srgbClr val="E5DFEC"/>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10"/>
            <p:cNvSpPr/>
            <p:nvPr/>
          </p:nvSpPr>
          <p:spPr>
            <a:xfrm>
              <a:off x="5358809" y="2085069"/>
              <a:ext cx="2426815" cy="2464331"/>
            </a:xfrm>
            <a:prstGeom prst="ellipse">
              <a:avLst/>
            </a:prstGeom>
            <a:solidFill>
              <a:srgbClr val="DAEEF3"/>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10"/>
            <p:cNvSpPr/>
            <p:nvPr/>
          </p:nvSpPr>
          <p:spPr>
            <a:xfrm>
              <a:off x="6070916" y="1097242"/>
              <a:ext cx="2505747" cy="2464332"/>
            </a:xfrm>
            <a:prstGeom prst="ellipse">
              <a:avLst/>
            </a:prstGeom>
            <a:solidFill>
              <a:srgbClr val="FDE9D8"/>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10"/>
            <p:cNvSpPr/>
            <p:nvPr/>
          </p:nvSpPr>
          <p:spPr>
            <a:xfrm>
              <a:off x="5358809" y="2096034"/>
              <a:ext cx="2426815" cy="2464331"/>
            </a:xfrm>
            <a:prstGeom prst="ellipse">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10"/>
            <p:cNvSpPr/>
            <p:nvPr/>
          </p:nvSpPr>
          <p:spPr>
            <a:xfrm>
              <a:off x="6760880" y="2096033"/>
              <a:ext cx="2426815" cy="2464332"/>
            </a:xfrm>
            <a:prstGeom prst="ellipse">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10"/>
            <p:cNvSpPr/>
            <p:nvPr/>
          </p:nvSpPr>
          <p:spPr>
            <a:xfrm>
              <a:off x="6070916" y="1108207"/>
              <a:ext cx="2505747" cy="2464332"/>
            </a:xfrm>
            <a:prstGeom prst="ellipse">
              <a:avLst/>
            </a:prstGeom>
            <a:no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8" name="Google Shape;168;p10"/>
            <p:cNvSpPr txBox="1"/>
            <p:nvPr/>
          </p:nvSpPr>
          <p:spPr>
            <a:xfrm>
              <a:off x="6766625" y="2975183"/>
              <a:ext cx="105349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MLOps</a:t>
              </a:r>
              <a:endParaRPr/>
            </a:p>
          </p:txBody>
        </p:sp>
        <p:sp>
          <p:nvSpPr>
            <p:cNvPr id="169" name="Google Shape;169;p10"/>
            <p:cNvSpPr txBox="1"/>
            <p:nvPr/>
          </p:nvSpPr>
          <p:spPr>
            <a:xfrm>
              <a:off x="5546632" y="3387872"/>
              <a:ext cx="10567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DevOps</a:t>
              </a:r>
              <a:endParaRPr/>
            </a:p>
          </p:txBody>
        </p:sp>
        <p:sp>
          <p:nvSpPr>
            <p:cNvPr id="170" name="Google Shape;170;p10"/>
            <p:cNvSpPr txBox="1"/>
            <p:nvPr/>
          </p:nvSpPr>
          <p:spPr>
            <a:xfrm>
              <a:off x="7726329" y="3175238"/>
              <a:ext cx="1415772"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Data </a:t>
              </a:r>
              <a:endParaRPr/>
            </a:p>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Engineering</a:t>
              </a:r>
              <a:endParaRPr/>
            </a:p>
          </p:txBody>
        </p:sp>
        <p:sp>
          <p:nvSpPr>
            <p:cNvPr id="171" name="Google Shape;171;p10"/>
            <p:cNvSpPr txBox="1"/>
            <p:nvPr/>
          </p:nvSpPr>
          <p:spPr>
            <a:xfrm>
              <a:off x="6303906" y="1542935"/>
              <a:ext cx="201850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Machine Learning</a:t>
              </a:r>
              <a:endParaRPr/>
            </a:p>
          </p:txBody>
        </p:sp>
      </p:grpSp>
      <p:sp>
        <p:nvSpPr>
          <p:cNvPr id="172" name="Google Shape;172;p10"/>
          <p:cNvSpPr txBox="1"/>
          <p:nvPr/>
        </p:nvSpPr>
        <p:spPr>
          <a:xfrm>
            <a:off x="5539032" y="6199963"/>
            <a:ext cx="3488220" cy="400110"/>
          </a:xfrm>
          <a:prstGeom prst="rect">
            <a:avLst/>
          </a:prstGeom>
          <a:solidFill>
            <a:srgbClr val="DAEEF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C00000"/>
                </a:solidFill>
                <a:latin typeface="Arial"/>
                <a:ea typeface="Arial"/>
                <a:cs typeface="Arial"/>
                <a:sym typeface="Arial"/>
              </a:rPr>
              <a:t>Engage with MLOps NOW !</a:t>
            </a:r>
            <a:endParaRPr/>
          </a:p>
        </p:txBody>
      </p:sp>
      <p:grpSp>
        <p:nvGrpSpPr>
          <p:cNvPr id="173" name="Google Shape;173;p10"/>
          <p:cNvGrpSpPr/>
          <p:nvPr/>
        </p:nvGrpSpPr>
        <p:grpSpPr>
          <a:xfrm>
            <a:off x="54745" y="2183479"/>
            <a:ext cx="5165290" cy="4178950"/>
            <a:chOff x="111081" y="2140523"/>
            <a:chExt cx="5165290" cy="4178950"/>
          </a:xfrm>
        </p:grpSpPr>
        <p:sp>
          <p:nvSpPr>
            <p:cNvPr id="174" name="Google Shape;174;p10"/>
            <p:cNvSpPr/>
            <p:nvPr/>
          </p:nvSpPr>
          <p:spPr>
            <a:xfrm>
              <a:off x="222215" y="2509285"/>
              <a:ext cx="4962968" cy="3795822"/>
            </a:xfrm>
            <a:prstGeom prst="rect">
              <a:avLst/>
            </a:prstGeom>
            <a:solidFill>
              <a:schemeClr val="lt2"/>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 name="Google Shape;175;p10"/>
            <p:cNvSpPr txBox="1"/>
            <p:nvPr/>
          </p:nvSpPr>
          <p:spPr>
            <a:xfrm>
              <a:off x="111081" y="2140523"/>
              <a:ext cx="5165290" cy="4178950"/>
            </a:xfrm>
            <a:prstGeom prst="rect">
              <a:avLst/>
            </a:prstGeom>
            <a:noFill/>
            <a:ln>
              <a:noFill/>
            </a:ln>
          </p:spPr>
          <p:txBody>
            <a:bodyPr spcFirstLastPara="1" wrap="square" lIns="92075" tIns="46025" rIns="92075" bIns="46025" anchor="t" anchorCtr="0">
              <a:noAutofit/>
            </a:bodyPr>
            <a:lstStyle/>
            <a:p>
              <a:pPr marL="231775" marR="0" lvl="0" indent="-53975" algn="l" rtl="0">
                <a:lnSpc>
                  <a:spcPct val="85000"/>
                </a:lnSpc>
                <a:spcBef>
                  <a:spcPts val="840"/>
                </a:spcBef>
                <a:spcAft>
                  <a:spcPts val="0"/>
                </a:spcAft>
                <a:buClr>
                  <a:srgbClr val="C00000"/>
                </a:buClr>
                <a:buSzPts val="2800"/>
                <a:buFont typeface="Arial"/>
                <a:buNone/>
              </a:pPr>
              <a:endParaRPr sz="2000" b="1" i="0" u="none" strike="noStrike" cap="none" dirty="0">
                <a:solidFill>
                  <a:schemeClr val="dk1"/>
                </a:solidFill>
                <a:latin typeface="Arial"/>
                <a:ea typeface="Arial"/>
                <a:cs typeface="Arial"/>
                <a:sym typeface="Arial"/>
              </a:endParaRPr>
            </a:p>
            <a:p>
              <a:pPr marL="0" marR="0" lvl="0" indent="0" algn="l" rtl="0">
                <a:lnSpc>
                  <a:spcPct val="85000"/>
                </a:lnSpc>
                <a:spcBef>
                  <a:spcPts val="840"/>
                </a:spcBef>
                <a:spcAft>
                  <a:spcPts val="0"/>
                </a:spcAft>
                <a:buClr>
                  <a:srgbClr val="C00000"/>
                </a:buClr>
                <a:buSzPts val="2800"/>
                <a:buFont typeface="Arial"/>
                <a:buNone/>
              </a:pPr>
              <a:r>
                <a:rPr lang="en-US" sz="2400" b="1" i="0" u="none" strike="noStrike" cap="none" dirty="0">
                  <a:solidFill>
                    <a:schemeClr val="dk1"/>
                  </a:solidFill>
                  <a:latin typeface="Arial"/>
                  <a:ea typeface="Arial"/>
                  <a:cs typeface="Arial"/>
                  <a:sym typeface="Arial"/>
                </a:rPr>
                <a:t>           </a:t>
              </a:r>
              <a:r>
                <a:rPr lang="en-US" sz="2400" b="1" i="0" u="none" strike="noStrike" cap="none" dirty="0">
                  <a:solidFill>
                    <a:srgbClr val="C00000"/>
                  </a:solidFill>
                  <a:latin typeface="Arial"/>
                  <a:ea typeface="Arial"/>
                  <a:cs typeface="Arial"/>
                  <a:sym typeface="Arial"/>
                </a:rPr>
                <a:t>Checklists for </a:t>
              </a:r>
              <a:r>
                <a:rPr lang="en-US" sz="2400" b="1" i="0" u="none" strike="noStrike" cap="none" dirty="0" err="1">
                  <a:solidFill>
                    <a:srgbClr val="C00000"/>
                  </a:solidFill>
                  <a:latin typeface="Arial"/>
                  <a:ea typeface="Arial"/>
                  <a:cs typeface="Arial"/>
                  <a:sym typeface="Arial"/>
                </a:rPr>
                <a:t>MLOps</a:t>
              </a:r>
              <a:endParaRPr dirty="0"/>
            </a:p>
            <a:p>
              <a:pPr marL="460375" marR="0" lvl="1" indent="-233363" algn="l" rtl="0">
                <a:lnSpc>
                  <a:spcPct val="85000"/>
                </a:lnSpc>
                <a:spcBef>
                  <a:spcPts val="720"/>
                </a:spcBef>
                <a:spcAft>
                  <a:spcPts val="0"/>
                </a:spcAft>
                <a:buClr>
                  <a:srgbClr val="C00000"/>
                </a:buClr>
                <a:buSzPts val="2400"/>
                <a:buFont typeface="Arial"/>
                <a:buChar char="•"/>
              </a:pPr>
              <a:r>
                <a:rPr lang="en-US" sz="1800" b="1" i="0" u="none" strike="noStrike" cap="none" dirty="0">
                  <a:solidFill>
                    <a:schemeClr val="dk1"/>
                  </a:solidFill>
                  <a:latin typeface="Arial"/>
                  <a:ea typeface="Arial"/>
                  <a:cs typeface="Arial"/>
                  <a:sym typeface="Arial"/>
                </a:rPr>
                <a:t>How will data be archived from runs?</a:t>
              </a:r>
              <a:endParaRPr dirty="0"/>
            </a:p>
            <a:p>
              <a:pPr marL="693737" marR="0" lvl="2" indent="-233363" algn="l" rtl="0">
                <a:lnSpc>
                  <a:spcPct val="85000"/>
                </a:lnSpc>
                <a:spcBef>
                  <a:spcPts val="6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E.g., streaming vs. batch</a:t>
              </a:r>
              <a:endParaRPr dirty="0"/>
            </a:p>
            <a:p>
              <a:pPr marL="460375" marR="0" lvl="1" indent="-233363" algn="l" rtl="0">
                <a:lnSpc>
                  <a:spcPct val="85000"/>
                </a:lnSpc>
                <a:spcBef>
                  <a:spcPts val="720"/>
                </a:spcBef>
                <a:spcAft>
                  <a:spcPts val="0"/>
                </a:spcAft>
                <a:buClr>
                  <a:srgbClr val="C00000"/>
                </a:buClr>
                <a:buSzPts val="2400"/>
                <a:buFont typeface="Arial"/>
                <a:buChar char="•"/>
              </a:pPr>
              <a:r>
                <a:rPr lang="en-US" sz="1800" b="1" i="0" u="none" strike="noStrike" cap="none" dirty="0">
                  <a:solidFill>
                    <a:schemeClr val="dk1"/>
                  </a:solidFill>
                  <a:latin typeface="Arial"/>
                  <a:ea typeface="Arial"/>
                  <a:cs typeface="Arial"/>
                  <a:sym typeface="Arial"/>
                </a:rPr>
                <a:t>What elements of run data? </a:t>
              </a:r>
              <a:endParaRPr dirty="0"/>
            </a:p>
            <a:p>
              <a:pPr marL="693737" marR="0" lvl="2" indent="-233363" algn="l" rtl="0">
                <a:lnSpc>
                  <a:spcPct val="85000"/>
                </a:lnSpc>
                <a:spcBef>
                  <a:spcPts val="6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E.g., logs, scripts, reports, collaterals, …</a:t>
              </a:r>
              <a:endParaRPr dirty="0"/>
            </a:p>
            <a:p>
              <a:pPr marL="460375" marR="0" lvl="1" indent="-233363" algn="l" rtl="0">
                <a:lnSpc>
                  <a:spcPct val="85000"/>
                </a:lnSpc>
                <a:spcBef>
                  <a:spcPts val="720"/>
                </a:spcBef>
                <a:spcAft>
                  <a:spcPts val="0"/>
                </a:spcAft>
                <a:buClr>
                  <a:srgbClr val="C00000"/>
                </a:buClr>
                <a:buSzPts val="2400"/>
                <a:buFont typeface="Arial"/>
                <a:buChar char="•"/>
              </a:pPr>
              <a:r>
                <a:rPr lang="en-US" sz="1800" b="1" i="0" u="none" strike="noStrike" cap="none" dirty="0">
                  <a:solidFill>
                    <a:schemeClr val="dk1"/>
                  </a:solidFill>
                  <a:latin typeface="Arial"/>
                  <a:ea typeface="Arial"/>
                  <a:cs typeface="Arial"/>
                  <a:sym typeface="Arial"/>
                </a:rPr>
                <a:t>How to manage the lifecycle of design data, or the model store?</a:t>
              </a:r>
              <a:endParaRPr dirty="0"/>
            </a:p>
            <a:p>
              <a:pPr marL="460375" marR="0" lvl="1" indent="-233363" algn="l" rtl="0">
                <a:lnSpc>
                  <a:spcPct val="85000"/>
                </a:lnSpc>
                <a:spcBef>
                  <a:spcPts val="720"/>
                </a:spcBef>
                <a:spcAft>
                  <a:spcPts val="0"/>
                </a:spcAft>
                <a:buClr>
                  <a:srgbClr val="C00000"/>
                </a:buClr>
                <a:buSzPts val="2400"/>
                <a:buFont typeface="Arial"/>
                <a:buChar char="•"/>
              </a:pPr>
              <a:r>
                <a:rPr lang="en-US" sz="1800" b="1" i="0" u="none" strike="noStrike" cap="none" dirty="0">
                  <a:solidFill>
                    <a:schemeClr val="dk1"/>
                  </a:solidFill>
                  <a:latin typeface="Arial"/>
                  <a:ea typeface="Arial"/>
                  <a:cs typeface="Arial"/>
                  <a:sym typeface="Arial"/>
                </a:rPr>
                <a:t>Who creates </a:t>
              </a:r>
              <a:r>
                <a:rPr lang="en-US" sz="1800" b="1" i="0" u="none" strike="noStrike" cap="none" dirty="0" err="1">
                  <a:solidFill>
                    <a:schemeClr val="dk1"/>
                  </a:solidFill>
                  <a:latin typeface="Arial"/>
                  <a:ea typeface="Arial"/>
                  <a:cs typeface="Arial"/>
                  <a:sym typeface="Arial"/>
                </a:rPr>
                <a:t>VectorDBs</a:t>
              </a:r>
              <a:r>
                <a:rPr lang="en-US" sz="1800" b="1" i="0" u="none" strike="noStrike" cap="none" dirty="0">
                  <a:solidFill>
                    <a:schemeClr val="dk1"/>
                  </a:solidFill>
                  <a:latin typeface="Arial"/>
                  <a:ea typeface="Arial"/>
                  <a:cs typeface="Arial"/>
                  <a:sym typeface="Arial"/>
                </a:rPr>
                <a:t> (for RAG) and fine-tuned models – and when should these be updated?</a:t>
              </a:r>
              <a:endParaRPr dirty="0"/>
            </a:p>
            <a:p>
              <a:pPr marL="460375" marR="0" lvl="1" indent="-233363" algn="l" rtl="0">
                <a:lnSpc>
                  <a:spcPct val="85000"/>
                </a:lnSpc>
                <a:spcBef>
                  <a:spcPts val="720"/>
                </a:spcBef>
                <a:spcAft>
                  <a:spcPts val="0"/>
                </a:spcAft>
                <a:buClr>
                  <a:srgbClr val="C00000"/>
                </a:buClr>
                <a:buSzPts val="2400"/>
                <a:buFont typeface="Arial"/>
                <a:buChar char="•"/>
              </a:pPr>
              <a:r>
                <a:rPr lang="en-US" sz="1800" b="1" i="0" u="none" strike="noStrike" cap="none" dirty="0">
                  <a:solidFill>
                    <a:schemeClr val="dk1"/>
                  </a:solidFill>
                  <a:latin typeface="Arial"/>
                  <a:ea typeface="Arial"/>
                  <a:cs typeface="Arial"/>
                  <a:sym typeface="Arial"/>
                </a:rPr>
                <a:t>Where is the compute? </a:t>
              </a:r>
              <a:endParaRPr dirty="0"/>
            </a:p>
            <a:p>
              <a:pPr marL="693737" marR="0" lvl="2" indent="-233363" algn="l" rtl="0">
                <a:lnSpc>
                  <a:spcPct val="85000"/>
                </a:lnSpc>
                <a:spcBef>
                  <a:spcPts val="6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E.g., volume, cost of data movement</a:t>
              </a:r>
              <a:endParaRPr dirty="0"/>
            </a:p>
            <a:p>
              <a:pPr marL="227011" marR="0" lvl="1" indent="0" algn="l" rtl="0">
                <a:lnSpc>
                  <a:spcPct val="85000"/>
                </a:lnSpc>
                <a:spcBef>
                  <a:spcPts val="720"/>
                </a:spcBef>
                <a:spcAft>
                  <a:spcPts val="0"/>
                </a:spcAft>
                <a:buClr>
                  <a:srgbClr val="C00000"/>
                </a:buClr>
                <a:buSzPts val="2400"/>
                <a:buFont typeface="Arial"/>
                <a:buNone/>
              </a:pPr>
              <a:endParaRPr sz="1800" b="0" i="0" u="none" strike="noStrike" cap="none" dirty="0">
                <a:solidFill>
                  <a:schemeClr val="dk1"/>
                </a:solidFill>
                <a:latin typeface="Arial"/>
                <a:ea typeface="Arial"/>
                <a:cs typeface="Arial"/>
                <a:sym typeface="Arial"/>
              </a:endParaRPr>
            </a:p>
          </p:txBody>
        </p:sp>
      </p:grpSp>
      <p:sp>
        <p:nvSpPr>
          <p:cNvPr id="176" name="Google Shape;176;p10"/>
          <p:cNvSpPr/>
          <p:nvPr/>
        </p:nvSpPr>
        <p:spPr>
          <a:xfrm>
            <a:off x="6028961" y="5156706"/>
            <a:ext cx="2272757" cy="860030"/>
          </a:xfrm>
          <a:prstGeom prst="flowChartMagneticDisk">
            <a:avLst/>
          </a:prstGeom>
          <a:solidFill>
            <a:srgbClr val="92CCDC"/>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LLMOps</a:t>
            </a:r>
            <a:endParaRPr/>
          </a:p>
        </p:txBody>
      </p:sp>
      <p:cxnSp>
        <p:nvCxnSpPr>
          <p:cNvPr id="177" name="Google Shape;177;p10"/>
          <p:cNvCxnSpPr>
            <a:stCxn id="168" idx="2"/>
            <a:endCxn id="176" idx="1"/>
          </p:cNvCxnSpPr>
          <p:nvPr/>
        </p:nvCxnSpPr>
        <p:spPr>
          <a:xfrm>
            <a:off x="7165340" y="3098847"/>
            <a:ext cx="0" cy="2058000"/>
          </a:xfrm>
          <a:prstGeom prst="straightConnector1">
            <a:avLst/>
          </a:prstGeom>
          <a:noFill/>
          <a:ln w="57150" cap="flat" cmpd="sng">
            <a:solidFill>
              <a:schemeClr val="dk1"/>
            </a:solidFill>
            <a:prstDash val="solid"/>
            <a:round/>
            <a:headEnd type="none" w="sm" len="sm"/>
            <a:tailEnd type="triangle" w="med" len="med"/>
          </a:ln>
        </p:spPr>
      </p:cxnSp>
      <p:sp>
        <p:nvSpPr>
          <p:cNvPr id="178" name="Google Shape;178;p10"/>
          <p:cNvSpPr txBox="1"/>
          <p:nvPr/>
        </p:nvSpPr>
        <p:spPr>
          <a:xfrm>
            <a:off x="7178734" y="4331291"/>
            <a:ext cx="202811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LLM APIs</a:t>
            </a:r>
            <a:endParaRPr/>
          </a:p>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Commoditization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body" idx="1"/>
          </p:nvPr>
        </p:nvSpPr>
        <p:spPr>
          <a:xfrm>
            <a:off x="161925" y="885825"/>
            <a:ext cx="8972550" cy="5562601"/>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sz="2400" dirty="0"/>
              <a:t>LLM-only applications often call for a </a:t>
            </a:r>
            <a:r>
              <a:rPr lang="en-US" sz="2400" b="1" dirty="0">
                <a:solidFill>
                  <a:srgbClr val="2C2CFF"/>
                </a:solidFill>
              </a:rPr>
              <a:t>simpler</a:t>
            </a:r>
            <a:r>
              <a:rPr lang="en-US" sz="2400" dirty="0"/>
              <a:t> </a:t>
            </a:r>
            <a:r>
              <a:rPr lang="en-US" sz="2400" b="1" dirty="0" err="1"/>
              <a:t>MLOps</a:t>
            </a:r>
            <a:r>
              <a:rPr lang="en-US" sz="2400" dirty="0"/>
              <a:t> </a:t>
            </a:r>
            <a:r>
              <a:rPr lang="en-US" sz="2400" b="1" dirty="0">
                <a:solidFill>
                  <a:srgbClr val="2C2CFF"/>
                </a:solidFill>
              </a:rPr>
              <a:t>subset</a:t>
            </a:r>
            <a:r>
              <a:rPr lang="en-US" sz="2400" dirty="0"/>
              <a:t> !</a:t>
            </a:r>
            <a:endParaRPr sz="2400" dirty="0"/>
          </a:p>
          <a:p>
            <a:pPr marL="231775" lvl="0" indent="-231775" algn="l" rtl="0">
              <a:lnSpc>
                <a:spcPct val="100000"/>
              </a:lnSpc>
              <a:spcBef>
                <a:spcPts val="600"/>
              </a:spcBef>
              <a:spcAft>
                <a:spcPts val="0"/>
              </a:spcAft>
              <a:buSzPct val="117000"/>
              <a:buChar char="•"/>
            </a:pPr>
            <a:r>
              <a:rPr lang="en-US" sz="2400" dirty="0"/>
              <a:t>Work with API for a model, not the model itself</a:t>
            </a:r>
            <a:endParaRPr sz="2400" dirty="0"/>
          </a:p>
          <a:p>
            <a:pPr marL="0" lvl="0" indent="0" algn="l" rtl="0">
              <a:lnSpc>
                <a:spcPct val="85000"/>
              </a:lnSpc>
              <a:spcBef>
                <a:spcPts val="840"/>
              </a:spcBef>
              <a:spcAft>
                <a:spcPts val="0"/>
              </a:spcAft>
              <a:buSzPts val="2800"/>
              <a:buNone/>
            </a:pPr>
            <a:endParaRPr sz="2400" dirty="0"/>
          </a:p>
          <a:p>
            <a:pPr marL="0" lvl="0" indent="0" algn="l" rtl="0">
              <a:lnSpc>
                <a:spcPct val="85000"/>
              </a:lnSpc>
              <a:spcBef>
                <a:spcPts val="840"/>
              </a:spcBef>
              <a:spcAft>
                <a:spcPts val="0"/>
              </a:spcAft>
              <a:buSzPts val="2800"/>
              <a:buNone/>
            </a:pPr>
            <a:endParaRPr sz="2400" dirty="0"/>
          </a:p>
          <a:p>
            <a:pPr marL="0" lvl="0" indent="0" algn="l" rtl="0">
              <a:lnSpc>
                <a:spcPct val="85000"/>
              </a:lnSpc>
              <a:spcBef>
                <a:spcPts val="840"/>
              </a:spcBef>
              <a:spcAft>
                <a:spcPts val="0"/>
              </a:spcAft>
              <a:buSzPts val="2800"/>
              <a:buNone/>
            </a:pPr>
            <a:endParaRPr sz="2400" dirty="0"/>
          </a:p>
          <a:p>
            <a:pPr marL="457200" lvl="0" indent="0" algn="l" rtl="0">
              <a:lnSpc>
                <a:spcPct val="85000"/>
              </a:lnSpc>
              <a:spcBef>
                <a:spcPts val="840"/>
              </a:spcBef>
              <a:spcAft>
                <a:spcPts val="0"/>
              </a:spcAft>
              <a:buSzPts val="2800"/>
              <a:buNone/>
            </a:pPr>
            <a:endParaRPr sz="2400" dirty="0"/>
          </a:p>
          <a:p>
            <a:pPr marL="457200" lvl="0" indent="0" algn="l" rtl="0">
              <a:lnSpc>
                <a:spcPct val="85000"/>
              </a:lnSpc>
              <a:spcBef>
                <a:spcPts val="840"/>
              </a:spcBef>
              <a:spcAft>
                <a:spcPts val="0"/>
              </a:spcAft>
              <a:buSzPts val="2800"/>
              <a:buNone/>
            </a:pPr>
            <a:endParaRPr sz="2400" dirty="0"/>
          </a:p>
          <a:p>
            <a:pPr marL="457200" lvl="0" indent="0" algn="l" rtl="0">
              <a:lnSpc>
                <a:spcPct val="85000"/>
              </a:lnSpc>
              <a:spcBef>
                <a:spcPts val="840"/>
              </a:spcBef>
              <a:spcAft>
                <a:spcPts val="0"/>
              </a:spcAft>
              <a:buSzPts val="2800"/>
              <a:buNone/>
            </a:pPr>
            <a:endParaRPr sz="2400" dirty="0"/>
          </a:p>
          <a:p>
            <a:pPr marL="914400" lvl="0" indent="0" algn="l" rtl="0">
              <a:lnSpc>
                <a:spcPct val="85000"/>
              </a:lnSpc>
              <a:spcBef>
                <a:spcPts val="840"/>
              </a:spcBef>
              <a:spcAft>
                <a:spcPts val="0"/>
              </a:spcAft>
              <a:buSzPts val="2800"/>
              <a:buNone/>
            </a:pPr>
            <a:endParaRPr sz="2400" dirty="0"/>
          </a:p>
          <a:p>
            <a:pPr marL="914400" lvl="0" indent="0" algn="l" rtl="0">
              <a:lnSpc>
                <a:spcPct val="85000"/>
              </a:lnSpc>
              <a:spcBef>
                <a:spcPts val="840"/>
              </a:spcBef>
              <a:spcAft>
                <a:spcPts val="0"/>
              </a:spcAft>
              <a:buSzPts val="2800"/>
              <a:buNone/>
            </a:pPr>
            <a:endParaRPr sz="2400" dirty="0"/>
          </a:p>
          <a:p>
            <a:pPr marL="228600" lvl="0" indent="-228600" algn="l" rtl="0">
              <a:lnSpc>
                <a:spcPct val="100000"/>
              </a:lnSpc>
              <a:spcBef>
                <a:spcPts val="1800"/>
              </a:spcBef>
              <a:spcAft>
                <a:spcPts val="0"/>
              </a:spcAft>
              <a:buSzPct val="117000"/>
              <a:buChar char="•"/>
            </a:pPr>
            <a:r>
              <a:rPr lang="en-US" sz="2400" b="1" dirty="0"/>
              <a:t>Much lower costs </a:t>
            </a:r>
            <a:r>
              <a:rPr lang="en-US" sz="2400" dirty="0"/>
              <a:t>due to no training/serving, only API calls</a:t>
            </a:r>
            <a:endParaRPr sz="2400" dirty="0"/>
          </a:p>
          <a:p>
            <a:pPr marL="228600" lvl="0" indent="-228600" algn="l" rtl="0">
              <a:lnSpc>
                <a:spcPct val="100000"/>
              </a:lnSpc>
              <a:spcBef>
                <a:spcPts val="600"/>
              </a:spcBef>
              <a:spcAft>
                <a:spcPts val="0"/>
              </a:spcAft>
              <a:buSzPct val="117000"/>
              <a:buChar char="•"/>
            </a:pPr>
            <a:r>
              <a:rPr lang="en-US" sz="2400" dirty="0"/>
              <a:t>Monitoring/observability is in effect most of it</a:t>
            </a:r>
            <a:endParaRPr sz="2400" dirty="0"/>
          </a:p>
          <a:p>
            <a:pPr marL="457200" lvl="0" indent="0" algn="l" rtl="0">
              <a:lnSpc>
                <a:spcPct val="100000"/>
              </a:lnSpc>
              <a:spcBef>
                <a:spcPts val="600"/>
              </a:spcBef>
              <a:spcAft>
                <a:spcPts val="0"/>
              </a:spcAft>
              <a:buSzPts val="2800"/>
              <a:buNone/>
            </a:pPr>
            <a:endParaRPr sz="2400" dirty="0"/>
          </a:p>
          <a:p>
            <a:pPr marL="228600" lvl="0" indent="0" algn="l" rtl="0">
              <a:lnSpc>
                <a:spcPct val="85000"/>
              </a:lnSpc>
              <a:spcBef>
                <a:spcPts val="840"/>
              </a:spcBef>
              <a:spcAft>
                <a:spcPts val="0"/>
              </a:spcAft>
              <a:buClr>
                <a:srgbClr val="C00000"/>
              </a:buClr>
              <a:buSzPts val="2800"/>
              <a:buNone/>
            </a:pPr>
            <a:endParaRPr dirty="0"/>
          </a:p>
        </p:txBody>
      </p:sp>
      <p:sp>
        <p:nvSpPr>
          <p:cNvPr id="184" name="Google Shape;184;p11"/>
          <p:cNvSpPr txBox="1">
            <a:spLocks noGrp="1"/>
          </p:cNvSpPr>
          <p:nvPr>
            <p:ph type="title"/>
          </p:nvPr>
        </p:nvSpPr>
        <p:spPr>
          <a:xfrm>
            <a:off x="161925" y="12541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err="1">
                <a:solidFill>
                  <a:srgbClr val="2C2CFF"/>
                </a:solidFill>
              </a:rPr>
              <a:t>LLMOps</a:t>
            </a:r>
            <a:r>
              <a:rPr lang="en-US" dirty="0"/>
              <a:t>: The New Paradigm</a:t>
            </a:r>
            <a:endParaRPr dirty="0"/>
          </a:p>
        </p:txBody>
      </p:sp>
      <p:pic>
        <p:nvPicPr>
          <p:cNvPr id="185" name="Google Shape;185;p11"/>
          <p:cNvPicPr preferRelativeResize="0"/>
          <p:nvPr/>
        </p:nvPicPr>
        <p:blipFill rotWithShape="1">
          <a:blip r:embed="rId3">
            <a:alphaModFix/>
          </a:blip>
          <a:srcRect t="4563" b="4405"/>
          <a:stretch/>
        </p:blipFill>
        <p:spPr>
          <a:xfrm>
            <a:off x="1199087" y="1866899"/>
            <a:ext cx="6563788" cy="3228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body" idx="1"/>
          </p:nvPr>
        </p:nvSpPr>
        <p:spPr>
          <a:xfrm>
            <a:off x="-19050" y="752475"/>
            <a:ext cx="9144000" cy="4724400"/>
          </a:xfrm>
          <a:prstGeom prst="rect">
            <a:avLst/>
          </a:prstGeom>
          <a:noFill/>
          <a:ln>
            <a:noFill/>
          </a:ln>
        </p:spPr>
        <p:txBody>
          <a:bodyPr spcFirstLastPara="1" wrap="square" lIns="92075" tIns="46025" rIns="92075" bIns="46025" anchor="t" anchorCtr="0">
            <a:noAutofit/>
          </a:bodyPr>
          <a:lstStyle/>
          <a:p>
            <a:pPr marL="285750" lvl="0" indent="-234950" algn="l" rtl="0">
              <a:lnSpc>
                <a:spcPct val="100000"/>
              </a:lnSpc>
              <a:spcBef>
                <a:spcPts val="840"/>
              </a:spcBef>
              <a:spcAft>
                <a:spcPts val="0"/>
              </a:spcAft>
              <a:buSzPts val="2800"/>
              <a:buChar char="•"/>
            </a:pPr>
            <a:r>
              <a:rPr lang="en-US" dirty="0"/>
              <a:t>VC funded startups can enter</a:t>
            </a:r>
            <a:endParaRPr dirty="0"/>
          </a:p>
          <a:p>
            <a:pPr marL="285750" lvl="0" indent="-234950" algn="l" rtl="0">
              <a:lnSpc>
                <a:spcPct val="100000"/>
              </a:lnSpc>
              <a:spcBef>
                <a:spcPts val="0"/>
              </a:spcBef>
              <a:spcAft>
                <a:spcPts val="0"/>
              </a:spcAft>
              <a:buSzPts val="2800"/>
              <a:buChar char="•"/>
            </a:pPr>
            <a:r>
              <a:rPr lang="en-US" dirty="0"/>
              <a:t>As can traditional monitoring companies  </a:t>
            </a:r>
            <a:r>
              <a:rPr lang="en-US" sz="2000" dirty="0">
                <a:solidFill>
                  <a:srgbClr val="00B0F0"/>
                </a:solidFill>
              </a:rPr>
              <a:t>e.g., Datadog</a:t>
            </a:r>
            <a:endParaRPr sz="2000" dirty="0">
              <a:solidFill>
                <a:srgbClr val="00B0F0"/>
              </a:solidFill>
            </a:endParaRPr>
          </a:p>
          <a:p>
            <a:pPr marL="228600" lvl="0" indent="0" algn="l" rtl="0">
              <a:lnSpc>
                <a:spcPct val="100000"/>
              </a:lnSpc>
              <a:spcBef>
                <a:spcPts val="840"/>
              </a:spcBef>
              <a:spcAft>
                <a:spcPts val="0"/>
              </a:spcAft>
              <a:buClr>
                <a:srgbClr val="C00000"/>
              </a:buClr>
              <a:buSzPts val="2800"/>
              <a:buNone/>
            </a:pPr>
            <a:endParaRPr dirty="0"/>
          </a:p>
          <a:p>
            <a:pPr marL="228600" lvl="0" indent="0" algn="l" rtl="0">
              <a:lnSpc>
                <a:spcPct val="100000"/>
              </a:lnSpc>
              <a:spcBef>
                <a:spcPts val="840"/>
              </a:spcBef>
              <a:spcAft>
                <a:spcPts val="0"/>
              </a:spcAft>
              <a:buClr>
                <a:srgbClr val="C00000"/>
              </a:buClr>
              <a:buSzPts val="2800"/>
              <a:buNone/>
            </a:pPr>
            <a:endParaRPr dirty="0"/>
          </a:p>
          <a:p>
            <a:pPr marL="228600" lvl="0" indent="0" algn="l" rtl="0">
              <a:lnSpc>
                <a:spcPct val="100000"/>
              </a:lnSpc>
              <a:spcBef>
                <a:spcPts val="840"/>
              </a:spcBef>
              <a:spcAft>
                <a:spcPts val="0"/>
              </a:spcAft>
              <a:buClr>
                <a:srgbClr val="C00000"/>
              </a:buClr>
              <a:buSzPts val="2800"/>
              <a:buNone/>
            </a:pPr>
            <a:endParaRPr dirty="0"/>
          </a:p>
          <a:p>
            <a:pPr marL="228600" lvl="0" indent="0" algn="l" rtl="0">
              <a:lnSpc>
                <a:spcPct val="100000"/>
              </a:lnSpc>
              <a:spcBef>
                <a:spcPts val="840"/>
              </a:spcBef>
              <a:spcAft>
                <a:spcPts val="0"/>
              </a:spcAft>
              <a:buClr>
                <a:srgbClr val="C00000"/>
              </a:buClr>
              <a:buSzPts val="2800"/>
              <a:buNone/>
            </a:pPr>
            <a:endParaRPr dirty="0"/>
          </a:p>
          <a:p>
            <a:pPr marL="457200" lvl="0" indent="0" algn="l" rtl="0">
              <a:lnSpc>
                <a:spcPct val="100000"/>
              </a:lnSpc>
              <a:spcBef>
                <a:spcPts val="840"/>
              </a:spcBef>
              <a:spcAft>
                <a:spcPts val="0"/>
              </a:spcAft>
              <a:buSzPts val="2800"/>
              <a:buNone/>
            </a:pPr>
            <a:endParaRPr dirty="0"/>
          </a:p>
          <a:p>
            <a:pPr marL="285750" lvl="0" indent="-234950" algn="l" rtl="0">
              <a:lnSpc>
                <a:spcPct val="100000"/>
              </a:lnSpc>
              <a:spcBef>
                <a:spcPts val="840"/>
              </a:spcBef>
              <a:spcAft>
                <a:spcPts val="0"/>
              </a:spcAft>
              <a:buSzPts val="2800"/>
              <a:buChar char="•"/>
            </a:pPr>
            <a:r>
              <a:rPr lang="en-US" dirty="0"/>
              <a:t>Easier LLM monetization lowers cost of </a:t>
            </a:r>
            <a:r>
              <a:rPr lang="en-US" dirty="0" err="1"/>
              <a:t>MLOps</a:t>
            </a:r>
            <a:endParaRPr dirty="0"/>
          </a:p>
          <a:p>
            <a:pPr marL="285750" lvl="0" indent="-234950" algn="l" rtl="0">
              <a:lnSpc>
                <a:spcPct val="100000"/>
              </a:lnSpc>
              <a:spcBef>
                <a:spcPts val="0"/>
              </a:spcBef>
              <a:spcAft>
                <a:spcPts val="0"/>
              </a:spcAft>
              <a:buSzPts val="2800"/>
              <a:buChar char="•"/>
            </a:pPr>
            <a:r>
              <a:rPr lang="en-US" dirty="0"/>
              <a:t>“Via Osmosis”: lower subset’s cost </a:t>
            </a:r>
            <a:r>
              <a:rPr lang="en-US" dirty="0">
                <a:sym typeface="Wingdings" panose="05000000000000000000" pitchFamily="2" charset="2"/>
              </a:rPr>
              <a:t> </a:t>
            </a:r>
            <a:r>
              <a:rPr lang="en-US" dirty="0"/>
              <a:t>then entire cost</a:t>
            </a:r>
            <a:endParaRPr dirty="0"/>
          </a:p>
        </p:txBody>
      </p:sp>
      <p:sp>
        <p:nvSpPr>
          <p:cNvPr id="191" name="Google Shape;191;p12"/>
          <p:cNvSpPr txBox="1">
            <a:spLocks noGrp="1"/>
          </p:cNvSpPr>
          <p:nvPr>
            <p:ph type="title"/>
          </p:nvPr>
        </p:nvSpPr>
        <p:spPr>
          <a:xfrm>
            <a:off x="161925" y="144463"/>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err="1"/>
              <a:t>LLMOps</a:t>
            </a:r>
            <a:r>
              <a:rPr lang="en-US" dirty="0"/>
              <a:t>: Commoditization “Via Osmosis”</a:t>
            </a:r>
            <a:endParaRPr dirty="0"/>
          </a:p>
        </p:txBody>
      </p:sp>
      <p:pic>
        <p:nvPicPr>
          <p:cNvPr id="192" name="Google Shape;192;p12"/>
          <p:cNvPicPr preferRelativeResize="0"/>
          <p:nvPr/>
        </p:nvPicPr>
        <p:blipFill rotWithShape="1">
          <a:blip r:embed="rId3">
            <a:alphaModFix/>
          </a:blip>
          <a:srcRect/>
          <a:stretch/>
        </p:blipFill>
        <p:spPr>
          <a:xfrm>
            <a:off x="516501" y="2270687"/>
            <a:ext cx="3531624" cy="558238"/>
          </a:xfrm>
          <a:prstGeom prst="rect">
            <a:avLst/>
          </a:prstGeom>
          <a:noFill/>
          <a:ln>
            <a:noFill/>
          </a:ln>
        </p:spPr>
      </p:pic>
      <p:pic>
        <p:nvPicPr>
          <p:cNvPr id="193" name="Google Shape;193;p12"/>
          <p:cNvPicPr preferRelativeResize="0"/>
          <p:nvPr/>
        </p:nvPicPr>
        <p:blipFill rotWithShape="1">
          <a:blip r:embed="rId4">
            <a:alphaModFix/>
          </a:blip>
          <a:srcRect/>
          <a:stretch/>
        </p:blipFill>
        <p:spPr>
          <a:xfrm>
            <a:off x="1382775" y="3064068"/>
            <a:ext cx="1160400" cy="1160072"/>
          </a:xfrm>
          <a:prstGeom prst="rect">
            <a:avLst/>
          </a:prstGeom>
          <a:noFill/>
          <a:ln>
            <a:noFill/>
          </a:ln>
        </p:spPr>
      </p:pic>
      <p:pic>
        <p:nvPicPr>
          <p:cNvPr id="194" name="Google Shape;194;p12"/>
          <p:cNvPicPr preferRelativeResize="0"/>
          <p:nvPr/>
        </p:nvPicPr>
        <p:blipFill rotWithShape="1">
          <a:blip r:embed="rId5">
            <a:alphaModFix/>
          </a:blip>
          <a:srcRect/>
          <a:stretch/>
        </p:blipFill>
        <p:spPr>
          <a:xfrm>
            <a:off x="4167812" y="3381740"/>
            <a:ext cx="3044375" cy="842400"/>
          </a:xfrm>
          <a:prstGeom prst="rect">
            <a:avLst/>
          </a:prstGeom>
          <a:noFill/>
          <a:ln>
            <a:noFill/>
          </a:ln>
        </p:spPr>
      </p:pic>
      <p:pic>
        <p:nvPicPr>
          <p:cNvPr id="195" name="Google Shape;195;p12"/>
          <p:cNvPicPr preferRelativeResize="0"/>
          <p:nvPr/>
        </p:nvPicPr>
        <p:blipFill rotWithShape="1">
          <a:blip r:embed="rId6">
            <a:alphaModFix/>
          </a:blip>
          <a:srcRect/>
          <a:stretch/>
        </p:blipFill>
        <p:spPr>
          <a:xfrm>
            <a:off x="4761925" y="2169637"/>
            <a:ext cx="3207501" cy="887535"/>
          </a:xfrm>
          <a:prstGeom prst="rect">
            <a:avLst/>
          </a:prstGeom>
          <a:noFill/>
          <a:ln>
            <a:noFill/>
          </a:ln>
        </p:spPr>
      </p:pic>
      <p:sp>
        <p:nvSpPr>
          <p:cNvPr id="2" name="Rectangle 1">
            <a:extLst>
              <a:ext uri="{FF2B5EF4-FFF2-40B4-BE49-F238E27FC236}">
                <a16:creationId xmlns:a16="http://schemas.microsoft.com/office/drawing/2014/main" id="{57D08768-A0CE-CAE4-E765-0A9E516964DA}"/>
              </a:ext>
            </a:extLst>
          </p:cNvPr>
          <p:cNvSpPr/>
          <p:nvPr/>
        </p:nvSpPr>
        <p:spPr>
          <a:xfrm>
            <a:off x="1152525" y="5550093"/>
            <a:ext cx="1752600" cy="552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No</a:t>
            </a:r>
            <a:r>
              <a:rPr lang="en-US" sz="2400" dirty="0"/>
              <a:t> </a:t>
            </a:r>
            <a:r>
              <a:rPr lang="en-US" sz="2400" dirty="0" err="1"/>
              <a:t>MLOps</a:t>
            </a:r>
            <a:endParaRPr lang="en-US" sz="2400" dirty="0"/>
          </a:p>
        </p:txBody>
      </p:sp>
      <p:sp>
        <p:nvSpPr>
          <p:cNvPr id="3" name="Rectangle 2">
            <a:extLst>
              <a:ext uri="{FF2B5EF4-FFF2-40B4-BE49-F238E27FC236}">
                <a16:creationId xmlns:a16="http://schemas.microsoft.com/office/drawing/2014/main" id="{6CB17FA5-56CE-C8C0-9822-8DD1A7CF185B}"/>
              </a:ext>
            </a:extLst>
          </p:cNvPr>
          <p:cNvSpPr/>
          <p:nvPr/>
        </p:nvSpPr>
        <p:spPr>
          <a:xfrm>
            <a:off x="3800475" y="5553075"/>
            <a:ext cx="1752600" cy="552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rPr>
              <a:t>LLMOps</a:t>
            </a:r>
            <a:endParaRPr lang="en-US" sz="2400" b="1" dirty="0">
              <a:solidFill>
                <a:srgbClr val="FFFF00"/>
              </a:solidFill>
            </a:endParaRPr>
          </a:p>
        </p:txBody>
      </p:sp>
      <p:sp>
        <p:nvSpPr>
          <p:cNvPr id="4" name="Rectangle 3">
            <a:extLst>
              <a:ext uri="{FF2B5EF4-FFF2-40B4-BE49-F238E27FC236}">
                <a16:creationId xmlns:a16="http://schemas.microsoft.com/office/drawing/2014/main" id="{35A5FCF4-EA63-7753-87A9-A93926B23C3D}"/>
              </a:ext>
            </a:extLst>
          </p:cNvPr>
          <p:cNvSpPr/>
          <p:nvPr/>
        </p:nvSpPr>
        <p:spPr>
          <a:xfrm>
            <a:off x="6448424" y="5553075"/>
            <a:ext cx="1800225" cy="5524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Full</a:t>
            </a:r>
            <a:r>
              <a:rPr lang="en-US" sz="2400" dirty="0"/>
              <a:t> </a:t>
            </a:r>
            <a:r>
              <a:rPr lang="en-US" sz="2400" dirty="0" err="1"/>
              <a:t>MLOps</a:t>
            </a:r>
            <a:endParaRPr lang="en-US" sz="2400" dirty="0"/>
          </a:p>
        </p:txBody>
      </p:sp>
      <p:cxnSp>
        <p:nvCxnSpPr>
          <p:cNvPr id="6" name="Straight Arrow Connector 5">
            <a:extLst>
              <a:ext uri="{FF2B5EF4-FFF2-40B4-BE49-F238E27FC236}">
                <a16:creationId xmlns:a16="http://schemas.microsoft.com/office/drawing/2014/main" id="{118129D2-F990-E280-99EB-CEF65D0F0D13}"/>
              </a:ext>
            </a:extLst>
          </p:cNvPr>
          <p:cNvCxnSpPr>
            <a:cxnSpLocks/>
          </p:cNvCxnSpPr>
          <p:nvPr/>
        </p:nvCxnSpPr>
        <p:spPr>
          <a:xfrm>
            <a:off x="3095625" y="5826318"/>
            <a:ext cx="561975" cy="0"/>
          </a:xfrm>
          <a:prstGeom prst="straightConnector1">
            <a:avLst/>
          </a:prstGeom>
          <a:ln w="76200">
            <a:solidFill>
              <a:srgbClr val="2C2C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F869BFD-8BB3-8DCC-E588-529F3618312B}"/>
              </a:ext>
            </a:extLst>
          </p:cNvPr>
          <p:cNvCxnSpPr>
            <a:cxnSpLocks/>
          </p:cNvCxnSpPr>
          <p:nvPr/>
        </p:nvCxnSpPr>
        <p:spPr>
          <a:xfrm>
            <a:off x="5724525" y="5826318"/>
            <a:ext cx="561975" cy="0"/>
          </a:xfrm>
          <a:prstGeom prst="straightConnector1">
            <a:avLst/>
          </a:prstGeom>
          <a:ln w="76200">
            <a:solidFill>
              <a:srgbClr val="2C2CFF"/>
            </a:solidFill>
            <a:tailEnd type="triangle"/>
          </a:ln>
        </p:spPr>
        <p:style>
          <a:lnRef idx="1">
            <a:schemeClr val="accent1"/>
          </a:lnRef>
          <a:fillRef idx="0">
            <a:schemeClr val="accent1"/>
          </a:fillRef>
          <a:effectRef idx="0">
            <a:schemeClr val="accent1"/>
          </a:effectRef>
          <a:fontRef idx="minor">
            <a:schemeClr val="tx1"/>
          </a:fontRef>
        </p:style>
      </p:cxnSp>
      <p:sp>
        <p:nvSpPr>
          <p:cNvPr id="10" name="Arrow: Curved Up 9">
            <a:extLst>
              <a:ext uri="{FF2B5EF4-FFF2-40B4-BE49-F238E27FC236}">
                <a16:creationId xmlns:a16="http://schemas.microsoft.com/office/drawing/2014/main" id="{1BA6210B-5A4E-5AE9-D8C4-0F8B6664ED4F}"/>
              </a:ext>
            </a:extLst>
          </p:cNvPr>
          <p:cNvSpPr/>
          <p:nvPr/>
        </p:nvSpPr>
        <p:spPr>
          <a:xfrm>
            <a:off x="2743200" y="6191251"/>
            <a:ext cx="3971925" cy="293672"/>
          </a:xfrm>
          <a:prstGeom prst="curvedUpArrow">
            <a:avLst>
              <a:gd name="adj1" fmla="val 44696"/>
              <a:gd name="adj2" fmla="val 115385"/>
              <a:gd name="adj3" fmla="val 25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D51C572-B194-D812-2F86-F3C8EEDDA63E}"/>
              </a:ext>
            </a:extLst>
          </p:cNvPr>
          <p:cNvSpPr txBox="1"/>
          <p:nvPr/>
        </p:nvSpPr>
        <p:spPr>
          <a:xfrm>
            <a:off x="3143250" y="5808452"/>
            <a:ext cx="676275" cy="369332"/>
          </a:xfrm>
          <a:prstGeom prst="rect">
            <a:avLst/>
          </a:prstGeom>
          <a:noFill/>
        </p:spPr>
        <p:txBody>
          <a:bodyPr wrap="square" rtlCol="0">
            <a:spAutoFit/>
          </a:bodyPr>
          <a:lstStyle/>
          <a:p>
            <a:r>
              <a:rPr lang="en-US" sz="1800" dirty="0">
                <a:solidFill>
                  <a:srgbClr val="00B050"/>
                </a:solidFill>
              </a:rPr>
              <a:t>$</a:t>
            </a:r>
          </a:p>
        </p:txBody>
      </p:sp>
      <p:sp>
        <p:nvSpPr>
          <p:cNvPr id="12" name="TextBox 11">
            <a:extLst>
              <a:ext uri="{FF2B5EF4-FFF2-40B4-BE49-F238E27FC236}">
                <a16:creationId xmlns:a16="http://schemas.microsoft.com/office/drawing/2014/main" id="{41E7F89B-0469-ACD9-FCE8-6AFEFCD34E39}"/>
              </a:ext>
            </a:extLst>
          </p:cNvPr>
          <p:cNvSpPr txBox="1"/>
          <p:nvPr/>
        </p:nvSpPr>
        <p:spPr>
          <a:xfrm>
            <a:off x="4308871" y="6497971"/>
            <a:ext cx="840581" cy="369332"/>
          </a:xfrm>
          <a:prstGeom prst="rect">
            <a:avLst/>
          </a:prstGeom>
          <a:noFill/>
        </p:spPr>
        <p:txBody>
          <a:bodyPr wrap="square" rtlCol="0">
            <a:spAutoFit/>
          </a:bodyPr>
          <a:lstStyle/>
          <a:p>
            <a:r>
              <a:rPr lang="en-US" sz="1800" dirty="0">
                <a:solidFill>
                  <a:srgbClr val="00B050"/>
                </a:solidFill>
              </a:rPr>
              <a:t>$$$$</a:t>
            </a:r>
          </a:p>
        </p:txBody>
      </p:sp>
      <p:sp>
        <p:nvSpPr>
          <p:cNvPr id="13" name="TextBox 12">
            <a:extLst>
              <a:ext uri="{FF2B5EF4-FFF2-40B4-BE49-F238E27FC236}">
                <a16:creationId xmlns:a16="http://schemas.microsoft.com/office/drawing/2014/main" id="{E50E40EF-B34F-D6C2-3F66-2072C88E857E}"/>
              </a:ext>
            </a:extLst>
          </p:cNvPr>
          <p:cNvSpPr txBox="1"/>
          <p:nvPr/>
        </p:nvSpPr>
        <p:spPr>
          <a:xfrm>
            <a:off x="5781675" y="5821919"/>
            <a:ext cx="676275" cy="369332"/>
          </a:xfrm>
          <a:prstGeom prst="rect">
            <a:avLst/>
          </a:prstGeom>
          <a:noFill/>
        </p:spPr>
        <p:txBody>
          <a:bodyPr wrap="square" rtlCol="0">
            <a:spAutoFit/>
          </a:bodyPr>
          <a:lstStyle/>
          <a:p>
            <a:r>
              <a:rPr lang="en-US" sz="1800" dirty="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xEl>
                                              <p:pRg st="8" end="8"/>
                                            </p:txEl>
                                          </p:spTgt>
                                        </p:tgtEl>
                                        <p:attrNameLst>
                                          <p:attrName>style.visibility</p:attrName>
                                        </p:attrNameLst>
                                      </p:cBhvr>
                                      <p:to>
                                        <p:strVal val="visible"/>
                                      </p:to>
                                    </p:set>
                                    <p:animEffect transition="in" filter="fade">
                                      <p:cBhvr>
                                        <p:cTn id="7" dur="500"/>
                                        <p:tgtEl>
                                          <p:spTgt spid="190">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
          <a:extLst>
            <a:ext uri="{FF2B5EF4-FFF2-40B4-BE49-F238E27FC236}">
              <a16:creationId xmlns:a16="http://schemas.microsoft.com/office/drawing/2014/main" id="{01C7742B-D922-F4E1-648C-C9120E915506}"/>
            </a:ext>
          </a:extLst>
        </p:cNvPr>
        <p:cNvGrpSpPr/>
        <p:nvPr/>
      </p:nvGrpSpPr>
      <p:grpSpPr>
        <a:xfrm>
          <a:off x="0" y="0"/>
          <a:ext cx="0" cy="0"/>
          <a:chOff x="0" y="0"/>
          <a:chExt cx="0" cy="0"/>
        </a:xfrm>
      </p:grpSpPr>
      <p:sp>
        <p:nvSpPr>
          <p:cNvPr id="40" name="Google Shape;40;p3">
            <a:extLst>
              <a:ext uri="{FF2B5EF4-FFF2-40B4-BE49-F238E27FC236}">
                <a16:creationId xmlns:a16="http://schemas.microsoft.com/office/drawing/2014/main" id="{3EDCA376-D36C-7AC8-4F26-BA2B5CAB5DE3}"/>
              </a:ext>
            </a:extLst>
          </p:cNvPr>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a:t>Agenda</a:t>
            </a:r>
            <a:endParaRPr/>
          </a:p>
        </p:txBody>
      </p:sp>
      <p:sp>
        <p:nvSpPr>
          <p:cNvPr id="41" name="Google Shape;41;p3">
            <a:extLst>
              <a:ext uri="{FF2B5EF4-FFF2-40B4-BE49-F238E27FC236}">
                <a16:creationId xmlns:a16="http://schemas.microsoft.com/office/drawing/2014/main" id="{5EF02AB6-DC73-C6E0-3628-AE959DFAE18D}"/>
              </a:ext>
            </a:extLst>
          </p:cNvPr>
          <p:cNvSpPr txBox="1">
            <a:spLocks noGrp="1"/>
          </p:cNvSpPr>
          <p:nvPr>
            <p:ph type="body" idx="1"/>
          </p:nvPr>
        </p:nvSpPr>
        <p:spPr>
          <a:xfrm>
            <a:off x="77820" y="1108952"/>
            <a:ext cx="9013826" cy="5090809"/>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dirty="0"/>
              <a:t>Data</a:t>
            </a:r>
            <a:endParaRPr dirty="0"/>
          </a:p>
          <a:p>
            <a:pPr marL="460375" lvl="1" indent="-233363" algn="l" rtl="0">
              <a:lnSpc>
                <a:spcPct val="85000"/>
              </a:lnSpc>
              <a:spcBef>
                <a:spcPts val="720"/>
              </a:spcBef>
              <a:spcAft>
                <a:spcPts val="0"/>
              </a:spcAft>
              <a:buSzPts val="2400"/>
              <a:buChar char="•"/>
            </a:pPr>
            <a:r>
              <a:rPr lang="en-US" dirty="0"/>
              <a:t>Data Outside vs. Inside IC Design</a:t>
            </a:r>
            <a:endParaRPr dirty="0"/>
          </a:p>
          <a:p>
            <a:pPr marL="460375" lvl="1" indent="-233363" algn="l" rtl="0">
              <a:lnSpc>
                <a:spcPct val="85000"/>
              </a:lnSpc>
              <a:spcBef>
                <a:spcPts val="720"/>
              </a:spcBef>
              <a:spcAft>
                <a:spcPts val="0"/>
              </a:spcAft>
              <a:buSzPts val="2400"/>
              <a:buChar char="•"/>
            </a:pPr>
            <a:r>
              <a:rPr lang="en-US" dirty="0"/>
              <a:t>Challenges and Ongoing Efforts (Academia and Industry)</a:t>
            </a:r>
            <a:endParaRPr sz="400" dirty="0"/>
          </a:p>
          <a:p>
            <a:pPr marL="231775" lvl="0" indent="-53975"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dirty="0"/>
              <a:t>ML Deployment</a:t>
            </a:r>
            <a:endParaRPr dirty="0"/>
          </a:p>
          <a:p>
            <a:pPr marL="460375" lvl="1" indent="-233363" algn="l" rtl="0">
              <a:lnSpc>
                <a:spcPct val="85000"/>
              </a:lnSpc>
              <a:spcBef>
                <a:spcPts val="720"/>
              </a:spcBef>
              <a:spcAft>
                <a:spcPts val="0"/>
              </a:spcAft>
              <a:buSzPts val="2400"/>
              <a:buChar char="•"/>
            </a:pPr>
            <a:r>
              <a:rPr lang="en-US" dirty="0"/>
              <a:t>Key Performance Indicators (KPIs) and Checklists</a:t>
            </a:r>
            <a:endParaRPr dirty="0"/>
          </a:p>
          <a:p>
            <a:pPr marL="460375" lvl="1" indent="-233363" algn="l" rtl="0">
              <a:lnSpc>
                <a:spcPct val="85000"/>
              </a:lnSpc>
              <a:spcBef>
                <a:spcPts val="720"/>
              </a:spcBef>
              <a:spcAft>
                <a:spcPts val="0"/>
              </a:spcAft>
              <a:buSzPts val="2400"/>
              <a:buChar char="•"/>
            </a:pPr>
            <a:r>
              <a:rPr lang="en-US" dirty="0"/>
              <a:t>Machine Learning Operations (</a:t>
            </a:r>
            <a:r>
              <a:rPr lang="en-US" dirty="0" err="1"/>
              <a:t>MLOps</a:t>
            </a:r>
            <a:r>
              <a:rPr lang="en-US" dirty="0"/>
              <a:t>) and Commoditization</a:t>
            </a:r>
            <a:endParaRPr sz="400" dirty="0"/>
          </a:p>
          <a:p>
            <a:pPr marL="231775" lvl="0" indent="-53975"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dirty="0">
                <a:solidFill>
                  <a:srgbClr val="2C2CFF"/>
                </a:solidFill>
              </a:rPr>
              <a:t>Challenges for LLM Deployment</a:t>
            </a:r>
            <a:endParaRPr dirty="0">
              <a:solidFill>
                <a:srgbClr val="2C2CFF"/>
              </a:solidFill>
            </a:endParaRPr>
          </a:p>
          <a:p>
            <a:pPr marL="460375" lvl="1" indent="-233363" algn="l" rtl="0">
              <a:lnSpc>
                <a:spcPct val="85000"/>
              </a:lnSpc>
              <a:spcBef>
                <a:spcPts val="720"/>
              </a:spcBef>
              <a:spcAft>
                <a:spcPts val="0"/>
              </a:spcAft>
              <a:buSzPts val="2400"/>
              <a:buChar char="•"/>
            </a:pPr>
            <a:r>
              <a:rPr lang="en-US" dirty="0">
                <a:solidFill>
                  <a:srgbClr val="2C2CFF"/>
                </a:solidFill>
              </a:rPr>
              <a:t>LLM </a:t>
            </a:r>
            <a:r>
              <a:rPr lang="en-US" dirty="0">
                <a:solidFill>
                  <a:srgbClr val="2C2CFF"/>
                </a:solidFill>
                <a:latin typeface="Calibri"/>
                <a:ea typeface="Calibri"/>
                <a:cs typeface="Calibri"/>
                <a:sym typeface="Calibri"/>
              </a:rPr>
              <a:t>ꓫ</a:t>
            </a:r>
            <a:r>
              <a:rPr lang="en-US" dirty="0">
                <a:solidFill>
                  <a:srgbClr val="2C2CFF"/>
                </a:solidFill>
              </a:rPr>
              <a:t> EDA: Software Engineering Issues</a:t>
            </a:r>
            <a:endParaRPr dirty="0">
              <a:solidFill>
                <a:srgbClr val="2C2CFF"/>
              </a:solidFill>
            </a:endParaRPr>
          </a:p>
          <a:p>
            <a:pPr marL="460375" lvl="1" indent="-233363" algn="l" rtl="0">
              <a:lnSpc>
                <a:spcPct val="85000"/>
              </a:lnSpc>
              <a:spcBef>
                <a:spcPts val="720"/>
              </a:spcBef>
              <a:spcAft>
                <a:spcPts val="0"/>
              </a:spcAft>
              <a:buSzPts val="2400"/>
              <a:buChar char="•"/>
            </a:pPr>
            <a:r>
              <a:rPr lang="en-US" dirty="0">
                <a:solidFill>
                  <a:srgbClr val="2C2CFF"/>
                </a:solidFill>
              </a:rPr>
              <a:t>Challenges from EDA Flows</a:t>
            </a:r>
            <a:endParaRPr dirty="0">
              <a:solidFill>
                <a:srgbClr val="2C2CFF"/>
              </a:solidFill>
            </a:endParaRPr>
          </a:p>
          <a:p>
            <a:pPr marL="227011" lvl="1" indent="0" algn="l" rtl="0">
              <a:lnSpc>
                <a:spcPct val="85000"/>
              </a:lnSpc>
              <a:spcBef>
                <a:spcPts val="720"/>
              </a:spcBef>
              <a:spcAft>
                <a:spcPts val="0"/>
              </a:spcAft>
              <a:buSzPts val="2400"/>
              <a:buNone/>
            </a:pPr>
            <a:endParaRPr sz="2200" dirty="0"/>
          </a:p>
        </p:txBody>
      </p:sp>
    </p:spTree>
    <p:extLst>
      <p:ext uri="{BB962C8B-B14F-4D97-AF65-F5344CB8AC3E}">
        <p14:creationId xmlns:p14="http://schemas.microsoft.com/office/powerpoint/2010/main" val="302485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47625" y="781050"/>
            <a:ext cx="8835900" cy="5562600"/>
          </a:xfrm>
          <a:prstGeom prst="rect">
            <a:avLst/>
          </a:prstGeom>
          <a:noFill/>
          <a:ln>
            <a:noFill/>
          </a:ln>
        </p:spPr>
        <p:txBody>
          <a:bodyPr spcFirstLastPara="1" wrap="square" lIns="92075" tIns="46025" rIns="92075" bIns="46025" anchor="t" anchorCtr="0">
            <a:noAutofit/>
          </a:bodyPr>
          <a:lstStyle/>
          <a:p>
            <a:pPr marL="285750" lvl="0" indent="-234950" algn="l" rtl="0">
              <a:lnSpc>
                <a:spcPct val="100000"/>
              </a:lnSpc>
              <a:spcBef>
                <a:spcPts val="600"/>
              </a:spcBef>
              <a:spcAft>
                <a:spcPts val="0"/>
              </a:spcAft>
              <a:buSzPts val="2800"/>
              <a:buChar char="•"/>
            </a:pPr>
            <a:r>
              <a:rPr lang="en-US" dirty="0"/>
              <a:t>Very trendy, already 3 young unicorns</a:t>
            </a:r>
          </a:p>
          <a:p>
            <a:pPr marL="571500" lvl="1" indent="-285750">
              <a:lnSpc>
                <a:spcPct val="100000"/>
              </a:lnSpc>
              <a:spcBef>
                <a:spcPts val="600"/>
              </a:spcBef>
              <a:buSzPts val="2800"/>
            </a:pPr>
            <a:r>
              <a:rPr lang="en-US" i="1" dirty="0">
                <a:solidFill>
                  <a:srgbClr val="00B0F0"/>
                </a:solidFill>
              </a:rPr>
              <a:t>Cognition,  Magic,  Cursor/</a:t>
            </a:r>
            <a:r>
              <a:rPr lang="en-US" i="1" dirty="0" err="1">
                <a:solidFill>
                  <a:srgbClr val="00B0F0"/>
                </a:solidFill>
              </a:rPr>
              <a:t>Anysphere</a:t>
            </a:r>
            <a:endParaRPr i="1" dirty="0">
              <a:solidFill>
                <a:srgbClr val="00B0F0"/>
              </a:solidFill>
            </a:endParaRPr>
          </a:p>
          <a:p>
            <a:pPr marL="285750" lvl="0" indent="-234950" algn="l" rtl="0">
              <a:lnSpc>
                <a:spcPct val="100000"/>
              </a:lnSpc>
              <a:spcBef>
                <a:spcPts val="600"/>
              </a:spcBef>
              <a:spcAft>
                <a:spcPts val="0"/>
              </a:spcAft>
              <a:buSzPts val="2800"/>
              <a:buChar char="•"/>
            </a:pPr>
            <a:r>
              <a:rPr lang="en-US" dirty="0"/>
              <a:t>No sign of slowing down</a:t>
            </a:r>
            <a:br>
              <a:rPr lang="en-US" dirty="0"/>
            </a:br>
            <a:br>
              <a:rPr lang="en-US" dirty="0"/>
            </a:br>
            <a:br>
              <a:rPr lang="en-US" dirty="0"/>
            </a:br>
            <a:br>
              <a:rPr lang="en-US" dirty="0"/>
            </a:br>
            <a:endParaRPr dirty="0"/>
          </a:p>
          <a:p>
            <a:pPr marL="285750" lvl="0" indent="-234950" algn="l" rtl="0">
              <a:lnSpc>
                <a:spcPct val="100000"/>
              </a:lnSpc>
              <a:spcBef>
                <a:spcPts val="600"/>
              </a:spcBef>
              <a:spcAft>
                <a:spcPts val="0"/>
              </a:spcAft>
              <a:buSzPts val="2800"/>
              <a:buChar char="•"/>
            </a:pPr>
            <a:r>
              <a:rPr lang="en-US" dirty="0"/>
              <a:t>Revenue: $100M+ for Cursor alone</a:t>
            </a:r>
            <a:endParaRPr dirty="0"/>
          </a:p>
          <a:p>
            <a:pPr marL="285750" lvl="0" indent="-234950" algn="l" rtl="0">
              <a:lnSpc>
                <a:spcPct val="100000"/>
              </a:lnSpc>
              <a:spcBef>
                <a:spcPts val="600"/>
              </a:spcBef>
              <a:spcAft>
                <a:spcPts val="0"/>
              </a:spcAft>
              <a:buSzPts val="2800"/>
              <a:buChar char="•"/>
            </a:pPr>
            <a:r>
              <a:rPr lang="en-US" dirty="0"/>
              <a:t>Newcomers keep coming: Aider, Zed, ...</a:t>
            </a:r>
          </a:p>
          <a:p>
            <a:pPr marL="285750" lvl="0" indent="-234950" algn="l" rtl="0">
              <a:lnSpc>
                <a:spcPct val="100000"/>
              </a:lnSpc>
              <a:spcBef>
                <a:spcPts val="600"/>
              </a:spcBef>
              <a:spcAft>
                <a:spcPts val="0"/>
              </a:spcAft>
              <a:buSzPts val="2800"/>
              <a:buChar char="•"/>
            </a:pPr>
            <a:r>
              <a:rPr lang="en-US" dirty="0"/>
              <a:t>Next: an EDA copilot?</a:t>
            </a:r>
          </a:p>
          <a:p>
            <a:pPr marL="571500" lvl="1" indent="-285750">
              <a:lnSpc>
                <a:spcPct val="100000"/>
              </a:lnSpc>
              <a:spcBef>
                <a:spcPts val="600"/>
              </a:spcBef>
              <a:buSzPts val="2800"/>
            </a:pPr>
            <a:r>
              <a:rPr lang="en-US" sz="1800" i="1" dirty="0">
                <a:solidFill>
                  <a:srgbClr val="00B0F0"/>
                </a:solidFill>
              </a:rPr>
              <a:t>“When you put the resulting netlist into </a:t>
            </a:r>
            <a:r>
              <a:rPr lang="en-US" sz="1800" b="0" i="1" u="none" strike="noStrike" dirty="0">
                <a:solidFill>
                  <a:srgbClr val="00B0F0"/>
                </a:solidFill>
                <a:effectLst/>
                <a:latin typeface="Arial" panose="020B0604020202020204" pitchFamily="34" charset="0"/>
              </a:rPr>
              <a:t>P&amp;R, make sure to fence this region with top-side ports folded onto two layers, and turn on higher-effort congestion mitigation with the following set of path groups …”</a:t>
            </a:r>
            <a:endParaRPr sz="1800" i="1" dirty="0">
              <a:solidFill>
                <a:srgbClr val="00B0F0"/>
              </a:solidFill>
            </a:endParaRPr>
          </a:p>
        </p:txBody>
      </p:sp>
      <p:sp>
        <p:nvSpPr>
          <p:cNvPr id="201" name="Google Shape;201;p13"/>
          <p:cNvSpPr txBox="1">
            <a:spLocks noGrp="1"/>
          </p:cNvSpPr>
          <p:nvPr>
            <p:ph type="title"/>
          </p:nvPr>
        </p:nvSpPr>
        <p:spPr>
          <a:xfrm>
            <a:off x="161925" y="144463"/>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LLMs for Software Engineering</a:t>
            </a:r>
            <a:endParaRPr dirty="0"/>
          </a:p>
        </p:txBody>
      </p:sp>
      <p:pic>
        <p:nvPicPr>
          <p:cNvPr id="202" name="Google Shape;202;p13"/>
          <p:cNvPicPr preferRelativeResize="0"/>
          <p:nvPr/>
        </p:nvPicPr>
        <p:blipFill rotWithShape="1">
          <a:blip r:embed="rId3">
            <a:alphaModFix/>
          </a:blip>
          <a:srcRect l="15610" t="12897" r="13285" b="14604"/>
          <a:stretch/>
        </p:blipFill>
        <p:spPr>
          <a:xfrm>
            <a:off x="723899" y="2409824"/>
            <a:ext cx="1707029" cy="1609725"/>
          </a:xfrm>
          <a:prstGeom prst="rect">
            <a:avLst/>
          </a:prstGeom>
          <a:noFill/>
          <a:ln>
            <a:noFill/>
          </a:ln>
        </p:spPr>
      </p:pic>
      <p:pic>
        <p:nvPicPr>
          <p:cNvPr id="203" name="Google Shape;203;p13"/>
          <p:cNvPicPr preferRelativeResize="0"/>
          <p:nvPr/>
        </p:nvPicPr>
        <p:blipFill rotWithShape="1">
          <a:blip r:embed="rId4">
            <a:alphaModFix/>
          </a:blip>
          <a:srcRect/>
          <a:stretch/>
        </p:blipFill>
        <p:spPr>
          <a:xfrm>
            <a:off x="2768700" y="2697046"/>
            <a:ext cx="3356726" cy="1086850"/>
          </a:xfrm>
          <a:prstGeom prst="rect">
            <a:avLst/>
          </a:prstGeom>
          <a:noFill/>
          <a:ln>
            <a:noFill/>
          </a:ln>
        </p:spPr>
      </p:pic>
      <p:pic>
        <p:nvPicPr>
          <p:cNvPr id="204" name="Google Shape;204;p13"/>
          <p:cNvPicPr preferRelativeResize="0"/>
          <p:nvPr/>
        </p:nvPicPr>
        <p:blipFill rotWithShape="1">
          <a:blip r:embed="rId5">
            <a:alphaModFix/>
          </a:blip>
          <a:srcRect/>
          <a:stretch/>
        </p:blipFill>
        <p:spPr>
          <a:xfrm>
            <a:off x="6768071" y="2672496"/>
            <a:ext cx="1707029" cy="1135950"/>
          </a:xfrm>
          <a:prstGeom prst="rect">
            <a:avLst/>
          </a:prstGeom>
          <a:noFill/>
          <a:ln>
            <a:noFill/>
          </a:ln>
        </p:spPr>
      </p:pic>
      <p:sp>
        <p:nvSpPr>
          <p:cNvPr id="2" name="TextBox 1">
            <a:extLst>
              <a:ext uri="{FF2B5EF4-FFF2-40B4-BE49-F238E27FC236}">
                <a16:creationId xmlns:a16="http://schemas.microsoft.com/office/drawing/2014/main" id="{D6BF8524-D8B1-992A-AE66-43E8BC11A149}"/>
              </a:ext>
            </a:extLst>
          </p:cNvPr>
          <p:cNvSpPr txBox="1"/>
          <p:nvPr/>
        </p:nvSpPr>
        <p:spPr>
          <a:xfrm>
            <a:off x="4107100" y="4991100"/>
            <a:ext cx="1665050" cy="584775"/>
          </a:xfrm>
          <a:prstGeom prst="rect">
            <a:avLst/>
          </a:prstGeom>
          <a:noFill/>
        </p:spPr>
        <p:txBody>
          <a:bodyPr wrap="square" rtlCol="0">
            <a:spAutoFit/>
          </a:bodyPr>
          <a:lstStyle/>
          <a:p>
            <a:r>
              <a:rPr lang="en-US" sz="3200" b="1" dirty="0">
                <a:solidFill>
                  <a:srgbClr val="FF0000"/>
                </a:solidFill>
              </a:rPr>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5" end="5"/>
                                            </p:txEl>
                                          </p:spTgt>
                                        </p:tgtEl>
                                        <p:attrNameLst>
                                          <p:attrName>style.visibility</p:attrName>
                                        </p:attrNameLst>
                                      </p:cBhvr>
                                      <p:to>
                                        <p:strVal val="visible"/>
                                      </p:to>
                                    </p:set>
                                    <p:animEffect transition="in" filter="fade">
                                      <p:cBhvr>
                                        <p:cTn id="7" dur="500"/>
                                        <p:tgtEl>
                                          <p:spTgt spid="200">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
                                            <p:txEl>
                                              <p:pRg st="6" end="6"/>
                                            </p:txEl>
                                          </p:spTgt>
                                        </p:tgtEl>
                                        <p:attrNameLst>
                                          <p:attrName>style.visibility</p:attrName>
                                        </p:attrNameLst>
                                      </p:cBhvr>
                                      <p:to>
                                        <p:strVal val="visible"/>
                                      </p:to>
                                    </p:set>
                                    <p:animEffect transition="in" filter="fade">
                                      <p:cBhvr>
                                        <p:cTn id="10" dur="500"/>
                                        <p:tgtEl>
                                          <p:spTgt spid="200">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body" idx="1"/>
          </p:nvPr>
        </p:nvSpPr>
        <p:spPr>
          <a:xfrm>
            <a:off x="28574" y="885825"/>
            <a:ext cx="9115425" cy="5562600"/>
          </a:xfrm>
          <a:prstGeom prst="rect">
            <a:avLst/>
          </a:prstGeom>
          <a:noFill/>
          <a:ln>
            <a:noFill/>
          </a:ln>
        </p:spPr>
        <p:txBody>
          <a:bodyPr spcFirstLastPara="1" wrap="square" lIns="92075" tIns="46025" rIns="92075" bIns="46025" anchor="t" anchorCtr="0">
            <a:noAutofit/>
          </a:bodyPr>
          <a:lstStyle/>
          <a:p>
            <a:pPr marL="0" lvl="0" indent="0" algn="l" rtl="0">
              <a:lnSpc>
                <a:spcPct val="85000"/>
              </a:lnSpc>
              <a:spcBef>
                <a:spcPts val="840"/>
              </a:spcBef>
              <a:spcAft>
                <a:spcPts val="1200"/>
              </a:spcAft>
              <a:buClr>
                <a:srgbClr val="C00000"/>
              </a:buClr>
              <a:buSzPts val="2800"/>
              <a:buNone/>
            </a:pPr>
            <a:r>
              <a:rPr lang="en-US" b="1" dirty="0">
                <a:solidFill>
                  <a:srgbClr val="2C2CFF"/>
                </a:solidFill>
              </a:rPr>
              <a:t>  Many criteria “must” be met !</a:t>
            </a:r>
            <a:endParaRPr b="1" dirty="0">
              <a:solidFill>
                <a:srgbClr val="2C2CFF"/>
              </a:solidFill>
            </a:endParaRPr>
          </a:p>
          <a:p>
            <a:pPr marL="285750" lvl="0" indent="-234950" algn="l" rtl="0">
              <a:lnSpc>
                <a:spcPct val="100000"/>
              </a:lnSpc>
              <a:spcBef>
                <a:spcPts val="500"/>
              </a:spcBef>
              <a:spcAft>
                <a:spcPts val="0"/>
              </a:spcAft>
              <a:buSzPts val="2800"/>
              <a:buChar char="•"/>
            </a:pPr>
            <a:r>
              <a:rPr lang="en-US" dirty="0"/>
              <a:t>Length of execution chain before a tangible result</a:t>
            </a:r>
            <a:endParaRPr dirty="0"/>
          </a:p>
          <a:p>
            <a:pPr marL="285750" lvl="0" indent="-234950" algn="l" rtl="0">
              <a:lnSpc>
                <a:spcPct val="100000"/>
              </a:lnSpc>
              <a:spcBef>
                <a:spcPts val="500"/>
              </a:spcBef>
              <a:spcAft>
                <a:spcPts val="0"/>
              </a:spcAft>
              <a:buSzPts val="2800"/>
              <a:buChar char="•"/>
            </a:pPr>
            <a:r>
              <a:rPr lang="en-US" dirty="0"/>
              <a:t>Open-source </a:t>
            </a:r>
            <a:r>
              <a:rPr lang="en-US" b="1" dirty="0" err="1"/>
              <a:t>monorepo</a:t>
            </a:r>
            <a:r>
              <a:rPr lang="en-US" dirty="0"/>
              <a:t> in a popular language</a:t>
            </a:r>
            <a:endParaRPr dirty="0"/>
          </a:p>
          <a:p>
            <a:pPr marL="285750" lvl="0" indent="-234950" algn="l" rtl="0">
              <a:lnSpc>
                <a:spcPct val="100000"/>
              </a:lnSpc>
              <a:spcBef>
                <a:spcPts val="500"/>
              </a:spcBef>
              <a:spcAft>
                <a:spcPts val="0"/>
              </a:spcAft>
              <a:buSzPts val="2800"/>
              <a:buChar char="•"/>
            </a:pPr>
            <a:r>
              <a:rPr lang="en-US" dirty="0"/>
              <a:t>Low, ideally </a:t>
            </a:r>
            <a:r>
              <a:rPr lang="en-US" b="1" dirty="0"/>
              <a:t>zero</a:t>
            </a:r>
            <a:r>
              <a:rPr lang="en-US" dirty="0"/>
              <a:t> important third-party </a:t>
            </a:r>
            <a:r>
              <a:rPr lang="en-US" b="1" dirty="0"/>
              <a:t>dependencies</a:t>
            </a:r>
            <a:endParaRPr b="1" dirty="0"/>
          </a:p>
          <a:p>
            <a:pPr marL="285750" lvl="0" indent="-234950" algn="l" rtl="0">
              <a:lnSpc>
                <a:spcPct val="100000"/>
              </a:lnSpc>
              <a:spcBef>
                <a:spcPts val="500"/>
              </a:spcBef>
              <a:spcAft>
                <a:spcPts val="0"/>
              </a:spcAft>
              <a:buSzPts val="2800"/>
              <a:buChar char="•"/>
            </a:pPr>
            <a:r>
              <a:rPr lang="en-US" dirty="0"/>
              <a:t>In-line, sufficient </a:t>
            </a:r>
            <a:r>
              <a:rPr lang="en-US" b="1" dirty="0"/>
              <a:t>documentation</a:t>
            </a:r>
            <a:r>
              <a:rPr lang="en-US" dirty="0"/>
              <a:t> for codebase</a:t>
            </a:r>
            <a:endParaRPr dirty="0"/>
          </a:p>
          <a:p>
            <a:pPr marL="285750" lvl="0" indent="-234950" algn="l" rtl="0">
              <a:lnSpc>
                <a:spcPct val="100000"/>
              </a:lnSpc>
              <a:spcBef>
                <a:spcPts val="500"/>
              </a:spcBef>
              <a:spcAft>
                <a:spcPts val="0"/>
              </a:spcAft>
              <a:buSzPts val="2800"/>
              <a:buChar char="•"/>
            </a:pPr>
            <a:r>
              <a:rPr lang="en-US" dirty="0"/>
              <a:t>Low bar for </a:t>
            </a:r>
            <a:r>
              <a:rPr lang="en-US" b="1" dirty="0"/>
              <a:t>domain</a:t>
            </a:r>
            <a:r>
              <a:rPr lang="en-US" dirty="0"/>
              <a:t> </a:t>
            </a:r>
            <a:r>
              <a:rPr lang="en-US" b="1" dirty="0"/>
              <a:t>knowledge</a:t>
            </a:r>
            <a:endParaRPr b="1" dirty="0"/>
          </a:p>
          <a:p>
            <a:pPr marL="285750" lvl="0" indent="-234950" algn="l" rtl="0">
              <a:lnSpc>
                <a:spcPct val="100000"/>
              </a:lnSpc>
              <a:spcBef>
                <a:spcPts val="500"/>
              </a:spcBef>
              <a:spcAft>
                <a:spcPts val="0"/>
              </a:spcAft>
              <a:buSzPts val="2800"/>
              <a:buChar char="•"/>
            </a:pPr>
            <a:r>
              <a:rPr lang="en-US" dirty="0"/>
              <a:t>Little need for integration of non-text based information</a:t>
            </a:r>
            <a:endParaRPr dirty="0"/>
          </a:p>
          <a:p>
            <a:pPr marL="285750" lvl="0" indent="-234950" algn="l" rtl="0">
              <a:lnSpc>
                <a:spcPct val="100000"/>
              </a:lnSpc>
              <a:spcBef>
                <a:spcPts val="500"/>
              </a:spcBef>
              <a:spcAft>
                <a:spcPts val="0"/>
              </a:spcAft>
              <a:buSzPts val="2800"/>
              <a:buChar char="•"/>
            </a:pPr>
            <a:r>
              <a:rPr lang="en-US" dirty="0"/>
              <a:t>Small </a:t>
            </a:r>
            <a:r>
              <a:rPr lang="en-US" b="1" dirty="0"/>
              <a:t>compute</a:t>
            </a:r>
            <a:r>
              <a:rPr lang="en-US" dirty="0"/>
              <a:t> requirement to test a small change</a:t>
            </a:r>
            <a:endParaRPr dirty="0"/>
          </a:p>
          <a:p>
            <a:pPr marL="285750" lvl="0" indent="-234950" algn="l" rtl="0">
              <a:lnSpc>
                <a:spcPct val="100000"/>
              </a:lnSpc>
              <a:spcBef>
                <a:spcPts val="500"/>
              </a:spcBef>
              <a:spcAft>
                <a:spcPts val="0"/>
              </a:spcAft>
              <a:buSzPts val="2800"/>
              <a:buChar char="•"/>
            </a:pPr>
            <a:r>
              <a:rPr lang="en-US" b="1" dirty="0"/>
              <a:t>Integration</a:t>
            </a:r>
            <a:r>
              <a:rPr lang="en-US" dirty="0"/>
              <a:t> with tools, e.g., browser-based UI render</a:t>
            </a:r>
            <a:endParaRPr dirty="0"/>
          </a:p>
          <a:p>
            <a:pPr marL="0" lvl="0" indent="0" algn="l" rtl="0">
              <a:lnSpc>
                <a:spcPct val="85000"/>
              </a:lnSpc>
              <a:spcBef>
                <a:spcPts val="1800"/>
              </a:spcBef>
              <a:spcAft>
                <a:spcPts val="0"/>
              </a:spcAft>
              <a:buSzPts val="2800"/>
              <a:buNone/>
            </a:pPr>
            <a:r>
              <a:rPr lang="en-US" b="1" dirty="0">
                <a:solidFill>
                  <a:srgbClr val="2C2CFF"/>
                </a:solidFill>
              </a:rPr>
              <a:t>  Many standard codebases already satisfy these !</a:t>
            </a:r>
            <a:endParaRPr b="1" dirty="0">
              <a:solidFill>
                <a:srgbClr val="2C2CFF"/>
              </a:solidFill>
            </a:endParaRPr>
          </a:p>
        </p:txBody>
      </p:sp>
      <p:sp>
        <p:nvSpPr>
          <p:cNvPr id="210" name="Google Shape;210;p14"/>
          <p:cNvSpPr txBox="1">
            <a:spLocks noGrp="1"/>
          </p:cNvSpPr>
          <p:nvPr>
            <p:ph type="title"/>
          </p:nvPr>
        </p:nvSpPr>
        <p:spPr>
          <a:xfrm>
            <a:off x="161925" y="144463"/>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LLMs Excel at </a:t>
            </a:r>
            <a:r>
              <a:rPr lang="en-US" dirty="0">
                <a:solidFill>
                  <a:srgbClr val="FF0000"/>
                </a:solidFill>
              </a:rPr>
              <a:t>Particular</a:t>
            </a:r>
            <a:r>
              <a:rPr lang="en-US" dirty="0"/>
              <a:t> Codebases</a:t>
            </a:r>
            <a:endParaRPr dirty="0"/>
          </a:p>
        </p:txBody>
      </p:sp>
      <p:sp>
        <p:nvSpPr>
          <p:cNvPr id="2" name="TextBox 1">
            <a:extLst>
              <a:ext uri="{FF2B5EF4-FFF2-40B4-BE49-F238E27FC236}">
                <a16:creationId xmlns:a16="http://schemas.microsoft.com/office/drawing/2014/main" id="{D910F3F6-0CC6-B6C5-D922-B4C37972803A}"/>
              </a:ext>
            </a:extLst>
          </p:cNvPr>
          <p:cNvSpPr txBox="1"/>
          <p:nvPr/>
        </p:nvSpPr>
        <p:spPr>
          <a:xfrm>
            <a:off x="5905500" y="885825"/>
            <a:ext cx="2628900" cy="707886"/>
          </a:xfrm>
          <a:prstGeom prst="rect">
            <a:avLst/>
          </a:prstGeom>
          <a:solidFill>
            <a:srgbClr val="FFFF00"/>
          </a:solidFill>
          <a:ln w="28575">
            <a:solidFill>
              <a:srgbClr val="FF0000"/>
            </a:solidFill>
          </a:ln>
        </p:spPr>
        <p:txBody>
          <a:bodyPr wrap="square" rtlCol="0">
            <a:spAutoFit/>
          </a:bodyPr>
          <a:lstStyle/>
          <a:p>
            <a:r>
              <a:rPr lang="en-US" sz="2000" dirty="0">
                <a:solidFill>
                  <a:srgbClr val="FF0000"/>
                </a:solidFill>
              </a:rPr>
              <a:t>For a self-driving car: </a:t>
            </a:r>
            <a:r>
              <a:rPr lang="en-US" sz="2000" b="1" dirty="0">
                <a:solidFill>
                  <a:srgbClr val="FF0000"/>
                </a:solidFill>
              </a:rPr>
              <a:t>“Clear Weather”</a:t>
            </a:r>
          </a:p>
        </p:txBody>
      </p:sp>
      <p:cxnSp>
        <p:nvCxnSpPr>
          <p:cNvPr id="4" name="Straight Arrow Connector 3">
            <a:extLst>
              <a:ext uri="{FF2B5EF4-FFF2-40B4-BE49-F238E27FC236}">
                <a16:creationId xmlns:a16="http://schemas.microsoft.com/office/drawing/2014/main" id="{557BF271-22DD-38AA-627B-0DB0AB13DFE7}"/>
              </a:ext>
            </a:extLst>
          </p:cNvPr>
          <p:cNvCxnSpPr/>
          <p:nvPr/>
        </p:nvCxnSpPr>
        <p:spPr>
          <a:xfrm flipH="1" flipV="1">
            <a:off x="8390028" y="1652338"/>
            <a:ext cx="417095" cy="4491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1" end="1"/>
                                            </p:txEl>
                                          </p:spTgt>
                                        </p:tgtEl>
                                        <p:attrNameLst>
                                          <p:attrName>style.visibility</p:attrName>
                                        </p:attrNameLst>
                                      </p:cBhvr>
                                      <p:to>
                                        <p:strVal val="visible"/>
                                      </p:to>
                                    </p:set>
                                    <p:animEffect transition="in" filter="fade">
                                      <p:cBhvr>
                                        <p:cTn id="7" dur="500"/>
                                        <p:tgtEl>
                                          <p:spTgt spid="20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9">
                                            <p:txEl>
                                              <p:pRg st="2" end="2"/>
                                            </p:txEl>
                                          </p:spTgt>
                                        </p:tgtEl>
                                        <p:attrNameLst>
                                          <p:attrName>style.visibility</p:attrName>
                                        </p:attrNameLst>
                                      </p:cBhvr>
                                      <p:to>
                                        <p:strVal val="visible"/>
                                      </p:to>
                                    </p:set>
                                    <p:animEffect transition="in" filter="fade">
                                      <p:cBhvr>
                                        <p:cTn id="10" dur="500"/>
                                        <p:tgtEl>
                                          <p:spTgt spid="20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9">
                                            <p:txEl>
                                              <p:pRg st="3" end="3"/>
                                            </p:txEl>
                                          </p:spTgt>
                                        </p:tgtEl>
                                        <p:attrNameLst>
                                          <p:attrName>style.visibility</p:attrName>
                                        </p:attrNameLst>
                                      </p:cBhvr>
                                      <p:to>
                                        <p:strVal val="visible"/>
                                      </p:to>
                                    </p:set>
                                    <p:animEffect transition="in" filter="fade">
                                      <p:cBhvr>
                                        <p:cTn id="13" dur="500"/>
                                        <p:tgtEl>
                                          <p:spTgt spid="20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9">
                                            <p:txEl>
                                              <p:pRg st="4" end="4"/>
                                            </p:txEl>
                                          </p:spTgt>
                                        </p:tgtEl>
                                        <p:attrNameLst>
                                          <p:attrName>style.visibility</p:attrName>
                                        </p:attrNameLst>
                                      </p:cBhvr>
                                      <p:to>
                                        <p:strVal val="visible"/>
                                      </p:to>
                                    </p:set>
                                    <p:animEffect transition="in" filter="fade">
                                      <p:cBhvr>
                                        <p:cTn id="16" dur="500"/>
                                        <p:tgtEl>
                                          <p:spTgt spid="20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9">
                                            <p:txEl>
                                              <p:pRg st="5" end="5"/>
                                            </p:txEl>
                                          </p:spTgt>
                                        </p:tgtEl>
                                        <p:attrNameLst>
                                          <p:attrName>style.visibility</p:attrName>
                                        </p:attrNameLst>
                                      </p:cBhvr>
                                      <p:to>
                                        <p:strVal val="visible"/>
                                      </p:to>
                                    </p:set>
                                    <p:animEffect transition="in" filter="fade">
                                      <p:cBhvr>
                                        <p:cTn id="19" dur="500"/>
                                        <p:tgtEl>
                                          <p:spTgt spid="20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9">
                                            <p:txEl>
                                              <p:pRg st="6" end="6"/>
                                            </p:txEl>
                                          </p:spTgt>
                                        </p:tgtEl>
                                        <p:attrNameLst>
                                          <p:attrName>style.visibility</p:attrName>
                                        </p:attrNameLst>
                                      </p:cBhvr>
                                      <p:to>
                                        <p:strVal val="visible"/>
                                      </p:to>
                                    </p:set>
                                    <p:animEffect transition="in" filter="fade">
                                      <p:cBhvr>
                                        <p:cTn id="22" dur="500"/>
                                        <p:tgtEl>
                                          <p:spTgt spid="20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9">
                                            <p:txEl>
                                              <p:pRg st="7" end="7"/>
                                            </p:txEl>
                                          </p:spTgt>
                                        </p:tgtEl>
                                        <p:attrNameLst>
                                          <p:attrName>style.visibility</p:attrName>
                                        </p:attrNameLst>
                                      </p:cBhvr>
                                      <p:to>
                                        <p:strVal val="visible"/>
                                      </p:to>
                                    </p:set>
                                    <p:animEffect transition="in" filter="fade">
                                      <p:cBhvr>
                                        <p:cTn id="25" dur="500"/>
                                        <p:tgtEl>
                                          <p:spTgt spid="209">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9">
                                            <p:txEl>
                                              <p:pRg st="8" end="8"/>
                                            </p:txEl>
                                          </p:spTgt>
                                        </p:tgtEl>
                                        <p:attrNameLst>
                                          <p:attrName>style.visibility</p:attrName>
                                        </p:attrNameLst>
                                      </p:cBhvr>
                                      <p:to>
                                        <p:strVal val="visible"/>
                                      </p:to>
                                    </p:set>
                                    <p:animEffect transition="in" filter="fade">
                                      <p:cBhvr>
                                        <p:cTn id="28" dur="500"/>
                                        <p:tgtEl>
                                          <p:spTgt spid="209">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09">
                                            <p:txEl>
                                              <p:pRg st="9" end="9"/>
                                            </p:txEl>
                                          </p:spTgt>
                                        </p:tgtEl>
                                        <p:attrNameLst>
                                          <p:attrName>style.visibility</p:attrName>
                                        </p:attrNameLst>
                                      </p:cBhvr>
                                      <p:to>
                                        <p:strVal val="visible"/>
                                      </p:to>
                                    </p:set>
                                    <p:animEffect transition="in" filter="fade">
                                      <p:cBhvr>
                                        <p:cTn id="31" dur="500"/>
                                        <p:tgtEl>
                                          <p:spTgt spid="20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11f4e793f8_4_0"/>
          <p:cNvSpPr txBox="1">
            <a:spLocks noGrp="1"/>
          </p:cNvSpPr>
          <p:nvPr>
            <p:ph type="body" idx="1"/>
          </p:nvPr>
        </p:nvSpPr>
        <p:spPr>
          <a:xfrm>
            <a:off x="0" y="1019174"/>
            <a:ext cx="9144000" cy="5381625"/>
          </a:xfrm>
          <a:prstGeom prst="rect">
            <a:avLst/>
          </a:prstGeom>
          <a:noFill/>
          <a:ln>
            <a:noFill/>
          </a:ln>
        </p:spPr>
        <p:txBody>
          <a:bodyPr spcFirstLastPara="1" wrap="square" lIns="92075" tIns="46025" rIns="92075" bIns="46025" anchor="t" anchorCtr="0">
            <a:noAutofit/>
          </a:bodyPr>
          <a:lstStyle/>
          <a:p>
            <a:pPr marL="0" lvl="0" indent="0" algn="l" rtl="0">
              <a:lnSpc>
                <a:spcPct val="85000"/>
              </a:lnSpc>
              <a:spcBef>
                <a:spcPts val="840"/>
              </a:spcBef>
              <a:spcAft>
                <a:spcPts val="0"/>
              </a:spcAft>
              <a:buSzPts val="2800"/>
              <a:buNone/>
            </a:pPr>
            <a:r>
              <a:rPr lang="en-US" b="1" dirty="0">
                <a:solidFill>
                  <a:srgbClr val="2C2CFF"/>
                </a:solidFill>
              </a:rPr>
              <a:t>  EDA lacks a lot of this…</a:t>
            </a:r>
            <a:endParaRPr b="1" dirty="0">
              <a:solidFill>
                <a:srgbClr val="2C2CFF"/>
              </a:solidFill>
            </a:endParaRPr>
          </a:p>
          <a:p>
            <a:pPr marL="0" lvl="0" indent="0" algn="l" rtl="0">
              <a:lnSpc>
                <a:spcPct val="85000"/>
              </a:lnSpc>
              <a:spcBef>
                <a:spcPts val="840"/>
              </a:spcBef>
              <a:spcAft>
                <a:spcPts val="0"/>
              </a:spcAft>
              <a:buSzPts val="2800"/>
              <a:buNone/>
            </a:pPr>
            <a:endParaRPr dirty="0"/>
          </a:p>
          <a:p>
            <a:pPr marL="228600" lvl="0" indent="-228600" algn="l" rtl="0">
              <a:lnSpc>
                <a:spcPct val="100000"/>
              </a:lnSpc>
              <a:spcBef>
                <a:spcPts val="500"/>
              </a:spcBef>
              <a:spcAft>
                <a:spcPts val="0"/>
              </a:spcAft>
              <a:buSzPts val="2800"/>
              <a:buChar char="•"/>
            </a:pPr>
            <a:r>
              <a:rPr lang="en-US" dirty="0"/>
              <a:t>SOTA EDA and open-source EDA are ~disjoint</a:t>
            </a:r>
            <a:endParaRPr dirty="0"/>
          </a:p>
          <a:p>
            <a:pPr marL="228600" lvl="0" indent="-228600" algn="l" rtl="0">
              <a:lnSpc>
                <a:spcPct val="100000"/>
              </a:lnSpc>
              <a:spcBef>
                <a:spcPts val="500"/>
              </a:spcBef>
              <a:spcAft>
                <a:spcPts val="0"/>
              </a:spcAft>
              <a:buSzPts val="2800"/>
              <a:buChar char="•"/>
            </a:pPr>
            <a:r>
              <a:rPr lang="en-US" dirty="0"/>
              <a:t>Extensive </a:t>
            </a:r>
            <a:r>
              <a:rPr lang="en-US" b="1" dirty="0"/>
              <a:t>domain</a:t>
            </a:r>
            <a:r>
              <a:rPr lang="en-US" dirty="0"/>
              <a:t> </a:t>
            </a:r>
            <a:r>
              <a:rPr lang="en-US" b="1" dirty="0"/>
              <a:t>knowledge</a:t>
            </a:r>
            <a:r>
              <a:rPr lang="en-US" dirty="0"/>
              <a:t> is a must</a:t>
            </a:r>
            <a:endParaRPr dirty="0"/>
          </a:p>
          <a:p>
            <a:pPr marL="228600" lvl="0" indent="-228600" algn="l" rtl="0">
              <a:lnSpc>
                <a:spcPct val="100000"/>
              </a:lnSpc>
              <a:spcBef>
                <a:spcPts val="500"/>
              </a:spcBef>
              <a:spcAft>
                <a:spcPts val="0"/>
              </a:spcAft>
              <a:buSzPts val="2800"/>
              <a:buChar char="•"/>
            </a:pPr>
            <a:r>
              <a:rPr lang="en-US" b="1" dirty="0"/>
              <a:t>Feedback</a:t>
            </a:r>
            <a:r>
              <a:rPr lang="en-US" dirty="0"/>
              <a:t> on changes can take </a:t>
            </a:r>
            <a:r>
              <a:rPr lang="en-US" b="1" dirty="0"/>
              <a:t>days</a:t>
            </a:r>
            <a:r>
              <a:rPr lang="en-US" dirty="0"/>
              <a:t> or even weeks</a:t>
            </a:r>
            <a:endParaRPr dirty="0"/>
          </a:p>
          <a:p>
            <a:pPr marL="228600" lvl="0" indent="-228600" algn="l" rtl="0">
              <a:lnSpc>
                <a:spcPct val="100000"/>
              </a:lnSpc>
              <a:spcBef>
                <a:spcPts val="500"/>
              </a:spcBef>
              <a:spcAft>
                <a:spcPts val="0"/>
              </a:spcAft>
              <a:buSzPts val="2800"/>
              <a:buChar char="•"/>
            </a:pPr>
            <a:r>
              <a:rPr lang="en-US" dirty="0"/>
              <a:t>Mixture of Verilog, C++, Python for ORFS</a:t>
            </a:r>
            <a:endParaRPr dirty="0"/>
          </a:p>
          <a:p>
            <a:pPr marL="228600" lvl="0" indent="-228600" algn="l" rtl="0">
              <a:lnSpc>
                <a:spcPct val="100000"/>
              </a:lnSpc>
              <a:spcBef>
                <a:spcPts val="500"/>
              </a:spcBef>
              <a:spcAft>
                <a:spcPts val="0"/>
              </a:spcAft>
              <a:buSzPts val="2800"/>
              <a:buChar char="•"/>
            </a:pPr>
            <a:r>
              <a:rPr lang="en-US" dirty="0"/>
              <a:t>Endless </a:t>
            </a:r>
            <a:r>
              <a:rPr lang="en-US" b="1" dirty="0"/>
              <a:t>sea of self-contained tools</a:t>
            </a:r>
            <a:r>
              <a:rPr lang="en-US" dirty="0"/>
              <a:t>: </a:t>
            </a:r>
            <a:r>
              <a:rPr lang="en-US" dirty="0" err="1"/>
              <a:t>Yosys</a:t>
            </a:r>
            <a:r>
              <a:rPr lang="en-US" dirty="0"/>
              <a:t>, ABC, …</a:t>
            </a:r>
            <a:endParaRPr dirty="0"/>
          </a:p>
          <a:p>
            <a:pPr marL="228600" lvl="0" indent="-228600" algn="l" rtl="0">
              <a:lnSpc>
                <a:spcPct val="100000"/>
              </a:lnSpc>
              <a:spcBef>
                <a:spcPts val="500"/>
              </a:spcBef>
              <a:spcAft>
                <a:spcPts val="0"/>
              </a:spcAft>
              <a:buSzPts val="2800"/>
              <a:buChar char="•"/>
            </a:pPr>
            <a:r>
              <a:rPr lang="en-US" dirty="0"/>
              <a:t>Lack of in-line comments and lots of documentation</a:t>
            </a:r>
            <a:endParaRPr dirty="0"/>
          </a:p>
          <a:p>
            <a:pPr marL="228600" lvl="0" indent="-228600" algn="l" rtl="0">
              <a:lnSpc>
                <a:spcPct val="100000"/>
              </a:lnSpc>
              <a:spcBef>
                <a:spcPts val="500"/>
              </a:spcBef>
              <a:spcAft>
                <a:spcPts val="0"/>
              </a:spcAft>
              <a:buSzPts val="2800"/>
              <a:buChar char="•"/>
            </a:pPr>
            <a:r>
              <a:rPr lang="en-US" dirty="0"/>
              <a:t>Reliance on platform kits that are </a:t>
            </a:r>
            <a:r>
              <a:rPr lang="en-US" b="1" dirty="0"/>
              <a:t>third-party imports</a:t>
            </a:r>
            <a:endParaRPr b="1" dirty="0"/>
          </a:p>
          <a:p>
            <a:pPr marL="228600" lvl="0" indent="-228600" algn="l" rtl="0">
              <a:lnSpc>
                <a:spcPct val="100000"/>
              </a:lnSpc>
              <a:spcBef>
                <a:spcPts val="500"/>
              </a:spcBef>
              <a:spcAft>
                <a:spcPts val="0"/>
              </a:spcAft>
              <a:buSzPts val="2800"/>
              <a:buChar char="•"/>
            </a:pPr>
            <a:r>
              <a:rPr lang="en-US" dirty="0"/>
              <a:t>Copyright/IP rights + LLM leaks = </a:t>
            </a:r>
            <a:r>
              <a:rPr lang="en-US" b="1" dirty="0"/>
              <a:t>nightmare</a:t>
            </a:r>
            <a:r>
              <a:rPr lang="en-US" dirty="0"/>
              <a:t> scenario</a:t>
            </a:r>
          </a:p>
          <a:p>
            <a:pPr marL="228600" lvl="0" indent="-228600" algn="l" rtl="0">
              <a:lnSpc>
                <a:spcPct val="100000"/>
              </a:lnSpc>
              <a:spcBef>
                <a:spcPts val="500"/>
              </a:spcBef>
              <a:spcAft>
                <a:spcPts val="0"/>
              </a:spcAft>
              <a:buSzPts val="2800"/>
              <a:buChar char="•"/>
            </a:pPr>
            <a:r>
              <a:rPr lang="en-US" b="1" dirty="0">
                <a:solidFill>
                  <a:srgbClr val="FF0000"/>
                </a:solidFill>
              </a:rPr>
              <a:t>…</a:t>
            </a:r>
            <a:r>
              <a:rPr lang="en-US" dirty="0">
                <a:solidFill>
                  <a:srgbClr val="FF0000"/>
                </a:solidFill>
              </a:rPr>
              <a:t>   </a:t>
            </a:r>
            <a:r>
              <a:rPr lang="en-US" b="1" dirty="0">
                <a:solidFill>
                  <a:srgbClr val="FF0000"/>
                </a:solidFill>
              </a:rPr>
              <a:t>(… --- …)</a:t>
            </a:r>
            <a:endParaRPr b="1" dirty="0">
              <a:solidFill>
                <a:srgbClr val="FF0000"/>
              </a:solidFill>
            </a:endParaRPr>
          </a:p>
        </p:txBody>
      </p:sp>
      <p:sp>
        <p:nvSpPr>
          <p:cNvPr id="216" name="Google Shape;216;g311f4e793f8_4_0"/>
          <p:cNvSpPr txBox="1">
            <a:spLocks noGrp="1"/>
          </p:cNvSpPr>
          <p:nvPr>
            <p:ph type="title"/>
          </p:nvPr>
        </p:nvSpPr>
        <p:spPr>
          <a:xfrm>
            <a:off x="57150" y="125413"/>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On the Other Hand … EDA ?</a:t>
            </a:r>
            <a:endParaRPr dirty="0"/>
          </a:p>
        </p:txBody>
      </p:sp>
      <p:sp>
        <p:nvSpPr>
          <p:cNvPr id="2" name="TextBox 1">
            <a:extLst>
              <a:ext uri="{FF2B5EF4-FFF2-40B4-BE49-F238E27FC236}">
                <a16:creationId xmlns:a16="http://schemas.microsoft.com/office/drawing/2014/main" id="{E66FD894-074F-5C2D-5A03-F9F0F8BA425C}"/>
              </a:ext>
            </a:extLst>
          </p:cNvPr>
          <p:cNvSpPr txBox="1"/>
          <p:nvPr/>
        </p:nvSpPr>
        <p:spPr>
          <a:xfrm>
            <a:off x="5905500" y="885825"/>
            <a:ext cx="2580774" cy="707886"/>
          </a:xfrm>
          <a:prstGeom prst="rect">
            <a:avLst/>
          </a:prstGeom>
          <a:solidFill>
            <a:srgbClr val="FFFF00"/>
          </a:solidFill>
          <a:ln w="28575">
            <a:solidFill>
              <a:srgbClr val="FF0000"/>
            </a:solidFill>
          </a:ln>
        </p:spPr>
        <p:txBody>
          <a:bodyPr wrap="square" rtlCol="0">
            <a:spAutoFit/>
          </a:bodyPr>
          <a:lstStyle/>
          <a:p>
            <a:r>
              <a:rPr lang="en-US" sz="2000" dirty="0">
                <a:solidFill>
                  <a:srgbClr val="FF0000"/>
                </a:solidFill>
              </a:rPr>
              <a:t>For a self-driving car: </a:t>
            </a:r>
            <a:r>
              <a:rPr lang="en-US" sz="2000" b="1" dirty="0">
                <a:solidFill>
                  <a:srgbClr val="FF0000"/>
                </a:solidFill>
              </a:rPr>
              <a:t>“Snowstorm”</a:t>
            </a:r>
          </a:p>
        </p:txBody>
      </p:sp>
      <p:cxnSp>
        <p:nvCxnSpPr>
          <p:cNvPr id="3" name="Straight Arrow Connector 2">
            <a:extLst>
              <a:ext uri="{FF2B5EF4-FFF2-40B4-BE49-F238E27FC236}">
                <a16:creationId xmlns:a16="http://schemas.microsoft.com/office/drawing/2014/main" id="{7F91C138-A5B3-68FD-1B92-D57B0494FCF7}"/>
              </a:ext>
            </a:extLst>
          </p:cNvPr>
          <p:cNvCxnSpPr/>
          <p:nvPr/>
        </p:nvCxnSpPr>
        <p:spPr>
          <a:xfrm flipH="1" flipV="1">
            <a:off x="8390028" y="1652338"/>
            <a:ext cx="417095" cy="44917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6FA6915-B76B-1414-4807-5E336D6B06CD}"/>
              </a:ext>
            </a:extLst>
          </p:cNvPr>
          <p:cNvSpPr>
            <a:spLocks noGrp="1"/>
          </p:cNvSpPr>
          <p:nvPr>
            <p:ph idx="1"/>
          </p:nvPr>
        </p:nvSpPr>
        <p:spPr>
          <a:xfrm>
            <a:off x="77820" y="888460"/>
            <a:ext cx="9013826" cy="5311302"/>
          </a:xfrm>
        </p:spPr>
        <p:txBody>
          <a:bodyPr/>
          <a:lstStyle/>
          <a:p>
            <a:pPr marL="231775" indent="-231775"/>
            <a:r>
              <a:rPr kumimoji="1" lang="en-US" altLang="zh-CN" sz="2600" dirty="0"/>
              <a:t>AI/ML techniques have been applied to many IC physical design challenges, e.g.:</a:t>
            </a:r>
          </a:p>
          <a:p>
            <a:pPr marL="460375" lvl="1" indent="-233363"/>
            <a:r>
              <a:rPr kumimoji="1" lang="en-US" altLang="zh-CN" sz="2200" dirty="0"/>
              <a:t>Hyperparameter autotuning for better PPA tool settings</a:t>
            </a:r>
          </a:p>
          <a:p>
            <a:pPr marL="460375" lvl="1" indent="-233363"/>
            <a:r>
              <a:rPr kumimoji="1" lang="en-US" altLang="zh-CN" sz="2200" dirty="0"/>
              <a:t>ML Predictions of routing hotspots, doomed runs, and PPA</a:t>
            </a:r>
          </a:p>
          <a:p>
            <a:pPr marL="460375" lvl="1" indent="-233363"/>
            <a:r>
              <a:rPr kumimoji="1" lang="en-US" altLang="zh-CN" sz="2200" dirty="0"/>
              <a:t>Routing blockage creation to improve </a:t>
            </a:r>
            <a:r>
              <a:rPr kumimoji="1" lang="en-US" altLang="zh-CN" sz="2200" dirty="0" err="1"/>
              <a:t>routability</a:t>
            </a:r>
            <a:r>
              <a:rPr kumimoji="1" lang="en-US" altLang="zh-CN" sz="2200" dirty="0"/>
              <a:t> and PPA</a:t>
            </a:r>
          </a:p>
          <a:p>
            <a:pPr marL="231775" indent="-231775"/>
            <a:endParaRPr kumimoji="1" lang="en-US" altLang="zh-CN" sz="400" dirty="0"/>
          </a:p>
          <a:p>
            <a:pPr marL="231775" indent="-231775"/>
            <a:r>
              <a:rPr kumimoji="1" lang="en-US" altLang="zh-CN" sz="2600" dirty="0"/>
              <a:t>But: practical challenges are seen in ML </a:t>
            </a:r>
            <a:r>
              <a:rPr kumimoji="1" lang="en-US" altLang="zh-CN" sz="2600" b="1" dirty="0">
                <a:solidFill>
                  <a:srgbClr val="FF0000"/>
                </a:solidFill>
              </a:rPr>
              <a:t>deployment</a:t>
            </a:r>
          </a:p>
          <a:p>
            <a:pPr marL="227012" lvl="1" indent="0">
              <a:buNone/>
            </a:pPr>
            <a:r>
              <a:rPr kumimoji="1" lang="en-US" altLang="zh-CN" sz="2600" b="1" dirty="0">
                <a:solidFill>
                  <a:srgbClr val="0000FF"/>
                </a:solidFill>
                <a:sym typeface="Wingdings" panose="05000000000000000000" pitchFamily="2" charset="2"/>
              </a:rPr>
              <a:t></a:t>
            </a:r>
            <a:r>
              <a:rPr kumimoji="1" lang="en-US" altLang="zh-CN" sz="2600" b="1" i="1" dirty="0">
                <a:solidFill>
                  <a:srgbClr val="0000FF"/>
                </a:solidFill>
                <a:sym typeface="Wingdings" panose="05000000000000000000" pitchFamily="2" charset="2"/>
              </a:rPr>
              <a:t> Why have so many efforts fallen short?</a:t>
            </a:r>
            <a:endParaRPr kumimoji="1" lang="en-US" altLang="zh-CN" sz="2600" b="1" i="1" dirty="0">
              <a:solidFill>
                <a:srgbClr val="0000FF"/>
              </a:solidFill>
            </a:endParaRPr>
          </a:p>
          <a:p>
            <a:pPr marL="344488" lvl="1" indent="-231775"/>
            <a:endParaRPr kumimoji="1" lang="en-US" altLang="zh-CN" sz="400" dirty="0"/>
          </a:p>
          <a:p>
            <a:pPr marL="231775" indent="-231775"/>
            <a:r>
              <a:rPr kumimoji="1" lang="en-US" altLang="zh-CN" sz="2600" dirty="0"/>
              <a:t>This talk:</a:t>
            </a:r>
          </a:p>
          <a:p>
            <a:pPr marL="460375" lvl="1" indent="-233363"/>
            <a:r>
              <a:rPr kumimoji="1" lang="en-US" altLang="zh-CN" sz="2200" dirty="0"/>
              <a:t>Issues surrounding data for ML</a:t>
            </a:r>
          </a:p>
          <a:p>
            <a:pPr marL="460375" lvl="1" indent="-233363"/>
            <a:r>
              <a:rPr kumimoji="1" lang="en-US" altLang="zh-CN" sz="2200" dirty="0"/>
              <a:t>High-level principles for deployment</a:t>
            </a:r>
          </a:p>
          <a:p>
            <a:pPr marL="460375" lvl="1" indent="-233363"/>
            <a:r>
              <a:rPr kumimoji="1" lang="en-US" altLang="zh-CN" sz="2200" dirty="0"/>
              <a:t>Basic “checklists” for data, models, and use cases</a:t>
            </a:r>
          </a:p>
          <a:p>
            <a:pPr marL="460375" lvl="1" indent="-233363"/>
            <a:r>
              <a:rPr kumimoji="1" lang="en-US" altLang="zh-CN" sz="2200" dirty="0"/>
              <a:t>Context for </a:t>
            </a:r>
            <a:r>
              <a:rPr kumimoji="1" lang="en-US" altLang="zh-CN" sz="2200" dirty="0" err="1"/>
              <a:t>MLOps</a:t>
            </a:r>
            <a:r>
              <a:rPr kumimoji="1" lang="en-US" altLang="zh-CN" sz="2200" dirty="0"/>
              <a:t> and LLM-based application development</a:t>
            </a:r>
            <a:endParaRPr kumimoji="1" lang="zh-CN" altLang="en-US" sz="2200" dirty="0"/>
          </a:p>
        </p:txBody>
      </p:sp>
      <p:sp>
        <p:nvSpPr>
          <p:cNvPr id="3" name="标题 2">
            <a:extLst>
              <a:ext uri="{FF2B5EF4-FFF2-40B4-BE49-F238E27FC236}">
                <a16:creationId xmlns:a16="http://schemas.microsoft.com/office/drawing/2014/main" id="{334B9BBE-C741-5925-67ED-463D4C798649}"/>
              </a:ext>
            </a:extLst>
          </p:cNvPr>
          <p:cNvSpPr>
            <a:spLocks noGrp="1"/>
          </p:cNvSpPr>
          <p:nvPr>
            <p:ph type="title"/>
          </p:nvPr>
        </p:nvSpPr>
        <p:spPr/>
        <p:txBody>
          <a:bodyPr/>
          <a:lstStyle/>
          <a:p>
            <a:r>
              <a:rPr kumimoji="1" lang="en-US" altLang="zh-CN" dirty="0"/>
              <a:t>Motivation</a:t>
            </a:r>
            <a:endParaRPr kumimoji="1" lang="zh-CN" altLang="en-US" dirty="0"/>
          </a:p>
        </p:txBody>
      </p:sp>
    </p:spTree>
    <p:extLst>
      <p:ext uri="{BB962C8B-B14F-4D97-AF65-F5344CB8AC3E}">
        <p14:creationId xmlns:p14="http://schemas.microsoft.com/office/powerpoint/2010/main" val="3058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Effect transition="in" filter="fade">
                                      <p:cBhvr>
                                        <p:cTn id="1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11e84e00ca_1_83"/>
          <p:cNvSpPr txBox="1">
            <a:spLocks noGrp="1"/>
          </p:cNvSpPr>
          <p:nvPr>
            <p:ph type="body" idx="1"/>
          </p:nvPr>
        </p:nvSpPr>
        <p:spPr>
          <a:xfrm>
            <a:off x="0" y="809624"/>
            <a:ext cx="9144000" cy="5705475"/>
          </a:xfrm>
          <a:prstGeom prst="rect">
            <a:avLst/>
          </a:prstGeom>
          <a:noFill/>
          <a:ln>
            <a:noFill/>
          </a:ln>
        </p:spPr>
        <p:txBody>
          <a:bodyPr spcFirstLastPara="1" wrap="square" lIns="92075" tIns="46025" rIns="92075" bIns="46025" anchor="t" anchorCtr="0">
            <a:noAutofit/>
          </a:bodyPr>
          <a:lstStyle/>
          <a:p>
            <a:pPr marL="457200" lvl="0" indent="-406400" algn="l" rtl="0">
              <a:lnSpc>
                <a:spcPct val="85000"/>
              </a:lnSpc>
              <a:spcBef>
                <a:spcPts val="840"/>
              </a:spcBef>
              <a:spcAft>
                <a:spcPts val="0"/>
              </a:spcAft>
              <a:buSzPts val="2800"/>
              <a:buChar char="•"/>
            </a:pPr>
            <a:r>
              <a:rPr lang="en-US" dirty="0"/>
              <a:t>React with Devin </a:t>
            </a:r>
            <a:r>
              <a:rPr lang="en-US" sz="2000" i="1" dirty="0">
                <a:solidFill>
                  <a:srgbClr val="00B0F0"/>
                </a:solidFill>
              </a:rPr>
              <a:t> </a:t>
            </a:r>
            <a:r>
              <a:rPr lang="en-US" sz="2000" i="1" dirty="0">
                <a:solidFill>
                  <a:srgbClr val="FF0000"/>
                </a:solidFill>
              </a:rPr>
              <a:t>(compare this with </a:t>
            </a:r>
            <a:r>
              <a:rPr lang="en-US" sz="2000" i="1" dirty="0" err="1">
                <a:solidFill>
                  <a:srgbClr val="FF0000"/>
                </a:solidFill>
              </a:rPr>
              <a:t>OpenROAD</a:t>
            </a:r>
            <a:r>
              <a:rPr lang="en-US" sz="2000" i="1" dirty="0">
                <a:solidFill>
                  <a:srgbClr val="FF0000"/>
                </a:solidFill>
              </a:rPr>
              <a:t>-flow-scripts …)</a:t>
            </a:r>
            <a:br>
              <a:rPr lang="en-US" dirty="0"/>
            </a:br>
            <a:br>
              <a:rPr lang="en-US" dirty="0"/>
            </a:br>
            <a:br>
              <a:rPr lang="en-US" dirty="0"/>
            </a:br>
            <a:br>
              <a:rPr lang="en-US" dirty="0"/>
            </a:br>
            <a:br>
              <a:rPr lang="en-US" dirty="0"/>
            </a:br>
            <a:br>
              <a:rPr lang="en-US" dirty="0"/>
            </a:br>
            <a:br>
              <a:rPr lang="en-US" dirty="0"/>
            </a:br>
            <a:br>
              <a:rPr lang="en-US" dirty="0"/>
            </a:br>
            <a:endParaRPr lang="en-US" dirty="0"/>
          </a:p>
          <a:p>
            <a:pPr marL="457200" lvl="0" indent="-406400" algn="l" rtl="0">
              <a:lnSpc>
                <a:spcPct val="85000"/>
              </a:lnSpc>
              <a:spcBef>
                <a:spcPts val="840"/>
              </a:spcBef>
              <a:spcAft>
                <a:spcPts val="0"/>
              </a:spcAft>
              <a:buSzPts val="2800"/>
              <a:buChar char="•"/>
            </a:pPr>
            <a:endParaRPr dirty="0"/>
          </a:p>
          <a:p>
            <a:pPr marL="457200" lvl="0" indent="-406400" algn="l" rtl="0">
              <a:lnSpc>
                <a:spcPct val="85000"/>
              </a:lnSpc>
              <a:spcBef>
                <a:spcPts val="0"/>
              </a:spcBef>
              <a:spcAft>
                <a:spcPts val="0"/>
              </a:spcAft>
              <a:buSzPts val="2800"/>
              <a:buChar char="•"/>
            </a:pPr>
            <a:endParaRPr lang="en-US" dirty="0"/>
          </a:p>
          <a:p>
            <a:pPr marL="457200" lvl="0" indent="-406400" algn="l" rtl="0">
              <a:lnSpc>
                <a:spcPct val="85000"/>
              </a:lnSpc>
              <a:spcBef>
                <a:spcPts val="600"/>
              </a:spcBef>
              <a:spcAft>
                <a:spcPts val="0"/>
              </a:spcAft>
              <a:buSzPts val="2800"/>
              <a:buChar char="•"/>
            </a:pPr>
            <a:r>
              <a:rPr lang="en-US" dirty="0"/>
              <a:t>Easily broken-down subtasks</a:t>
            </a:r>
            <a:endParaRPr dirty="0"/>
          </a:p>
          <a:p>
            <a:pPr marL="457200" lvl="0" indent="-406400" algn="l" rtl="0">
              <a:lnSpc>
                <a:spcPct val="85000"/>
              </a:lnSpc>
              <a:spcBef>
                <a:spcPts val="0"/>
              </a:spcBef>
              <a:spcAft>
                <a:spcPts val="0"/>
              </a:spcAft>
              <a:buSzPts val="2800"/>
              <a:buChar char="•"/>
            </a:pPr>
            <a:r>
              <a:rPr lang="en-US" dirty="0"/>
              <a:t>Predictable timeline of human feedback</a:t>
            </a:r>
            <a:endParaRPr dirty="0"/>
          </a:p>
          <a:p>
            <a:pPr marL="457200" lvl="0" indent="-406400" algn="l" rtl="0">
              <a:lnSpc>
                <a:spcPct val="85000"/>
              </a:lnSpc>
              <a:spcBef>
                <a:spcPts val="0"/>
              </a:spcBef>
              <a:spcAft>
                <a:spcPts val="0"/>
              </a:spcAft>
              <a:buSzPts val="2800"/>
              <a:buChar char="•"/>
            </a:pPr>
            <a:r>
              <a:rPr lang="en-US" dirty="0"/>
              <a:t>Browser window/terminal responds to changes </a:t>
            </a:r>
            <a:endParaRPr dirty="0"/>
          </a:p>
          <a:p>
            <a:pPr marL="457200" lvl="0" indent="-406400" algn="l" rtl="0">
              <a:lnSpc>
                <a:spcPct val="85000"/>
              </a:lnSpc>
              <a:spcBef>
                <a:spcPts val="0"/>
              </a:spcBef>
              <a:spcAft>
                <a:spcPts val="0"/>
              </a:spcAft>
              <a:buSzPts val="2800"/>
              <a:buChar char="•"/>
            </a:pPr>
            <a:r>
              <a:rPr lang="en-US" dirty="0"/>
              <a:t>Self-contained, modular changes</a:t>
            </a:r>
            <a:endParaRPr dirty="0"/>
          </a:p>
        </p:txBody>
      </p:sp>
      <p:sp>
        <p:nvSpPr>
          <p:cNvPr id="222" name="Google Shape;222;g311e84e00ca_1_83"/>
          <p:cNvSpPr txBox="1">
            <a:spLocks noGrp="1"/>
          </p:cNvSpPr>
          <p:nvPr>
            <p:ph type="title"/>
          </p:nvPr>
        </p:nvSpPr>
        <p:spPr>
          <a:xfrm>
            <a:off x="161925" y="144463"/>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Open Source (alone) Isn’t the Answer</a:t>
            </a:r>
            <a:endParaRPr dirty="0"/>
          </a:p>
        </p:txBody>
      </p:sp>
      <p:pic>
        <p:nvPicPr>
          <p:cNvPr id="223" name="Google Shape;223;g311e84e00ca_1_83"/>
          <p:cNvPicPr preferRelativeResize="0"/>
          <p:nvPr/>
        </p:nvPicPr>
        <p:blipFill rotWithShape="1">
          <a:blip r:embed="rId3">
            <a:alphaModFix/>
          </a:blip>
          <a:srcRect/>
          <a:stretch/>
        </p:blipFill>
        <p:spPr>
          <a:xfrm>
            <a:off x="1176374" y="1413200"/>
            <a:ext cx="6862725" cy="3539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11e84e00ca_1_112"/>
          <p:cNvSpPr txBox="1">
            <a:spLocks noGrp="1"/>
          </p:cNvSpPr>
          <p:nvPr>
            <p:ph type="body" idx="1"/>
          </p:nvPr>
        </p:nvSpPr>
        <p:spPr>
          <a:xfrm>
            <a:off x="0" y="859875"/>
            <a:ext cx="9144000" cy="5562600"/>
          </a:xfrm>
          <a:prstGeom prst="rect">
            <a:avLst/>
          </a:prstGeom>
          <a:noFill/>
          <a:ln>
            <a:noFill/>
          </a:ln>
        </p:spPr>
        <p:txBody>
          <a:bodyPr spcFirstLastPara="1" wrap="square" lIns="92075" tIns="46025" rIns="92075" bIns="46025" anchor="t" anchorCtr="0">
            <a:noAutofit/>
          </a:bodyPr>
          <a:lstStyle/>
          <a:p>
            <a:pPr marL="285750" lvl="0" indent="-234950" algn="l" rtl="0">
              <a:lnSpc>
                <a:spcPct val="100000"/>
              </a:lnSpc>
              <a:spcBef>
                <a:spcPts val="400"/>
              </a:spcBef>
              <a:spcAft>
                <a:spcPts val="0"/>
              </a:spcAft>
              <a:buSzPts val="2800"/>
              <a:buChar char="•"/>
            </a:pPr>
            <a:r>
              <a:rPr lang="en-US" dirty="0"/>
              <a:t>Trinity of roadblocks: Data, Integration, Modularity</a:t>
            </a:r>
          </a:p>
          <a:p>
            <a:pPr marL="571500" lvl="1" indent="-285750">
              <a:lnSpc>
                <a:spcPct val="100000"/>
              </a:lnSpc>
              <a:spcBef>
                <a:spcPts val="400"/>
              </a:spcBef>
              <a:buSzPts val="2800"/>
            </a:pPr>
            <a:r>
              <a:rPr lang="en-US" dirty="0"/>
              <a:t>Large nested EDA structures (netlists, 5-box data model, etc.)</a:t>
            </a:r>
          </a:p>
          <a:p>
            <a:pPr marL="571500" lvl="1" indent="-285750">
              <a:lnSpc>
                <a:spcPct val="100000"/>
              </a:lnSpc>
              <a:spcBef>
                <a:spcPts val="400"/>
              </a:spcBef>
              <a:buSzPts val="2800"/>
            </a:pPr>
            <a:r>
              <a:rPr lang="en-US" dirty="0"/>
              <a:t>Third-party black boxes: </a:t>
            </a:r>
            <a:r>
              <a:rPr lang="en-US" dirty="0" err="1"/>
              <a:t>Yosys</a:t>
            </a:r>
            <a:r>
              <a:rPr lang="en-US" dirty="0"/>
              <a:t>, ABC, etc.</a:t>
            </a:r>
          </a:p>
          <a:p>
            <a:pPr marL="571500" lvl="1" indent="-285750">
              <a:lnSpc>
                <a:spcPct val="100000"/>
              </a:lnSpc>
              <a:spcBef>
                <a:spcPts val="400"/>
              </a:spcBef>
              <a:buSzPts val="2800"/>
            </a:pPr>
            <a:r>
              <a:rPr lang="en-US" dirty="0"/>
              <a:t>EDA “chains” tools together to make a flow </a:t>
            </a:r>
          </a:p>
          <a:p>
            <a:pPr marL="1028700" lvl="2" indent="-285750">
              <a:lnSpc>
                <a:spcPct val="100000"/>
              </a:lnSpc>
              <a:spcBef>
                <a:spcPts val="400"/>
              </a:spcBef>
              <a:buSzPts val="2800"/>
            </a:pPr>
            <a:r>
              <a:rPr lang="en-US" dirty="0"/>
              <a:t>Versus self-sufficient APIs that respond quickly</a:t>
            </a:r>
            <a:endParaRPr dirty="0"/>
          </a:p>
        </p:txBody>
      </p:sp>
      <p:sp>
        <p:nvSpPr>
          <p:cNvPr id="229" name="Google Shape;229;g311e84e00ca_1_112"/>
          <p:cNvSpPr txBox="1">
            <a:spLocks noGrp="1"/>
          </p:cNvSpPr>
          <p:nvPr>
            <p:ph type="title"/>
          </p:nvPr>
        </p:nvSpPr>
        <p:spPr>
          <a:xfrm>
            <a:off x="142875" y="96838"/>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Roadblocks and Culture Clashes  </a:t>
            </a:r>
            <a:r>
              <a:rPr lang="en-US" dirty="0">
                <a:sym typeface="Wingdings" panose="05000000000000000000" pitchFamily="2" charset="2"/>
              </a:rPr>
              <a:t></a:t>
            </a:r>
            <a:endParaRPr dirty="0"/>
          </a:p>
        </p:txBody>
      </p:sp>
      <p:pic>
        <p:nvPicPr>
          <p:cNvPr id="230" name="Google Shape;230;g311e84e00ca_1_112"/>
          <p:cNvPicPr preferRelativeResize="0"/>
          <p:nvPr/>
        </p:nvPicPr>
        <p:blipFill rotWithShape="1">
          <a:blip r:embed="rId3">
            <a:alphaModFix/>
          </a:blip>
          <a:srcRect l="-2900"/>
          <a:stretch/>
        </p:blipFill>
        <p:spPr>
          <a:xfrm>
            <a:off x="94900" y="3286499"/>
            <a:ext cx="4922688" cy="2838075"/>
          </a:xfrm>
          <a:prstGeom prst="rect">
            <a:avLst/>
          </a:prstGeom>
          <a:noFill/>
          <a:ln>
            <a:noFill/>
          </a:ln>
        </p:spPr>
      </p:pic>
      <p:sp>
        <p:nvSpPr>
          <p:cNvPr id="231" name="Google Shape;231;g311e84e00ca_1_112"/>
          <p:cNvSpPr txBox="1"/>
          <p:nvPr/>
        </p:nvSpPr>
        <p:spPr>
          <a:xfrm>
            <a:off x="5078439" y="4166939"/>
            <a:ext cx="4004710" cy="14788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i="0" u="none" strike="noStrike" cap="none" dirty="0">
                <a:solidFill>
                  <a:srgbClr val="2C2CFF"/>
                </a:solidFill>
                <a:latin typeface="Tahoma"/>
                <a:ea typeface="Tahoma"/>
                <a:cs typeface="Tahoma"/>
                <a:sym typeface="Tahoma"/>
              </a:rPr>
              <a:t>24 </a:t>
            </a:r>
            <a:r>
              <a:rPr lang="en-US" sz="2100" i="0" u="none" strike="noStrike" cap="none" dirty="0" err="1">
                <a:solidFill>
                  <a:srgbClr val="2C2CFF"/>
                </a:solidFill>
                <a:latin typeface="Tahoma"/>
                <a:ea typeface="Tahoma"/>
                <a:cs typeface="Tahoma"/>
                <a:sym typeface="Tahoma"/>
              </a:rPr>
              <a:t>hrs</a:t>
            </a:r>
            <a:r>
              <a:rPr lang="en-US" sz="2100" dirty="0">
                <a:solidFill>
                  <a:srgbClr val="2C2CFF"/>
                </a:solidFill>
                <a:latin typeface="Tahoma"/>
                <a:ea typeface="Tahoma"/>
                <a:cs typeface="Tahoma"/>
                <a:sym typeface="Tahoma"/>
              </a:rPr>
              <a:t> = </a:t>
            </a:r>
            <a:r>
              <a:rPr lang="en-US" sz="2100" b="1" i="0" u="none" strike="noStrike" cap="none" dirty="0">
                <a:solidFill>
                  <a:srgbClr val="2C2CFF"/>
                </a:solidFill>
                <a:latin typeface="Tahoma"/>
                <a:ea typeface="Tahoma"/>
                <a:cs typeface="Tahoma"/>
                <a:sym typeface="Tahoma"/>
              </a:rPr>
              <a:t>Fantastic</a:t>
            </a:r>
            <a:r>
              <a:rPr lang="en-US" sz="2100" i="0" u="none" strike="noStrike" cap="none" dirty="0">
                <a:solidFill>
                  <a:srgbClr val="2C2CFF"/>
                </a:solidFill>
                <a:latin typeface="Tahoma"/>
                <a:ea typeface="Tahoma"/>
                <a:cs typeface="Tahoma"/>
                <a:sym typeface="Tahoma"/>
              </a:rPr>
              <a:t> for EDA !!!</a:t>
            </a:r>
          </a:p>
          <a:p>
            <a:pPr marL="0" marR="0" lvl="0" indent="0" algn="l" rtl="0">
              <a:lnSpc>
                <a:spcPct val="100000"/>
              </a:lnSpc>
              <a:spcBef>
                <a:spcPts val="0"/>
              </a:spcBef>
              <a:spcAft>
                <a:spcPts val="0"/>
              </a:spcAft>
              <a:buClr>
                <a:srgbClr val="000000"/>
              </a:buClr>
              <a:buSzPts val="2100"/>
              <a:buFont typeface="Arial"/>
              <a:buNone/>
            </a:pPr>
            <a:endParaRPr lang="en-US" sz="2100" dirty="0">
              <a:solidFill>
                <a:schemeClr val="accent2"/>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dirty="0">
                <a:solidFill>
                  <a:srgbClr val="FF0000"/>
                </a:solidFill>
                <a:latin typeface="Tahoma"/>
                <a:ea typeface="Tahoma"/>
                <a:cs typeface="Tahoma"/>
                <a:sym typeface="Tahoma"/>
              </a:rPr>
              <a:t>24 </a:t>
            </a:r>
            <a:r>
              <a:rPr lang="en-US" sz="2100" b="0" i="0" u="none" strike="noStrike" cap="none" dirty="0" err="1">
                <a:solidFill>
                  <a:srgbClr val="FF0000"/>
                </a:solidFill>
                <a:latin typeface="Tahoma"/>
                <a:ea typeface="Tahoma"/>
                <a:cs typeface="Tahoma"/>
                <a:sym typeface="Tahoma"/>
              </a:rPr>
              <a:t>hrs</a:t>
            </a:r>
            <a:r>
              <a:rPr lang="en-US" sz="2100" b="0" i="0" u="none" strike="noStrike" cap="none" dirty="0">
                <a:solidFill>
                  <a:srgbClr val="FF0000"/>
                </a:solidFill>
                <a:latin typeface="Tahoma"/>
                <a:ea typeface="Tahoma"/>
                <a:cs typeface="Tahoma"/>
                <a:sym typeface="Tahoma"/>
              </a:rPr>
              <a:t> = </a:t>
            </a:r>
            <a:r>
              <a:rPr lang="en-US" sz="2100" b="1" i="0" u="none" strike="noStrike" cap="none" dirty="0">
                <a:solidFill>
                  <a:srgbClr val="FF0000"/>
                </a:solidFill>
                <a:latin typeface="Tahoma"/>
                <a:ea typeface="Tahoma"/>
                <a:cs typeface="Tahoma"/>
                <a:sym typeface="Tahoma"/>
              </a:rPr>
              <a:t>Awful</a:t>
            </a:r>
            <a:r>
              <a:rPr lang="en-US" sz="2100" b="0" i="0" u="none" strike="noStrike" cap="none" dirty="0">
                <a:solidFill>
                  <a:srgbClr val="FF0000"/>
                </a:solidFill>
                <a:latin typeface="Tahoma"/>
                <a:ea typeface="Tahoma"/>
                <a:cs typeface="Tahoma"/>
                <a:sym typeface="Tahoma"/>
              </a:rPr>
              <a:t> for an iterating </a:t>
            </a:r>
          </a:p>
          <a:p>
            <a:pPr marL="0" marR="0" lvl="0" indent="0" algn="l" rtl="0">
              <a:lnSpc>
                <a:spcPct val="100000"/>
              </a:lnSpc>
              <a:spcBef>
                <a:spcPts val="0"/>
              </a:spcBef>
              <a:spcAft>
                <a:spcPts val="0"/>
              </a:spcAft>
              <a:buClr>
                <a:srgbClr val="000000"/>
              </a:buClr>
              <a:buSzPts val="2100"/>
              <a:buFont typeface="Arial"/>
              <a:buNone/>
            </a:pPr>
            <a:r>
              <a:rPr lang="en-US" sz="2100" dirty="0">
                <a:solidFill>
                  <a:srgbClr val="FF0000"/>
                </a:solidFill>
                <a:latin typeface="Tahoma"/>
                <a:ea typeface="Tahoma"/>
                <a:cs typeface="Tahoma"/>
                <a:sym typeface="Tahoma"/>
              </a:rPr>
              <a:t>             </a:t>
            </a:r>
            <a:r>
              <a:rPr lang="en-US" sz="2100" b="0" i="0" u="none" strike="noStrike" cap="none" dirty="0">
                <a:solidFill>
                  <a:srgbClr val="FF0000"/>
                </a:solidFill>
                <a:latin typeface="Tahoma"/>
                <a:ea typeface="Tahoma"/>
                <a:cs typeface="Tahoma"/>
                <a:sym typeface="Tahoma"/>
              </a:rPr>
              <a:t>LLM-based agent !!!</a:t>
            </a:r>
            <a:endParaRPr sz="2100" b="0" i="0" u="none" strike="noStrike" cap="none" dirty="0">
              <a:solidFill>
                <a:srgbClr val="FF0000"/>
              </a:solidFill>
              <a:latin typeface="Tahoma"/>
              <a:ea typeface="Tahoma"/>
              <a:cs typeface="Tahoma"/>
              <a:sym typeface="Tahoma"/>
            </a:endParaRPr>
          </a:p>
        </p:txBody>
      </p:sp>
      <p:pic>
        <p:nvPicPr>
          <p:cNvPr id="3" name="Picture 2">
            <a:extLst>
              <a:ext uri="{FF2B5EF4-FFF2-40B4-BE49-F238E27FC236}">
                <a16:creationId xmlns:a16="http://schemas.microsoft.com/office/drawing/2014/main" id="{D3266236-EDA6-24F3-5CFF-41EC28367CA9}"/>
              </a:ext>
            </a:extLst>
          </p:cNvPr>
          <p:cNvPicPr>
            <a:picLocks noChangeAspect="1"/>
          </p:cNvPicPr>
          <p:nvPr/>
        </p:nvPicPr>
        <p:blipFill>
          <a:blip r:embed="rId4"/>
          <a:stretch>
            <a:fillRect/>
          </a:stretch>
        </p:blipFill>
        <p:spPr>
          <a:xfrm>
            <a:off x="210834" y="3597975"/>
            <a:ext cx="2360916" cy="2616778"/>
          </a:xfrm>
          <a:prstGeom prst="rect">
            <a:avLst/>
          </a:prstGeom>
        </p:spPr>
      </p:pic>
      <p:sp>
        <p:nvSpPr>
          <p:cNvPr id="4" name="TextBox 3">
            <a:extLst>
              <a:ext uri="{FF2B5EF4-FFF2-40B4-BE49-F238E27FC236}">
                <a16:creationId xmlns:a16="http://schemas.microsoft.com/office/drawing/2014/main" id="{914DF84E-85C1-B897-B0E7-40CB2AADBB49}"/>
              </a:ext>
            </a:extLst>
          </p:cNvPr>
          <p:cNvSpPr txBox="1"/>
          <p:nvPr/>
        </p:nvSpPr>
        <p:spPr>
          <a:xfrm>
            <a:off x="1254074" y="6438675"/>
            <a:ext cx="6629401" cy="307777"/>
          </a:xfrm>
          <a:prstGeom prst="rect">
            <a:avLst/>
          </a:prstGeom>
          <a:solidFill>
            <a:srgbClr val="FFFF00"/>
          </a:solidFill>
        </p:spPr>
        <p:txBody>
          <a:bodyPr wrap="square" rtlCol="0">
            <a:spAutoFit/>
          </a:bodyPr>
          <a:lstStyle/>
          <a:p>
            <a:r>
              <a:rPr lang="en-US" dirty="0"/>
              <a:t>And: </a:t>
            </a:r>
            <a:r>
              <a:rPr lang="en-US" b="1" dirty="0">
                <a:solidFill>
                  <a:srgbClr val="2C2CFF"/>
                </a:solidFill>
              </a:rPr>
              <a:t>Frictionless Reproducibility </a:t>
            </a:r>
            <a:r>
              <a:rPr lang="en-US" dirty="0"/>
              <a:t>vs. </a:t>
            </a:r>
            <a:r>
              <a:rPr lang="en-US" b="1" dirty="0">
                <a:solidFill>
                  <a:srgbClr val="FF0000"/>
                </a:solidFill>
              </a:rPr>
              <a:t>Proprietary Outputs / No Benchmarking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fade">
                                      <p:cBhvr>
                                        <p:cTn id="10" dur="500"/>
                                        <p:tgtEl>
                                          <p:spTgt spid="23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11f4e793f8_0_0"/>
          <p:cNvSpPr txBox="1">
            <a:spLocks noGrp="1"/>
          </p:cNvSpPr>
          <p:nvPr>
            <p:ph type="body" idx="1"/>
          </p:nvPr>
        </p:nvSpPr>
        <p:spPr>
          <a:xfrm>
            <a:off x="0" y="859875"/>
            <a:ext cx="9083200" cy="5562600"/>
          </a:xfrm>
          <a:prstGeom prst="rect">
            <a:avLst/>
          </a:prstGeom>
          <a:noFill/>
          <a:ln>
            <a:noFill/>
          </a:ln>
        </p:spPr>
        <p:txBody>
          <a:bodyPr spcFirstLastPara="1" wrap="square" lIns="92075" tIns="46025" rIns="92075" bIns="46025" anchor="t" anchorCtr="0">
            <a:noAutofit/>
          </a:bodyPr>
          <a:lstStyle/>
          <a:p>
            <a:pPr marL="285750" lvl="0" indent="-234950" algn="l" rtl="0">
              <a:lnSpc>
                <a:spcPct val="110000"/>
              </a:lnSpc>
              <a:spcBef>
                <a:spcPts val="840"/>
              </a:spcBef>
              <a:spcAft>
                <a:spcPts val="0"/>
              </a:spcAft>
              <a:buClrTx/>
              <a:buSzPts val="2800"/>
              <a:buChar char="•"/>
            </a:pPr>
            <a:r>
              <a:rPr lang="en-US" sz="2400" dirty="0">
                <a:solidFill>
                  <a:schemeClr val="tx1"/>
                </a:solidFill>
                <a:latin typeface="+mj-lt"/>
                <a:ea typeface="Tahoma"/>
                <a:cs typeface="Tahoma"/>
                <a:sym typeface="Tahoma"/>
              </a:rPr>
              <a:t>Roadblocks and culture clashes notwithstanding:                 LLMs + EDA is receiving very active VC funding and attention !  </a:t>
            </a:r>
            <a:endParaRPr sz="2400" dirty="0">
              <a:solidFill>
                <a:schemeClr val="tx1"/>
              </a:solidFill>
              <a:latin typeface="+mj-lt"/>
              <a:ea typeface="Tahoma"/>
              <a:cs typeface="Tahoma"/>
              <a:sym typeface="Tahoma"/>
            </a:endParaRPr>
          </a:p>
          <a:p>
            <a:pPr marL="457200" lvl="0" indent="0" algn="l" rtl="0">
              <a:lnSpc>
                <a:spcPct val="110000"/>
              </a:lnSpc>
              <a:spcBef>
                <a:spcPts val="840"/>
              </a:spcBef>
              <a:spcAft>
                <a:spcPts val="0"/>
              </a:spcAft>
              <a:buSzPts val="2800"/>
              <a:buNone/>
            </a:pPr>
            <a:endParaRPr sz="2100" dirty="0">
              <a:solidFill>
                <a:schemeClr val="accent3"/>
              </a:solidFill>
              <a:latin typeface="Tahoma"/>
              <a:ea typeface="Tahoma"/>
              <a:cs typeface="Tahoma"/>
              <a:sym typeface="Tahoma"/>
            </a:endParaRPr>
          </a:p>
        </p:txBody>
      </p:sp>
      <p:sp>
        <p:nvSpPr>
          <p:cNvPr id="237" name="Google Shape;237;g311f4e793f8_0_0"/>
          <p:cNvSpPr txBox="1">
            <a:spLocks noGrp="1"/>
          </p:cNvSpPr>
          <p:nvPr>
            <p:ph type="title"/>
          </p:nvPr>
        </p:nvSpPr>
        <p:spPr>
          <a:xfrm>
            <a:off x="161925" y="144463"/>
            <a:ext cx="8851800" cy="595200"/>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And Yet …</a:t>
            </a:r>
            <a:endParaRPr dirty="0"/>
          </a:p>
        </p:txBody>
      </p:sp>
      <p:pic>
        <p:nvPicPr>
          <p:cNvPr id="239" name="Google Shape;239;g311f4e793f8_0_0"/>
          <p:cNvPicPr preferRelativeResize="0"/>
          <p:nvPr/>
        </p:nvPicPr>
        <p:blipFill rotWithShape="1">
          <a:blip r:embed="rId3">
            <a:alphaModFix/>
          </a:blip>
          <a:srcRect/>
          <a:stretch/>
        </p:blipFill>
        <p:spPr>
          <a:xfrm>
            <a:off x="521800" y="1903812"/>
            <a:ext cx="2321200" cy="1302450"/>
          </a:xfrm>
          <a:prstGeom prst="rect">
            <a:avLst/>
          </a:prstGeom>
          <a:noFill/>
          <a:ln>
            <a:noFill/>
          </a:ln>
        </p:spPr>
      </p:pic>
      <p:sp>
        <p:nvSpPr>
          <p:cNvPr id="240" name="Google Shape;240;g311f4e793f8_0_0"/>
          <p:cNvSpPr txBox="1"/>
          <p:nvPr/>
        </p:nvSpPr>
        <p:spPr>
          <a:xfrm>
            <a:off x="827275" y="3226200"/>
            <a:ext cx="2459400" cy="51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2100" b="1" i="0" u="none" strike="noStrike" cap="none" dirty="0">
                <a:solidFill>
                  <a:schemeClr val="dk1"/>
                </a:solidFill>
                <a:latin typeface="Arial"/>
                <a:ea typeface="Arial"/>
                <a:cs typeface="Arial"/>
                <a:sym typeface="Arial"/>
              </a:rPr>
              <a:t>Test/Debug</a:t>
            </a:r>
            <a:endParaRPr sz="2100" b="1" i="0" u="none" strike="noStrike" cap="none" dirty="0">
              <a:solidFill>
                <a:schemeClr val="dk1"/>
              </a:solidFill>
              <a:latin typeface="Arial"/>
              <a:ea typeface="Arial"/>
              <a:cs typeface="Arial"/>
              <a:sym typeface="Arial"/>
            </a:endParaRPr>
          </a:p>
        </p:txBody>
      </p:sp>
      <p:pic>
        <p:nvPicPr>
          <p:cNvPr id="241" name="Google Shape;241;g311f4e793f8_0_0"/>
          <p:cNvPicPr preferRelativeResize="0"/>
          <p:nvPr/>
        </p:nvPicPr>
        <p:blipFill rotWithShape="1">
          <a:blip r:embed="rId4">
            <a:alphaModFix/>
          </a:blip>
          <a:srcRect t="34948" b="22929"/>
          <a:stretch/>
        </p:blipFill>
        <p:spPr>
          <a:xfrm>
            <a:off x="4540000" y="1958539"/>
            <a:ext cx="3429000" cy="810459"/>
          </a:xfrm>
          <a:prstGeom prst="rect">
            <a:avLst/>
          </a:prstGeom>
          <a:noFill/>
          <a:ln>
            <a:noFill/>
          </a:ln>
        </p:spPr>
      </p:pic>
      <p:sp>
        <p:nvSpPr>
          <p:cNvPr id="242" name="Google Shape;242;g311f4e793f8_0_0"/>
          <p:cNvSpPr txBox="1"/>
          <p:nvPr/>
        </p:nvSpPr>
        <p:spPr>
          <a:xfrm>
            <a:off x="5378200" y="2674398"/>
            <a:ext cx="2432300" cy="43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chemeClr val="dk1"/>
                </a:solidFill>
                <a:latin typeface="Arial"/>
                <a:ea typeface="Arial"/>
                <a:cs typeface="Arial"/>
                <a:sym typeface="Arial"/>
              </a:rPr>
              <a:t>Verilog Copilot</a:t>
            </a:r>
            <a:endParaRPr sz="2100" b="1" i="0" u="none" strike="noStrike" cap="none" dirty="0">
              <a:solidFill>
                <a:schemeClr val="dk1"/>
              </a:solidFill>
              <a:latin typeface="Arial"/>
              <a:ea typeface="Arial"/>
              <a:cs typeface="Arial"/>
              <a:sym typeface="Arial"/>
            </a:endParaRPr>
          </a:p>
        </p:txBody>
      </p:sp>
      <p:pic>
        <p:nvPicPr>
          <p:cNvPr id="243" name="Google Shape;243;g311f4e793f8_0_0"/>
          <p:cNvPicPr preferRelativeResize="0"/>
          <p:nvPr/>
        </p:nvPicPr>
        <p:blipFill rotWithShape="1">
          <a:blip r:embed="rId5">
            <a:alphaModFix/>
          </a:blip>
          <a:srcRect t="27028" b="14852"/>
          <a:stretch/>
        </p:blipFill>
        <p:spPr>
          <a:xfrm>
            <a:off x="916000" y="5343006"/>
            <a:ext cx="4160299" cy="710914"/>
          </a:xfrm>
          <a:prstGeom prst="rect">
            <a:avLst/>
          </a:prstGeom>
          <a:noFill/>
          <a:ln>
            <a:noFill/>
          </a:ln>
        </p:spPr>
      </p:pic>
      <p:sp>
        <p:nvSpPr>
          <p:cNvPr id="244" name="Google Shape;244;g311f4e793f8_0_0"/>
          <p:cNvSpPr txBox="1"/>
          <p:nvPr/>
        </p:nvSpPr>
        <p:spPr>
          <a:xfrm>
            <a:off x="968800" y="6025123"/>
            <a:ext cx="4409400" cy="59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chemeClr val="dk1"/>
                </a:solidFill>
                <a:latin typeface="Arial"/>
                <a:ea typeface="Arial"/>
                <a:cs typeface="Arial"/>
                <a:sym typeface="Arial"/>
              </a:rPr>
              <a:t>General agents for chip design</a:t>
            </a:r>
            <a:endParaRPr sz="2100" b="1" i="0" u="none" strike="noStrike" cap="none" dirty="0">
              <a:solidFill>
                <a:schemeClr val="dk1"/>
              </a:solidFill>
              <a:latin typeface="Arial"/>
              <a:ea typeface="Arial"/>
              <a:cs typeface="Arial"/>
              <a:sym typeface="Arial"/>
            </a:endParaRPr>
          </a:p>
        </p:txBody>
      </p:sp>
      <p:pic>
        <p:nvPicPr>
          <p:cNvPr id="245" name="Google Shape;245;g311f4e793f8_0_0"/>
          <p:cNvPicPr preferRelativeResize="0"/>
          <p:nvPr/>
        </p:nvPicPr>
        <p:blipFill rotWithShape="1">
          <a:blip r:embed="rId6">
            <a:alphaModFix/>
          </a:blip>
          <a:srcRect/>
          <a:stretch/>
        </p:blipFill>
        <p:spPr>
          <a:xfrm>
            <a:off x="2996150" y="3514292"/>
            <a:ext cx="4972850" cy="913925"/>
          </a:xfrm>
          <a:prstGeom prst="rect">
            <a:avLst/>
          </a:prstGeom>
          <a:noFill/>
          <a:ln>
            <a:noFill/>
          </a:ln>
        </p:spPr>
      </p:pic>
      <p:sp>
        <p:nvSpPr>
          <p:cNvPr id="246" name="Google Shape;246;g311f4e793f8_0_0"/>
          <p:cNvSpPr txBox="1"/>
          <p:nvPr/>
        </p:nvSpPr>
        <p:spPr>
          <a:xfrm>
            <a:off x="3139025" y="4448947"/>
            <a:ext cx="4664875" cy="43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1" i="0" u="none" strike="noStrike" cap="none" dirty="0">
                <a:solidFill>
                  <a:schemeClr val="dk1"/>
                </a:solidFill>
                <a:latin typeface="Arial"/>
                <a:ea typeface="Arial"/>
                <a:cs typeface="Arial"/>
                <a:sym typeface="Arial"/>
              </a:rPr>
              <a:t>Y Combinator CEO soliciting LLMs for chip design companies</a:t>
            </a:r>
            <a:endParaRPr sz="2100" b="1"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Acknowledgments and Thanks</a:t>
            </a:r>
            <a:endParaRPr dirty="0"/>
          </a:p>
        </p:txBody>
      </p:sp>
      <p:sp>
        <p:nvSpPr>
          <p:cNvPr id="258" name="Google Shape;258;p16"/>
          <p:cNvSpPr txBox="1">
            <a:spLocks noGrp="1"/>
          </p:cNvSpPr>
          <p:nvPr>
            <p:ph type="body" idx="1"/>
          </p:nvPr>
        </p:nvSpPr>
        <p:spPr>
          <a:xfrm>
            <a:off x="0" y="1108952"/>
            <a:ext cx="9267825" cy="5090809"/>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b="1" dirty="0"/>
              <a:t>For “Deployment” content in a recent IEEE webinar</a:t>
            </a:r>
            <a:endParaRPr b="1" dirty="0"/>
          </a:p>
          <a:p>
            <a:pPr marL="460375" lvl="1" indent="-233363" algn="l" rtl="0">
              <a:lnSpc>
                <a:spcPct val="85000"/>
              </a:lnSpc>
              <a:spcBef>
                <a:spcPts val="720"/>
              </a:spcBef>
              <a:spcAft>
                <a:spcPts val="0"/>
              </a:spcAft>
              <a:buSzPts val="2400"/>
              <a:buChar char="•"/>
            </a:pPr>
            <a:r>
              <a:rPr lang="en-US" sz="2600" dirty="0"/>
              <a:t>Igor Markov and Thomas Anderson (Synopsys)</a:t>
            </a:r>
            <a:endParaRPr dirty="0"/>
          </a:p>
          <a:p>
            <a:pPr marL="460375" lvl="1" indent="-233363" algn="l" rtl="0">
              <a:lnSpc>
                <a:spcPct val="85000"/>
              </a:lnSpc>
              <a:spcBef>
                <a:spcPts val="720"/>
              </a:spcBef>
              <a:spcAft>
                <a:spcPts val="0"/>
              </a:spcAft>
              <a:buSzPts val="2400"/>
              <a:buChar char="•"/>
            </a:pPr>
            <a:r>
              <a:rPr lang="en-US" sz="2600" dirty="0"/>
              <a:t>Scot Weber (AMD)</a:t>
            </a:r>
            <a:endParaRPr dirty="0"/>
          </a:p>
          <a:p>
            <a:pPr marL="460375" lvl="1" indent="-233363" algn="l" rtl="0">
              <a:lnSpc>
                <a:spcPct val="85000"/>
              </a:lnSpc>
              <a:spcBef>
                <a:spcPts val="720"/>
              </a:spcBef>
              <a:spcAft>
                <a:spcPts val="0"/>
              </a:spcAft>
              <a:buSzPts val="2400"/>
              <a:buChar char="•"/>
            </a:pPr>
            <a:r>
              <a:rPr lang="en-US" sz="2600" dirty="0"/>
              <a:t>Rod Thorne and Steve Brown (Cadence)</a:t>
            </a:r>
            <a:endParaRPr dirty="0"/>
          </a:p>
          <a:p>
            <a:pPr marL="460375" lvl="1" indent="-233363" algn="l" rtl="0">
              <a:lnSpc>
                <a:spcPct val="85000"/>
              </a:lnSpc>
              <a:spcBef>
                <a:spcPts val="720"/>
              </a:spcBef>
              <a:spcAft>
                <a:spcPts val="0"/>
              </a:spcAft>
              <a:buSzPts val="2400"/>
              <a:buChar char="•"/>
            </a:pPr>
            <a:r>
              <a:rPr lang="en-US" sz="2600" dirty="0"/>
              <a:t>Siddhartha Nath (Intel)</a:t>
            </a:r>
            <a:endParaRPr dirty="0"/>
          </a:p>
          <a:p>
            <a:pPr marL="460375" lvl="1" indent="-233363" algn="l" rtl="0">
              <a:lnSpc>
                <a:spcPct val="85000"/>
              </a:lnSpc>
              <a:spcBef>
                <a:spcPts val="720"/>
              </a:spcBef>
              <a:spcAft>
                <a:spcPts val="0"/>
              </a:spcAft>
              <a:buSzPts val="2400"/>
              <a:buChar char="•"/>
            </a:pPr>
            <a:r>
              <a:rPr lang="en-US" sz="2600" dirty="0"/>
              <a:t>Tuck-Boon Chan (Qualcomm)</a:t>
            </a:r>
            <a:endParaRPr dirty="0"/>
          </a:p>
          <a:p>
            <a:pPr marL="0" lvl="0" indent="0"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b="1" dirty="0"/>
              <a:t>For organizing this special session</a:t>
            </a:r>
            <a:endParaRPr b="1" dirty="0"/>
          </a:p>
          <a:p>
            <a:pPr marL="460375" lvl="1" indent="-233363" algn="l" rtl="0">
              <a:lnSpc>
                <a:spcPct val="85000"/>
              </a:lnSpc>
              <a:spcBef>
                <a:spcPts val="720"/>
              </a:spcBef>
              <a:spcAft>
                <a:spcPts val="0"/>
              </a:spcAft>
              <a:buSzPts val="2400"/>
              <a:buChar char="•"/>
            </a:pPr>
            <a:r>
              <a:rPr lang="en-US" sz="2600" dirty="0"/>
              <a:t>Professor </a:t>
            </a:r>
            <a:r>
              <a:rPr lang="en-US" sz="2600" dirty="0" err="1"/>
              <a:t>Youngsoo</a:t>
            </a:r>
            <a:r>
              <a:rPr lang="en-US" sz="2600" dirty="0"/>
              <a:t> Shin (KAIST)</a:t>
            </a:r>
            <a:endParaRPr dirty="0"/>
          </a:p>
          <a:p>
            <a:pPr marL="460375" lvl="1" indent="-233363" algn="l" rtl="0">
              <a:lnSpc>
                <a:spcPct val="85000"/>
              </a:lnSpc>
              <a:spcBef>
                <a:spcPts val="720"/>
              </a:spcBef>
              <a:spcAft>
                <a:spcPts val="0"/>
              </a:spcAft>
              <a:buSzPts val="2400"/>
              <a:buChar char="•"/>
            </a:pPr>
            <a:r>
              <a:rPr lang="en-US" sz="2600" dirty="0"/>
              <a:t>ASP-DAC 2025 organizing committee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body" idx="1"/>
          </p:nvPr>
        </p:nvSpPr>
        <p:spPr>
          <a:xfrm>
            <a:off x="77820" y="990600"/>
            <a:ext cx="9142380" cy="5675312"/>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sz="2600" b="1" dirty="0">
                <a:solidFill>
                  <a:srgbClr val="2C2CFF"/>
                </a:solidFill>
              </a:rPr>
              <a:t>Data for AI/ML is still fraught, still top of mind</a:t>
            </a:r>
          </a:p>
          <a:p>
            <a:pPr marL="457200" lvl="1" indent="-228600">
              <a:spcBef>
                <a:spcPts val="840"/>
              </a:spcBef>
              <a:buSzPts val="2800"/>
            </a:pPr>
            <a:r>
              <a:rPr lang="en-US" sz="2200" dirty="0">
                <a:solidFill>
                  <a:schemeClr val="tx1"/>
                </a:solidFill>
              </a:rPr>
              <a:t>Make </a:t>
            </a:r>
            <a:r>
              <a:rPr lang="en-US" sz="2200" b="1" dirty="0">
                <a:solidFill>
                  <a:schemeClr val="tx1"/>
                </a:solidFill>
              </a:rPr>
              <a:t>Frictionless Reproducibility </a:t>
            </a:r>
            <a:r>
              <a:rPr lang="en-US" sz="2200" dirty="0">
                <a:solidFill>
                  <a:schemeClr val="tx1"/>
                </a:solidFill>
              </a:rPr>
              <a:t>and the AI flywheel </a:t>
            </a:r>
            <a:r>
              <a:rPr lang="en-US" sz="2200" dirty="0">
                <a:solidFill>
                  <a:schemeClr val="tx1"/>
                </a:solidFill>
                <a:sym typeface="Wingdings" panose="05000000000000000000" pitchFamily="2" charset="2"/>
              </a:rPr>
              <a:t>real !</a:t>
            </a:r>
            <a:endParaRPr lang="en-US" sz="2200" dirty="0">
              <a:solidFill>
                <a:schemeClr val="tx1"/>
              </a:solidFill>
            </a:endParaRPr>
          </a:p>
          <a:p>
            <a:pPr marL="457200" lvl="1" indent="-228600">
              <a:spcBef>
                <a:spcPts val="840"/>
              </a:spcBef>
              <a:buSzPts val="2800"/>
            </a:pPr>
            <a:r>
              <a:rPr lang="en-US" sz="2200" dirty="0">
                <a:solidFill>
                  <a:schemeClr val="tx1"/>
                </a:solidFill>
              </a:rPr>
              <a:t>“Competitive Challenges” = baselines, benchmarks, culture change ! </a:t>
            </a:r>
            <a:r>
              <a:rPr lang="en-US" sz="2200" b="1" dirty="0">
                <a:solidFill>
                  <a:schemeClr val="tx1"/>
                </a:solidFill>
              </a:rPr>
              <a:t> </a:t>
            </a:r>
            <a:endParaRPr lang="en-US" sz="2600" b="1" dirty="0">
              <a:solidFill>
                <a:srgbClr val="2C2CFF"/>
              </a:solidFill>
            </a:endParaRPr>
          </a:p>
          <a:p>
            <a:pPr marL="231775" lvl="0" indent="-231775" algn="l" rtl="0">
              <a:lnSpc>
                <a:spcPct val="85000"/>
              </a:lnSpc>
              <a:spcBef>
                <a:spcPts val="840"/>
              </a:spcBef>
              <a:spcAft>
                <a:spcPts val="0"/>
              </a:spcAft>
              <a:buSzPts val="2800"/>
              <a:buChar char="•"/>
            </a:pPr>
            <a:r>
              <a:rPr lang="en-US" sz="2600" b="1" dirty="0">
                <a:solidFill>
                  <a:srgbClr val="2C2CFF"/>
                </a:solidFill>
              </a:rPr>
              <a:t>Deployment of AI/ML in physical design</a:t>
            </a:r>
            <a:endParaRPr lang="en-US" b="1" dirty="0">
              <a:solidFill>
                <a:srgbClr val="2C2CFF"/>
              </a:solidFill>
            </a:endParaRPr>
          </a:p>
          <a:p>
            <a:pPr marL="460375" lvl="1" indent="-233363" algn="l" rtl="0">
              <a:lnSpc>
                <a:spcPct val="85000"/>
              </a:lnSpc>
              <a:spcBef>
                <a:spcPts val="720"/>
              </a:spcBef>
              <a:spcAft>
                <a:spcPts val="0"/>
              </a:spcAft>
              <a:buSzPts val="2400"/>
              <a:buChar char="•"/>
            </a:pPr>
            <a:r>
              <a:rPr lang="en-US" b="1" dirty="0"/>
              <a:t>High-level precepts</a:t>
            </a:r>
            <a:r>
              <a:rPr lang="en-US" dirty="0"/>
              <a:t>  </a:t>
            </a:r>
          </a:p>
          <a:p>
            <a:pPr marL="460375" lvl="1" indent="-233363" algn="l" rtl="0">
              <a:lnSpc>
                <a:spcPct val="85000"/>
              </a:lnSpc>
              <a:spcBef>
                <a:spcPts val="720"/>
              </a:spcBef>
              <a:spcAft>
                <a:spcPts val="0"/>
              </a:spcAft>
              <a:buSzPts val="2400"/>
              <a:buChar char="•"/>
            </a:pPr>
            <a:r>
              <a:rPr lang="en-US" b="1" dirty="0"/>
              <a:t>KPIs</a:t>
            </a:r>
            <a:r>
              <a:rPr lang="en-US" dirty="0"/>
              <a:t>  </a:t>
            </a:r>
          </a:p>
          <a:p>
            <a:pPr marL="460375" lvl="1" indent="-233363" algn="l" rtl="0">
              <a:lnSpc>
                <a:spcPct val="85000"/>
              </a:lnSpc>
              <a:spcBef>
                <a:spcPts val="720"/>
              </a:spcBef>
              <a:spcAft>
                <a:spcPts val="0"/>
              </a:spcAft>
              <a:buSzPts val="2400"/>
              <a:buChar char="•"/>
            </a:pPr>
            <a:r>
              <a:rPr lang="en-US" b="1" dirty="0"/>
              <a:t>Checklists</a:t>
            </a:r>
            <a:r>
              <a:rPr lang="en-US" dirty="0"/>
              <a:t> for data, models, outputs, …</a:t>
            </a:r>
          </a:p>
          <a:p>
            <a:pPr marL="231775" lvl="0" indent="-231775" algn="l" rtl="0">
              <a:lnSpc>
                <a:spcPct val="85000"/>
              </a:lnSpc>
              <a:spcBef>
                <a:spcPts val="840"/>
              </a:spcBef>
              <a:spcAft>
                <a:spcPts val="0"/>
              </a:spcAft>
              <a:buSzPts val="2800"/>
              <a:buChar char="•"/>
            </a:pPr>
            <a:r>
              <a:rPr lang="en-US" sz="2600" b="1" dirty="0">
                <a:solidFill>
                  <a:srgbClr val="2C2CFF"/>
                </a:solidFill>
              </a:rPr>
              <a:t>LLM + EDA</a:t>
            </a:r>
            <a:endParaRPr lang="en-US" b="1" dirty="0">
              <a:solidFill>
                <a:srgbClr val="2C2CFF"/>
              </a:solidFill>
            </a:endParaRPr>
          </a:p>
          <a:p>
            <a:pPr marL="460375" lvl="1" indent="-233363" algn="l" rtl="0">
              <a:lnSpc>
                <a:spcPct val="85000"/>
              </a:lnSpc>
              <a:spcBef>
                <a:spcPts val="720"/>
              </a:spcBef>
              <a:spcAft>
                <a:spcPts val="0"/>
              </a:spcAft>
              <a:buSzPts val="2400"/>
              <a:buChar char="•"/>
            </a:pPr>
            <a:r>
              <a:rPr lang="en-US" b="1" dirty="0"/>
              <a:t>Trinity of roadblocks: Data, Integration, Modularity</a:t>
            </a:r>
          </a:p>
          <a:p>
            <a:pPr marL="460375" lvl="1" indent="-233363" algn="l" rtl="0">
              <a:lnSpc>
                <a:spcPct val="85000"/>
              </a:lnSpc>
              <a:spcBef>
                <a:spcPts val="720"/>
              </a:spcBef>
              <a:spcAft>
                <a:spcPts val="0"/>
              </a:spcAft>
              <a:buSzPts val="2400"/>
              <a:buChar char="•"/>
            </a:pPr>
            <a:r>
              <a:rPr lang="en-US" dirty="0"/>
              <a:t>Deep culture clashes</a:t>
            </a:r>
          </a:p>
          <a:p>
            <a:pPr marL="231775" lvl="0" indent="-231775" algn="l" rtl="0">
              <a:lnSpc>
                <a:spcPct val="85000"/>
              </a:lnSpc>
              <a:spcBef>
                <a:spcPts val="840"/>
              </a:spcBef>
              <a:spcAft>
                <a:spcPts val="0"/>
              </a:spcAft>
              <a:buSzPts val="2800"/>
              <a:buChar char="•"/>
            </a:pPr>
            <a:r>
              <a:rPr lang="en-US" sz="2600" b="1" dirty="0">
                <a:solidFill>
                  <a:srgbClr val="2C2CFF"/>
                </a:solidFill>
              </a:rPr>
              <a:t>And Yet …</a:t>
            </a:r>
            <a:endParaRPr b="1" dirty="0">
              <a:solidFill>
                <a:srgbClr val="2C2CFF"/>
              </a:solidFill>
            </a:endParaRPr>
          </a:p>
          <a:p>
            <a:pPr marL="460375" lvl="1" indent="-233363" algn="l" rtl="0">
              <a:lnSpc>
                <a:spcPct val="85000"/>
              </a:lnSpc>
              <a:spcBef>
                <a:spcPts val="720"/>
              </a:spcBef>
              <a:spcAft>
                <a:spcPts val="0"/>
              </a:spcAft>
              <a:buSzPts val="2400"/>
              <a:buChar char="•"/>
            </a:pPr>
            <a:r>
              <a:rPr lang="en-US" dirty="0"/>
              <a:t>Many exciting possibilities and challenges (opportunities)</a:t>
            </a:r>
          </a:p>
          <a:p>
            <a:pPr marL="460375" lvl="1" indent="-233363" algn="l" rtl="0">
              <a:lnSpc>
                <a:spcPct val="85000"/>
              </a:lnSpc>
              <a:spcBef>
                <a:spcPts val="720"/>
              </a:spcBef>
              <a:spcAft>
                <a:spcPts val="0"/>
              </a:spcAft>
              <a:buSzPts val="2400"/>
              <a:buChar char="•"/>
            </a:pPr>
            <a:r>
              <a:rPr lang="en-US" b="1" dirty="0">
                <a:solidFill>
                  <a:srgbClr val="2C2CFF"/>
                </a:solidFill>
              </a:rPr>
              <a:t>Industry and investors are eager to see successes!</a:t>
            </a:r>
            <a:endParaRPr b="1" dirty="0">
              <a:solidFill>
                <a:srgbClr val="2C2CFF"/>
              </a:solidFill>
            </a:endParaRPr>
          </a:p>
        </p:txBody>
      </p:sp>
      <p:sp>
        <p:nvSpPr>
          <p:cNvPr id="252" name="Google Shape;252;p15"/>
          <p:cNvSpPr txBox="1">
            <a:spLocks noGrp="1"/>
          </p:cNvSpPr>
          <p:nvPr>
            <p:ph type="title"/>
          </p:nvPr>
        </p:nvSpPr>
        <p:spPr>
          <a:xfrm>
            <a:off x="77820" y="125413"/>
            <a:ext cx="8945532"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Summary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500"/>
                                        <p:tgtEl>
                                          <p:spTgt spid="2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1">
                                            <p:txEl>
                                              <p:pRg st="1" end="1"/>
                                            </p:txEl>
                                          </p:spTgt>
                                        </p:tgtEl>
                                        <p:attrNameLst>
                                          <p:attrName>style.visibility</p:attrName>
                                        </p:attrNameLst>
                                      </p:cBhvr>
                                      <p:to>
                                        <p:strVal val="visible"/>
                                      </p:to>
                                    </p:set>
                                    <p:animEffect transition="in" filter="fade">
                                      <p:cBhvr>
                                        <p:cTn id="10" dur="500"/>
                                        <p:tgtEl>
                                          <p:spTgt spid="25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1">
                                            <p:txEl>
                                              <p:pRg st="2" end="2"/>
                                            </p:txEl>
                                          </p:spTgt>
                                        </p:tgtEl>
                                        <p:attrNameLst>
                                          <p:attrName>style.visibility</p:attrName>
                                        </p:attrNameLst>
                                      </p:cBhvr>
                                      <p:to>
                                        <p:strVal val="visible"/>
                                      </p:to>
                                    </p:set>
                                    <p:animEffect transition="in" filter="fade">
                                      <p:cBhvr>
                                        <p:cTn id="13" dur="500"/>
                                        <p:tgtEl>
                                          <p:spTgt spid="25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1">
                                            <p:txEl>
                                              <p:pRg st="3" end="3"/>
                                            </p:txEl>
                                          </p:spTgt>
                                        </p:tgtEl>
                                        <p:attrNameLst>
                                          <p:attrName>style.visibility</p:attrName>
                                        </p:attrNameLst>
                                      </p:cBhvr>
                                      <p:to>
                                        <p:strVal val="visible"/>
                                      </p:to>
                                    </p:set>
                                    <p:animEffect transition="in" filter="fade">
                                      <p:cBhvr>
                                        <p:cTn id="16" dur="500"/>
                                        <p:tgtEl>
                                          <p:spTgt spid="25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51">
                                            <p:txEl>
                                              <p:pRg st="4" end="4"/>
                                            </p:txEl>
                                          </p:spTgt>
                                        </p:tgtEl>
                                        <p:attrNameLst>
                                          <p:attrName>style.visibility</p:attrName>
                                        </p:attrNameLst>
                                      </p:cBhvr>
                                      <p:to>
                                        <p:strVal val="visible"/>
                                      </p:to>
                                    </p:set>
                                    <p:animEffect transition="in" filter="fade">
                                      <p:cBhvr>
                                        <p:cTn id="19" dur="500"/>
                                        <p:tgtEl>
                                          <p:spTgt spid="25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1">
                                            <p:txEl>
                                              <p:pRg st="5" end="5"/>
                                            </p:txEl>
                                          </p:spTgt>
                                        </p:tgtEl>
                                        <p:attrNameLst>
                                          <p:attrName>style.visibility</p:attrName>
                                        </p:attrNameLst>
                                      </p:cBhvr>
                                      <p:to>
                                        <p:strVal val="visible"/>
                                      </p:to>
                                    </p:set>
                                    <p:animEffect transition="in" filter="fade">
                                      <p:cBhvr>
                                        <p:cTn id="22" dur="500"/>
                                        <p:tgtEl>
                                          <p:spTgt spid="25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1">
                                            <p:txEl>
                                              <p:pRg st="6" end="6"/>
                                            </p:txEl>
                                          </p:spTgt>
                                        </p:tgtEl>
                                        <p:attrNameLst>
                                          <p:attrName>style.visibility</p:attrName>
                                        </p:attrNameLst>
                                      </p:cBhvr>
                                      <p:to>
                                        <p:strVal val="visible"/>
                                      </p:to>
                                    </p:set>
                                    <p:animEffect transition="in" filter="fade">
                                      <p:cBhvr>
                                        <p:cTn id="25" dur="500"/>
                                        <p:tgtEl>
                                          <p:spTgt spid="2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1">
                                            <p:txEl>
                                              <p:pRg st="7" end="7"/>
                                            </p:txEl>
                                          </p:spTgt>
                                        </p:tgtEl>
                                        <p:attrNameLst>
                                          <p:attrName>style.visibility</p:attrName>
                                        </p:attrNameLst>
                                      </p:cBhvr>
                                      <p:to>
                                        <p:strVal val="visible"/>
                                      </p:to>
                                    </p:set>
                                    <p:animEffect transition="in" filter="fade">
                                      <p:cBhvr>
                                        <p:cTn id="30" dur="500"/>
                                        <p:tgtEl>
                                          <p:spTgt spid="25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51">
                                            <p:txEl>
                                              <p:pRg st="8" end="8"/>
                                            </p:txEl>
                                          </p:spTgt>
                                        </p:tgtEl>
                                        <p:attrNameLst>
                                          <p:attrName>style.visibility</p:attrName>
                                        </p:attrNameLst>
                                      </p:cBhvr>
                                      <p:to>
                                        <p:strVal val="visible"/>
                                      </p:to>
                                    </p:set>
                                    <p:animEffect transition="in" filter="fade">
                                      <p:cBhvr>
                                        <p:cTn id="33" dur="500"/>
                                        <p:tgtEl>
                                          <p:spTgt spid="251">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51">
                                            <p:txEl>
                                              <p:pRg st="9" end="9"/>
                                            </p:txEl>
                                          </p:spTgt>
                                        </p:tgtEl>
                                        <p:attrNameLst>
                                          <p:attrName>style.visibility</p:attrName>
                                        </p:attrNameLst>
                                      </p:cBhvr>
                                      <p:to>
                                        <p:strVal val="visible"/>
                                      </p:to>
                                    </p:set>
                                    <p:animEffect transition="in" filter="fade">
                                      <p:cBhvr>
                                        <p:cTn id="36" dur="500"/>
                                        <p:tgtEl>
                                          <p:spTgt spid="251">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1">
                                            <p:txEl>
                                              <p:pRg st="10" end="10"/>
                                            </p:txEl>
                                          </p:spTgt>
                                        </p:tgtEl>
                                        <p:attrNameLst>
                                          <p:attrName>style.visibility</p:attrName>
                                        </p:attrNameLst>
                                      </p:cBhvr>
                                      <p:to>
                                        <p:strVal val="visible"/>
                                      </p:to>
                                    </p:set>
                                    <p:animEffect transition="in" filter="fade">
                                      <p:cBhvr>
                                        <p:cTn id="41" dur="500"/>
                                        <p:tgtEl>
                                          <p:spTgt spid="251">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1">
                                            <p:txEl>
                                              <p:pRg st="11" end="11"/>
                                            </p:txEl>
                                          </p:spTgt>
                                        </p:tgtEl>
                                        <p:attrNameLst>
                                          <p:attrName>style.visibility</p:attrName>
                                        </p:attrNameLst>
                                      </p:cBhvr>
                                      <p:to>
                                        <p:strVal val="visible"/>
                                      </p:to>
                                    </p:set>
                                    <p:animEffect transition="in" filter="fade">
                                      <p:cBhvr>
                                        <p:cTn id="44" dur="500"/>
                                        <p:tgtEl>
                                          <p:spTgt spid="251">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51">
                                            <p:txEl>
                                              <p:pRg st="12" end="12"/>
                                            </p:txEl>
                                          </p:spTgt>
                                        </p:tgtEl>
                                        <p:attrNameLst>
                                          <p:attrName>style.visibility</p:attrName>
                                        </p:attrNameLst>
                                      </p:cBhvr>
                                      <p:to>
                                        <p:strVal val="visible"/>
                                      </p:to>
                                    </p:set>
                                    <p:animEffect transition="in" filter="fade">
                                      <p:cBhvr>
                                        <p:cTn id="47" dur="500"/>
                                        <p:tgtEl>
                                          <p:spTgt spid="2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311f4e793f8_10_36"/>
          <p:cNvSpPr txBox="1">
            <a:spLocks noGrp="1"/>
          </p:cNvSpPr>
          <p:nvPr>
            <p:ph type="ctrTitle"/>
          </p:nvPr>
        </p:nvSpPr>
        <p:spPr>
          <a:xfrm>
            <a:off x="685800" y="1900237"/>
            <a:ext cx="7772400" cy="1143000"/>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SzPts val="1400"/>
              <a:buNone/>
            </a:pPr>
            <a:r>
              <a:rPr lang="en-US"/>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a:t>Agenda</a:t>
            </a:r>
            <a:endParaRPr/>
          </a:p>
        </p:txBody>
      </p:sp>
      <p:sp>
        <p:nvSpPr>
          <p:cNvPr id="41" name="Google Shape;41;p3"/>
          <p:cNvSpPr txBox="1">
            <a:spLocks noGrp="1"/>
          </p:cNvSpPr>
          <p:nvPr>
            <p:ph type="body" idx="1"/>
          </p:nvPr>
        </p:nvSpPr>
        <p:spPr>
          <a:xfrm>
            <a:off x="77820" y="1108952"/>
            <a:ext cx="9013826" cy="5090809"/>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dirty="0">
                <a:solidFill>
                  <a:srgbClr val="2C2CFF"/>
                </a:solidFill>
              </a:rPr>
              <a:t>Data</a:t>
            </a:r>
            <a:endParaRPr dirty="0">
              <a:solidFill>
                <a:srgbClr val="2C2CFF"/>
              </a:solidFill>
            </a:endParaRPr>
          </a:p>
          <a:p>
            <a:pPr marL="460375" lvl="1" indent="-233363" algn="l" rtl="0">
              <a:lnSpc>
                <a:spcPct val="85000"/>
              </a:lnSpc>
              <a:spcBef>
                <a:spcPts val="720"/>
              </a:spcBef>
              <a:spcAft>
                <a:spcPts val="0"/>
              </a:spcAft>
              <a:buSzPts val="2400"/>
              <a:buChar char="•"/>
            </a:pPr>
            <a:r>
              <a:rPr lang="en-US" dirty="0">
                <a:solidFill>
                  <a:srgbClr val="2C2CFF"/>
                </a:solidFill>
              </a:rPr>
              <a:t>Data Outside vs. Inside IC Design</a:t>
            </a:r>
            <a:endParaRPr dirty="0">
              <a:solidFill>
                <a:srgbClr val="2C2CFF"/>
              </a:solidFill>
            </a:endParaRPr>
          </a:p>
          <a:p>
            <a:pPr marL="460375" lvl="1" indent="-233363" algn="l" rtl="0">
              <a:lnSpc>
                <a:spcPct val="85000"/>
              </a:lnSpc>
              <a:spcBef>
                <a:spcPts val="720"/>
              </a:spcBef>
              <a:spcAft>
                <a:spcPts val="0"/>
              </a:spcAft>
              <a:buSzPts val="2400"/>
              <a:buChar char="•"/>
            </a:pPr>
            <a:r>
              <a:rPr lang="en-US" dirty="0">
                <a:solidFill>
                  <a:srgbClr val="2C2CFF"/>
                </a:solidFill>
              </a:rPr>
              <a:t>Challenges and Ongoing Efforts (Academia and Industry)</a:t>
            </a:r>
            <a:endParaRPr sz="400" dirty="0">
              <a:solidFill>
                <a:srgbClr val="2C2CFF"/>
              </a:solidFill>
            </a:endParaRPr>
          </a:p>
          <a:p>
            <a:pPr marL="231775" lvl="0" indent="-53975"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dirty="0"/>
              <a:t>ML Deployment</a:t>
            </a:r>
            <a:endParaRPr dirty="0"/>
          </a:p>
          <a:p>
            <a:pPr marL="460375" lvl="1" indent="-233363" algn="l" rtl="0">
              <a:lnSpc>
                <a:spcPct val="85000"/>
              </a:lnSpc>
              <a:spcBef>
                <a:spcPts val="720"/>
              </a:spcBef>
              <a:spcAft>
                <a:spcPts val="0"/>
              </a:spcAft>
              <a:buSzPts val="2400"/>
              <a:buChar char="•"/>
            </a:pPr>
            <a:r>
              <a:rPr lang="en-US" dirty="0"/>
              <a:t>Key Performance Indicators (KPIs) and Checklists</a:t>
            </a:r>
            <a:endParaRPr dirty="0"/>
          </a:p>
          <a:p>
            <a:pPr marL="460375" lvl="1" indent="-233363" algn="l" rtl="0">
              <a:lnSpc>
                <a:spcPct val="85000"/>
              </a:lnSpc>
              <a:spcBef>
                <a:spcPts val="720"/>
              </a:spcBef>
              <a:spcAft>
                <a:spcPts val="0"/>
              </a:spcAft>
              <a:buSzPts val="2400"/>
              <a:buChar char="•"/>
            </a:pPr>
            <a:r>
              <a:rPr lang="en-US" dirty="0"/>
              <a:t>Machine Learning Operations (</a:t>
            </a:r>
            <a:r>
              <a:rPr lang="en-US" dirty="0" err="1"/>
              <a:t>MLOps</a:t>
            </a:r>
            <a:r>
              <a:rPr lang="en-US" dirty="0"/>
              <a:t>) and Commoditization</a:t>
            </a:r>
            <a:endParaRPr sz="400" dirty="0"/>
          </a:p>
          <a:p>
            <a:pPr marL="231775" lvl="0" indent="-53975"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dirty="0"/>
              <a:t>Challenges for LLM Deployment</a:t>
            </a:r>
            <a:endParaRPr dirty="0"/>
          </a:p>
          <a:p>
            <a:pPr marL="460375" lvl="1" indent="-233363" algn="l" rtl="0">
              <a:lnSpc>
                <a:spcPct val="85000"/>
              </a:lnSpc>
              <a:spcBef>
                <a:spcPts val="720"/>
              </a:spcBef>
              <a:spcAft>
                <a:spcPts val="0"/>
              </a:spcAft>
              <a:buSzPts val="2400"/>
              <a:buChar char="•"/>
            </a:pPr>
            <a:r>
              <a:rPr lang="en-US" dirty="0"/>
              <a:t>LLM </a:t>
            </a:r>
            <a:r>
              <a:rPr lang="en-US" dirty="0">
                <a:latin typeface="Calibri"/>
                <a:ea typeface="Calibri"/>
                <a:cs typeface="Calibri"/>
                <a:sym typeface="Calibri"/>
              </a:rPr>
              <a:t>ꓫ</a:t>
            </a:r>
            <a:r>
              <a:rPr lang="en-US" dirty="0"/>
              <a:t> EDA: Software Engineering Issues</a:t>
            </a:r>
            <a:endParaRPr dirty="0"/>
          </a:p>
          <a:p>
            <a:pPr marL="460375" lvl="1" indent="-233363" algn="l" rtl="0">
              <a:lnSpc>
                <a:spcPct val="85000"/>
              </a:lnSpc>
              <a:spcBef>
                <a:spcPts val="720"/>
              </a:spcBef>
              <a:spcAft>
                <a:spcPts val="0"/>
              </a:spcAft>
              <a:buSzPts val="2400"/>
              <a:buChar char="•"/>
            </a:pPr>
            <a:r>
              <a:rPr lang="en-US" dirty="0"/>
              <a:t>Challenges from EDA Flows</a:t>
            </a:r>
            <a:endParaRPr dirty="0"/>
          </a:p>
          <a:p>
            <a:pPr marL="227011" lvl="1" indent="0" algn="l" rtl="0">
              <a:lnSpc>
                <a:spcPct val="85000"/>
              </a:lnSpc>
              <a:spcBef>
                <a:spcPts val="720"/>
              </a:spcBef>
              <a:spcAft>
                <a:spcPts val="0"/>
              </a:spcAft>
              <a:buSzPts val="2400"/>
              <a:buNone/>
            </a:pPr>
            <a:endParaRP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txBox="1">
            <a:spLocks noGrp="1"/>
          </p:cNvSpPr>
          <p:nvPr>
            <p:ph type="body" idx="1"/>
          </p:nvPr>
        </p:nvSpPr>
        <p:spPr>
          <a:xfrm>
            <a:off x="171450" y="838200"/>
            <a:ext cx="8836025" cy="5562601"/>
          </a:xfrm>
          <a:prstGeom prst="rect">
            <a:avLst/>
          </a:prstGeom>
          <a:noFill/>
          <a:ln>
            <a:noFill/>
          </a:ln>
        </p:spPr>
        <p:txBody>
          <a:bodyPr spcFirstLastPara="1" wrap="square" lIns="92075" tIns="46025" rIns="92075" bIns="46025" anchor="t" anchorCtr="0">
            <a:noAutofit/>
          </a:bodyPr>
          <a:lstStyle/>
          <a:p>
            <a:pPr marL="457200" lvl="0" indent="-406400" algn="l" rtl="0">
              <a:lnSpc>
                <a:spcPct val="85000"/>
              </a:lnSpc>
              <a:spcBef>
                <a:spcPts val="840"/>
              </a:spcBef>
              <a:spcAft>
                <a:spcPts val="0"/>
              </a:spcAft>
              <a:buClr>
                <a:srgbClr val="C00000"/>
              </a:buClr>
              <a:buSzPts val="2800"/>
              <a:buChar char="•"/>
            </a:pPr>
            <a:r>
              <a:rPr lang="en-US" dirty="0">
                <a:latin typeface="Arial"/>
                <a:ea typeface="Arial"/>
                <a:cs typeface="Arial"/>
                <a:sym typeface="Arial"/>
              </a:rPr>
              <a:t>Data is a core concern in ML for IC design</a:t>
            </a:r>
            <a:endParaRPr dirty="0"/>
          </a:p>
          <a:p>
            <a:pPr marL="569913" lvl="1" indent="-69850" algn="l" rtl="0">
              <a:lnSpc>
                <a:spcPct val="85000"/>
              </a:lnSpc>
              <a:spcBef>
                <a:spcPts val="720"/>
              </a:spcBef>
              <a:spcAft>
                <a:spcPts val="0"/>
              </a:spcAft>
              <a:buSzPts val="2400"/>
              <a:buNone/>
            </a:pPr>
            <a:endParaRPr dirty="0">
              <a:latin typeface="Arial"/>
              <a:ea typeface="Arial"/>
              <a:cs typeface="Arial"/>
              <a:sym typeface="Arial"/>
            </a:endParaRPr>
          </a:p>
        </p:txBody>
      </p:sp>
      <p:sp>
        <p:nvSpPr>
          <p:cNvPr id="48" name="Google Shape;48;p4"/>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a:latin typeface="Arial"/>
                <a:ea typeface="Arial"/>
                <a:cs typeface="Arial"/>
                <a:sym typeface="Arial"/>
              </a:rPr>
              <a:t>Data in PD: Scope, Modalities, Challenges </a:t>
            </a:r>
            <a:endParaRPr>
              <a:latin typeface="Arial"/>
              <a:ea typeface="Arial"/>
              <a:cs typeface="Arial"/>
              <a:sym typeface="Arial"/>
            </a:endParaRPr>
          </a:p>
        </p:txBody>
      </p:sp>
      <p:sp>
        <p:nvSpPr>
          <p:cNvPr id="49" name="Google Shape;49;p4"/>
          <p:cNvSpPr/>
          <p:nvPr/>
        </p:nvSpPr>
        <p:spPr>
          <a:xfrm>
            <a:off x="298190" y="1501921"/>
            <a:ext cx="8836024" cy="4900386"/>
          </a:xfrm>
          <a:prstGeom prst="rect">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 name="Google Shape;50;p4"/>
          <p:cNvSpPr txBox="1"/>
          <p:nvPr/>
        </p:nvSpPr>
        <p:spPr>
          <a:xfrm>
            <a:off x="3171826" y="1482451"/>
            <a:ext cx="341465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Example Challenges</a:t>
            </a:r>
            <a:endParaRPr sz="1400" b="0" i="0" u="none" strike="noStrike" cap="none" dirty="0">
              <a:solidFill>
                <a:srgbClr val="000000"/>
              </a:solidFill>
              <a:latin typeface="Arial"/>
              <a:ea typeface="Arial"/>
              <a:cs typeface="Arial"/>
              <a:sym typeface="Arial"/>
            </a:endParaRPr>
          </a:p>
        </p:txBody>
      </p:sp>
      <p:sp>
        <p:nvSpPr>
          <p:cNvPr id="51" name="Google Shape;51;p4"/>
          <p:cNvSpPr/>
          <p:nvPr/>
        </p:nvSpPr>
        <p:spPr>
          <a:xfrm>
            <a:off x="419987" y="1934592"/>
            <a:ext cx="2799343" cy="4307712"/>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52" name="Google Shape;52;p4"/>
          <p:cNvSpPr/>
          <p:nvPr/>
        </p:nvSpPr>
        <p:spPr>
          <a:xfrm>
            <a:off x="3346070" y="1934592"/>
            <a:ext cx="2688972" cy="4307712"/>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53" name="Google Shape;53;p4"/>
          <p:cNvSpPr/>
          <p:nvPr/>
        </p:nvSpPr>
        <p:spPr>
          <a:xfrm>
            <a:off x="6194120" y="1932047"/>
            <a:ext cx="2767004" cy="4310256"/>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54" name="Google Shape;54;p4"/>
          <p:cNvSpPr/>
          <p:nvPr/>
        </p:nvSpPr>
        <p:spPr>
          <a:xfrm>
            <a:off x="1665392" y="5523354"/>
            <a:ext cx="314615" cy="265300"/>
          </a:xfrm>
          <a:prstGeom prst="rightArrow">
            <a:avLst>
              <a:gd name="adj1" fmla="val 50000"/>
              <a:gd name="adj2" fmla="val 50000"/>
            </a:avLst>
          </a:prstGeom>
          <a:solidFill>
            <a:srgbClr val="1B417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 name="Google Shape;55;p4"/>
          <p:cNvPicPr preferRelativeResize="0"/>
          <p:nvPr/>
        </p:nvPicPr>
        <p:blipFill rotWithShape="1">
          <a:blip r:embed="rId3">
            <a:alphaModFix/>
          </a:blip>
          <a:srcRect/>
          <a:stretch/>
        </p:blipFill>
        <p:spPr>
          <a:xfrm>
            <a:off x="2026358" y="5012338"/>
            <a:ext cx="1134436" cy="1225405"/>
          </a:xfrm>
          <a:prstGeom prst="rect">
            <a:avLst/>
          </a:prstGeom>
          <a:noFill/>
          <a:ln>
            <a:noFill/>
          </a:ln>
        </p:spPr>
      </p:pic>
      <p:pic>
        <p:nvPicPr>
          <p:cNvPr id="56" name="Google Shape;56;p4"/>
          <p:cNvPicPr preferRelativeResize="0"/>
          <p:nvPr/>
        </p:nvPicPr>
        <p:blipFill rotWithShape="1">
          <a:blip r:embed="rId4">
            <a:alphaModFix/>
          </a:blip>
          <a:srcRect/>
          <a:stretch/>
        </p:blipFill>
        <p:spPr>
          <a:xfrm>
            <a:off x="498950" y="5006050"/>
            <a:ext cx="1315992" cy="1221068"/>
          </a:xfrm>
          <a:prstGeom prst="rect">
            <a:avLst/>
          </a:prstGeom>
          <a:noFill/>
          <a:ln>
            <a:noFill/>
          </a:ln>
        </p:spPr>
      </p:pic>
      <p:sp>
        <p:nvSpPr>
          <p:cNvPr id="57" name="Google Shape;57;p4"/>
          <p:cNvSpPr txBox="1"/>
          <p:nvPr/>
        </p:nvSpPr>
        <p:spPr>
          <a:xfrm>
            <a:off x="144449" y="2637063"/>
            <a:ext cx="3042543" cy="2312183"/>
          </a:xfrm>
          <a:prstGeom prst="rect">
            <a:avLst/>
          </a:prstGeom>
          <a:noFill/>
          <a:ln>
            <a:noFill/>
          </a:ln>
        </p:spPr>
        <p:txBody>
          <a:bodyPr spcFirstLastPara="1" wrap="square" lIns="92075" tIns="46025" rIns="92075" bIns="46025" anchor="t" anchorCtr="0">
            <a:noAutofit/>
          </a:bodyPr>
          <a:lstStyle/>
          <a:p>
            <a:pPr marL="569913" marR="0" lvl="1" indent="-222250" algn="l" rtl="0">
              <a:lnSpc>
                <a:spcPct val="80000"/>
              </a:lnSpc>
              <a:spcBef>
                <a:spcPts val="720"/>
              </a:spcBef>
              <a:spcAft>
                <a:spcPts val="0"/>
              </a:spcAft>
              <a:buClr>
                <a:srgbClr val="C00000"/>
              </a:buClr>
              <a:buSzPts val="2400"/>
              <a:buFont typeface="Arial"/>
              <a:buChar char="•"/>
            </a:pPr>
            <a:r>
              <a:rPr lang="en-US" sz="1800" b="0" i="0" u="none" strike="noStrike" cap="none">
                <a:solidFill>
                  <a:schemeClr val="dk1"/>
                </a:solidFill>
                <a:latin typeface="Arial"/>
                <a:ea typeface="Arial"/>
                <a:cs typeface="Arial"/>
                <a:sym typeface="Arial"/>
              </a:rPr>
              <a:t>Diverse IC data types</a:t>
            </a:r>
            <a:endParaRPr sz="1400" b="0" i="0" u="none" strike="noStrike" cap="none">
              <a:solidFill>
                <a:srgbClr val="000000"/>
              </a:solidFill>
              <a:latin typeface="Arial"/>
              <a:ea typeface="Arial"/>
              <a:cs typeface="Arial"/>
              <a:sym typeface="Arial"/>
            </a:endParaRPr>
          </a:p>
          <a:p>
            <a:pPr marL="803275" marR="0" lvl="2" indent="-230187" algn="l" rtl="0">
              <a:lnSpc>
                <a:spcPct val="80000"/>
              </a:lnSpc>
              <a:spcBef>
                <a:spcPts val="600"/>
              </a:spcBef>
              <a:spcAft>
                <a:spcPts val="0"/>
              </a:spcAft>
              <a:buClr>
                <a:srgbClr val="C00000"/>
              </a:buClr>
              <a:buSzPts val="2000"/>
              <a:buFont typeface="Arial"/>
              <a:buChar char="•"/>
            </a:pPr>
            <a:r>
              <a:rPr lang="en-US" sz="1400" b="0" i="0" u="none" strike="noStrike" cap="none">
                <a:solidFill>
                  <a:schemeClr val="dk1"/>
                </a:solidFill>
                <a:latin typeface="Arial"/>
                <a:ea typeface="Arial"/>
                <a:cs typeface="Arial"/>
                <a:sym typeface="Arial"/>
              </a:rPr>
              <a:t>Formal specs</a:t>
            </a:r>
            <a:endParaRPr sz="1400" b="0" i="0" u="none" strike="noStrike" cap="none">
              <a:solidFill>
                <a:srgbClr val="000000"/>
              </a:solidFill>
              <a:latin typeface="Arial"/>
              <a:ea typeface="Arial"/>
              <a:cs typeface="Arial"/>
              <a:sym typeface="Arial"/>
            </a:endParaRPr>
          </a:p>
          <a:p>
            <a:pPr marL="803275" marR="0" lvl="2" indent="-230187" algn="l" rtl="0">
              <a:lnSpc>
                <a:spcPct val="80000"/>
              </a:lnSpc>
              <a:spcBef>
                <a:spcPts val="600"/>
              </a:spcBef>
              <a:spcAft>
                <a:spcPts val="0"/>
              </a:spcAft>
              <a:buClr>
                <a:srgbClr val="C00000"/>
              </a:buClr>
              <a:buSzPts val="2000"/>
              <a:buFont typeface="Arial"/>
              <a:buChar char="•"/>
            </a:pPr>
            <a:r>
              <a:rPr lang="en-US" sz="1400" b="0" i="0" u="none" strike="noStrike" cap="none">
                <a:solidFill>
                  <a:schemeClr val="dk1"/>
                </a:solidFill>
                <a:latin typeface="Arial"/>
                <a:ea typeface="Arial"/>
                <a:cs typeface="Arial"/>
                <a:sym typeface="Arial"/>
              </a:rPr>
              <a:t>HDL</a:t>
            </a:r>
            <a:endParaRPr sz="1400" b="0" i="0" u="none" strike="noStrike" cap="none">
              <a:solidFill>
                <a:srgbClr val="000000"/>
              </a:solidFill>
              <a:latin typeface="Arial"/>
              <a:ea typeface="Arial"/>
              <a:cs typeface="Arial"/>
              <a:sym typeface="Arial"/>
            </a:endParaRPr>
          </a:p>
          <a:p>
            <a:pPr marL="803275" marR="0" lvl="2" indent="-230187" algn="l" rtl="0">
              <a:lnSpc>
                <a:spcPct val="80000"/>
              </a:lnSpc>
              <a:spcBef>
                <a:spcPts val="600"/>
              </a:spcBef>
              <a:spcAft>
                <a:spcPts val="0"/>
              </a:spcAft>
              <a:buClr>
                <a:srgbClr val="C00000"/>
              </a:buClr>
              <a:buSzPts val="2000"/>
              <a:buFont typeface="Arial"/>
              <a:buChar char="•"/>
            </a:pPr>
            <a:r>
              <a:rPr lang="en-US" sz="1400" b="0" i="0" u="none" strike="noStrike" cap="none">
                <a:solidFill>
                  <a:schemeClr val="dk1"/>
                </a:solidFill>
                <a:latin typeface="Arial"/>
                <a:ea typeface="Arial"/>
                <a:cs typeface="Arial"/>
                <a:sym typeface="Arial"/>
              </a:rPr>
              <a:t>Graphs</a:t>
            </a:r>
            <a:endParaRPr sz="1400" b="0" i="0" u="none" strike="noStrike" cap="none">
              <a:solidFill>
                <a:srgbClr val="000000"/>
              </a:solidFill>
              <a:latin typeface="Arial"/>
              <a:ea typeface="Arial"/>
              <a:cs typeface="Arial"/>
              <a:sym typeface="Arial"/>
            </a:endParaRPr>
          </a:p>
          <a:p>
            <a:pPr marL="803275" marR="0" lvl="2" indent="-230187" algn="l" rtl="0">
              <a:lnSpc>
                <a:spcPct val="80000"/>
              </a:lnSpc>
              <a:spcBef>
                <a:spcPts val="600"/>
              </a:spcBef>
              <a:spcAft>
                <a:spcPts val="0"/>
              </a:spcAft>
              <a:buClr>
                <a:srgbClr val="C00000"/>
              </a:buClr>
              <a:buSzPts val="2000"/>
              <a:buFont typeface="Arial"/>
              <a:buChar char="•"/>
            </a:pPr>
            <a:r>
              <a:rPr lang="en-US" sz="1400" b="0" i="0" u="none" strike="noStrike" cap="none">
                <a:solidFill>
                  <a:schemeClr val="dk1"/>
                </a:solidFill>
                <a:latin typeface="Arial"/>
                <a:ea typeface="Arial"/>
                <a:cs typeface="Arial"/>
                <a:sym typeface="Arial"/>
              </a:rPr>
              <a:t>Hierarchies</a:t>
            </a:r>
            <a:endParaRPr sz="1400" b="0" i="0" u="none" strike="noStrike" cap="none">
              <a:solidFill>
                <a:srgbClr val="000000"/>
              </a:solidFill>
              <a:latin typeface="Arial"/>
              <a:ea typeface="Arial"/>
              <a:cs typeface="Arial"/>
              <a:sym typeface="Arial"/>
            </a:endParaRPr>
          </a:p>
          <a:p>
            <a:pPr marL="803275" marR="0" lvl="2" indent="-230187" algn="l" rtl="0">
              <a:lnSpc>
                <a:spcPct val="80000"/>
              </a:lnSpc>
              <a:spcBef>
                <a:spcPts val="600"/>
              </a:spcBef>
              <a:spcAft>
                <a:spcPts val="0"/>
              </a:spcAft>
              <a:buClr>
                <a:srgbClr val="C00000"/>
              </a:buClr>
              <a:buSzPts val="2000"/>
              <a:buFont typeface="Arial"/>
              <a:buChar char="•"/>
            </a:pPr>
            <a:r>
              <a:rPr lang="en-US" sz="1400" b="0" i="0" u="none" strike="noStrike" cap="none">
                <a:solidFill>
                  <a:schemeClr val="dk1"/>
                </a:solidFill>
                <a:latin typeface="Arial"/>
                <a:ea typeface="Arial"/>
                <a:cs typeface="Arial"/>
                <a:sym typeface="Arial"/>
              </a:rPr>
              <a:t>Tabular data</a:t>
            </a:r>
            <a:endParaRPr sz="1400" b="0" i="0" u="none" strike="noStrike" cap="none">
              <a:solidFill>
                <a:srgbClr val="000000"/>
              </a:solidFill>
              <a:latin typeface="Arial"/>
              <a:ea typeface="Arial"/>
              <a:cs typeface="Arial"/>
              <a:sym typeface="Arial"/>
            </a:endParaRPr>
          </a:p>
          <a:p>
            <a:pPr marL="803275" marR="0" lvl="2" indent="-230187" algn="l" rtl="0">
              <a:lnSpc>
                <a:spcPct val="80000"/>
              </a:lnSpc>
              <a:spcBef>
                <a:spcPts val="600"/>
              </a:spcBef>
              <a:spcAft>
                <a:spcPts val="0"/>
              </a:spcAft>
              <a:buClr>
                <a:srgbClr val="C00000"/>
              </a:buClr>
              <a:buSzPts val="2000"/>
              <a:buFont typeface="Arial"/>
              <a:buChar char="•"/>
            </a:pPr>
            <a:r>
              <a:rPr lang="en-US" sz="1400" b="0" i="0" u="none" strike="noStrike" cap="none">
                <a:solidFill>
                  <a:schemeClr val="dk1"/>
                </a:solidFill>
                <a:latin typeface="Arial"/>
                <a:ea typeface="Arial"/>
                <a:cs typeface="Arial"/>
                <a:sym typeface="Arial"/>
              </a:rPr>
              <a:t>Images</a:t>
            </a:r>
            <a:endParaRPr sz="1400" b="0" i="0" u="none" strike="noStrike" cap="none">
              <a:solidFill>
                <a:srgbClr val="000000"/>
              </a:solidFill>
              <a:latin typeface="Arial"/>
              <a:ea typeface="Arial"/>
              <a:cs typeface="Arial"/>
              <a:sym typeface="Arial"/>
            </a:endParaRPr>
          </a:p>
          <a:p>
            <a:pPr marL="569913" marR="0" lvl="1" indent="-222250" algn="l" rtl="0">
              <a:lnSpc>
                <a:spcPct val="80000"/>
              </a:lnSpc>
              <a:spcBef>
                <a:spcPts val="720"/>
              </a:spcBef>
              <a:spcAft>
                <a:spcPts val="0"/>
              </a:spcAft>
              <a:buClr>
                <a:srgbClr val="C00000"/>
              </a:buClr>
              <a:buSzPts val="2400"/>
              <a:buFont typeface="Arial"/>
              <a:buChar char="•"/>
            </a:pPr>
            <a:r>
              <a:rPr lang="en-US" sz="1800" b="0" i="0" u="none" strike="noStrike" cap="none">
                <a:solidFill>
                  <a:schemeClr val="dk1"/>
                </a:solidFill>
                <a:latin typeface="Arial"/>
                <a:ea typeface="Arial"/>
                <a:cs typeface="Arial"/>
                <a:sym typeface="Arial"/>
              </a:rPr>
              <a:t>Hard for GenAI to interpret  </a:t>
            </a:r>
            <a:endParaRPr sz="1400" b="0" i="0" u="none" strike="noStrike" cap="none">
              <a:solidFill>
                <a:srgbClr val="000000"/>
              </a:solidFill>
              <a:latin typeface="Arial"/>
              <a:ea typeface="Arial"/>
              <a:cs typeface="Arial"/>
              <a:sym typeface="Arial"/>
            </a:endParaRPr>
          </a:p>
        </p:txBody>
      </p:sp>
      <p:sp>
        <p:nvSpPr>
          <p:cNvPr id="58" name="Google Shape;58;p4"/>
          <p:cNvSpPr/>
          <p:nvPr/>
        </p:nvSpPr>
        <p:spPr>
          <a:xfrm>
            <a:off x="419987" y="1934591"/>
            <a:ext cx="2799343" cy="7419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4"/>
          <p:cNvSpPr txBox="1"/>
          <p:nvPr/>
        </p:nvSpPr>
        <p:spPr>
          <a:xfrm>
            <a:off x="415043" y="1956431"/>
            <a:ext cx="279894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Generalization across modalities</a:t>
            </a:r>
            <a:endParaRPr sz="2000" b="1" i="0" u="none" strike="noStrike" cap="none" dirty="0">
              <a:solidFill>
                <a:srgbClr val="000000"/>
              </a:solidFill>
              <a:latin typeface="Arial"/>
              <a:ea typeface="Arial"/>
              <a:cs typeface="Arial"/>
              <a:sym typeface="Arial"/>
            </a:endParaRPr>
          </a:p>
        </p:txBody>
      </p:sp>
      <p:sp>
        <p:nvSpPr>
          <p:cNvPr id="60" name="Google Shape;60;p4"/>
          <p:cNvSpPr txBox="1"/>
          <p:nvPr/>
        </p:nvSpPr>
        <p:spPr>
          <a:xfrm>
            <a:off x="3111939" y="2592581"/>
            <a:ext cx="2918160" cy="3772532"/>
          </a:xfrm>
          <a:prstGeom prst="rect">
            <a:avLst/>
          </a:prstGeom>
          <a:noFill/>
          <a:ln>
            <a:noFill/>
          </a:ln>
        </p:spPr>
        <p:txBody>
          <a:bodyPr spcFirstLastPara="1" wrap="square" lIns="92075" tIns="46025" rIns="92075" bIns="46025" anchor="t" anchorCtr="0">
            <a:noAutofit/>
          </a:bodyPr>
          <a:lstStyle/>
          <a:p>
            <a:pPr marL="569913" marR="0" lvl="1" indent="-222250" algn="l" rtl="0">
              <a:lnSpc>
                <a:spcPct val="100000"/>
              </a:lnSpc>
              <a:spcBef>
                <a:spcPts val="720"/>
              </a:spcBef>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IC design data is </a:t>
            </a:r>
            <a:r>
              <a:rPr lang="en-US" sz="1800" b="1" i="0" u="none" strike="noStrike" cap="none" dirty="0">
                <a:solidFill>
                  <a:schemeClr val="dk1"/>
                </a:solidFill>
                <a:latin typeface="Arial"/>
                <a:ea typeface="Arial"/>
                <a:cs typeface="Arial"/>
                <a:sym typeface="Arial"/>
              </a:rPr>
              <a:t>costly</a:t>
            </a:r>
            <a:r>
              <a:rPr lang="en-US" sz="1800" b="0" i="0" u="none" strike="noStrike" cap="none" dirty="0">
                <a:solidFill>
                  <a:schemeClr val="dk1"/>
                </a:solidFill>
                <a:latin typeface="Arial"/>
                <a:ea typeface="Arial"/>
                <a:cs typeface="Arial"/>
                <a:sym typeface="Arial"/>
              </a:rPr>
              <a:t> to produce</a:t>
            </a:r>
          </a:p>
          <a:p>
            <a:pPr marL="800100" lvl="2" indent="-228600">
              <a:spcBef>
                <a:spcPts val="720"/>
              </a:spcBef>
              <a:buClr>
                <a:srgbClr val="C00000"/>
              </a:buClr>
              <a:buSzPct val="143000"/>
              <a:buFont typeface="Arial"/>
              <a:buChar char="•"/>
            </a:pPr>
            <a:r>
              <a:rPr lang="en-US" dirty="0">
                <a:solidFill>
                  <a:schemeClr val="dk1"/>
                </a:solidFill>
              </a:rPr>
              <a:t>Huge scale, as well !</a:t>
            </a:r>
            <a:endParaRPr b="0" i="0" u="none" strike="noStrike" cap="none" dirty="0">
              <a:solidFill>
                <a:srgbClr val="000000"/>
              </a:solidFill>
              <a:latin typeface="Arial"/>
              <a:ea typeface="Arial"/>
              <a:cs typeface="Arial"/>
              <a:sym typeface="Arial"/>
            </a:endParaRPr>
          </a:p>
          <a:p>
            <a:pPr marL="569913" marR="0" lvl="1" indent="-222250" algn="l" rtl="0">
              <a:lnSpc>
                <a:spcPct val="100000"/>
              </a:lnSpc>
              <a:spcBef>
                <a:spcPts val="720"/>
              </a:spcBef>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High-quality public data is </a:t>
            </a:r>
            <a:r>
              <a:rPr lang="en-US" sz="1800" b="1" i="0" u="none" strike="noStrike" cap="none" dirty="0">
                <a:solidFill>
                  <a:schemeClr val="dk1"/>
                </a:solidFill>
                <a:latin typeface="Arial"/>
                <a:ea typeface="Arial"/>
                <a:cs typeface="Arial"/>
                <a:sym typeface="Arial"/>
              </a:rPr>
              <a:t>scarce</a:t>
            </a:r>
            <a:endParaRPr sz="1400" b="1" i="0" u="none" strike="noStrike" cap="none" dirty="0">
              <a:solidFill>
                <a:srgbClr val="000000"/>
              </a:solidFill>
              <a:latin typeface="Arial"/>
              <a:ea typeface="Arial"/>
              <a:cs typeface="Arial"/>
              <a:sym typeface="Arial"/>
            </a:endParaRPr>
          </a:p>
          <a:p>
            <a:pPr marL="569913" marR="0" lvl="1" indent="-222250" algn="l" rtl="0">
              <a:lnSpc>
                <a:spcPct val="100000"/>
              </a:lnSpc>
              <a:spcBef>
                <a:spcPts val="720"/>
              </a:spcBef>
              <a:spcAft>
                <a:spcPts val="0"/>
              </a:spcAft>
              <a:buClr>
                <a:srgbClr val="C00000"/>
              </a:buClr>
              <a:buSzPts val="2400"/>
              <a:buFont typeface="Arial"/>
              <a:buChar char="•"/>
            </a:pPr>
            <a:r>
              <a:rPr lang="en-US" sz="1800" b="0" i="0" u="none" strike="noStrike" cap="none" dirty="0" err="1">
                <a:solidFill>
                  <a:schemeClr val="dk1"/>
                </a:solidFill>
                <a:latin typeface="Arial"/>
                <a:ea typeface="Arial"/>
                <a:cs typeface="Arial"/>
                <a:sym typeface="Arial"/>
              </a:rPr>
              <a:t>Unshareable</a:t>
            </a:r>
            <a:r>
              <a:rPr lang="en-US" sz="1800" b="0" i="0" u="none" strike="noStrike" cap="none" dirty="0">
                <a:solidFill>
                  <a:schemeClr val="dk1"/>
                </a:solidFill>
                <a:latin typeface="Arial"/>
                <a:ea typeface="Arial"/>
                <a:cs typeface="Arial"/>
                <a:sym typeface="Arial"/>
              </a:rPr>
              <a:t> due to </a:t>
            </a:r>
            <a:r>
              <a:rPr lang="en-US" sz="1800" b="1" i="0" u="none" strike="noStrike" cap="none" dirty="0">
                <a:solidFill>
                  <a:schemeClr val="dk1"/>
                </a:solidFill>
                <a:latin typeface="Arial"/>
                <a:ea typeface="Arial"/>
                <a:cs typeface="Arial"/>
                <a:sym typeface="Arial"/>
              </a:rPr>
              <a:t>proprietary</a:t>
            </a:r>
            <a:r>
              <a:rPr lang="en-US" sz="1800" b="0" i="0" u="none" strike="noStrike" cap="none" dirty="0">
                <a:solidFill>
                  <a:schemeClr val="dk1"/>
                </a:solidFill>
                <a:latin typeface="Arial"/>
                <a:ea typeface="Arial"/>
                <a:cs typeface="Arial"/>
                <a:sym typeface="Arial"/>
              </a:rPr>
              <a:t> rights</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400" b="0" i="0" u="none" strike="noStrike" cap="none" dirty="0">
                <a:solidFill>
                  <a:schemeClr val="dk1"/>
                </a:solidFill>
                <a:latin typeface="Arial"/>
                <a:ea typeface="Arial"/>
                <a:cs typeface="Arial"/>
                <a:sym typeface="Arial"/>
              </a:rPr>
              <a:t>PDK data</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400" b="0" i="0" u="none" strike="noStrike" cap="none" dirty="0">
                <a:solidFill>
                  <a:schemeClr val="dk1"/>
                </a:solidFill>
                <a:latin typeface="Arial"/>
                <a:ea typeface="Arial"/>
                <a:cs typeface="Arial"/>
                <a:sym typeface="Arial"/>
              </a:rPr>
              <a:t>Commercial libraries</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400" b="0" i="0" u="none" strike="noStrike" cap="none" dirty="0">
                <a:solidFill>
                  <a:schemeClr val="dk1"/>
                </a:solidFill>
                <a:latin typeface="Arial"/>
                <a:ea typeface="Arial"/>
                <a:cs typeface="Arial"/>
                <a:sym typeface="Arial"/>
              </a:rPr>
              <a:t>Soft IP data</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400" b="0" i="0" u="none" strike="noStrike" cap="none" dirty="0">
                <a:solidFill>
                  <a:schemeClr val="dk1"/>
                </a:solidFill>
                <a:latin typeface="Arial"/>
                <a:ea typeface="Arial"/>
                <a:cs typeface="Arial"/>
                <a:sym typeface="Arial"/>
              </a:rPr>
              <a:t>EDA vendor data</a:t>
            </a:r>
            <a:endParaRPr sz="1400" b="0" i="0" u="none" strike="noStrike" cap="none" dirty="0">
              <a:solidFill>
                <a:srgbClr val="000000"/>
              </a:solidFill>
              <a:latin typeface="Arial"/>
              <a:ea typeface="Arial"/>
              <a:cs typeface="Arial"/>
              <a:sym typeface="Arial"/>
            </a:endParaRPr>
          </a:p>
        </p:txBody>
      </p:sp>
      <p:sp>
        <p:nvSpPr>
          <p:cNvPr id="61" name="Google Shape;61;p4"/>
          <p:cNvSpPr/>
          <p:nvPr/>
        </p:nvSpPr>
        <p:spPr>
          <a:xfrm>
            <a:off x="6199459" y="1927213"/>
            <a:ext cx="2761666" cy="7419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4"/>
          <p:cNvSpPr/>
          <p:nvPr/>
        </p:nvSpPr>
        <p:spPr>
          <a:xfrm>
            <a:off x="3341127" y="1934591"/>
            <a:ext cx="2688972" cy="7419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 name="Google Shape;63;p4"/>
          <p:cNvSpPr txBox="1"/>
          <p:nvPr/>
        </p:nvSpPr>
        <p:spPr>
          <a:xfrm>
            <a:off x="3343095" y="1932047"/>
            <a:ext cx="268700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Scarce and proprietary data </a:t>
            </a:r>
            <a:endParaRPr sz="1400" b="0" i="0" u="none" strike="noStrike" cap="none" dirty="0">
              <a:solidFill>
                <a:srgbClr val="000000"/>
              </a:solidFill>
              <a:latin typeface="Arial"/>
              <a:ea typeface="Arial"/>
              <a:cs typeface="Arial"/>
              <a:sym typeface="Arial"/>
            </a:endParaRPr>
          </a:p>
        </p:txBody>
      </p:sp>
      <p:sp>
        <p:nvSpPr>
          <p:cNvPr id="64" name="Google Shape;64;p4"/>
          <p:cNvSpPr txBox="1"/>
          <p:nvPr/>
        </p:nvSpPr>
        <p:spPr>
          <a:xfrm>
            <a:off x="6199459" y="2085935"/>
            <a:ext cx="2761665"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Data quality</a:t>
            </a:r>
            <a:endParaRPr sz="1400" b="0" i="0" u="none" strike="noStrike" cap="none" dirty="0">
              <a:solidFill>
                <a:srgbClr val="000000"/>
              </a:solidFill>
              <a:latin typeface="Arial"/>
              <a:ea typeface="Arial"/>
              <a:cs typeface="Arial"/>
              <a:sym typeface="Arial"/>
            </a:endParaRPr>
          </a:p>
        </p:txBody>
      </p:sp>
      <p:sp>
        <p:nvSpPr>
          <p:cNvPr id="65" name="Google Shape;65;p4"/>
          <p:cNvSpPr txBox="1"/>
          <p:nvPr/>
        </p:nvSpPr>
        <p:spPr>
          <a:xfrm>
            <a:off x="5844386" y="2636836"/>
            <a:ext cx="2999462" cy="3470240"/>
          </a:xfrm>
          <a:prstGeom prst="rect">
            <a:avLst/>
          </a:prstGeom>
          <a:noFill/>
          <a:ln>
            <a:noFill/>
          </a:ln>
        </p:spPr>
        <p:txBody>
          <a:bodyPr spcFirstLastPara="1" wrap="square" lIns="92075" tIns="46025" rIns="92075" bIns="46025" anchor="t" anchorCtr="0">
            <a:noAutofit/>
          </a:bodyPr>
          <a:lstStyle/>
          <a:p>
            <a:pPr marL="569913" marR="0" lvl="1" indent="-222250" algn="l" rtl="0">
              <a:lnSpc>
                <a:spcPct val="100000"/>
              </a:lnSpc>
              <a:spcBef>
                <a:spcPts val="720"/>
              </a:spcBef>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Larger datasets do not guarantee better ML models </a:t>
            </a:r>
            <a:endParaRPr sz="1400" b="0" i="0" u="none" strike="noStrike" cap="none" dirty="0">
              <a:solidFill>
                <a:srgbClr val="000000"/>
              </a:solidFill>
              <a:latin typeface="Arial"/>
              <a:ea typeface="Arial"/>
              <a:cs typeface="Arial"/>
              <a:sym typeface="Arial"/>
            </a:endParaRPr>
          </a:p>
          <a:p>
            <a:pPr marL="569913" marR="0" lvl="1" indent="-222250" algn="l" rtl="0">
              <a:lnSpc>
                <a:spcPct val="100000"/>
              </a:lnSpc>
              <a:spcBef>
                <a:spcPts val="720"/>
              </a:spcBef>
              <a:spcAft>
                <a:spcPts val="0"/>
              </a:spcAft>
              <a:buClr>
                <a:srgbClr val="C00000"/>
              </a:buClr>
              <a:buSzPts val="2400"/>
              <a:buFont typeface="Arial"/>
              <a:buChar char="•"/>
            </a:pPr>
            <a:r>
              <a:rPr lang="en-US" sz="1800" b="0" i="0" u="none" strike="noStrike" cap="none" dirty="0">
                <a:solidFill>
                  <a:schemeClr val="dk1"/>
                </a:solidFill>
                <a:latin typeface="Arial"/>
                <a:ea typeface="Arial"/>
                <a:cs typeface="Arial"/>
                <a:sym typeface="Arial"/>
              </a:rPr>
              <a:t>Common problems:</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600" b="0" i="0" u="none" strike="noStrike" cap="none" dirty="0">
                <a:solidFill>
                  <a:schemeClr val="dk1"/>
                </a:solidFill>
                <a:latin typeface="Arial"/>
                <a:ea typeface="Arial"/>
                <a:cs typeface="Arial"/>
                <a:sym typeface="Arial"/>
              </a:rPr>
              <a:t>Outdated, stale data</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600" b="0" i="0" u="none" strike="noStrike" cap="none" dirty="0">
                <a:solidFill>
                  <a:schemeClr val="dk1"/>
                </a:solidFill>
                <a:latin typeface="Arial"/>
                <a:ea typeface="Arial"/>
                <a:cs typeface="Arial"/>
                <a:sym typeface="Arial"/>
              </a:rPr>
              <a:t>Incomplete coverage</a:t>
            </a:r>
            <a:endParaRPr sz="1400" b="0" i="0" u="none" strike="noStrike" cap="none" dirty="0">
              <a:solidFill>
                <a:srgbClr val="000000"/>
              </a:solidFill>
              <a:latin typeface="Arial"/>
              <a:ea typeface="Arial"/>
              <a:cs typeface="Arial"/>
              <a:sym typeface="Arial"/>
            </a:endParaRPr>
          </a:p>
          <a:p>
            <a:pPr marL="803275" marR="0" lvl="2" indent="-230187" algn="l" rtl="0">
              <a:lnSpc>
                <a:spcPct val="100000"/>
              </a:lnSpc>
              <a:spcBef>
                <a:spcPts val="600"/>
              </a:spcBef>
              <a:spcAft>
                <a:spcPts val="0"/>
              </a:spcAft>
              <a:buClr>
                <a:srgbClr val="C00000"/>
              </a:buClr>
              <a:buSzPts val="2000"/>
              <a:buFont typeface="Arial"/>
              <a:buChar char="•"/>
            </a:pPr>
            <a:r>
              <a:rPr lang="en-US" sz="1600" b="0" i="0" u="none" strike="noStrike" cap="none" dirty="0">
                <a:solidFill>
                  <a:schemeClr val="dk1"/>
                </a:solidFill>
                <a:latin typeface="Arial"/>
                <a:ea typeface="Arial"/>
                <a:cs typeface="Arial"/>
                <a:sym typeface="Arial"/>
              </a:rPr>
              <a:t>Risks such as data poisoning</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p:bldP spid="59" grpId="0"/>
      <p:bldP spid="60" grpId="0"/>
      <p:bldP spid="63" grpId="0"/>
      <p:bldP spid="64"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11cf223b38_0_0"/>
          <p:cNvSpPr txBox="1">
            <a:spLocks noGrp="1"/>
          </p:cNvSpPr>
          <p:nvPr>
            <p:ph type="body" idx="1"/>
          </p:nvPr>
        </p:nvSpPr>
        <p:spPr>
          <a:xfrm>
            <a:off x="107025" y="723900"/>
            <a:ext cx="8836025" cy="5553075"/>
          </a:xfrm>
          <a:prstGeom prst="rect">
            <a:avLst/>
          </a:prstGeom>
          <a:noFill/>
          <a:ln>
            <a:noFill/>
          </a:ln>
        </p:spPr>
        <p:txBody>
          <a:bodyPr spcFirstLastPara="1" wrap="square" lIns="92075" tIns="46025" rIns="92075" bIns="46025" anchor="t" anchorCtr="0">
            <a:noAutofit/>
          </a:bodyPr>
          <a:lstStyle/>
          <a:p>
            <a:pPr marL="0" indent="0">
              <a:lnSpc>
                <a:spcPct val="110000"/>
              </a:lnSpc>
              <a:spcBef>
                <a:spcPts val="720"/>
              </a:spcBef>
              <a:spcAft>
                <a:spcPts val="1200"/>
              </a:spcAft>
              <a:buSzPts val="2400"/>
              <a:buNone/>
            </a:pPr>
            <a:r>
              <a:rPr lang="en-US" dirty="0">
                <a:solidFill>
                  <a:srgbClr val="2C2CFF"/>
                </a:solidFill>
              </a:rPr>
              <a:t>Many initiatives, contributions to mitigate data scarcity</a:t>
            </a:r>
          </a:p>
          <a:p>
            <a:pPr marL="112713" indent="-222250">
              <a:lnSpc>
                <a:spcPct val="110000"/>
              </a:lnSpc>
              <a:spcBef>
                <a:spcPts val="720"/>
              </a:spcBef>
              <a:buSzPts val="2400"/>
            </a:pPr>
            <a:r>
              <a:rPr lang="en-US" sz="2400" dirty="0"/>
              <a:t>Artificial netlist generators (ANG+), proxy PDKs (ASAP7+)</a:t>
            </a:r>
            <a:endParaRPr sz="2400" dirty="0"/>
          </a:p>
          <a:p>
            <a:pPr marL="112713" indent="-222250">
              <a:lnSpc>
                <a:spcPct val="110000"/>
              </a:lnSpc>
              <a:spcBef>
                <a:spcPts val="720"/>
              </a:spcBef>
              <a:buSzPts val="2400"/>
            </a:pPr>
            <a:r>
              <a:rPr lang="en-US" sz="2400" dirty="0"/>
              <a:t>Open-source toolchains (</a:t>
            </a:r>
            <a:r>
              <a:rPr lang="en-US" sz="2400" dirty="0" err="1"/>
              <a:t>OpenROAD</a:t>
            </a:r>
            <a:r>
              <a:rPr lang="en-US" sz="2400" dirty="0"/>
              <a:t>, </a:t>
            </a:r>
            <a:r>
              <a:rPr lang="en-US" sz="2400" dirty="0" err="1"/>
              <a:t>iEDA</a:t>
            </a:r>
            <a:r>
              <a:rPr lang="en-US" sz="2400" dirty="0"/>
              <a:t>, </a:t>
            </a:r>
            <a:r>
              <a:rPr lang="en-US" sz="2400" dirty="0" err="1"/>
              <a:t>Yosys</a:t>
            </a:r>
            <a:r>
              <a:rPr lang="en-US" sz="2400" dirty="0"/>
              <a:t> etc.)</a:t>
            </a:r>
            <a:endParaRPr sz="2400" dirty="0"/>
          </a:p>
          <a:p>
            <a:pPr marL="346075" lvl="1" indent="-230187">
              <a:lnSpc>
                <a:spcPct val="110000"/>
              </a:lnSpc>
              <a:spcBef>
                <a:spcPts val="600"/>
              </a:spcBef>
              <a:buSzPts val="2000"/>
            </a:pPr>
            <a:r>
              <a:rPr lang="en-US" sz="2000" i="1" dirty="0">
                <a:solidFill>
                  <a:srgbClr val="00B0F0"/>
                </a:solidFill>
              </a:rPr>
              <a:t>Continuous updates to </a:t>
            </a:r>
            <a:r>
              <a:rPr lang="en-US" sz="2000" i="1" dirty="0">
                <a:solidFill>
                  <a:srgbClr val="FF0000"/>
                </a:solidFill>
              </a:rPr>
              <a:t>public, reproducible baseline results, benchmarks</a:t>
            </a:r>
            <a:endParaRPr sz="2000" i="1" dirty="0">
              <a:solidFill>
                <a:srgbClr val="FF0000"/>
              </a:solidFill>
            </a:endParaRPr>
          </a:p>
          <a:p>
            <a:pPr marL="112713" indent="-222250">
              <a:lnSpc>
                <a:spcPct val="110000"/>
              </a:lnSpc>
              <a:spcBef>
                <a:spcPts val="720"/>
              </a:spcBef>
              <a:buSzPts val="2400"/>
            </a:pPr>
            <a:r>
              <a:rPr lang="en-US" sz="2400" dirty="0"/>
              <a:t>IEEE CEDA DATC</a:t>
            </a:r>
            <a:endParaRPr sz="2400" dirty="0"/>
          </a:p>
          <a:p>
            <a:pPr marL="346075" lvl="1" indent="-230187">
              <a:lnSpc>
                <a:spcPct val="110000"/>
              </a:lnSpc>
              <a:spcBef>
                <a:spcPts val="600"/>
              </a:spcBef>
              <a:buSzPts val="2000"/>
            </a:pPr>
            <a:r>
              <a:rPr lang="en-US" sz="2000" i="1" dirty="0">
                <a:solidFill>
                  <a:srgbClr val="00B0F0"/>
                </a:solidFill>
              </a:rPr>
              <a:t>ML EDA formats, datasets + proxy design </a:t>
            </a:r>
            <a:r>
              <a:rPr lang="en-US" sz="2000" i="1" dirty="0" err="1">
                <a:solidFill>
                  <a:srgbClr val="00B0F0"/>
                </a:solidFill>
              </a:rPr>
              <a:t>enablements</a:t>
            </a:r>
            <a:endParaRPr sz="2000" i="1" dirty="0">
              <a:solidFill>
                <a:srgbClr val="00B0F0"/>
              </a:solidFill>
            </a:endParaRPr>
          </a:p>
          <a:p>
            <a:pPr marL="112713" indent="-222250">
              <a:lnSpc>
                <a:spcPct val="110000"/>
              </a:lnSpc>
              <a:spcBef>
                <a:spcPts val="720"/>
              </a:spcBef>
              <a:buSzPts val="2400"/>
            </a:pPr>
            <a:r>
              <a:rPr lang="en-US" sz="2400" dirty="0"/>
              <a:t>The SLICE project</a:t>
            </a:r>
            <a:endParaRPr sz="2400" dirty="0"/>
          </a:p>
          <a:p>
            <a:pPr marL="346075" lvl="1" indent="-230187">
              <a:lnSpc>
                <a:spcPct val="110000"/>
              </a:lnSpc>
              <a:spcBef>
                <a:spcPts val="600"/>
              </a:spcBef>
              <a:buSzPts val="2000"/>
            </a:pPr>
            <a:r>
              <a:rPr lang="en-US" sz="2000" i="1" dirty="0">
                <a:solidFill>
                  <a:srgbClr val="00B0F0"/>
                </a:solidFill>
              </a:rPr>
              <a:t>Enabling a </a:t>
            </a:r>
            <a:r>
              <a:rPr lang="en-US" sz="2000" i="1" dirty="0">
                <a:solidFill>
                  <a:srgbClr val="FF0000"/>
                </a:solidFill>
              </a:rPr>
              <a:t>sharable</a:t>
            </a:r>
            <a:r>
              <a:rPr lang="en-US" sz="2000" i="1" dirty="0">
                <a:solidFill>
                  <a:srgbClr val="00B0F0"/>
                </a:solidFill>
              </a:rPr>
              <a:t> ML infrastructure</a:t>
            </a:r>
            <a:endParaRPr sz="2000" i="1" dirty="0">
              <a:solidFill>
                <a:srgbClr val="00B0F0"/>
              </a:solidFill>
            </a:endParaRPr>
          </a:p>
          <a:p>
            <a:pPr marL="112713" indent="-222250">
              <a:lnSpc>
                <a:spcPct val="110000"/>
              </a:lnSpc>
              <a:spcBef>
                <a:spcPts val="720"/>
              </a:spcBef>
              <a:buSzPts val="2400"/>
            </a:pPr>
            <a:r>
              <a:rPr lang="en-US" sz="2400" dirty="0">
                <a:solidFill>
                  <a:schemeClr val="tx1"/>
                </a:solidFill>
              </a:rPr>
              <a:t>MLCAD24: </a:t>
            </a:r>
            <a:r>
              <a:rPr lang="en-US" sz="2400" dirty="0">
                <a:solidFill>
                  <a:srgbClr val="FF0000"/>
                </a:solidFill>
              </a:rPr>
              <a:t>Reproducibility</a:t>
            </a:r>
            <a:r>
              <a:rPr lang="en-US" sz="2400" dirty="0"/>
              <a:t> initiatives  </a:t>
            </a:r>
            <a:endParaRPr sz="2400" dirty="0"/>
          </a:p>
          <a:p>
            <a:pPr marL="112713" indent="-222250">
              <a:lnSpc>
                <a:spcPct val="110000"/>
              </a:lnSpc>
              <a:spcBef>
                <a:spcPts val="720"/>
              </a:spcBef>
              <a:buSzPts val="2400"/>
            </a:pPr>
            <a:r>
              <a:rPr lang="en-US" sz="2400" dirty="0"/>
              <a:t>NSF “</a:t>
            </a:r>
            <a:r>
              <a:rPr lang="en-US" sz="2400" dirty="0" err="1"/>
              <a:t>ImageNets</a:t>
            </a:r>
            <a:r>
              <a:rPr lang="en-US" sz="2400" dirty="0"/>
              <a:t> for EDA” Workshop</a:t>
            </a:r>
          </a:p>
          <a:p>
            <a:pPr marL="112713" indent="-222250">
              <a:lnSpc>
                <a:spcPct val="110000"/>
              </a:lnSpc>
              <a:spcBef>
                <a:spcPts val="720"/>
              </a:spcBef>
              <a:buSzPts val="2400"/>
            </a:pPr>
            <a:r>
              <a:rPr lang="en-US" sz="2400" dirty="0"/>
              <a:t>…</a:t>
            </a:r>
            <a:endParaRPr sz="2400" dirty="0"/>
          </a:p>
        </p:txBody>
      </p:sp>
      <p:sp>
        <p:nvSpPr>
          <p:cNvPr id="72" name="Google Shape;72;g311cf223b38_0_0"/>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Academic Efforts</a:t>
            </a:r>
            <a:endParaRPr dirty="0"/>
          </a:p>
        </p:txBody>
      </p:sp>
      <p:pic>
        <p:nvPicPr>
          <p:cNvPr id="73" name="Google Shape;73;g311cf223b38_0_0"/>
          <p:cNvPicPr preferRelativeResize="0"/>
          <p:nvPr/>
        </p:nvPicPr>
        <p:blipFill rotWithShape="1">
          <a:blip r:embed="rId3">
            <a:alphaModFix/>
          </a:blip>
          <a:srcRect/>
          <a:stretch/>
        </p:blipFill>
        <p:spPr>
          <a:xfrm>
            <a:off x="5495925" y="3813446"/>
            <a:ext cx="3587287" cy="27969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xEl>
                                              <p:pRg st="4" end="4"/>
                                            </p:txEl>
                                          </p:spTgt>
                                        </p:tgtEl>
                                        <p:attrNameLst>
                                          <p:attrName>style.visibility</p:attrName>
                                        </p:attrNameLst>
                                      </p:cBhvr>
                                      <p:to>
                                        <p:strVal val="visible"/>
                                      </p:to>
                                    </p:set>
                                    <p:animEffect transition="in" filter="fade">
                                      <p:cBhvr>
                                        <p:cTn id="7" dur="500"/>
                                        <p:tgtEl>
                                          <p:spTgt spid="7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
                                            <p:txEl>
                                              <p:pRg st="5" end="5"/>
                                            </p:txEl>
                                          </p:spTgt>
                                        </p:tgtEl>
                                        <p:attrNameLst>
                                          <p:attrName>style.visibility</p:attrName>
                                        </p:attrNameLst>
                                      </p:cBhvr>
                                      <p:to>
                                        <p:strVal val="visible"/>
                                      </p:to>
                                    </p:set>
                                    <p:animEffect transition="in" filter="fade">
                                      <p:cBhvr>
                                        <p:cTn id="10" dur="500"/>
                                        <p:tgtEl>
                                          <p:spTgt spid="7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xEl>
                                              <p:pRg st="6" end="6"/>
                                            </p:txEl>
                                          </p:spTgt>
                                        </p:tgtEl>
                                        <p:attrNameLst>
                                          <p:attrName>style.visibility</p:attrName>
                                        </p:attrNameLst>
                                      </p:cBhvr>
                                      <p:to>
                                        <p:strVal val="visible"/>
                                      </p:to>
                                    </p:set>
                                    <p:animEffect transition="in" filter="fade">
                                      <p:cBhvr>
                                        <p:cTn id="13" dur="500"/>
                                        <p:tgtEl>
                                          <p:spTgt spid="71">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xEl>
                                              <p:pRg st="7" end="7"/>
                                            </p:txEl>
                                          </p:spTgt>
                                        </p:tgtEl>
                                        <p:attrNameLst>
                                          <p:attrName>style.visibility</p:attrName>
                                        </p:attrNameLst>
                                      </p:cBhvr>
                                      <p:to>
                                        <p:strVal val="visible"/>
                                      </p:to>
                                    </p:set>
                                    <p:animEffect transition="in" filter="fade">
                                      <p:cBhvr>
                                        <p:cTn id="16" dur="500"/>
                                        <p:tgtEl>
                                          <p:spTgt spid="71">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
                                            <p:txEl>
                                              <p:pRg st="8" end="8"/>
                                            </p:txEl>
                                          </p:spTgt>
                                        </p:tgtEl>
                                        <p:attrNameLst>
                                          <p:attrName>style.visibility</p:attrName>
                                        </p:attrNameLst>
                                      </p:cBhvr>
                                      <p:to>
                                        <p:strVal val="visible"/>
                                      </p:to>
                                    </p:set>
                                    <p:animEffect transition="in" filter="fade">
                                      <p:cBhvr>
                                        <p:cTn id="24" dur="500"/>
                                        <p:tgtEl>
                                          <p:spTgt spid="71">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xEl>
                                              <p:pRg st="9" end="9"/>
                                            </p:txEl>
                                          </p:spTgt>
                                        </p:tgtEl>
                                        <p:attrNameLst>
                                          <p:attrName>style.visibility</p:attrName>
                                        </p:attrNameLst>
                                      </p:cBhvr>
                                      <p:to>
                                        <p:strVal val="visible"/>
                                      </p:to>
                                    </p:set>
                                    <p:animEffect transition="in" filter="fade">
                                      <p:cBhvr>
                                        <p:cTn id="27" dur="500"/>
                                        <p:tgtEl>
                                          <p:spTgt spid="71">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1">
                                            <p:txEl>
                                              <p:pRg st="10" end="10"/>
                                            </p:txEl>
                                          </p:spTgt>
                                        </p:tgtEl>
                                        <p:attrNameLst>
                                          <p:attrName>style.visibility</p:attrName>
                                        </p:attrNameLst>
                                      </p:cBhvr>
                                      <p:to>
                                        <p:strVal val="visible"/>
                                      </p:to>
                                    </p:set>
                                    <p:animEffect transition="in" filter="fade">
                                      <p:cBhvr>
                                        <p:cTn id="30" dur="500"/>
                                        <p:tgtEl>
                                          <p:spTgt spid="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11e84e00ca_1_1"/>
          <p:cNvSpPr txBox="1">
            <a:spLocks noGrp="1"/>
          </p:cNvSpPr>
          <p:nvPr>
            <p:ph type="body" idx="1"/>
          </p:nvPr>
        </p:nvSpPr>
        <p:spPr>
          <a:xfrm>
            <a:off x="0" y="1019175"/>
            <a:ext cx="9007475" cy="5381626"/>
          </a:xfrm>
          <a:prstGeom prst="rect">
            <a:avLst/>
          </a:prstGeom>
          <a:noFill/>
          <a:ln>
            <a:noFill/>
          </a:ln>
        </p:spPr>
        <p:txBody>
          <a:bodyPr spcFirstLastPara="1" wrap="square" lIns="92075" tIns="46025" rIns="92075" bIns="46025" anchor="t" anchorCtr="0">
            <a:noAutofit/>
          </a:bodyPr>
          <a:lstStyle/>
          <a:p>
            <a:pPr marL="50800" lvl="0" indent="0" algn="l" rtl="0">
              <a:lnSpc>
                <a:spcPct val="110000"/>
              </a:lnSpc>
              <a:spcBef>
                <a:spcPts val="840"/>
              </a:spcBef>
              <a:spcAft>
                <a:spcPts val="0"/>
              </a:spcAft>
              <a:buSzPts val="2800"/>
              <a:buNone/>
            </a:pPr>
            <a:r>
              <a:rPr lang="en-US" dirty="0"/>
              <a:t>Contributions to ML infrastructure and shared datasets</a:t>
            </a:r>
          </a:p>
          <a:p>
            <a:pPr marL="50800" lvl="0" indent="0" algn="l" rtl="0">
              <a:lnSpc>
                <a:spcPct val="110000"/>
              </a:lnSpc>
              <a:spcBef>
                <a:spcPts val="840"/>
              </a:spcBef>
              <a:spcAft>
                <a:spcPts val="0"/>
              </a:spcAft>
              <a:buSzPts val="2800"/>
              <a:buNone/>
            </a:pPr>
            <a:endParaRPr dirty="0"/>
          </a:p>
          <a:p>
            <a:pPr marL="112713" indent="-222250">
              <a:lnSpc>
                <a:spcPct val="110000"/>
              </a:lnSpc>
              <a:spcBef>
                <a:spcPts val="720"/>
              </a:spcBef>
              <a:buSzPts val="2400"/>
            </a:pPr>
            <a:r>
              <a:rPr lang="en-US" sz="2400" dirty="0"/>
              <a:t>GT-NVIDIA contest </a:t>
            </a:r>
            <a:endParaRPr sz="2400" dirty="0"/>
          </a:p>
          <a:p>
            <a:pPr marL="346075" lvl="1" indent="-230187">
              <a:lnSpc>
                <a:spcPct val="110000"/>
              </a:lnSpc>
              <a:spcBef>
                <a:spcPts val="600"/>
              </a:spcBef>
              <a:buSzPts val="2000"/>
            </a:pPr>
            <a:r>
              <a:rPr lang="en-US" sz="2000" dirty="0">
                <a:solidFill>
                  <a:srgbClr val="2C2CFF"/>
                </a:solidFill>
              </a:rPr>
              <a:t>Enable LLM-assisted design automation</a:t>
            </a:r>
            <a:endParaRPr sz="2000" dirty="0">
              <a:solidFill>
                <a:srgbClr val="2C2CFF"/>
              </a:solidFill>
            </a:endParaRPr>
          </a:p>
          <a:p>
            <a:pPr marL="112713" indent="-222250">
              <a:lnSpc>
                <a:spcPct val="110000"/>
              </a:lnSpc>
              <a:spcBef>
                <a:spcPts val="720"/>
              </a:spcBef>
              <a:buSzPts val="2400"/>
            </a:pPr>
            <a:r>
              <a:rPr lang="en-US" sz="2400" dirty="0"/>
              <a:t>Si2’s AI/ML Schema Open Standards Working Group </a:t>
            </a:r>
            <a:endParaRPr sz="2400" dirty="0"/>
          </a:p>
          <a:p>
            <a:pPr marL="346075" lvl="1" indent="-230187">
              <a:lnSpc>
                <a:spcPct val="110000"/>
              </a:lnSpc>
              <a:spcBef>
                <a:spcPts val="600"/>
              </a:spcBef>
              <a:buSzPts val="2000"/>
            </a:pPr>
            <a:r>
              <a:rPr lang="en-US" sz="2000" dirty="0"/>
              <a:t>Developing standardized </a:t>
            </a:r>
            <a:r>
              <a:rPr lang="en-US" sz="2000" b="1" dirty="0"/>
              <a:t>schema</a:t>
            </a:r>
            <a:r>
              <a:rPr lang="en-US" sz="2000" dirty="0"/>
              <a:t> specification to support AI/ML methods</a:t>
            </a:r>
            <a:endParaRPr sz="2000" dirty="0"/>
          </a:p>
          <a:p>
            <a:pPr marL="346075" lvl="1" indent="-230187">
              <a:lnSpc>
                <a:spcPct val="110000"/>
              </a:lnSpc>
              <a:spcBef>
                <a:spcPts val="600"/>
              </a:spcBef>
              <a:buSzPts val="2000"/>
            </a:pPr>
            <a:r>
              <a:rPr lang="en-US" sz="2000" dirty="0">
                <a:solidFill>
                  <a:srgbClr val="2C2CFF"/>
                </a:solidFill>
              </a:rPr>
              <a:t>Goal: enable academia-industry collaboration </a:t>
            </a:r>
            <a:endParaRPr sz="2000" dirty="0">
              <a:solidFill>
                <a:srgbClr val="2C2CFF"/>
              </a:solidFill>
            </a:endParaRPr>
          </a:p>
          <a:p>
            <a:pPr marL="112713" indent="-222250">
              <a:lnSpc>
                <a:spcPct val="110000"/>
              </a:lnSpc>
              <a:spcBef>
                <a:spcPts val="720"/>
              </a:spcBef>
              <a:buSzPts val="2400"/>
            </a:pPr>
            <a:r>
              <a:rPr lang="en-US" sz="2400" dirty="0"/>
              <a:t>Google open-source (“N7”) Ariane RISC-V core </a:t>
            </a:r>
            <a:endParaRPr sz="2400" dirty="0"/>
          </a:p>
          <a:p>
            <a:pPr marL="346075" lvl="1" indent="-230187">
              <a:lnSpc>
                <a:spcPct val="110000"/>
              </a:lnSpc>
              <a:spcBef>
                <a:spcPts val="600"/>
              </a:spcBef>
              <a:buSzPts val="2000"/>
            </a:pPr>
            <a:r>
              <a:rPr lang="en-US" sz="2000" dirty="0">
                <a:sym typeface="Wingdings" panose="05000000000000000000" pitchFamily="2" charset="2"/>
              </a:rPr>
              <a:t> </a:t>
            </a:r>
            <a:r>
              <a:rPr lang="en-US" sz="2000" dirty="0"/>
              <a:t>New PD benchmark reflecting sub-10nm process technology</a:t>
            </a:r>
          </a:p>
          <a:p>
            <a:pPr marL="346075" lvl="1" indent="-230187">
              <a:lnSpc>
                <a:spcPct val="110000"/>
              </a:lnSpc>
              <a:spcBef>
                <a:spcPts val="600"/>
              </a:spcBef>
              <a:buSzPts val="2000"/>
            </a:pPr>
            <a:r>
              <a:rPr lang="en-US" sz="2000" dirty="0">
                <a:solidFill>
                  <a:srgbClr val="2C2CFF"/>
                </a:solidFill>
              </a:rPr>
              <a:t>+ Scaled 2x, 4x variants</a:t>
            </a:r>
            <a:endParaRPr sz="2000" dirty="0">
              <a:solidFill>
                <a:srgbClr val="2C2CFF"/>
              </a:solidFill>
            </a:endParaRPr>
          </a:p>
          <a:p>
            <a:pPr marL="803275" lvl="2" indent="-103187" algn="l" rtl="0">
              <a:lnSpc>
                <a:spcPct val="110000"/>
              </a:lnSpc>
              <a:spcBef>
                <a:spcPts val="600"/>
              </a:spcBef>
              <a:spcAft>
                <a:spcPts val="0"/>
              </a:spcAft>
              <a:buSzPts val="2000"/>
              <a:buNone/>
            </a:pPr>
            <a:endParaRPr dirty="0"/>
          </a:p>
        </p:txBody>
      </p:sp>
      <p:sp>
        <p:nvSpPr>
          <p:cNvPr id="80" name="Google Shape;80;g311e84e00ca_1_1"/>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Industry Efforts</a:t>
            </a:r>
            <a:endParaRPr dirty="0"/>
          </a:p>
        </p:txBody>
      </p:sp>
      <p:pic>
        <p:nvPicPr>
          <p:cNvPr id="81" name="Google Shape;81;g311e84e00ca_1_1"/>
          <p:cNvPicPr preferRelativeResize="0"/>
          <p:nvPr/>
        </p:nvPicPr>
        <p:blipFill rotWithShape="1">
          <a:blip r:embed="rId3">
            <a:alphaModFix/>
          </a:blip>
          <a:srcRect l="17854"/>
          <a:stretch/>
        </p:blipFill>
        <p:spPr>
          <a:xfrm>
            <a:off x="7831982" y="3067420"/>
            <a:ext cx="731576" cy="642568"/>
          </a:xfrm>
          <a:prstGeom prst="rect">
            <a:avLst/>
          </a:prstGeom>
          <a:noFill/>
          <a:ln>
            <a:noFill/>
          </a:ln>
        </p:spPr>
      </p:pic>
      <p:pic>
        <p:nvPicPr>
          <p:cNvPr id="82" name="Google Shape;82;g311e84e00ca_1_1"/>
          <p:cNvPicPr preferRelativeResize="0"/>
          <p:nvPr/>
        </p:nvPicPr>
        <p:blipFill rotWithShape="1">
          <a:blip r:embed="rId4">
            <a:alphaModFix/>
          </a:blip>
          <a:srcRect/>
          <a:stretch/>
        </p:blipFill>
        <p:spPr>
          <a:xfrm>
            <a:off x="3116604" y="2211549"/>
            <a:ext cx="1932973" cy="521115"/>
          </a:xfrm>
          <a:prstGeom prst="rect">
            <a:avLst/>
          </a:prstGeom>
          <a:noFill/>
          <a:ln>
            <a:noFill/>
          </a:ln>
        </p:spPr>
      </p:pic>
      <p:pic>
        <p:nvPicPr>
          <p:cNvPr id="83" name="Google Shape;83;g311e84e00ca_1_1"/>
          <p:cNvPicPr preferRelativeResize="0"/>
          <p:nvPr/>
        </p:nvPicPr>
        <p:blipFill rotWithShape="1">
          <a:blip r:embed="rId5">
            <a:alphaModFix/>
          </a:blip>
          <a:srcRect/>
          <a:stretch/>
        </p:blipFill>
        <p:spPr>
          <a:xfrm>
            <a:off x="7004352" y="4458610"/>
            <a:ext cx="1444906" cy="4887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4" end="4"/>
                                            </p:txEl>
                                          </p:spTgt>
                                        </p:tgtEl>
                                        <p:attrNameLst>
                                          <p:attrName>style.visibility</p:attrName>
                                        </p:attrNameLst>
                                      </p:cBhvr>
                                      <p:to>
                                        <p:strVal val="visible"/>
                                      </p:to>
                                    </p:set>
                                    <p:animEffect transition="in" filter="fade">
                                      <p:cBhvr>
                                        <p:cTn id="7" dur="500"/>
                                        <p:tgtEl>
                                          <p:spTgt spid="7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9">
                                            <p:txEl>
                                              <p:pRg st="5" end="5"/>
                                            </p:txEl>
                                          </p:spTgt>
                                        </p:tgtEl>
                                        <p:attrNameLst>
                                          <p:attrName>style.visibility</p:attrName>
                                        </p:attrNameLst>
                                      </p:cBhvr>
                                      <p:to>
                                        <p:strVal val="visible"/>
                                      </p:to>
                                    </p:set>
                                    <p:animEffect transition="in" filter="fade">
                                      <p:cBhvr>
                                        <p:cTn id="10" dur="500"/>
                                        <p:tgtEl>
                                          <p:spTgt spid="7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9">
                                            <p:txEl>
                                              <p:pRg st="6" end="6"/>
                                            </p:txEl>
                                          </p:spTgt>
                                        </p:tgtEl>
                                        <p:attrNameLst>
                                          <p:attrName>style.visibility</p:attrName>
                                        </p:attrNameLst>
                                      </p:cBhvr>
                                      <p:to>
                                        <p:strVal val="visible"/>
                                      </p:to>
                                    </p:set>
                                    <p:animEffect transition="in" filter="fade">
                                      <p:cBhvr>
                                        <p:cTn id="13" dur="500"/>
                                        <p:tgtEl>
                                          <p:spTgt spid="7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9">
                                            <p:txEl>
                                              <p:pRg st="7" end="7"/>
                                            </p:txEl>
                                          </p:spTgt>
                                        </p:tgtEl>
                                        <p:attrNameLst>
                                          <p:attrName>style.visibility</p:attrName>
                                        </p:attrNameLst>
                                      </p:cBhvr>
                                      <p:to>
                                        <p:strVal val="visible"/>
                                      </p:to>
                                    </p:set>
                                    <p:animEffect transition="in" filter="fade">
                                      <p:cBhvr>
                                        <p:cTn id="21" dur="500"/>
                                        <p:tgtEl>
                                          <p:spTgt spid="79">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xEl>
                                              <p:pRg st="8" end="8"/>
                                            </p:txEl>
                                          </p:spTgt>
                                        </p:tgtEl>
                                        <p:attrNameLst>
                                          <p:attrName>style.visibility</p:attrName>
                                        </p:attrNameLst>
                                      </p:cBhvr>
                                      <p:to>
                                        <p:strVal val="visible"/>
                                      </p:to>
                                    </p:set>
                                    <p:animEffect transition="in" filter="fade">
                                      <p:cBhvr>
                                        <p:cTn id="24" dur="500"/>
                                        <p:tgtEl>
                                          <p:spTgt spid="79">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9">
                                            <p:txEl>
                                              <p:pRg st="9" end="9"/>
                                            </p:txEl>
                                          </p:spTgt>
                                        </p:tgtEl>
                                        <p:attrNameLst>
                                          <p:attrName>style.visibility</p:attrName>
                                        </p:attrNameLst>
                                      </p:cBhvr>
                                      <p:to>
                                        <p:strVal val="visible"/>
                                      </p:to>
                                    </p:set>
                                    <p:animEffect transition="in" filter="fade">
                                      <p:cBhvr>
                                        <p:cTn id="27" dur="500"/>
                                        <p:tgtEl>
                                          <p:spTgt spid="79">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311f4e793f8_4_6"/>
          <p:cNvSpPr/>
          <p:nvPr/>
        </p:nvSpPr>
        <p:spPr>
          <a:xfrm>
            <a:off x="580846" y="4295954"/>
            <a:ext cx="4163396" cy="239338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 name="Google Shape;90;g311f4e793f8_4_6"/>
          <p:cNvSpPr txBox="1">
            <a:spLocks noGrp="1"/>
          </p:cNvSpPr>
          <p:nvPr>
            <p:ph type="body" idx="1"/>
          </p:nvPr>
        </p:nvSpPr>
        <p:spPr>
          <a:xfrm>
            <a:off x="178707" y="619125"/>
            <a:ext cx="8818335" cy="2579405"/>
          </a:xfrm>
          <a:prstGeom prst="rect">
            <a:avLst/>
          </a:prstGeom>
          <a:noFill/>
          <a:ln>
            <a:noFill/>
          </a:ln>
        </p:spPr>
        <p:txBody>
          <a:bodyPr spcFirstLastPara="1" wrap="square" lIns="92075" tIns="46025" rIns="92075" bIns="46025" anchor="t" anchorCtr="0">
            <a:noAutofit/>
          </a:bodyPr>
          <a:lstStyle/>
          <a:p>
            <a:pPr marL="342900" lvl="0" indent="-292100" algn="l" rtl="0">
              <a:lnSpc>
                <a:spcPct val="100000"/>
              </a:lnSpc>
              <a:spcBef>
                <a:spcPts val="840"/>
              </a:spcBef>
              <a:spcAft>
                <a:spcPts val="0"/>
              </a:spcAft>
              <a:buSzPts val="2800"/>
              <a:buChar char="•"/>
            </a:pPr>
            <a:r>
              <a:rPr lang="en-US" b="1" dirty="0">
                <a:solidFill>
                  <a:srgbClr val="2C2CFF"/>
                </a:solidFill>
                <a:latin typeface="Arial"/>
                <a:ea typeface="Arial"/>
                <a:cs typeface="Arial"/>
                <a:sym typeface="Arial"/>
              </a:rPr>
              <a:t>AI flywheel</a:t>
            </a:r>
            <a:endParaRPr b="1" dirty="0">
              <a:solidFill>
                <a:srgbClr val="2C2CFF"/>
              </a:solidFill>
            </a:endParaRPr>
          </a:p>
          <a:p>
            <a:pPr marL="457200" lvl="0" indent="-228600" algn="l" rtl="0">
              <a:lnSpc>
                <a:spcPct val="100000"/>
              </a:lnSpc>
              <a:spcBef>
                <a:spcPts val="840"/>
              </a:spcBef>
              <a:spcAft>
                <a:spcPts val="0"/>
              </a:spcAft>
              <a:buSzPts val="2800"/>
              <a:buNone/>
            </a:pPr>
            <a:endParaRPr dirty="0">
              <a:latin typeface="Arial"/>
              <a:ea typeface="Arial"/>
              <a:cs typeface="Arial"/>
              <a:sym typeface="Arial"/>
            </a:endParaRPr>
          </a:p>
          <a:p>
            <a:pPr marL="50800" lvl="0" indent="0" algn="l" rtl="0">
              <a:lnSpc>
                <a:spcPct val="100000"/>
              </a:lnSpc>
              <a:spcBef>
                <a:spcPts val="840"/>
              </a:spcBef>
              <a:spcAft>
                <a:spcPts val="0"/>
              </a:spcAft>
              <a:buSzPts val="2800"/>
              <a:buNone/>
            </a:pPr>
            <a:endParaRPr dirty="0">
              <a:latin typeface="Arial"/>
              <a:ea typeface="Arial"/>
              <a:cs typeface="Arial"/>
              <a:sym typeface="Arial"/>
            </a:endParaRPr>
          </a:p>
          <a:p>
            <a:pPr marL="342900" lvl="0" indent="-292100" algn="l" rtl="0">
              <a:lnSpc>
                <a:spcPct val="80000"/>
              </a:lnSpc>
              <a:spcBef>
                <a:spcPts val="3600"/>
              </a:spcBef>
              <a:spcAft>
                <a:spcPts val="0"/>
              </a:spcAft>
              <a:buSzPts val="2800"/>
              <a:buChar char="•"/>
            </a:pPr>
            <a:r>
              <a:rPr lang="en-US" b="1" dirty="0">
                <a:solidFill>
                  <a:srgbClr val="2C2CFF"/>
                </a:solidFill>
                <a:latin typeface="Arial"/>
                <a:ea typeface="Arial"/>
                <a:cs typeface="Arial"/>
                <a:sym typeface="Arial"/>
              </a:rPr>
              <a:t>Frictionless reproducibility (FR)  </a:t>
            </a:r>
            <a:r>
              <a:rPr lang="en-US" sz="2000" dirty="0">
                <a:solidFill>
                  <a:schemeClr val="tx1"/>
                </a:solidFill>
                <a:sym typeface="Arial"/>
              </a:rPr>
              <a:t>[Donoho, 2024]</a:t>
            </a:r>
            <a:endParaRPr dirty="0">
              <a:solidFill>
                <a:schemeClr val="tx1"/>
              </a:solidFill>
            </a:endParaRPr>
          </a:p>
        </p:txBody>
      </p:sp>
      <p:sp>
        <p:nvSpPr>
          <p:cNvPr id="91" name="Google Shape;91;g311f4e793f8_4_6"/>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AI Flywheel and Frictionless Reproducibility</a:t>
            </a:r>
            <a:endParaRPr dirty="0"/>
          </a:p>
        </p:txBody>
      </p:sp>
      <p:grpSp>
        <p:nvGrpSpPr>
          <p:cNvPr id="6" name="组合 5">
            <a:extLst>
              <a:ext uri="{FF2B5EF4-FFF2-40B4-BE49-F238E27FC236}">
                <a16:creationId xmlns:a16="http://schemas.microsoft.com/office/drawing/2014/main" id="{C7C3CD4C-911D-8096-A61D-EDDFD017AAE1}"/>
              </a:ext>
            </a:extLst>
          </p:cNvPr>
          <p:cNvGrpSpPr/>
          <p:nvPr/>
        </p:nvGrpSpPr>
        <p:grpSpPr>
          <a:xfrm>
            <a:off x="953013" y="1268646"/>
            <a:ext cx="6629624" cy="1322793"/>
            <a:chOff x="705363" y="1292337"/>
            <a:chExt cx="6629624" cy="1322793"/>
          </a:xfrm>
        </p:grpSpPr>
        <p:sp>
          <p:nvSpPr>
            <p:cNvPr id="92" name="Google Shape;92;g311f4e793f8_4_6"/>
            <p:cNvSpPr/>
            <p:nvPr/>
          </p:nvSpPr>
          <p:spPr>
            <a:xfrm>
              <a:off x="705363" y="1292337"/>
              <a:ext cx="1828800" cy="497541"/>
            </a:xfrm>
            <a:prstGeom prst="roundRect">
              <a:avLst>
                <a:gd name="adj" fmla="val 16667"/>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More users</a:t>
              </a:r>
              <a:endParaRPr sz="1400" b="0" i="0" u="none" strike="noStrike" cap="none" dirty="0">
                <a:solidFill>
                  <a:schemeClr val="dk1"/>
                </a:solidFill>
                <a:latin typeface="Arial"/>
                <a:ea typeface="Arial"/>
                <a:cs typeface="Arial"/>
                <a:sym typeface="Arial"/>
              </a:endParaRPr>
            </a:p>
          </p:txBody>
        </p:sp>
        <p:sp>
          <p:nvSpPr>
            <p:cNvPr id="93" name="Google Shape;93;g311f4e793f8_4_6"/>
            <p:cNvSpPr/>
            <p:nvPr/>
          </p:nvSpPr>
          <p:spPr>
            <a:xfrm>
              <a:off x="3078627" y="1292337"/>
              <a:ext cx="1828800" cy="497541"/>
            </a:xfrm>
            <a:prstGeom prst="roundRect">
              <a:avLst>
                <a:gd name="adj" fmla="val 16667"/>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More data</a:t>
              </a:r>
              <a:endParaRPr sz="1400" b="0" i="0" u="none" strike="noStrike" cap="none">
                <a:solidFill>
                  <a:schemeClr val="dk1"/>
                </a:solidFill>
                <a:latin typeface="Arial"/>
                <a:ea typeface="Arial"/>
                <a:cs typeface="Arial"/>
                <a:sym typeface="Arial"/>
              </a:endParaRPr>
            </a:p>
          </p:txBody>
        </p:sp>
        <p:sp>
          <p:nvSpPr>
            <p:cNvPr id="94" name="Google Shape;94;g311f4e793f8_4_6"/>
            <p:cNvSpPr/>
            <p:nvPr/>
          </p:nvSpPr>
          <p:spPr>
            <a:xfrm>
              <a:off x="5506187" y="1294673"/>
              <a:ext cx="1828800" cy="497541"/>
            </a:xfrm>
            <a:prstGeom prst="roundRect">
              <a:avLst>
                <a:gd name="adj" fmla="val 16667"/>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Better AI</a:t>
              </a:r>
              <a:endParaRPr sz="1400" b="0" i="0" u="none" strike="noStrike" cap="none">
                <a:solidFill>
                  <a:schemeClr val="dk1"/>
                </a:solidFill>
                <a:latin typeface="Arial"/>
                <a:ea typeface="Arial"/>
                <a:cs typeface="Arial"/>
                <a:sym typeface="Arial"/>
              </a:endParaRPr>
            </a:p>
          </p:txBody>
        </p:sp>
        <p:sp>
          <p:nvSpPr>
            <p:cNvPr id="95" name="Google Shape;95;g311f4e793f8_4_6"/>
            <p:cNvSpPr/>
            <p:nvPr/>
          </p:nvSpPr>
          <p:spPr>
            <a:xfrm>
              <a:off x="2468848" y="2117589"/>
              <a:ext cx="3120659" cy="497541"/>
            </a:xfrm>
            <a:prstGeom prst="roundRect">
              <a:avLst>
                <a:gd name="adj" fmla="val 16667"/>
              </a:avLst>
            </a:prstGeom>
            <a:solidFill>
              <a:srgbClr val="EAF1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Better product</a:t>
              </a:r>
              <a:endParaRPr sz="1400" b="0" i="0" u="none" strike="noStrike" cap="none" dirty="0">
                <a:solidFill>
                  <a:schemeClr val="dk1"/>
                </a:solidFill>
                <a:latin typeface="Arial"/>
                <a:ea typeface="Arial"/>
                <a:cs typeface="Arial"/>
                <a:sym typeface="Arial"/>
              </a:endParaRPr>
            </a:p>
          </p:txBody>
        </p:sp>
        <p:sp>
          <p:nvSpPr>
            <p:cNvPr id="96" name="Google Shape;96;g311f4e793f8_4_6"/>
            <p:cNvSpPr/>
            <p:nvPr/>
          </p:nvSpPr>
          <p:spPr>
            <a:xfrm>
              <a:off x="2596790" y="1416721"/>
              <a:ext cx="381931" cy="248771"/>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7" name="Google Shape;97;g311f4e793f8_4_6"/>
            <p:cNvSpPr/>
            <p:nvPr/>
          </p:nvSpPr>
          <p:spPr>
            <a:xfrm>
              <a:off x="5015841" y="1423457"/>
              <a:ext cx="381931" cy="248771"/>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g311f4e793f8_4_6"/>
            <p:cNvSpPr/>
            <p:nvPr/>
          </p:nvSpPr>
          <p:spPr>
            <a:xfrm>
              <a:off x="6100356" y="1791493"/>
              <a:ext cx="619419" cy="757915"/>
            </a:xfrm>
            <a:prstGeom prst="curvedLeftArrow">
              <a:avLst>
                <a:gd name="adj1" fmla="val 27750"/>
                <a:gd name="adj2" fmla="val 5000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9" name="Google Shape;99;g311f4e793f8_4_6"/>
            <p:cNvSpPr/>
            <p:nvPr/>
          </p:nvSpPr>
          <p:spPr>
            <a:xfrm rot="10539194">
              <a:off x="1468541" y="1763166"/>
              <a:ext cx="689116" cy="761096"/>
            </a:xfrm>
            <a:prstGeom prst="curvedLeftArrow">
              <a:avLst>
                <a:gd name="adj1" fmla="val 27750"/>
                <a:gd name="adj2" fmla="val 50000"/>
                <a:gd name="adj3"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00" name="Google Shape;100;g311f4e793f8_4_6"/>
          <p:cNvSpPr/>
          <p:nvPr/>
        </p:nvSpPr>
        <p:spPr>
          <a:xfrm>
            <a:off x="5053542" y="4295953"/>
            <a:ext cx="3910003" cy="239338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Google Shape;101;g311f4e793f8_4_6"/>
          <p:cNvSpPr txBox="1"/>
          <p:nvPr/>
        </p:nvSpPr>
        <p:spPr>
          <a:xfrm>
            <a:off x="5119631" y="4861982"/>
            <a:ext cx="4024369" cy="1723742"/>
          </a:xfrm>
          <a:prstGeom prst="rect">
            <a:avLst/>
          </a:prstGeom>
          <a:noFill/>
          <a:ln>
            <a:noFill/>
          </a:ln>
        </p:spPr>
        <p:txBody>
          <a:bodyPr spcFirstLastPara="1" wrap="square" lIns="91425" tIns="45700" rIns="91425" bIns="45700" anchor="t" anchorCtr="0">
            <a:spAutoFit/>
          </a:bodyPr>
          <a:lstStyle/>
          <a:p>
            <a:pPr marL="285750" marR="0" lvl="2" indent="-285750" algn="l" rtl="0">
              <a:lnSpc>
                <a:spcPct val="12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Reflect real-world scenarios</a:t>
            </a:r>
            <a:endParaRPr sz="1400" b="0" i="0" u="none" strike="noStrike" cap="none">
              <a:solidFill>
                <a:srgbClr val="000000"/>
              </a:solidFill>
              <a:latin typeface="Arial"/>
              <a:ea typeface="Arial"/>
              <a:cs typeface="Arial"/>
              <a:sym typeface="Arial"/>
            </a:endParaRPr>
          </a:p>
          <a:p>
            <a:pPr marL="285750" marR="0" lvl="2" indent="-285750" algn="l" rtl="0">
              <a:lnSpc>
                <a:spcPct val="12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Ensure model accuracy and robustness</a:t>
            </a:r>
            <a:endParaRPr sz="1400" b="0" i="0" u="none" strike="noStrike" cap="none">
              <a:solidFill>
                <a:srgbClr val="000000"/>
              </a:solidFill>
              <a:latin typeface="Arial"/>
              <a:ea typeface="Arial"/>
              <a:cs typeface="Arial"/>
              <a:sym typeface="Arial"/>
            </a:endParaRPr>
          </a:p>
          <a:p>
            <a:pPr marL="285750" marR="0" lvl="2" indent="-285750" algn="l" rtl="0">
              <a:lnSpc>
                <a:spcPct val="12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Drive progress with meaningful comparisons</a:t>
            </a:r>
            <a:endParaRPr sz="1400" b="0" i="0" u="none" strike="noStrike" cap="none">
              <a:solidFill>
                <a:srgbClr val="000000"/>
              </a:solidFill>
              <a:latin typeface="Arial"/>
              <a:ea typeface="Arial"/>
              <a:cs typeface="Arial"/>
              <a:sym typeface="Arial"/>
            </a:endParaRPr>
          </a:p>
        </p:txBody>
      </p:sp>
      <p:sp>
        <p:nvSpPr>
          <p:cNvPr id="102" name="Google Shape;102;g311f4e793f8_4_6"/>
          <p:cNvSpPr/>
          <p:nvPr/>
        </p:nvSpPr>
        <p:spPr>
          <a:xfrm>
            <a:off x="705363" y="4389001"/>
            <a:ext cx="3793501" cy="572587"/>
          </a:xfrm>
          <a:prstGeom prst="roundRect">
            <a:avLst>
              <a:gd name="adj" fmla="val 16667"/>
            </a:avLst>
          </a:prstGeom>
          <a:solidFill>
            <a:srgbClr val="DAE5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Benchmark requirements</a:t>
            </a:r>
            <a:endParaRPr sz="2000" b="1" i="0" u="none" strike="noStrike" cap="none" dirty="0">
              <a:solidFill>
                <a:schemeClr val="dk1"/>
              </a:solidFill>
              <a:latin typeface="Arial"/>
              <a:ea typeface="Arial"/>
              <a:cs typeface="Arial"/>
              <a:sym typeface="Arial"/>
            </a:endParaRPr>
          </a:p>
        </p:txBody>
      </p:sp>
      <p:sp>
        <p:nvSpPr>
          <p:cNvPr id="103" name="Google Shape;103;g311f4e793f8_4_6"/>
          <p:cNvSpPr txBox="1"/>
          <p:nvPr/>
        </p:nvSpPr>
        <p:spPr>
          <a:xfrm>
            <a:off x="613019" y="4835348"/>
            <a:ext cx="4158088" cy="1702967"/>
          </a:xfrm>
          <a:prstGeom prst="rect">
            <a:avLst/>
          </a:prstGeom>
          <a:noFill/>
          <a:ln>
            <a:noFill/>
          </a:ln>
        </p:spPr>
        <p:txBody>
          <a:bodyPr spcFirstLastPara="1" wrap="square" lIns="91425" tIns="45700" rIns="91425" bIns="45700" anchor="t" anchorCtr="0">
            <a:spAutoFit/>
          </a:bodyPr>
          <a:lstStyle/>
          <a:p>
            <a:pPr marL="285750" marR="0" lvl="2"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Periodically update and diversify</a:t>
            </a:r>
            <a:endParaRPr sz="1400" b="0" i="0" u="none" strike="noStrike" cap="none">
              <a:solidFill>
                <a:srgbClr val="000000"/>
              </a:solidFill>
              <a:latin typeface="Arial"/>
              <a:ea typeface="Arial"/>
              <a:cs typeface="Arial"/>
              <a:sym typeface="Arial"/>
            </a:endParaRPr>
          </a:p>
          <a:p>
            <a:pPr marL="285750" marR="0" lvl="2"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Prioritize representative datasets</a:t>
            </a:r>
            <a:endParaRPr sz="1400" b="0" i="0" u="none" strike="noStrike" cap="none">
              <a:solidFill>
                <a:srgbClr val="000000"/>
              </a:solidFill>
              <a:latin typeface="Arial"/>
              <a:ea typeface="Arial"/>
              <a:cs typeface="Arial"/>
              <a:sym typeface="Arial"/>
            </a:endParaRPr>
          </a:p>
          <a:p>
            <a:pPr marL="285750" marR="0" lvl="2"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Use consensus evaluation metrics</a:t>
            </a:r>
            <a:endParaRPr sz="1400" b="0" i="0" u="none" strike="noStrike" cap="none">
              <a:solidFill>
                <a:srgbClr val="000000"/>
              </a:solidFill>
              <a:latin typeface="Arial"/>
              <a:ea typeface="Arial"/>
              <a:cs typeface="Arial"/>
              <a:sym typeface="Arial"/>
            </a:endParaRPr>
          </a:p>
          <a:p>
            <a:pPr marL="285750" marR="0" lvl="2" indent="-285750" algn="l" rtl="0">
              <a:lnSpc>
                <a:spcPct val="15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Apply standardized testing protocols</a:t>
            </a:r>
            <a:endParaRPr sz="1400" b="0" i="0" u="none" strike="noStrike" cap="none">
              <a:solidFill>
                <a:srgbClr val="000000"/>
              </a:solidFill>
              <a:latin typeface="Arial"/>
              <a:ea typeface="Arial"/>
              <a:cs typeface="Arial"/>
              <a:sym typeface="Arial"/>
            </a:endParaRPr>
          </a:p>
        </p:txBody>
      </p:sp>
      <p:sp>
        <p:nvSpPr>
          <p:cNvPr id="104" name="Google Shape;104;g311f4e793f8_4_6"/>
          <p:cNvSpPr/>
          <p:nvPr/>
        </p:nvSpPr>
        <p:spPr>
          <a:xfrm>
            <a:off x="5212400" y="4389000"/>
            <a:ext cx="3592286" cy="572587"/>
          </a:xfrm>
          <a:prstGeom prst="roundRect">
            <a:avLst>
              <a:gd name="adj" fmla="val 16667"/>
            </a:avLst>
          </a:prstGeom>
          <a:solidFill>
            <a:srgbClr val="DAE5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Impact goals</a:t>
            </a:r>
            <a:endParaRPr sz="2000" b="1" i="0" u="none" strike="noStrike" cap="none">
              <a:solidFill>
                <a:schemeClr val="dk1"/>
              </a:solidFill>
              <a:latin typeface="Arial"/>
              <a:ea typeface="Arial"/>
              <a:cs typeface="Arial"/>
              <a:sym typeface="Arial"/>
            </a:endParaRPr>
          </a:p>
        </p:txBody>
      </p:sp>
      <p:sp>
        <p:nvSpPr>
          <p:cNvPr id="105" name="Google Shape;105;g311f4e793f8_4_6"/>
          <p:cNvSpPr/>
          <p:nvPr/>
        </p:nvSpPr>
        <p:spPr>
          <a:xfrm>
            <a:off x="4759022" y="5374823"/>
            <a:ext cx="335427" cy="349030"/>
          </a:xfrm>
          <a:prstGeom prst="rightArrow">
            <a:avLst>
              <a:gd name="adj1" fmla="val 50000"/>
              <a:gd name="adj2" fmla="val 50000"/>
            </a:avLst>
          </a:prstGeom>
          <a:solidFill>
            <a:srgbClr val="DDD9C3"/>
          </a:solidFill>
          <a:ln w="25400" cap="flat" cmpd="sng">
            <a:solidFill>
              <a:srgbClr val="DDD9C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02;g311f4e793f8_4_6">
            <a:extLst>
              <a:ext uri="{FF2B5EF4-FFF2-40B4-BE49-F238E27FC236}">
                <a16:creationId xmlns:a16="http://schemas.microsoft.com/office/drawing/2014/main" id="{8E3DBB2B-F045-4155-A4BE-8B1A23A774C1}"/>
              </a:ext>
            </a:extLst>
          </p:cNvPr>
          <p:cNvSpPr/>
          <p:nvPr/>
        </p:nvSpPr>
        <p:spPr>
          <a:xfrm>
            <a:off x="918283" y="3697571"/>
            <a:ext cx="2020736" cy="511133"/>
          </a:xfrm>
          <a:prstGeom prst="roundRect">
            <a:avLst>
              <a:gd name="adj" fmla="val 16667"/>
            </a:avLst>
          </a:prstGeom>
          <a:solidFill>
            <a:schemeClr val="accent6">
              <a:lumMod val="20000"/>
              <a:lumOff val="80000"/>
            </a:schemeClr>
          </a:solidFill>
          <a:ln>
            <a:noFill/>
          </a:ln>
        </p:spPr>
        <p:txBody>
          <a:bodyPr spcFirstLastPara="1" wrap="square" lIns="91425" tIns="45700" rIns="91425" bIns="45700" anchor="ctr" anchorCtr="0">
            <a:noAutofit/>
          </a:bodyPr>
          <a:lstStyle/>
          <a:p>
            <a:pPr lvl="0" algn="ctr">
              <a:buSzPts val="2000"/>
            </a:pPr>
            <a:r>
              <a:rPr lang="en-US" altLang="zh-CN" sz="2000" b="1" dirty="0">
                <a:solidFill>
                  <a:schemeClr val="dk1"/>
                </a:solidFill>
              </a:rPr>
              <a:t>Data sharing</a:t>
            </a:r>
          </a:p>
        </p:txBody>
      </p:sp>
      <p:sp>
        <p:nvSpPr>
          <p:cNvPr id="3" name="Google Shape;102;g311f4e793f8_4_6">
            <a:extLst>
              <a:ext uri="{FF2B5EF4-FFF2-40B4-BE49-F238E27FC236}">
                <a16:creationId xmlns:a16="http://schemas.microsoft.com/office/drawing/2014/main" id="{8759FCA3-7C34-273E-A63F-3773E3BC3FCE}"/>
              </a:ext>
            </a:extLst>
          </p:cNvPr>
          <p:cNvSpPr/>
          <p:nvPr/>
        </p:nvSpPr>
        <p:spPr>
          <a:xfrm>
            <a:off x="3158028" y="3731955"/>
            <a:ext cx="2020736" cy="485338"/>
          </a:xfrm>
          <a:prstGeom prst="roundRect">
            <a:avLst>
              <a:gd name="adj" fmla="val 16667"/>
            </a:avLst>
          </a:prstGeom>
          <a:solidFill>
            <a:schemeClr val="accent6">
              <a:lumMod val="20000"/>
              <a:lumOff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Arial"/>
                <a:ea typeface="Arial"/>
                <a:cs typeface="Arial"/>
                <a:sym typeface="Arial"/>
              </a:rPr>
              <a:t>Code sharing</a:t>
            </a:r>
            <a:endParaRPr sz="2000" b="1" i="0" u="none" strike="noStrike" cap="none" dirty="0">
              <a:solidFill>
                <a:schemeClr val="dk1"/>
              </a:solidFill>
              <a:latin typeface="Arial"/>
              <a:ea typeface="Arial"/>
              <a:cs typeface="Arial"/>
              <a:sym typeface="Arial"/>
            </a:endParaRPr>
          </a:p>
        </p:txBody>
      </p:sp>
      <p:sp>
        <p:nvSpPr>
          <p:cNvPr id="4" name="Google Shape;102;g311f4e793f8_4_6">
            <a:extLst>
              <a:ext uri="{FF2B5EF4-FFF2-40B4-BE49-F238E27FC236}">
                <a16:creationId xmlns:a16="http://schemas.microsoft.com/office/drawing/2014/main" id="{6F09775A-0A77-7C24-0AAC-49002C8BE20D}"/>
              </a:ext>
            </a:extLst>
          </p:cNvPr>
          <p:cNvSpPr/>
          <p:nvPr/>
        </p:nvSpPr>
        <p:spPr>
          <a:xfrm>
            <a:off x="5397772" y="3726459"/>
            <a:ext cx="3194135" cy="490833"/>
          </a:xfrm>
          <a:prstGeom prst="roundRect">
            <a:avLst>
              <a:gd name="adj" fmla="val 16667"/>
            </a:avLst>
          </a:prstGeom>
          <a:solidFill>
            <a:schemeClr val="accent6">
              <a:lumMod val="20000"/>
              <a:lumOff val="80000"/>
            </a:schemeClr>
          </a:solidFill>
          <a:ln>
            <a:noFill/>
          </a:ln>
        </p:spPr>
        <p:txBody>
          <a:bodyPr spcFirstLastPara="1" wrap="square" lIns="91425" tIns="45700" rIns="91425" bIns="45700" anchor="ctr" anchorCtr="0">
            <a:noAutofit/>
          </a:bodyPr>
          <a:lstStyle/>
          <a:p>
            <a:pPr algn="ctr">
              <a:buSzPts val="2000"/>
            </a:pPr>
            <a:r>
              <a:rPr lang="en-US" altLang="zh-CN" sz="2000" b="1" dirty="0">
                <a:solidFill>
                  <a:schemeClr val="dk1"/>
                </a:solidFill>
              </a:rPr>
              <a:t>Competitive challenges</a:t>
            </a:r>
            <a:endParaRPr sz="2000" b="1" dirty="0">
              <a:solidFill>
                <a:schemeClr val="dk1"/>
              </a:solidFill>
            </a:endParaRPr>
          </a:p>
        </p:txBody>
      </p:sp>
      <p:sp>
        <p:nvSpPr>
          <p:cNvPr id="5" name="Google Shape;102;g311f4e793f8_4_6">
            <a:extLst>
              <a:ext uri="{FF2B5EF4-FFF2-40B4-BE49-F238E27FC236}">
                <a16:creationId xmlns:a16="http://schemas.microsoft.com/office/drawing/2014/main" id="{10255E6C-8B9E-52E4-CDBF-B6DA4A6E7A97}"/>
              </a:ext>
            </a:extLst>
          </p:cNvPr>
          <p:cNvSpPr/>
          <p:nvPr/>
        </p:nvSpPr>
        <p:spPr>
          <a:xfrm>
            <a:off x="3046687" y="3000467"/>
            <a:ext cx="2476983" cy="572587"/>
          </a:xfrm>
          <a:prstGeom prst="roundRect">
            <a:avLst>
              <a:gd name="adj" fmla="val 16667"/>
            </a:avLst>
          </a:prstGeom>
          <a:noFill/>
          <a:ln>
            <a:noFill/>
          </a:ln>
        </p:spPr>
        <p:txBody>
          <a:bodyPr spcFirstLastPara="1" wrap="square" lIns="91425" tIns="45700" rIns="91425" bIns="45700" anchor="ctr" anchorCtr="0">
            <a:noAutofit/>
          </a:bodyPr>
          <a:lstStyle/>
          <a:p>
            <a:pPr lvl="0" algn="ctr">
              <a:buSzPts val="2000"/>
            </a:pPr>
            <a:r>
              <a:rPr lang="en-US" altLang="zh-CN" sz="2400" b="1" dirty="0">
                <a:solidFill>
                  <a:schemeClr val="accent2"/>
                </a:solidFill>
              </a:rPr>
              <a:t>Benchmarking</a:t>
            </a:r>
          </a:p>
        </p:txBody>
      </p:sp>
      <p:cxnSp>
        <p:nvCxnSpPr>
          <p:cNvPr id="8" name="直线箭头连接符 7">
            <a:extLst>
              <a:ext uri="{FF2B5EF4-FFF2-40B4-BE49-F238E27FC236}">
                <a16:creationId xmlns:a16="http://schemas.microsoft.com/office/drawing/2014/main" id="{0F8319A5-2936-4B45-760C-240896F8CC6F}"/>
              </a:ext>
            </a:extLst>
          </p:cNvPr>
          <p:cNvCxnSpPr>
            <a:cxnSpLocks/>
            <a:endCxn id="2" idx="0"/>
          </p:cNvCxnSpPr>
          <p:nvPr/>
        </p:nvCxnSpPr>
        <p:spPr>
          <a:xfrm flipH="1">
            <a:off x="1928651" y="3470225"/>
            <a:ext cx="2239745" cy="22734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9" name="直线箭头连接符 8">
            <a:extLst>
              <a:ext uri="{FF2B5EF4-FFF2-40B4-BE49-F238E27FC236}">
                <a16:creationId xmlns:a16="http://schemas.microsoft.com/office/drawing/2014/main" id="{04172DAA-A0C0-369F-681A-4D04B16ECA42}"/>
              </a:ext>
            </a:extLst>
          </p:cNvPr>
          <p:cNvCxnSpPr>
            <a:cxnSpLocks/>
            <a:endCxn id="3" idx="0"/>
          </p:cNvCxnSpPr>
          <p:nvPr/>
        </p:nvCxnSpPr>
        <p:spPr>
          <a:xfrm>
            <a:off x="4168396" y="3485805"/>
            <a:ext cx="0" cy="24615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直线箭头连接符 11">
            <a:extLst>
              <a:ext uri="{FF2B5EF4-FFF2-40B4-BE49-F238E27FC236}">
                <a16:creationId xmlns:a16="http://schemas.microsoft.com/office/drawing/2014/main" id="{83D0F933-7B23-C488-A380-DC23132E26A9}"/>
              </a:ext>
            </a:extLst>
          </p:cNvPr>
          <p:cNvCxnSpPr>
            <a:cxnSpLocks/>
            <a:endCxn id="4" idx="0"/>
          </p:cNvCxnSpPr>
          <p:nvPr/>
        </p:nvCxnSpPr>
        <p:spPr>
          <a:xfrm>
            <a:off x="4168394" y="3470225"/>
            <a:ext cx="2826446" cy="25623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animEffect transition="in" filter="fade">
                                      <p:cBhvr>
                                        <p:cTn id="13" dur="500"/>
                                        <p:tgtEl>
                                          <p:spTgt spid="9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00" grpId="0" animBg="1"/>
      <p:bldP spid="101" grpId="0"/>
      <p:bldP spid="102" grpId="0" animBg="1"/>
      <p:bldP spid="103" grpId="0"/>
      <p:bldP spid="104" grpId="0" animBg="1"/>
      <p:bldP spid="105" grpId="0" animBg="1"/>
      <p:bldP spid="2" grpId="0" animBg="1"/>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
          <a:extLst>
            <a:ext uri="{FF2B5EF4-FFF2-40B4-BE49-F238E27FC236}">
              <a16:creationId xmlns:a16="http://schemas.microsoft.com/office/drawing/2014/main" id="{F20E43B6-5200-59AD-ECEE-946C43F0BEC5}"/>
            </a:ext>
          </a:extLst>
        </p:cNvPr>
        <p:cNvGrpSpPr/>
        <p:nvPr/>
      </p:nvGrpSpPr>
      <p:grpSpPr>
        <a:xfrm>
          <a:off x="0" y="0"/>
          <a:ext cx="0" cy="0"/>
          <a:chOff x="0" y="0"/>
          <a:chExt cx="0" cy="0"/>
        </a:xfrm>
      </p:grpSpPr>
      <p:sp>
        <p:nvSpPr>
          <p:cNvPr id="40" name="Google Shape;40;p3">
            <a:extLst>
              <a:ext uri="{FF2B5EF4-FFF2-40B4-BE49-F238E27FC236}">
                <a16:creationId xmlns:a16="http://schemas.microsoft.com/office/drawing/2014/main" id="{D2B7471A-ED84-4503-9A9F-B463D0082AE7}"/>
              </a:ext>
            </a:extLst>
          </p:cNvPr>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a:t>Agenda</a:t>
            </a:r>
            <a:endParaRPr/>
          </a:p>
        </p:txBody>
      </p:sp>
      <p:sp>
        <p:nvSpPr>
          <p:cNvPr id="41" name="Google Shape;41;p3">
            <a:extLst>
              <a:ext uri="{FF2B5EF4-FFF2-40B4-BE49-F238E27FC236}">
                <a16:creationId xmlns:a16="http://schemas.microsoft.com/office/drawing/2014/main" id="{EA6AA3D3-1F0B-A856-F746-4003AAECB53B}"/>
              </a:ext>
            </a:extLst>
          </p:cNvPr>
          <p:cNvSpPr txBox="1">
            <a:spLocks noGrp="1"/>
          </p:cNvSpPr>
          <p:nvPr>
            <p:ph type="body" idx="1"/>
          </p:nvPr>
        </p:nvSpPr>
        <p:spPr>
          <a:xfrm>
            <a:off x="77820" y="1108952"/>
            <a:ext cx="9013826" cy="5090809"/>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dirty="0"/>
              <a:t>Data</a:t>
            </a:r>
            <a:endParaRPr dirty="0"/>
          </a:p>
          <a:p>
            <a:pPr marL="460375" lvl="1" indent="-233363" algn="l" rtl="0">
              <a:lnSpc>
                <a:spcPct val="85000"/>
              </a:lnSpc>
              <a:spcBef>
                <a:spcPts val="720"/>
              </a:spcBef>
              <a:spcAft>
                <a:spcPts val="0"/>
              </a:spcAft>
              <a:buSzPts val="2400"/>
              <a:buChar char="•"/>
            </a:pPr>
            <a:r>
              <a:rPr lang="en-US" dirty="0"/>
              <a:t>Data Outside vs. Inside IC Design</a:t>
            </a:r>
            <a:endParaRPr dirty="0"/>
          </a:p>
          <a:p>
            <a:pPr marL="460375" lvl="1" indent="-233363" algn="l" rtl="0">
              <a:lnSpc>
                <a:spcPct val="85000"/>
              </a:lnSpc>
              <a:spcBef>
                <a:spcPts val="720"/>
              </a:spcBef>
              <a:spcAft>
                <a:spcPts val="0"/>
              </a:spcAft>
              <a:buSzPts val="2400"/>
              <a:buChar char="•"/>
            </a:pPr>
            <a:r>
              <a:rPr lang="en-US" dirty="0"/>
              <a:t>Challenges and Ongoing Efforts (Academia and Industry)</a:t>
            </a:r>
            <a:endParaRPr sz="400" dirty="0"/>
          </a:p>
          <a:p>
            <a:pPr marL="231775" lvl="0" indent="-53975"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dirty="0">
                <a:solidFill>
                  <a:srgbClr val="2C2CFF"/>
                </a:solidFill>
              </a:rPr>
              <a:t>ML Deployment</a:t>
            </a:r>
            <a:endParaRPr dirty="0">
              <a:solidFill>
                <a:srgbClr val="2C2CFF"/>
              </a:solidFill>
            </a:endParaRPr>
          </a:p>
          <a:p>
            <a:pPr marL="460375" lvl="1" indent="-233363" algn="l" rtl="0">
              <a:lnSpc>
                <a:spcPct val="85000"/>
              </a:lnSpc>
              <a:spcBef>
                <a:spcPts val="720"/>
              </a:spcBef>
              <a:spcAft>
                <a:spcPts val="0"/>
              </a:spcAft>
              <a:buSzPts val="2400"/>
              <a:buChar char="•"/>
            </a:pPr>
            <a:r>
              <a:rPr lang="en-US" dirty="0">
                <a:solidFill>
                  <a:srgbClr val="2C2CFF"/>
                </a:solidFill>
              </a:rPr>
              <a:t>Key Performance Indicators (KPIs) and Checklists</a:t>
            </a:r>
            <a:endParaRPr dirty="0">
              <a:solidFill>
                <a:srgbClr val="2C2CFF"/>
              </a:solidFill>
            </a:endParaRPr>
          </a:p>
          <a:p>
            <a:pPr marL="460375" lvl="1" indent="-233363" algn="l" rtl="0">
              <a:lnSpc>
                <a:spcPct val="85000"/>
              </a:lnSpc>
              <a:spcBef>
                <a:spcPts val="720"/>
              </a:spcBef>
              <a:spcAft>
                <a:spcPts val="0"/>
              </a:spcAft>
              <a:buSzPts val="2400"/>
              <a:buChar char="•"/>
            </a:pPr>
            <a:r>
              <a:rPr lang="en-US" dirty="0">
                <a:solidFill>
                  <a:srgbClr val="2C2CFF"/>
                </a:solidFill>
              </a:rPr>
              <a:t>Machine Learning Operations (</a:t>
            </a:r>
            <a:r>
              <a:rPr lang="en-US" dirty="0" err="1">
                <a:solidFill>
                  <a:srgbClr val="2C2CFF"/>
                </a:solidFill>
              </a:rPr>
              <a:t>MLOps</a:t>
            </a:r>
            <a:r>
              <a:rPr lang="en-US" dirty="0">
                <a:solidFill>
                  <a:srgbClr val="2C2CFF"/>
                </a:solidFill>
              </a:rPr>
              <a:t>) and Commoditization</a:t>
            </a:r>
            <a:endParaRPr sz="400" dirty="0">
              <a:solidFill>
                <a:srgbClr val="2C2CFF"/>
              </a:solidFill>
            </a:endParaRPr>
          </a:p>
          <a:p>
            <a:pPr marL="231775" lvl="0" indent="-53975" algn="l" rtl="0">
              <a:lnSpc>
                <a:spcPct val="85000"/>
              </a:lnSpc>
              <a:spcBef>
                <a:spcPts val="840"/>
              </a:spcBef>
              <a:spcAft>
                <a:spcPts val="0"/>
              </a:spcAft>
              <a:buSzPts val="2800"/>
              <a:buNone/>
            </a:pPr>
            <a:endParaRPr sz="1000" dirty="0"/>
          </a:p>
          <a:p>
            <a:pPr marL="231775" lvl="0" indent="-231775" algn="l" rtl="0">
              <a:lnSpc>
                <a:spcPct val="85000"/>
              </a:lnSpc>
              <a:spcBef>
                <a:spcPts val="840"/>
              </a:spcBef>
              <a:spcAft>
                <a:spcPts val="0"/>
              </a:spcAft>
              <a:buSzPts val="2800"/>
              <a:buChar char="•"/>
            </a:pPr>
            <a:r>
              <a:rPr lang="en-US" dirty="0"/>
              <a:t>Challenges for LLM Deployment</a:t>
            </a:r>
            <a:endParaRPr dirty="0"/>
          </a:p>
          <a:p>
            <a:pPr marL="460375" lvl="1" indent="-233363" algn="l" rtl="0">
              <a:lnSpc>
                <a:spcPct val="85000"/>
              </a:lnSpc>
              <a:spcBef>
                <a:spcPts val="720"/>
              </a:spcBef>
              <a:spcAft>
                <a:spcPts val="0"/>
              </a:spcAft>
              <a:buSzPts val="2400"/>
              <a:buChar char="•"/>
            </a:pPr>
            <a:r>
              <a:rPr lang="en-US" dirty="0"/>
              <a:t>LLM </a:t>
            </a:r>
            <a:r>
              <a:rPr lang="en-US" dirty="0">
                <a:latin typeface="Calibri"/>
                <a:ea typeface="Calibri"/>
                <a:cs typeface="Calibri"/>
                <a:sym typeface="Calibri"/>
              </a:rPr>
              <a:t>ꓫ</a:t>
            </a:r>
            <a:r>
              <a:rPr lang="en-US" dirty="0"/>
              <a:t> EDA: Software Engineering Issues</a:t>
            </a:r>
            <a:endParaRPr dirty="0"/>
          </a:p>
          <a:p>
            <a:pPr marL="460375" lvl="1" indent="-233363" algn="l" rtl="0">
              <a:lnSpc>
                <a:spcPct val="85000"/>
              </a:lnSpc>
              <a:spcBef>
                <a:spcPts val="720"/>
              </a:spcBef>
              <a:spcAft>
                <a:spcPts val="0"/>
              </a:spcAft>
              <a:buSzPts val="2400"/>
              <a:buChar char="•"/>
            </a:pPr>
            <a:r>
              <a:rPr lang="en-US" dirty="0"/>
              <a:t>Challenges from EDA Flows</a:t>
            </a:r>
            <a:endParaRPr dirty="0"/>
          </a:p>
          <a:p>
            <a:pPr marL="227011" lvl="1" indent="0" algn="l" rtl="0">
              <a:lnSpc>
                <a:spcPct val="85000"/>
              </a:lnSpc>
              <a:spcBef>
                <a:spcPts val="720"/>
              </a:spcBef>
              <a:spcAft>
                <a:spcPts val="0"/>
              </a:spcAft>
              <a:buSzPts val="2400"/>
              <a:buNone/>
            </a:pPr>
            <a:endParaRPr sz="2200" dirty="0"/>
          </a:p>
        </p:txBody>
      </p:sp>
    </p:spTree>
    <p:extLst>
      <p:ext uri="{BB962C8B-B14F-4D97-AF65-F5344CB8AC3E}">
        <p14:creationId xmlns:p14="http://schemas.microsoft.com/office/powerpoint/2010/main" val="3992700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body" idx="1"/>
          </p:nvPr>
        </p:nvSpPr>
        <p:spPr>
          <a:xfrm>
            <a:off x="111109" y="765715"/>
            <a:ext cx="8935141" cy="1982821"/>
          </a:xfrm>
          <a:prstGeom prst="rect">
            <a:avLst/>
          </a:prstGeom>
          <a:noFill/>
          <a:ln>
            <a:noFill/>
          </a:ln>
        </p:spPr>
        <p:txBody>
          <a:bodyPr spcFirstLastPara="1" wrap="square" lIns="92075" tIns="46025" rIns="92075" bIns="46025" anchor="t" anchorCtr="0">
            <a:noAutofit/>
          </a:bodyPr>
          <a:lstStyle/>
          <a:p>
            <a:pPr marL="231775" lvl="0" indent="-231775" algn="l" rtl="0">
              <a:lnSpc>
                <a:spcPct val="85000"/>
              </a:lnSpc>
              <a:spcBef>
                <a:spcPts val="840"/>
              </a:spcBef>
              <a:spcAft>
                <a:spcPts val="0"/>
              </a:spcAft>
              <a:buSzPts val="2800"/>
              <a:buChar char="•"/>
            </a:pPr>
            <a:r>
              <a:rPr lang="en-US" b="1" dirty="0">
                <a:solidFill>
                  <a:srgbClr val="2C2CFF"/>
                </a:solidFill>
              </a:rPr>
              <a:t>Focus on optimizing existing design processes</a:t>
            </a:r>
            <a:endParaRPr sz="3200" dirty="0">
              <a:solidFill>
                <a:srgbClr val="2C2CFF"/>
              </a:solidFill>
            </a:endParaRPr>
          </a:p>
          <a:p>
            <a:pPr marL="460375" lvl="1" indent="-233363" algn="l" rtl="0">
              <a:lnSpc>
                <a:spcPct val="85000"/>
              </a:lnSpc>
              <a:spcBef>
                <a:spcPts val="720"/>
              </a:spcBef>
              <a:spcAft>
                <a:spcPts val="0"/>
              </a:spcAft>
              <a:buSzPts val="2400"/>
              <a:buChar char="•"/>
            </a:pPr>
            <a:r>
              <a:rPr lang="en-US" dirty="0"/>
              <a:t>Make measurable improvements while building </a:t>
            </a:r>
            <a:r>
              <a:rPr lang="en-US" b="1" dirty="0"/>
              <a:t>trust</a:t>
            </a:r>
            <a:r>
              <a:rPr lang="en-US" dirty="0"/>
              <a:t> in ML integration</a:t>
            </a:r>
            <a:endParaRPr sz="2800" dirty="0"/>
          </a:p>
          <a:p>
            <a:pPr marL="460375" lvl="1" indent="-233363" algn="l" rtl="0">
              <a:lnSpc>
                <a:spcPct val="85000"/>
              </a:lnSpc>
              <a:spcBef>
                <a:spcPts val="720"/>
              </a:spcBef>
              <a:spcAft>
                <a:spcPts val="0"/>
              </a:spcAft>
              <a:buSzPts val="2400"/>
              <a:buChar char="•"/>
            </a:pPr>
            <a:r>
              <a:rPr lang="en-US" dirty="0"/>
              <a:t>Examples:</a:t>
            </a:r>
            <a:endParaRPr sz="2800" dirty="0"/>
          </a:p>
          <a:p>
            <a:pPr marL="693737" lvl="2" indent="-233363" algn="l" rtl="0">
              <a:lnSpc>
                <a:spcPct val="85000"/>
              </a:lnSpc>
              <a:spcBef>
                <a:spcPts val="600"/>
              </a:spcBef>
              <a:spcAft>
                <a:spcPts val="0"/>
              </a:spcAft>
              <a:buSzPts val="2000"/>
              <a:buChar char="•"/>
            </a:pPr>
            <a:r>
              <a:rPr lang="en-US" sz="2400" dirty="0"/>
              <a:t>Cadence </a:t>
            </a:r>
            <a:r>
              <a:rPr lang="en-US" sz="2400" dirty="0" err="1"/>
              <a:t>Cerebrus</a:t>
            </a:r>
            <a:endParaRPr sz="2400" dirty="0"/>
          </a:p>
          <a:p>
            <a:pPr marL="693737" lvl="2" indent="-233363" algn="l" rtl="0">
              <a:lnSpc>
                <a:spcPct val="85000"/>
              </a:lnSpc>
              <a:spcBef>
                <a:spcPts val="600"/>
              </a:spcBef>
              <a:spcAft>
                <a:spcPts val="0"/>
              </a:spcAft>
              <a:buSzPts val="2000"/>
              <a:buChar char="•"/>
            </a:pPr>
            <a:r>
              <a:rPr lang="en-US" sz="2400" dirty="0"/>
              <a:t>Synopsys DSO.ai</a:t>
            </a:r>
            <a:endParaRPr sz="2400" dirty="0"/>
          </a:p>
          <a:p>
            <a:pPr marL="693737" lvl="2" indent="-106363" algn="l" rtl="0">
              <a:lnSpc>
                <a:spcPct val="85000"/>
              </a:lnSpc>
              <a:spcBef>
                <a:spcPts val="600"/>
              </a:spcBef>
              <a:spcAft>
                <a:spcPts val="0"/>
              </a:spcAft>
              <a:buSzPts val="2000"/>
              <a:buNone/>
            </a:pPr>
            <a:endParaRPr sz="500" dirty="0"/>
          </a:p>
          <a:p>
            <a:pPr marL="231775" lvl="0" indent="-231775" algn="l" rtl="0">
              <a:lnSpc>
                <a:spcPct val="85000"/>
              </a:lnSpc>
              <a:spcBef>
                <a:spcPts val="1800"/>
              </a:spcBef>
              <a:spcAft>
                <a:spcPts val="0"/>
              </a:spcAft>
              <a:buSzPts val="2800"/>
              <a:buChar char="•"/>
            </a:pPr>
            <a:r>
              <a:rPr lang="en-US" b="1" dirty="0">
                <a:solidFill>
                  <a:srgbClr val="2C2CFF"/>
                </a:solidFill>
              </a:rPr>
              <a:t>Aim for incremental improvements</a:t>
            </a:r>
            <a:endParaRPr sz="3200" dirty="0">
              <a:solidFill>
                <a:srgbClr val="2C2CFF"/>
              </a:solidFill>
            </a:endParaRPr>
          </a:p>
          <a:p>
            <a:pPr marL="460375" lvl="1" indent="-233363" algn="l" rtl="0">
              <a:lnSpc>
                <a:spcPct val="85000"/>
              </a:lnSpc>
              <a:spcBef>
                <a:spcPts val="720"/>
              </a:spcBef>
              <a:spcAft>
                <a:spcPts val="0"/>
              </a:spcAft>
              <a:buSzPts val="2400"/>
              <a:buChar char="•"/>
            </a:pPr>
            <a:r>
              <a:rPr lang="en-US" dirty="0"/>
              <a:t>Less risk (minimum project cost)</a:t>
            </a:r>
            <a:endParaRPr sz="2800" dirty="0"/>
          </a:p>
          <a:p>
            <a:pPr marL="460375" lvl="1" indent="-233363" algn="l" rtl="0">
              <a:lnSpc>
                <a:spcPct val="85000"/>
              </a:lnSpc>
              <a:spcBef>
                <a:spcPts val="720"/>
              </a:spcBef>
              <a:spcAft>
                <a:spcPts val="0"/>
              </a:spcAft>
              <a:buSzPts val="2400"/>
              <a:buChar char="•"/>
            </a:pPr>
            <a:r>
              <a:rPr lang="en-US" dirty="0"/>
              <a:t>Simpler rollbacks if necessary</a:t>
            </a:r>
            <a:endParaRPr sz="2800" dirty="0"/>
          </a:p>
          <a:p>
            <a:pPr marL="460375" lvl="1" indent="-80963" algn="l" rtl="0">
              <a:lnSpc>
                <a:spcPct val="85000"/>
              </a:lnSpc>
              <a:spcBef>
                <a:spcPts val="720"/>
              </a:spcBef>
              <a:spcAft>
                <a:spcPts val="0"/>
              </a:spcAft>
              <a:buSzPts val="2400"/>
              <a:buNone/>
            </a:pPr>
            <a:endParaRPr sz="500" dirty="0"/>
          </a:p>
          <a:p>
            <a:pPr marL="231775" lvl="0" indent="-231775" algn="l" rtl="0">
              <a:lnSpc>
                <a:spcPct val="85000"/>
              </a:lnSpc>
              <a:spcBef>
                <a:spcPts val="840"/>
              </a:spcBef>
              <a:spcAft>
                <a:spcPts val="0"/>
              </a:spcAft>
              <a:buSzPts val="2800"/>
              <a:buChar char="•"/>
            </a:pPr>
            <a:r>
              <a:rPr lang="en-US" b="1" dirty="0">
                <a:solidFill>
                  <a:srgbClr val="2C2CFF"/>
                </a:solidFill>
              </a:rPr>
              <a:t>Treat data as a first-class, up-front concern</a:t>
            </a:r>
            <a:endParaRPr sz="3200" dirty="0">
              <a:solidFill>
                <a:srgbClr val="2C2CFF"/>
              </a:solidFill>
            </a:endParaRPr>
          </a:p>
          <a:p>
            <a:pPr marL="460375" lvl="1" indent="-233363" algn="l" rtl="0">
              <a:lnSpc>
                <a:spcPct val="85000"/>
              </a:lnSpc>
              <a:spcBef>
                <a:spcPts val="720"/>
              </a:spcBef>
              <a:spcAft>
                <a:spcPts val="0"/>
              </a:spcAft>
              <a:buSzPts val="2400"/>
              <a:buChar char="•"/>
            </a:pPr>
            <a:r>
              <a:rPr lang="en-US" dirty="0"/>
              <a:t>Robust data is the foundation for ML success</a:t>
            </a:r>
            <a:endParaRPr sz="2800" dirty="0"/>
          </a:p>
          <a:p>
            <a:pPr marL="460375" lvl="1" indent="-233363" algn="l" rtl="0">
              <a:lnSpc>
                <a:spcPct val="85000"/>
              </a:lnSpc>
              <a:spcBef>
                <a:spcPts val="720"/>
              </a:spcBef>
              <a:spcAft>
                <a:spcPts val="0"/>
              </a:spcAft>
              <a:buSzPts val="2400"/>
              <a:buChar char="•"/>
            </a:pPr>
            <a:r>
              <a:rPr lang="en-US" dirty="0"/>
              <a:t>Data quality determines model performance                         </a:t>
            </a:r>
            <a:r>
              <a:rPr lang="en-US" dirty="0">
                <a:sym typeface="Wingdings" panose="05000000000000000000" pitchFamily="2" charset="2"/>
              </a:rPr>
              <a:t></a:t>
            </a:r>
            <a:r>
              <a:rPr lang="en-US" sz="2800" dirty="0">
                <a:sym typeface="Wingdings" panose="05000000000000000000" pitchFamily="2" charset="2"/>
              </a:rPr>
              <a:t> </a:t>
            </a:r>
            <a:r>
              <a:rPr lang="en-US" dirty="0"/>
              <a:t>effective data management is essential</a:t>
            </a:r>
            <a:endParaRPr dirty="0"/>
          </a:p>
        </p:txBody>
      </p:sp>
      <p:sp>
        <p:nvSpPr>
          <p:cNvPr id="111" name="Google Shape;111;p5"/>
          <p:cNvSpPr txBox="1">
            <a:spLocks noGrp="1"/>
          </p:cNvSpPr>
          <p:nvPr>
            <p:ph type="title"/>
          </p:nvPr>
        </p:nvSpPr>
        <p:spPr>
          <a:xfrm>
            <a:off x="161925" y="144463"/>
            <a:ext cx="8851900" cy="595312"/>
          </a:xfrm>
          <a:prstGeom prst="rect">
            <a:avLst/>
          </a:prstGeom>
          <a:noFill/>
          <a:ln>
            <a:noFill/>
          </a:ln>
        </p:spPr>
        <p:txBody>
          <a:bodyPr spcFirstLastPara="1" wrap="square" lIns="92075" tIns="46025" rIns="92075" bIns="46025" anchor="ctr" anchorCtr="0">
            <a:noAutofit/>
          </a:bodyPr>
          <a:lstStyle/>
          <a:p>
            <a:pPr marL="0" lvl="0" indent="0" algn="l" rtl="0">
              <a:lnSpc>
                <a:spcPct val="90000"/>
              </a:lnSpc>
              <a:spcBef>
                <a:spcPts val="0"/>
              </a:spcBef>
              <a:spcAft>
                <a:spcPts val="0"/>
              </a:spcAft>
              <a:buSzPts val="1400"/>
              <a:buNone/>
            </a:pPr>
            <a:r>
              <a:rPr lang="en-US" dirty="0"/>
              <a:t>ML Deployment: 3 Basic Strategy Elements</a:t>
            </a:r>
            <a:endParaRPr dirty="0"/>
          </a:p>
        </p:txBody>
      </p:sp>
      <p:pic>
        <p:nvPicPr>
          <p:cNvPr id="112" name="Google Shape;112;p5"/>
          <p:cNvPicPr preferRelativeResize="0"/>
          <p:nvPr/>
        </p:nvPicPr>
        <p:blipFill rotWithShape="1">
          <a:blip r:embed="rId3">
            <a:alphaModFix/>
          </a:blip>
          <a:srcRect/>
          <a:stretch/>
        </p:blipFill>
        <p:spPr>
          <a:xfrm>
            <a:off x="6655793" y="1805210"/>
            <a:ext cx="1572771" cy="1572771"/>
          </a:xfrm>
          <a:prstGeom prst="rect">
            <a:avLst/>
          </a:prstGeom>
          <a:noFill/>
          <a:ln>
            <a:noFill/>
          </a:ln>
        </p:spPr>
      </p:pic>
      <p:pic>
        <p:nvPicPr>
          <p:cNvPr id="113" name="Google Shape;113;p5"/>
          <p:cNvPicPr preferRelativeResize="0"/>
          <p:nvPr/>
        </p:nvPicPr>
        <p:blipFill rotWithShape="1">
          <a:blip r:embed="rId4">
            <a:alphaModFix/>
          </a:blip>
          <a:srcRect/>
          <a:stretch/>
        </p:blipFill>
        <p:spPr>
          <a:xfrm>
            <a:off x="4703042" y="2047858"/>
            <a:ext cx="1837316" cy="1330123"/>
          </a:xfrm>
          <a:prstGeom prst="rect">
            <a:avLst/>
          </a:prstGeom>
          <a:noFill/>
          <a:ln>
            <a:noFill/>
          </a:ln>
        </p:spPr>
      </p:pic>
      <p:pic>
        <p:nvPicPr>
          <p:cNvPr id="114" name="Google Shape;114;p5"/>
          <p:cNvPicPr preferRelativeResize="0"/>
          <p:nvPr/>
        </p:nvPicPr>
        <p:blipFill rotWithShape="1">
          <a:blip r:embed="rId5">
            <a:alphaModFix/>
          </a:blip>
          <a:srcRect/>
          <a:stretch/>
        </p:blipFill>
        <p:spPr>
          <a:xfrm>
            <a:off x="4702513" y="1805210"/>
            <a:ext cx="1837845" cy="251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6" end="6"/>
                                            </p:txEl>
                                          </p:spTgt>
                                        </p:tgtEl>
                                        <p:attrNameLst>
                                          <p:attrName>style.visibility</p:attrName>
                                        </p:attrNameLst>
                                      </p:cBhvr>
                                      <p:to>
                                        <p:strVal val="visible"/>
                                      </p:to>
                                    </p:set>
                                    <p:animEffect transition="in" filter="fade">
                                      <p:cBhvr>
                                        <p:cTn id="7" dur="500"/>
                                        <p:tgtEl>
                                          <p:spTgt spid="110">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0">
                                            <p:txEl>
                                              <p:pRg st="7" end="7"/>
                                            </p:txEl>
                                          </p:spTgt>
                                        </p:tgtEl>
                                        <p:attrNameLst>
                                          <p:attrName>style.visibility</p:attrName>
                                        </p:attrNameLst>
                                      </p:cBhvr>
                                      <p:to>
                                        <p:strVal val="visible"/>
                                      </p:to>
                                    </p:set>
                                    <p:animEffect transition="in" filter="fade">
                                      <p:cBhvr>
                                        <p:cTn id="10" dur="500"/>
                                        <p:tgtEl>
                                          <p:spTgt spid="110">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xEl>
                                              <p:pRg st="8" end="8"/>
                                            </p:txEl>
                                          </p:spTgt>
                                        </p:tgtEl>
                                        <p:attrNameLst>
                                          <p:attrName>style.visibility</p:attrName>
                                        </p:attrNameLst>
                                      </p:cBhvr>
                                      <p:to>
                                        <p:strVal val="visible"/>
                                      </p:to>
                                    </p:set>
                                    <p:animEffect transition="in" filter="fade">
                                      <p:cBhvr>
                                        <p:cTn id="13" dur="500"/>
                                        <p:tgtEl>
                                          <p:spTgt spid="110">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xEl>
                                              <p:pRg st="10" end="10"/>
                                            </p:txEl>
                                          </p:spTgt>
                                        </p:tgtEl>
                                        <p:attrNameLst>
                                          <p:attrName>style.visibility</p:attrName>
                                        </p:attrNameLst>
                                      </p:cBhvr>
                                      <p:to>
                                        <p:strVal val="visible"/>
                                      </p:to>
                                    </p:set>
                                    <p:animEffect transition="in" filter="fade">
                                      <p:cBhvr>
                                        <p:cTn id="16" dur="500"/>
                                        <p:tgtEl>
                                          <p:spTgt spid="110">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0">
                                            <p:txEl>
                                              <p:pRg st="11" end="11"/>
                                            </p:txEl>
                                          </p:spTgt>
                                        </p:tgtEl>
                                        <p:attrNameLst>
                                          <p:attrName>style.visibility</p:attrName>
                                        </p:attrNameLst>
                                      </p:cBhvr>
                                      <p:to>
                                        <p:strVal val="visible"/>
                                      </p:to>
                                    </p:set>
                                    <p:animEffect transition="in" filter="fade">
                                      <p:cBhvr>
                                        <p:cTn id="19" dur="500"/>
                                        <p:tgtEl>
                                          <p:spTgt spid="110">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0">
                                            <p:txEl>
                                              <p:pRg st="12" end="12"/>
                                            </p:txEl>
                                          </p:spTgt>
                                        </p:tgtEl>
                                        <p:attrNameLst>
                                          <p:attrName>style.visibility</p:attrName>
                                        </p:attrNameLst>
                                      </p:cBhvr>
                                      <p:to>
                                        <p:strVal val="visible"/>
                                      </p:to>
                                    </p:set>
                                    <p:animEffect transition="in" filter="fade">
                                      <p:cBhvr>
                                        <p:cTn id="22" dur="500"/>
                                        <p:tgtEl>
                                          <p:spTgt spid="1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4709</Words>
  <Application>Microsoft Office PowerPoint</Application>
  <PresentationFormat>On-screen Show (4:3)</PresentationFormat>
  <Paragraphs>474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Wingdings</vt:lpstr>
      <vt:lpstr>Cambria Math</vt:lpstr>
      <vt:lpstr>Arial</vt:lpstr>
      <vt:lpstr>Tahoma</vt:lpstr>
      <vt:lpstr>Calibri</vt:lpstr>
      <vt:lpstr>1_ABKGROUP</vt:lpstr>
      <vt:lpstr>Use Cases and Deployment of ML in IC Physical Design  </vt:lpstr>
      <vt:lpstr>Motivation</vt:lpstr>
      <vt:lpstr>Agenda</vt:lpstr>
      <vt:lpstr>Data in PD: Scope, Modalities, Challenges </vt:lpstr>
      <vt:lpstr>Academic Efforts</vt:lpstr>
      <vt:lpstr>Industry Efforts</vt:lpstr>
      <vt:lpstr>AI Flywheel and Frictionless Reproducibility</vt:lpstr>
      <vt:lpstr>Agenda</vt:lpstr>
      <vt:lpstr>ML Deployment: 3 Basic Strategy Elements</vt:lpstr>
      <vt:lpstr>Key Performance Indicators (KPIs)</vt:lpstr>
      <vt:lpstr>Checklists: Data and ML Methods</vt:lpstr>
      <vt:lpstr>More Checklists: ML Model Outputs</vt:lpstr>
      <vt:lpstr>What About “MLOps”?</vt:lpstr>
      <vt:lpstr>LLMOps: The New Paradigm</vt:lpstr>
      <vt:lpstr>LLMOps: Commoditization “Via Osmosis”</vt:lpstr>
      <vt:lpstr>Agenda</vt:lpstr>
      <vt:lpstr>LLMs for Software Engineering</vt:lpstr>
      <vt:lpstr>LLMs Excel at Particular Codebases</vt:lpstr>
      <vt:lpstr>On the Other Hand … EDA ?</vt:lpstr>
      <vt:lpstr>Open Source (alone) Isn’t the Answer</vt:lpstr>
      <vt:lpstr>Roadblocks and Culture Clashes  </vt:lpstr>
      <vt:lpstr>And Yet …</vt:lpstr>
      <vt:lpstr>Acknowledgments and Thanks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Cases and Deployment of ML in IC Physical Design  </dc:title>
  <dc:creator>Kwangsoo Han</dc:creator>
  <cp:lastModifiedBy>Andrew Kahng</cp:lastModifiedBy>
  <cp:revision>80</cp:revision>
  <dcterms:created xsi:type="dcterms:W3CDTF">2006-08-16T00:00:00Z</dcterms:created>
  <dcterms:modified xsi:type="dcterms:W3CDTF">2025-01-22T00:21:16Z</dcterms:modified>
</cp:coreProperties>
</file>