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2" r:id="rId2"/>
    <p:sldId id="287" r:id="rId3"/>
    <p:sldId id="263" r:id="rId4"/>
    <p:sldId id="264" r:id="rId5"/>
    <p:sldId id="286" r:id="rId6"/>
    <p:sldId id="293" r:id="rId7"/>
    <p:sldId id="284" r:id="rId8"/>
    <p:sldId id="267" r:id="rId9"/>
    <p:sldId id="294" r:id="rId10"/>
    <p:sldId id="295" r:id="rId11"/>
    <p:sldId id="270" r:id="rId12"/>
    <p:sldId id="271" r:id="rId13"/>
    <p:sldId id="296" r:id="rId14"/>
    <p:sldId id="297" r:id="rId15"/>
    <p:sldId id="288" r:id="rId16"/>
    <p:sldId id="274" r:id="rId17"/>
    <p:sldId id="275" r:id="rId18"/>
    <p:sldId id="298" r:id="rId19"/>
    <p:sldId id="299" r:id="rId20"/>
    <p:sldId id="289"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B27DD4DA-1A36-764D-B816-A6994B168DC1}">
          <p14:sldIdLst>
            <p14:sldId id="262"/>
            <p14:sldId id="287"/>
            <p14:sldId id="263"/>
            <p14:sldId id="264"/>
            <p14:sldId id="286"/>
            <p14:sldId id="293"/>
            <p14:sldId id="284"/>
            <p14:sldId id="267"/>
            <p14:sldId id="294"/>
            <p14:sldId id="295"/>
            <p14:sldId id="270"/>
            <p14:sldId id="271"/>
            <p14:sldId id="296"/>
            <p14:sldId id="297"/>
            <p14:sldId id="288"/>
            <p14:sldId id="274"/>
            <p14:sldId id="275"/>
            <p14:sldId id="298"/>
            <p14:sldId id="299"/>
            <p14:sldId id="289"/>
            <p14:sldId id="285"/>
          </p14:sldIdLst>
        </p14:section>
        <p14:section name="backup" id="{1E8A2921-95A7-CE41-B15B-79CB1CC773F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E"/>
    <a:srgbClr val="8CCDA3"/>
    <a:srgbClr val="BFDCE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3"/>
    <p:restoredTop sz="80823"/>
  </p:normalViewPr>
  <p:slideViewPr>
    <p:cSldViewPr snapToGrid="0" snapToObjects="1">
      <p:cViewPr varScale="1">
        <p:scale>
          <a:sx n="95" d="100"/>
          <a:sy n="95" d="100"/>
        </p:scale>
        <p:origin x="1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열1</c:v>
                </c:pt>
              </c:strCache>
            </c:strRef>
          </c:tx>
          <c:spPr>
            <a:solidFill>
              <a:schemeClr val="accent6"/>
            </a:solidFill>
            <a:ln>
              <a:noFill/>
            </a:ln>
            <a:effectLst/>
          </c:spPr>
          <c:invertIfNegative val="0"/>
          <c:cat>
            <c:numRef>
              <c:f>Sheet1!$A$2</c:f>
              <c:numCache>
                <c:formatCode>General</c:formatCode>
                <c:ptCount val="1"/>
              </c:numCache>
            </c:numRef>
          </c:cat>
          <c:val>
            <c:numRef>
              <c:f>Sheet1!$B$2</c:f>
              <c:numCache>
                <c:formatCode>General</c:formatCode>
                <c:ptCount val="1"/>
                <c:pt idx="0">
                  <c:v>-59.8</c:v>
                </c:pt>
              </c:numCache>
            </c:numRef>
          </c:val>
          <c:extLst>
            <c:ext xmlns:c16="http://schemas.microsoft.com/office/drawing/2014/chart" uri="{C3380CC4-5D6E-409C-BE32-E72D297353CC}">
              <c16:uniqueId val="{00000000-4875-E44C-BCD1-5FE409C80585}"/>
            </c:ext>
          </c:extLst>
        </c:ser>
        <c:ser>
          <c:idx val="1"/>
          <c:order val="1"/>
          <c:tx>
            <c:strRef>
              <c:f>Sheet1!$C$1</c:f>
              <c:strCache>
                <c:ptCount val="1"/>
                <c:pt idx="0">
                  <c:v>열2</c:v>
                </c:pt>
              </c:strCache>
            </c:strRef>
          </c:tx>
          <c:spPr>
            <a:solidFill>
              <a:schemeClr val="accent5">
                <a:lumMod val="75000"/>
              </a:schemeClr>
            </a:solidFill>
            <a:ln>
              <a:noFill/>
            </a:ln>
            <a:effectLst/>
          </c:spPr>
          <c:invertIfNegative val="0"/>
          <c:cat>
            <c:numRef>
              <c:f>Sheet1!$A$2</c:f>
              <c:numCache>
                <c:formatCode>General</c:formatCode>
                <c:ptCount val="1"/>
              </c:numCache>
            </c:numRef>
          </c:cat>
          <c:val>
            <c:numRef>
              <c:f>Sheet1!$C$2</c:f>
              <c:numCache>
                <c:formatCode>General</c:formatCode>
                <c:ptCount val="1"/>
                <c:pt idx="0">
                  <c:v>-66.12</c:v>
                </c:pt>
              </c:numCache>
            </c:numRef>
          </c:val>
          <c:extLst>
            <c:ext xmlns:c16="http://schemas.microsoft.com/office/drawing/2014/chart" uri="{C3380CC4-5D6E-409C-BE32-E72D297353CC}">
              <c16:uniqueId val="{00000001-4875-E44C-BCD1-5FE409C80585}"/>
            </c:ext>
          </c:extLst>
        </c:ser>
        <c:ser>
          <c:idx val="2"/>
          <c:order val="2"/>
          <c:tx>
            <c:strRef>
              <c:f>Sheet1!$D$1</c:f>
              <c:strCache>
                <c:ptCount val="1"/>
                <c:pt idx="0">
                  <c:v>열3</c:v>
                </c:pt>
              </c:strCache>
            </c:strRef>
          </c:tx>
          <c:spPr>
            <a:solidFill>
              <a:schemeClr val="accent6">
                <a:lumMod val="50000"/>
              </a:schemeClr>
            </a:solidFill>
            <a:ln>
              <a:noFill/>
            </a:ln>
            <a:effectLst/>
          </c:spPr>
          <c:invertIfNegative val="0"/>
          <c:cat>
            <c:numRef>
              <c:f>Sheet1!$A$2</c:f>
              <c:numCache>
                <c:formatCode>General</c:formatCode>
                <c:ptCount val="1"/>
              </c:numCache>
            </c:numRef>
          </c:cat>
          <c:val>
            <c:numRef>
              <c:f>Sheet1!$D$2</c:f>
              <c:numCache>
                <c:formatCode>General</c:formatCode>
                <c:ptCount val="1"/>
                <c:pt idx="0">
                  <c:v>-28.93</c:v>
                </c:pt>
              </c:numCache>
            </c:numRef>
          </c:val>
          <c:extLst>
            <c:ext xmlns:c16="http://schemas.microsoft.com/office/drawing/2014/chart" uri="{C3380CC4-5D6E-409C-BE32-E72D297353CC}">
              <c16:uniqueId val="{00000002-4875-E44C-BCD1-5FE409C80585}"/>
            </c:ext>
          </c:extLst>
        </c:ser>
        <c:dLbls>
          <c:showLegendKey val="0"/>
          <c:showVal val="0"/>
          <c:showCatName val="0"/>
          <c:showSerName val="0"/>
          <c:showPercent val="0"/>
          <c:showBubbleSize val="0"/>
        </c:dLbls>
        <c:gapWidth val="219"/>
        <c:overlap val="-27"/>
        <c:axId val="1634995215"/>
        <c:axId val="1634998543"/>
      </c:barChart>
      <c:catAx>
        <c:axId val="163499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4998543"/>
        <c:crosses val="autoZero"/>
        <c:auto val="1"/>
        <c:lblAlgn val="ctr"/>
        <c:lblOffset val="100"/>
        <c:noMultiLvlLbl val="0"/>
      </c:catAx>
      <c:valAx>
        <c:axId val="1634998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4995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열1</c:v>
                </c:pt>
              </c:strCache>
            </c:strRef>
          </c:tx>
          <c:spPr>
            <a:solidFill>
              <a:schemeClr val="accent6"/>
            </a:solidFill>
            <a:ln>
              <a:noFill/>
            </a:ln>
            <a:effectLst/>
          </c:spPr>
          <c:invertIfNegative val="0"/>
          <c:cat>
            <c:numRef>
              <c:f>Sheet1!$A$2</c:f>
              <c:numCache>
                <c:formatCode>General</c:formatCode>
                <c:ptCount val="1"/>
              </c:numCache>
            </c:numRef>
          </c:cat>
          <c:val>
            <c:numRef>
              <c:f>Sheet1!$B$2</c:f>
              <c:numCache>
                <c:formatCode>General</c:formatCode>
                <c:ptCount val="1"/>
                <c:pt idx="0">
                  <c:v>0.84</c:v>
                </c:pt>
              </c:numCache>
            </c:numRef>
          </c:val>
          <c:extLst>
            <c:ext xmlns:c16="http://schemas.microsoft.com/office/drawing/2014/chart" uri="{C3380CC4-5D6E-409C-BE32-E72D297353CC}">
              <c16:uniqueId val="{00000000-B623-D843-9D58-A6894222B4AF}"/>
            </c:ext>
          </c:extLst>
        </c:ser>
        <c:ser>
          <c:idx val="1"/>
          <c:order val="1"/>
          <c:tx>
            <c:strRef>
              <c:f>Sheet1!$C$1</c:f>
              <c:strCache>
                <c:ptCount val="1"/>
                <c:pt idx="0">
                  <c:v>열2</c:v>
                </c:pt>
              </c:strCache>
            </c:strRef>
          </c:tx>
          <c:spPr>
            <a:solidFill>
              <a:schemeClr val="accent5"/>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0-9F51-F647-8A2B-5526631A6863}"/>
              </c:ext>
            </c:extLst>
          </c:dPt>
          <c:cat>
            <c:numRef>
              <c:f>Sheet1!$A$2</c:f>
              <c:numCache>
                <c:formatCode>General</c:formatCode>
                <c:ptCount val="1"/>
              </c:numCache>
            </c:numRef>
          </c:cat>
          <c:val>
            <c:numRef>
              <c:f>Sheet1!$C$2</c:f>
              <c:numCache>
                <c:formatCode>General</c:formatCode>
                <c:ptCount val="1"/>
                <c:pt idx="0">
                  <c:v>0.84</c:v>
                </c:pt>
              </c:numCache>
            </c:numRef>
          </c:val>
          <c:extLst>
            <c:ext xmlns:c16="http://schemas.microsoft.com/office/drawing/2014/chart" uri="{C3380CC4-5D6E-409C-BE32-E72D297353CC}">
              <c16:uniqueId val="{00000001-B623-D843-9D58-A6894222B4AF}"/>
            </c:ext>
          </c:extLst>
        </c:ser>
        <c:ser>
          <c:idx val="2"/>
          <c:order val="2"/>
          <c:tx>
            <c:strRef>
              <c:f>Sheet1!$D$1</c:f>
              <c:strCache>
                <c:ptCount val="1"/>
                <c:pt idx="0">
                  <c:v>열3</c:v>
                </c:pt>
              </c:strCache>
            </c:strRef>
          </c:tx>
          <c:spPr>
            <a:solidFill>
              <a:schemeClr val="accent6">
                <a:lumMod val="50000"/>
              </a:schemeClr>
            </a:solidFill>
            <a:ln>
              <a:noFill/>
            </a:ln>
            <a:effectLst/>
          </c:spPr>
          <c:invertIfNegative val="0"/>
          <c:cat>
            <c:numRef>
              <c:f>Sheet1!$A$2</c:f>
              <c:numCache>
                <c:formatCode>General</c:formatCode>
                <c:ptCount val="1"/>
              </c:numCache>
            </c:numRef>
          </c:cat>
          <c:val>
            <c:numRef>
              <c:f>Sheet1!$D$2</c:f>
              <c:numCache>
                <c:formatCode>General</c:formatCode>
                <c:ptCount val="1"/>
                <c:pt idx="0">
                  <c:v>0.83499999999999996</c:v>
                </c:pt>
              </c:numCache>
            </c:numRef>
          </c:val>
          <c:extLst>
            <c:ext xmlns:c16="http://schemas.microsoft.com/office/drawing/2014/chart" uri="{C3380CC4-5D6E-409C-BE32-E72D297353CC}">
              <c16:uniqueId val="{00000002-B623-D843-9D58-A6894222B4AF}"/>
            </c:ext>
          </c:extLst>
        </c:ser>
        <c:dLbls>
          <c:showLegendKey val="0"/>
          <c:showVal val="0"/>
          <c:showCatName val="0"/>
          <c:showSerName val="0"/>
          <c:showPercent val="0"/>
          <c:showBubbleSize val="0"/>
        </c:dLbls>
        <c:gapWidth val="219"/>
        <c:overlap val="-27"/>
        <c:axId val="1634995215"/>
        <c:axId val="1634998543"/>
      </c:barChart>
      <c:catAx>
        <c:axId val="163499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4998543"/>
        <c:crosses val="autoZero"/>
        <c:auto val="1"/>
        <c:lblAlgn val="ctr"/>
        <c:lblOffset val="100"/>
        <c:noMultiLvlLbl val="0"/>
      </c:catAx>
      <c:valAx>
        <c:axId val="1634998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4995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열1</c:v>
                </c:pt>
              </c:strCache>
            </c:strRef>
          </c:tx>
          <c:spPr>
            <a:solidFill>
              <a:schemeClr val="accent6"/>
            </a:solidFill>
            <a:ln>
              <a:noFill/>
            </a:ln>
            <a:effectLst/>
          </c:spPr>
          <c:invertIfNegative val="0"/>
          <c:cat>
            <c:numRef>
              <c:f>Sheet1!$A$2</c:f>
              <c:numCache>
                <c:formatCode>General</c:formatCode>
                <c:ptCount val="1"/>
              </c:numCache>
            </c:numRef>
          </c:cat>
          <c:val>
            <c:numRef>
              <c:f>Sheet1!$B$2</c:f>
              <c:numCache>
                <c:formatCode>General</c:formatCode>
                <c:ptCount val="1"/>
                <c:pt idx="0">
                  <c:v>-0.71</c:v>
                </c:pt>
              </c:numCache>
            </c:numRef>
          </c:val>
          <c:extLst>
            <c:ext xmlns:c16="http://schemas.microsoft.com/office/drawing/2014/chart" uri="{C3380CC4-5D6E-409C-BE32-E72D297353CC}">
              <c16:uniqueId val="{00000000-93E7-704C-80AB-0F891C8AD31F}"/>
            </c:ext>
          </c:extLst>
        </c:ser>
        <c:ser>
          <c:idx val="1"/>
          <c:order val="1"/>
          <c:tx>
            <c:strRef>
              <c:f>Sheet1!$C$1</c:f>
              <c:strCache>
                <c:ptCount val="1"/>
                <c:pt idx="0">
                  <c:v>열2</c:v>
                </c:pt>
              </c:strCache>
            </c:strRef>
          </c:tx>
          <c:spPr>
            <a:solidFill>
              <a:schemeClr val="accent5">
                <a:lumMod val="75000"/>
              </a:schemeClr>
            </a:solidFill>
            <a:ln>
              <a:noFill/>
            </a:ln>
            <a:effectLst/>
          </c:spPr>
          <c:invertIfNegative val="0"/>
          <c:cat>
            <c:numRef>
              <c:f>Sheet1!$A$2</c:f>
              <c:numCache>
                <c:formatCode>General</c:formatCode>
                <c:ptCount val="1"/>
              </c:numCache>
            </c:numRef>
          </c:cat>
          <c:val>
            <c:numRef>
              <c:f>Sheet1!$C$2</c:f>
              <c:numCache>
                <c:formatCode>General</c:formatCode>
                <c:ptCount val="1"/>
                <c:pt idx="0">
                  <c:v>-0.4</c:v>
                </c:pt>
              </c:numCache>
            </c:numRef>
          </c:val>
          <c:extLst>
            <c:ext xmlns:c16="http://schemas.microsoft.com/office/drawing/2014/chart" uri="{C3380CC4-5D6E-409C-BE32-E72D297353CC}">
              <c16:uniqueId val="{00000001-93E7-704C-80AB-0F891C8AD31F}"/>
            </c:ext>
          </c:extLst>
        </c:ser>
        <c:ser>
          <c:idx val="2"/>
          <c:order val="2"/>
          <c:tx>
            <c:strRef>
              <c:f>Sheet1!$D$1</c:f>
              <c:strCache>
                <c:ptCount val="1"/>
                <c:pt idx="0">
                  <c:v>열3</c:v>
                </c:pt>
              </c:strCache>
            </c:strRef>
          </c:tx>
          <c:spPr>
            <a:solidFill>
              <a:schemeClr val="accent6">
                <a:lumMod val="50000"/>
              </a:schemeClr>
            </a:solidFill>
            <a:ln>
              <a:noFill/>
            </a:ln>
            <a:effectLst/>
          </c:spPr>
          <c:invertIfNegative val="0"/>
          <c:cat>
            <c:numRef>
              <c:f>Sheet1!$A$2</c:f>
              <c:numCache>
                <c:formatCode>General</c:formatCode>
                <c:ptCount val="1"/>
              </c:numCache>
            </c:numRef>
          </c:cat>
          <c:val>
            <c:numRef>
              <c:f>Sheet1!$D$2</c:f>
              <c:numCache>
                <c:formatCode>General</c:formatCode>
                <c:ptCount val="1"/>
                <c:pt idx="0">
                  <c:v>-0.28999999999999998</c:v>
                </c:pt>
              </c:numCache>
            </c:numRef>
          </c:val>
          <c:extLst>
            <c:ext xmlns:c16="http://schemas.microsoft.com/office/drawing/2014/chart" uri="{C3380CC4-5D6E-409C-BE32-E72D297353CC}">
              <c16:uniqueId val="{00000002-93E7-704C-80AB-0F891C8AD31F}"/>
            </c:ext>
          </c:extLst>
        </c:ser>
        <c:dLbls>
          <c:showLegendKey val="0"/>
          <c:showVal val="0"/>
          <c:showCatName val="0"/>
          <c:showSerName val="0"/>
          <c:showPercent val="0"/>
          <c:showBubbleSize val="0"/>
        </c:dLbls>
        <c:gapWidth val="219"/>
        <c:overlap val="-27"/>
        <c:axId val="1634995215"/>
        <c:axId val="1634998543"/>
      </c:barChart>
      <c:catAx>
        <c:axId val="163499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4998543"/>
        <c:crosses val="autoZero"/>
        <c:auto val="1"/>
        <c:lblAlgn val="ctr"/>
        <c:lblOffset val="100"/>
        <c:noMultiLvlLbl val="0"/>
      </c:catAx>
      <c:valAx>
        <c:axId val="1634998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4995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열1</c:v>
                </c:pt>
              </c:strCache>
            </c:strRef>
          </c:tx>
          <c:spPr>
            <a:solidFill>
              <a:schemeClr val="accent6"/>
            </a:solidFill>
            <a:ln>
              <a:noFill/>
            </a:ln>
            <a:effectLst/>
          </c:spPr>
          <c:invertIfNegative val="0"/>
          <c:cat>
            <c:numRef>
              <c:f>Sheet1!$A$2</c:f>
              <c:numCache>
                <c:formatCode>General</c:formatCode>
                <c:ptCount val="1"/>
              </c:numCache>
            </c:numRef>
          </c:cat>
          <c:val>
            <c:numRef>
              <c:f>Sheet1!$B$2</c:f>
              <c:numCache>
                <c:formatCode>General</c:formatCode>
                <c:ptCount val="1"/>
                <c:pt idx="0">
                  <c:v>1.5960000000000001</c:v>
                </c:pt>
              </c:numCache>
            </c:numRef>
          </c:val>
          <c:extLst>
            <c:ext xmlns:c16="http://schemas.microsoft.com/office/drawing/2014/chart" uri="{C3380CC4-5D6E-409C-BE32-E72D297353CC}">
              <c16:uniqueId val="{00000000-416C-E648-88E5-1CA2DC5FF359}"/>
            </c:ext>
          </c:extLst>
        </c:ser>
        <c:ser>
          <c:idx val="1"/>
          <c:order val="1"/>
          <c:tx>
            <c:strRef>
              <c:f>Sheet1!$C$1</c:f>
              <c:strCache>
                <c:ptCount val="1"/>
                <c:pt idx="0">
                  <c:v>열2</c:v>
                </c:pt>
              </c:strCache>
            </c:strRef>
          </c:tx>
          <c:spPr>
            <a:solidFill>
              <a:schemeClr val="accent5">
                <a:lumMod val="75000"/>
              </a:schemeClr>
            </a:solidFill>
            <a:ln>
              <a:noFill/>
            </a:ln>
            <a:effectLst/>
          </c:spPr>
          <c:invertIfNegative val="0"/>
          <c:cat>
            <c:numRef>
              <c:f>Sheet1!$A$2</c:f>
              <c:numCache>
                <c:formatCode>General</c:formatCode>
                <c:ptCount val="1"/>
              </c:numCache>
            </c:numRef>
          </c:cat>
          <c:val>
            <c:numRef>
              <c:f>Sheet1!$C$2</c:f>
              <c:numCache>
                <c:formatCode>General</c:formatCode>
                <c:ptCount val="1"/>
                <c:pt idx="0">
                  <c:v>1.601</c:v>
                </c:pt>
              </c:numCache>
            </c:numRef>
          </c:val>
          <c:extLst>
            <c:ext xmlns:c16="http://schemas.microsoft.com/office/drawing/2014/chart" uri="{C3380CC4-5D6E-409C-BE32-E72D297353CC}">
              <c16:uniqueId val="{00000001-416C-E648-88E5-1CA2DC5FF359}"/>
            </c:ext>
          </c:extLst>
        </c:ser>
        <c:ser>
          <c:idx val="2"/>
          <c:order val="2"/>
          <c:tx>
            <c:strRef>
              <c:f>Sheet1!$D$1</c:f>
              <c:strCache>
                <c:ptCount val="1"/>
                <c:pt idx="0">
                  <c:v>열3</c:v>
                </c:pt>
              </c:strCache>
            </c:strRef>
          </c:tx>
          <c:spPr>
            <a:solidFill>
              <a:schemeClr val="accent6">
                <a:lumMod val="50000"/>
              </a:schemeClr>
            </a:solidFill>
            <a:ln>
              <a:noFill/>
            </a:ln>
            <a:effectLst/>
          </c:spPr>
          <c:invertIfNegative val="0"/>
          <c:cat>
            <c:numRef>
              <c:f>Sheet1!$A$2</c:f>
              <c:numCache>
                <c:formatCode>General</c:formatCode>
                <c:ptCount val="1"/>
              </c:numCache>
            </c:numRef>
          </c:cat>
          <c:val>
            <c:numRef>
              <c:f>Sheet1!$D$2</c:f>
              <c:numCache>
                <c:formatCode>General</c:formatCode>
                <c:ptCount val="1"/>
                <c:pt idx="0">
                  <c:v>1.5840000000000001</c:v>
                </c:pt>
              </c:numCache>
            </c:numRef>
          </c:val>
          <c:extLst>
            <c:ext xmlns:c16="http://schemas.microsoft.com/office/drawing/2014/chart" uri="{C3380CC4-5D6E-409C-BE32-E72D297353CC}">
              <c16:uniqueId val="{00000002-416C-E648-88E5-1CA2DC5FF359}"/>
            </c:ext>
          </c:extLst>
        </c:ser>
        <c:dLbls>
          <c:showLegendKey val="0"/>
          <c:showVal val="0"/>
          <c:showCatName val="0"/>
          <c:showSerName val="0"/>
          <c:showPercent val="0"/>
          <c:showBubbleSize val="0"/>
        </c:dLbls>
        <c:gapWidth val="219"/>
        <c:overlap val="-27"/>
        <c:axId val="1634995215"/>
        <c:axId val="1634998543"/>
      </c:barChart>
      <c:catAx>
        <c:axId val="163499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4998543"/>
        <c:crosses val="autoZero"/>
        <c:auto val="1"/>
        <c:lblAlgn val="ctr"/>
        <c:lblOffset val="100"/>
        <c:noMultiLvlLbl val="0"/>
      </c:catAx>
      <c:valAx>
        <c:axId val="1634998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4995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B3194-DC3F-774F-8CDA-BDC72C940A12}" type="doc">
      <dgm:prSet loTypeId="urn:microsoft.com/office/officeart/2005/8/layout/chevron1" loCatId="" qsTypeId="urn:microsoft.com/office/officeart/2005/8/quickstyle/simple1" qsCatId="simple" csTypeId="urn:microsoft.com/office/officeart/2005/8/colors/accent1_2" csCatId="accent1" phldr="1"/>
      <dgm:spPr/>
    </dgm:pt>
    <dgm:pt modelId="{52F7EB27-390F-6A4E-AD8E-B72B97146C3D}">
      <dgm:prSet phldrT="[Text]"/>
      <dgm:spPr>
        <a:solidFill>
          <a:schemeClr val="accent6">
            <a:lumMod val="20000"/>
            <a:lumOff val="80000"/>
          </a:schemeClr>
        </a:solidFill>
        <a:ln w="47625">
          <a:solidFill>
            <a:schemeClr val="tx1"/>
          </a:solidFill>
        </a:ln>
      </dgm:spPr>
      <dgm:t>
        <a:bodyPr/>
        <a:lstStyle/>
        <a:p>
          <a:r>
            <a:rPr lang="en-US" b="1" dirty="0">
              <a:solidFill>
                <a:srgbClr val="002060"/>
              </a:solidFill>
            </a:rPr>
            <a:t>PPA-aware clustering</a:t>
          </a:r>
        </a:p>
      </dgm:t>
    </dgm:pt>
    <dgm:pt modelId="{187778FD-79F3-0C48-BA45-88EB5FC7838A}" type="parTrans" cxnId="{F657464E-E163-B146-A446-8DA8894F200A}">
      <dgm:prSet/>
      <dgm:spPr/>
      <dgm:t>
        <a:bodyPr/>
        <a:lstStyle/>
        <a:p>
          <a:endParaRPr lang="en-US" b="1">
            <a:solidFill>
              <a:srgbClr val="002060"/>
            </a:solidFill>
          </a:endParaRPr>
        </a:p>
      </dgm:t>
    </dgm:pt>
    <dgm:pt modelId="{13AAF134-6F59-F640-9876-63ED3C1DE784}" type="sibTrans" cxnId="{F657464E-E163-B146-A446-8DA8894F200A}">
      <dgm:prSet/>
      <dgm:spPr/>
      <dgm:t>
        <a:bodyPr/>
        <a:lstStyle/>
        <a:p>
          <a:endParaRPr lang="en-US" b="1">
            <a:solidFill>
              <a:srgbClr val="002060"/>
            </a:solidFill>
          </a:endParaRPr>
        </a:p>
      </dgm:t>
    </dgm:pt>
    <dgm:pt modelId="{A71F4B38-AA98-BC43-B994-FBB3D64D026D}">
      <dgm:prSet phldrT="[Text]"/>
      <dgm:spPr>
        <a:solidFill>
          <a:schemeClr val="bg1"/>
        </a:solidFill>
        <a:ln w="47625">
          <a:solidFill>
            <a:schemeClr val="tx1"/>
          </a:solidFill>
        </a:ln>
      </dgm:spPr>
      <dgm:t>
        <a:bodyPr/>
        <a:lstStyle/>
        <a:p>
          <a:r>
            <a:rPr lang="en-US" b="1" dirty="0">
              <a:solidFill>
                <a:srgbClr val="002060"/>
              </a:solidFill>
            </a:rPr>
            <a:t>Virtualized P&amp;R</a:t>
          </a:r>
        </a:p>
      </dgm:t>
    </dgm:pt>
    <dgm:pt modelId="{1D809021-3609-4E48-B28D-58E5FF802313}" type="parTrans" cxnId="{7DB8E5B9-DF8C-4747-93BA-426C8BF2330C}">
      <dgm:prSet/>
      <dgm:spPr/>
      <dgm:t>
        <a:bodyPr/>
        <a:lstStyle/>
        <a:p>
          <a:endParaRPr lang="en-US" b="1">
            <a:solidFill>
              <a:srgbClr val="002060"/>
            </a:solidFill>
          </a:endParaRPr>
        </a:p>
      </dgm:t>
    </dgm:pt>
    <dgm:pt modelId="{8B9D4E41-4C50-EC41-B166-A4015A66075A}" type="sibTrans" cxnId="{7DB8E5B9-DF8C-4747-93BA-426C8BF2330C}">
      <dgm:prSet/>
      <dgm:spPr/>
      <dgm:t>
        <a:bodyPr/>
        <a:lstStyle/>
        <a:p>
          <a:endParaRPr lang="en-US" b="1">
            <a:solidFill>
              <a:srgbClr val="002060"/>
            </a:solidFill>
          </a:endParaRPr>
        </a:p>
      </dgm:t>
    </dgm:pt>
    <dgm:pt modelId="{C8441515-50C7-C949-965B-DA229AF35CE0}">
      <dgm:prSet/>
      <dgm:spPr>
        <a:solidFill>
          <a:schemeClr val="bg1"/>
        </a:solidFill>
        <a:ln w="47625">
          <a:solidFill>
            <a:schemeClr val="tx1"/>
          </a:solidFill>
        </a:ln>
      </dgm:spPr>
      <dgm:t>
        <a:bodyPr/>
        <a:lstStyle/>
        <a:p>
          <a:r>
            <a:rPr lang="en-US" b="1" dirty="0">
              <a:solidFill>
                <a:srgbClr val="002060"/>
              </a:solidFill>
            </a:rPr>
            <a:t>Seeded placement</a:t>
          </a:r>
        </a:p>
      </dgm:t>
    </dgm:pt>
    <dgm:pt modelId="{A790ACF6-9774-4D45-A3F4-C26BEF119A17}" type="parTrans" cxnId="{9770191F-425E-1E48-AF50-359DA02FC28E}">
      <dgm:prSet/>
      <dgm:spPr/>
      <dgm:t>
        <a:bodyPr/>
        <a:lstStyle/>
        <a:p>
          <a:endParaRPr lang="en-US"/>
        </a:p>
      </dgm:t>
    </dgm:pt>
    <dgm:pt modelId="{AB159940-12E4-1E42-A22B-905B693C357B}" type="sibTrans" cxnId="{9770191F-425E-1E48-AF50-359DA02FC28E}">
      <dgm:prSet/>
      <dgm:spPr/>
      <dgm:t>
        <a:bodyPr/>
        <a:lstStyle/>
        <a:p>
          <a:endParaRPr lang="en-US"/>
        </a:p>
      </dgm:t>
    </dgm:pt>
    <dgm:pt modelId="{EE50C821-B812-7A46-89AA-88B7F1B94579}" type="pres">
      <dgm:prSet presAssocID="{25CB3194-DC3F-774F-8CDA-BDC72C940A12}" presName="Name0" presStyleCnt="0">
        <dgm:presLayoutVars>
          <dgm:dir/>
          <dgm:animLvl val="lvl"/>
          <dgm:resizeHandles val="exact"/>
        </dgm:presLayoutVars>
      </dgm:prSet>
      <dgm:spPr/>
    </dgm:pt>
    <dgm:pt modelId="{766BDCF0-29E3-2748-9E33-7181EDDC3215}" type="pres">
      <dgm:prSet presAssocID="{52F7EB27-390F-6A4E-AD8E-B72B97146C3D}" presName="parTxOnly" presStyleLbl="node1" presStyleIdx="0" presStyleCnt="3">
        <dgm:presLayoutVars>
          <dgm:chMax val="0"/>
          <dgm:chPref val="0"/>
          <dgm:bulletEnabled val="1"/>
        </dgm:presLayoutVars>
      </dgm:prSet>
      <dgm:spPr/>
    </dgm:pt>
    <dgm:pt modelId="{A47D0E73-AD28-7C4E-AE75-849438BB8AB7}" type="pres">
      <dgm:prSet presAssocID="{13AAF134-6F59-F640-9876-63ED3C1DE784}" presName="parTxOnlySpace" presStyleCnt="0"/>
      <dgm:spPr/>
    </dgm:pt>
    <dgm:pt modelId="{43920756-A28C-5546-A13A-5DC5C1A7ACBF}" type="pres">
      <dgm:prSet presAssocID="{A71F4B38-AA98-BC43-B994-FBB3D64D026D}" presName="parTxOnly" presStyleLbl="node1" presStyleIdx="1" presStyleCnt="3">
        <dgm:presLayoutVars>
          <dgm:chMax val="0"/>
          <dgm:chPref val="0"/>
          <dgm:bulletEnabled val="1"/>
        </dgm:presLayoutVars>
      </dgm:prSet>
      <dgm:spPr/>
    </dgm:pt>
    <dgm:pt modelId="{72C403A2-FF17-3842-9F34-2C992E8D79EF}" type="pres">
      <dgm:prSet presAssocID="{8B9D4E41-4C50-EC41-B166-A4015A66075A}" presName="parTxOnlySpace" presStyleCnt="0"/>
      <dgm:spPr/>
    </dgm:pt>
    <dgm:pt modelId="{3B63AF67-9EB9-4840-937D-BEFA32B65695}" type="pres">
      <dgm:prSet presAssocID="{C8441515-50C7-C949-965B-DA229AF35CE0}" presName="parTxOnly" presStyleLbl="node1" presStyleIdx="2" presStyleCnt="3">
        <dgm:presLayoutVars>
          <dgm:chMax val="0"/>
          <dgm:chPref val="0"/>
          <dgm:bulletEnabled val="1"/>
        </dgm:presLayoutVars>
      </dgm:prSet>
      <dgm:spPr/>
    </dgm:pt>
  </dgm:ptLst>
  <dgm:cxnLst>
    <dgm:cxn modelId="{1309411B-C784-9246-8ED3-020223AD8365}" type="presOf" srcId="{25CB3194-DC3F-774F-8CDA-BDC72C940A12}" destId="{EE50C821-B812-7A46-89AA-88B7F1B94579}" srcOrd="0" destOrd="0" presId="urn:microsoft.com/office/officeart/2005/8/layout/chevron1"/>
    <dgm:cxn modelId="{9770191F-425E-1E48-AF50-359DA02FC28E}" srcId="{25CB3194-DC3F-774F-8CDA-BDC72C940A12}" destId="{C8441515-50C7-C949-965B-DA229AF35CE0}" srcOrd="2" destOrd="0" parTransId="{A790ACF6-9774-4D45-A3F4-C26BEF119A17}" sibTransId="{AB159940-12E4-1E42-A22B-905B693C357B}"/>
    <dgm:cxn modelId="{67688B34-FB1E-D24E-8CAF-0002AC5CE743}" type="presOf" srcId="{52F7EB27-390F-6A4E-AD8E-B72B97146C3D}" destId="{766BDCF0-29E3-2748-9E33-7181EDDC3215}" srcOrd="0" destOrd="0" presId="urn:microsoft.com/office/officeart/2005/8/layout/chevron1"/>
    <dgm:cxn modelId="{F657464E-E163-B146-A446-8DA8894F200A}" srcId="{25CB3194-DC3F-774F-8CDA-BDC72C940A12}" destId="{52F7EB27-390F-6A4E-AD8E-B72B97146C3D}" srcOrd="0" destOrd="0" parTransId="{187778FD-79F3-0C48-BA45-88EB5FC7838A}" sibTransId="{13AAF134-6F59-F640-9876-63ED3C1DE784}"/>
    <dgm:cxn modelId="{CBB6BC54-C672-9840-94DA-F676BAE7092D}" type="presOf" srcId="{A71F4B38-AA98-BC43-B994-FBB3D64D026D}" destId="{43920756-A28C-5546-A13A-5DC5C1A7ACBF}" srcOrd="0" destOrd="0" presId="urn:microsoft.com/office/officeart/2005/8/layout/chevron1"/>
    <dgm:cxn modelId="{F6FDBE80-A676-7747-A06A-BCFDF9EA60D6}" type="presOf" srcId="{C8441515-50C7-C949-965B-DA229AF35CE0}" destId="{3B63AF67-9EB9-4840-937D-BEFA32B65695}" srcOrd="0" destOrd="0" presId="urn:microsoft.com/office/officeart/2005/8/layout/chevron1"/>
    <dgm:cxn modelId="{7DB8E5B9-DF8C-4747-93BA-426C8BF2330C}" srcId="{25CB3194-DC3F-774F-8CDA-BDC72C940A12}" destId="{A71F4B38-AA98-BC43-B994-FBB3D64D026D}" srcOrd="1" destOrd="0" parTransId="{1D809021-3609-4E48-B28D-58E5FF802313}" sibTransId="{8B9D4E41-4C50-EC41-B166-A4015A66075A}"/>
    <dgm:cxn modelId="{4C6BB55C-85D6-4945-9A71-E7D601256C30}" type="presParOf" srcId="{EE50C821-B812-7A46-89AA-88B7F1B94579}" destId="{766BDCF0-29E3-2748-9E33-7181EDDC3215}" srcOrd="0" destOrd="0" presId="urn:microsoft.com/office/officeart/2005/8/layout/chevron1"/>
    <dgm:cxn modelId="{E0D947C5-2605-6742-B006-20558AF6A12D}" type="presParOf" srcId="{EE50C821-B812-7A46-89AA-88B7F1B94579}" destId="{A47D0E73-AD28-7C4E-AE75-849438BB8AB7}" srcOrd="1" destOrd="0" presId="urn:microsoft.com/office/officeart/2005/8/layout/chevron1"/>
    <dgm:cxn modelId="{235C55A2-8A70-7944-9108-8C601F354860}" type="presParOf" srcId="{EE50C821-B812-7A46-89AA-88B7F1B94579}" destId="{43920756-A28C-5546-A13A-5DC5C1A7ACBF}" srcOrd="2" destOrd="0" presId="urn:microsoft.com/office/officeart/2005/8/layout/chevron1"/>
    <dgm:cxn modelId="{CE616FA8-4336-0D40-A648-416B1C38AD42}" type="presParOf" srcId="{EE50C821-B812-7A46-89AA-88B7F1B94579}" destId="{72C403A2-FF17-3842-9F34-2C992E8D79EF}" srcOrd="3" destOrd="0" presId="urn:microsoft.com/office/officeart/2005/8/layout/chevron1"/>
    <dgm:cxn modelId="{995048B0-0695-1E48-A870-4ACB3A9573C7}" type="presParOf" srcId="{EE50C821-B812-7A46-89AA-88B7F1B94579}" destId="{3B63AF67-9EB9-4840-937D-BEFA32B6569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CB3194-DC3F-774F-8CDA-BDC72C940A12}" type="doc">
      <dgm:prSet loTypeId="urn:microsoft.com/office/officeart/2005/8/layout/chevron1" loCatId="" qsTypeId="urn:microsoft.com/office/officeart/2005/8/quickstyle/simple1" qsCatId="simple" csTypeId="urn:microsoft.com/office/officeart/2005/8/colors/accent1_2" csCatId="accent1" phldr="1"/>
      <dgm:spPr/>
    </dgm:pt>
    <dgm:pt modelId="{52F7EB27-390F-6A4E-AD8E-B72B97146C3D}">
      <dgm:prSet phldrT="[Text]"/>
      <dgm:spPr>
        <a:solidFill>
          <a:schemeClr val="accent6">
            <a:lumMod val="20000"/>
            <a:lumOff val="80000"/>
          </a:schemeClr>
        </a:solidFill>
        <a:ln w="47625">
          <a:solidFill>
            <a:schemeClr val="tx1"/>
          </a:solidFill>
        </a:ln>
      </dgm:spPr>
      <dgm:t>
        <a:bodyPr/>
        <a:lstStyle/>
        <a:p>
          <a:r>
            <a:rPr lang="en-US" b="1" dirty="0">
              <a:solidFill>
                <a:srgbClr val="002060"/>
              </a:solidFill>
            </a:rPr>
            <a:t>PPA-aware clustering</a:t>
          </a:r>
        </a:p>
      </dgm:t>
    </dgm:pt>
    <dgm:pt modelId="{187778FD-79F3-0C48-BA45-88EB5FC7838A}" type="parTrans" cxnId="{F657464E-E163-B146-A446-8DA8894F200A}">
      <dgm:prSet/>
      <dgm:spPr/>
      <dgm:t>
        <a:bodyPr/>
        <a:lstStyle/>
        <a:p>
          <a:endParaRPr lang="en-US" b="1">
            <a:solidFill>
              <a:srgbClr val="002060"/>
            </a:solidFill>
          </a:endParaRPr>
        </a:p>
      </dgm:t>
    </dgm:pt>
    <dgm:pt modelId="{13AAF134-6F59-F640-9876-63ED3C1DE784}" type="sibTrans" cxnId="{F657464E-E163-B146-A446-8DA8894F200A}">
      <dgm:prSet/>
      <dgm:spPr/>
      <dgm:t>
        <a:bodyPr/>
        <a:lstStyle/>
        <a:p>
          <a:endParaRPr lang="en-US" b="1">
            <a:solidFill>
              <a:srgbClr val="002060"/>
            </a:solidFill>
          </a:endParaRPr>
        </a:p>
      </dgm:t>
    </dgm:pt>
    <dgm:pt modelId="{A71F4B38-AA98-BC43-B994-FBB3D64D026D}">
      <dgm:prSet phldrT="[Text]"/>
      <dgm:spPr>
        <a:solidFill>
          <a:schemeClr val="bg1"/>
        </a:solidFill>
        <a:ln w="47625">
          <a:solidFill>
            <a:schemeClr val="tx1"/>
          </a:solidFill>
        </a:ln>
      </dgm:spPr>
      <dgm:t>
        <a:bodyPr/>
        <a:lstStyle/>
        <a:p>
          <a:r>
            <a:rPr lang="en-US" b="1" dirty="0">
              <a:solidFill>
                <a:srgbClr val="002060"/>
              </a:solidFill>
            </a:rPr>
            <a:t>Virtualized P&amp;R</a:t>
          </a:r>
        </a:p>
      </dgm:t>
    </dgm:pt>
    <dgm:pt modelId="{1D809021-3609-4E48-B28D-58E5FF802313}" type="parTrans" cxnId="{7DB8E5B9-DF8C-4747-93BA-426C8BF2330C}">
      <dgm:prSet/>
      <dgm:spPr/>
      <dgm:t>
        <a:bodyPr/>
        <a:lstStyle/>
        <a:p>
          <a:endParaRPr lang="en-US" b="1">
            <a:solidFill>
              <a:srgbClr val="002060"/>
            </a:solidFill>
          </a:endParaRPr>
        </a:p>
      </dgm:t>
    </dgm:pt>
    <dgm:pt modelId="{8B9D4E41-4C50-EC41-B166-A4015A66075A}" type="sibTrans" cxnId="{7DB8E5B9-DF8C-4747-93BA-426C8BF2330C}">
      <dgm:prSet/>
      <dgm:spPr/>
      <dgm:t>
        <a:bodyPr/>
        <a:lstStyle/>
        <a:p>
          <a:endParaRPr lang="en-US" b="1">
            <a:solidFill>
              <a:srgbClr val="002060"/>
            </a:solidFill>
          </a:endParaRPr>
        </a:p>
      </dgm:t>
    </dgm:pt>
    <dgm:pt modelId="{C8441515-50C7-C949-965B-DA229AF35CE0}">
      <dgm:prSet/>
      <dgm:spPr>
        <a:solidFill>
          <a:schemeClr val="bg1"/>
        </a:solidFill>
        <a:ln w="47625">
          <a:solidFill>
            <a:schemeClr val="tx1"/>
          </a:solidFill>
        </a:ln>
      </dgm:spPr>
      <dgm:t>
        <a:bodyPr/>
        <a:lstStyle/>
        <a:p>
          <a:r>
            <a:rPr lang="en-US" b="1" dirty="0">
              <a:solidFill>
                <a:srgbClr val="002060"/>
              </a:solidFill>
            </a:rPr>
            <a:t>Seeded placement</a:t>
          </a:r>
        </a:p>
      </dgm:t>
    </dgm:pt>
    <dgm:pt modelId="{A790ACF6-9774-4D45-A3F4-C26BEF119A17}" type="parTrans" cxnId="{9770191F-425E-1E48-AF50-359DA02FC28E}">
      <dgm:prSet/>
      <dgm:spPr/>
      <dgm:t>
        <a:bodyPr/>
        <a:lstStyle/>
        <a:p>
          <a:endParaRPr lang="en-US"/>
        </a:p>
      </dgm:t>
    </dgm:pt>
    <dgm:pt modelId="{AB159940-12E4-1E42-A22B-905B693C357B}" type="sibTrans" cxnId="{9770191F-425E-1E48-AF50-359DA02FC28E}">
      <dgm:prSet/>
      <dgm:spPr/>
      <dgm:t>
        <a:bodyPr/>
        <a:lstStyle/>
        <a:p>
          <a:endParaRPr lang="en-US"/>
        </a:p>
      </dgm:t>
    </dgm:pt>
    <dgm:pt modelId="{EE50C821-B812-7A46-89AA-88B7F1B94579}" type="pres">
      <dgm:prSet presAssocID="{25CB3194-DC3F-774F-8CDA-BDC72C940A12}" presName="Name0" presStyleCnt="0">
        <dgm:presLayoutVars>
          <dgm:dir/>
          <dgm:animLvl val="lvl"/>
          <dgm:resizeHandles val="exact"/>
        </dgm:presLayoutVars>
      </dgm:prSet>
      <dgm:spPr/>
    </dgm:pt>
    <dgm:pt modelId="{766BDCF0-29E3-2748-9E33-7181EDDC3215}" type="pres">
      <dgm:prSet presAssocID="{52F7EB27-390F-6A4E-AD8E-B72B97146C3D}" presName="parTxOnly" presStyleLbl="node1" presStyleIdx="0" presStyleCnt="3">
        <dgm:presLayoutVars>
          <dgm:chMax val="0"/>
          <dgm:chPref val="0"/>
          <dgm:bulletEnabled val="1"/>
        </dgm:presLayoutVars>
      </dgm:prSet>
      <dgm:spPr/>
    </dgm:pt>
    <dgm:pt modelId="{A47D0E73-AD28-7C4E-AE75-849438BB8AB7}" type="pres">
      <dgm:prSet presAssocID="{13AAF134-6F59-F640-9876-63ED3C1DE784}" presName="parTxOnlySpace" presStyleCnt="0"/>
      <dgm:spPr/>
    </dgm:pt>
    <dgm:pt modelId="{43920756-A28C-5546-A13A-5DC5C1A7ACBF}" type="pres">
      <dgm:prSet presAssocID="{A71F4B38-AA98-BC43-B994-FBB3D64D026D}" presName="parTxOnly" presStyleLbl="node1" presStyleIdx="1" presStyleCnt="3">
        <dgm:presLayoutVars>
          <dgm:chMax val="0"/>
          <dgm:chPref val="0"/>
          <dgm:bulletEnabled val="1"/>
        </dgm:presLayoutVars>
      </dgm:prSet>
      <dgm:spPr/>
    </dgm:pt>
    <dgm:pt modelId="{72C403A2-FF17-3842-9F34-2C992E8D79EF}" type="pres">
      <dgm:prSet presAssocID="{8B9D4E41-4C50-EC41-B166-A4015A66075A}" presName="parTxOnlySpace" presStyleCnt="0"/>
      <dgm:spPr/>
    </dgm:pt>
    <dgm:pt modelId="{3B63AF67-9EB9-4840-937D-BEFA32B65695}" type="pres">
      <dgm:prSet presAssocID="{C8441515-50C7-C949-965B-DA229AF35CE0}" presName="parTxOnly" presStyleLbl="node1" presStyleIdx="2" presStyleCnt="3">
        <dgm:presLayoutVars>
          <dgm:chMax val="0"/>
          <dgm:chPref val="0"/>
          <dgm:bulletEnabled val="1"/>
        </dgm:presLayoutVars>
      </dgm:prSet>
      <dgm:spPr/>
    </dgm:pt>
  </dgm:ptLst>
  <dgm:cxnLst>
    <dgm:cxn modelId="{1309411B-C784-9246-8ED3-020223AD8365}" type="presOf" srcId="{25CB3194-DC3F-774F-8CDA-BDC72C940A12}" destId="{EE50C821-B812-7A46-89AA-88B7F1B94579}" srcOrd="0" destOrd="0" presId="urn:microsoft.com/office/officeart/2005/8/layout/chevron1"/>
    <dgm:cxn modelId="{9770191F-425E-1E48-AF50-359DA02FC28E}" srcId="{25CB3194-DC3F-774F-8CDA-BDC72C940A12}" destId="{C8441515-50C7-C949-965B-DA229AF35CE0}" srcOrd="2" destOrd="0" parTransId="{A790ACF6-9774-4D45-A3F4-C26BEF119A17}" sibTransId="{AB159940-12E4-1E42-A22B-905B693C357B}"/>
    <dgm:cxn modelId="{67688B34-FB1E-D24E-8CAF-0002AC5CE743}" type="presOf" srcId="{52F7EB27-390F-6A4E-AD8E-B72B97146C3D}" destId="{766BDCF0-29E3-2748-9E33-7181EDDC3215}" srcOrd="0" destOrd="0" presId="urn:microsoft.com/office/officeart/2005/8/layout/chevron1"/>
    <dgm:cxn modelId="{F657464E-E163-B146-A446-8DA8894F200A}" srcId="{25CB3194-DC3F-774F-8CDA-BDC72C940A12}" destId="{52F7EB27-390F-6A4E-AD8E-B72B97146C3D}" srcOrd="0" destOrd="0" parTransId="{187778FD-79F3-0C48-BA45-88EB5FC7838A}" sibTransId="{13AAF134-6F59-F640-9876-63ED3C1DE784}"/>
    <dgm:cxn modelId="{CBB6BC54-C672-9840-94DA-F676BAE7092D}" type="presOf" srcId="{A71F4B38-AA98-BC43-B994-FBB3D64D026D}" destId="{43920756-A28C-5546-A13A-5DC5C1A7ACBF}" srcOrd="0" destOrd="0" presId="urn:microsoft.com/office/officeart/2005/8/layout/chevron1"/>
    <dgm:cxn modelId="{F6FDBE80-A676-7747-A06A-BCFDF9EA60D6}" type="presOf" srcId="{C8441515-50C7-C949-965B-DA229AF35CE0}" destId="{3B63AF67-9EB9-4840-937D-BEFA32B65695}" srcOrd="0" destOrd="0" presId="urn:microsoft.com/office/officeart/2005/8/layout/chevron1"/>
    <dgm:cxn modelId="{7DB8E5B9-DF8C-4747-93BA-426C8BF2330C}" srcId="{25CB3194-DC3F-774F-8CDA-BDC72C940A12}" destId="{A71F4B38-AA98-BC43-B994-FBB3D64D026D}" srcOrd="1" destOrd="0" parTransId="{1D809021-3609-4E48-B28D-58E5FF802313}" sibTransId="{8B9D4E41-4C50-EC41-B166-A4015A66075A}"/>
    <dgm:cxn modelId="{4C6BB55C-85D6-4945-9A71-E7D601256C30}" type="presParOf" srcId="{EE50C821-B812-7A46-89AA-88B7F1B94579}" destId="{766BDCF0-29E3-2748-9E33-7181EDDC3215}" srcOrd="0" destOrd="0" presId="urn:microsoft.com/office/officeart/2005/8/layout/chevron1"/>
    <dgm:cxn modelId="{E0D947C5-2605-6742-B006-20558AF6A12D}" type="presParOf" srcId="{EE50C821-B812-7A46-89AA-88B7F1B94579}" destId="{A47D0E73-AD28-7C4E-AE75-849438BB8AB7}" srcOrd="1" destOrd="0" presId="urn:microsoft.com/office/officeart/2005/8/layout/chevron1"/>
    <dgm:cxn modelId="{235C55A2-8A70-7944-9108-8C601F354860}" type="presParOf" srcId="{EE50C821-B812-7A46-89AA-88B7F1B94579}" destId="{43920756-A28C-5546-A13A-5DC5C1A7ACBF}" srcOrd="2" destOrd="0" presId="urn:microsoft.com/office/officeart/2005/8/layout/chevron1"/>
    <dgm:cxn modelId="{CE616FA8-4336-0D40-A648-416B1C38AD42}" type="presParOf" srcId="{EE50C821-B812-7A46-89AA-88B7F1B94579}" destId="{72C403A2-FF17-3842-9F34-2C992E8D79EF}" srcOrd="3" destOrd="0" presId="urn:microsoft.com/office/officeart/2005/8/layout/chevron1"/>
    <dgm:cxn modelId="{995048B0-0695-1E48-A870-4ACB3A9573C7}" type="presParOf" srcId="{EE50C821-B812-7A46-89AA-88B7F1B94579}" destId="{3B63AF67-9EB9-4840-937D-BEFA32B6569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CB3194-DC3F-774F-8CDA-BDC72C940A12}" type="doc">
      <dgm:prSet loTypeId="urn:microsoft.com/office/officeart/2005/8/layout/chevron1" loCatId="" qsTypeId="urn:microsoft.com/office/officeart/2005/8/quickstyle/simple1" qsCatId="simple" csTypeId="urn:microsoft.com/office/officeart/2005/8/colors/accent1_2" csCatId="accent1" phldr="1"/>
      <dgm:spPr/>
    </dgm:pt>
    <dgm:pt modelId="{52F7EB27-390F-6A4E-AD8E-B72B97146C3D}">
      <dgm:prSet phldrT="[Text]"/>
      <dgm:spPr>
        <a:solidFill>
          <a:schemeClr val="bg1"/>
        </a:solidFill>
        <a:ln w="47625">
          <a:solidFill>
            <a:schemeClr val="tx1"/>
          </a:solidFill>
        </a:ln>
      </dgm:spPr>
      <dgm:t>
        <a:bodyPr/>
        <a:lstStyle/>
        <a:p>
          <a:r>
            <a:rPr lang="en-US" b="1" dirty="0">
              <a:solidFill>
                <a:srgbClr val="002060"/>
              </a:solidFill>
            </a:rPr>
            <a:t>PPA-aware clustering</a:t>
          </a:r>
        </a:p>
      </dgm:t>
    </dgm:pt>
    <dgm:pt modelId="{187778FD-79F3-0C48-BA45-88EB5FC7838A}" type="parTrans" cxnId="{F657464E-E163-B146-A446-8DA8894F200A}">
      <dgm:prSet/>
      <dgm:spPr/>
      <dgm:t>
        <a:bodyPr/>
        <a:lstStyle/>
        <a:p>
          <a:endParaRPr lang="en-US" b="1">
            <a:solidFill>
              <a:srgbClr val="002060"/>
            </a:solidFill>
          </a:endParaRPr>
        </a:p>
      </dgm:t>
    </dgm:pt>
    <dgm:pt modelId="{13AAF134-6F59-F640-9876-63ED3C1DE784}" type="sibTrans" cxnId="{F657464E-E163-B146-A446-8DA8894F200A}">
      <dgm:prSet/>
      <dgm:spPr/>
      <dgm:t>
        <a:bodyPr/>
        <a:lstStyle/>
        <a:p>
          <a:endParaRPr lang="en-US" b="1">
            <a:solidFill>
              <a:srgbClr val="002060"/>
            </a:solidFill>
          </a:endParaRPr>
        </a:p>
      </dgm:t>
    </dgm:pt>
    <dgm:pt modelId="{A71F4B38-AA98-BC43-B994-FBB3D64D026D}">
      <dgm:prSet phldrT="[Text]"/>
      <dgm:spPr>
        <a:solidFill>
          <a:schemeClr val="accent6">
            <a:lumMod val="20000"/>
            <a:lumOff val="80000"/>
          </a:schemeClr>
        </a:solidFill>
        <a:ln w="47625">
          <a:solidFill>
            <a:schemeClr val="tx1"/>
          </a:solidFill>
        </a:ln>
      </dgm:spPr>
      <dgm:t>
        <a:bodyPr/>
        <a:lstStyle/>
        <a:p>
          <a:r>
            <a:rPr lang="en-US" b="1" dirty="0">
              <a:solidFill>
                <a:srgbClr val="002060"/>
              </a:solidFill>
            </a:rPr>
            <a:t>Virtualized P&amp;R</a:t>
          </a:r>
        </a:p>
      </dgm:t>
    </dgm:pt>
    <dgm:pt modelId="{1D809021-3609-4E48-B28D-58E5FF802313}" type="parTrans" cxnId="{7DB8E5B9-DF8C-4747-93BA-426C8BF2330C}">
      <dgm:prSet/>
      <dgm:spPr/>
      <dgm:t>
        <a:bodyPr/>
        <a:lstStyle/>
        <a:p>
          <a:endParaRPr lang="en-US" b="1">
            <a:solidFill>
              <a:srgbClr val="002060"/>
            </a:solidFill>
          </a:endParaRPr>
        </a:p>
      </dgm:t>
    </dgm:pt>
    <dgm:pt modelId="{8B9D4E41-4C50-EC41-B166-A4015A66075A}" type="sibTrans" cxnId="{7DB8E5B9-DF8C-4747-93BA-426C8BF2330C}">
      <dgm:prSet/>
      <dgm:spPr/>
      <dgm:t>
        <a:bodyPr/>
        <a:lstStyle/>
        <a:p>
          <a:endParaRPr lang="en-US" b="1">
            <a:solidFill>
              <a:srgbClr val="002060"/>
            </a:solidFill>
          </a:endParaRPr>
        </a:p>
      </dgm:t>
    </dgm:pt>
    <dgm:pt modelId="{C8441515-50C7-C949-965B-DA229AF35CE0}">
      <dgm:prSet/>
      <dgm:spPr>
        <a:solidFill>
          <a:schemeClr val="bg1"/>
        </a:solidFill>
        <a:ln w="47625">
          <a:solidFill>
            <a:schemeClr val="tx1"/>
          </a:solidFill>
        </a:ln>
      </dgm:spPr>
      <dgm:t>
        <a:bodyPr/>
        <a:lstStyle/>
        <a:p>
          <a:r>
            <a:rPr lang="en-US" b="1" dirty="0">
              <a:solidFill>
                <a:srgbClr val="002060"/>
              </a:solidFill>
            </a:rPr>
            <a:t>Seeded placement</a:t>
          </a:r>
        </a:p>
      </dgm:t>
    </dgm:pt>
    <dgm:pt modelId="{A790ACF6-9774-4D45-A3F4-C26BEF119A17}" type="parTrans" cxnId="{9770191F-425E-1E48-AF50-359DA02FC28E}">
      <dgm:prSet/>
      <dgm:spPr/>
      <dgm:t>
        <a:bodyPr/>
        <a:lstStyle/>
        <a:p>
          <a:endParaRPr lang="en-US"/>
        </a:p>
      </dgm:t>
    </dgm:pt>
    <dgm:pt modelId="{AB159940-12E4-1E42-A22B-905B693C357B}" type="sibTrans" cxnId="{9770191F-425E-1E48-AF50-359DA02FC28E}">
      <dgm:prSet/>
      <dgm:spPr/>
      <dgm:t>
        <a:bodyPr/>
        <a:lstStyle/>
        <a:p>
          <a:endParaRPr lang="en-US"/>
        </a:p>
      </dgm:t>
    </dgm:pt>
    <dgm:pt modelId="{EE50C821-B812-7A46-89AA-88B7F1B94579}" type="pres">
      <dgm:prSet presAssocID="{25CB3194-DC3F-774F-8CDA-BDC72C940A12}" presName="Name0" presStyleCnt="0">
        <dgm:presLayoutVars>
          <dgm:dir/>
          <dgm:animLvl val="lvl"/>
          <dgm:resizeHandles val="exact"/>
        </dgm:presLayoutVars>
      </dgm:prSet>
      <dgm:spPr/>
    </dgm:pt>
    <dgm:pt modelId="{766BDCF0-29E3-2748-9E33-7181EDDC3215}" type="pres">
      <dgm:prSet presAssocID="{52F7EB27-390F-6A4E-AD8E-B72B97146C3D}" presName="parTxOnly" presStyleLbl="node1" presStyleIdx="0" presStyleCnt="3">
        <dgm:presLayoutVars>
          <dgm:chMax val="0"/>
          <dgm:chPref val="0"/>
          <dgm:bulletEnabled val="1"/>
        </dgm:presLayoutVars>
      </dgm:prSet>
      <dgm:spPr/>
    </dgm:pt>
    <dgm:pt modelId="{A47D0E73-AD28-7C4E-AE75-849438BB8AB7}" type="pres">
      <dgm:prSet presAssocID="{13AAF134-6F59-F640-9876-63ED3C1DE784}" presName="parTxOnlySpace" presStyleCnt="0"/>
      <dgm:spPr/>
    </dgm:pt>
    <dgm:pt modelId="{43920756-A28C-5546-A13A-5DC5C1A7ACBF}" type="pres">
      <dgm:prSet presAssocID="{A71F4B38-AA98-BC43-B994-FBB3D64D026D}" presName="parTxOnly" presStyleLbl="node1" presStyleIdx="1" presStyleCnt="3">
        <dgm:presLayoutVars>
          <dgm:chMax val="0"/>
          <dgm:chPref val="0"/>
          <dgm:bulletEnabled val="1"/>
        </dgm:presLayoutVars>
      </dgm:prSet>
      <dgm:spPr/>
    </dgm:pt>
    <dgm:pt modelId="{72C403A2-FF17-3842-9F34-2C992E8D79EF}" type="pres">
      <dgm:prSet presAssocID="{8B9D4E41-4C50-EC41-B166-A4015A66075A}" presName="parTxOnlySpace" presStyleCnt="0"/>
      <dgm:spPr/>
    </dgm:pt>
    <dgm:pt modelId="{3B63AF67-9EB9-4840-937D-BEFA32B65695}" type="pres">
      <dgm:prSet presAssocID="{C8441515-50C7-C949-965B-DA229AF35CE0}" presName="parTxOnly" presStyleLbl="node1" presStyleIdx="2" presStyleCnt="3">
        <dgm:presLayoutVars>
          <dgm:chMax val="0"/>
          <dgm:chPref val="0"/>
          <dgm:bulletEnabled val="1"/>
        </dgm:presLayoutVars>
      </dgm:prSet>
      <dgm:spPr/>
    </dgm:pt>
  </dgm:ptLst>
  <dgm:cxnLst>
    <dgm:cxn modelId="{1309411B-C784-9246-8ED3-020223AD8365}" type="presOf" srcId="{25CB3194-DC3F-774F-8CDA-BDC72C940A12}" destId="{EE50C821-B812-7A46-89AA-88B7F1B94579}" srcOrd="0" destOrd="0" presId="urn:microsoft.com/office/officeart/2005/8/layout/chevron1"/>
    <dgm:cxn modelId="{9770191F-425E-1E48-AF50-359DA02FC28E}" srcId="{25CB3194-DC3F-774F-8CDA-BDC72C940A12}" destId="{C8441515-50C7-C949-965B-DA229AF35CE0}" srcOrd="2" destOrd="0" parTransId="{A790ACF6-9774-4D45-A3F4-C26BEF119A17}" sibTransId="{AB159940-12E4-1E42-A22B-905B693C357B}"/>
    <dgm:cxn modelId="{67688B34-FB1E-D24E-8CAF-0002AC5CE743}" type="presOf" srcId="{52F7EB27-390F-6A4E-AD8E-B72B97146C3D}" destId="{766BDCF0-29E3-2748-9E33-7181EDDC3215}" srcOrd="0" destOrd="0" presId="urn:microsoft.com/office/officeart/2005/8/layout/chevron1"/>
    <dgm:cxn modelId="{F657464E-E163-B146-A446-8DA8894F200A}" srcId="{25CB3194-DC3F-774F-8CDA-BDC72C940A12}" destId="{52F7EB27-390F-6A4E-AD8E-B72B97146C3D}" srcOrd="0" destOrd="0" parTransId="{187778FD-79F3-0C48-BA45-88EB5FC7838A}" sibTransId="{13AAF134-6F59-F640-9876-63ED3C1DE784}"/>
    <dgm:cxn modelId="{CBB6BC54-C672-9840-94DA-F676BAE7092D}" type="presOf" srcId="{A71F4B38-AA98-BC43-B994-FBB3D64D026D}" destId="{43920756-A28C-5546-A13A-5DC5C1A7ACBF}" srcOrd="0" destOrd="0" presId="urn:microsoft.com/office/officeart/2005/8/layout/chevron1"/>
    <dgm:cxn modelId="{F6FDBE80-A676-7747-A06A-BCFDF9EA60D6}" type="presOf" srcId="{C8441515-50C7-C949-965B-DA229AF35CE0}" destId="{3B63AF67-9EB9-4840-937D-BEFA32B65695}" srcOrd="0" destOrd="0" presId="urn:microsoft.com/office/officeart/2005/8/layout/chevron1"/>
    <dgm:cxn modelId="{7DB8E5B9-DF8C-4747-93BA-426C8BF2330C}" srcId="{25CB3194-DC3F-774F-8CDA-BDC72C940A12}" destId="{A71F4B38-AA98-BC43-B994-FBB3D64D026D}" srcOrd="1" destOrd="0" parTransId="{1D809021-3609-4E48-B28D-58E5FF802313}" sibTransId="{8B9D4E41-4C50-EC41-B166-A4015A66075A}"/>
    <dgm:cxn modelId="{4C6BB55C-85D6-4945-9A71-E7D601256C30}" type="presParOf" srcId="{EE50C821-B812-7A46-89AA-88B7F1B94579}" destId="{766BDCF0-29E3-2748-9E33-7181EDDC3215}" srcOrd="0" destOrd="0" presId="urn:microsoft.com/office/officeart/2005/8/layout/chevron1"/>
    <dgm:cxn modelId="{E0D947C5-2605-6742-B006-20558AF6A12D}" type="presParOf" srcId="{EE50C821-B812-7A46-89AA-88B7F1B94579}" destId="{A47D0E73-AD28-7C4E-AE75-849438BB8AB7}" srcOrd="1" destOrd="0" presId="urn:microsoft.com/office/officeart/2005/8/layout/chevron1"/>
    <dgm:cxn modelId="{235C55A2-8A70-7944-9108-8C601F354860}" type="presParOf" srcId="{EE50C821-B812-7A46-89AA-88B7F1B94579}" destId="{43920756-A28C-5546-A13A-5DC5C1A7ACBF}" srcOrd="2" destOrd="0" presId="urn:microsoft.com/office/officeart/2005/8/layout/chevron1"/>
    <dgm:cxn modelId="{CE616FA8-4336-0D40-A648-416B1C38AD42}" type="presParOf" srcId="{EE50C821-B812-7A46-89AA-88B7F1B94579}" destId="{72C403A2-FF17-3842-9F34-2C992E8D79EF}" srcOrd="3" destOrd="0" presId="urn:microsoft.com/office/officeart/2005/8/layout/chevron1"/>
    <dgm:cxn modelId="{995048B0-0695-1E48-A870-4ACB3A9573C7}" type="presParOf" srcId="{EE50C821-B812-7A46-89AA-88B7F1B94579}" destId="{3B63AF67-9EB9-4840-937D-BEFA32B6569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CB3194-DC3F-774F-8CDA-BDC72C940A12}" type="doc">
      <dgm:prSet loTypeId="urn:microsoft.com/office/officeart/2005/8/layout/chevron1" loCatId="" qsTypeId="urn:microsoft.com/office/officeart/2005/8/quickstyle/simple1" qsCatId="simple" csTypeId="urn:microsoft.com/office/officeart/2005/8/colors/accent1_2" csCatId="accent1" phldr="1"/>
      <dgm:spPr/>
    </dgm:pt>
    <dgm:pt modelId="{52F7EB27-390F-6A4E-AD8E-B72B97146C3D}">
      <dgm:prSet phldrT="[Text]"/>
      <dgm:spPr>
        <a:solidFill>
          <a:schemeClr val="bg1"/>
        </a:solidFill>
        <a:ln w="47625">
          <a:solidFill>
            <a:schemeClr val="tx1"/>
          </a:solidFill>
        </a:ln>
      </dgm:spPr>
      <dgm:t>
        <a:bodyPr/>
        <a:lstStyle/>
        <a:p>
          <a:r>
            <a:rPr lang="en-US" b="1" dirty="0">
              <a:solidFill>
                <a:srgbClr val="002060"/>
              </a:solidFill>
            </a:rPr>
            <a:t>PPA-aware clustering</a:t>
          </a:r>
        </a:p>
      </dgm:t>
    </dgm:pt>
    <dgm:pt modelId="{187778FD-79F3-0C48-BA45-88EB5FC7838A}" type="parTrans" cxnId="{F657464E-E163-B146-A446-8DA8894F200A}">
      <dgm:prSet/>
      <dgm:spPr/>
      <dgm:t>
        <a:bodyPr/>
        <a:lstStyle/>
        <a:p>
          <a:endParaRPr lang="en-US" b="1">
            <a:solidFill>
              <a:srgbClr val="002060"/>
            </a:solidFill>
          </a:endParaRPr>
        </a:p>
      </dgm:t>
    </dgm:pt>
    <dgm:pt modelId="{13AAF134-6F59-F640-9876-63ED3C1DE784}" type="sibTrans" cxnId="{F657464E-E163-B146-A446-8DA8894F200A}">
      <dgm:prSet/>
      <dgm:spPr/>
      <dgm:t>
        <a:bodyPr/>
        <a:lstStyle/>
        <a:p>
          <a:endParaRPr lang="en-US" b="1">
            <a:solidFill>
              <a:srgbClr val="002060"/>
            </a:solidFill>
          </a:endParaRPr>
        </a:p>
      </dgm:t>
    </dgm:pt>
    <dgm:pt modelId="{A71F4B38-AA98-BC43-B994-FBB3D64D026D}">
      <dgm:prSet phldrT="[Text]"/>
      <dgm:spPr>
        <a:solidFill>
          <a:schemeClr val="accent6">
            <a:lumMod val="20000"/>
            <a:lumOff val="80000"/>
          </a:schemeClr>
        </a:solidFill>
        <a:ln w="47625">
          <a:solidFill>
            <a:schemeClr val="tx1"/>
          </a:solidFill>
        </a:ln>
      </dgm:spPr>
      <dgm:t>
        <a:bodyPr/>
        <a:lstStyle/>
        <a:p>
          <a:r>
            <a:rPr lang="en-US" b="1" dirty="0">
              <a:solidFill>
                <a:srgbClr val="002060"/>
              </a:solidFill>
            </a:rPr>
            <a:t>Virtualized P&amp;R</a:t>
          </a:r>
        </a:p>
      </dgm:t>
    </dgm:pt>
    <dgm:pt modelId="{1D809021-3609-4E48-B28D-58E5FF802313}" type="parTrans" cxnId="{7DB8E5B9-DF8C-4747-93BA-426C8BF2330C}">
      <dgm:prSet/>
      <dgm:spPr/>
      <dgm:t>
        <a:bodyPr/>
        <a:lstStyle/>
        <a:p>
          <a:endParaRPr lang="en-US" b="1">
            <a:solidFill>
              <a:srgbClr val="002060"/>
            </a:solidFill>
          </a:endParaRPr>
        </a:p>
      </dgm:t>
    </dgm:pt>
    <dgm:pt modelId="{8B9D4E41-4C50-EC41-B166-A4015A66075A}" type="sibTrans" cxnId="{7DB8E5B9-DF8C-4747-93BA-426C8BF2330C}">
      <dgm:prSet/>
      <dgm:spPr/>
      <dgm:t>
        <a:bodyPr/>
        <a:lstStyle/>
        <a:p>
          <a:endParaRPr lang="en-US" b="1">
            <a:solidFill>
              <a:srgbClr val="002060"/>
            </a:solidFill>
          </a:endParaRPr>
        </a:p>
      </dgm:t>
    </dgm:pt>
    <dgm:pt modelId="{C8441515-50C7-C949-965B-DA229AF35CE0}">
      <dgm:prSet/>
      <dgm:spPr>
        <a:solidFill>
          <a:schemeClr val="bg1"/>
        </a:solidFill>
        <a:ln w="47625">
          <a:solidFill>
            <a:schemeClr val="tx1"/>
          </a:solidFill>
        </a:ln>
      </dgm:spPr>
      <dgm:t>
        <a:bodyPr/>
        <a:lstStyle/>
        <a:p>
          <a:r>
            <a:rPr lang="en-US" b="1" dirty="0">
              <a:solidFill>
                <a:srgbClr val="002060"/>
              </a:solidFill>
            </a:rPr>
            <a:t>Seeded placement</a:t>
          </a:r>
        </a:p>
      </dgm:t>
    </dgm:pt>
    <dgm:pt modelId="{A790ACF6-9774-4D45-A3F4-C26BEF119A17}" type="parTrans" cxnId="{9770191F-425E-1E48-AF50-359DA02FC28E}">
      <dgm:prSet/>
      <dgm:spPr/>
      <dgm:t>
        <a:bodyPr/>
        <a:lstStyle/>
        <a:p>
          <a:endParaRPr lang="en-US"/>
        </a:p>
      </dgm:t>
    </dgm:pt>
    <dgm:pt modelId="{AB159940-12E4-1E42-A22B-905B693C357B}" type="sibTrans" cxnId="{9770191F-425E-1E48-AF50-359DA02FC28E}">
      <dgm:prSet/>
      <dgm:spPr/>
      <dgm:t>
        <a:bodyPr/>
        <a:lstStyle/>
        <a:p>
          <a:endParaRPr lang="en-US"/>
        </a:p>
      </dgm:t>
    </dgm:pt>
    <dgm:pt modelId="{EE50C821-B812-7A46-89AA-88B7F1B94579}" type="pres">
      <dgm:prSet presAssocID="{25CB3194-DC3F-774F-8CDA-BDC72C940A12}" presName="Name0" presStyleCnt="0">
        <dgm:presLayoutVars>
          <dgm:dir/>
          <dgm:animLvl val="lvl"/>
          <dgm:resizeHandles val="exact"/>
        </dgm:presLayoutVars>
      </dgm:prSet>
      <dgm:spPr/>
    </dgm:pt>
    <dgm:pt modelId="{766BDCF0-29E3-2748-9E33-7181EDDC3215}" type="pres">
      <dgm:prSet presAssocID="{52F7EB27-390F-6A4E-AD8E-B72B97146C3D}" presName="parTxOnly" presStyleLbl="node1" presStyleIdx="0" presStyleCnt="3">
        <dgm:presLayoutVars>
          <dgm:chMax val="0"/>
          <dgm:chPref val="0"/>
          <dgm:bulletEnabled val="1"/>
        </dgm:presLayoutVars>
      </dgm:prSet>
      <dgm:spPr/>
    </dgm:pt>
    <dgm:pt modelId="{A47D0E73-AD28-7C4E-AE75-849438BB8AB7}" type="pres">
      <dgm:prSet presAssocID="{13AAF134-6F59-F640-9876-63ED3C1DE784}" presName="parTxOnlySpace" presStyleCnt="0"/>
      <dgm:spPr/>
    </dgm:pt>
    <dgm:pt modelId="{43920756-A28C-5546-A13A-5DC5C1A7ACBF}" type="pres">
      <dgm:prSet presAssocID="{A71F4B38-AA98-BC43-B994-FBB3D64D026D}" presName="parTxOnly" presStyleLbl="node1" presStyleIdx="1" presStyleCnt="3">
        <dgm:presLayoutVars>
          <dgm:chMax val="0"/>
          <dgm:chPref val="0"/>
          <dgm:bulletEnabled val="1"/>
        </dgm:presLayoutVars>
      </dgm:prSet>
      <dgm:spPr/>
    </dgm:pt>
    <dgm:pt modelId="{72C403A2-FF17-3842-9F34-2C992E8D79EF}" type="pres">
      <dgm:prSet presAssocID="{8B9D4E41-4C50-EC41-B166-A4015A66075A}" presName="parTxOnlySpace" presStyleCnt="0"/>
      <dgm:spPr/>
    </dgm:pt>
    <dgm:pt modelId="{3B63AF67-9EB9-4840-937D-BEFA32B65695}" type="pres">
      <dgm:prSet presAssocID="{C8441515-50C7-C949-965B-DA229AF35CE0}" presName="parTxOnly" presStyleLbl="node1" presStyleIdx="2" presStyleCnt="3">
        <dgm:presLayoutVars>
          <dgm:chMax val="0"/>
          <dgm:chPref val="0"/>
          <dgm:bulletEnabled val="1"/>
        </dgm:presLayoutVars>
      </dgm:prSet>
      <dgm:spPr/>
    </dgm:pt>
  </dgm:ptLst>
  <dgm:cxnLst>
    <dgm:cxn modelId="{1309411B-C784-9246-8ED3-020223AD8365}" type="presOf" srcId="{25CB3194-DC3F-774F-8CDA-BDC72C940A12}" destId="{EE50C821-B812-7A46-89AA-88B7F1B94579}" srcOrd="0" destOrd="0" presId="urn:microsoft.com/office/officeart/2005/8/layout/chevron1"/>
    <dgm:cxn modelId="{9770191F-425E-1E48-AF50-359DA02FC28E}" srcId="{25CB3194-DC3F-774F-8CDA-BDC72C940A12}" destId="{C8441515-50C7-C949-965B-DA229AF35CE0}" srcOrd="2" destOrd="0" parTransId="{A790ACF6-9774-4D45-A3F4-C26BEF119A17}" sibTransId="{AB159940-12E4-1E42-A22B-905B693C357B}"/>
    <dgm:cxn modelId="{67688B34-FB1E-D24E-8CAF-0002AC5CE743}" type="presOf" srcId="{52F7EB27-390F-6A4E-AD8E-B72B97146C3D}" destId="{766BDCF0-29E3-2748-9E33-7181EDDC3215}" srcOrd="0" destOrd="0" presId="urn:microsoft.com/office/officeart/2005/8/layout/chevron1"/>
    <dgm:cxn modelId="{F657464E-E163-B146-A446-8DA8894F200A}" srcId="{25CB3194-DC3F-774F-8CDA-BDC72C940A12}" destId="{52F7EB27-390F-6A4E-AD8E-B72B97146C3D}" srcOrd="0" destOrd="0" parTransId="{187778FD-79F3-0C48-BA45-88EB5FC7838A}" sibTransId="{13AAF134-6F59-F640-9876-63ED3C1DE784}"/>
    <dgm:cxn modelId="{CBB6BC54-C672-9840-94DA-F676BAE7092D}" type="presOf" srcId="{A71F4B38-AA98-BC43-B994-FBB3D64D026D}" destId="{43920756-A28C-5546-A13A-5DC5C1A7ACBF}" srcOrd="0" destOrd="0" presId="urn:microsoft.com/office/officeart/2005/8/layout/chevron1"/>
    <dgm:cxn modelId="{F6FDBE80-A676-7747-A06A-BCFDF9EA60D6}" type="presOf" srcId="{C8441515-50C7-C949-965B-DA229AF35CE0}" destId="{3B63AF67-9EB9-4840-937D-BEFA32B65695}" srcOrd="0" destOrd="0" presId="urn:microsoft.com/office/officeart/2005/8/layout/chevron1"/>
    <dgm:cxn modelId="{7DB8E5B9-DF8C-4747-93BA-426C8BF2330C}" srcId="{25CB3194-DC3F-774F-8CDA-BDC72C940A12}" destId="{A71F4B38-AA98-BC43-B994-FBB3D64D026D}" srcOrd="1" destOrd="0" parTransId="{1D809021-3609-4E48-B28D-58E5FF802313}" sibTransId="{8B9D4E41-4C50-EC41-B166-A4015A66075A}"/>
    <dgm:cxn modelId="{4C6BB55C-85D6-4945-9A71-E7D601256C30}" type="presParOf" srcId="{EE50C821-B812-7A46-89AA-88B7F1B94579}" destId="{766BDCF0-29E3-2748-9E33-7181EDDC3215}" srcOrd="0" destOrd="0" presId="urn:microsoft.com/office/officeart/2005/8/layout/chevron1"/>
    <dgm:cxn modelId="{E0D947C5-2605-6742-B006-20558AF6A12D}" type="presParOf" srcId="{EE50C821-B812-7A46-89AA-88B7F1B94579}" destId="{A47D0E73-AD28-7C4E-AE75-849438BB8AB7}" srcOrd="1" destOrd="0" presId="urn:microsoft.com/office/officeart/2005/8/layout/chevron1"/>
    <dgm:cxn modelId="{235C55A2-8A70-7944-9108-8C601F354860}" type="presParOf" srcId="{EE50C821-B812-7A46-89AA-88B7F1B94579}" destId="{43920756-A28C-5546-A13A-5DC5C1A7ACBF}" srcOrd="2" destOrd="0" presId="urn:microsoft.com/office/officeart/2005/8/layout/chevron1"/>
    <dgm:cxn modelId="{CE616FA8-4336-0D40-A648-416B1C38AD42}" type="presParOf" srcId="{EE50C821-B812-7A46-89AA-88B7F1B94579}" destId="{72C403A2-FF17-3842-9F34-2C992E8D79EF}" srcOrd="3" destOrd="0" presId="urn:microsoft.com/office/officeart/2005/8/layout/chevron1"/>
    <dgm:cxn modelId="{995048B0-0695-1E48-A870-4ACB3A9573C7}" type="presParOf" srcId="{EE50C821-B812-7A46-89AA-88B7F1B94579}" destId="{3B63AF67-9EB9-4840-937D-BEFA32B6569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CB3194-DC3F-774F-8CDA-BDC72C940A12}" type="doc">
      <dgm:prSet loTypeId="urn:microsoft.com/office/officeart/2005/8/layout/chevron1" loCatId="" qsTypeId="urn:microsoft.com/office/officeart/2005/8/quickstyle/simple1" qsCatId="simple" csTypeId="urn:microsoft.com/office/officeart/2005/8/colors/accent1_2" csCatId="accent1" phldr="1"/>
      <dgm:spPr/>
    </dgm:pt>
    <dgm:pt modelId="{52F7EB27-390F-6A4E-AD8E-B72B97146C3D}">
      <dgm:prSet phldrT="[Text]"/>
      <dgm:spPr>
        <a:solidFill>
          <a:schemeClr val="bg1"/>
        </a:solidFill>
        <a:ln w="47625">
          <a:solidFill>
            <a:schemeClr val="tx1"/>
          </a:solidFill>
        </a:ln>
      </dgm:spPr>
      <dgm:t>
        <a:bodyPr/>
        <a:lstStyle/>
        <a:p>
          <a:r>
            <a:rPr lang="en-US" b="1" dirty="0">
              <a:solidFill>
                <a:srgbClr val="002060"/>
              </a:solidFill>
            </a:rPr>
            <a:t>PPA-aware clustering</a:t>
          </a:r>
        </a:p>
      </dgm:t>
    </dgm:pt>
    <dgm:pt modelId="{187778FD-79F3-0C48-BA45-88EB5FC7838A}" type="parTrans" cxnId="{F657464E-E163-B146-A446-8DA8894F200A}">
      <dgm:prSet/>
      <dgm:spPr/>
      <dgm:t>
        <a:bodyPr/>
        <a:lstStyle/>
        <a:p>
          <a:endParaRPr lang="en-US" b="1">
            <a:solidFill>
              <a:srgbClr val="002060"/>
            </a:solidFill>
          </a:endParaRPr>
        </a:p>
      </dgm:t>
    </dgm:pt>
    <dgm:pt modelId="{13AAF134-6F59-F640-9876-63ED3C1DE784}" type="sibTrans" cxnId="{F657464E-E163-B146-A446-8DA8894F200A}">
      <dgm:prSet/>
      <dgm:spPr/>
      <dgm:t>
        <a:bodyPr/>
        <a:lstStyle/>
        <a:p>
          <a:endParaRPr lang="en-US" b="1">
            <a:solidFill>
              <a:srgbClr val="002060"/>
            </a:solidFill>
          </a:endParaRPr>
        </a:p>
      </dgm:t>
    </dgm:pt>
    <dgm:pt modelId="{A71F4B38-AA98-BC43-B994-FBB3D64D026D}">
      <dgm:prSet phldrT="[Text]"/>
      <dgm:spPr>
        <a:solidFill>
          <a:schemeClr val="accent6">
            <a:lumMod val="20000"/>
            <a:lumOff val="80000"/>
          </a:schemeClr>
        </a:solidFill>
        <a:ln w="47625">
          <a:solidFill>
            <a:schemeClr val="tx1"/>
          </a:solidFill>
        </a:ln>
      </dgm:spPr>
      <dgm:t>
        <a:bodyPr/>
        <a:lstStyle/>
        <a:p>
          <a:r>
            <a:rPr lang="en-US" b="1" dirty="0">
              <a:solidFill>
                <a:srgbClr val="002060"/>
              </a:solidFill>
            </a:rPr>
            <a:t>Virtualized P&amp;R</a:t>
          </a:r>
        </a:p>
      </dgm:t>
    </dgm:pt>
    <dgm:pt modelId="{1D809021-3609-4E48-B28D-58E5FF802313}" type="parTrans" cxnId="{7DB8E5B9-DF8C-4747-93BA-426C8BF2330C}">
      <dgm:prSet/>
      <dgm:spPr/>
      <dgm:t>
        <a:bodyPr/>
        <a:lstStyle/>
        <a:p>
          <a:endParaRPr lang="en-US" b="1">
            <a:solidFill>
              <a:srgbClr val="002060"/>
            </a:solidFill>
          </a:endParaRPr>
        </a:p>
      </dgm:t>
    </dgm:pt>
    <dgm:pt modelId="{8B9D4E41-4C50-EC41-B166-A4015A66075A}" type="sibTrans" cxnId="{7DB8E5B9-DF8C-4747-93BA-426C8BF2330C}">
      <dgm:prSet/>
      <dgm:spPr/>
      <dgm:t>
        <a:bodyPr/>
        <a:lstStyle/>
        <a:p>
          <a:endParaRPr lang="en-US" b="1">
            <a:solidFill>
              <a:srgbClr val="002060"/>
            </a:solidFill>
          </a:endParaRPr>
        </a:p>
      </dgm:t>
    </dgm:pt>
    <dgm:pt modelId="{C8441515-50C7-C949-965B-DA229AF35CE0}">
      <dgm:prSet/>
      <dgm:spPr>
        <a:solidFill>
          <a:schemeClr val="bg1"/>
        </a:solidFill>
        <a:ln w="47625">
          <a:solidFill>
            <a:schemeClr val="tx1"/>
          </a:solidFill>
        </a:ln>
      </dgm:spPr>
      <dgm:t>
        <a:bodyPr/>
        <a:lstStyle/>
        <a:p>
          <a:r>
            <a:rPr lang="en-US" b="1" dirty="0">
              <a:solidFill>
                <a:srgbClr val="002060"/>
              </a:solidFill>
            </a:rPr>
            <a:t>Seeded placement</a:t>
          </a:r>
        </a:p>
      </dgm:t>
    </dgm:pt>
    <dgm:pt modelId="{A790ACF6-9774-4D45-A3F4-C26BEF119A17}" type="parTrans" cxnId="{9770191F-425E-1E48-AF50-359DA02FC28E}">
      <dgm:prSet/>
      <dgm:spPr/>
      <dgm:t>
        <a:bodyPr/>
        <a:lstStyle/>
        <a:p>
          <a:endParaRPr lang="en-US"/>
        </a:p>
      </dgm:t>
    </dgm:pt>
    <dgm:pt modelId="{AB159940-12E4-1E42-A22B-905B693C357B}" type="sibTrans" cxnId="{9770191F-425E-1E48-AF50-359DA02FC28E}">
      <dgm:prSet/>
      <dgm:spPr/>
      <dgm:t>
        <a:bodyPr/>
        <a:lstStyle/>
        <a:p>
          <a:endParaRPr lang="en-US"/>
        </a:p>
      </dgm:t>
    </dgm:pt>
    <dgm:pt modelId="{EE50C821-B812-7A46-89AA-88B7F1B94579}" type="pres">
      <dgm:prSet presAssocID="{25CB3194-DC3F-774F-8CDA-BDC72C940A12}" presName="Name0" presStyleCnt="0">
        <dgm:presLayoutVars>
          <dgm:dir/>
          <dgm:animLvl val="lvl"/>
          <dgm:resizeHandles val="exact"/>
        </dgm:presLayoutVars>
      </dgm:prSet>
      <dgm:spPr/>
    </dgm:pt>
    <dgm:pt modelId="{766BDCF0-29E3-2748-9E33-7181EDDC3215}" type="pres">
      <dgm:prSet presAssocID="{52F7EB27-390F-6A4E-AD8E-B72B97146C3D}" presName="parTxOnly" presStyleLbl="node1" presStyleIdx="0" presStyleCnt="3">
        <dgm:presLayoutVars>
          <dgm:chMax val="0"/>
          <dgm:chPref val="0"/>
          <dgm:bulletEnabled val="1"/>
        </dgm:presLayoutVars>
      </dgm:prSet>
      <dgm:spPr/>
    </dgm:pt>
    <dgm:pt modelId="{A47D0E73-AD28-7C4E-AE75-849438BB8AB7}" type="pres">
      <dgm:prSet presAssocID="{13AAF134-6F59-F640-9876-63ED3C1DE784}" presName="parTxOnlySpace" presStyleCnt="0"/>
      <dgm:spPr/>
    </dgm:pt>
    <dgm:pt modelId="{43920756-A28C-5546-A13A-5DC5C1A7ACBF}" type="pres">
      <dgm:prSet presAssocID="{A71F4B38-AA98-BC43-B994-FBB3D64D026D}" presName="parTxOnly" presStyleLbl="node1" presStyleIdx="1" presStyleCnt="3">
        <dgm:presLayoutVars>
          <dgm:chMax val="0"/>
          <dgm:chPref val="0"/>
          <dgm:bulletEnabled val="1"/>
        </dgm:presLayoutVars>
      </dgm:prSet>
      <dgm:spPr/>
    </dgm:pt>
    <dgm:pt modelId="{72C403A2-FF17-3842-9F34-2C992E8D79EF}" type="pres">
      <dgm:prSet presAssocID="{8B9D4E41-4C50-EC41-B166-A4015A66075A}" presName="parTxOnlySpace" presStyleCnt="0"/>
      <dgm:spPr/>
    </dgm:pt>
    <dgm:pt modelId="{3B63AF67-9EB9-4840-937D-BEFA32B65695}" type="pres">
      <dgm:prSet presAssocID="{C8441515-50C7-C949-965B-DA229AF35CE0}" presName="parTxOnly" presStyleLbl="node1" presStyleIdx="2" presStyleCnt="3">
        <dgm:presLayoutVars>
          <dgm:chMax val="0"/>
          <dgm:chPref val="0"/>
          <dgm:bulletEnabled val="1"/>
        </dgm:presLayoutVars>
      </dgm:prSet>
      <dgm:spPr/>
    </dgm:pt>
  </dgm:ptLst>
  <dgm:cxnLst>
    <dgm:cxn modelId="{1309411B-C784-9246-8ED3-020223AD8365}" type="presOf" srcId="{25CB3194-DC3F-774F-8CDA-BDC72C940A12}" destId="{EE50C821-B812-7A46-89AA-88B7F1B94579}" srcOrd="0" destOrd="0" presId="urn:microsoft.com/office/officeart/2005/8/layout/chevron1"/>
    <dgm:cxn modelId="{9770191F-425E-1E48-AF50-359DA02FC28E}" srcId="{25CB3194-DC3F-774F-8CDA-BDC72C940A12}" destId="{C8441515-50C7-C949-965B-DA229AF35CE0}" srcOrd="2" destOrd="0" parTransId="{A790ACF6-9774-4D45-A3F4-C26BEF119A17}" sibTransId="{AB159940-12E4-1E42-A22B-905B693C357B}"/>
    <dgm:cxn modelId="{67688B34-FB1E-D24E-8CAF-0002AC5CE743}" type="presOf" srcId="{52F7EB27-390F-6A4E-AD8E-B72B97146C3D}" destId="{766BDCF0-29E3-2748-9E33-7181EDDC3215}" srcOrd="0" destOrd="0" presId="urn:microsoft.com/office/officeart/2005/8/layout/chevron1"/>
    <dgm:cxn modelId="{F657464E-E163-B146-A446-8DA8894F200A}" srcId="{25CB3194-DC3F-774F-8CDA-BDC72C940A12}" destId="{52F7EB27-390F-6A4E-AD8E-B72B97146C3D}" srcOrd="0" destOrd="0" parTransId="{187778FD-79F3-0C48-BA45-88EB5FC7838A}" sibTransId="{13AAF134-6F59-F640-9876-63ED3C1DE784}"/>
    <dgm:cxn modelId="{CBB6BC54-C672-9840-94DA-F676BAE7092D}" type="presOf" srcId="{A71F4B38-AA98-BC43-B994-FBB3D64D026D}" destId="{43920756-A28C-5546-A13A-5DC5C1A7ACBF}" srcOrd="0" destOrd="0" presId="urn:microsoft.com/office/officeart/2005/8/layout/chevron1"/>
    <dgm:cxn modelId="{F6FDBE80-A676-7747-A06A-BCFDF9EA60D6}" type="presOf" srcId="{C8441515-50C7-C949-965B-DA229AF35CE0}" destId="{3B63AF67-9EB9-4840-937D-BEFA32B65695}" srcOrd="0" destOrd="0" presId="urn:microsoft.com/office/officeart/2005/8/layout/chevron1"/>
    <dgm:cxn modelId="{7DB8E5B9-DF8C-4747-93BA-426C8BF2330C}" srcId="{25CB3194-DC3F-774F-8CDA-BDC72C940A12}" destId="{A71F4B38-AA98-BC43-B994-FBB3D64D026D}" srcOrd="1" destOrd="0" parTransId="{1D809021-3609-4E48-B28D-58E5FF802313}" sibTransId="{8B9D4E41-4C50-EC41-B166-A4015A66075A}"/>
    <dgm:cxn modelId="{4C6BB55C-85D6-4945-9A71-E7D601256C30}" type="presParOf" srcId="{EE50C821-B812-7A46-89AA-88B7F1B94579}" destId="{766BDCF0-29E3-2748-9E33-7181EDDC3215}" srcOrd="0" destOrd="0" presId="urn:microsoft.com/office/officeart/2005/8/layout/chevron1"/>
    <dgm:cxn modelId="{E0D947C5-2605-6742-B006-20558AF6A12D}" type="presParOf" srcId="{EE50C821-B812-7A46-89AA-88B7F1B94579}" destId="{A47D0E73-AD28-7C4E-AE75-849438BB8AB7}" srcOrd="1" destOrd="0" presId="urn:microsoft.com/office/officeart/2005/8/layout/chevron1"/>
    <dgm:cxn modelId="{235C55A2-8A70-7944-9108-8C601F354860}" type="presParOf" srcId="{EE50C821-B812-7A46-89AA-88B7F1B94579}" destId="{43920756-A28C-5546-A13A-5DC5C1A7ACBF}" srcOrd="2" destOrd="0" presId="urn:microsoft.com/office/officeart/2005/8/layout/chevron1"/>
    <dgm:cxn modelId="{CE616FA8-4336-0D40-A648-416B1C38AD42}" type="presParOf" srcId="{EE50C821-B812-7A46-89AA-88B7F1B94579}" destId="{72C403A2-FF17-3842-9F34-2C992E8D79EF}" srcOrd="3" destOrd="0" presId="urn:microsoft.com/office/officeart/2005/8/layout/chevron1"/>
    <dgm:cxn modelId="{995048B0-0695-1E48-A870-4ACB3A9573C7}" type="presParOf" srcId="{EE50C821-B812-7A46-89AA-88B7F1B94579}" destId="{3B63AF67-9EB9-4840-937D-BEFA32B65695}"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CB3194-DC3F-774F-8CDA-BDC72C940A12}" type="doc">
      <dgm:prSet loTypeId="urn:microsoft.com/office/officeart/2005/8/layout/chevron1" loCatId="" qsTypeId="urn:microsoft.com/office/officeart/2005/8/quickstyle/simple1" qsCatId="simple" csTypeId="urn:microsoft.com/office/officeart/2005/8/colors/accent1_2" csCatId="accent1" phldr="1"/>
      <dgm:spPr/>
    </dgm:pt>
    <dgm:pt modelId="{52F7EB27-390F-6A4E-AD8E-B72B97146C3D}">
      <dgm:prSet phldrT="[Text]"/>
      <dgm:spPr>
        <a:solidFill>
          <a:schemeClr val="bg1"/>
        </a:solidFill>
        <a:ln w="47625">
          <a:solidFill>
            <a:schemeClr val="tx1"/>
          </a:solidFill>
        </a:ln>
      </dgm:spPr>
      <dgm:t>
        <a:bodyPr/>
        <a:lstStyle/>
        <a:p>
          <a:r>
            <a:rPr lang="en-US" b="1" dirty="0">
              <a:solidFill>
                <a:srgbClr val="002060"/>
              </a:solidFill>
            </a:rPr>
            <a:t>PPA-aware clustering</a:t>
          </a:r>
        </a:p>
      </dgm:t>
    </dgm:pt>
    <dgm:pt modelId="{187778FD-79F3-0C48-BA45-88EB5FC7838A}" type="parTrans" cxnId="{F657464E-E163-B146-A446-8DA8894F200A}">
      <dgm:prSet/>
      <dgm:spPr/>
      <dgm:t>
        <a:bodyPr/>
        <a:lstStyle/>
        <a:p>
          <a:endParaRPr lang="en-US" b="1">
            <a:solidFill>
              <a:srgbClr val="002060"/>
            </a:solidFill>
          </a:endParaRPr>
        </a:p>
      </dgm:t>
    </dgm:pt>
    <dgm:pt modelId="{13AAF134-6F59-F640-9876-63ED3C1DE784}" type="sibTrans" cxnId="{F657464E-E163-B146-A446-8DA8894F200A}">
      <dgm:prSet/>
      <dgm:spPr/>
      <dgm:t>
        <a:bodyPr/>
        <a:lstStyle/>
        <a:p>
          <a:endParaRPr lang="en-US" b="1">
            <a:solidFill>
              <a:srgbClr val="002060"/>
            </a:solidFill>
          </a:endParaRPr>
        </a:p>
      </dgm:t>
    </dgm:pt>
    <dgm:pt modelId="{A71F4B38-AA98-BC43-B994-FBB3D64D026D}">
      <dgm:prSet phldrT="[Text]"/>
      <dgm:spPr>
        <a:solidFill>
          <a:schemeClr val="accent6">
            <a:lumMod val="20000"/>
            <a:lumOff val="80000"/>
          </a:schemeClr>
        </a:solidFill>
        <a:ln w="47625">
          <a:solidFill>
            <a:schemeClr val="tx1"/>
          </a:solidFill>
        </a:ln>
      </dgm:spPr>
      <dgm:t>
        <a:bodyPr/>
        <a:lstStyle/>
        <a:p>
          <a:r>
            <a:rPr lang="en-US" b="1" dirty="0">
              <a:solidFill>
                <a:srgbClr val="002060"/>
              </a:solidFill>
            </a:rPr>
            <a:t>Virtualized P&amp;R</a:t>
          </a:r>
        </a:p>
      </dgm:t>
    </dgm:pt>
    <dgm:pt modelId="{1D809021-3609-4E48-B28D-58E5FF802313}" type="parTrans" cxnId="{7DB8E5B9-DF8C-4747-93BA-426C8BF2330C}">
      <dgm:prSet/>
      <dgm:spPr/>
      <dgm:t>
        <a:bodyPr/>
        <a:lstStyle/>
        <a:p>
          <a:endParaRPr lang="en-US" b="1">
            <a:solidFill>
              <a:srgbClr val="002060"/>
            </a:solidFill>
          </a:endParaRPr>
        </a:p>
      </dgm:t>
    </dgm:pt>
    <dgm:pt modelId="{8B9D4E41-4C50-EC41-B166-A4015A66075A}" type="sibTrans" cxnId="{7DB8E5B9-DF8C-4747-93BA-426C8BF2330C}">
      <dgm:prSet/>
      <dgm:spPr/>
      <dgm:t>
        <a:bodyPr/>
        <a:lstStyle/>
        <a:p>
          <a:endParaRPr lang="en-US" b="1">
            <a:solidFill>
              <a:srgbClr val="002060"/>
            </a:solidFill>
          </a:endParaRPr>
        </a:p>
      </dgm:t>
    </dgm:pt>
    <dgm:pt modelId="{C8441515-50C7-C949-965B-DA229AF35CE0}">
      <dgm:prSet/>
      <dgm:spPr>
        <a:solidFill>
          <a:schemeClr val="bg1"/>
        </a:solidFill>
        <a:ln w="47625">
          <a:solidFill>
            <a:schemeClr val="tx1"/>
          </a:solidFill>
        </a:ln>
      </dgm:spPr>
      <dgm:t>
        <a:bodyPr/>
        <a:lstStyle/>
        <a:p>
          <a:r>
            <a:rPr lang="en-US" b="1" dirty="0">
              <a:solidFill>
                <a:srgbClr val="002060"/>
              </a:solidFill>
            </a:rPr>
            <a:t>Seeded placement</a:t>
          </a:r>
        </a:p>
      </dgm:t>
    </dgm:pt>
    <dgm:pt modelId="{A790ACF6-9774-4D45-A3F4-C26BEF119A17}" type="parTrans" cxnId="{9770191F-425E-1E48-AF50-359DA02FC28E}">
      <dgm:prSet/>
      <dgm:spPr/>
      <dgm:t>
        <a:bodyPr/>
        <a:lstStyle/>
        <a:p>
          <a:endParaRPr lang="en-US"/>
        </a:p>
      </dgm:t>
    </dgm:pt>
    <dgm:pt modelId="{AB159940-12E4-1E42-A22B-905B693C357B}" type="sibTrans" cxnId="{9770191F-425E-1E48-AF50-359DA02FC28E}">
      <dgm:prSet/>
      <dgm:spPr/>
      <dgm:t>
        <a:bodyPr/>
        <a:lstStyle/>
        <a:p>
          <a:endParaRPr lang="en-US"/>
        </a:p>
      </dgm:t>
    </dgm:pt>
    <dgm:pt modelId="{EE50C821-B812-7A46-89AA-88B7F1B94579}" type="pres">
      <dgm:prSet presAssocID="{25CB3194-DC3F-774F-8CDA-BDC72C940A12}" presName="Name0" presStyleCnt="0">
        <dgm:presLayoutVars>
          <dgm:dir/>
          <dgm:animLvl val="lvl"/>
          <dgm:resizeHandles val="exact"/>
        </dgm:presLayoutVars>
      </dgm:prSet>
      <dgm:spPr/>
    </dgm:pt>
    <dgm:pt modelId="{766BDCF0-29E3-2748-9E33-7181EDDC3215}" type="pres">
      <dgm:prSet presAssocID="{52F7EB27-390F-6A4E-AD8E-B72B97146C3D}" presName="parTxOnly" presStyleLbl="node1" presStyleIdx="0" presStyleCnt="3">
        <dgm:presLayoutVars>
          <dgm:chMax val="0"/>
          <dgm:chPref val="0"/>
          <dgm:bulletEnabled val="1"/>
        </dgm:presLayoutVars>
      </dgm:prSet>
      <dgm:spPr/>
    </dgm:pt>
    <dgm:pt modelId="{A47D0E73-AD28-7C4E-AE75-849438BB8AB7}" type="pres">
      <dgm:prSet presAssocID="{13AAF134-6F59-F640-9876-63ED3C1DE784}" presName="parTxOnlySpace" presStyleCnt="0"/>
      <dgm:spPr/>
    </dgm:pt>
    <dgm:pt modelId="{43920756-A28C-5546-A13A-5DC5C1A7ACBF}" type="pres">
      <dgm:prSet presAssocID="{A71F4B38-AA98-BC43-B994-FBB3D64D026D}" presName="parTxOnly" presStyleLbl="node1" presStyleIdx="1" presStyleCnt="3">
        <dgm:presLayoutVars>
          <dgm:chMax val="0"/>
          <dgm:chPref val="0"/>
          <dgm:bulletEnabled val="1"/>
        </dgm:presLayoutVars>
      </dgm:prSet>
      <dgm:spPr/>
    </dgm:pt>
    <dgm:pt modelId="{72C403A2-FF17-3842-9F34-2C992E8D79EF}" type="pres">
      <dgm:prSet presAssocID="{8B9D4E41-4C50-EC41-B166-A4015A66075A}" presName="parTxOnlySpace" presStyleCnt="0"/>
      <dgm:spPr/>
    </dgm:pt>
    <dgm:pt modelId="{3B63AF67-9EB9-4840-937D-BEFA32B65695}" type="pres">
      <dgm:prSet presAssocID="{C8441515-50C7-C949-965B-DA229AF35CE0}" presName="parTxOnly" presStyleLbl="node1" presStyleIdx="2" presStyleCnt="3">
        <dgm:presLayoutVars>
          <dgm:chMax val="0"/>
          <dgm:chPref val="0"/>
          <dgm:bulletEnabled val="1"/>
        </dgm:presLayoutVars>
      </dgm:prSet>
      <dgm:spPr/>
    </dgm:pt>
  </dgm:ptLst>
  <dgm:cxnLst>
    <dgm:cxn modelId="{1309411B-C784-9246-8ED3-020223AD8365}" type="presOf" srcId="{25CB3194-DC3F-774F-8CDA-BDC72C940A12}" destId="{EE50C821-B812-7A46-89AA-88B7F1B94579}" srcOrd="0" destOrd="0" presId="urn:microsoft.com/office/officeart/2005/8/layout/chevron1"/>
    <dgm:cxn modelId="{9770191F-425E-1E48-AF50-359DA02FC28E}" srcId="{25CB3194-DC3F-774F-8CDA-BDC72C940A12}" destId="{C8441515-50C7-C949-965B-DA229AF35CE0}" srcOrd="2" destOrd="0" parTransId="{A790ACF6-9774-4D45-A3F4-C26BEF119A17}" sibTransId="{AB159940-12E4-1E42-A22B-905B693C357B}"/>
    <dgm:cxn modelId="{67688B34-FB1E-D24E-8CAF-0002AC5CE743}" type="presOf" srcId="{52F7EB27-390F-6A4E-AD8E-B72B97146C3D}" destId="{766BDCF0-29E3-2748-9E33-7181EDDC3215}" srcOrd="0" destOrd="0" presId="urn:microsoft.com/office/officeart/2005/8/layout/chevron1"/>
    <dgm:cxn modelId="{F657464E-E163-B146-A446-8DA8894F200A}" srcId="{25CB3194-DC3F-774F-8CDA-BDC72C940A12}" destId="{52F7EB27-390F-6A4E-AD8E-B72B97146C3D}" srcOrd="0" destOrd="0" parTransId="{187778FD-79F3-0C48-BA45-88EB5FC7838A}" sibTransId="{13AAF134-6F59-F640-9876-63ED3C1DE784}"/>
    <dgm:cxn modelId="{CBB6BC54-C672-9840-94DA-F676BAE7092D}" type="presOf" srcId="{A71F4B38-AA98-BC43-B994-FBB3D64D026D}" destId="{43920756-A28C-5546-A13A-5DC5C1A7ACBF}" srcOrd="0" destOrd="0" presId="urn:microsoft.com/office/officeart/2005/8/layout/chevron1"/>
    <dgm:cxn modelId="{F6FDBE80-A676-7747-A06A-BCFDF9EA60D6}" type="presOf" srcId="{C8441515-50C7-C949-965B-DA229AF35CE0}" destId="{3B63AF67-9EB9-4840-937D-BEFA32B65695}" srcOrd="0" destOrd="0" presId="urn:microsoft.com/office/officeart/2005/8/layout/chevron1"/>
    <dgm:cxn modelId="{7DB8E5B9-DF8C-4747-93BA-426C8BF2330C}" srcId="{25CB3194-DC3F-774F-8CDA-BDC72C940A12}" destId="{A71F4B38-AA98-BC43-B994-FBB3D64D026D}" srcOrd="1" destOrd="0" parTransId="{1D809021-3609-4E48-B28D-58E5FF802313}" sibTransId="{8B9D4E41-4C50-EC41-B166-A4015A66075A}"/>
    <dgm:cxn modelId="{4C6BB55C-85D6-4945-9A71-E7D601256C30}" type="presParOf" srcId="{EE50C821-B812-7A46-89AA-88B7F1B94579}" destId="{766BDCF0-29E3-2748-9E33-7181EDDC3215}" srcOrd="0" destOrd="0" presId="urn:microsoft.com/office/officeart/2005/8/layout/chevron1"/>
    <dgm:cxn modelId="{E0D947C5-2605-6742-B006-20558AF6A12D}" type="presParOf" srcId="{EE50C821-B812-7A46-89AA-88B7F1B94579}" destId="{A47D0E73-AD28-7C4E-AE75-849438BB8AB7}" srcOrd="1" destOrd="0" presId="urn:microsoft.com/office/officeart/2005/8/layout/chevron1"/>
    <dgm:cxn modelId="{235C55A2-8A70-7944-9108-8C601F354860}" type="presParOf" srcId="{EE50C821-B812-7A46-89AA-88B7F1B94579}" destId="{43920756-A28C-5546-A13A-5DC5C1A7ACBF}" srcOrd="2" destOrd="0" presId="urn:microsoft.com/office/officeart/2005/8/layout/chevron1"/>
    <dgm:cxn modelId="{CE616FA8-4336-0D40-A648-416B1C38AD42}" type="presParOf" srcId="{EE50C821-B812-7A46-89AA-88B7F1B94579}" destId="{72C403A2-FF17-3842-9F34-2C992E8D79EF}" srcOrd="3" destOrd="0" presId="urn:microsoft.com/office/officeart/2005/8/layout/chevron1"/>
    <dgm:cxn modelId="{995048B0-0695-1E48-A870-4ACB3A9573C7}" type="presParOf" srcId="{EE50C821-B812-7A46-89AA-88B7F1B94579}" destId="{3B63AF67-9EB9-4840-937D-BEFA32B6569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CB3194-DC3F-774F-8CDA-BDC72C940A12}" type="doc">
      <dgm:prSet loTypeId="urn:microsoft.com/office/officeart/2005/8/layout/chevron1" loCatId="" qsTypeId="urn:microsoft.com/office/officeart/2005/8/quickstyle/simple1" qsCatId="simple" csTypeId="urn:microsoft.com/office/officeart/2005/8/colors/accent1_2" csCatId="accent1" phldr="1"/>
      <dgm:spPr/>
    </dgm:pt>
    <dgm:pt modelId="{52F7EB27-390F-6A4E-AD8E-B72B97146C3D}">
      <dgm:prSet phldrT="[Text]"/>
      <dgm:spPr>
        <a:solidFill>
          <a:schemeClr val="bg1"/>
        </a:solidFill>
        <a:ln w="47625">
          <a:solidFill>
            <a:schemeClr val="tx1"/>
          </a:solidFill>
        </a:ln>
      </dgm:spPr>
      <dgm:t>
        <a:bodyPr/>
        <a:lstStyle/>
        <a:p>
          <a:r>
            <a:rPr lang="en-US" b="1" dirty="0">
              <a:solidFill>
                <a:srgbClr val="002060"/>
              </a:solidFill>
            </a:rPr>
            <a:t>PPA-aware clustering</a:t>
          </a:r>
        </a:p>
      </dgm:t>
    </dgm:pt>
    <dgm:pt modelId="{187778FD-79F3-0C48-BA45-88EB5FC7838A}" type="parTrans" cxnId="{F657464E-E163-B146-A446-8DA8894F200A}">
      <dgm:prSet/>
      <dgm:spPr/>
      <dgm:t>
        <a:bodyPr/>
        <a:lstStyle/>
        <a:p>
          <a:endParaRPr lang="en-US" b="1">
            <a:solidFill>
              <a:srgbClr val="002060"/>
            </a:solidFill>
          </a:endParaRPr>
        </a:p>
      </dgm:t>
    </dgm:pt>
    <dgm:pt modelId="{13AAF134-6F59-F640-9876-63ED3C1DE784}" type="sibTrans" cxnId="{F657464E-E163-B146-A446-8DA8894F200A}">
      <dgm:prSet/>
      <dgm:spPr/>
      <dgm:t>
        <a:bodyPr/>
        <a:lstStyle/>
        <a:p>
          <a:endParaRPr lang="en-US" b="1">
            <a:solidFill>
              <a:srgbClr val="002060"/>
            </a:solidFill>
          </a:endParaRPr>
        </a:p>
      </dgm:t>
    </dgm:pt>
    <dgm:pt modelId="{A71F4B38-AA98-BC43-B994-FBB3D64D026D}">
      <dgm:prSet phldrT="[Text]"/>
      <dgm:spPr>
        <a:solidFill>
          <a:schemeClr val="bg1"/>
        </a:solidFill>
        <a:ln w="47625">
          <a:solidFill>
            <a:schemeClr val="tx1"/>
          </a:solidFill>
        </a:ln>
      </dgm:spPr>
      <dgm:t>
        <a:bodyPr/>
        <a:lstStyle/>
        <a:p>
          <a:r>
            <a:rPr lang="en-US" b="1" dirty="0">
              <a:solidFill>
                <a:srgbClr val="002060"/>
              </a:solidFill>
            </a:rPr>
            <a:t>Virtualized P&amp;R</a:t>
          </a:r>
        </a:p>
      </dgm:t>
    </dgm:pt>
    <dgm:pt modelId="{1D809021-3609-4E48-B28D-58E5FF802313}" type="parTrans" cxnId="{7DB8E5B9-DF8C-4747-93BA-426C8BF2330C}">
      <dgm:prSet/>
      <dgm:spPr/>
      <dgm:t>
        <a:bodyPr/>
        <a:lstStyle/>
        <a:p>
          <a:endParaRPr lang="en-US" b="1">
            <a:solidFill>
              <a:srgbClr val="002060"/>
            </a:solidFill>
          </a:endParaRPr>
        </a:p>
      </dgm:t>
    </dgm:pt>
    <dgm:pt modelId="{8B9D4E41-4C50-EC41-B166-A4015A66075A}" type="sibTrans" cxnId="{7DB8E5B9-DF8C-4747-93BA-426C8BF2330C}">
      <dgm:prSet/>
      <dgm:spPr/>
      <dgm:t>
        <a:bodyPr/>
        <a:lstStyle/>
        <a:p>
          <a:endParaRPr lang="en-US" b="1">
            <a:solidFill>
              <a:srgbClr val="002060"/>
            </a:solidFill>
          </a:endParaRPr>
        </a:p>
      </dgm:t>
    </dgm:pt>
    <dgm:pt modelId="{C8441515-50C7-C949-965B-DA229AF35CE0}">
      <dgm:prSet/>
      <dgm:spPr>
        <a:solidFill>
          <a:schemeClr val="accent6">
            <a:lumMod val="20000"/>
            <a:lumOff val="80000"/>
          </a:schemeClr>
        </a:solidFill>
        <a:ln w="47625">
          <a:solidFill>
            <a:schemeClr val="tx1"/>
          </a:solidFill>
        </a:ln>
      </dgm:spPr>
      <dgm:t>
        <a:bodyPr/>
        <a:lstStyle/>
        <a:p>
          <a:r>
            <a:rPr lang="en-US" b="1" dirty="0">
              <a:solidFill>
                <a:srgbClr val="002060"/>
              </a:solidFill>
            </a:rPr>
            <a:t>Seeded placement</a:t>
          </a:r>
        </a:p>
      </dgm:t>
    </dgm:pt>
    <dgm:pt modelId="{A790ACF6-9774-4D45-A3F4-C26BEF119A17}" type="parTrans" cxnId="{9770191F-425E-1E48-AF50-359DA02FC28E}">
      <dgm:prSet/>
      <dgm:spPr/>
      <dgm:t>
        <a:bodyPr/>
        <a:lstStyle/>
        <a:p>
          <a:endParaRPr lang="en-US"/>
        </a:p>
      </dgm:t>
    </dgm:pt>
    <dgm:pt modelId="{AB159940-12E4-1E42-A22B-905B693C357B}" type="sibTrans" cxnId="{9770191F-425E-1E48-AF50-359DA02FC28E}">
      <dgm:prSet/>
      <dgm:spPr/>
      <dgm:t>
        <a:bodyPr/>
        <a:lstStyle/>
        <a:p>
          <a:endParaRPr lang="en-US"/>
        </a:p>
      </dgm:t>
    </dgm:pt>
    <dgm:pt modelId="{EE50C821-B812-7A46-89AA-88B7F1B94579}" type="pres">
      <dgm:prSet presAssocID="{25CB3194-DC3F-774F-8CDA-BDC72C940A12}" presName="Name0" presStyleCnt="0">
        <dgm:presLayoutVars>
          <dgm:dir/>
          <dgm:animLvl val="lvl"/>
          <dgm:resizeHandles val="exact"/>
        </dgm:presLayoutVars>
      </dgm:prSet>
      <dgm:spPr/>
    </dgm:pt>
    <dgm:pt modelId="{766BDCF0-29E3-2748-9E33-7181EDDC3215}" type="pres">
      <dgm:prSet presAssocID="{52F7EB27-390F-6A4E-AD8E-B72B97146C3D}" presName="parTxOnly" presStyleLbl="node1" presStyleIdx="0" presStyleCnt="3">
        <dgm:presLayoutVars>
          <dgm:chMax val="0"/>
          <dgm:chPref val="0"/>
          <dgm:bulletEnabled val="1"/>
        </dgm:presLayoutVars>
      </dgm:prSet>
      <dgm:spPr/>
    </dgm:pt>
    <dgm:pt modelId="{A47D0E73-AD28-7C4E-AE75-849438BB8AB7}" type="pres">
      <dgm:prSet presAssocID="{13AAF134-6F59-F640-9876-63ED3C1DE784}" presName="parTxOnlySpace" presStyleCnt="0"/>
      <dgm:spPr/>
    </dgm:pt>
    <dgm:pt modelId="{43920756-A28C-5546-A13A-5DC5C1A7ACBF}" type="pres">
      <dgm:prSet presAssocID="{A71F4B38-AA98-BC43-B994-FBB3D64D026D}" presName="parTxOnly" presStyleLbl="node1" presStyleIdx="1" presStyleCnt="3">
        <dgm:presLayoutVars>
          <dgm:chMax val="0"/>
          <dgm:chPref val="0"/>
          <dgm:bulletEnabled val="1"/>
        </dgm:presLayoutVars>
      </dgm:prSet>
      <dgm:spPr/>
    </dgm:pt>
    <dgm:pt modelId="{72C403A2-FF17-3842-9F34-2C992E8D79EF}" type="pres">
      <dgm:prSet presAssocID="{8B9D4E41-4C50-EC41-B166-A4015A66075A}" presName="parTxOnlySpace" presStyleCnt="0"/>
      <dgm:spPr/>
    </dgm:pt>
    <dgm:pt modelId="{3B63AF67-9EB9-4840-937D-BEFA32B65695}" type="pres">
      <dgm:prSet presAssocID="{C8441515-50C7-C949-965B-DA229AF35CE0}" presName="parTxOnly" presStyleLbl="node1" presStyleIdx="2" presStyleCnt="3">
        <dgm:presLayoutVars>
          <dgm:chMax val="0"/>
          <dgm:chPref val="0"/>
          <dgm:bulletEnabled val="1"/>
        </dgm:presLayoutVars>
      </dgm:prSet>
      <dgm:spPr/>
    </dgm:pt>
  </dgm:ptLst>
  <dgm:cxnLst>
    <dgm:cxn modelId="{1309411B-C784-9246-8ED3-020223AD8365}" type="presOf" srcId="{25CB3194-DC3F-774F-8CDA-BDC72C940A12}" destId="{EE50C821-B812-7A46-89AA-88B7F1B94579}" srcOrd="0" destOrd="0" presId="urn:microsoft.com/office/officeart/2005/8/layout/chevron1"/>
    <dgm:cxn modelId="{9770191F-425E-1E48-AF50-359DA02FC28E}" srcId="{25CB3194-DC3F-774F-8CDA-BDC72C940A12}" destId="{C8441515-50C7-C949-965B-DA229AF35CE0}" srcOrd="2" destOrd="0" parTransId="{A790ACF6-9774-4D45-A3F4-C26BEF119A17}" sibTransId="{AB159940-12E4-1E42-A22B-905B693C357B}"/>
    <dgm:cxn modelId="{67688B34-FB1E-D24E-8CAF-0002AC5CE743}" type="presOf" srcId="{52F7EB27-390F-6A4E-AD8E-B72B97146C3D}" destId="{766BDCF0-29E3-2748-9E33-7181EDDC3215}" srcOrd="0" destOrd="0" presId="urn:microsoft.com/office/officeart/2005/8/layout/chevron1"/>
    <dgm:cxn modelId="{F657464E-E163-B146-A446-8DA8894F200A}" srcId="{25CB3194-DC3F-774F-8CDA-BDC72C940A12}" destId="{52F7EB27-390F-6A4E-AD8E-B72B97146C3D}" srcOrd="0" destOrd="0" parTransId="{187778FD-79F3-0C48-BA45-88EB5FC7838A}" sibTransId="{13AAF134-6F59-F640-9876-63ED3C1DE784}"/>
    <dgm:cxn modelId="{CBB6BC54-C672-9840-94DA-F676BAE7092D}" type="presOf" srcId="{A71F4B38-AA98-BC43-B994-FBB3D64D026D}" destId="{43920756-A28C-5546-A13A-5DC5C1A7ACBF}" srcOrd="0" destOrd="0" presId="urn:microsoft.com/office/officeart/2005/8/layout/chevron1"/>
    <dgm:cxn modelId="{F6FDBE80-A676-7747-A06A-BCFDF9EA60D6}" type="presOf" srcId="{C8441515-50C7-C949-965B-DA229AF35CE0}" destId="{3B63AF67-9EB9-4840-937D-BEFA32B65695}" srcOrd="0" destOrd="0" presId="urn:microsoft.com/office/officeart/2005/8/layout/chevron1"/>
    <dgm:cxn modelId="{7DB8E5B9-DF8C-4747-93BA-426C8BF2330C}" srcId="{25CB3194-DC3F-774F-8CDA-BDC72C940A12}" destId="{A71F4B38-AA98-BC43-B994-FBB3D64D026D}" srcOrd="1" destOrd="0" parTransId="{1D809021-3609-4E48-B28D-58E5FF802313}" sibTransId="{8B9D4E41-4C50-EC41-B166-A4015A66075A}"/>
    <dgm:cxn modelId="{4C6BB55C-85D6-4945-9A71-E7D601256C30}" type="presParOf" srcId="{EE50C821-B812-7A46-89AA-88B7F1B94579}" destId="{766BDCF0-29E3-2748-9E33-7181EDDC3215}" srcOrd="0" destOrd="0" presId="urn:microsoft.com/office/officeart/2005/8/layout/chevron1"/>
    <dgm:cxn modelId="{E0D947C5-2605-6742-B006-20558AF6A12D}" type="presParOf" srcId="{EE50C821-B812-7A46-89AA-88B7F1B94579}" destId="{A47D0E73-AD28-7C4E-AE75-849438BB8AB7}" srcOrd="1" destOrd="0" presId="urn:microsoft.com/office/officeart/2005/8/layout/chevron1"/>
    <dgm:cxn modelId="{235C55A2-8A70-7944-9108-8C601F354860}" type="presParOf" srcId="{EE50C821-B812-7A46-89AA-88B7F1B94579}" destId="{43920756-A28C-5546-A13A-5DC5C1A7ACBF}" srcOrd="2" destOrd="0" presId="urn:microsoft.com/office/officeart/2005/8/layout/chevron1"/>
    <dgm:cxn modelId="{CE616FA8-4336-0D40-A648-416B1C38AD42}" type="presParOf" srcId="{EE50C821-B812-7A46-89AA-88B7F1B94579}" destId="{72C403A2-FF17-3842-9F34-2C992E8D79EF}" srcOrd="3" destOrd="0" presId="urn:microsoft.com/office/officeart/2005/8/layout/chevron1"/>
    <dgm:cxn modelId="{995048B0-0695-1E48-A870-4ACB3A9573C7}" type="presParOf" srcId="{EE50C821-B812-7A46-89AA-88B7F1B94579}" destId="{3B63AF67-9EB9-4840-937D-BEFA32B6569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CB3194-DC3F-774F-8CDA-BDC72C940A12}" type="doc">
      <dgm:prSet loTypeId="urn:microsoft.com/office/officeart/2005/8/layout/chevron1" loCatId="" qsTypeId="urn:microsoft.com/office/officeart/2005/8/quickstyle/simple1" qsCatId="simple" csTypeId="urn:microsoft.com/office/officeart/2005/8/colors/accent1_2" csCatId="accent1" phldr="1"/>
      <dgm:spPr/>
    </dgm:pt>
    <dgm:pt modelId="{52F7EB27-390F-6A4E-AD8E-B72B97146C3D}">
      <dgm:prSet phldrT="[Text]"/>
      <dgm:spPr>
        <a:solidFill>
          <a:schemeClr val="bg1"/>
        </a:solidFill>
        <a:ln w="47625">
          <a:solidFill>
            <a:schemeClr val="tx1"/>
          </a:solidFill>
        </a:ln>
      </dgm:spPr>
      <dgm:t>
        <a:bodyPr/>
        <a:lstStyle/>
        <a:p>
          <a:r>
            <a:rPr lang="en-US" b="1" dirty="0">
              <a:solidFill>
                <a:srgbClr val="002060"/>
              </a:solidFill>
            </a:rPr>
            <a:t>PPA-aware clustering</a:t>
          </a:r>
        </a:p>
      </dgm:t>
    </dgm:pt>
    <dgm:pt modelId="{187778FD-79F3-0C48-BA45-88EB5FC7838A}" type="parTrans" cxnId="{F657464E-E163-B146-A446-8DA8894F200A}">
      <dgm:prSet/>
      <dgm:spPr/>
      <dgm:t>
        <a:bodyPr/>
        <a:lstStyle/>
        <a:p>
          <a:endParaRPr lang="en-US" b="1">
            <a:solidFill>
              <a:srgbClr val="002060"/>
            </a:solidFill>
          </a:endParaRPr>
        </a:p>
      </dgm:t>
    </dgm:pt>
    <dgm:pt modelId="{13AAF134-6F59-F640-9876-63ED3C1DE784}" type="sibTrans" cxnId="{F657464E-E163-B146-A446-8DA8894F200A}">
      <dgm:prSet/>
      <dgm:spPr/>
      <dgm:t>
        <a:bodyPr/>
        <a:lstStyle/>
        <a:p>
          <a:endParaRPr lang="en-US" b="1">
            <a:solidFill>
              <a:srgbClr val="002060"/>
            </a:solidFill>
          </a:endParaRPr>
        </a:p>
      </dgm:t>
    </dgm:pt>
    <dgm:pt modelId="{A71F4B38-AA98-BC43-B994-FBB3D64D026D}">
      <dgm:prSet phldrT="[Text]"/>
      <dgm:spPr>
        <a:solidFill>
          <a:schemeClr val="bg1"/>
        </a:solidFill>
        <a:ln w="47625">
          <a:solidFill>
            <a:schemeClr val="tx1"/>
          </a:solidFill>
        </a:ln>
      </dgm:spPr>
      <dgm:t>
        <a:bodyPr/>
        <a:lstStyle/>
        <a:p>
          <a:r>
            <a:rPr lang="en-US" b="1" dirty="0">
              <a:solidFill>
                <a:srgbClr val="002060"/>
              </a:solidFill>
            </a:rPr>
            <a:t>Virtualized P&amp;R</a:t>
          </a:r>
        </a:p>
      </dgm:t>
    </dgm:pt>
    <dgm:pt modelId="{1D809021-3609-4E48-B28D-58E5FF802313}" type="parTrans" cxnId="{7DB8E5B9-DF8C-4747-93BA-426C8BF2330C}">
      <dgm:prSet/>
      <dgm:spPr/>
      <dgm:t>
        <a:bodyPr/>
        <a:lstStyle/>
        <a:p>
          <a:endParaRPr lang="en-US" b="1">
            <a:solidFill>
              <a:srgbClr val="002060"/>
            </a:solidFill>
          </a:endParaRPr>
        </a:p>
      </dgm:t>
    </dgm:pt>
    <dgm:pt modelId="{8B9D4E41-4C50-EC41-B166-A4015A66075A}" type="sibTrans" cxnId="{7DB8E5B9-DF8C-4747-93BA-426C8BF2330C}">
      <dgm:prSet/>
      <dgm:spPr/>
      <dgm:t>
        <a:bodyPr/>
        <a:lstStyle/>
        <a:p>
          <a:endParaRPr lang="en-US" b="1">
            <a:solidFill>
              <a:srgbClr val="002060"/>
            </a:solidFill>
          </a:endParaRPr>
        </a:p>
      </dgm:t>
    </dgm:pt>
    <dgm:pt modelId="{C8441515-50C7-C949-965B-DA229AF35CE0}">
      <dgm:prSet/>
      <dgm:spPr>
        <a:solidFill>
          <a:schemeClr val="accent6">
            <a:lumMod val="20000"/>
            <a:lumOff val="80000"/>
          </a:schemeClr>
        </a:solidFill>
        <a:ln w="47625">
          <a:solidFill>
            <a:schemeClr val="tx1"/>
          </a:solidFill>
        </a:ln>
      </dgm:spPr>
      <dgm:t>
        <a:bodyPr/>
        <a:lstStyle/>
        <a:p>
          <a:r>
            <a:rPr lang="en-US" b="1" dirty="0">
              <a:solidFill>
                <a:srgbClr val="002060"/>
              </a:solidFill>
            </a:rPr>
            <a:t>Seeded placement</a:t>
          </a:r>
        </a:p>
      </dgm:t>
    </dgm:pt>
    <dgm:pt modelId="{A790ACF6-9774-4D45-A3F4-C26BEF119A17}" type="parTrans" cxnId="{9770191F-425E-1E48-AF50-359DA02FC28E}">
      <dgm:prSet/>
      <dgm:spPr/>
      <dgm:t>
        <a:bodyPr/>
        <a:lstStyle/>
        <a:p>
          <a:endParaRPr lang="en-US"/>
        </a:p>
      </dgm:t>
    </dgm:pt>
    <dgm:pt modelId="{AB159940-12E4-1E42-A22B-905B693C357B}" type="sibTrans" cxnId="{9770191F-425E-1E48-AF50-359DA02FC28E}">
      <dgm:prSet/>
      <dgm:spPr/>
      <dgm:t>
        <a:bodyPr/>
        <a:lstStyle/>
        <a:p>
          <a:endParaRPr lang="en-US"/>
        </a:p>
      </dgm:t>
    </dgm:pt>
    <dgm:pt modelId="{EE50C821-B812-7A46-89AA-88B7F1B94579}" type="pres">
      <dgm:prSet presAssocID="{25CB3194-DC3F-774F-8CDA-BDC72C940A12}" presName="Name0" presStyleCnt="0">
        <dgm:presLayoutVars>
          <dgm:dir/>
          <dgm:animLvl val="lvl"/>
          <dgm:resizeHandles val="exact"/>
        </dgm:presLayoutVars>
      </dgm:prSet>
      <dgm:spPr/>
    </dgm:pt>
    <dgm:pt modelId="{766BDCF0-29E3-2748-9E33-7181EDDC3215}" type="pres">
      <dgm:prSet presAssocID="{52F7EB27-390F-6A4E-AD8E-B72B97146C3D}" presName="parTxOnly" presStyleLbl="node1" presStyleIdx="0" presStyleCnt="3">
        <dgm:presLayoutVars>
          <dgm:chMax val="0"/>
          <dgm:chPref val="0"/>
          <dgm:bulletEnabled val="1"/>
        </dgm:presLayoutVars>
      </dgm:prSet>
      <dgm:spPr/>
    </dgm:pt>
    <dgm:pt modelId="{A47D0E73-AD28-7C4E-AE75-849438BB8AB7}" type="pres">
      <dgm:prSet presAssocID="{13AAF134-6F59-F640-9876-63ED3C1DE784}" presName="parTxOnlySpace" presStyleCnt="0"/>
      <dgm:spPr/>
    </dgm:pt>
    <dgm:pt modelId="{43920756-A28C-5546-A13A-5DC5C1A7ACBF}" type="pres">
      <dgm:prSet presAssocID="{A71F4B38-AA98-BC43-B994-FBB3D64D026D}" presName="parTxOnly" presStyleLbl="node1" presStyleIdx="1" presStyleCnt="3">
        <dgm:presLayoutVars>
          <dgm:chMax val="0"/>
          <dgm:chPref val="0"/>
          <dgm:bulletEnabled val="1"/>
        </dgm:presLayoutVars>
      </dgm:prSet>
      <dgm:spPr/>
    </dgm:pt>
    <dgm:pt modelId="{72C403A2-FF17-3842-9F34-2C992E8D79EF}" type="pres">
      <dgm:prSet presAssocID="{8B9D4E41-4C50-EC41-B166-A4015A66075A}" presName="parTxOnlySpace" presStyleCnt="0"/>
      <dgm:spPr/>
    </dgm:pt>
    <dgm:pt modelId="{3B63AF67-9EB9-4840-937D-BEFA32B65695}" type="pres">
      <dgm:prSet presAssocID="{C8441515-50C7-C949-965B-DA229AF35CE0}" presName="parTxOnly" presStyleLbl="node1" presStyleIdx="2" presStyleCnt="3">
        <dgm:presLayoutVars>
          <dgm:chMax val="0"/>
          <dgm:chPref val="0"/>
          <dgm:bulletEnabled val="1"/>
        </dgm:presLayoutVars>
      </dgm:prSet>
      <dgm:spPr/>
    </dgm:pt>
  </dgm:ptLst>
  <dgm:cxnLst>
    <dgm:cxn modelId="{1309411B-C784-9246-8ED3-020223AD8365}" type="presOf" srcId="{25CB3194-DC3F-774F-8CDA-BDC72C940A12}" destId="{EE50C821-B812-7A46-89AA-88B7F1B94579}" srcOrd="0" destOrd="0" presId="urn:microsoft.com/office/officeart/2005/8/layout/chevron1"/>
    <dgm:cxn modelId="{9770191F-425E-1E48-AF50-359DA02FC28E}" srcId="{25CB3194-DC3F-774F-8CDA-BDC72C940A12}" destId="{C8441515-50C7-C949-965B-DA229AF35CE0}" srcOrd="2" destOrd="0" parTransId="{A790ACF6-9774-4D45-A3F4-C26BEF119A17}" sibTransId="{AB159940-12E4-1E42-A22B-905B693C357B}"/>
    <dgm:cxn modelId="{67688B34-FB1E-D24E-8CAF-0002AC5CE743}" type="presOf" srcId="{52F7EB27-390F-6A4E-AD8E-B72B97146C3D}" destId="{766BDCF0-29E3-2748-9E33-7181EDDC3215}" srcOrd="0" destOrd="0" presId="urn:microsoft.com/office/officeart/2005/8/layout/chevron1"/>
    <dgm:cxn modelId="{F657464E-E163-B146-A446-8DA8894F200A}" srcId="{25CB3194-DC3F-774F-8CDA-BDC72C940A12}" destId="{52F7EB27-390F-6A4E-AD8E-B72B97146C3D}" srcOrd="0" destOrd="0" parTransId="{187778FD-79F3-0C48-BA45-88EB5FC7838A}" sibTransId="{13AAF134-6F59-F640-9876-63ED3C1DE784}"/>
    <dgm:cxn modelId="{CBB6BC54-C672-9840-94DA-F676BAE7092D}" type="presOf" srcId="{A71F4B38-AA98-BC43-B994-FBB3D64D026D}" destId="{43920756-A28C-5546-A13A-5DC5C1A7ACBF}" srcOrd="0" destOrd="0" presId="urn:microsoft.com/office/officeart/2005/8/layout/chevron1"/>
    <dgm:cxn modelId="{F6FDBE80-A676-7747-A06A-BCFDF9EA60D6}" type="presOf" srcId="{C8441515-50C7-C949-965B-DA229AF35CE0}" destId="{3B63AF67-9EB9-4840-937D-BEFA32B65695}" srcOrd="0" destOrd="0" presId="urn:microsoft.com/office/officeart/2005/8/layout/chevron1"/>
    <dgm:cxn modelId="{7DB8E5B9-DF8C-4747-93BA-426C8BF2330C}" srcId="{25CB3194-DC3F-774F-8CDA-BDC72C940A12}" destId="{A71F4B38-AA98-BC43-B994-FBB3D64D026D}" srcOrd="1" destOrd="0" parTransId="{1D809021-3609-4E48-B28D-58E5FF802313}" sibTransId="{8B9D4E41-4C50-EC41-B166-A4015A66075A}"/>
    <dgm:cxn modelId="{4C6BB55C-85D6-4945-9A71-E7D601256C30}" type="presParOf" srcId="{EE50C821-B812-7A46-89AA-88B7F1B94579}" destId="{766BDCF0-29E3-2748-9E33-7181EDDC3215}" srcOrd="0" destOrd="0" presId="urn:microsoft.com/office/officeart/2005/8/layout/chevron1"/>
    <dgm:cxn modelId="{E0D947C5-2605-6742-B006-20558AF6A12D}" type="presParOf" srcId="{EE50C821-B812-7A46-89AA-88B7F1B94579}" destId="{A47D0E73-AD28-7C4E-AE75-849438BB8AB7}" srcOrd="1" destOrd="0" presId="urn:microsoft.com/office/officeart/2005/8/layout/chevron1"/>
    <dgm:cxn modelId="{235C55A2-8A70-7944-9108-8C601F354860}" type="presParOf" srcId="{EE50C821-B812-7A46-89AA-88B7F1B94579}" destId="{43920756-A28C-5546-A13A-5DC5C1A7ACBF}" srcOrd="2" destOrd="0" presId="urn:microsoft.com/office/officeart/2005/8/layout/chevron1"/>
    <dgm:cxn modelId="{CE616FA8-4336-0D40-A648-416B1C38AD42}" type="presParOf" srcId="{EE50C821-B812-7A46-89AA-88B7F1B94579}" destId="{72C403A2-FF17-3842-9F34-2C992E8D79EF}" srcOrd="3" destOrd="0" presId="urn:microsoft.com/office/officeart/2005/8/layout/chevron1"/>
    <dgm:cxn modelId="{995048B0-0695-1E48-A870-4ACB3A9573C7}" type="presParOf" srcId="{EE50C821-B812-7A46-89AA-88B7F1B94579}" destId="{3B63AF67-9EB9-4840-937D-BEFA32B6569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DCF0-29E3-2748-9E33-7181EDDC3215}">
      <dsp:nvSpPr>
        <dsp:cNvPr id="0" name=""/>
        <dsp:cNvSpPr/>
      </dsp:nvSpPr>
      <dsp:spPr>
        <a:xfrm>
          <a:off x="1115" y="541415"/>
          <a:ext cx="1358777" cy="543510"/>
        </a:xfrm>
        <a:prstGeom prst="chevron">
          <a:avLst/>
        </a:prstGeom>
        <a:solidFill>
          <a:schemeClr val="accent6">
            <a:lumMod val="20000"/>
            <a:lumOff val="80000"/>
          </a:schemeClr>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PPA-aware clustering</a:t>
          </a:r>
        </a:p>
      </dsp:txBody>
      <dsp:txXfrm>
        <a:off x="272870" y="541415"/>
        <a:ext cx="815267" cy="543510"/>
      </dsp:txXfrm>
    </dsp:sp>
    <dsp:sp modelId="{43920756-A28C-5546-A13A-5DC5C1A7ACBF}">
      <dsp:nvSpPr>
        <dsp:cNvPr id="0" name=""/>
        <dsp:cNvSpPr/>
      </dsp:nvSpPr>
      <dsp:spPr>
        <a:xfrm>
          <a:off x="1224014"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Virtualized P&amp;R</a:t>
          </a:r>
        </a:p>
      </dsp:txBody>
      <dsp:txXfrm>
        <a:off x="1495769" y="541415"/>
        <a:ext cx="815267" cy="543510"/>
      </dsp:txXfrm>
    </dsp:sp>
    <dsp:sp modelId="{3B63AF67-9EB9-4840-937D-BEFA32B65695}">
      <dsp:nvSpPr>
        <dsp:cNvPr id="0" name=""/>
        <dsp:cNvSpPr/>
      </dsp:nvSpPr>
      <dsp:spPr>
        <a:xfrm>
          <a:off x="2446914"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Seeded placement</a:t>
          </a:r>
        </a:p>
      </dsp:txBody>
      <dsp:txXfrm>
        <a:off x="2718669" y="541415"/>
        <a:ext cx="815267" cy="543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DCF0-29E3-2748-9E33-7181EDDC3215}">
      <dsp:nvSpPr>
        <dsp:cNvPr id="0" name=""/>
        <dsp:cNvSpPr/>
      </dsp:nvSpPr>
      <dsp:spPr>
        <a:xfrm>
          <a:off x="1115" y="541415"/>
          <a:ext cx="1358777" cy="543510"/>
        </a:xfrm>
        <a:prstGeom prst="chevron">
          <a:avLst/>
        </a:prstGeom>
        <a:solidFill>
          <a:schemeClr val="accent6">
            <a:lumMod val="20000"/>
            <a:lumOff val="80000"/>
          </a:schemeClr>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PPA-aware clustering</a:t>
          </a:r>
        </a:p>
      </dsp:txBody>
      <dsp:txXfrm>
        <a:off x="272870" y="541415"/>
        <a:ext cx="815267" cy="543510"/>
      </dsp:txXfrm>
    </dsp:sp>
    <dsp:sp modelId="{43920756-A28C-5546-A13A-5DC5C1A7ACBF}">
      <dsp:nvSpPr>
        <dsp:cNvPr id="0" name=""/>
        <dsp:cNvSpPr/>
      </dsp:nvSpPr>
      <dsp:spPr>
        <a:xfrm>
          <a:off x="1224014"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Virtualized P&amp;R</a:t>
          </a:r>
        </a:p>
      </dsp:txBody>
      <dsp:txXfrm>
        <a:off x="1495769" y="541415"/>
        <a:ext cx="815267" cy="543510"/>
      </dsp:txXfrm>
    </dsp:sp>
    <dsp:sp modelId="{3B63AF67-9EB9-4840-937D-BEFA32B65695}">
      <dsp:nvSpPr>
        <dsp:cNvPr id="0" name=""/>
        <dsp:cNvSpPr/>
      </dsp:nvSpPr>
      <dsp:spPr>
        <a:xfrm>
          <a:off x="2446914"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Seeded placement</a:t>
          </a:r>
        </a:p>
      </dsp:txBody>
      <dsp:txXfrm>
        <a:off x="2718669" y="541415"/>
        <a:ext cx="815267" cy="543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DCF0-29E3-2748-9E33-7181EDDC3215}">
      <dsp:nvSpPr>
        <dsp:cNvPr id="0" name=""/>
        <dsp:cNvSpPr/>
      </dsp:nvSpPr>
      <dsp:spPr>
        <a:xfrm>
          <a:off x="1115"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PPA-aware clustering</a:t>
          </a:r>
        </a:p>
      </dsp:txBody>
      <dsp:txXfrm>
        <a:off x="272870" y="541415"/>
        <a:ext cx="815267" cy="543510"/>
      </dsp:txXfrm>
    </dsp:sp>
    <dsp:sp modelId="{43920756-A28C-5546-A13A-5DC5C1A7ACBF}">
      <dsp:nvSpPr>
        <dsp:cNvPr id="0" name=""/>
        <dsp:cNvSpPr/>
      </dsp:nvSpPr>
      <dsp:spPr>
        <a:xfrm>
          <a:off x="1224014" y="541415"/>
          <a:ext cx="1358777" cy="543510"/>
        </a:xfrm>
        <a:prstGeom prst="chevron">
          <a:avLst/>
        </a:prstGeom>
        <a:solidFill>
          <a:schemeClr val="accent6">
            <a:lumMod val="20000"/>
            <a:lumOff val="80000"/>
          </a:schemeClr>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Virtualized P&amp;R</a:t>
          </a:r>
        </a:p>
      </dsp:txBody>
      <dsp:txXfrm>
        <a:off x="1495769" y="541415"/>
        <a:ext cx="815267" cy="543510"/>
      </dsp:txXfrm>
    </dsp:sp>
    <dsp:sp modelId="{3B63AF67-9EB9-4840-937D-BEFA32B65695}">
      <dsp:nvSpPr>
        <dsp:cNvPr id="0" name=""/>
        <dsp:cNvSpPr/>
      </dsp:nvSpPr>
      <dsp:spPr>
        <a:xfrm>
          <a:off x="2446914"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Seeded placement</a:t>
          </a:r>
        </a:p>
      </dsp:txBody>
      <dsp:txXfrm>
        <a:off x="2718669" y="541415"/>
        <a:ext cx="815267" cy="543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DCF0-29E3-2748-9E33-7181EDDC3215}">
      <dsp:nvSpPr>
        <dsp:cNvPr id="0" name=""/>
        <dsp:cNvSpPr/>
      </dsp:nvSpPr>
      <dsp:spPr>
        <a:xfrm>
          <a:off x="1115"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PPA-aware clustering</a:t>
          </a:r>
        </a:p>
      </dsp:txBody>
      <dsp:txXfrm>
        <a:off x="272870" y="541415"/>
        <a:ext cx="815267" cy="543510"/>
      </dsp:txXfrm>
    </dsp:sp>
    <dsp:sp modelId="{43920756-A28C-5546-A13A-5DC5C1A7ACBF}">
      <dsp:nvSpPr>
        <dsp:cNvPr id="0" name=""/>
        <dsp:cNvSpPr/>
      </dsp:nvSpPr>
      <dsp:spPr>
        <a:xfrm>
          <a:off x="1224014" y="541415"/>
          <a:ext cx="1358777" cy="543510"/>
        </a:xfrm>
        <a:prstGeom prst="chevron">
          <a:avLst/>
        </a:prstGeom>
        <a:solidFill>
          <a:schemeClr val="accent6">
            <a:lumMod val="20000"/>
            <a:lumOff val="80000"/>
          </a:schemeClr>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Virtualized P&amp;R</a:t>
          </a:r>
        </a:p>
      </dsp:txBody>
      <dsp:txXfrm>
        <a:off x="1495769" y="541415"/>
        <a:ext cx="815267" cy="543510"/>
      </dsp:txXfrm>
    </dsp:sp>
    <dsp:sp modelId="{3B63AF67-9EB9-4840-937D-BEFA32B65695}">
      <dsp:nvSpPr>
        <dsp:cNvPr id="0" name=""/>
        <dsp:cNvSpPr/>
      </dsp:nvSpPr>
      <dsp:spPr>
        <a:xfrm>
          <a:off x="2446914"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Seeded placement</a:t>
          </a:r>
        </a:p>
      </dsp:txBody>
      <dsp:txXfrm>
        <a:off x="2718669" y="541415"/>
        <a:ext cx="815267" cy="543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DCF0-29E3-2748-9E33-7181EDDC3215}">
      <dsp:nvSpPr>
        <dsp:cNvPr id="0" name=""/>
        <dsp:cNvSpPr/>
      </dsp:nvSpPr>
      <dsp:spPr>
        <a:xfrm>
          <a:off x="1115"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PPA-aware clustering</a:t>
          </a:r>
        </a:p>
      </dsp:txBody>
      <dsp:txXfrm>
        <a:off x="272870" y="541415"/>
        <a:ext cx="815267" cy="543510"/>
      </dsp:txXfrm>
    </dsp:sp>
    <dsp:sp modelId="{43920756-A28C-5546-A13A-5DC5C1A7ACBF}">
      <dsp:nvSpPr>
        <dsp:cNvPr id="0" name=""/>
        <dsp:cNvSpPr/>
      </dsp:nvSpPr>
      <dsp:spPr>
        <a:xfrm>
          <a:off x="1224014" y="541415"/>
          <a:ext cx="1358777" cy="543510"/>
        </a:xfrm>
        <a:prstGeom prst="chevron">
          <a:avLst/>
        </a:prstGeom>
        <a:solidFill>
          <a:schemeClr val="accent6">
            <a:lumMod val="20000"/>
            <a:lumOff val="80000"/>
          </a:schemeClr>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Virtualized P&amp;R</a:t>
          </a:r>
        </a:p>
      </dsp:txBody>
      <dsp:txXfrm>
        <a:off x="1495769" y="541415"/>
        <a:ext cx="815267" cy="543510"/>
      </dsp:txXfrm>
    </dsp:sp>
    <dsp:sp modelId="{3B63AF67-9EB9-4840-937D-BEFA32B65695}">
      <dsp:nvSpPr>
        <dsp:cNvPr id="0" name=""/>
        <dsp:cNvSpPr/>
      </dsp:nvSpPr>
      <dsp:spPr>
        <a:xfrm>
          <a:off x="2446914"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Seeded placement</a:t>
          </a:r>
        </a:p>
      </dsp:txBody>
      <dsp:txXfrm>
        <a:off x="2718669" y="541415"/>
        <a:ext cx="815267" cy="543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DCF0-29E3-2748-9E33-7181EDDC3215}">
      <dsp:nvSpPr>
        <dsp:cNvPr id="0" name=""/>
        <dsp:cNvSpPr/>
      </dsp:nvSpPr>
      <dsp:spPr>
        <a:xfrm>
          <a:off x="1115"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PPA-aware clustering</a:t>
          </a:r>
        </a:p>
      </dsp:txBody>
      <dsp:txXfrm>
        <a:off x="272870" y="541415"/>
        <a:ext cx="815267" cy="543510"/>
      </dsp:txXfrm>
    </dsp:sp>
    <dsp:sp modelId="{43920756-A28C-5546-A13A-5DC5C1A7ACBF}">
      <dsp:nvSpPr>
        <dsp:cNvPr id="0" name=""/>
        <dsp:cNvSpPr/>
      </dsp:nvSpPr>
      <dsp:spPr>
        <a:xfrm>
          <a:off x="1224014" y="541415"/>
          <a:ext cx="1358777" cy="543510"/>
        </a:xfrm>
        <a:prstGeom prst="chevron">
          <a:avLst/>
        </a:prstGeom>
        <a:solidFill>
          <a:schemeClr val="accent6">
            <a:lumMod val="20000"/>
            <a:lumOff val="80000"/>
          </a:schemeClr>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Virtualized P&amp;R</a:t>
          </a:r>
        </a:p>
      </dsp:txBody>
      <dsp:txXfrm>
        <a:off x="1495769" y="541415"/>
        <a:ext cx="815267" cy="543510"/>
      </dsp:txXfrm>
    </dsp:sp>
    <dsp:sp modelId="{3B63AF67-9EB9-4840-937D-BEFA32B65695}">
      <dsp:nvSpPr>
        <dsp:cNvPr id="0" name=""/>
        <dsp:cNvSpPr/>
      </dsp:nvSpPr>
      <dsp:spPr>
        <a:xfrm>
          <a:off x="2446914"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Seeded placement</a:t>
          </a:r>
        </a:p>
      </dsp:txBody>
      <dsp:txXfrm>
        <a:off x="2718669" y="541415"/>
        <a:ext cx="815267" cy="5435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DCF0-29E3-2748-9E33-7181EDDC3215}">
      <dsp:nvSpPr>
        <dsp:cNvPr id="0" name=""/>
        <dsp:cNvSpPr/>
      </dsp:nvSpPr>
      <dsp:spPr>
        <a:xfrm>
          <a:off x="1115"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PPA-aware clustering</a:t>
          </a:r>
        </a:p>
      </dsp:txBody>
      <dsp:txXfrm>
        <a:off x="272870" y="541415"/>
        <a:ext cx="815267" cy="543510"/>
      </dsp:txXfrm>
    </dsp:sp>
    <dsp:sp modelId="{43920756-A28C-5546-A13A-5DC5C1A7ACBF}">
      <dsp:nvSpPr>
        <dsp:cNvPr id="0" name=""/>
        <dsp:cNvSpPr/>
      </dsp:nvSpPr>
      <dsp:spPr>
        <a:xfrm>
          <a:off x="1224014"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Virtualized P&amp;R</a:t>
          </a:r>
        </a:p>
      </dsp:txBody>
      <dsp:txXfrm>
        <a:off x="1495769" y="541415"/>
        <a:ext cx="815267" cy="543510"/>
      </dsp:txXfrm>
    </dsp:sp>
    <dsp:sp modelId="{3B63AF67-9EB9-4840-937D-BEFA32B65695}">
      <dsp:nvSpPr>
        <dsp:cNvPr id="0" name=""/>
        <dsp:cNvSpPr/>
      </dsp:nvSpPr>
      <dsp:spPr>
        <a:xfrm>
          <a:off x="2446914" y="541415"/>
          <a:ext cx="1358777" cy="543510"/>
        </a:xfrm>
        <a:prstGeom prst="chevron">
          <a:avLst/>
        </a:prstGeom>
        <a:solidFill>
          <a:schemeClr val="accent6">
            <a:lumMod val="20000"/>
            <a:lumOff val="80000"/>
          </a:schemeClr>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Seeded placement</a:t>
          </a:r>
        </a:p>
      </dsp:txBody>
      <dsp:txXfrm>
        <a:off x="2718669" y="541415"/>
        <a:ext cx="815267" cy="5435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DCF0-29E3-2748-9E33-7181EDDC3215}">
      <dsp:nvSpPr>
        <dsp:cNvPr id="0" name=""/>
        <dsp:cNvSpPr/>
      </dsp:nvSpPr>
      <dsp:spPr>
        <a:xfrm>
          <a:off x="1115"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PPA-aware clustering</a:t>
          </a:r>
        </a:p>
      </dsp:txBody>
      <dsp:txXfrm>
        <a:off x="272870" y="541415"/>
        <a:ext cx="815267" cy="543510"/>
      </dsp:txXfrm>
    </dsp:sp>
    <dsp:sp modelId="{43920756-A28C-5546-A13A-5DC5C1A7ACBF}">
      <dsp:nvSpPr>
        <dsp:cNvPr id="0" name=""/>
        <dsp:cNvSpPr/>
      </dsp:nvSpPr>
      <dsp:spPr>
        <a:xfrm>
          <a:off x="1224014" y="541415"/>
          <a:ext cx="1358777" cy="543510"/>
        </a:xfrm>
        <a:prstGeom prst="chevron">
          <a:avLst/>
        </a:prstGeom>
        <a:solidFill>
          <a:schemeClr val="bg1"/>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Virtualized P&amp;R</a:t>
          </a:r>
        </a:p>
      </dsp:txBody>
      <dsp:txXfrm>
        <a:off x="1495769" y="541415"/>
        <a:ext cx="815267" cy="543510"/>
      </dsp:txXfrm>
    </dsp:sp>
    <dsp:sp modelId="{3B63AF67-9EB9-4840-937D-BEFA32B65695}">
      <dsp:nvSpPr>
        <dsp:cNvPr id="0" name=""/>
        <dsp:cNvSpPr/>
      </dsp:nvSpPr>
      <dsp:spPr>
        <a:xfrm>
          <a:off x="2446914" y="541415"/>
          <a:ext cx="1358777" cy="543510"/>
        </a:xfrm>
        <a:prstGeom prst="chevron">
          <a:avLst/>
        </a:prstGeom>
        <a:solidFill>
          <a:schemeClr val="accent6">
            <a:lumMod val="20000"/>
            <a:lumOff val="80000"/>
          </a:schemeClr>
        </a:solidFill>
        <a:ln w="476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Seeded placement</a:t>
          </a:r>
        </a:p>
      </dsp:txBody>
      <dsp:txXfrm>
        <a:off x="2718669" y="541415"/>
        <a:ext cx="815267" cy="5435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D42D2-D117-F544-852E-D8329E744D4F}" type="datetimeFigureOut">
              <a:rPr kumimoji="1" lang="ko-KR" altLang="en-US" smtClean="0"/>
              <a:t>2024. 6. 26.</a:t>
            </a:fld>
            <a:endParaRPr kumimoji="1"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736E0-13EA-FC40-8B6E-3E62E8796DD3}" type="slidenum">
              <a:rPr kumimoji="1" lang="ko-KR" altLang="en-US" smtClean="0"/>
              <a:t>‹#›</a:t>
            </a:fld>
            <a:endParaRPr kumimoji="1" lang="ko-KR" altLang="en-US"/>
          </a:p>
        </p:txBody>
      </p:sp>
    </p:spTree>
    <p:extLst>
      <p:ext uri="{BB962C8B-B14F-4D97-AF65-F5344CB8AC3E}">
        <p14:creationId xmlns:p14="http://schemas.microsoft.com/office/powerpoint/2010/main" val="42274083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Good afternoon, everyone. Thank you for joining this session. The title of my presentation is "PPA-Relevant Clustering-Driven Placement for Large-Scale VLSI Designs." This is a joint work between UC San Diego and POSTECH. </a:t>
            </a:r>
            <a:endParaRPr lang="en-US" dirty="0"/>
          </a:p>
        </p:txBody>
      </p:sp>
      <p:sp>
        <p:nvSpPr>
          <p:cNvPr id="4" name="Slide Number Placeholder 3"/>
          <p:cNvSpPr>
            <a:spLocks noGrp="1"/>
          </p:cNvSpPr>
          <p:nvPr>
            <p:ph type="sldNum" sz="quarter" idx="5"/>
          </p:nvPr>
        </p:nvSpPr>
        <p:spPr/>
        <p:txBody>
          <a:bodyPr/>
          <a:lstStyle/>
          <a:p>
            <a:fld id="{E99736E0-13EA-FC40-8B6E-3E62E8796DD3}" type="slidenum">
              <a:rPr kumimoji="1" lang="ko-KR" altLang="en-US" smtClean="0"/>
              <a:t>1</a:t>
            </a:fld>
            <a:endParaRPr kumimoji="1" lang="ko-KR" altLang="en-US"/>
          </a:p>
        </p:txBody>
      </p:sp>
    </p:spTree>
    <p:extLst>
      <p:ext uri="{BB962C8B-B14F-4D97-AF65-F5344CB8AC3E}">
        <p14:creationId xmlns:p14="http://schemas.microsoft.com/office/powerpoint/2010/main" val="132664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Before explaining the details of virtualized P&amp;R, I would like to show that cluster shapes affect final PPA.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But how do we define a cluster shape? Well, it comprises of utilization and aspect ratio.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Our virtualized P&amp;R estimates a cluster shape that typically leads to good PPA.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idea is to run P&amp;R on a virtual die, for a sub-netlist that is formed by the instances in a cluster. We try several aspect ratio and utilization combinations to first initialize the floorplan of the virtual die and then we run P&amp;R on the sub-netlist. We then pick the combination which generates the best result.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b="0" dirty="0">
                <a:effectLst/>
              </a:rPr>
              <a:t>[CLICK]</a:t>
            </a: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We next show the impact of cluster shape on post-route TNS and power. The results presented here are for the Ariane and </a:t>
            </a:r>
            <a:r>
              <a:rPr lang="en-US" sz="1800" b="0" i="0" u="none" strike="noStrike" dirty="0" err="1">
                <a:solidFill>
                  <a:srgbClr val="000000"/>
                </a:solidFill>
                <a:effectLst/>
                <a:latin typeface="Arial" panose="020B0604020202020204" pitchFamily="34" charset="0"/>
              </a:rPr>
              <a:t>Megaboom</a:t>
            </a:r>
            <a:r>
              <a:rPr lang="en-US" sz="1800" b="0" i="0" u="none" strike="noStrike" dirty="0">
                <a:solidFill>
                  <a:srgbClr val="000000"/>
                </a:solidFill>
                <a:effectLst/>
                <a:latin typeface="Arial" panose="020B0604020202020204" pitchFamily="34" charset="0"/>
              </a:rPr>
              <a:t> designs. Each bar represents the outcomes when the cluster shapes were generated randomly, uniformly, and using V-P&amp;R. As seen in the graph, the shape of the clusters significantly affects post-route TNS and power. Therefore, determining the optimal shape of each cluster is crucial for optimizing PPA.</a:t>
            </a:r>
            <a:endParaRPr lang="en-US" b="0" dirty="0">
              <a:effectLst/>
            </a:endParaRPr>
          </a:p>
          <a:p>
            <a:br>
              <a:rPr lang="en-US" dirty="0"/>
            </a:br>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10</a:t>
            </a:fld>
            <a:endParaRPr kumimoji="1" lang="ko-KR" altLang="en-US"/>
          </a:p>
        </p:txBody>
      </p:sp>
    </p:spTree>
    <p:extLst>
      <p:ext uri="{BB962C8B-B14F-4D97-AF65-F5344CB8AC3E}">
        <p14:creationId xmlns:p14="http://schemas.microsoft.com/office/powerpoint/2010/main" val="115907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Here is our complete V-P&amp;R flow.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b="0" dirty="0">
                <a:effectLst/>
              </a:rPr>
              <a:t>[CLICK]</a:t>
            </a:r>
            <a:br>
              <a:rPr lang="en-US" b="0" dirty="0">
                <a:effectLst/>
              </a:rPr>
            </a:br>
            <a:r>
              <a:rPr lang="en-US" sz="1800" b="0" i="0" u="none" strike="noStrike" dirty="0">
                <a:solidFill>
                  <a:srgbClr val="000000"/>
                </a:solidFill>
                <a:effectLst/>
                <a:latin typeface="Arial" panose="020B0604020202020204" pitchFamily="34" charset="0"/>
              </a:rPr>
              <a:t>We first convert the clusters into sub-netlist. A sub-netlist includes all cells and nets belonging to a cluster. Specifically, inter-cluster nets that are connected to other clusters are declared as ports of the sub-netlist.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b="0" dirty="0">
                <a:effectLst/>
              </a:rPr>
              <a:t>[CLICK]</a:t>
            </a:r>
            <a:br>
              <a:rPr lang="en-US" b="0" dirty="0">
                <a:effectLst/>
              </a:rPr>
            </a:br>
            <a:r>
              <a:rPr lang="en-US" sz="1800" b="0" i="0" u="none" strike="noStrike" dirty="0">
                <a:solidFill>
                  <a:srgbClr val="000000"/>
                </a:solidFill>
                <a:effectLst/>
                <a:latin typeface="Arial" panose="020B0604020202020204" pitchFamily="34" charset="0"/>
              </a:rPr>
              <a:t>In the next step, we define 20 candidates of cluster shapes. For each candidate, we run P&amp;R on the sub-netlist using </a:t>
            </a:r>
            <a:r>
              <a:rPr lang="en-US" sz="1800" b="0" i="0" u="none" strike="noStrike" dirty="0" err="1">
                <a:solidFill>
                  <a:srgbClr val="000000"/>
                </a:solidFill>
                <a:effectLst/>
                <a:latin typeface="Arial" panose="020B0604020202020204" pitchFamily="34" charset="0"/>
              </a:rPr>
              <a:t>OpenROAD</a:t>
            </a:r>
            <a:r>
              <a:rPr lang="en-US" sz="1800" b="0" i="0" u="none" strike="noStrike" dirty="0">
                <a:solidFill>
                  <a:srgbClr val="000000"/>
                </a:solidFill>
                <a:effectLst/>
                <a:latin typeface="Arial" panose="020B0604020202020204" pitchFamily="34" charset="0"/>
              </a:rPr>
              <a:t>. The virtual die is defined based on the utilization and aspect ratio of the candidate cluster shape.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b="0" dirty="0">
                <a:effectLst/>
              </a:rPr>
              <a:t>[CLICK]</a:t>
            </a:r>
            <a:br>
              <a:rPr lang="en-US" b="0" dirty="0">
                <a:effectLst/>
              </a:rPr>
            </a:br>
            <a:r>
              <a:rPr lang="en-US" sz="1800" b="0" i="0" u="none" strike="noStrike" dirty="0">
                <a:solidFill>
                  <a:srgbClr val="000000"/>
                </a:solidFill>
                <a:effectLst/>
                <a:latin typeface="Arial" panose="020B0604020202020204" pitchFamily="34" charset="0"/>
              </a:rPr>
              <a:t>Finally, we calculate a cost function comprising of HPWL and congestion. A lower cost indicates a better candidate that will likely lead to lower HPWL and better congestion. We hence, pick the cluster shape candidate with the lowest cost and assign it to be the shape of that cluster.</a:t>
            </a:r>
            <a:endParaRPr lang="en-US" b="0" dirty="0">
              <a:effectLst/>
            </a:endParaRPr>
          </a:p>
          <a:p>
            <a:br>
              <a:rPr lang="en-US" dirty="0"/>
            </a:br>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11</a:t>
            </a:fld>
            <a:endParaRPr kumimoji="1" lang="ko-KR" altLang="en-US"/>
          </a:p>
        </p:txBody>
      </p:sp>
    </p:spTree>
    <p:extLst>
      <p:ext uri="{BB962C8B-B14F-4D97-AF65-F5344CB8AC3E}">
        <p14:creationId xmlns:p14="http://schemas.microsoft.com/office/powerpoint/2010/main" val="110038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However, V-P&amp;R suffers from scalability issues for large designs. To solve this [CLICK], we use machine learning to accelerate this process. ML-accelerated V-P&amp;R replaces the part marked in red to predict the total cost for each cluster shape candidate.  We extract 28 features for each cluster to predict the total cost and details of our ML model can be found in the paper. Overall our ML based implementation leads to a 30X faster runtime.  </a:t>
            </a:r>
            <a:endParaRPr lang="en-US" b="0" dirty="0">
              <a:effectLst/>
            </a:endParaRPr>
          </a:p>
          <a:p>
            <a:br>
              <a:rPr lang="en-US" dirty="0"/>
            </a:br>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12</a:t>
            </a:fld>
            <a:endParaRPr kumimoji="1" lang="ko-KR" altLang="en-US"/>
          </a:p>
        </p:txBody>
      </p:sp>
    </p:spTree>
    <p:extLst>
      <p:ext uri="{BB962C8B-B14F-4D97-AF65-F5344CB8AC3E}">
        <p14:creationId xmlns:p14="http://schemas.microsoft.com/office/powerpoint/2010/main" val="236423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0" i="0" u="none" strike="noStrike" dirty="0">
                <a:solidFill>
                  <a:srgbClr val="000000"/>
                </a:solidFill>
                <a:effectLst/>
                <a:latin typeface="-webkit-standard"/>
              </a:rPr>
              <a:t>The last step of our flow is the seeded placement generation that generates an initial placement solution for the global placer. </a:t>
            </a:r>
          </a:p>
          <a:p>
            <a:pPr marL="0" marR="0" lvl="0" indent="0" algn="l" defTabSz="914400" rtl="0" eaLnBrk="1" fontAlgn="auto" latinLnBrk="1" hangingPunct="1">
              <a:lnSpc>
                <a:spcPct val="100000"/>
              </a:lnSpc>
              <a:spcBef>
                <a:spcPts val="0"/>
              </a:spcBef>
              <a:spcAft>
                <a:spcPts val="0"/>
              </a:spcAft>
              <a:buClrTx/>
              <a:buSzTx/>
              <a:buFontTx/>
              <a:buNone/>
              <a:tabLst/>
              <a:defRPr/>
            </a:pPr>
            <a:endParaRPr kumimoji="1" lang="en-US" altLang="ko-KR" b="0" i="0" u="none" strike="noStrike" dirty="0">
              <a:solidFill>
                <a:srgbClr val="000000"/>
              </a:solidFill>
              <a:effectLst/>
              <a:latin typeface="-webkit-standard"/>
            </a:endParaRPr>
          </a:p>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ko-KR" b="0" i="0" u="none" strike="noStrike" dirty="0">
                <a:solidFill>
                  <a:srgbClr val="000000"/>
                </a:solidFill>
                <a:effectLst/>
                <a:latin typeface="-webkit-standard"/>
              </a:rPr>
              <a:t>[CLICK]</a:t>
            </a:r>
            <a:endParaRPr kumimoji="1" lang="ko-KR" altLang="en-US" dirty="0"/>
          </a:p>
          <a:p>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13</a:t>
            </a:fld>
            <a:endParaRPr kumimoji="1" lang="ko-KR" altLang="en-US"/>
          </a:p>
        </p:txBody>
      </p:sp>
    </p:spTree>
    <p:extLst>
      <p:ext uri="{BB962C8B-B14F-4D97-AF65-F5344CB8AC3E}">
        <p14:creationId xmlns:p14="http://schemas.microsoft.com/office/powerpoint/2010/main" val="263727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 altLang="ko-KR" b="0" i="0" u="none" strike="noStrike" dirty="0">
                <a:solidFill>
                  <a:srgbClr val="000000"/>
                </a:solidFill>
                <a:effectLst/>
                <a:latin typeface="-webkit-standard"/>
              </a:rPr>
              <a:t>Once the shape of each cluster is determined, we [CLICK] create a cluster .</a:t>
            </a:r>
            <a:r>
              <a:rPr lang="en" altLang="ko-KR" b="0" i="0" u="none" strike="noStrike" dirty="0" err="1">
                <a:solidFill>
                  <a:srgbClr val="000000"/>
                </a:solidFill>
                <a:effectLst/>
                <a:latin typeface="-webkit-standard"/>
              </a:rPr>
              <a:t>lef</a:t>
            </a:r>
            <a:r>
              <a:rPr lang="en" altLang="ko-KR" b="0" i="0" u="none" strike="noStrike" dirty="0">
                <a:solidFill>
                  <a:srgbClr val="000000"/>
                </a:solidFill>
                <a:effectLst/>
                <a:latin typeface="-webkit-standard"/>
              </a:rPr>
              <a:t> file and then [CLICK] generate a placement of the clustered netlist. </a:t>
            </a:r>
          </a:p>
          <a:p>
            <a:pPr marL="0" marR="0" lvl="0" indent="0" algn="l" defTabSz="914400" rtl="0" eaLnBrk="1" fontAlgn="auto" latinLnBrk="1" hangingPunct="1">
              <a:lnSpc>
                <a:spcPct val="100000"/>
              </a:lnSpc>
              <a:spcBef>
                <a:spcPts val="0"/>
              </a:spcBef>
              <a:spcAft>
                <a:spcPts val="0"/>
              </a:spcAft>
              <a:buClrTx/>
              <a:buSzTx/>
              <a:buFontTx/>
              <a:buNone/>
              <a:tabLst/>
              <a:defRPr/>
            </a:pPr>
            <a:r>
              <a:rPr lang="en" altLang="ko-KR" b="0" i="0" u="none" strike="noStrike" dirty="0">
                <a:solidFill>
                  <a:srgbClr val="000000"/>
                </a:solidFill>
                <a:effectLst/>
                <a:latin typeface="-webkit-standard"/>
              </a:rPr>
              <a:t>[CLICK]</a:t>
            </a:r>
          </a:p>
          <a:p>
            <a:pPr marL="0" marR="0" lvl="0" indent="0" algn="l" defTabSz="914400" rtl="0" eaLnBrk="1" fontAlgn="auto" latinLnBrk="1" hangingPunct="1">
              <a:lnSpc>
                <a:spcPct val="100000"/>
              </a:lnSpc>
              <a:spcBef>
                <a:spcPts val="0"/>
              </a:spcBef>
              <a:spcAft>
                <a:spcPts val="0"/>
              </a:spcAft>
              <a:buClrTx/>
              <a:buSzTx/>
              <a:buFontTx/>
              <a:buNone/>
              <a:tabLst/>
              <a:defRPr/>
            </a:pPr>
            <a:r>
              <a:rPr lang="en" altLang="ko-KR" b="0" i="0" u="none" strike="noStrike" dirty="0">
                <a:solidFill>
                  <a:srgbClr val="000000"/>
                </a:solidFill>
                <a:effectLst/>
                <a:latin typeface="-webkit-standard"/>
              </a:rPr>
              <a:t>A seed placement is then generated from the placed clustered netlist. This seed placement is used as an initial seed for the global placer. </a:t>
            </a:r>
            <a:br>
              <a:rPr lang="en" altLang="ko-KR" b="0" i="0" u="none" strike="noStrike" dirty="0">
                <a:solidFill>
                  <a:srgbClr val="000000"/>
                </a:solidFill>
                <a:effectLst/>
                <a:latin typeface="-webkit-standard"/>
              </a:rPr>
            </a:br>
            <a:endParaRPr lang="en" altLang="ko-KR" b="0" i="0" u="none" strike="noStrike" dirty="0">
              <a:solidFill>
                <a:srgbClr val="000000"/>
              </a:solidFill>
              <a:effectLst/>
              <a:latin typeface="-webkit-standard"/>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 altLang="ko-KR" b="0" i="0" u="none" strike="noStrike" dirty="0">
                <a:solidFill>
                  <a:srgbClr val="000000"/>
                </a:solidFill>
                <a:effectLst/>
                <a:latin typeface="-webkit-standard"/>
              </a:rPr>
              <a:t>The figure on the right shows a clustered netlist placement. And here [CLICK] is a zoomed in snippet of a part of the placement. Here you can see the cluster cells. </a:t>
            </a:r>
            <a:br>
              <a:rPr lang="en" altLang="ko-KR" b="0" i="0" u="none" strike="noStrike" dirty="0">
                <a:solidFill>
                  <a:srgbClr val="000000"/>
                </a:solidFill>
                <a:effectLst/>
                <a:latin typeface="-webkit-standard"/>
              </a:rPr>
            </a:br>
            <a:endParaRPr lang="en" altLang="ko-KR" b="0" i="0" u="none" strike="noStrike" dirty="0">
              <a:solidFill>
                <a:srgbClr val="000000"/>
              </a:solidFill>
              <a:effectLst/>
              <a:latin typeface="-webkit-standard"/>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 altLang="ko-KR" b="0" i="0" u="none" strike="noStrike" dirty="0">
              <a:solidFill>
                <a:srgbClr val="000000"/>
              </a:solidFill>
              <a:effectLst/>
              <a:latin typeface="-webkit-standard"/>
            </a:endParaRPr>
          </a:p>
          <a:p>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14</a:t>
            </a:fld>
            <a:endParaRPr kumimoji="1" lang="ko-KR" altLang="en-US"/>
          </a:p>
        </p:txBody>
      </p:sp>
    </p:spTree>
    <p:extLst>
      <p:ext uri="{BB962C8B-B14F-4D97-AF65-F5344CB8AC3E}">
        <p14:creationId xmlns:p14="http://schemas.microsoft.com/office/powerpoint/2010/main" val="343291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I will present our experimental results.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99736E0-13EA-FC40-8B6E-3E62E8796DD3}" type="slidenum">
              <a:rPr kumimoji="1" lang="ko-KR" altLang="en-US" smtClean="0"/>
              <a:t>15</a:t>
            </a:fld>
            <a:endParaRPr kumimoji="1" lang="ko-KR" altLang="en-US"/>
          </a:p>
        </p:txBody>
      </p:sp>
    </p:spTree>
    <p:extLst>
      <p:ext uri="{BB962C8B-B14F-4D97-AF65-F5344CB8AC3E}">
        <p14:creationId xmlns:p14="http://schemas.microsoft.com/office/powerpoint/2010/main" val="124377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We have developed our framework on the </a:t>
            </a:r>
            <a:r>
              <a:rPr lang="en-US" sz="1800" b="0" i="0" u="none" strike="noStrike" dirty="0" err="1">
                <a:solidFill>
                  <a:srgbClr val="000000"/>
                </a:solidFill>
                <a:effectLst/>
                <a:latin typeface="Arial" panose="020B0604020202020204" pitchFamily="34" charset="0"/>
              </a:rPr>
              <a:t>OpenROAD</a:t>
            </a:r>
            <a:r>
              <a:rPr lang="en-US" sz="1800" b="0" i="0" u="none" strike="noStrike" dirty="0">
                <a:solidFill>
                  <a:srgbClr val="000000"/>
                </a:solidFill>
                <a:effectLst/>
                <a:latin typeface="Arial" panose="020B0604020202020204" pitchFamily="34" charset="0"/>
              </a:rPr>
              <a:t> infrastructure. We use open designs from the </a:t>
            </a:r>
            <a:r>
              <a:rPr lang="en-US" sz="1800" b="0" i="0" u="none" strike="noStrike" dirty="0" err="1">
                <a:solidFill>
                  <a:srgbClr val="000000"/>
                </a:solidFill>
                <a:effectLst/>
                <a:latin typeface="Arial" panose="020B0604020202020204" pitchFamily="34" charset="0"/>
              </a:rPr>
              <a:t>MacroPlacement</a:t>
            </a:r>
            <a:r>
              <a:rPr lang="en-US" sz="1800" b="0" i="0" u="none" strike="noStrike" dirty="0">
                <a:solidFill>
                  <a:srgbClr val="000000"/>
                </a:solidFill>
                <a:effectLst/>
                <a:latin typeface="Arial" panose="020B0604020202020204" pitchFamily="34" charset="0"/>
              </a:rPr>
              <a:t> and </a:t>
            </a:r>
            <a:r>
              <a:rPr lang="en-US" sz="1800" b="0" i="0" u="none" strike="noStrike" dirty="0" err="1">
                <a:solidFill>
                  <a:srgbClr val="000000"/>
                </a:solidFill>
                <a:effectLst/>
                <a:latin typeface="Arial" panose="020B0604020202020204" pitchFamily="34" charset="0"/>
              </a:rPr>
              <a:t>OpenROAD</a:t>
            </a:r>
            <a:r>
              <a:rPr lang="en-US" sz="1800" b="0" i="0" u="none" strike="noStrike" dirty="0">
                <a:solidFill>
                  <a:srgbClr val="000000"/>
                </a:solidFill>
                <a:effectLst/>
                <a:latin typeface="Arial" panose="020B0604020202020204" pitchFamily="34" charset="0"/>
              </a:rPr>
              <a:t> repositories.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For evaluation, we report post-route PPA achieved using </a:t>
            </a:r>
            <a:r>
              <a:rPr lang="en-US" sz="1800" b="0" i="0" u="none" strike="noStrike" dirty="0" err="1">
                <a:solidFill>
                  <a:srgbClr val="000000"/>
                </a:solidFill>
                <a:effectLst/>
                <a:latin typeface="Arial" panose="020B0604020202020204" pitchFamily="34" charset="0"/>
              </a:rPr>
              <a:t>OpenROAD</a:t>
            </a:r>
            <a:r>
              <a:rPr lang="en-US" sz="1800" b="0" i="0" u="none" strike="noStrike" dirty="0">
                <a:solidFill>
                  <a:srgbClr val="000000"/>
                </a:solidFill>
                <a:effectLst/>
                <a:latin typeface="Arial" panose="020B0604020202020204" pitchFamily="34" charset="0"/>
              </a:rPr>
              <a:t> and </a:t>
            </a:r>
            <a:r>
              <a:rPr lang="en-US" sz="1800" b="0" i="0" u="none" strike="noStrike" dirty="0" err="1">
                <a:solidFill>
                  <a:srgbClr val="000000"/>
                </a:solidFill>
                <a:effectLst/>
                <a:latin typeface="Arial" panose="020B0604020202020204" pitchFamily="34" charset="0"/>
              </a:rPr>
              <a:t>Innovus</a:t>
            </a:r>
            <a:r>
              <a:rPr lang="en-US" sz="1800" b="0" i="0" u="none" strike="noStrike" dirty="0">
                <a:solidFill>
                  <a:srgbClr val="000000"/>
                </a:solidFill>
                <a:effectLst/>
                <a:latin typeface="Arial" panose="020B0604020202020204" pitchFamily="34" charset="0"/>
              </a:rPr>
              <a:t> version 21.1.</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The table here shows the characteristics of the designs we have used for our evaluation. The target clock periods are masked to avoid any unintentional benchmarking of tools. The instance count in our test cases varies from 15K to 2.7M.</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99736E0-13EA-FC40-8B6E-3E62E8796DD3}" type="slidenum">
              <a:rPr kumimoji="1" lang="ko-KR" altLang="en-US" smtClean="0"/>
              <a:t>16</a:t>
            </a:fld>
            <a:endParaRPr kumimoji="1" lang="ko-KR" altLang="en-US"/>
          </a:p>
        </p:txBody>
      </p:sp>
    </p:spTree>
    <p:extLst>
      <p:ext uri="{BB962C8B-B14F-4D97-AF65-F5344CB8AC3E}">
        <p14:creationId xmlns:p14="http://schemas.microsoft.com/office/powerpoint/2010/main" val="502714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We first evaluate the post place HPWL and runtime benefits of our approach. For this we use as baselines the 2020 UCSD work and the default </a:t>
            </a:r>
            <a:r>
              <a:rPr lang="en-US" sz="1800" b="0" i="0" u="none" strike="noStrike" dirty="0" err="1">
                <a:solidFill>
                  <a:srgbClr val="000000"/>
                </a:solidFill>
                <a:effectLst/>
                <a:latin typeface="Arial" panose="020B0604020202020204" pitchFamily="34" charset="0"/>
              </a:rPr>
              <a:t>OpenROAD</a:t>
            </a:r>
            <a:r>
              <a:rPr lang="en-US" sz="1800" b="0" i="0" u="none" strike="noStrike" dirty="0">
                <a:solidFill>
                  <a:srgbClr val="000000"/>
                </a:solidFill>
                <a:effectLst/>
                <a:latin typeface="Arial" panose="020B0604020202020204" pitchFamily="34" charset="0"/>
              </a:rPr>
              <a:t> flow. All numbers in the table are normalized to the default </a:t>
            </a:r>
            <a:r>
              <a:rPr lang="en-US" sz="1800" b="0" i="0" u="none" strike="noStrike" dirty="0" err="1">
                <a:solidFill>
                  <a:srgbClr val="000000"/>
                </a:solidFill>
                <a:effectLst/>
                <a:latin typeface="Arial" panose="020B0604020202020204" pitchFamily="34" charset="0"/>
              </a:rPr>
              <a:t>OpenROAD</a:t>
            </a:r>
            <a:r>
              <a:rPr lang="en-US" sz="1800" b="0" i="0" u="none" strike="noStrike" dirty="0">
                <a:solidFill>
                  <a:srgbClr val="000000"/>
                </a:solidFill>
                <a:effectLst/>
                <a:latin typeface="Arial" panose="020B0604020202020204" pitchFamily="34" charset="0"/>
              </a:rPr>
              <a:t> flow. We see that for these designs we achieve improvements up to 60 and 47 % compared to the UCSD 2020 work and default </a:t>
            </a:r>
            <a:r>
              <a:rPr lang="en-US" sz="1800" b="0" i="0" u="none" strike="noStrike" dirty="0" err="1">
                <a:solidFill>
                  <a:srgbClr val="000000"/>
                </a:solidFill>
                <a:effectLst/>
                <a:latin typeface="Arial" panose="020B0604020202020204" pitchFamily="34" charset="0"/>
              </a:rPr>
              <a:t>OpenROAD</a:t>
            </a:r>
            <a:r>
              <a:rPr lang="en-US" sz="1800" b="0" i="0" u="none" strike="noStrike" dirty="0">
                <a:solidFill>
                  <a:srgbClr val="000000"/>
                </a:solidFill>
                <a:effectLst/>
                <a:latin typeface="Arial" panose="020B0604020202020204" pitchFamily="34" charset="0"/>
              </a:rPr>
              <a:t> respectively. For Ariane [CLICK] we get a 1% HPWL improvement with 40% faster runtime. </a:t>
            </a:r>
            <a:endParaRPr lang="en-US" b="0" dirty="0">
              <a:effectLst/>
            </a:endParaRPr>
          </a:p>
          <a:p>
            <a:br>
              <a:rPr lang="en-US" dirty="0"/>
            </a:br>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17</a:t>
            </a:fld>
            <a:endParaRPr kumimoji="1" lang="ko-KR" altLang="en-US"/>
          </a:p>
        </p:txBody>
      </p:sp>
    </p:spTree>
    <p:extLst>
      <p:ext uri="{BB962C8B-B14F-4D97-AF65-F5344CB8AC3E}">
        <p14:creationId xmlns:p14="http://schemas.microsoft.com/office/powerpoint/2010/main" val="1981773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Here are the post-route PPA results with </a:t>
            </a:r>
            <a:r>
              <a:rPr lang="en-US" sz="1800" b="0" i="0" u="none" strike="noStrike" dirty="0" err="1">
                <a:solidFill>
                  <a:srgbClr val="000000"/>
                </a:solidFill>
                <a:effectLst/>
                <a:latin typeface="Arial" panose="020B0604020202020204" pitchFamily="34" charset="0"/>
              </a:rPr>
              <a:t>OpenROAD</a:t>
            </a:r>
            <a:r>
              <a:rPr lang="en-US" sz="1800" b="0" i="0" u="none" strike="noStrike" dirty="0">
                <a:solidFill>
                  <a:srgbClr val="000000"/>
                </a:solidFill>
                <a:effectLst/>
                <a:latin typeface="Arial" panose="020B0604020202020204" pitchFamily="34" charset="0"/>
              </a:rPr>
              <a:t>. Similar to the previous slide, all the numbers are normalized to the default flow.</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For routed wirelength, we achieve an average improvement of 2%. For WNS and TNS we achieve average improvements of 26 and 29% respectively.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 particular, [CLICK] for </a:t>
            </a:r>
            <a:r>
              <a:rPr lang="en-US" sz="1800" b="0" i="0" u="none" strike="noStrike" dirty="0" err="1">
                <a:solidFill>
                  <a:srgbClr val="000000"/>
                </a:solidFill>
                <a:effectLst/>
                <a:latin typeface="Arial" panose="020B0604020202020204" pitchFamily="34" charset="0"/>
              </a:rPr>
              <a:t>aes</a:t>
            </a:r>
            <a:r>
              <a:rPr lang="en-US" sz="1800" b="0" i="0" u="none" strike="noStrike" dirty="0">
                <a:solidFill>
                  <a:srgbClr val="000000"/>
                </a:solidFill>
                <a:effectLst/>
                <a:latin typeface="Arial" panose="020B0604020202020204" pitchFamily="34" charset="0"/>
              </a:rPr>
              <a:t>, we get ~2% routed wirelength improvement and for </a:t>
            </a:r>
            <a:r>
              <a:rPr lang="en-US" sz="1800" b="0" i="0" u="none" strike="noStrike" dirty="0" err="1">
                <a:solidFill>
                  <a:srgbClr val="000000"/>
                </a:solidFill>
                <a:effectLst/>
                <a:latin typeface="Arial" panose="020B0604020202020204" pitchFamily="34" charset="0"/>
              </a:rPr>
              <a:t>ariane</a:t>
            </a:r>
            <a:r>
              <a:rPr lang="en-US" sz="1800" b="0" i="0" u="none" strike="noStrike" dirty="0">
                <a:solidFill>
                  <a:srgbClr val="000000"/>
                </a:solidFill>
                <a:effectLst/>
                <a:latin typeface="Arial" panose="020B0604020202020204" pitchFamily="34" charset="0"/>
              </a:rPr>
              <a:t> we get around 90% TNS improvement. </a:t>
            </a:r>
            <a:endParaRPr lang="en-US" b="0" dirty="0">
              <a:effectLst/>
            </a:endParaRPr>
          </a:p>
          <a:p>
            <a:br>
              <a:rPr lang="en-US" dirty="0"/>
            </a:br>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18</a:t>
            </a:fld>
            <a:endParaRPr kumimoji="1" lang="ko-KR" altLang="en-US"/>
          </a:p>
        </p:txBody>
      </p:sp>
    </p:spTree>
    <p:extLst>
      <p:ext uri="{BB962C8B-B14F-4D97-AF65-F5344CB8AC3E}">
        <p14:creationId xmlns:p14="http://schemas.microsoft.com/office/powerpoint/2010/main" val="401029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Here are the post-route PPA results with </a:t>
            </a:r>
            <a:r>
              <a:rPr lang="en-US" sz="1800" b="0" i="0" u="none" strike="noStrike" dirty="0" err="1">
                <a:solidFill>
                  <a:srgbClr val="000000"/>
                </a:solidFill>
                <a:effectLst/>
                <a:latin typeface="Arial" panose="020B0604020202020204" pitchFamily="34" charset="0"/>
              </a:rPr>
              <a:t>Innovus</a:t>
            </a:r>
            <a:r>
              <a:rPr lang="en-US" sz="1800" b="0" i="0" u="none" strike="noStrike" dirty="0">
                <a:solidFill>
                  <a:srgbClr val="000000"/>
                </a:solidFill>
                <a:effectLst/>
                <a:latin typeface="Arial" panose="020B0604020202020204" pitchFamily="34" charset="0"/>
              </a:rPr>
              <a:t> with all numbers normalized to the default </a:t>
            </a:r>
            <a:r>
              <a:rPr lang="en-US" sz="1800" b="0" i="0" u="none" strike="noStrike" dirty="0" err="1">
                <a:solidFill>
                  <a:srgbClr val="000000"/>
                </a:solidFill>
                <a:effectLst/>
                <a:latin typeface="Arial" panose="020B0604020202020204" pitchFamily="34" charset="0"/>
              </a:rPr>
              <a:t>Innovus</a:t>
            </a:r>
            <a:r>
              <a:rPr lang="en-US" sz="1800" b="0" i="0" u="none" strike="noStrike" dirty="0">
                <a:solidFill>
                  <a:srgbClr val="000000"/>
                </a:solidFill>
                <a:effectLst/>
                <a:latin typeface="Arial" panose="020B0604020202020204" pitchFamily="34" charset="0"/>
              </a:rPr>
              <a:t> flow. For routed wirelength, we achieve an average improvement of 0.2%. For WNS and TNS we achieve average improvements of 35 and 49% respectively. </a:t>
            </a:r>
          </a:p>
          <a:p>
            <a:pPr rtl="0">
              <a:spcBef>
                <a:spcPts val="0"/>
              </a:spcBef>
              <a:spcAft>
                <a:spcPts val="0"/>
              </a:spcAft>
            </a:pPr>
            <a:r>
              <a:rPr lang="en-US" sz="1800" b="0" i="0" u="none" strike="noStrike" dirty="0">
                <a:solidFill>
                  <a:srgbClr val="000000"/>
                </a:solidFill>
                <a:effectLst/>
                <a:latin typeface="Arial" panose="020B0604020202020204" pitchFamily="34" charset="0"/>
              </a:rPr>
              <a:t>In particular, [CLICK] for jpeg, we get ~94% </a:t>
            </a:r>
            <a:r>
              <a:rPr lang="en-US" sz="1800" b="0" i="0" u="none" strike="noStrike" dirty="0" err="1">
                <a:solidFill>
                  <a:srgbClr val="000000"/>
                </a:solidFill>
                <a:effectLst/>
                <a:latin typeface="Arial" panose="020B0604020202020204" pitchFamily="34" charset="0"/>
              </a:rPr>
              <a:t>rTNS</a:t>
            </a:r>
            <a:r>
              <a:rPr lang="en-US" sz="1800" b="0" i="0" u="none" strike="noStrike" dirty="0">
                <a:solidFill>
                  <a:srgbClr val="000000"/>
                </a:solidFill>
                <a:effectLst/>
                <a:latin typeface="Arial" panose="020B0604020202020204" pitchFamily="34" charset="0"/>
              </a:rPr>
              <a:t> improvement and for </a:t>
            </a:r>
            <a:r>
              <a:rPr lang="en-US" sz="1800" b="0" i="0" u="none" strike="noStrike" dirty="0" err="1">
                <a:solidFill>
                  <a:srgbClr val="000000"/>
                </a:solidFill>
                <a:effectLst/>
                <a:latin typeface="Arial" panose="020B0604020202020204" pitchFamily="34" charset="0"/>
              </a:rPr>
              <a:t>ariane</a:t>
            </a:r>
            <a:r>
              <a:rPr lang="en-US" sz="1800" b="0" i="0" u="none" strike="noStrike" dirty="0">
                <a:solidFill>
                  <a:srgbClr val="000000"/>
                </a:solidFill>
                <a:effectLst/>
                <a:latin typeface="Arial" panose="020B0604020202020204" pitchFamily="34" charset="0"/>
              </a:rPr>
              <a:t> we get around 2% </a:t>
            </a:r>
            <a:r>
              <a:rPr lang="en-US" sz="1800" b="0" i="0" u="none" strike="noStrike" dirty="0" err="1">
                <a:solidFill>
                  <a:srgbClr val="000000"/>
                </a:solidFill>
                <a:effectLst/>
                <a:latin typeface="Arial" panose="020B0604020202020204" pitchFamily="34" charset="0"/>
              </a:rPr>
              <a:t>rWL</a:t>
            </a:r>
            <a:r>
              <a:rPr lang="en-US" sz="1800" b="0" i="0" u="none" strike="noStrike" dirty="0">
                <a:solidFill>
                  <a:srgbClr val="000000"/>
                </a:solidFill>
                <a:effectLst/>
                <a:latin typeface="Arial" panose="020B0604020202020204" pitchFamily="34" charset="0"/>
              </a:rPr>
              <a:t> improvement.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99736E0-13EA-FC40-8B6E-3E62E8796DD3}" type="slidenum">
              <a:rPr kumimoji="1" lang="ko-KR" altLang="en-US" smtClean="0"/>
              <a:t>19</a:t>
            </a:fld>
            <a:endParaRPr kumimoji="1" lang="ko-KR" altLang="en-US"/>
          </a:p>
        </p:txBody>
      </p:sp>
    </p:spTree>
    <p:extLst>
      <p:ext uri="{BB962C8B-B14F-4D97-AF65-F5344CB8AC3E}">
        <p14:creationId xmlns:p14="http://schemas.microsoft.com/office/powerpoint/2010/main" val="107669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This is the outline for the presentation.</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First, I will present our motivation and the overview of our work. Next, we provide details of our overall framework. After that, we discuss PPA-aware clustering and introduce virtualized place and route. Finally, I will present our results and conclude the presentation.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99736E0-13EA-FC40-8B6E-3E62E8796DD3}" type="slidenum">
              <a:rPr kumimoji="1" lang="ko-KR" altLang="en-US" smtClean="0"/>
              <a:t>2</a:t>
            </a:fld>
            <a:endParaRPr kumimoji="1" lang="ko-KR" altLang="en-US"/>
          </a:p>
        </p:txBody>
      </p:sp>
    </p:spTree>
    <p:extLst>
      <p:ext uri="{BB962C8B-B14F-4D97-AF65-F5344CB8AC3E}">
        <p14:creationId xmlns:p14="http://schemas.microsoft.com/office/powerpoint/2010/main" val="1924158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let me conclude my talk.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99736E0-13EA-FC40-8B6E-3E62E8796DD3}" type="slidenum">
              <a:rPr kumimoji="1" lang="ko-KR" altLang="en-US" smtClean="0"/>
              <a:t>20</a:t>
            </a:fld>
            <a:endParaRPr kumimoji="1" lang="ko-KR" altLang="en-US"/>
          </a:p>
        </p:txBody>
      </p:sp>
    </p:spTree>
    <p:extLst>
      <p:ext uri="{BB962C8B-B14F-4D97-AF65-F5344CB8AC3E}">
        <p14:creationId xmlns:p14="http://schemas.microsoft.com/office/powerpoint/2010/main" val="2101573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 conclusion, our PPA-aware clustering methodology considers logical hierarchy, timing and switching activity using a multilevel clustering framework.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Our ML-accelerated V-P&amp;R estimates best aspect ratios and utilizations for each cluster, giving a 30X acceleration.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The PPA-aware clustering combined with the ML-accelerated V-P&amp;R leads to improvement in both runtime and PPA.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b="0" dirty="0">
                <a:effectLst/>
              </a:rPr>
              <a:t>[CLICK]</a:t>
            </a: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Some future directions include improvement of power awareness, better clustering that makes no mistakes, and finally extension to GPU-based placers and 3D placement.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That brings me to the end of my talk, thank you for your attention. </a:t>
            </a:r>
            <a:endParaRPr lang="en-US" b="0" dirty="0">
              <a:effectLst/>
            </a:endParaRPr>
          </a:p>
          <a:p>
            <a:br>
              <a:rPr lang="en-US" dirty="0"/>
            </a:br>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21</a:t>
            </a:fld>
            <a:endParaRPr kumimoji="1" lang="ko-KR" altLang="en-US"/>
          </a:p>
        </p:txBody>
      </p:sp>
    </p:spTree>
    <p:extLst>
      <p:ext uri="{BB962C8B-B14F-4D97-AF65-F5344CB8AC3E}">
        <p14:creationId xmlns:p14="http://schemas.microsoft.com/office/powerpoint/2010/main" val="57546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Here is the motivation for our work. The complexity and scale of modern designs have increased significantly, leading to longer runtimes for traditional P&amp;R heuristics. As a result, finding a balance between turnaround time and PPA has become a major concern. [CLICK]</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To address this issue, we propose to use clustering. [CLICK]</a:t>
            </a: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However, with clustering comes the dilemma of faster vs. better. Traditional methods are </a:t>
            </a:r>
            <a:r>
              <a:rPr lang="en-US" sz="1800" b="0" i="0" u="none" strike="noStrike" dirty="0" err="1">
                <a:solidFill>
                  <a:srgbClr val="000000"/>
                </a:solidFill>
                <a:effectLst/>
                <a:latin typeface="Arial" panose="020B0604020202020204" pitchFamily="34" charset="0"/>
              </a:rPr>
              <a:t>cutsize</a:t>
            </a:r>
            <a:r>
              <a:rPr lang="en-US" sz="1800" b="0" i="0" u="none" strike="noStrike" dirty="0">
                <a:solidFill>
                  <a:srgbClr val="000000"/>
                </a:solidFill>
                <a:effectLst/>
                <a:latin typeface="Arial" panose="020B0604020202020204" pitchFamily="34" charset="0"/>
              </a:rPr>
              <a:t> based and ignore crucial PPA related information such as [CLICK] logical hierarchy, timing and power. More importantly, previous works [CLICK] have mostly used clustering to either improve PPA or runtime. The 2020 UCSD work proposes a modularity based clustering for global placement speedup with some </a:t>
            </a:r>
            <a:r>
              <a:rPr lang="en-US" sz="1800" b="0" i="0" u="none" strike="noStrike" dirty="0" err="1">
                <a:solidFill>
                  <a:srgbClr val="000000"/>
                </a:solidFill>
                <a:effectLst/>
                <a:latin typeface="Arial" panose="020B0604020202020204" pitchFamily="34" charset="0"/>
              </a:rPr>
              <a:t>QoR</a:t>
            </a:r>
            <a:r>
              <a:rPr lang="en-US" sz="1800" b="0" i="0" u="none" strike="noStrike" dirty="0">
                <a:solidFill>
                  <a:srgbClr val="000000"/>
                </a:solidFill>
                <a:effectLst/>
                <a:latin typeface="Arial" panose="020B0604020202020204" pitchFamily="34" charset="0"/>
              </a:rPr>
              <a:t> degradation. The 2022 Georgia Tech work proposes a ML-based clustering method to improve PPA at the expense of runtime.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b="0" dirty="0">
                <a:effectLst/>
              </a:rPr>
              <a:t>[CLICK]  </a:t>
            </a:r>
            <a:r>
              <a:rPr lang="en-US" sz="1800" b="0" i="0" u="none" strike="noStrike" dirty="0">
                <a:solidFill>
                  <a:srgbClr val="000000"/>
                </a:solidFill>
                <a:effectLst/>
                <a:latin typeface="Arial" panose="020B0604020202020204" pitchFamily="34" charset="0"/>
              </a:rPr>
              <a:t>In this work, our goal is to improve both PPA and runtime. </a:t>
            </a:r>
            <a:endParaRPr lang="en-US" b="0" dirty="0">
              <a:effectLst/>
            </a:endParaRPr>
          </a:p>
          <a:p>
            <a:br>
              <a:rPr lang="en-US" dirty="0"/>
            </a:br>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3</a:t>
            </a:fld>
            <a:endParaRPr kumimoji="1" lang="ko-KR" altLang="en-US"/>
          </a:p>
        </p:txBody>
      </p:sp>
    </p:spTree>
    <p:extLst>
      <p:ext uri="{BB962C8B-B14F-4D97-AF65-F5344CB8AC3E}">
        <p14:creationId xmlns:p14="http://schemas.microsoft.com/office/powerpoint/2010/main" val="61592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Here is an overview of our work</a:t>
            </a:r>
            <a:endParaRPr lang="en-US" b="0" dirty="0">
              <a:effectLst/>
            </a:endParaRPr>
          </a:p>
          <a:p>
            <a:pPr rtl="0">
              <a:spcBef>
                <a:spcPts val="0"/>
              </a:spcBef>
              <a:spcAft>
                <a:spcPts val="0"/>
              </a:spcAft>
            </a:pPr>
            <a:r>
              <a:rPr lang="en-US" b="0" dirty="0">
                <a:effectLst/>
              </a:rPr>
              <a:t>[CLICK]</a:t>
            </a:r>
            <a:br>
              <a:rPr lang="en-US" b="0" dirty="0">
                <a:effectLst/>
              </a:rPr>
            </a:br>
            <a:r>
              <a:rPr lang="en-US" sz="1800" b="0" i="0" u="none" strike="noStrike" dirty="0">
                <a:solidFill>
                  <a:srgbClr val="000000"/>
                </a:solidFill>
                <a:effectLst/>
                <a:latin typeface="Arial" panose="020B0604020202020204" pitchFamily="34" charset="0"/>
              </a:rPr>
              <a:t>We make two contributions: PPA-aware clustering and Virtualized place-and-route.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PPA-aware clustering identifies high-quality clusters by considering hierarchy, timing and power. And virtualized place-and-route determines the shapes of the clusters. </a:t>
            </a:r>
            <a:endParaRPr lang="en-US" b="0" dirty="0">
              <a:effectLst/>
            </a:endParaRPr>
          </a:p>
          <a:p>
            <a:pPr rtl="0">
              <a:spcBef>
                <a:spcPts val="0"/>
              </a:spcBef>
              <a:spcAft>
                <a:spcPts val="0"/>
              </a:spcAft>
            </a:pPr>
            <a:r>
              <a:rPr lang="en-US" b="0" dirty="0">
                <a:effectLst/>
              </a:rPr>
              <a:t>[CLICK]</a:t>
            </a:r>
            <a:br>
              <a:rPr lang="en-US" b="0" dirty="0">
                <a:effectLst/>
              </a:rPr>
            </a:br>
            <a:r>
              <a:rPr lang="en-US" sz="1800" b="0" i="0" u="none" strike="noStrike" dirty="0">
                <a:solidFill>
                  <a:srgbClr val="000000"/>
                </a:solidFill>
                <a:effectLst/>
                <a:latin typeface="Arial" panose="020B0604020202020204" pitchFamily="34" charset="0"/>
              </a:rPr>
              <a:t>For evaluation, we compare the results of our clustering-based placement flow, at the post-placement and post-route stages. At the post-placement stage, we measure the HPWL and runtime, while at the post-route stage, we measure the final PPA.</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Our approach can achieve better placement with faster runtime compared to standard default flows. </a:t>
            </a:r>
            <a:endParaRPr lang="en-US" b="0" dirty="0">
              <a:effectLst/>
            </a:endParaRPr>
          </a:p>
          <a:p>
            <a:br>
              <a:rPr lang="en-US" dirty="0"/>
            </a:br>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4</a:t>
            </a:fld>
            <a:endParaRPr kumimoji="1" lang="ko-KR" altLang="en-US"/>
          </a:p>
        </p:txBody>
      </p:sp>
    </p:spTree>
    <p:extLst>
      <p:ext uri="{BB962C8B-B14F-4D97-AF65-F5344CB8AC3E}">
        <p14:creationId xmlns:p14="http://schemas.microsoft.com/office/powerpoint/2010/main" val="87000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I will talk about our overall approach in detail.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99736E0-13EA-FC40-8B6E-3E62E8796DD3}" type="slidenum">
              <a:rPr kumimoji="1" lang="ko-KR" altLang="en-US" smtClean="0"/>
              <a:t>5</a:t>
            </a:fld>
            <a:endParaRPr kumimoji="1" lang="ko-KR" altLang="en-US"/>
          </a:p>
        </p:txBody>
      </p:sp>
    </p:spTree>
    <p:extLst>
      <p:ext uri="{BB962C8B-B14F-4D97-AF65-F5344CB8AC3E}">
        <p14:creationId xmlns:p14="http://schemas.microsoft.com/office/powerpoint/2010/main" val="233330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overall framework of our proposed clustering-based placement is shown here. Given a netlist, we first use [CLICK] PPA-aware clustering to generate clusters and create a clustered netlist. From the clustered netlist, we estimate the shape of each cluster [CLICK] using a methodology we term as virtualized-P&amp;R. From the placement of the clustered netlist we generate a seed placement [CLICK]. We run the global placement with this seed and then evaluate the solution quality [CLICK].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The boxes highlighted in red are the main focus for today’s talk. </a:t>
            </a:r>
            <a:endParaRPr lang="en-US" b="0" dirty="0">
              <a:effectLst/>
            </a:endParaRPr>
          </a:p>
          <a:p>
            <a:br>
              <a:rPr lang="en-US" b="0" dirty="0">
                <a:effectLst/>
              </a:rPr>
            </a:br>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6</a:t>
            </a:fld>
            <a:endParaRPr kumimoji="1" lang="ko-KR" altLang="en-US"/>
          </a:p>
        </p:txBody>
      </p:sp>
    </p:spTree>
    <p:extLst>
      <p:ext uri="{BB962C8B-B14F-4D97-AF65-F5344CB8AC3E}">
        <p14:creationId xmlns:p14="http://schemas.microsoft.com/office/powerpoint/2010/main" val="39482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 will first talk about our PPA-aware clustering. We leverage the logical hierarchy into our clustering framework. Here is how we introduce hierarchy -awareness.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Given a netlist with a logical hierarchy, we generate a [CLICK] logical hierarchy tree with </a:t>
            </a:r>
            <a:r>
              <a:rPr lang="en-US" sz="1800" b="0" i="0" u="none" strike="noStrike" dirty="0" err="1">
                <a:solidFill>
                  <a:srgbClr val="000000"/>
                </a:solidFill>
                <a:effectLst/>
                <a:latin typeface="Arial" panose="020B0604020202020204" pitchFamily="34" charset="0"/>
              </a:rPr>
              <a:t>OpenDB</a:t>
            </a:r>
            <a:r>
              <a:rPr lang="en-US" sz="1800" b="0" i="0" u="none" strike="noStrike" dirty="0">
                <a:solidFill>
                  <a:srgbClr val="000000"/>
                </a:solidFill>
                <a:effectLst/>
                <a:latin typeface="Arial" panose="020B0604020202020204" pitchFamily="34" charset="0"/>
              </a:rPr>
              <a:t>. Then we interpret the hierarchy tree as the output of an agglomerative clustering and [CLICK] construct a dendrogram. To find clusters in this dendrogram, [CLICK] we </a:t>
            </a:r>
            <a:r>
              <a:rPr lang="en-US" sz="1800" b="0" i="0" u="none" strike="noStrike" dirty="0" err="1">
                <a:solidFill>
                  <a:srgbClr val="000000"/>
                </a:solidFill>
                <a:effectLst/>
                <a:latin typeface="Arial" panose="020B0604020202020204" pitchFamily="34" charset="0"/>
              </a:rPr>
              <a:t>levelize</a:t>
            </a:r>
            <a:r>
              <a:rPr lang="en-US" sz="1800" b="0" i="0" u="none" strike="noStrike" dirty="0">
                <a:solidFill>
                  <a:srgbClr val="000000"/>
                </a:solidFill>
                <a:effectLst/>
                <a:latin typeface="Arial" panose="020B0604020202020204" pitchFamily="34" charset="0"/>
              </a:rPr>
              <a:t> it first, by replicating leaf nodes.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Finally we evaluate several clustering solutions at different levels of the dendrogram using the Rent’s parameter [CLICK] and finally pick the solution with the lowest Rent’s parameter.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99736E0-13EA-FC40-8B6E-3E62E8796DD3}" type="slidenum">
              <a:rPr kumimoji="1" lang="ko-KR" altLang="en-US" smtClean="0"/>
              <a:t>7</a:t>
            </a:fld>
            <a:endParaRPr kumimoji="1" lang="ko-KR" altLang="en-US"/>
          </a:p>
        </p:txBody>
      </p:sp>
    </p:spTree>
    <p:extLst>
      <p:ext uri="{BB962C8B-B14F-4D97-AF65-F5344CB8AC3E}">
        <p14:creationId xmlns:p14="http://schemas.microsoft.com/office/powerpoint/2010/main" val="331532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Next, we introduce timing and power awareness into the clustering process. </a:t>
            </a:r>
          </a:p>
          <a:p>
            <a:pPr rtl="0">
              <a:spcBef>
                <a:spcPts val="0"/>
              </a:spcBef>
              <a:spcAft>
                <a:spcPts val="0"/>
              </a:spcAft>
            </a:pPr>
            <a:r>
              <a:rPr lang="en-US" sz="1800" b="0" i="0" u="none" strike="noStrike" dirty="0">
                <a:solidFill>
                  <a:srgbClr val="000000"/>
                </a:solidFill>
                <a:effectLst/>
                <a:latin typeface="Arial" panose="020B0604020202020204" pitchFamily="34" charset="0"/>
              </a:rPr>
              <a:t>[CLICK] We leverage </a:t>
            </a:r>
            <a:r>
              <a:rPr lang="en-US" sz="1800" b="0" i="0" u="none" strike="noStrike" dirty="0" err="1">
                <a:solidFill>
                  <a:srgbClr val="000000"/>
                </a:solidFill>
                <a:effectLst/>
                <a:latin typeface="Arial" panose="020B0604020202020204" pitchFamily="34" charset="0"/>
              </a:rPr>
              <a:t>TritonPart’s</a:t>
            </a:r>
            <a:r>
              <a:rPr lang="en-US" sz="1800" b="0" i="0" u="none" strike="noStrike" dirty="0">
                <a:solidFill>
                  <a:srgbClr val="000000"/>
                </a:solidFill>
                <a:effectLst/>
                <a:latin typeface="Arial" panose="020B0604020202020204" pitchFamily="34" charset="0"/>
              </a:rPr>
              <a:t> timing-driven multilevel clustering. The clusters from the logical hierarchy are used as grouping constraints, meaning that vertices in the same hierarchy cluster are only considered for clustering together.</a:t>
            </a:r>
            <a:endParaRPr lang="en-US" b="0" dirty="0">
              <a:effectLst/>
            </a:endParaRPr>
          </a:p>
          <a:p>
            <a:pPr rtl="0">
              <a:spcBef>
                <a:spcPts val="0"/>
              </a:spcBef>
              <a:spcAft>
                <a:spcPts val="0"/>
              </a:spcAft>
            </a:pPr>
            <a:br>
              <a:rPr lang="en-US" b="0" dirty="0">
                <a:effectLst/>
              </a:rPr>
            </a:br>
            <a:r>
              <a:rPr lang="en-US" sz="1800" b="0" i="0" u="none" strike="noStrike" dirty="0" err="1">
                <a:solidFill>
                  <a:srgbClr val="000000"/>
                </a:solidFill>
                <a:effectLst/>
                <a:latin typeface="Arial" panose="020B0604020202020204" pitchFamily="34" charset="0"/>
              </a:rPr>
              <a:t>TritonPart’s</a:t>
            </a:r>
            <a:r>
              <a:rPr lang="en-US" sz="1800" b="0" i="0" u="none" strike="noStrike" dirty="0">
                <a:solidFill>
                  <a:srgbClr val="000000"/>
                </a:solidFill>
                <a:effectLst/>
                <a:latin typeface="Arial" panose="020B0604020202020204" pitchFamily="34" charset="0"/>
              </a:rPr>
              <a:t> clustering framework evaluates clustering candidates using a cluster score. We enhance this framework by augmenting it with a power score. </a:t>
            </a:r>
          </a:p>
          <a:p>
            <a:pPr rtl="0">
              <a:spcBef>
                <a:spcPts val="0"/>
              </a:spcBef>
              <a:spcAft>
                <a:spcPts val="0"/>
              </a:spcAft>
            </a:pPr>
            <a:r>
              <a:rPr lang="en-US" sz="1800" b="0" i="0" u="none" strike="noStrike" dirty="0">
                <a:solidFill>
                  <a:srgbClr val="000000"/>
                </a:solidFill>
                <a:effectLst/>
                <a:latin typeface="Arial" panose="020B0604020202020204" pitchFamily="34" charset="0"/>
              </a:rPr>
              <a:t>The timing score [CLICK], as shown on the left, remains the same as in </a:t>
            </a:r>
            <a:r>
              <a:rPr lang="en-US" sz="1800" b="0" i="0" u="none" strike="noStrike" dirty="0" err="1">
                <a:solidFill>
                  <a:srgbClr val="000000"/>
                </a:solidFill>
                <a:effectLst/>
                <a:latin typeface="Arial" panose="020B0604020202020204" pitchFamily="34" charset="0"/>
              </a:rPr>
              <a:t>TritonPart</a:t>
            </a:r>
            <a:r>
              <a:rPr lang="en-US" sz="1800" b="0" i="0" u="none" strike="noStrike" dirty="0">
                <a:solidFill>
                  <a:srgbClr val="000000"/>
                </a:solidFill>
                <a:effectLst/>
                <a:latin typeface="Arial" panose="020B0604020202020204" pitchFamily="34" charset="0"/>
              </a:rPr>
              <a:t>, where the idea is to cluster vertices connected by timing-critical nets or paths.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The power score [CLICK], shown on the right, is our addition. We extract the switching activities of all nets using </a:t>
            </a:r>
            <a:r>
              <a:rPr lang="en-US" sz="1800" b="0" i="0" u="none" strike="noStrike" dirty="0" err="1">
                <a:solidFill>
                  <a:srgbClr val="000000"/>
                </a:solidFill>
                <a:effectLst/>
                <a:latin typeface="Arial" panose="020B0604020202020204" pitchFamily="34" charset="0"/>
              </a:rPr>
              <a:t>vectorless</a:t>
            </a:r>
            <a:r>
              <a:rPr lang="en-US" sz="1800" b="0" i="0" u="none" strike="noStrike" dirty="0">
                <a:solidFill>
                  <a:srgbClr val="000000"/>
                </a:solidFill>
                <a:effectLst/>
                <a:latin typeface="Arial" panose="020B0604020202020204" pitchFamily="34" charset="0"/>
              </a:rPr>
              <a:t> power analysis with </a:t>
            </a:r>
            <a:r>
              <a:rPr lang="en-US" sz="1800" b="0" i="0" u="none" strike="noStrike" dirty="0" err="1">
                <a:solidFill>
                  <a:srgbClr val="000000"/>
                </a:solidFill>
                <a:effectLst/>
                <a:latin typeface="Arial" panose="020B0604020202020204" pitchFamily="34" charset="0"/>
              </a:rPr>
              <a:t>OpenSTA</a:t>
            </a:r>
            <a:r>
              <a:rPr lang="en-US" sz="1800" b="0" i="0" u="none" strike="noStrike" dirty="0">
                <a:solidFill>
                  <a:srgbClr val="000000"/>
                </a:solidFill>
                <a:effectLst/>
                <a:latin typeface="Arial" panose="020B0604020202020204" pitchFamily="34" charset="0"/>
              </a:rPr>
              <a:t>, employing the default tool settings. These switching activities are then considered for clustering. If two vertices share nets or hyperedges with high switching activity, they are very likely to be clustered together.</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99736E0-13EA-FC40-8B6E-3E62E8796DD3}" type="slidenum">
              <a:rPr kumimoji="1" lang="ko-KR" altLang="en-US" smtClean="0"/>
              <a:t>8</a:t>
            </a:fld>
            <a:endParaRPr kumimoji="1" lang="ko-KR" altLang="en-US"/>
          </a:p>
        </p:txBody>
      </p:sp>
    </p:spTree>
    <p:extLst>
      <p:ext uri="{BB962C8B-B14F-4D97-AF65-F5344CB8AC3E}">
        <p14:creationId xmlns:p14="http://schemas.microsoft.com/office/powerpoint/2010/main" val="196707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Once, the clusters are generated we have a clustered netlist. We next try to estimate the shape of these clusters. We do this with a step called virtualized P&amp;R. </a:t>
            </a:r>
            <a:endParaRPr lang="en-US" b="0" dirty="0">
              <a:effectLst/>
            </a:endParaRPr>
          </a:p>
          <a:p>
            <a:br>
              <a:rPr lang="en-US" dirty="0"/>
            </a:br>
            <a:endParaRPr kumimoji="1" lang="ko-KR" altLang="en-US" dirty="0"/>
          </a:p>
        </p:txBody>
      </p:sp>
      <p:sp>
        <p:nvSpPr>
          <p:cNvPr id="4" name="슬라이드 번호 개체 틀 3"/>
          <p:cNvSpPr>
            <a:spLocks noGrp="1"/>
          </p:cNvSpPr>
          <p:nvPr>
            <p:ph type="sldNum" sz="quarter" idx="5"/>
          </p:nvPr>
        </p:nvSpPr>
        <p:spPr/>
        <p:txBody>
          <a:bodyPr/>
          <a:lstStyle/>
          <a:p>
            <a:fld id="{E99736E0-13EA-FC40-8B6E-3E62E8796DD3}" type="slidenum">
              <a:rPr kumimoji="1" lang="ko-KR" altLang="en-US" smtClean="0"/>
              <a:t>9</a:t>
            </a:fld>
            <a:endParaRPr kumimoji="1" lang="ko-KR" altLang="en-US"/>
          </a:p>
        </p:txBody>
      </p:sp>
    </p:spTree>
    <p:extLst>
      <p:ext uri="{BB962C8B-B14F-4D97-AF65-F5344CB8AC3E}">
        <p14:creationId xmlns:p14="http://schemas.microsoft.com/office/powerpoint/2010/main" val="2820261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2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74C8-7F11-9D4D-B101-49042A913C00}"/>
              </a:ext>
            </a:extLst>
          </p:cNvPr>
          <p:cNvSpPr>
            <a:spLocks noGrp="1"/>
          </p:cNvSpPr>
          <p:nvPr>
            <p:ph type="ctrTitle"/>
          </p:nvPr>
        </p:nvSpPr>
        <p:spPr>
          <a:xfrm>
            <a:off x="179859" y="2068287"/>
            <a:ext cx="9654420" cy="1604154"/>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2455635E-1B0B-FF46-9BCE-0C944BD16758}"/>
              </a:ext>
            </a:extLst>
          </p:cNvPr>
          <p:cNvSpPr>
            <a:spLocks noGrp="1"/>
          </p:cNvSpPr>
          <p:nvPr>
            <p:ph type="subTitle" idx="1"/>
          </p:nvPr>
        </p:nvSpPr>
        <p:spPr>
          <a:xfrm>
            <a:off x="179858" y="3764516"/>
            <a:ext cx="9654421" cy="84014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6351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4DEF-3949-7744-8DD1-D71185B5D5BA}"/>
              </a:ext>
            </a:extLst>
          </p:cNvPr>
          <p:cNvSpPr>
            <a:spLocks noGrp="1"/>
          </p:cNvSpPr>
          <p:nvPr>
            <p:ph type="title"/>
          </p:nvPr>
        </p:nvSpPr>
        <p:spPr>
          <a:xfrm>
            <a:off x="218660" y="0"/>
            <a:ext cx="11718235"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7379767-5ABD-F34C-8F79-814A80A9A022}"/>
              </a:ext>
            </a:extLst>
          </p:cNvPr>
          <p:cNvSpPr>
            <a:spLocks noGrp="1"/>
          </p:cNvSpPr>
          <p:nvPr>
            <p:ph idx="1"/>
          </p:nvPr>
        </p:nvSpPr>
        <p:spPr>
          <a:xfrm>
            <a:off x="218661" y="1458072"/>
            <a:ext cx="11718235" cy="44855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576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30C6-B321-6143-A08B-85AF799EDFB7}"/>
              </a:ext>
            </a:extLst>
          </p:cNvPr>
          <p:cNvSpPr>
            <a:spLocks noGrp="1"/>
          </p:cNvSpPr>
          <p:nvPr>
            <p:ph type="title"/>
          </p:nvPr>
        </p:nvSpPr>
        <p:spPr>
          <a:xfrm>
            <a:off x="268357" y="0"/>
            <a:ext cx="116089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0C07DD3-DA4B-5846-BD6A-62CE469DC002}"/>
              </a:ext>
            </a:extLst>
          </p:cNvPr>
          <p:cNvSpPr>
            <a:spLocks noGrp="1"/>
          </p:cNvSpPr>
          <p:nvPr>
            <p:ph sz="half" idx="1"/>
          </p:nvPr>
        </p:nvSpPr>
        <p:spPr>
          <a:xfrm>
            <a:off x="268357" y="1460499"/>
            <a:ext cx="5751443" cy="4545853"/>
          </a:xfrm>
        </p:spPr>
        <p:txBody>
          <a:bodyPr/>
          <a:lstStyle>
            <a:lvl1pPr>
              <a:buClr>
                <a:schemeClr val="accent6"/>
              </a:buCl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57350" indent="-285750">
              <a:buClr>
                <a:schemeClr val="accent6"/>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B439A6-3255-AC45-B6AB-3FB4CFCCADA7}"/>
              </a:ext>
            </a:extLst>
          </p:cNvPr>
          <p:cNvSpPr>
            <a:spLocks noGrp="1"/>
          </p:cNvSpPr>
          <p:nvPr>
            <p:ph sz="half" idx="2"/>
          </p:nvPr>
        </p:nvSpPr>
        <p:spPr>
          <a:xfrm>
            <a:off x="6172199" y="1460499"/>
            <a:ext cx="5705061" cy="4545853"/>
          </a:xfrm>
        </p:spPr>
        <p:txBody>
          <a:bodyPr/>
          <a:lstStyle>
            <a:lvl1pPr>
              <a:buClr>
                <a:schemeClr val="accent6"/>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7345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30E10-40D5-4C41-9E02-1CF6CD009DE5}"/>
              </a:ext>
            </a:extLst>
          </p:cNvPr>
          <p:cNvSpPr>
            <a:spLocks noGrp="1"/>
          </p:cNvSpPr>
          <p:nvPr>
            <p:ph type="title"/>
          </p:nvPr>
        </p:nvSpPr>
        <p:spPr>
          <a:xfrm>
            <a:off x="217713" y="19403"/>
            <a:ext cx="11723915" cy="12843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4FFD7C-F2BB-FD42-9838-2354E06A03C7}"/>
              </a:ext>
            </a:extLst>
          </p:cNvPr>
          <p:cNvSpPr>
            <a:spLocks noGrp="1"/>
          </p:cNvSpPr>
          <p:nvPr>
            <p:ph type="body" idx="1"/>
          </p:nvPr>
        </p:nvSpPr>
        <p:spPr>
          <a:xfrm>
            <a:off x="217713" y="1479902"/>
            <a:ext cx="11723915" cy="4616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236362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4783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2D83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chart" Target="../charts/chart1.xml"/><Relationship Id="rId7" Type="http://schemas.openxmlformats.org/officeDocument/2006/relationships/diagramData" Target="../diagrams/data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hart" Target="../charts/chart4.xml"/><Relationship Id="rId11" Type="http://schemas.microsoft.com/office/2007/relationships/diagramDrawing" Target="../diagrams/drawing4.xml"/><Relationship Id="rId5" Type="http://schemas.openxmlformats.org/officeDocument/2006/relationships/chart" Target="../charts/chart3.xml"/><Relationship Id="rId10" Type="http://schemas.openxmlformats.org/officeDocument/2006/relationships/diagramColors" Target="../diagrams/colors4.xml"/><Relationship Id="rId4" Type="http://schemas.openxmlformats.org/officeDocument/2006/relationships/chart" Target="../charts/chart2.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9.png"/><Relationship Id="rId7"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0.pn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1.emf"/><Relationship Id="rId7" Type="http://schemas.openxmlformats.org/officeDocument/2006/relationships/diagramQuickStyle" Target="../diagrams/quickStyle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2.emf"/><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3.png"/><Relationship Id="rId7" Type="http://schemas.openxmlformats.org/officeDocument/2006/relationships/diagramQuickStyle" Target="../diagrams/quickStyle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4.png"/><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TILOS-AI-Institute/MacroPlacement.gi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github.com/The-OpenROAD-Project/OpenROAD-flow-scripts.gi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lsicad.ucsd.edu/Publications/Journals/j132.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l.acm.org/doi/pdf/10.1145/3551901.355648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emf"/><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emf"/><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EF10-B44D-A948-944B-32797B95208F}"/>
              </a:ext>
            </a:extLst>
          </p:cNvPr>
          <p:cNvSpPr>
            <a:spLocks noGrp="1"/>
          </p:cNvSpPr>
          <p:nvPr>
            <p:ph type="ctrTitle"/>
          </p:nvPr>
        </p:nvSpPr>
        <p:spPr/>
        <p:txBody>
          <a:bodyPr>
            <a:noAutofit/>
          </a:bodyPr>
          <a:lstStyle/>
          <a:p>
            <a:r>
              <a:rPr lang="en-US" altLang="ko-KR" sz="4000" dirty="0"/>
              <a:t>PPA-Relevant Clustering-Driven Placement for Large-Scale VLSI Designs</a:t>
            </a:r>
            <a:endParaRPr lang="en-US" sz="4000" dirty="0"/>
          </a:p>
        </p:txBody>
      </p:sp>
      <p:sp>
        <p:nvSpPr>
          <p:cNvPr id="3" name="Subtitle 2">
            <a:extLst>
              <a:ext uri="{FF2B5EF4-FFF2-40B4-BE49-F238E27FC236}">
                <a16:creationId xmlns:a16="http://schemas.microsoft.com/office/drawing/2014/main" id="{C8FBEC77-A65E-A24C-953B-E6B5354E74F3}"/>
              </a:ext>
            </a:extLst>
          </p:cNvPr>
          <p:cNvSpPr>
            <a:spLocks noGrp="1"/>
          </p:cNvSpPr>
          <p:nvPr>
            <p:ph type="subTitle" idx="1"/>
          </p:nvPr>
        </p:nvSpPr>
        <p:spPr/>
        <p:txBody>
          <a:bodyPr>
            <a:normAutofit lnSpcReduction="10000"/>
          </a:bodyPr>
          <a:lstStyle/>
          <a:p>
            <a:r>
              <a:rPr lang="en-US" altLang="ko-KR" sz="2400" b="0" kern="0" dirty="0"/>
              <a:t>Andrew B. Kahng</a:t>
            </a:r>
            <a:r>
              <a:rPr lang="en-US" altLang="ko-KR" sz="2400" b="0" kern="0" baseline="30000" dirty="0"/>
              <a:t>1</a:t>
            </a:r>
            <a:r>
              <a:rPr lang="en-US" altLang="ko-KR" sz="2400" b="0" kern="0" dirty="0"/>
              <a:t>, </a:t>
            </a:r>
            <a:r>
              <a:rPr lang="en-US" altLang="ko-KR" sz="2400" b="0" kern="0" dirty="0" err="1"/>
              <a:t>Seokhyeong</a:t>
            </a:r>
            <a:r>
              <a:rPr lang="en-US" altLang="ko-KR" sz="2400" b="0" kern="0" dirty="0"/>
              <a:t> Kang</a:t>
            </a:r>
            <a:r>
              <a:rPr lang="en-US" altLang="ko-KR" sz="2400" b="0" kern="0" baseline="30000" dirty="0"/>
              <a:t>2</a:t>
            </a:r>
            <a:r>
              <a:rPr lang="en-US" altLang="ko-KR" sz="2400" b="0" kern="0" dirty="0"/>
              <a:t>, </a:t>
            </a:r>
            <a:r>
              <a:rPr lang="en-US" altLang="ko-KR" sz="2400" b="0" kern="0" dirty="0" err="1"/>
              <a:t>Sayak</a:t>
            </a:r>
            <a:r>
              <a:rPr lang="en-US" altLang="ko-KR" sz="2400" b="0" kern="0" dirty="0"/>
              <a:t> Kundu</a:t>
            </a:r>
            <a:r>
              <a:rPr lang="en-US" altLang="ko-KR" sz="2400" b="0" kern="0" baseline="30000" dirty="0"/>
              <a:t>1</a:t>
            </a:r>
            <a:r>
              <a:rPr lang="en-US" altLang="ko-KR" sz="2400" b="0" kern="0" dirty="0"/>
              <a:t>, </a:t>
            </a:r>
          </a:p>
          <a:p>
            <a:r>
              <a:rPr lang="en-US" altLang="ko-KR" sz="2400" b="0" kern="0" dirty="0" err="1"/>
              <a:t>Kyungjun</a:t>
            </a:r>
            <a:r>
              <a:rPr lang="en-US" altLang="ko-KR" sz="2400" b="0" kern="0" dirty="0"/>
              <a:t> Min</a:t>
            </a:r>
            <a:r>
              <a:rPr lang="en-US" altLang="ko-KR" sz="2400" b="0" kern="0" baseline="30000" dirty="0"/>
              <a:t>2</a:t>
            </a:r>
            <a:r>
              <a:rPr lang="en-US" altLang="ko-KR" sz="2400" b="0" kern="0" dirty="0"/>
              <a:t>, </a:t>
            </a:r>
            <a:r>
              <a:rPr lang="en-US" altLang="ko-KR" sz="2400" b="0" kern="0" dirty="0" err="1"/>
              <a:t>Seonghyeon</a:t>
            </a:r>
            <a:r>
              <a:rPr lang="en-US" altLang="ko-KR" sz="2400" b="0" kern="0" dirty="0"/>
              <a:t> Park</a:t>
            </a:r>
            <a:r>
              <a:rPr lang="en-US" altLang="ko-KR" sz="2400" b="0" kern="0" baseline="30000" dirty="0"/>
              <a:t>2</a:t>
            </a:r>
            <a:r>
              <a:rPr lang="en-US" altLang="ko-KR" sz="2400" b="0" kern="0" dirty="0"/>
              <a:t>, </a:t>
            </a:r>
            <a:r>
              <a:rPr lang="en-US" altLang="ko-KR" sz="2400" b="1" u="sng" kern="0" dirty="0"/>
              <a:t>Bodhisatta Pramanik</a:t>
            </a:r>
            <a:r>
              <a:rPr lang="en-US" altLang="ko-KR" sz="2400" b="1" u="sng" kern="0" baseline="30000" dirty="0"/>
              <a:t>1</a:t>
            </a:r>
            <a:endParaRPr lang="en-US" altLang="ko-KR" sz="2400" b="1" u="sng" kern="0" dirty="0"/>
          </a:p>
          <a:p>
            <a:endParaRPr lang="en-US" dirty="0"/>
          </a:p>
        </p:txBody>
      </p:sp>
      <p:sp>
        <p:nvSpPr>
          <p:cNvPr id="4" name="Subtitle 2">
            <a:extLst>
              <a:ext uri="{FF2B5EF4-FFF2-40B4-BE49-F238E27FC236}">
                <a16:creationId xmlns:a16="http://schemas.microsoft.com/office/drawing/2014/main" id="{14CCAA74-6A77-511E-13D4-1D58674F8453}"/>
              </a:ext>
            </a:extLst>
          </p:cNvPr>
          <p:cNvSpPr txBox="1">
            <a:spLocks/>
          </p:cNvSpPr>
          <p:nvPr/>
        </p:nvSpPr>
        <p:spPr>
          <a:xfrm>
            <a:off x="179857" y="4604661"/>
            <a:ext cx="9654421" cy="84014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6"/>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F47839"/>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C2D83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ko-KR" sz="2000" kern="0" dirty="0"/>
              <a:t>[1] University of California San Diego</a:t>
            </a:r>
          </a:p>
          <a:p>
            <a:r>
              <a:rPr lang="en-US" altLang="ko-KR" sz="2000" kern="0" dirty="0"/>
              <a:t>[2] Pohang University of Science and Technology</a:t>
            </a:r>
          </a:p>
          <a:p>
            <a:endParaRPr lang="en-US" dirty="0"/>
          </a:p>
        </p:txBody>
      </p:sp>
    </p:spTree>
    <p:extLst>
      <p:ext uri="{BB962C8B-B14F-4D97-AF65-F5344CB8AC3E}">
        <p14:creationId xmlns:p14="http://schemas.microsoft.com/office/powerpoint/2010/main" val="531773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dirty="0"/>
              <a:t>Cluster shapes affect PPA!</a:t>
            </a:r>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a:xfrm>
            <a:off x="218661" y="1167786"/>
            <a:ext cx="11718235" cy="4485528"/>
          </a:xfrm>
        </p:spPr>
        <p:txBody>
          <a:bodyPr/>
          <a:lstStyle/>
          <a:p>
            <a:r>
              <a:rPr lang="en-US" altLang="ko-Kore-KR" sz="2400" b="1" kern="0" dirty="0">
                <a:solidFill>
                  <a:srgbClr val="002060"/>
                </a:solidFill>
                <a:sym typeface="Wingdings" panose="05000000000000000000" pitchFamily="2" charset="2"/>
              </a:rPr>
              <a:t>Cluster shape = utilization + aspect ratio</a:t>
            </a:r>
          </a:p>
          <a:p>
            <a:r>
              <a:rPr lang="en-US" altLang="ko-Kore-KR" sz="2400" b="1" kern="0" dirty="0">
                <a:sym typeface="Wingdings" panose="05000000000000000000" pitchFamily="2" charset="2"/>
              </a:rPr>
              <a:t>Virtualized Place-and-Route (V-P&amp;R): </a:t>
            </a:r>
            <a:r>
              <a:rPr lang="en-US" altLang="ko-Kore-KR" sz="2400" b="1" kern="0" dirty="0">
                <a:solidFill>
                  <a:srgbClr val="002060"/>
                </a:solidFill>
                <a:sym typeface="Wingdings" panose="05000000000000000000" pitchFamily="2" charset="2"/>
              </a:rPr>
              <a:t>run P&amp;R </a:t>
            </a:r>
            <a:r>
              <a:rPr lang="en-US" altLang="ko-KR" sz="2400" b="1" kern="0" dirty="0">
                <a:solidFill>
                  <a:srgbClr val="002060"/>
                </a:solidFill>
                <a:sym typeface="Wingdings" panose="05000000000000000000" pitchFamily="2" charset="2"/>
              </a:rPr>
              <a:t>for</a:t>
            </a:r>
            <a:r>
              <a:rPr lang="en-US" altLang="ko-Kore-KR" sz="2400" b="1" kern="0" dirty="0">
                <a:solidFill>
                  <a:srgbClr val="002060"/>
                </a:solidFill>
                <a:sym typeface="Wingdings" panose="05000000000000000000" pitchFamily="2" charset="2"/>
              </a:rPr>
              <a:t> cluster</a:t>
            </a:r>
            <a:r>
              <a:rPr lang="en-US" altLang="ko-KR" sz="2400" b="1" kern="0" dirty="0">
                <a:solidFill>
                  <a:srgbClr val="002060"/>
                </a:solidFill>
                <a:sym typeface="Wingdings" panose="05000000000000000000" pitchFamily="2" charset="2"/>
              </a:rPr>
              <a:t>s</a:t>
            </a:r>
            <a:r>
              <a:rPr lang="ko-KR" altLang="en-US" sz="2400" b="1" kern="0" dirty="0">
                <a:solidFill>
                  <a:srgbClr val="002060"/>
                </a:solidFill>
                <a:sym typeface="Wingdings" panose="05000000000000000000" pitchFamily="2" charset="2"/>
              </a:rPr>
              <a:t> </a:t>
            </a:r>
            <a:r>
              <a:rPr lang="en-US" altLang="ko-Kore-KR" sz="2400" b="1" kern="0" dirty="0">
                <a:solidFill>
                  <a:srgbClr val="002060"/>
                </a:solidFill>
                <a:sym typeface="Wingdings" panose="05000000000000000000" pitchFamily="2" charset="2"/>
              </a:rPr>
              <a:t>on a </a:t>
            </a:r>
            <a:r>
              <a:rPr lang="en-US" altLang="ko-Kore-KR" sz="2400" b="1" kern="0" dirty="0">
                <a:solidFill>
                  <a:srgbClr val="C00000"/>
                </a:solidFill>
                <a:sym typeface="Wingdings" panose="05000000000000000000" pitchFamily="2" charset="2"/>
              </a:rPr>
              <a:t>virtual</a:t>
            </a:r>
            <a:r>
              <a:rPr lang="en-US" altLang="ko-Kore-KR" sz="2400" b="1" kern="0" dirty="0">
                <a:solidFill>
                  <a:srgbClr val="002060"/>
                </a:solidFill>
                <a:sym typeface="Wingdings" panose="05000000000000000000" pitchFamily="2" charset="2"/>
              </a:rPr>
              <a:t> die</a:t>
            </a:r>
          </a:p>
          <a:p>
            <a:pPr lvl="1"/>
            <a:r>
              <a:rPr lang="en-US" altLang="ko-Kore-KR" sz="2000" b="1" kern="0" dirty="0">
                <a:solidFill>
                  <a:srgbClr val="002060"/>
                </a:solidFill>
                <a:sym typeface="Wingdings" panose="05000000000000000000" pitchFamily="2" charset="2"/>
              </a:rPr>
              <a:t>Floorplan a virtual die with various aspect ratio + utilization combinations</a:t>
            </a:r>
          </a:p>
          <a:p>
            <a:pPr lvl="1"/>
            <a:r>
              <a:rPr lang="en-US" altLang="ko-Kore-KR" sz="2000" b="1" kern="0" dirty="0">
                <a:solidFill>
                  <a:srgbClr val="002060"/>
                </a:solidFill>
                <a:sym typeface="Wingdings" panose="05000000000000000000" pitchFamily="2" charset="2"/>
              </a:rPr>
              <a:t>Pick the combination that yields the best PPA</a:t>
            </a:r>
          </a:p>
          <a:p>
            <a:r>
              <a:rPr lang="en-US" altLang="ko-Kore-KR" sz="2400" b="1" kern="0" dirty="0">
                <a:sym typeface="Wingdings" panose="05000000000000000000" pitchFamily="2" charset="2"/>
              </a:rPr>
              <a:t>Impact of cluster shapes on PPA</a:t>
            </a:r>
          </a:p>
          <a:p>
            <a:pPr lvl="1"/>
            <a:r>
              <a:rPr lang="en-US" altLang="ko-KR" sz="2000" dirty="0"/>
              <a:t>Comparison of post-route TNS + power, for cluster shapes </a:t>
            </a:r>
          </a:p>
          <a:p>
            <a:pPr lvl="1"/>
            <a:r>
              <a:rPr lang="en-US" altLang="ko-KR" sz="2000" b="1" dirty="0">
                <a:solidFill>
                  <a:srgbClr val="002060"/>
                </a:solidFill>
              </a:rPr>
              <a:t>Shapes generated </a:t>
            </a:r>
            <a:r>
              <a:rPr lang="en-US" altLang="ko-KR" sz="2800" b="1" dirty="0">
                <a:solidFill>
                  <a:srgbClr val="00769E"/>
                </a:solidFill>
              </a:rPr>
              <a:t>R</a:t>
            </a:r>
            <a:r>
              <a:rPr lang="en-US" altLang="ko-KR" b="1" dirty="0">
                <a:solidFill>
                  <a:srgbClr val="00769E"/>
                </a:solidFill>
              </a:rPr>
              <a:t>andomly</a:t>
            </a:r>
            <a:r>
              <a:rPr lang="en-US" altLang="ko-KR" dirty="0"/>
              <a:t>, </a:t>
            </a:r>
            <a:r>
              <a:rPr lang="en-US" altLang="ko-KR" sz="2800" b="1" dirty="0">
                <a:solidFill>
                  <a:schemeClr val="accent5">
                    <a:lumMod val="50000"/>
                  </a:schemeClr>
                </a:solidFill>
              </a:rPr>
              <a:t>U</a:t>
            </a:r>
            <a:r>
              <a:rPr lang="en-US" altLang="ko-KR" b="1" dirty="0">
                <a:solidFill>
                  <a:schemeClr val="accent5">
                    <a:lumMod val="50000"/>
                  </a:schemeClr>
                </a:solidFill>
              </a:rPr>
              <a:t>niformly</a:t>
            </a:r>
            <a:r>
              <a:rPr lang="en-US" altLang="ko-KR" dirty="0">
                <a:solidFill>
                  <a:srgbClr val="C1504D"/>
                </a:solidFill>
              </a:rPr>
              <a:t> </a:t>
            </a:r>
            <a:r>
              <a:rPr lang="en-US" altLang="ko-KR" sz="2000" dirty="0"/>
              <a:t>and </a:t>
            </a:r>
            <a:r>
              <a:rPr lang="en-US" altLang="ko-KR" b="1" dirty="0">
                <a:solidFill>
                  <a:schemeClr val="accent6">
                    <a:lumMod val="50000"/>
                  </a:schemeClr>
                </a:solidFill>
              </a:rPr>
              <a:t>V-P&amp;R </a:t>
            </a:r>
            <a:endParaRPr lang="en-US" altLang="ko-KR" sz="2000" b="1" dirty="0">
              <a:solidFill>
                <a:schemeClr val="accent6">
                  <a:lumMod val="50000"/>
                </a:schemeClr>
              </a:solidFill>
            </a:endParaRPr>
          </a:p>
          <a:p>
            <a:endParaRPr lang="en-US" dirty="0"/>
          </a:p>
        </p:txBody>
      </p:sp>
      <p:sp>
        <p:nvSpPr>
          <p:cNvPr id="4" name="TextBox 3">
            <a:extLst>
              <a:ext uri="{FF2B5EF4-FFF2-40B4-BE49-F238E27FC236}">
                <a16:creationId xmlns:a16="http://schemas.microsoft.com/office/drawing/2014/main" id="{3A0FC0E5-C63D-8158-7CE4-C1BA7A44D7B1}"/>
              </a:ext>
            </a:extLst>
          </p:cNvPr>
          <p:cNvSpPr txBox="1"/>
          <p:nvPr/>
        </p:nvSpPr>
        <p:spPr>
          <a:xfrm>
            <a:off x="2637900" y="6266280"/>
            <a:ext cx="2819400" cy="461665"/>
          </a:xfrm>
          <a:prstGeom prst="rect">
            <a:avLst/>
          </a:prstGeom>
          <a:noFill/>
        </p:spPr>
        <p:txBody>
          <a:bodyPr wrap="square" rtlCol="0">
            <a:spAutoFit/>
          </a:bodyPr>
          <a:lstStyle/>
          <a:p>
            <a:pPr algn="ctr"/>
            <a:r>
              <a:rPr lang="en-US" altLang="ko-KR" sz="2400" b="1" dirty="0">
                <a:latin typeface="Arial" panose="020B0604020202020204" pitchFamily="34" charset="0"/>
                <a:cs typeface="Arial" panose="020B0604020202020204" pitchFamily="34" charset="0"/>
              </a:rPr>
              <a:t>Ariane</a:t>
            </a:r>
            <a:endParaRPr lang="ko-KR" altLang="en-US" sz="2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C7AD32A-78EF-F631-4B49-577BC176962C}"/>
              </a:ext>
            </a:extLst>
          </p:cNvPr>
          <p:cNvSpPr txBox="1"/>
          <p:nvPr/>
        </p:nvSpPr>
        <p:spPr>
          <a:xfrm>
            <a:off x="7096329" y="6304242"/>
            <a:ext cx="2819400" cy="461665"/>
          </a:xfrm>
          <a:prstGeom prst="rect">
            <a:avLst/>
          </a:prstGeom>
          <a:noFill/>
        </p:spPr>
        <p:txBody>
          <a:bodyPr wrap="square" rtlCol="0">
            <a:spAutoFit/>
          </a:bodyPr>
          <a:lstStyle/>
          <a:p>
            <a:pPr algn="ctr"/>
            <a:r>
              <a:rPr lang="en-US" altLang="ko-KR" sz="2400" b="1" dirty="0">
                <a:latin typeface="Arial" panose="020B0604020202020204" pitchFamily="34" charset="0"/>
                <a:cs typeface="Arial" panose="020B0604020202020204" pitchFamily="34" charset="0"/>
              </a:rPr>
              <a:t>MegaBoom</a:t>
            </a:r>
            <a:endParaRPr lang="ko-KR" altLang="en-US" sz="2000" b="1" dirty="0">
              <a:latin typeface="Arial" panose="020B0604020202020204" pitchFamily="34" charset="0"/>
              <a:cs typeface="Arial" panose="020B0604020202020204" pitchFamily="34" charset="0"/>
            </a:endParaRPr>
          </a:p>
        </p:txBody>
      </p:sp>
      <p:graphicFrame>
        <p:nvGraphicFramePr>
          <p:cNvPr id="6" name="차트 5">
            <a:extLst>
              <a:ext uri="{FF2B5EF4-FFF2-40B4-BE49-F238E27FC236}">
                <a16:creationId xmlns:a16="http://schemas.microsoft.com/office/drawing/2014/main" id="{05C0F439-CD9C-8019-093F-BF54806E171D}"/>
              </a:ext>
            </a:extLst>
          </p:cNvPr>
          <p:cNvGraphicFramePr/>
          <p:nvPr/>
        </p:nvGraphicFramePr>
        <p:xfrm>
          <a:off x="1745061" y="4103667"/>
          <a:ext cx="2057400" cy="187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차트 6">
            <a:extLst>
              <a:ext uri="{FF2B5EF4-FFF2-40B4-BE49-F238E27FC236}">
                <a16:creationId xmlns:a16="http://schemas.microsoft.com/office/drawing/2014/main" id="{3C96622A-2962-7CD4-9CD6-3F3F753E7EE5}"/>
              </a:ext>
            </a:extLst>
          </p:cNvPr>
          <p:cNvGraphicFramePr/>
          <p:nvPr/>
        </p:nvGraphicFramePr>
        <p:xfrm>
          <a:off x="3802461" y="4103667"/>
          <a:ext cx="2057400" cy="187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차트 7">
            <a:extLst>
              <a:ext uri="{FF2B5EF4-FFF2-40B4-BE49-F238E27FC236}">
                <a16:creationId xmlns:a16="http://schemas.microsoft.com/office/drawing/2014/main" id="{8F64725D-7E6A-FFAC-9B11-EAB3BD691290}"/>
              </a:ext>
            </a:extLst>
          </p:cNvPr>
          <p:cNvGraphicFramePr/>
          <p:nvPr/>
        </p:nvGraphicFramePr>
        <p:xfrm>
          <a:off x="6228080" y="4102666"/>
          <a:ext cx="2057400" cy="1879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차트 8">
            <a:extLst>
              <a:ext uri="{FF2B5EF4-FFF2-40B4-BE49-F238E27FC236}">
                <a16:creationId xmlns:a16="http://schemas.microsoft.com/office/drawing/2014/main" id="{689F7572-52F1-E538-851A-602AE4BE9984}"/>
              </a:ext>
            </a:extLst>
          </p:cNvPr>
          <p:cNvGraphicFramePr/>
          <p:nvPr/>
        </p:nvGraphicFramePr>
        <p:xfrm>
          <a:off x="8285480" y="4102666"/>
          <a:ext cx="2057400" cy="18796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FA54255A-9C90-7102-C26D-E276646FE9FB}"/>
              </a:ext>
            </a:extLst>
          </p:cNvPr>
          <p:cNvSpPr txBox="1"/>
          <p:nvPr/>
        </p:nvSpPr>
        <p:spPr>
          <a:xfrm>
            <a:off x="1507565" y="5934910"/>
            <a:ext cx="2819400" cy="369332"/>
          </a:xfrm>
          <a:prstGeom prst="rect">
            <a:avLst/>
          </a:prstGeom>
          <a:noFill/>
        </p:spPr>
        <p:txBody>
          <a:bodyPr wrap="square" rtlCol="0">
            <a:spAutoFit/>
          </a:bodyPr>
          <a:lstStyle/>
          <a:p>
            <a:pPr algn="ctr"/>
            <a:r>
              <a:rPr lang="en-US" altLang="ko-KR" dirty="0">
                <a:latin typeface="Arial" panose="020B0604020202020204" pitchFamily="34" charset="0"/>
                <a:cs typeface="Arial" panose="020B0604020202020204" pitchFamily="34" charset="0"/>
              </a:rPr>
              <a:t>TNS (ns)</a:t>
            </a: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BE269DF-002D-D211-2E86-0775B57A774E}"/>
              </a:ext>
            </a:extLst>
          </p:cNvPr>
          <p:cNvSpPr txBox="1"/>
          <p:nvPr/>
        </p:nvSpPr>
        <p:spPr>
          <a:xfrm>
            <a:off x="3421461" y="5945571"/>
            <a:ext cx="2819400" cy="369332"/>
          </a:xfrm>
          <a:prstGeom prst="rect">
            <a:avLst/>
          </a:prstGeom>
          <a:noFill/>
        </p:spPr>
        <p:txBody>
          <a:bodyPr wrap="square" rtlCol="0">
            <a:spAutoFit/>
          </a:bodyPr>
          <a:lstStyle/>
          <a:p>
            <a:pPr algn="ctr"/>
            <a:r>
              <a:rPr lang="en-US" altLang="ko-KR" dirty="0">
                <a:latin typeface="Arial" panose="020B0604020202020204" pitchFamily="34" charset="0"/>
                <a:cs typeface="Arial" panose="020B0604020202020204" pitchFamily="34" charset="0"/>
              </a:rPr>
              <a:t>Power (W)</a:t>
            </a:r>
            <a:endParaRPr lang="ko-KR" alt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CB6D271-4E62-81C3-8F71-3F94E9F76CE6}"/>
              </a:ext>
            </a:extLst>
          </p:cNvPr>
          <p:cNvSpPr txBox="1"/>
          <p:nvPr/>
        </p:nvSpPr>
        <p:spPr>
          <a:xfrm>
            <a:off x="5965994" y="5945571"/>
            <a:ext cx="2819400" cy="369332"/>
          </a:xfrm>
          <a:prstGeom prst="rect">
            <a:avLst/>
          </a:prstGeom>
          <a:noFill/>
        </p:spPr>
        <p:txBody>
          <a:bodyPr wrap="square" rtlCol="0">
            <a:spAutoFit/>
          </a:bodyPr>
          <a:lstStyle/>
          <a:p>
            <a:pPr algn="ctr"/>
            <a:r>
              <a:rPr lang="en-US" altLang="ko-KR" dirty="0">
                <a:latin typeface="Arial" panose="020B0604020202020204" pitchFamily="34" charset="0"/>
                <a:cs typeface="Arial" panose="020B0604020202020204" pitchFamily="34" charset="0"/>
              </a:rPr>
              <a:t>TNS (ns)</a:t>
            </a:r>
            <a:endParaRPr lang="ko-KR" alt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9126718-A205-1CE2-2C5B-DA483856A9BB}"/>
              </a:ext>
            </a:extLst>
          </p:cNvPr>
          <p:cNvSpPr txBox="1"/>
          <p:nvPr/>
        </p:nvSpPr>
        <p:spPr>
          <a:xfrm>
            <a:off x="8027676" y="5945571"/>
            <a:ext cx="2819400" cy="369332"/>
          </a:xfrm>
          <a:prstGeom prst="rect">
            <a:avLst/>
          </a:prstGeom>
          <a:noFill/>
        </p:spPr>
        <p:txBody>
          <a:bodyPr wrap="square" rtlCol="0">
            <a:spAutoFit/>
          </a:bodyPr>
          <a:lstStyle/>
          <a:p>
            <a:pPr algn="ctr"/>
            <a:r>
              <a:rPr lang="en-US" altLang="ko-KR" dirty="0">
                <a:latin typeface="Arial" panose="020B0604020202020204" pitchFamily="34" charset="0"/>
                <a:cs typeface="Arial" panose="020B0604020202020204" pitchFamily="34" charset="0"/>
              </a:rPr>
              <a:t>Power (W)</a:t>
            </a:r>
            <a:endParaRPr lang="ko-KR" altLang="en-US" dirty="0">
              <a:latin typeface="Arial" panose="020B0604020202020204" pitchFamily="34" charset="0"/>
              <a:cs typeface="Arial" panose="020B0604020202020204" pitchFamily="34" charset="0"/>
            </a:endParaRPr>
          </a:p>
        </p:txBody>
      </p:sp>
      <p:graphicFrame>
        <p:nvGraphicFramePr>
          <p:cNvPr id="15" name="Diagram 14">
            <a:extLst>
              <a:ext uri="{FF2B5EF4-FFF2-40B4-BE49-F238E27FC236}">
                <a16:creationId xmlns:a16="http://schemas.microsoft.com/office/drawing/2014/main" id="{89BC93C6-CCF8-3ABB-8425-3A051AD70BCA}"/>
              </a:ext>
            </a:extLst>
          </p:cNvPr>
          <p:cNvGraphicFramePr/>
          <p:nvPr>
            <p:extLst>
              <p:ext uri="{D42A27DB-BD31-4B8C-83A1-F6EECF244321}">
                <p14:modId xmlns:p14="http://schemas.microsoft.com/office/powerpoint/2010/main" val="1633468868"/>
              </p:ext>
            </p:extLst>
          </p:nvPr>
        </p:nvGraphicFramePr>
        <p:xfrm>
          <a:off x="8200489" y="-300778"/>
          <a:ext cx="3806807" cy="16263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extBox 13">
            <a:extLst>
              <a:ext uri="{FF2B5EF4-FFF2-40B4-BE49-F238E27FC236}">
                <a16:creationId xmlns:a16="http://schemas.microsoft.com/office/drawing/2014/main" id="{9DB26932-30B0-B1ED-C0B6-9AB0C388EC5F}"/>
              </a:ext>
            </a:extLst>
          </p:cNvPr>
          <p:cNvSpPr txBox="1"/>
          <p:nvPr/>
        </p:nvSpPr>
        <p:spPr>
          <a:xfrm>
            <a:off x="2375903" y="3958261"/>
            <a:ext cx="1224631" cy="369332"/>
          </a:xfrm>
          <a:prstGeom prst="rect">
            <a:avLst/>
          </a:prstGeom>
          <a:noFill/>
        </p:spPr>
        <p:txBody>
          <a:bodyPr wrap="none" rtlCol="0">
            <a:spAutoFit/>
          </a:bodyPr>
          <a:lstStyle/>
          <a:p>
            <a:r>
              <a:rPr kumimoji="1" lang="en-US" altLang="ko-KR" b="1" i="1" dirty="0">
                <a:solidFill>
                  <a:srgbClr val="00769E"/>
                </a:solidFill>
              </a:rPr>
              <a:t>R </a:t>
            </a:r>
            <a:r>
              <a:rPr kumimoji="1" lang="en-US" altLang="ko-KR" b="1" i="1" dirty="0"/>
              <a:t>  </a:t>
            </a:r>
            <a:r>
              <a:rPr kumimoji="1" lang="en-US" altLang="ko-KR" b="1" i="1" dirty="0">
                <a:solidFill>
                  <a:srgbClr val="8CCDA3"/>
                </a:solidFill>
              </a:rPr>
              <a:t>U </a:t>
            </a:r>
            <a:r>
              <a:rPr kumimoji="1" lang="en-US" altLang="ko-KR" b="1" i="1" dirty="0"/>
              <a:t> </a:t>
            </a:r>
            <a:r>
              <a:rPr kumimoji="1" lang="en-US" altLang="ko-KR" b="1" i="1" dirty="0">
                <a:highlight>
                  <a:srgbClr val="FFFF00"/>
                </a:highlight>
              </a:rPr>
              <a:t>Ours</a:t>
            </a:r>
            <a:endParaRPr kumimoji="1" lang="ko-KR" altLang="en-US" b="1" i="1" dirty="0">
              <a:highlight>
                <a:srgbClr val="FFFF00"/>
              </a:highlight>
            </a:endParaRPr>
          </a:p>
        </p:txBody>
      </p:sp>
      <p:sp>
        <p:nvSpPr>
          <p:cNvPr id="19" name="TextBox 18">
            <a:extLst>
              <a:ext uri="{FF2B5EF4-FFF2-40B4-BE49-F238E27FC236}">
                <a16:creationId xmlns:a16="http://schemas.microsoft.com/office/drawing/2014/main" id="{CE7A1EF8-62E3-3042-CFD3-816B5D1A7DB2}"/>
              </a:ext>
            </a:extLst>
          </p:cNvPr>
          <p:cNvSpPr txBox="1"/>
          <p:nvPr/>
        </p:nvSpPr>
        <p:spPr>
          <a:xfrm>
            <a:off x="6913747" y="3958261"/>
            <a:ext cx="1224631" cy="369332"/>
          </a:xfrm>
          <a:prstGeom prst="rect">
            <a:avLst/>
          </a:prstGeom>
          <a:noFill/>
        </p:spPr>
        <p:txBody>
          <a:bodyPr wrap="none" rtlCol="0">
            <a:spAutoFit/>
          </a:bodyPr>
          <a:lstStyle/>
          <a:p>
            <a:r>
              <a:rPr kumimoji="1" lang="en-US" altLang="ko-KR" b="1" i="1" dirty="0">
                <a:solidFill>
                  <a:srgbClr val="00769E"/>
                </a:solidFill>
              </a:rPr>
              <a:t>R </a:t>
            </a:r>
            <a:r>
              <a:rPr kumimoji="1" lang="en-US" altLang="ko-KR" b="1" i="1" dirty="0"/>
              <a:t>  </a:t>
            </a:r>
            <a:r>
              <a:rPr kumimoji="1" lang="en-US" altLang="ko-KR" b="1" i="1" dirty="0">
                <a:solidFill>
                  <a:srgbClr val="8CCDA3"/>
                </a:solidFill>
              </a:rPr>
              <a:t>U </a:t>
            </a:r>
            <a:r>
              <a:rPr kumimoji="1" lang="en-US" altLang="ko-KR" b="1" i="1" dirty="0"/>
              <a:t> </a:t>
            </a:r>
            <a:r>
              <a:rPr kumimoji="1" lang="en-US" altLang="ko-KR" b="1" i="1" dirty="0">
                <a:highlight>
                  <a:srgbClr val="FFFF00"/>
                </a:highlight>
              </a:rPr>
              <a:t>Ours</a:t>
            </a:r>
            <a:endParaRPr kumimoji="1" lang="ko-KR" altLang="en-US" b="1" i="1" dirty="0">
              <a:highlight>
                <a:srgbClr val="FFFF00"/>
              </a:highlight>
            </a:endParaRPr>
          </a:p>
        </p:txBody>
      </p:sp>
      <p:sp>
        <p:nvSpPr>
          <p:cNvPr id="20" name="TextBox 19">
            <a:extLst>
              <a:ext uri="{FF2B5EF4-FFF2-40B4-BE49-F238E27FC236}">
                <a16:creationId xmlns:a16="http://schemas.microsoft.com/office/drawing/2014/main" id="{4001C96F-760C-831D-CC3D-8431978B7084}"/>
              </a:ext>
            </a:extLst>
          </p:cNvPr>
          <p:cNvSpPr txBox="1"/>
          <p:nvPr/>
        </p:nvSpPr>
        <p:spPr>
          <a:xfrm>
            <a:off x="4589564" y="5772972"/>
            <a:ext cx="1224631" cy="369332"/>
          </a:xfrm>
          <a:prstGeom prst="rect">
            <a:avLst/>
          </a:prstGeom>
          <a:noFill/>
        </p:spPr>
        <p:txBody>
          <a:bodyPr wrap="none" rtlCol="0">
            <a:spAutoFit/>
          </a:bodyPr>
          <a:lstStyle/>
          <a:p>
            <a:r>
              <a:rPr kumimoji="1" lang="en-US" altLang="ko-KR" b="1" i="1" dirty="0">
                <a:solidFill>
                  <a:srgbClr val="00769E"/>
                </a:solidFill>
              </a:rPr>
              <a:t>R </a:t>
            </a:r>
            <a:r>
              <a:rPr kumimoji="1" lang="en-US" altLang="ko-KR" b="1" i="1" dirty="0"/>
              <a:t>  </a:t>
            </a:r>
            <a:r>
              <a:rPr kumimoji="1" lang="en-US" altLang="ko-KR" b="1" i="1" dirty="0">
                <a:solidFill>
                  <a:srgbClr val="8CCDA3"/>
                </a:solidFill>
              </a:rPr>
              <a:t>U </a:t>
            </a:r>
            <a:r>
              <a:rPr kumimoji="1" lang="en-US" altLang="ko-KR" b="1" i="1" dirty="0"/>
              <a:t> </a:t>
            </a:r>
            <a:r>
              <a:rPr kumimoji="1" lang="en-US" altLang="ko-KR" b="1" i="1" dirty="0">
                <a:highlight>
                  <a:srgbClr val="FFFF00"/>
                </a:highlight>
              </a:rPr>
              <a:t>Ours</a:t>
            </a:r>
            <a:endParaRPr kumimoji="1" lang="ko-KR" altLang="en-US" b="1" i="1" dirty="0">
              <a:highlight>
                <a:srgbClr val="FFFF00"/>
              </a:highlight>
            </a:endParaRPr>
          </a:p>
        </p:txBody>
      </p:sp>
      <p:sp>
        <p:nvSpPr>
          <p:cNvPr id="21" name="TextBox 20">
            <a:extLst>
              <a:ext uri="{FF2B5EF4-FFF2-40B4-BE49-F238E27FC236}">
                <a16:creationId xmlns:a16="http://schemas.microsoft.com/office/drawing/2014/main" id="{1BB53905-2EDA-8309-AC82-5FC34FB10193}"/>
              </a:ext>
            </a:extLst>
          </p:cNvPr>
          <p:cNvSpPr txBox="1"/>
          <p:nvPr/>
        </p:nvSpPr>
        <p:spPr>
          <a:xfrm>
            <a:off x="9104425" y="5760905"/>
            <a:ext cx="1224631" cy="369332"/>
          </a:xfrm>
          <a:prstGeom prst="rect">
            <a:avLst/>
          </a:prstGeom>
          <a:noFill/>
        </p:spPr>
        <p:txBody>
          <a:bodyPr wrap="none" rtlCol="0">
            <a:spAutoFit/>
          </a:bodyPr>
          <a:lstStyle/>
          <a:p>
            <a:r>
              <a:rPr kumimoji="1" lang="en-US" altLang="ko-KR" b="1" i="1" dirty="0">
                <a:solidFill>
                  <a:srgbClr val="00769E"/>
                </a:solidFill>
              </a:rPr>
              <a:t>R </a:t>
            </a:r>
            <a:r>
              <a:rPr kumimoji="1" lang="en-US" altLang="ko-KR" b="1" i="1" dirty="0"/>
              <a:t>  </a:t>
            </a:r>
            <a:r>
              <a:rPr kumimoji="1" lang="en-US" altLang="ko-KR" b="1" i="1" dirty="0">
                <a:solidFill>
                  <a:srgbClr val="8CCDA3"/>
                </a:solidFill>
              </a:rPr>
              <a:t>U </a:t>
            </a:r>
            <a:r>
              <a:rPr kumimoji="1" lang="en-US" altLang="ko-KR" b="1" i="1" dirty="0"/>
              <a:t> </a:t>
            </a:r>
            <a:r>
              <a:rPr kumimoji="1" lang="en-US" altLang="ko-KR" b="1" i="1" dirty="0">
                <a:highlight>
                  <a:srgbClr val="FFFF00"/>
                </a:highlight>
              </a:rPr>
              <a:t>Ours</a:t>
            </a:r>
            <a:endParaRPr kumimoji="1" lang="ko-KR" altLang="en-US" b="1" i="1" dirty="0">
              <a:highlight>
                <a:srgbClr val="FFFF00"/>
              </a:highlight>
            </a:endParaRPr>
          </a:p>
        </p:txBody>
      </p:sp>
    </p:spTree>
    <p:extLst>
      <p:ext uri="{BB962C8B-B14F-4D97-AF65-F5344CB8AC3E}">
        <p14:creationId xmlns:p14="http://schemas.microsoft.com/office/powerpoint/2010/main" val="35684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6" grpId="0">
        <p:bldAsOne/>
      </p:bldGraphic>
      <p:bldGraphic spid="7" grpId="0">
        <p:bldAsOne/>
      </p:bldGraphic>
      <p:bldGraphic spid="8" grpId="0">
        <p:bldAsOne/>
      </p:bldGraphic>
      <p:bldGraphic spid="9" grpId="0">
        <p:bldAsOne/>
      </p:bldGraphic>
      <p:bldP spid="10" grpId="0"/>
      <p:bldP spid="11" grpId="0"/>
      <p:bldP spid="12" grpId="0"/>
      <p:bldP spid="13" grpId="0"/>
      <p:bldP spid="14"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Virtualized place-and-route flow</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p:txBody>
          <a:bodyPr/>
          <a:lstStyle/>
          <a:p>
            <a:r>
              <a:rPr lang="en-US" altLang="ko-Kore-KR" sz="2400" b="1" dirty="0"/>
              <a:t>V-P&amp;R flow</a:t>
            </a:r>
          </a:p>
          <a:p>
            <a:pPr lvl="1"/>
            <a:r>
              <a:rPr lang="en-US" altLang="ko-Kore-KR" sz="2000" dirty="0"/>
              <a:t>Run P&amp;R on sub-netlists induced by clusters on a virtual die</a:t>
            </a:r>
            <a:endParaRPr lang="en-US" altLang="ko-KR" sz="2000" dirty="0">
              <a:sym typeface="Wingdings" panose="05000000000000000000" pitchFamily="2" charset="2"/>
            </a:endParaRPr>
          </a:p>
          <a:p>
            <a:endParaRPr lang="en-US" dirty="0"/>
          </a:p>
        </p:txBody>
      </p:sp>
      <p:pic>
        <p:nvPicPr>
          <p:cNvPr id="12" name="그림 11">
            <a:extLst>
              <a:ext uri="{FF2B5EF4-FFF2-40B4-BE49-F238E27FC236}">
                <a16:creationId xmlns:a16="http://schemas.microsoft.com/office/drawing/2014/main" id="{A93FC118-9DFD-F523-78BE-69F679106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946" y="2225321"/>
            <a:ext cx="7933308" cy="3886200"/>
          </a:xfrm>
          <a:prstGeom prst="rect">
            <a:avLst/>
          </a:prstGeom>
        </p:spPr>
      </p:pic>
      <p:sp>
        <p:nvSpPr>
          <p:cNvPr id="13" name="모서리가 둥근 직사각형 12">
            <a:extLst>
              <a:ext uri="{FF2B5EF4-FFF2-40B4-BE49-F238E27FC236}">
                <a16:creationId xmlns:a16="http://schemas.microsoft.com/office/drawing/2014/main" id="{AD34C00D-299A-A007-F689-0BE255DE1C1B}"/>
              </a:ext>
            </a:extLst>
          </p:cNvPr>
          <p:cNvSpPr/>
          <p:nvPr/>
        </p:nvSpPr>
        <p:spPr bwMode="auto">
          <a:xfrm>
            <a:off x="3381946" y="2532864"/>
            <a:ext cx="1584134" cy="609600"/>
          </a:xfrm>
          <a:prstGeom prst="roundRect">
            <a:avLst/>
          </a:prstGeom>
          <a:noFill/>
          <a:ln w="4445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4" name="모서리가 둥근 직사각형 13">
            <a:extLst>
              <a:ext uri="{FF2B5EF4-FFF2-40B4-BE49-F238E27FC236}">
                <a16:creationId xmlns:a16="http://schemas.microsoft.com/office/drawing/2014/main" id="{8CC22808-42FF-2A4A-DD83-108D7B9B3A8B}"/>
              </a:ext>
            </a:extLst>
          </p:cNvPr>
          <p:cNvSpPr/>
          <p:nvPr/>
        </p:nvSpPr>
        <p:spPr bwMode="auto">
          <a:xfrm>
            <a:off x="3381946" y="3828262"/>
            <a:ext cx="3412934" cy="2095500"/>
          </a:xfrm>
          <a:prstGeom prst="roundRect">
            <a:avLst/>
          </a:prstGeom>
          <a:noFill/>
          <a:ln w="444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5" name="모서리가 둥근 직사각형 14">
            <a:extLst>
              <a:ext uri="{FF2B5EF4-FFF2-40B4-BE49-F238E27FC236}">
                <a16:creationId xmlns:a16="http://schemas.microsoft.com/office/drawing/2014/main" id="{50B18A0F-11FF-43DD-728A-4B5CCDDD4E53}"/>
              </a:ext>
            </a:extLst>
          </p:cNvPr>
          <p:cNvSpPr/>
          <p:nvPr/>
        </p:nvSpPr>
        <p:spPr bwMode="auto">
          <a:xfrm>
            <a:off x="7252080" y="2289354"/>
            <a:ext cx="3581400" cy="2324100"/>
          </a:xfrm>
          <a:prstGeom prst="roundRect">
            <a:avLst/>
          </a:prstGeom>
          <a:noFill/>
          <a:ln w="44450" cap="flat" cmpd="sng" algn="ctr">
            <a:solidFill>
              <a:schemeClr val="accent5">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rgbClr val="00B050"/>
              </a:solidFill>
              <a:effectLst/>
              <a:latin typeface="Arial Narrow" pitchFamily="34" charset="0"/>
            </a:endParaRPr>
          </a:p>
        </p:txBody>
      </p:sp>
      <p:sp>
        <p:nvSpPr>
          <p:cNvPr id="17" name="TextBox 16">
            <a:extLst>
              <a:ext uri="{FF2B5EF4-FFF2-40B4-BE49-F238E27FC236}">
                <a16:creationId xmlns:a16="http://schemas.microsoft.com/office/drawing/2014/main" id="{7D8DC4B4-E262-2F6B-B07B-18E20F5ACE3A}"/>
              </a:ext>
            </a:extLst>
          </p:cNvPr>
          <p:cNvSpPr txBox="1"/>
          <p:nvPr/>
        </p:nvSpPr>
        <p:spPr>
          <a:xfrm>
            <a:off x="85072" y="2732925"/>
            <a:ext cx="3429000" cy="1200329"/>
          </a:xfrm>
          <a:prstGeom prst="rect">
            <a:avLst/>
          </a:prstGeom>
          <a:noFill/>
        </p:spPr>
        <p:txBody>
          <a:bodyPr wrap="square" rtlCol="0">
            <a:spAutoFit/>
          </a:bodyPr>
          <a:lstStyle/>
          <a:p>
            <a:pPr algn="ctr"/>
            <a:r>
              <a:rPr lang="en-US" altLang="ko-KR" sz="2400" b="1" dirty="0">
                <a:solidFill>
                  <a:srgbClr val="002060"/>
                </a:solidFill>
                <a:latin typeface="Arial" panose="020B0604020202020204" pitchFamily="34" charset="0"/>
                <a:cs typeface="Arial" panose="020B0604020202020204" pitchFamily="34" charset="0"/>
              </a:rPr>
              <a:t>Step 1</a:t>
            </a:r>
            <a:r>
              <a:rPr lang="en-US" altLang="ko-KR" sz="2400" dirty="0">
                <a:solidFill>
                  <a:srgbClr val="002060"/>
                </a:solidFill>
                <a:latin typeface="Arial" panose="020B0604020202020204" pitchFamily="34" charset="0"/>
                <a:cs typeface="Arial" panose="020B0604020202020204" pitchFamily="34" charset="0"/>
              </a:rPr>
              <a:t>. </a:t>
            </a:r>
          </a:p>
          <a:p>
            <a:pPr algn="ctr"/>
            <a:r>
              <a:rPr lang="en-US" altLang="ko-KR" sz="2400" dirty="0">
                <a:solidFill>
                  <a:srgbClr val="002060"/>
                </a:solidFill>
                <a:latin typeface="Arial" panose="020B0604020202020204" pitchFamily="34" charset="0"/>
                <a:cs typeface="Arial" panose="020B0604020202020204" pitchFamily="34" charset="0"/>
              </a:rPr>
              <a:t>Convert cluster into sub-netlist</a:t>
            </a:r>
            <a:endParaRPr lang="ko-KR" altLang="en-US" sz="2400"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7044428-A8B3-AD92-930E-DBAB38D3DFAF}"/>
              </a:ext>
            </a:extLst>
          </p:cNvPr>
          <p:cNvSpPr txBox="1"/>
          <p:nvPr/>
        </p:nvSpPr>
        <p:spPr>
          <a:xfrm>
            <a:off x="-1248428" y="4454319"/>
            <a:ext cx="6096000" cy="1200329"/>
          </a:xfrm>
          <a:prstGeom prst="rect">
            <a:avLst/>
          </a:prstGeom>
          <a:noFill/>
        </p:spPr>
        <p:txBody>
          <a:bodyPr wrap="square" rtlCol="0">
            <a:spAutoFit/>
          </a:bodyPr>
          <a:lstStyle/>
          <a:p>
            <a:pPr algn="ctr"/>
            <a:r>
              <a:rPr lang="en-US" altLang="ko-KR" sz="2400" b="1" dirty="0">
                <a:solidFill>
                  <a:srgbClr val="0070C0"/>
                </a:solidFill>
                <a:latin typeface="Arial" panose="020B0604020202020204" pitchFamily="34" charset="0"/>
                <a:cs typeface="Arial" panose="020B0604020202020204" pitchFamily="34" charset="0"/>
              </a:rPr>
              <a:t>Step 2</a:t>
            </a:r>
            <a:r>
              <a:rPr lang="en-US" altLang="ko-KR" sz="2400" dirty="0">
                <a:solidFill>
                  <a:srgbClr val="0070C0"/>
                </a:solidFill>
                <a:latin typeface="Arial" panose="020B0604020202020204" pitchFamily="34" charset="0"/>
                <a:cs typeface="Arial" panose="020B0604020202020204" pitchFamily="34" charset="0"/>
              </a:rPr>
              <a:t>. </a:t>
            </a:r>
          </a:p>
          <a:p>
            <a:pPr algn="ctr"/>
            <a:r>
              <a:rPr lang="en-US" altLang="ko-KR" sz="2400" dirty="0">
                <a:solidFill>
                  <a:srgbClr val="0070C0"/>
                </a:solidFill>
                <a:latin typeface="Arial" panose="020B0604020202020204" pitchFamily="34" charset="0"/>
                <a:cs typeface="Arial" panose="020B0604020202020204" pitchFamily="34" charset="0"/>
              </a:rPr>
              <a:t>Run P&amp;R </a:t>
            </a:r>
          </a:p>
          <a:p>
            <a:pPr algn="ctr"/>
            <a:r>
              <a:rPr lang="en-US" altLang="ko-KR" sz="2400" dirty="0">
                <a:solidFill>
                  <a:srgbClr val="0070C0"/>
                </a:solidFill>
                <a:latin typeface="Arial" panose="020B0604020202020204" pitchFamily="34" charset="0"/>
                <a:cs typeface="Arial" panose="020B0604020202020204" pitchFamily="34" charset="0"/>
              </a:rPr>
              <a:t>using OpenROAD</a:t>
            </a:r>
            <a:endParaRPr lang="ko-KR" altLang="en-US" sz="2400" dirty="0">
              <a:solidFill>
                <a:srgbClr val="0070C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67F94A7-F3E0-6690-F315-924F2522A7C9}"/>
              </a:ext>
            </a:extLst>
          </p:cNvPr>
          <p:cNvSpPr txBox="1"/>
          <p:nvPr/>
        </p:nvSpPr>
        <p:spPr>
          <a:xfrm>
            <a:off x="6604380" y="1259801"/>
            <a:ext cx="4876800" cy="830997"/>
          </a:xfrm>
          <a:prstGeom prst="rect">
            <a:avLst/>
          </a:prstGeom>
          <a:noFill/>
        </p:spPr>
        <p:txBody>
          <a:bodyPr wrap="square" rtlCol="0">
            <a:spAutoFit/>
          </a:bodyPr>
          <a:lstStyle/>
          <a:p>
            <a:pPr algn="ctr"/>
            <a:r>
              <a:rPr lang="en-US" altLang="ko-KR" sz="2400" b="1" dirty="0">
                <a:solidFill>
                  <a:schemeClr val="accent5">
                    <a:lumMod val="50000"/>
                  </a:schemeClr>
                </a:solidFill>
                <a:latin typeface="Arial" panose="020B0604020202020204" pitchFamily="34" charset="0"/>
                <a:cs typeface="Arial" panose="020B0604020202020204" pitchFamily="34" charset="0"/>
              </a:rPr>
              <a:t>Step 3. </a:t>
            </a:r>
          </a:p>
          <a:p>
            <a:pPr algn="ctr"/>
            <a:r>
              <a:rPr lang="en-US" altLang="ko-KR" sz="2400" dirty="0">
                <a:solidFill>
                  <a:schemeClr val="accent5">
                    <a:lumMod val="50000"/>
                  </a:schemeClr>
                </a:solidFill>
                <a:latin typeface="Arial" panose="020B0604020202020204" pitchFamily="34" charset="0"/>
                <a:cs typeface="Arial" panose="020B0604020202020204" pitchFamily="34" charset="0"/>
              </a:rPr>
              <a:t>Calculate “Total cost” </a:t>
            </a:r>
            <a:endParaRPr lang="ko-KR" altLang="en-US" sz="2400"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0CE59A17-AB62-C7E1-2830-94F6735590DA}"/>
              </a:ext>
            </a:extLst>
          </p:cNvPr>
          <p:cNvGraphicFramePr/>
          <p:nvPr>
            <p:extLst>
              <p:ext uri="{D42A27DB-BD31-4B8C-83A1-F6EECF244321}">
                <p14:modId xmlns:p14="http://schemas.microsoft.com/office/powerpoint/2010/main" val="4224836315"/>
              </p:ext>
            </p:extLst>
          </p:nvPr>
        </p:nvGraphicFramePr>
        <p:xfrm>
          <a:off x="8200489" y="-300778"/>
          <a:ext cx="3806807" cy="1626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406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ML-accelerated V-P&amp;R</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p:txBody>
          <a:bodyPr/>
          <a:lstStyle/>
          <a:p>
            <a:r>
              <a:rPr lang="en-US" altLang="ko-Kore-KR" sz="2400" b="1" dirty="0">
                <a:solidFill>
                  <a:srgbClr val="002060"/>
                </a:solidFill>
              </a:rPr>
              <a:t>V-P&amp;R not scalable for large designs (more clusters)</a:t>
            </a:r>
            <a:endParaRPr lang="en-US" altLang="ko-Kore-KR" sz="2000" dirty="0"/>
          </a:p>
          <a:p>
            <a:pPr lvl="1"/>
            <a:endParaRPr lang="en-US" altLang="ko-Kore-KR" sz="1000" b="1" dirty="0"/>
          </a:p>
          <a:p>
            <a:r>
              <a:rPr lang="en-US" altLang="ko-Kore-KR" sz="2400" b="1" dirty="0">
                <a:solidFill>
                  <a:srgbClr val="002060"/>
                </a:solidFill>
              </a:rPr>
              <a:t>ML-accelerated V-P&amp;R</a:t>
            </a:r>
          </a:p>
          <a:p>
            <a:pPr lvl="1"/>
            <a:r>
              <a:rPr lang="en-US" altLang="ko-Kore-KR" sz="2000" dirty="0"/>
              <a:t>Replace </a:t>
            </a:r>
            <a:r>
              <a:rPr lang="en-US" altLang="ko-Kore-KR" sz="2000" dirty="0" err="1"/>
              <a:t>OpenROAD</a:t>
            </a:r>
            <a:r>
              <a:rPr lang="en-US" altLang="ko-Kore-KR" sz="2000" dirty="0"/>
              <a:t> flow by </a:t>
            </a:r>
            <a:r>
              <a:rPr lang="en-US" altLang="ko-Kore-KR" sz="2000" b="1" dirty="0"/>
              <a:t>predicting</a:t>
            </a:r>
            <a:r>
              <a:rPr lang="en-US" altLang="ko-Kore-KR" sz="2000" dirty="0"/>
              <a:t> the </a:t>
            </a:r>
            <a:r>
              <a:rPr lang="en-US" altLang="ko-Kore-KR" sz="2000" b="1" i="1" dirty="0"/>
              <a:t>total cost </a:t>
            </a:r>
            <a:r>
              <a:rPr lang="en-US" altLang="ko-Kore-KR" sz="2000" dirty="0"/>
              <a:t>for each cluster shape candidate</a:t>
            </a:r>
          </a:p>
          <a:p>
            <a:pPr lvl="1"/>
            <a:r>
              <a:rPr lang="en-US" altLang="ko-KR" sz="2000" b="1" dirty="0">
                <a:solidFill>
                  <a:srgbClr val="C00000"/>
                </a:solidFill>
                <a:sym typeface="Wingdings" panose="05000000000000000000" pitchFamily="2" charset="2"/>
              </a:rPr>
              <a:t>~30x faster compared to naive V-P&amp;R flow</a:t>
            </a:r>
            <a:endParaRPr lang="en-US" altLang="ko-KR" sz="2000" b="1" dirty="0">
              <a:solidFill>
                <a:srgbClr val="C00000"/>
              </a:solidFill>
            </a:endParaRPr>
          </a:p>
          <a:p>
            <a:endParaRPr lang="en-US" dirty="0"/>
          </a:p>
        </p:txBody>
      </p:sp>
      <p:pic>
        <p:nvPicPr>
          <p:cNvPr id="4" name="그림 3">
            <a:extLst>
              <a:ext uri="{FF2B5EF4-FFF2-40B4-BE49-F238E27FC236}">
                <a16:creationId xmlns:a16="http://schemas.microsoft.com/office/drawing/2014/main" id="{D5672DE7-A1B8-3327-EA93-B7204D15F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825" y="3788355"/>
            <a:ext cx="5191802" cy="2606956"/>
          </a:xfrm>
          <a:prstGeom prst="rect">
            <a:avLst/>
          </a:prstGeom>
        </p:spPr>
      </p:pic>
      <p:pic>
        <p:nvPicPr>
          <p:cNvPr id="5" name="그림 4">
            <a:extLst>
              <a:ext uri="{FF2B5EF4-FFF2-40B4-BE49-F238E27FC236}">
                <a16:creationId xmlns:a16="http://schemas.microsoft.com/office/drawing/2014/main" id="{1A3C0948-61C3-1E89-FB80-35E3FFD7A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214" y="3644031"/>
            <a:ext cx="2724786" cy="2665713"/>
          </a:xfrm>
          <a:prstGeom prst="rect">
            <a:avLst/>
          </a:prstGeom>
        </p:spPr>
      </p:pic>
      <p:cxnSp>
        <p:nvCxnSpPr>
          <p:cNvPr id="6" name="직선 화살표 연결선 5">
            <a:extLst>
              <a:ext uri="{FF2B5EF4-FFF2-40B4-BE49-F238E27FC236}">
                <a16:creationId xmlns:a16="http://schemas.microsoft.com/office/drawing/2014/main" id="{F0673D7A-5948-05FA-AC13-E9EBDBB4D12D}"/>
              </a:ext>
            </a:extLst>
          </p:cNvPr>
          <p:cNvCxnSpPr>
            <a:cxnSpLocks/>
          </p:cNvCxnSpPr>
          <p:nvPr/>
        </p:nvCxnSpPr>
        <p:spPr bwMode="auto">
          <a:xfrm>
            <a:off x="7010400" y="4634631"/>
            <a:ext cx="627147" cy="0"/>
          </a:xfrm>
          <a:prstGeom prst="straightConnector1">
            <a:avLst/>
          </a:prstGeom>
          <a:ln w="25400">
            <a:prstDash val="solid"/>
            <a:headEnd type="none" w="med" len="med"/>
            <a:tailEnd type="triangle" w="lg" len="lg"/>
          </a:ln>
        </p:spPr>
        <p:style>
          <a:lnRef idx="1">
            <a:schemeClr val="accent2"/>
          </a:lnRef>
          <a:fillRef idx="0">
            <a:schemeClr val="accent2"/>
          </a:fillRef>
          <a:effectRef idx="0">
            <a:schemeClr val="accent2"/>
          </a:effectRef>
          <a:fontRef idx="minor">
            <a:schemeClr val="tx1"/>
          </a:fontRef>
        </p:style>
      </p:cxnSp>
      <p:sp>
        <p:nvSpPr>
          <p:cNvPr id="7" name="직사각형 6">
            <a:extLst>
              <a:ext uri="{FF2B5EF4-FFF2-40B4-BE49-F238E27FC236}">
                <a16:creationId xmlns:a16="http://schemas.microsoft.com/office/drawing/2014/main" id="{AB432C65-4EC0-CDF2-6D97-ED625510BE99}"/>
              </a:ext>
            </a:extLst>
          </p:cNvPr>
          <p:cNvSpPr/>
          <p:nvPr/>
        </p:nvSpPr>
        <p:spPr bwMode="auto">
          <a:xfrm>
            <a:off x="1905000" y="4748556"/>
            <a:ext cx="2600314" cy="1769007"/>
          </a:xfrm>
          <a:prstGeom prst="rect">
            <a:avLst/>
          </a:prstGeom>
          <a:solidFill>
            <a:srgbClr val="C00000">
              <a:alpha val="10000"/>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8" name="직사각형 7">
            <a:extLst>
              <a:ext uri="{FF2B5EF4-FFF2-40B4-BE49-F238E27FC236}">
                <a16:creationId xmlns:a16="http://schemas.microsoft.com/office/drawing/2014/main" id="{306DD237-F230-A097-8944-D5CD07A4AF18}"/>
              </a:ext>
            </a:extLst>
          </p:cNvPr>
          <p:cNvSpPr/>
          <p:nvPr/>
        </p:nvSpPr>
        <p:spPr bwMode="auto">
          <a:xfrm>
            <a:off x="4319552" y="3644031"/>
            <a:ext cx="2573252" cy="1097095"/>
          </a:xfrm>
          <a:prstGeom prst="rect">
            <a:avLst/>
          </a:prstGeom>
          <a:solidFill>
            <a:srgbClr val="C00000">
              <a:alpha val="10000"/>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cxnSp>
        <p:nvCxnSpPr>
          <p:cNvPr id="9" name="직선 연결선 6">
            <a:extLst>
              <a:ext uri="{FF2B5EF4-FFF2-40B4-BE49-F238E27FC236}">
                <a16:creationId xmlns:a16="http://schemas.microsoft.com/office/drawing/2014/main" id="{CB9D383C-62C7-C5B0-3692-B783646CFADD}"/>
              </a:ext>
            </a:extLst>
          </p:cNvPr>
          <p:cNvCxnSpPr>
            <a:cxnSpLocks/>
          </p:cNvCxnSpPr>
          <p:nvPr/>
        </p:nvCxnSpPr>
        <p:spPr bwMode="auto">
          <a:xfrm>
            <a:off x="1905000" y="4726494"/>
            <a:ext cx="2408250" cy="14632"/>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0" name="직선 연결선 15">
            <a:extLst>
              <a:ext uri="{FF2B5EF4-FFF2-40B4-BE49-F238E27FC236}">
                <a16:creationId xmlns:a16="http://schemas.microsoft.com/office/drawing/2014/main" id="{1A28AD45-F658-CA0A-90C8-86B966BC6B75}"/>
              </a:ext>
            </a:extLst>
          </p:cNvPr>
          <p:cNvCxnSpPr>
            <a:cxnSpLocks/>
          </p:cNvCxnSpPr>
          <p:nvPr/>
        </p:nvCxnSpPr>
        <p:spPr bwMode="auto">
          <a:xfrm>
            <a:off x="1905000" y="4726494"/>
            <a:ext cx="0" cy="1804031"/>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1" name="직선 연결선 19">
            <a:extLst>
              <a:ext uri="{FF2B5EF4-FFF2-40B4-BE49-F238E27FC236}">
                <a16:creationId xmlns:a16="http://schemas.microsoft.com/office/drawing/2014/main" id="{7A4115BA-2022-8706-28AE-5660772983A2}"/>
              </a:ext>
            </a:extLst>
          </p:cNvPr>
          <p:cNvCxnSpPr>
            <a:cxnSpLocks/>
          </p:cNvCxnSpPr>
          <p:nvPr/>
        </p:nvCxnSpPr>
        <p:spPr bwMode="auto">
          <a:xfrm>
            <a:off x="4313250" y="3644031"/>
            <a:ext cx="0" cy="1082419"/>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2" name="직선 연결선 22">
            <a:extLst>
              <a:ext uri="{FF2B5EF4-FFF2-40B4-BE49-F238E27FC236}">
                <a16:creationId xmlns:a16="http://schemas.microsoft.com/office/drawing/2014/main" id="{62237F21-82CB-EB61-001D-AA742A078221}"/>
              </a:ext>
            </a:extLst>
          </p:cNvPr>
          <p:cNvCxnSpPr>
            <a:cxnSpLocks/>
          </p:cNvCxnSpPr>
          <p:nvPr/>
        </p:nvCxnSpPr>
        <p:spPr bwMode="auto">
          <a:xfrm>
            <a:off x="4294127" y="3644075"/>
            <a:ext cx="260472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3" name="직선 연결선 25">
            <a:extLst>
              <a:ext uri="{FF2B5EF4-FFF2-40B4-BE49-F238E27FC236}">
                <a16:creationId xmlns:a16="http://schemas.microsoft.com/office/drawing/2014/main" id="{811A25AB-572D-A12B-193A-651F882F0B80}"/>
              </a:ext>
            </a:extLst>
          </p:cNvPr>
          <p:cNvCxnSpPr>
            <a:cxnSpLocks/>
          </p:cNvCxnSpPr>
          <p:nvPr/>
        </p:nvCxnSpPr>
        <p:spPr bwMode="auto">
          <a:xfrm>
            <a:off x="6898848" y="3644076"/>
            <a:ext cx="0" cy="110448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4" name="직선 연결선 26">
            <a:extLst>
              <a:ext uri="{FF2B5EF4-FFF2-40B4-BE49-F238E27FC236}">
                <a16:creationId xmlns:a16="http://schemas.microsoft.com/office/drawing/2014/main" id="{AA4B649D-EF40-C092-5E97-10B26EAA4F2C}"/>
              </a:ext>
            </a:extLst>
          </p:cNvPr>
          <p:cNvCxnSpPr>
            <a:cxnSpLocks/>
          </p:cNvCxnSpPr>
          <p:nvPr/>
        </p:nvCxnSpPr>
        <p:spPr bwMode="auto">
          <a:xfrm>
            <a:off x="4503677" y="4753896"/>
            <a:ext cx="2389127"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5" name="직선 연결선 27">
            <a:extLst>
              <a:ext uri="{FF2B5EF4-FFF2-40B4-BE49-F238E27FC236}">
                <a16:creationId xmlns:a16="http://schemas.microsoft.com/office/drawing/2014/main" id="{02EFE067-0D25-CF0A-43B1-7A7B65E0A482}"/>
              </a:ext>
            </a:extLst>
          </p:cNvPr>
          <p:cNvCxnSpPr>
            <a:cxnSpLocks/>
          </p:cNvCxnSpPr>
          <p:nvPr/>
        </p:nvCxnSpPr>
        <p:spPr bwMode="auto">
          <a:xfrm>
            <a:off x="4503677" y="4748556"/>
            <a:ext cx="1644" cy="1781972"/>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16" name="직선 연결선 28">
            <a:extLst>
              <a:ext uri="{FF2B5EF4-FFF2-40B4-BE49-F238E27FC236}">
                <a16:creationId xmlns:a16="http://schemas.microsoft.com/office/drawing/2014/main" id="{E1AA7070-FF06-B3BC-A006-EAFEF587EED4}"/>
              </a:ext>
            </a:extLst>
          </p:cNvPr>
          <p:cNvCxnSpPr>
            <a:cxnSpLocks/>
          </p:cNvCxnSpPr>
          <p:nvPr/>
        </p:nvCxnSpPr>
        <p:spPr bwMode="auto">
          <a:xfrm>
            <a:off x="1905000" y="6517568"/>
            <a:ext cx="2600321" cy="22063"/>
          </a:xfrm>
          <a:prstGeom prst="line">
            <a:avLst/>
          </a:prstGeom>
          <a:solidFill>
            <a:schemeClr val="accent1"/>
          </a:solidFill>
          <a:ln w="25400" cap="flat" cmpd="sng" algn="ctr">
            <a:solidFill>
              <a:srgbClr val="C00000"/>
            </a:solidFill>
            <a:prstDash val="solid"/>
            <a:round/>
            <a:headEnd type="none" w="med" len="med"/>
            <a:tailEnd type="none" w="med" len="med"/>
          </a:ln>
          <a:effectLst/>
        </p:spPr>
      </p:cxnSp>
      <p:graphicFrame>
        <p:nvGraphicFramePr>
          <p:cNvPr id="19" name="Diagram 18">
            <a:extLst>
              <a:ext uri="{FF2B5EF4-FFF2-40B4-BE49-F238E27FC236}">
                <a16:creationId xmlns:a16="http://schemas.microsoft.com/office/drawing/2014/main" id="{D7D42666-6BC9-B61E-7FB3-CE27EB8A5325}"/>
              </a:ext>
            </a:extLst>
          </p:cNvPr>
          <p:cNvGraphicFramePr/>
          <p:nvPr>
            <p:extLst>
              <p:ext uri="{D42A27DB-BD31-4B8C-83A1-F6EECF244321}">
                <p14:modId xmlns:p14="http://schemas.microsoft.com/office/powerpoint/2010/main" val="2490601649"/>
              </p:ext>
            </p:extLst>
          </p:nvPr>
        </p:nvGraphicFramePr>
        <p:xfrm>
          <a:off x="8200489" y="-300778"/>
          <a:ext cx="3806807" cy="16263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6123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ED21D37A-5E5C-6C97-6E8D-FA31954F4D4B}"/>
              </a:ext>
            </a:extLst>
          </p:cNvPr>
          <p:cNvPicPr>
            <a:picLocks noChangeAspect="1"/>
          </p:cNvPicPr>
          <p:nvPr/>
        </p:nvPicPr>
        <p:blipFill>
          <a:blip r:embed="rId3">
            <a:alphaModFix amt="30000"/>
          </a:blip>
          <a:stretch>
            <a:fillRect/>
          </a:stretch>
        </p:blipFill>
        <p:spPr>
          <a:xfrm>
            <a:off x="1810005" y="1099007"/>
            <a:ext cx="8512713" cy="4996126"/>
          </a:xfrm>
          <a:prstGeom prst="rect">
            <a:avLst/>
          </a:prstGeom>
        </p:spPr>
      </p:pic>
      <p:pic>
        <p:nvPicPr>
          <p:cNvPr id="3" name="그림 2">
            <a:extLst>
              <a:ext uri="{FF2B5EF4-FFF2-40B4-BE49-F238E27FC236}">
                <a16:creationId xmlns:a16="http://schemas.microsoft.com/office/drawing/2014/main" id="{1EC0741B-3119-3091-6C16-5AD921A2D92C}"/>
              </a:ext>
            </a:extLst>
          </p:cNvPr>
          <p:cNvPicPr>
            <a:picLocks noChangeAspect="1"/>
          </p:cNvPicPr>
          <p:nvPr/>
        </p:nvPicPr>
        <p:blipFill rotWithShape="1">
          <a:blip r:embed="rId4"/>
          <a:srcRect l="52837" t="53641" r="20476" b="2"/>
          <a:stretch/>
        </p:blipFill>
        <p:spPr>
          <a:xfrm>
            <a:off x="6307931" y="3779043"/>
            <a:ext cx="2271713" cy="2316089"/>
          </a:xfrm>
          <a:prstGeom prst="rect">
            <a:avLst/>
          </a:prstGeom>
        </p:spPr>
      </p:pic>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Seeded placement </a:t>
            </a:r>
            <a:endParaRPr lang="en-US" dirty="0"/>
          </a:p>
        </p:txBody>
      </p:sp>
      <p:graphicFrame>
        <p:nvGraphicFramePr>
          <p:cNvPr id="5" name="Diagram 17">
            <a:extLst>
              <a:ext uri="{FF2B5EF4-FFF2-40B4-BE49-F238E27FC236}">
                <a16:creationId xmlns:a16="http://schemas.microsoft.com/office/drawing/2014/main" id="{CB5F9A64-7C8F-DB18-3BD6-3289556C27C2}"/>
              </a:ext>
            </a:extLst>
          </p:cNvPr>
          <p:cNvGraphicFramePr/>
          <p:nvPr>
            <p:extLst>
              <p:ext uri="{D42A27DB-BD31-4B8C-83A1-F6EECF244321}">
                <p14:modId xmlns:p14="http://schemas.microsoft.com/office/powerpoint/2010/main" val="942693897"/>
              </p:ext>
            </p:extLst>
          </p:nvPr>
        </p:nvGraphicFramePr>
        <p:xfrm>
          <a:off x="8200489" y="-300778"/>
          <a:ext cx="3806807" cy="16263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0626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Seeded placement </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a:xfrm>
            <a:off x="218661" y="1186236"/>
            <a:ext cx="5877339" cy="4485528"/>
          </a:xfrm>
        </p:spPr>
        <p:txBody>
          <a:bodyPr/>
          <a:lstStyle/>
          <a:p>
            <a:r>
              <a:rPr lang="en" altLang="ko-Kore-KR" sz="2400" b="1" i="0" u="none" strike="noStrike" dirty="0">
                <a:effectLst/>
              </a:rPr>
              <a:t>Seed placement </a:t>
            </a:r>
            <a:r>
              <a:rPr lang="en" altLang="ko-Kore-KR" sz="2400" b="1" dirty="0"/>
              <a:t>g</a:t>
            </a:r>
            <a:r>
              <a:rPr lang="en" altLang="ko-Kore-KR" sz="2400" b="1" i="0" u="none" strike="noStrike" dirty="0">
                <a:effectLst/>
              </a:rPr>
              <a:t>eneration</a:t>
            </a:r>
          </a:p>
          <a:p>
            <a:pPr lvl="1"/>
            <a:r>
              <a:rPr lang="en" altLang="ko-Kore-KR" sz="2000" b="1" i="0" u="none" strike="noStrike" dirty="0">
                <a:effectLst/>
              </a:rPr>
              <a:t>Cluster shapes updated in cluster .</a:t>
            </a:r>
            <a:r>
              <a:rPr lang="en" altLang="ko-Kore-KR" sz="2000" b="1" i="0" u="none" strike="noStrike" dirty="0" err="1">
                <a:effectLst/>
              </a:rPr>
              <a:t>lef</a:t>
            </a:r>
            <a:r>
              <a:rPr lang="en" altLang="ko-Kore-KR" sz="2000" b="1" i="0" u="none" strike="noStrike" dirty="0">
                <a:effectLst/>
              </a:rPr>
              <a:t> file </a:t>
            </a:r>
          </a:p>
          <a:p>
            <a:pPr lvl="1"/>
            <a:r>
              <a:rPr lang="en" altLang="ko-Kore-KR" sz="2000" b="1" i="0" u="none" strike="noStrike" dirty="0">
                <a:effectLst/>
              </a:rPr>
              <a:t>Run placement with clustered netlist</a:t>
            </a:r>
          </a:p>
          <a:p>
            <a:pPr lvl="1"/>
            <a:r>
              <a:rPr lang="en" altLang="ko-Kore-KR" sz="2000" b="1" i="0" u="none" strike="noStrike" dirty="0">
                <a:effectLst/>
              </a:rPr>
              <a:t>Determine the initial placement seed</a:t>
            </a:r>
          </a:p>
          <a:p>
            <a:pPr lvl="2"/>
            <a:r>
              <a:rPr lang="en" altLang="ko-KR" dirty="0">
                <a:solidFill>
                  <a:srgbClr val="000000"/>
                </a:solidFill>
              </a:rPr>
              <a:t>Centers of placed clusters </a:t>
            </a:r>
            <a:r>
              <a:rPr lang="en" altLang="ko-KR" b="1" i="0" u="none" strike="noStrike" dirty="0">
                <a:solidFill>
                  <a:srgbClr val="C00000"/>
                </a:solidFill>
                <a:effectLst/>
              </a:rPr>
              <a:t>become initial seeds for instances in the clusters</a:t>
            </a:r>
          </a:p>
          <a:p>
            <a:r>
              <a:rPr lang="en" altLang="ko-Kore-KR" sz="2400" b="1" dirty="0">
                <a:solidFill>
                  <a:srgbClr val="002060"/>
                </a:solidFill>
                <a:highlight>
                  <a:srgbClr val="FFFF00"/>
                </a:highlight>
              </a:rPr>
              <a:t>Run global placement with initial seed</a:t>
            </a:r>
            <a:endParaRPr lang="en" altLang="ko-Kore-KR" sz="2400" b="1" i="0" u="none" strike="noStrike" dirty="0">
              <a:solidFill>
                <a:srgbClr val="002060"/>
              </a:solidFill>
              <a:effectLst/>
              <a:highlight>
                <a:srgbClr val="FFFF00"/>
              </a:highlight>
            </a:endParaRPr>
          </a:p>
          <a:p>
            <a:endParaRPr lang="en-US" dirty="0"/>
          </a:p>
        </p:txBody>
      </p:sp>
      <p:pic>
        <p:nvPicPr>
          <p:cNvPr id="20" name="Picture 2">
            <a:extLst>
              <a:ext uri="{FF2B5EF4-FFF2-40B4-BE49-F238E27FC236}">
                <a16:creationId xmlns:a16="http://schemas.microsoft.com/office/drawing/2014/main" id="{AF562BB7-E885-79F1-35F1-9EECEE2787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76" t="-2" r="5833" b="-895"/>
          <a:stretch/>
        </p:blipFill>
        <p:spPr bwMode="auto">
          <a:xfrm>
            <a:off x="6510962" y="1325563"/>
            <a:ext cx="5060690" cy="5118922"/>
          </a:xfrm>
          <a:prstGeom prst="rect">
            <a:avLst/>
          </a:prstGeom>
          <a:noFill/>
          <a:extLst>
            <a:ext uri="{909E8E84-426E-40DD-AFC4-6F175D3DCCD1}">
              <a14:hiddenFill xmlns:a14="http://schemas.microsoft.com/office/drawing/2010/main">
                <a:solidFill>
                  <a:srgbClr val="FFFFFF"/>
                </a:solidFill>
              </a14:hiddenFill>
            </a:ext>
          </a:extLst>
        </p:spPr>
      </p:pic>
      <p:pic>
        <p:nvPicPr>
          <p:cNvPr id="21" name="그림 20">
            <a:extLst>
              <a:ext uri="{FF2B5EF4-FFF2-40B4-BE49-F238E27FC236}">
                <a16:creationId xmlns:a16="http://schemas.microsoft.com/office/drawing/2014/main" id="{9632BA96-A09D-E6BD-89DE-52AD74D457EE}"/>
              </a:ext>
            </a:extLst>
          </p:cNvPr>
          <p:cNvPicPr>
            <a:picLocks noChangeAspect="1"/>
          </p:cNvPicPr>
          <p:nvPr/>
        </p:nvPicPr>
        <p:blipFill>
          <a:blip r:embed="rId4"/>
          <a:stretch>
            <a:fillRect/>
          </a:stretch>
        </p:blipFill>
        <p:spPr>
          <a:xfrm>
            <a:off x="3734297" y="4270830"/>
            <a:ext cx="2343480" cy="23002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2" name="타원 21">
            <a:extLst>
              <a:ext uri="{FF2B5EF4-FFF2-40B4-BE49-F238E27FC236}">
                <a16:creationId xmlns:a16="http://schemas.microsoft.com/office/drawing/2014/main" id="{A242117D-C1F9-2749-ED30-BE6BA15E029A}"/>
              </a:ext>
            </a:extLst>
          </p:cNvPr>
          <p:cNvSpPr/>
          <p:nvPr/>
        </p:nvSpPr>
        <p:spPr>
          <a:xfrm>
            <a:off x="7247964" y="2237737"/>
            <a:ext cx="658907" cy="572698"/>
          </a:xfrm>
          <a:prstGeom prst="ellipse">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cxnSp>
        <p:nvCxnSpPr>
          <p:cNvPr id="23" name="직선 연결선[R] 22">
            <a:extLst>
              <a:ext uri="{FF2B5EF4-FFF2-40B4-BE49-F238E27FC236}">
                <a16:creationId xmlns:a16="http://schemas.microsoft.com/office/drawing/2014/main" id="{E3D04841-4036-C137-F948-B45699846961}"/>
              </a:ext>
            </a:extLst>
          </p:cNvPr>
          <p:cNvCxnSpPr>
            <a:cxnSpLocks/>
            <a:stCxn id="22" idx="1"/>
          </p:cNvCxnSpPr>
          <p:nvPr/>
        </p:nvCxnSpPr>
        <p:spPr>
          <a:xfrm flipH="1">
            <a:off x="5509757" y="2321607"/>
            <a:ext cx="1834702" cy="192532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직선 연결선[R] 26">
            <a:extLst>
              <a:ext uri="{FF2B5EF4-FFF2-40B4-BE49-F238E27FC236}">
                <a16:creationId xmlns:a16="http://schemas.microsoft.com/office/drawing/2014/main" id="{888312CF-8D67-68C3-EE41-78E2A70D4BA2}"/>
              </a:ext>
            </a:extLst>
          </p:cNvPr>
          <p:cNvCxnSpPr>
            <a:cxnSpLocks/>
            <a:stCxn id="22" idx="5"/>
          </p:cNvCxnSpPr>
          <p:nvPr/>
        </p:nvCxnSpPr>
        <p:spPr>
          <a:xfrm flipH="1">
            <a:off x="6198106" y="2726565"/>
            <a:ext cx="1612270" cy="4085670"/>
          </a:xfrm>
          <a:prstGeom prst="line">
            <a:avLst/>
          </a:prstGeom>
          <a:noFill/>
          <a:ln w="25400" cap="flat" cmpd="sng" algn="ctr">
            <a:solidFill>
              <a:sysClr val="windowText" lastClr="000000"/>
            </a:solidFill>
            <a:prstDash val="dash"/>
          </a:ln>
          <a:effectLst/>
        </p:spPr>
      </p:cxnSp>
      <p:sp>
        <p:nvSpPr>
          <p:cNvPr id="30" name="TextBox 29">
            <a:extLst>
              <a:ext uri="{FF2B5EF4-FFF2-40B4-BE49-F238E27FC236}">
                <a16:creationId xmlns:a16="http://schemas.microsoft.com/office/drawing/2014/main" id="{FE3C30DD-B2D6-F102-119A-62DE19A49632}"/>
              </a:ext>
            </a:extLst>
          </p:cNvPr>
          <p:cNvSpPr txBox="1"/>
          <p:nvPr/>
        </p:nvSpPr>
        <p:spPr>
          <a:xfrm>
            <a:off x="1453646" y="4600530"/>
            <a:ext cx="1425575" cy="461665"/>
          </a:xfrm>
          <a:prstGeom prst="rect">
            <a:avLst/>
          </a:prstGeom>
          <a:noFill/>
        </p:spPr>
        <p:txBody>
          <a:bodyPr wrap="square" rtlCol="0">
            <a:spAutoFit/>
          </a:bodyPr>
          <a:lstStyle/>
          <a:p>
            <a:r>
              <a:rPr lang="en-US" altLang="ko-KR" sz="2400" b="1" dirty="0">
                <a:solidFill>
                  <a:srgbClr val="C00000"/>
                </a:solidFill>
                <a:latin typeface="Arial" panose="020B0604020202020204" pitchFamily="34" charset="0"/>
                <a:cs typeface="Arial" panose="020B0604020202020204" pitchFamily="34" charset="0"/>
              </a:rPr>
              <a:t>Clusters!</a:t>
            </a:r>
            <a:endParaRPr lang="ko-KR" altLang="en-US" sz="2400" b="1" dirty="0">
              <a:solidFill>
                <a:srgbClr val="C00000"/>
              </a:solidFill>
              <a:latin typeface="Arial" panose="020B0604020202020204" pitchFamily="34" charset="0"/>
              <a:cs typeface="Arial" panose="020B0604020202020204" pitchFamily="34" charset="0"/>
            </a:endParaRPr>
          </a:p>
        </p:txBody>
      </p:sp>
      <p:cxnSp>
        <p:nvCxnSpPr>
          <p:cNvPr id="31" name="구부러진 연결선 26">
            <a:extLst>
              <a:ext uri="{FF2B5EF4-FFF2-40B4-BE49-F238E27FC236}">
                <a16:creationId xmlns:a16="http://schemas.microsoft.com/office/drawing/2014/main" id="{1D1B61C7-A1D3-364A-6887-5536B1C34F23}"/>
              </a:ext>
            </a:extLst>
          </p:cNvPr>
          <p:cNvCxnSpPr>
            <a:cxnSpLocks/>
            <a:endCxn id="30" idx="3"/>
          </p:cNvCxnSpPr>
          <p:nvPr/>
        </p:nvCxnSpPr>
        <p:spPr bwMode="auto">
          <a:xfrm rot="10800000">
            <a:off x="2879222" y="4831364"/>
            <a:ext cx="1914529" cy="568565"/>
          </a:xfrm>
          <a:prstGeom prst="curvedConnector3">
            <a:avLst>
              <a:gd name="adj1" fmla="val 50000"/>
            </a:avLst>
          </a:prstGeom>
          <a:solidFill>
            <a:schemeClr val="accent1"/>
          </a:solidFill>
          <a:ln w="25400" cap="flat" cmpd="sng" algn="ctr">
            <a:solidFill>
              <a:srgbClr val="C00000"/>
            </a:solidFill>
            <a:prstDash val="solid"/>
            <a:round/>
            <a:headEnd type="none" w="med" len="med"/>
            <a:tailEnd type="triangle" w="lg" len="med"/>
          </a:ln>
          <a:effectLst/>
        </p:spPr>
      </p:cxnSp>
      <p:cxnSp>
        <p:nvCxnSpPr>
          <p:cNvPr id="34" name="구부러진 연결선 26">
            <a:extLst>
              <a:ext uri="{FF2B5EF4-FFF2-40B4-BE49-F238E27FC236}">
                <a16:creationId xmlns:a16="http://schemas.microsoft.com/office/drawing/2014/main" id="{515F1912-4718-78BE-4B5C-D5ABE66594C2}"/>
              </a:ext>
            </a:extLst>
          </p:cNvPr>
          <p:cNvCxnSpPr>
            <a:cxnSpLocks/>
            <a:endCxn id="30" idx="2"/>
          </p:cNvCxnSpPr>
          <p:nvPr/>
        </p:nvCxnSpPr>
        <p:spPr bwMode="auto">
          <a:xfrm rot="10800000">
            <a:off x="2166434" y="5062195"/>
            <a:ext cx="2600508" cy="910712"/>
          </a:xfrm>
          <a:prstGeom prst="curvedConnector2">
            <a:avLst/>
          </a:prstGeom>
          <a:solidFill>
            <a:schemeClr val="accent1"/>
          </a:solidFill>
          <a:ln w="25400" cap="flat" cmpd="sng" algn="ctr">
            <a:solidFill>
              <a:srgbClr val="C00000"/>
            </a:solidFill>
            <a:prstDash val="solid"/>
            <a:round/>
            <a:headEnd type="none" w="med" len="med"/>
            <a:tailEnd type="triangle" w="lg" len="med"/>
          </a:ln>
          <a:effectLst/>
        </p:spPr>
      </p:cxnSp>
      <p:graphicFrame>
        <p:nvGraphicFramePr>
          <p:cNvPr id="18" name="Diagram 17">
            <a:extLst>
              <a:ext uri="{FF2B5EF4-FFF2-40B4-BE49-F238E27FC236}">
                <a16:creationId xmlns:a16="http://schemas.microsoft.com/office/drawing/2014/main" id="{1306427F-E214-92CB-96F2-0D8D976E991E}"/>
              </a:ext>
            </a:extLst>
          </p:cNvPr>
          <p:cNvGraphicFramePr/>
          <p:nvPr>
            <p:extLst>
              <p:ext uri="{D42A27DB-BD31-4B8C-83A1-F6EECF244321}">
                <p14:modId xmlns:p14="http://schemas.microsoft.com/office/powerpoint/2010/main" val="3119297551"/>
              </p:ext>
            </p:extLst>
          </p:nvPr>
        </p:nvGraphicFramePr>
        <p:xfrm>
          <a:off x="8200489" y="-300778"/>
          <a:ext cx="3806807" cy="16263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9639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p:txBody>
          <a:bodyPr/>
          <a:lstStyle/>
          <a:p>
            <a:pPr>
              <a:lnSpc>
                <a:spcPct val="100000"/>
              </a:lnSpc>
            </a:pPr>
            <a:r>
              <a:rPr lang="en-US" altLang="ko-KR" dirty="0">
                <a:solidFill>
                  <a:schemeClr val="bg1">
                    <a:lumMod val="50000"/>
                  </a:schemeClr>
                </a:solidFill>
              </a:rPr>
              <a:t>Introduction</a:t>
            </a:r>
          </a:p>
          <a:p>
            <a:pPr lvl="1"/>
            <a:r>
              <a:rPr lang="en-US" altLang="ko-KR" dirty="0">
                <a:solidFill>
                  <a:schemeClr val="bg1">
                    <a:lumMod val="50000"/>
                  </a:schemeClr>
                </a:solidFill>
              </a:rPr>
              <a:t>Motivation</a:t>
            </a:r>
          </a:p>
          <a:p>
            <a:pPr lvl="1"/>
            <a:r>
              <a:rPr lang="en-US" altLang="ko-KR" dirty="0">
                <a:solidFill>
                  <a:schemeClr val="bg1">
                    <a:lumMod val="50000"/>
                  </a:schemeClr>
                </a:solidFill>
              </a:rPr>
              <a:t>Overview of our work</a:t>
            </a:r>
          </a:p>
          <a:p>
            <a:r>
              <a:rPr lang="en-US" altLang="ko-KR" dirty="0">
                <a:solidFill>
                  <a:schemeClr val="bg1">
                    <a:lumMod val="50000"/>
                  </a:schemeClr>
                </a:solidFill>
              </a:rPr>
              <a:t>Our approach</a:t>
            </a:r>
          </a:p>
          <a:p>
            <a:pPr lvl="1"/>
            <a:r>
              <a:rPr lang="en-US" altLang="ko-KR" dirty="0">
                <a:solidFill>
                  <a:schemeClr val="bg1">
                    <a:lumMod val="50000"/>
                  </a:schemeClr>
                </a:solidFill>
              </a:rPr>
              <a:t>Overall framework</a:t>
            </a:r>
          </a:p>
          <a:p>
            <a:pPr lvl="1"/>
            <a:r>
              <a:rPr lang="en-US" altLang="ko-KR" dirty="0">
                <a:solidFill>
                  <a:schemeClr val="bg1">
                    <a:lumMod val="50000"/>
                  </a:schemeClr>
                </a:solidFill>
              </a:rPr>
              <a:t>PPA-aware clustering</a:t>
            </a:r>
          </a:p>
          <a:p>
            <a:pPr lvl="1"/>
            <a:r>
              <a:rPr lang="en-US" altLang="ko-KR" dirty="0">
                <a:solidFill>
                  <a:schemeClr val="bg1">
                    <a:lumMod val="50000"/>
                  </a:schemeClr>
                </a:solidFill>
              </a:rPr>
              <a:t>Virtualized place-and-route</a:t>
            </a:r>
          </a:p>
          <a:p>
            <a:r>
              <a:rPr lang="en-US" altLang="ko-KR" dirty="0"/>
              <a:t>Experimental results</a:t>
            </a:r>
          </a:p>
          <a:p>
            <a:r>
              <a:rPr lang="en-US" altLang="ko-KR" dirty="0">
                <a:solidFill>
                  <a:schemeClr val="bg1">
                    <a:lumMod val="50000"/>
                  </a:schemeClr>
                </a:solidFill>
              </a:rPr>
              <a:t>Conclusion</a:t>
            </a:r>
          </a:p>
          <a:p>
            <a:endParaRPr lang="en-US" dirty="0"/>
          </a:p>
        </p:txBody>
      </p:sp>
    </p:spTree>
    <p:extLst>
      <p:ext uri="{BB962C8B-B14F-4D97-AF65-F5344CB8AC3E}">
        <p14:creationId xmlns:p14="http://schemas.microsoft.com/office/powerpoint/2010/main" val="291477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Evaluation</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p:txBody>
          <a:bodyPr>
            <a:normAutofit/>
          </a:bodyPr>
          <a:lstStyle/>
          <a:p>
            <a:r>
              <a:rPr lang="en-US" altLang="ko-KR" sz="2400" dirty="0"/>
              <a:t>Framework built on OpenROAD infrastructure</a:t>
            </a:r>
          </a:p>
          <a:p>
            <a:r>
              <a:rPr lang="en-US" altLang="ko-KR" sz="2400" dirty="0"/>
              <a:t>Designs from the </a:t>
            </a:r>
            <a:r>
              <a:rPr lang="en-US" altLang="ko-KR" sz="2400" dirty="0">
                <a:solidFill>
                  <a:schemeClr val="tx2"/>
                </a:solidFill>
                <a:hlinkClick r:id="rId3">
                  <a:extLst>
                    <a:ext uri="{A12FA001-AC4F-418D-AE19-62706E023703}">
                      <ahyp:hlinkClr xmlns:ahyp="http://schemas.microsoft.com/office/drawing/2018/hyperlinkcolor" val="tx"/>
                    </a:ext>
                  </a:extLst>
                </a:hlinkClick>
              </a:rPr>
              <a:t>MacroPlacement</a:t>
            </a:r>
            <a:r>
              <a:rPr lang="en-US" altLang="ko-KR" sz="2400" dirty="0"/>
              <a:t> and </a:t>
            </a:r>
            <a:r>
              <a:rPr lang="en-US" altLang="ko-KR" sz="2400" dirty="0">
                <a:solidFill>
                  <a:schemeClr val="tx2"/>
                </a:solidFill>
                <a:hlinkClick r:id="rId4">
                  <a:extLst>
                    <a:ext uri="{A12FA001-AC4F-418D-AE19-62706E023703}">
                      <ahyp:hlinkClr xmlns:ahyp="http://schemas.microsoft.com/office/drawing/2018/hyperlinkcolor" val="tx"/>
                    </a:ext>
                  </a:extLst>
                </a:hlinkClick>
              </a:rPr>
              <a:t>OpenROAD</a:t>
            </a:r>
            <a:r>
              <a:rPr lang="en-US" altLang="ko-KR" sz="2400" dirty="0"/>
              <a:t> repositories</a:t>
            </a:r>
          </a:p>
          <a:p>
            <a:pPr lvl="1"/>
            <a:r>
              <a:rPr lang="en-US" altLang="ko-KR" sz="2000" dirty="0"/>
              <a:t>All designs use the NanGate45 open enablement</a:t>
            </a:r>
          </a:p>
          <a:p>
            <a:r>
              <a:rPr lang="en-US" altLang="ko-KR" sz="2400" dirty="0"/>
              <a:t>Evaluation done on OpenROAD and Innovus v.21.1</a:t>
            </a:r>
          </a:p>
          <a:p>
            <a:endParaRPr lang="en-US" sz="2400" dirty="0"/>
          </a:p>
        </p:txBody>
      </p:sp>
      <p:graphicFrame>
        <p:nvGraphicFramePr>
          <p:cNvPr id="5" name="표 4">
            <a:extLst>
              <a:ext uri="{FF2B5EF4-FFF2-40B4-BE49-F238E27FC236}">
                <a16:creationId xmlns:a16="http://schemas.microsoft.com/office/drawing/2014/main" id="{9566190A-22A9-DACF-5EBB-599FC1C0577B}"/>
              </a:ext>
            </a:extLst>
          </p:cNvPr>
          <p:cNvGraphicFramePr>
            <a:graphicFrameLocks noGrp="1"/>
          </p:cNvGraphicFramePr>
          <p:nvPr>
            <p:extLst>
              <p:ext uri="{D42A27DB-BD31-4B8C-83A1-F6EECF244321}">
                <p14:modId xmlns:p14="http://schemas.microsoft.com/office/powerpoint/2010/main" val="952051829"/>
              </p:ext>
            </p:extLst>
          </p:nvPr>
        </p:nvGraphicFramePr>
        <p:xfrm>
          <a:off x="1125165" y="3429000"/>
          <a:ext cx="9941669" cy="2200275"/>
        </p:xfrm>
        <a:graphic>
          <a:graphicData uri="http://schemas.openxmlformats.org/drawingml/2006/table">
            <a:tbl>
              <a:tblPr>
                <a:tableStyleId>{5940675A-B579-460E-94D1-54222C63F5DA}</a:tableStyleId>
              </a:tblPr>
              <a:tblGrid>
                <a:gridCol w="3113177">
                  <a:extLst>
                    <a:ext uri="{9D8B030D-6E8A-4147-A177-3AD203B41FA5}">
                      <a16:colId xmlns:a16="http://schemas.microsoft.com/office/drawing/2014/main" val="3365664283"/>
                    </a:ext>
                  </a:extLst>
                </a:gridCol>
                <a:gridCol w="1707123">
                  <a:extLst>
                    <a:ext uri="{9D8B030D-6E8A-4147-A177-3AD203B41FA5}">
                      <a16:colId xmlns:a16="http://schemas.microsoft.com/office/drawing/2014/main" val="3697103926"/>
                    </a:ext>
                  </a:extLst>
                </a:gridCol>
                <a:gridCol w="1707123">
                  <a:extLst>
                    <a:ext uri="{9D8B030D-6E8A-4147-A177-3AD203B41FA5}">
                      <a16:colId xmlns:a16="http://schemas.microsoft.com/office/drawing/2014/main" val="1812759951"/>
                    </a:ext>
                  </a:extLst>
                </a:gridCol>
                <a:gridCol w="1707123">
                  <a:extLst>
                    <a:ext uri="{9D8B030D-6E8A-4147-A177-3AD203B41FA5}">
                      <a16:colId xmlns:a16="http://schemas.microsoft.com/office/drawing/2014/main" val="260727929"/>
                    </a:ext>
                  </a:extLst>
                </a:gridCol>
                <a:gridCol w="1707123">
                  <a:extLst>
                    <a:ext uri="{9D8B030D-6E8A-4147-A177-3AD203B41FA5}">
                      <a16:colId xmlns:a16="http://schemas.microsoft.com/office/drawing/2014/main" val="3267708382"/>
                    </a:ext>
                  </a:extLst>
                </a:gridCol>
              </a:tblGrid>
              <a:tr h="226942">
                <a:tc>
                  <a:txBody>
                    <a:bodyPr/>
                    <a:lstStyle/>
                    <a:p>
                      <a:pPr algn="ctr" fontAlgn="ctr"/>
                      <a:r>
                        <a:rPr lang="en" sz="2000" b="1" u="none" strike="noStrike" dirty="0">
                          <a:effectLst/>
                        </a:rPr>
                        <a:t>Design (NG45)</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 sz="2000" b="1" u="none" strike="noStrike" dirty="0">
                          <a:effectLst/>
                        </a:rPr>
                        <a:t>#</a:t>
                      </a:r>
                      <a:r>
                        <a:rPr lang="en" sz="2000" b="1" u="none" strike="noStrike" dirty="0" err="1">
                          <a:effectLst/>
                        </a:rPr>
                        <a:t>Insts</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 sz="2000" b="1" u="none" strike="noStrike" dirty="0">
                          <a:effectLst/>
                        </a:rPr>
                        <a:t>#Nets</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o-KR" altLang="en-US" sz="2000" b="1" u="none" strike="noStrike" dirty="0">
                          <a:effectLst/>
                        </a:rPr>
                        <a:t>*</a:t>
                      </a:r>
                      <a:r>
                        <a:rPr lang="en" sz="2000" b="1" u="none" strike="noStrike" dirty="0">
                          <a:effectLst/>
                        </a:rPr>
                        <a:t>TCP_OR</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ko-KR" altLang="en-US" sz="2000" b="1" u="none" strike="noStrike" dirty="0">
                          <a:effectLst/>
                        </a:rPr>
                        <a:t>*</a:t>
                      </a:r>
                      <a:r>
                        <a:rPr lang="en" sz="2000" b="1" u="none" strike="noStrike" dirty="0" err="1">
                          <a:effectLst/>
                        </a:rPr>
                        <a:t>TCP_Inv</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0941898"/>
                  </a:ext>
                </a:extLst>
              </a:tr>
              <a:tr h="228600">
                <a:tc>
                  <a:txBody>
                    <a:bodyPr/>
                    <a:lstStyle/>
                    <a:p>
                      <a:pPr algn="ctr" fontAlgn="ctr"/>
                      <a:r>
                        <a:rPr lang="en" sz="2000" b="1" u="none" strike="noStrike" dirty="0" err="1">
                          <a:effectLst/>
                        </a:rPr>
                        <a:t>aes</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15547</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16338</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0.55</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a:effectLst/>
                        </a:rPr>
                        <a:t>-</a:t>
                      </a:r>
                      <a:endParaRPr lang="en-US" altLang="ko-KR" sz="2000" b="0" i="0" u="none" strike="noStrike">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95588461"/>
                  </a:ext>
                </a:extLst>
              </a:tr>
              <a:tr h="228600">
                <a:tc>
                  <a:txBody>
                    <a:bodyPr/>
                    <a:lstStyle/>
                    <a:p>
                      <a:pPr algn="ctr" fontAlgn="ctr"/>
                      <a:r>
                        <a:rPr lang="en" sz="2000" b="1" u="none" strike="noStrike" dirty="0">
                          <a:effectLst/>
                        </a:rPr>
                        <a:t>jpeg</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53042</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58898</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a:effectLst/>
                        </a:rPr>
                        <a:t>0.8</a:t>
                      </a:r>
                      <a:endParaRPr lang="en-US" altLang="ko-KR" sz="2000" b="0" i="0" u="none" strike="noStrike">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a:effectLst/>
                        </a:rPr>
                        <a:t>-</a:t>
                      </a:r>
                      <a:endParaRPr lang="en-US" altLang="ko-KR" sz="2000" b="0" i="0" u="none" strike="noStrike">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92716798"/>
                  </a:ext>
                </a:extLst>
              </a:tr>
              <a:tr h="228600">
                <a:tc>
                  <a:txBody>
                    <a:bodyPr/>
                    <a:lstStyle/>
                    <a:p>
                      <a:pPr algn="ctr" fontAlgn="ctr"/>
                      <a:r>
                        <a:rPr lang="en" sz="2000" b="1" u="none" strike="noStrike" dirty="0" err="1">
                          <a:effectLst/>
                        </a:rPr>
                        <a:t>ariane</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119256</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142226</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a:effectLst/>
                        </a:rPr>
                        <a:t>1.8</a:t>
                      </a:r>
                      <a:endParaRPr lang="en-US" altLang="ko-KR" sz="2000" b="0" i="0" u="none" strike="noStrike">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a:effectLst/>
                        </a:rPr>
                        <a:t>-</a:t>
                      </a:r>
                      <a:endParaRPr lang="en-US" altLang="ko-KR" sz="2000" b="0" i="0" u="none" strike="noStrike">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0968057"/>
                  </a:ext>
                </a:extLst>
              </a:tr>
              <a:tr h="228600">
                <a:tc>
                  <a:txBody>
                    <a:bodyPr/>
                    <a:lstStyle/>
                    <a:p>
                      <a:pPr algn="ctr" fontAlgn="ctr"/>
                      <a:r>
                        <a:rPr lang="en" sz="2000" b="1" u="none" strike="noStrike" dirty="0" err="1">
                          <a:effectLst/>
                        </a:rPr>
                        <a:t>BlackParrot</a:t>
                      </a:r>
                      <a:r>
                        <a:rPr lang="en" sz="2000" b="1" u="none" strike="noStrike" dirty="0">
                          <a:effectLst/>
                        </a:rPr>
                        <a:t> (BP)</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a:effectLst/>
                        </a:rPr>
                        <a:t>768851</a:t>
                      </a:r>
                      <a:endParaRPr lang="en-US" altLang="ko-KR" sz="2000" b="0" i="0" u="none" strike="noStrike">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998716</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2.3</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a:effectLst/>
                        </a:rPr>
                        <a:t>-</a:t>
                      </a:r>
                      <a:endParaRPr lang="en-US" altLang="ko-KR" sz="2000" b="0" i="0" u="none" strike="noStrike">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24428628"/>
                  </a:ext>
                </a:extLst>
              </a:tr>
              <a:tr h="228600">
                <a:tc>
                  <a:txBody>
                    <a:bodyPr/>
                    <a:lstStyle/>
                    <a:p>
                      <a:pPr algn="ctr" fontAlgn="ctr"/>
                      <a:r>
                        <a:rPr lang="en" sz="2000" b="1" u="none" strike="noStrike" dirty="0" err="1">
                          <a:effectLst/>
                        </a:rPr>
                        <a:t>MegaBoom</a:t>
                      </a:r>
                      <a:r>
                        <a:rPr lang="en" sz="2000" b="1" u="none" strike="noStrike" dirty="0">
                          <a:effectLst/>
                        </a:rPr>
                        <a:t> (MB)</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a:effectLst/>
                        </a:rPr>
                        <a:t>1086920</a:t>
                      </a:r>
                      <a:endParaRPr lang="en-US" altLang="ko-KR" sz="2000" b="0" i="0" u="none" strike="noStrike">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a:effectLst/>
                        </a:rPr>
                        <a:t>1443755</a:t>
                      </a:r>
                      <a:endParaRPr lang="en-US" altLang="ko-KR" sz="2000" b="0" i="0" u="none" strike="noStrike">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 sz="2000" u="none" strike="noStrike" dirty="0">
                          <a:effectLst/>
                        </a:rPr>
                        <a:t>NA</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altLang="ko-KR" sz="2000" u="none" strike="noStrike">
                          <a:effectLst/>
                        </a:rPr>
                        <a:t>-</a:t>
                      </a:r>
                      <a:endParaRPr lang="en-US" altLang="ko-KR" sz="2000" b="0" i="0" u="none" strike="noStrike">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5292629"/>
                  </a:ext>
                </a:extLst>
              </a:tr>
              <a:tr h="228600">
                <a:tc>
                  <a:txBody>
                    <a:bodyPr/>
                    <a:lstStyle/>
                    <a:p>
                      <a:pPr algn="ctr" fontAlgn="ctr"/>
                      <a:r>
                        <a:rPr lang="en" sz="2000" b="1" u="none" strike="noStrike" dirty="0" err="1">
                          <a:effectLst/>
                        </a:rPr>
                        <a:t>MemPool</a:t>
                      </a:r>
                      <a:r>
                        <a:rPr lang="en" sz="2000" b="1" u="none" strike="noStrike" dirty="0">
                          <a:effectLst/>
                        </a:rPr>
                        <a:t> Group (MP-G)</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2729729</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3087191</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 sz="2000" u="none" strike="noStrike" dirty="0">
                          <a:effectLst/>
                        </a:rPr>
                        <a:t>NA</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2000" u="none" strike="noStrike" dirty="0">
                          <a:effectLst/>
                        </a:rPr>
                        <a:t>-</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4068286"/>
                  </a:ext>
                </a:extLst>
              </a:tr>
            </a:tbl>
          </a:graphicData>
        </a:graphic>
      </p:graphicFrame>
      <p:sp>
        <p:nvSpPr>
          <p:cNvPr id="7" name="TextBox 6">
            <a:extLst>
              <a:ext uri="{FF2B5EF4-FFF2-40B4-BE49-F238E27FC236}">
                <a16:creationId xmlns:a16="http://schemas.microsoft.com/office/drawing/2014/main" id="{97632A4D-29C3-14D4-02E1-57BDA0351381}"/>
              </a:ext>
            </a:extLst>
          </p:cNvPr>
          <p:cNvSpPr txBox="1"/>
          <p:nvPr/>
        </p:nvSpPr>
        <p:spPr>
          <a:xfrm>
            <a:off x="1106942" y="5630405"/>
            <a:ext cx="9941669" cy="584775"/>
          </a:xfrm>
          <a:prstGeom prst="rect">
            <a:avLst/>
          </a:prstGeom>
          <a:noFill/>
        </p:spPr>
        <p:txBody>
          <a:bodyPr wrap="square" rtlCol="0">
            <a:spAutoFit/>
          </a:bodyPr>
          <a:lstStyle/>
          <a:p>
            <a:r>
              <a:rPr lang="en" altLang="ko-KR" sz="1600" dirty="0">
                <a:effectLst/>
              </a:rPr>
              <a:t>* TCP</a:t>
            </a:r>
            <a:r>
              <a:rPr lang="en" altLang="ko-KR" sz="1600" baseline="-25000" dirty="0">
                <a:effectLst/>
              </a:rPr>
              <a:t>𝑂𝑅</a:t>
            </a:r>
            <a:r>
              <a:rPr lang="en" altLang="ko-KR" sz="1600" dirty="0">
                <a:effectLst/>
              </a:rPr>
              <a:t> and TCP</a:t>
            </a:r>
            <a:r>
              <a:rPr lang="en" altLang="ko-KR" sz="1600" baseline="-25000" dirty="0">
                <a:effectLst/>
              </a:rPr>
              <a:t>𝐼𝑛𝑣</a:t>
            </a:r>
            <a:r>
              <a:rPr lang="en" altLang="ko-KR" sz="1600" dirty="0">
                <a:effectLst/>
              </a:rPr>
              <a:t> denote the target clock periods used in the OpenROAD and Innovus flows, respectively. </a:t>
            </a:r>
            <a:endParaRPr lang="en" altLang="ko-KR" sz="1600" dirty="0"/>
          </a:p>
          <a:p>
            <a:endParaRPr kumimoji="1" lang="ko-KR" altLang="en-US" sz="1600" dirty="0"/>
          </a:p>
        </p:txBody>
      </p:sp>
    </p:spTree>
    <p:extLst>
      <p:ext uri="{BB962C8B-B14F-4D97-AF65-F5344CB8AC3E}">
        <p14:creationId xmlns:p14="http://schemas.microsoft.com/office/powerpoint/2010/main" val="363609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표 5">
            <a:extLst>
              <a:ext uri="{FF2B5EF4-FFF2-40B4-BE49-F238E27FC236}">
                <a16:creationId xmlns:a16="http://schemas.microsoft.com/office/drawing/2014/main" id="{E036DAB2-F27E-DC77-B9B6-79D809E03A1E}"/>
              </a:ext>
            </a:extLst>
          </p:cNvPr>
          <p:cNvGraphicFramePr>
            <a:graphicFrameLocks noGrp="1"/>
          </p:cNvGraphicFramePr>
          <p:nvPr>
            <p:extLst>
              <p:ext uri="{D42A27DB-BD31-4B8C-83A1-F6EECF244321}">
                <p14:modId xmlns:p14="http://schemas.microsoft.com/office/powerpoint/2010/main" val="2469330636"/>
              </p:ext>
            </p:extLst>
          </p:nvPr>
        </p:nvGraphicFramePr>
        <p:xfrm>
          <a:off x="1379571" y="3437397"/>
          <a:ext cx="9338560" cy="2514600"/>
        </p:xfrm>
        <a:graphic>
          <a:graphicData uri="http://schemas.openxmlformats.org/drawingml/2006/table">
            <a:tbl>
              <a:tblPr>
                <a:tableStyleId>{2D5ABB26-0587-4C30-8999-92F81FD0307C}</a:tableStyleId>
              </a:tblPr>
              <a:tblGrid>
                <a:gridCol w="1867712">
                  <a:extLst>
                    <a:ext uri="{9D8B030D-6E8A-4147-A177-3AD203B41FA5}">
                      <a16:colId xmlns:a16="http://schemas.microsoft.com/office/drawing/2014/main" val="910973547"/>
                    </a:ext>
                  </a:extLst>
                </a:gridCol>
                <a:gridCol w="1867712">
                  <a:extLst>
                    <a:ext uri="{9D8B030D-6E8A-4147-A177-3AD203B41FA5}">
                      <a16:colId xmlns:a16="http://schemas.microsoft.com/office/drawing/2014/main" val="1565236224"/>
                    </a:ext>
                  </a:extLst>
                </a:gridCol>
                <a:gridCol w="1867712">
                  <a:extLst>
                    <a:ext uri="{9D8B030D-6E8A-4147-A177-3AD203B41FA5}">
                      <a16:colId xmlns:a16="http://schemas.microsoft.com/office/drawing/2014/main" val="2413590486"/>
                    </a:ext>
                  </a:extLst>
                </a:gridCol>
                <a:gridCol w="1867712">
                  <a:extLst>
                    <a:ext uri="{9D8B030D-6E8A-4147-A177-3AD203B41FA5}">
                      <a16:colId xmlns:a16="http://schemas.microsoft.com/office/drawing/2014/main" val="1816278049"/>
                    </a:ext>
                  </a:extLst>
                </a:gridCol>
                <a:gridCol w="1867712">
                  <a:extLst>
                    <a:ext uri="{9D8B030D-6E8A-4147-A177-3AD203B41FA5}">
                      <a16:colId xmlns:a16="http://schemas.microsoft.com/office/drawing/2014/main" val="389316705"/>
                    </a:ext>
                  </a:extLst>
                </a:gridCol>
              </a:tblGrid>
              <a:tr h="278886">
                <a:tc rowSpan="2">
                  <a:txBody>
                    <a:bodyPr/>
                    <a:lstStyle/>
                    <a:p>
                      <a:pPr algn="ctr" fontAlgn="ctr"/>
                      <a:r>
                        <a:rPr lang="en" sz="2000" b="1" u="none" strike="noStrike" dirty="0">
                          <a:effectLst/>
                        </a:rPr>
                        <a:t>Design</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 sz="2000" b="1" u="none" strike="noStrike" dirty="0">
                          <a:effectLst/>
                        </a:rPr>
                        <a:t>[1]</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gridSpan="2">
                  <a:txBody>
                    <a:bodyPr/>
                    <a:lstStyle/>
                    <a:p>
                      <a:pPr algn="ctr" fontAlgn="ctr"/>
                      <a:r>
                        <a:rPr lang="en" sz="2000" b="1" u="none" strike="noStrike" dirty="0">
                          <a:effectLst/>
                        </a:rPr>
                        <a:t>Ours</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extLst>
                  <a:ext uri="{0D108BD9-81ED-4DB2-BD59-A6C34878D82A}">
                    <a16:rowId xmlns:a16="http://schemas.microsoft.com/office/drawing/2014/main" val="2571226377"/>
                  </a:ext>
                </a:extLst>
              </a:tr>
              <a:tr h="278886">
                <a:tc vMerge="1">
                  <a:txBody>
                    <a:bodyPr/>
                    <a:lstStyle/>
                    <a:p>
                      <a:pPr algn="ctr" fontAlgn="ctr"/>
                      <a:endParaRPr lang="ko-KR" altLang="en-US" sz="12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b="1" u="none" strike="noStrike" dirty="0">
                          <a:effectLst/>
                        </a:rPr>
                        <a:t>HPWL</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b="1" u="none" strike="noStrike" dirty="0">
                          <a:effectLst/>
                        </a:rPr>
                        <a:t>CPU</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b="1" u="none" strike="noStrike" dirty="0">
                          <a:effectLst/>
                        </a:rPr>
                        <a:t>HPWL</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b="1" u="none" strike="noStrike" dirty="0">
                          <a:effectLst/>
                        </a:rPr>
                        <a:t>CPU</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508928"/>
                  </a:ext>
                </a:extLst>
              </a:tr>
              <a:tr h="314297">
                <a:tc>
                  <a:txBody>
                    <a:bodyPr/>
                    <a:lstStyle/>
                    <a:p>
                      <a:pPr algn="ctr" fontAlgn="ctr"/>
                      <a:r>
                        <a:rPr lang="en" sz="2000" b="1" u="none" strike="noStrike" dirty="0" err="1">
                          <a:effectLst/>
                        </a:rPr>
                        <a:t>aes</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rPr>
                        <a:t>1.007</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rPr>
                        <a:t>1.567</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ko-KR" sz="2000" b="1" u="none" strike="noStrike" dirty="0">
                          <a:solidFill>
                            <a:srgbClr val="7030A0"/>
                          </a:solidFill>
                          <a:effectLst/>
                        </a:rPr>
                        <a:t>1</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ko-KR" sz="2000" b="1" u="none" strike="noStrike" dirty="0">
                          <a:solidFill>
                            <a:srgbClr val="7030A0"/>
                          </a:solidFill>
                          <a:effectLst/>
                        </a:rPr>
                        <a:t>0.802</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8617697"/>
                  </a:ext>
                </a:extLst>
              </a:tr>
              <a:tr h="314297">
                <a:tc>
                  <a:txBody>
                    <a:bodyPr/>
                    <a:lstStyle/>
                    <a:p>
                      <a:pPr algn="ctr" fontAlgn="ctr"/>
                      <a:r>
                        <a:rPr lang="en" sz="2000" b="1" u="none" strike="noStrike" dirty="0">
                          <a:effectLst/>
                        </a:rPr>
                        <a:t>jpeg</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2000" b="1" u="none" strike="noStrike" dirty="0">
                          <a:solidFill>
                            <a:srgbClr val="7030A0"/>
                          </a:solidFill>
                          <a:effectLst/>
                        </a:rPr>
                        <a:t>0.973</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ko-KR" sz="2000" u="none" strike="noStrike" dirty="0">
                          <a:effectLst/>
                        </a:rPr>
                        <a:t>1</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2000" u="none" strike="noStrike" dirty="0">
                          <a:effectLst/>
                        </a:rPr>
                        <a:t>1.011</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ko-KR" sz="2000" b="1" u="none" strike="noStrike" dirty="0">
                          <a:solidFill>
                            <a:srgbClr val="7030A0"/>
                          </a:solidFill>
                          <a:effectLst/>
                        </a:rPr>
                        <a:t>0.524</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tc>
                <a:extLst>
                  <a:ext uri="{0D108BD9-81ED-4DB2-BD59-A6C34878D82A}">
                    <a16:rowId xmlns:a16="http://schemas.microsoft.com/office/drawing/2014/main" val="4041338655"/>
                  </a:ext>
                </a:extLst>
              </a:tr>
              <a:tr h="314297">
                <a:tc>
                  <a:txBody>
                    <a:bodyPr/>
                    <a:lstStyle/>
                    <a:p>
                      <a:pPr algn="ctr" fontAlgn="ctr"/>
                      <a:r>
                        <a:rPr lang="en" sz="2000" b="1" u="none" strike="noStrike" dirty="0" err="1">
                          <a:effectLst/>
                        </a:rPr>
                        <a:t>ariane</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2000" u="none" strike="noStrike" dirty="0">
                          <a:effectLst/>
                        </a:rPr>
                        <a:t>1.046</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ko-KR" sz="2000" u="none" strike="noStrike" dirty="0">
                          <a:effectLst/>
                        </a:rPr>
                        <a:t>0.931</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2000" b="1" u="none" strike="noStrike" dirty="0">
                          <a:solidFill>
                            <a:srgbClr val="7030A0"/>
                          </a:solidFill>
                          <a:effectLst/>
                        </a:rPr>
                        <a:t>0.989</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ko-KR" sz="2000" b="1" u="none" strike="noStrike" dirty="0">
                          <a:solidFill>
                            <a:srgbClr val="7030A0"/>
                          </a:solidFill>
                          <a:effectLst/>
                        </a:rPr>
                        <a:t>0.604</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tc>
                <a:extLst>
                  <a:ext uri="{0D108BD9-81ED-4DB2-BD59-A6C34878D82A}">
                    <a16:rowId xmlns:a16="http://schemas.microsoft.com/office/drawing/2014/main" val="2587844494"/>
                  </a:ext>
                </a:extLst>
              </a:tr>
              <a:tr h="314297">
                <a:tc>
                  <a:txBody>
                    <a:bodyPr/>
                    <a:lstStyle/>
                    <a:p>
                      <a:pPr algn="ctr" fontAlgn="ctr"/>
                      <a:r>
                        <a:rPr lang="en" sz="2000" b="1" u="none" strike="noStrike" dirty="0" err="1">
                          <a:effectLst/>
                        </a:rPr>
                        <a:t>BlackParrot</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2000" u="none" strike="noStrike" dirty="0">
                          <a:effectLst/>
                        </a:rPr>
                        <a:t>0.996</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ko-KR" sz="2000" u="none" strike="noStrike" dirty="0">
                          <a:effectLst/>
                        </a:rPr>
                        <a:t>1.824</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2000" b="1" u="none" strike="noStrike" dirty="0">
                          <a:solidFill>
                            <a:srgbClr val="7030A0"/>
                          </a:solidFill>
                          <a:effectLst/>
                        </a:rPr>
                        <a:t>0.989</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ko-KR" sz="2000" b="1" u="none" strike="noStrike" dirty="0">
                          <a:solidFill>
                            <a:srgbClr val="7030A0"/>
                          </a:solidFill>
                          <a:effectLst/>
                        </a:rPr>
                        <a:t>0.738</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tc>
                <a:extLst>
                  <a:ext uri="{0D108BD9-81ED-4DB2-BD59-A6C34878D82A}">
                    <a16:rowId xmlns:a16="http://schemas.microsoft.com/office/drawing/2014/main" val="1999599334"/>
                  </a:ext>
                </a:extLst>
              </a:tr>
              <a:tr h="314297">
                <a:tc>
                  <a:txBody>
                    <a:bodyPr/>
                    <a:lstStyle/>
                    <a:p>
                      <a:pPr algn="ctr" fontAlgn="ctr"/>
                      <a:r>
                        <a:rPr lang="en" sz="2000" b="1" u="none" strike="noStrike" dirty="0" err="1">
                          <a:effectLst/>
                        </a:rPr>
                        <a:t>MegaBoom</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 sz="2000" u="none" strike="noStrike" dirty="0">
                          <a:effectLst/>
                        </a:rPr>
                        <a:t>NA</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 sz="2000" u="none" strike="noStrike" dirty="0">
                          <a:effectLst/>
                        </a:rPr>
                        <a:t>NA</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2000" b="1" u="none" strike="noStrike" dirty="0">
                          <a:solidFill>
                            <a:srgbClr val="7030A0"/>
                          </a:solidFill>
                          <a:effectLst/>
                        </a:rPr>
                        <a:t>0.997</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ko-KR" sz="2000" b="1" u="none" strike="noStrike" dirty="0">
                          <a:solidFill>
                            <a:srgbClr val="7030A0"/>
                          </a:solidFill>
                          <a:effectLst/>
                        </a:rPr>
                        <a:t>0.664</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tc>
                <a:extLst>
                  <a:ext uri="{0D108BD9-81ED-4DB2-BD59-A6C34878D82A}">
                    <a16:rowId xmlns:a16="http://schemas.microsoft.com/office/drawing/2014/main" val="2222897054"/>
                  </a:ext>
                </a:extLst>
              </a:tr>
              <a:tr h="314297">
                <a:tc>
                  <a:txBody>
                    <a:bodyPr/>
                    <a:lstStyle/>
                    <a:p>
                      <a:pPr algn="ctr" fontAlgn="ctr"/>
                      <a:r>
                        <a:rPr lang="en" sz="2000" b="1" u="none" strike="noStrike" dirty="0" err="1">
                          <a:effectLst/>
                        </a:rPr>
                        <a:t>MemPool</a:t>
                      </a:r>
                      <a:r>
                        <a:rPr lang="en" sz="2000" b="1" u="none" strike="noStrike" dirty="0">
                          <a:effectLst/>
                        </a:rPr>
                        <a:t> Group</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 sz="2000" u="none" strike="noStrike" dirty="0">
                          <a:effectLst/>
                        </a:rPr>
                        <a:t>NA</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 sz="2000" u="none" strike="noStrike" dirty="0">
                          <a:effectLst/>
                        </a:rPr>
                        <a:t>NA</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ko-KR" sz="2000" u="none" strike="noStrike" dirty="0">
                          <a:effectLst/>
                        </a:rPr>
                        <a:t>1.001</a:t>
                      </a:r>
                      <a:endParaRPr lang="en-US" altLang="ko-KR"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rPr>
                        <a:t>0.533</a:t>
                      </a:r>
                      <a:endParaRPr lang="en-US" altLang="ko-KR" sz="2000" b="1" i="0" u="none" strike="noStrike" dirty="0">
                        <a:solidFill>
                          <a:srgbClr val="7030A0"/>
                        </a:solidFill>
                        <a:effectLst/>
                        <a:latin typeface="맑은 고딕" panose="020B0503020000020004" pitchFamily="34" charset="-127"/>
                        <a:ea typeface="맑은 고딕" panose="020B0503020000020004" pitchFamily="34" charset="-127"/>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739297"/>
                  </a:ext>
                </a:extLst>
              </a:tr>
            </a:tbl>
          </a:graphicData>
        </a:graphic>
      </p:graphicFrame>
      <p:sp>
        <p:nvSpPr>
          <p:cNvPr id="4" name="Rounded Rectangle 3">
            <a:extLst>
              <a:ext uri="{FF2B5EF4-FFF2-40B4-BE49-F238E27FC236}">
                <a16:creationId xmlns:a16="http://schemas.microsoft.com/office/drawing/2014/main" id="{88E60AB5-BF28-66A5-30A7-FF7CC4E1BDB6}"/>
              </a:ext>
            </a:extLst>
          </p:cNvPr>
          <p:cNvSpPr/>
          <p:nvPr/>
        </p:nvSpPr>
        <p:spPr>
          <a:xfrm>
            <a:off x="7381459" y="4717774"/>
            <a:ext cx="1060175" cy="310894"/>
          </a:xfrm>
          <a:prstGeom prst="roundRect">
            <a:avLst/>
          </a:prstGeom>
          <a:solidFill>
            <a:schemeClr val="accent1">
              <a:alpha val="14318"/>
            </a:schemeClr>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Evaluation: Post-place HPWL and runtime (OR)</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a:xfrm>
            <a:off x="218661" y="1458072"/>
            <a:ext cx="11660380" cy="4905150"/>
          </a:xfrm>
        </p:spPr>
        <p:txBody>
          <a:bodyPr>
            <a:normAutofit/>
          </a:bodyPr>
          <a:lstStyle/>
          <a:p>
            <a:r>
              <a:rPr lang="en-US" altLang="ko-KR" sz="2400" b="1" dirty="0"/>
              <a:t>Baseline(s):</a:t>
            </a:r>
            <a:r>
              <a:rPr lang="en-US" altLang="ko-KR" sz="2400" dirty="0"/>
              <a:t> UCSD 2020 work [1] + </a:t>
            </a:r>
            <a:r>
              <a:rPr lang="en-US" altLang="ko-KR" sz="2400" b="1" dirty="0"/>
              <a:t>default</a:t>
            </a:r>
            <a:r>
              <a:rPr lang="en-US" altLang="ko-KR" sz="2400" dirty="0"/>
              <a:t> OpenROAD flow </a:t>
            </a:r>
          </a:p>
          <a:p>
            <a:pPr lvl="1"/>
            <a:r>
              <a:rPr lang="en-US" altLang="ko-KR" sz="2000" dirty="0"/>
              <a:t>Results normalized to default OpenROAD flow</a:t>
            </a:r>
          </a:p>
          <a:p>
            <a:r>
              <a:rPr lang="en-US" altLang="ko-KR" sz="2400" b="1" dirty="0"/>
              <a:t>Compared to [1] and default OR flow: </a:t>
            </a:r>
          </a:p>
          <a:p>
            <a:pPr lvl="1"/>
            <a:r>
              <a:rPr lang="en-US" altLang="ko-KR" sz="2000" dirty="0"/>
              <a:t>Up to </a:t>
            </a:r>
            <a:r>
              <a:rPr lang="en-US" altLang="ko-KR" sz="2000" b="1" dirty="0">
                <a:solidFill>
                  <a:srgbClr val="7030A0"/>
                </a:solidFill>
              </a:rPr>
              <a:t>60% and 47% improvement </a:t>
            </a:r>
            <a:r>
              <a:rPr lang="en-US" altLang="ko-KR" sz="2000" dirty="0"/>
              <a:t>in </a:t>
            </a:r>
            <a:r>
              <a:rPr lang="en-US" altLang="ko-KR" sz="2000" b="1" dirty="0"/>
              <a:t>runtime</a:t>
            </a:r>
            <a:r>
              <a:rPr lang="en-US" altLang="ko-KR" sz="2000" dirty="0"/>
              <a:t> respectively</a:t>
            </a:r>
          </a:p>
          <a:p>
            <a:pPr lvl="1"/>
            <a:r>
              <a:rPr lang="en-US" altLang="ko-KR" sz="2000" dirty="0"/>
              <a:t>Up to </a:t>
            </a:r>
            <a:r>
              <a:rPr lang="en-US" altLang="ko-KR" sz="2000" b="1" dirty="0">
                <a:solidFill>
                  <a:srgbClr val="7030A0"/>
                </a:solidFill>
              </a:rPr>
              <a:t>5% and 1% improvement </a:t>
            </a:r>
            <a:r>
              <a:rPr lang="en-US" altLang="ko-KR" sz="2000" dirty="0"/>
              <a:t>in </a:t>
            </a:r>
            <a:r>
              <a:rPr lang="en-US" altLang="ko-KR" sz="2000" b="1" dirty="0"/>
              <a:t>HPWL</a:t>
            </a:r>
            <a:r>
              <a:rPr lang="en-US" altLang="ko-KR" sz="2000" dirty="0"/>
              <a:t> respectively </a:t>
            </a:r>
          </a:p>
          <a:p>
            <a:endParaRPr lang="en-US" altLang="ko-KR" sz="2400" dirty="0"/>
          </a:p>
          <a:p>
            <a:endParaRPr lang="en-US" sz="2400" dirty="0"/>
          </a:p>
        </p:txBody>
      </p:sp>
      <p:sp>
        <p:nvSpPr>
          <p:cNvPr id="7" name="TextBox 6">
            <a:extLst>
              <a:ext uri="{FF2B5EF4-FFF2-40B4-BE49-F238E27FC236}">
                <a16:creationId xmlns:a16="http://schemas.microsoft.com/office/drawing/2014/main" id="{35339B35-C2A6-345D-0B9E-2B1EA666B90D}"/>
              </a:ext>
            </a:extLst>
          </p:cNvPr>
          <p:cNvSpPr txBox="1"/>
          <p:nvPr/>
        </p:nvSpPr>
        <p:spPr>
          <a:xfrm>
            <a:off x="1045922" y="5951997"/>
            <a:ext cx="9852697" cy="523220"/>
          </a:xfrm>
          <a:prstGeom prst="rect">
            <a:avLst/>
          </a:prstGeom>
          <a:noFill/>
        </p:spPr>
        <p:txBody>
          <a:bodyPr wrap="none" rtlCol="0">
            <a:spAutoFit/>
          </a:bodyPr>
          <a:lstStyle/>
          <a:p>
            <a:r>
              <a:rPr lang="en-US" altLang="ko-KR" sz="1400" dirty="0">
                <a:cs typeface="Arial" panose="020B0604020202020204" pitchFamily="34" charset="0"/>
              </a:rPr>
              <a:t>[1] </a:t>
            </a:r>
            <a:r>
              <a:rPr kumimoji="1" lang="en-US" altLang="ko-Kore-KR" sz="1400" dirty="0" err="1">
                <a:cs typeface="Arial" panose="020B0604020202020204" pitchFamily="34" charset="0"/>
              </a:rPr>
              <a:t>Fogaça</a:t>
            </a:r>
            <a:r>
              <a:rPr kumimoji="1" lang="en-US" altLang="ko-Kore-KR" sz="1400" dirty="0">
                <a:cs typeface="Arial" panose="020B0604020202020204" pitchFamily="34" charset="0"/>
              </a:rPr>
              <a:t> et al., </a:t>
            </a:r>
            <a:r>
              <a:rPr kumimoji="1" lang="en-US" altLang="ko-Kore-KR" sz="1400" i="1" dirty="0">
                <a:cs typeface="Arial" panose="020B0604020202020204" pitchFamily="34" charset="0"/>
              </a:rPr>
              <a:t>On the superiority of modularity-based clustering for determining placement-relevant clusters, </a:t>
            </a:r>
            <a:r>
              <a:rPr lang="en-US" altLang="ko-KR" sz="1400" dirty="0">
                <a:cs typeface="Arial" panose="020B0604020202020204" pitchFamily="34" charset="0"/>
              </a:rPr>
              <a:t>Integration 2020</a:t>
            </a:r>
            <a:endParaRPr lang="en-US" altLang="ko-KR" sz="1400" i="1" dirty="0">
              <a:cs typeface="Arial" panose="020B0604020202020204" pitchFamily="34" charset="0"/>
            </a:endParaRPr>
          </a:p>
          <a:p>
            <a:endParaRPr kumimoji="1" lang="ko-KR" altLang="en-US" sz="1400" dirty="0"/>
          </a:p>
        </p:txBody>
      </p:sp>
      <p:sp>
        <p:nvSpPr>
          <p:cNvPr id="5" name="Rounded Rectangle 4">
            <a:extLst>
              <a:ext uri="{FF2B5EF4-FFF2-40B4-BE49-F238E27FC236}">
                <a16:creationId xmlns:a16="http://schemas.microsoft.com/office/drawing/2014/main" id="{9507ECD5-814B-A5FE-F60A-0825B2AE40F3}"/>
              </a:ext>
            </a:extLst>
          </p:cNvPr>
          <p:cNvSpPr/>
          <p:nvPr/>
        </p:nvSpPr>
        <p:spPr>
          <a:xfrm>
            <a:off x="218661" y="2252480"/>
            <a:ext cx="7162800" cy="1116401"/>
          </a:xfrm>
          <a:prstGeom prst="roundRect">
            <a:avLst/>
          </a:prstGeom>
          <a:solidFill>
            <a:schemeClr val="accent1">
              <a:alpha val="14318"/>
            </a:schemeClr>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5EEC7C-F359-F67E-CB64-312D3643A70A}"/>
              </a:ext>
            </a:extLst>
          </p:cNvPr>
          <p:cNvSpPr txBox="1"/>
          <p:nvPr/>
        </p:nvSpPr>
        <p:spPr>
          <a:xfrm>
            <a:off x="5802378" y="5028667"/>
            <a:ext cx="3664139" cy="461665"/>
          </a:xfrm>
          <a:prstGeom prst="rect">
            <a:avLst/>
          </a:prstGeom>
          <a:noFill/>
        </p:spPr>
        <p:txBody>
          <a:bodyPr wrap="square" rtlCol="0">
            <a:spAutoFit/>
          </a:bodyPr>
          <a:lstStyle/>
          <a:p>
            <a:r>
              <a:rPr lang="en-US" sz="2400" b="1" dirty="0">
                <a:highlight>
                  <a:srgbClr val="FFFF00"/>
                </a:highlight>
              </a:rPr>
              <a:t>~1% HPWL improvement</a:t>
            </a:r>
          </a:p>
        </p:txBody>
      </p:sp>
      <p:sp>
        <p:nvSpPr>
          <p:cNvPr id="9" name="TextBox 8">
            <a:extLst>
              <a:ext uri="{FF2B5EF4-FFF2-40B4-BE49-F238E27FC236}">
                <a16:creationId xmlns:a16="http://schemas.microsoft.com/office/drawing/2014/main" id="{C275F0B5-9F35-890C-6EEA-6E6076A0B73F}"/>
              </a:ext>
            </a:extLst>
          </p:cNvPr>
          <p:cNvSpPr txBox="1"/>
          <p:nvPr/>
        </p:nvSpPr>
        <p:spPr>
          <a:xfrm>
            <a:off x="9105598" y="5017174"/>
            <a:ext cx="6705513" cy="461665"/>
          </a:xfrm>
          <a:prstGeom prst="rect">
            <a:avLst/>
          </a:prstGeom>
          <a:noFill/>
        </p:spPr>
        <p:txBody>
          <a:bodyPr wrap="square" rtlCol="0">
            <a:spAutoFit/>
          </a:bodyPr>
          <a:lstStyle/>
          <a:p>
            <a:r>
              <a:rPr lang="en-US" sz="2400" b="1" dirty="0">
                <a:highlight>
                  <a:srgbClr val="FFFF00"/>
                </a:highlight>
              </a:rPr>
              <a:t>~40% faster runtime</a:t>
            </a:r>
          </a:p>
        </p:txBody>
      </p:sp>
      <p:sp>
        <p:nvSpPr>
          <p:cNvPr id="10" name="Rounded Rectangle 9">
            <a:extLst>
              <a:ext uri="{FF2B5EF4-FFF2-40B4-BE49-F238E27FC236}">
                <a16:creationId xmlns:a16="http://schemas.microsoft.com/office/drawing/2014/main" id="{2679E4FC-C732-A867-54A0-A5B9B4058A49}"/>
              </a:ext>
            </a:extLst>
          </p:cNvPr>
          <p:cNvSpPr/>
          <p:nvPr/>
        </p:nvSpPr>
        <p:spPr>
          <a:xfrm>
            <a:off x="9278624" y="4712027"/>
            <a:ext cx="1060175" cy="310894"/>
          </a:xfrm>
          <a:prstGeom prst="roundRect">
            <a:avLst/>
          </a:prstGeom>
          <a:solidFill>
            <a:schemeClr val="accent1">
              <a:alpha val="14318"/>
            </a:schemeClr>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32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a:xfrm>
            <a:off x="218660" y="0"/>
            <a:ext cx="11718235" cy="1325563"/>
          </a:xfrm>
        </p:spPr>
        <p:txBody>
          <a:bodyPr/>
          <a:lstStyle/>
          <a:p>
            <a:r>
              <a:rPr lang="en-US" altLang="ko-KR" dirty="0"/>
              <a:t>Evaluation: Post-route PPA (OR)</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a:xfrm>
            <a:off x="218662" y="1209513"/>
            <a:ext cx="11754678" cy="5143144"/>
          </a:xfrm>
        </p:spPr>
        <p:txBody>
          <a:bodyPr>
            <a:normAutofit/>
          </a:bodyPr>
          <a:lstStyle/>
          <a:p>
            <a:r>
              <a:rPr lang="en-US" altLang="ko-KR" sz="2400" b="1" dirty="0"/>
              <a:t>Baseline(s):</a:t>
            </a:r>
            <a:r>
              <a:rPr lang="en-US" altLang="ko-KR" sz="2400" dirty="0"/>
              <a:t> </a:t>
            </a:r>
            <a:r>
              <a:rPr lang="en-US" altLang="ko-KR" sz="2400" b="1" dirty="0"/>
              <a:t>default</a:t>
            </a:r>
            <a:r>
              <a:rPr lang="en-US" altLang="ko-KR" sz="2400" dirty="0"/>
              <a:t> OpenROAD flow </a:t>
            </a:r>
          </a:p>
          <a:p>
            <a:pPr lvl="1"/>
            <a:r>
              <a:rPr lang="en-US" altLang="ko-KR" sz="2000" dirty="0"/>
              <a:t>Results normalized to default </a:t>
            </a:r>
            <a:r>
              <a:rPr lang="en-US" altLang="ko-KR" sz="2000" dirty="0" err="1"/>
              <a:t>OpenROAD</a:t>
            </a:r>
            <a:r>
              <a:rPr lang="en-US" altLang="ko-KR" sz="2000" dirty="0"/>
              <a:t> flow</a:t>
            </a:r>
          </a:p>
          <a:p>
            <a:r>
              <a:rPr lang="en-US" altLang="ko-KR" sz="2400" dirty="0"/>
              <a:t>Actual numbers masked to avoid any possible </a:t>
            </a:r>
            <a:br>
              <a:rPr lang="en-US" altLang="ko-KR" sz="2400" dirty="0"/>
            </a:br>
            <a:r>
              <a:rPr lang="en-US" altLang="ko-KR" sz="2400" dirty="0"/>
              <a:t>interpretation of our work as “benchmarking”</a:t>
            </a:r>
          </a:p>
        </p:txBody>
      </p:sp>
      <p:graphicFrame>
        <p:nvGraphicFramePr>
          <p:cNvPr id="6" name="표 5">
            <a:extLst>
              <a:ext uri="{FF2B5EF4-FFF2-40B4-BE49-F238E27FC236}">
                <a16:creationId xmlns:a16="http://schemas.microsoft.com/office/drawing/2014/main" id="{CDF2CC14-B480-B55E-E6F0-3B92F8362D11}"/>
              </a:ext>
            </a:extLst>
          </p:cNvPr>
          <p:cNvGraphicFramePr>
            <a:graphicFrameLocks noGrp="1"/>
          </p:cNvGraphicFramePr>
          <p:nvPr/>
        </p:nvGraphicFramePr>
        <p:xfrm>
          <a:off x="1269071" y="3170329"/>
          <a:ext cx="9617412" cy="3143250"/>
        </p:xfrm>
        <a:graphic>
          <a:graphicData uri="http://schemas.openxmlformats.org/drawingml/2006/table">
            <a:tbl>
              <a:tblPr>
                <a:tableStyleId>{2D5ABB26-0587-4C30-8999-92F81FD0307C}</a:tableStyleId>
              </a:tblPr>
              <a:tblGrid>
                <a:gridCol w="1602902">
                  <a:extLst>
                    <a:ext uri="{9D8B030D-6E8A-4147-A177-3AD203B41FA5}">
                      <a16:colId xmlns:a16="http://schemas.microsoft.com/office/drawing/2014/main" val="4024493451"/>
                    </a:ext>
                  </a:extLst>
                </a:gridCol>
                <a:gridCol w="1602902">
                  <a:extLst>
                    <a:ext uri="{9D8B030D-6E8A-4147-A177-3AD203B41FA5}">
                      <a16:colId xmlns:a16="http://schemas.microsoft.com/office/drawing/2014/main" val="1991485211"/>
                    </a:ext>
                  </a:extLst>
                </a:gridCol>
                <a:gridCol w="1602902">
                  <a:extLst>
                    <a:ext uri="{9D8B030D-6E8A-4147-A177-3AD203B41FA5}">
                      <a16:colId xmlns:a16="http://schemas.microsoft.com/office/drawing/2014/main" val="4232163418"/>
                    </a:ext>
                  </a:extLst>
                </a:gridCol>
                <a:gridCol w="1602902">
                  <a:extLst>
                    <a:ext uri="{9D8B030D-6E8A-4147-A177-3AD203B41FA5}">
                      <a16:colId xmlns:a16="http://schemas.microsoft.com/office/drawing/2014/main" val="51827269"/>
                    </a:ext>
                  </a:extLst>
                </a:gridCol>
                <a:gridCol w="1602902">
                  <a:extLst>
                    <a:ext uri="{9D8B030D-6E8A-4147-A177-3AD203B41FA5}">
                      <a16:colId xmlns:a16="http://schemas.microsoft.com/office/drawing/2014/main" val="736863545"/>
                    </a:ext>
                  </a:extLst>
                </a:gridCol>
                <a:gridCol w="1602902">
                  <a:extLst>
                    <a:ext uri="{9D8B030D-6E8A-4147-A177-3AD203B41FA5}">
                      <a16:colId xmlns:a16="http://schemas.microsoft.com/office/drawing/2014/main" val="2444705136"/>
                    </a:ext>
                  </a:extLst>
                </a:gridCol>
              </a:tblGrid>
              <a:tr h="213844">
                <a:tc rowSpan="2">
                  <a:txBody>
                    <a:bodyPr/>
                    <a:lstStyle/>
                    <a:p>
                      <a:pPr algn="ctr" fontAlgn="ctr"/>
                      <a:r>
                        <a:rPr lang="en" sz="2000" b="1" u="none" strike="noStrike" dirty="0">
                          <a:effectLst/>
                        </a:rPr>
                        <a:t>Design</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 sz="2000" b="1" u="none" strike="noStrike" dirty="0">
                          <a:effectLst/>
                        </a:rPr>
                        <a:t>Flow</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en" sz="2000" b="1" u="none" strike="noStrike" dirty="0">
                          <a:effectLst/>
                        </a:rPr>
                        <a:t>Post-route PPA</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hMerge="1">
                  <a:txBody>
                    <a:bodyPr/>
                    <a:lstStyle/>
                    <a:p>
                      <a:pPr algn="l"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hMerge="1">
                  <a:txBody>
                    <a:bodyPr/>
                    <a:lstStyle/>
                    <a:p>
                      <a:pPr algn="l"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extLst>
                  <a:ext uri="{0D108BD9-81ED-4DB2-BD59-A6C34878D82A}">
                    <a16:rowId xmlns:a16="http://schemas.microsoft.com/office/drawing/2014/main" val="3637592290"/>
                  </a:ext>
                </a:extLst>
              </a:tr>
              <a:tr h="256847">
                <a:tc vMerge="1">
                  <a:txBody>
                    <a:bodyPr/>
                    <a:lstStyle/>
                    <a:p>
                      <a:pPr algn="ctr" fontAlgn="ctr"/>
                      <a:endParaRPr lang="ko-KR" altLang="en-US" sz="12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vMerge="1">
                  <a:txBody>
                    <a:bodyPr/>
                    <a:lstStyle/>
                    <a:p>
                      <a:pPr algn="ctr" fontAlgn="ctr"/>
                      <a:endParaRPr lang="ko-KR" altLang="en-US" sz="12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b="1" u="none" strike="noStrike" dirty="0" err="1">
                          <a:effectLst/>
                        </a:rPr>
                        <a:t>rWL</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b="1" u="none" strike="noStrike" dirty="0">
                          <a:effectLst/>
                        </a:rPr>
                        <a:t>WNS</a:t>
                      </a:r>
                      <a:r>
                        <a:rPr lang="ko-KR" altLang="en-US" sz="2000" b="1" u="none" strike="noStrike" dirty="0">
                          <a:effectLst/>
                        </a:rPr>
                        <a:t> </a:t>
                      </a:r>
                      <a:r>
                        <a:rPr lang="en-US" altLang="ko-KR" sz="2000" b="1" u="none" strike="noStrike" dirty="0">
                          <a:effectLst/>
                        </a:rPr>
                        <a:t>(</a:t>
                      </a:r>
                      <a:r>
                        <a:rPr lang="en" altLang="ko-KR" sz="2000" b="1" dirty="0">
                          <a:effectLst/>
                        </a:rPr>
                        <a:t>𝑝𝑠</a:t>
                      </a:r>
                      <a:r>
                        <a:rPr lang="en-US" altLang="ko-KR" sz="2000" b="1" dirty="0">
                          <a:effectLst/>
                        </a:rPr>
                        <a:t>)</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b="1" u="none" strike="noStrike" dirty="0">
                          <a:effectLst/>
                        </a:rPr>
                        <a:t>TNS</a:t>
                      </a:r>
                      <a:r>
                        <a:rPr lang="ko-KR" altLang="en-US" sz="2000" b="1" u="none" strike="noStrike" dirty="0">
                          <a:effectLst/>
                        </a:rPr>
                        <a:t> </a:t>
                      </a:r>
                      <a:r>
                        <a:rPr lang="en-US" altLang="ko-KR" sz="2000" b="1" u="none" strike="noStrike" dirty="0">
                          <a:effectLst/>
                        </a:rPr>
                        <a:t>(</a:t>
                      </a:r>
                      <a:r>
                        <a:rPr lang="en" altLang="ko-KR" sz="2000" b="1" dirty="0">
                          <a:effectLst/>
                        </a:rPr>
                        <a:t>𝑛𝑠</a:t>
                      </a:r>
                      <a:r>
                        <a:rPr lang="en-US" altLang="ko-KR" sz="2000" b="1" dirty="0">
                          <a:effectLst/>
                        </a:rPr>
                        <a:t>)</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b="1" u="none" strike="noStrike" dirty="0">
                          <a:effectLst/>
                        </a:rPr>
                        <a:t>Power</a:t>
                      </a:r>
                      <a:r>
                        <a:rPr lang="ko-KR" altLang="en-US" sz="2000" b="1" u="none" strike="noStrike" dirty="0">
                          <a:effectLst/>
                        </a:rPr>
                        <a:t> </a:t>
                      </a:r>
                      <a:r>
                        <a:rPr lang="en-US" altLang="ko-KR" sz="2000" b="1" u="none" strike="noStrike" dirty="0">
                          <a:effectLst/>
                        </a:rPr>
                        <a:t>(</a:t>
                      </a:r>
                      <a:r>
                        <a:rPr lang="en" altLang="ko-KR" sz="2000" b="1" dirty="0">
                          <a:effectLst/>
                        </a:rPr>
                        <a:t>𝑊</a:t>
                      </a:r>
                      <a:r>
                        <a:rPr lang="en-US" altLang="ko-KR" sz="2000" b="1" dirty="0">
                          <a:effectLst/>
                        </a:rPr>
                        <a:t>)</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775234"/>
                  </a:ext>
                </a:extLst>
              </a:tr>
              <a:tr h="256847">
                <a:tc rowSpan="2">
                  <a:txBody>
                    <a:bodyPr/>
                    <a:lstStyle/>
                    <a:p>
                      <a:pPr algn="ctr" fontAlgn="ctr"/>
                      <a:r>
                        <a:rPr lang="en" sz="2000" b="1" u="none" strike="noStrike" dirty="0" err="1">
                          <a:effectLst/>
                        </a:rPr>
                        <a:t>aes</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u="none" strike="noStrike" dirty="0">
                          <a:effectLst/>
                        </a:rPr>
                        <a:t>Default</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31687564"/>
                  </a:ext>
                </a:extLst>
              </a:tr>
              <a:tr h="256847">
                <a:tc vMerge="1">
                  <a:txBody>
                    <a:bodyPr/>
                    <a:lstStyle/>
                    <a:p>
                      <a:pPr algn="ctr"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u="none" strike="noStrike" dirty="0">
                          <a:effectLst/>
                        </a:rPr>
                        <a:t>Ours</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0.98</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-0.95</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-0.99</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0.99</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4983971"/>
                  </a:ext>
                </a:extLst>
              </a:tr>
              <a:tr h="256847">
                <a:tc rowSpan="2">
                  <a:txBody>
                    <a:bodyPr/>
                    <a:lstStyle/>
                    <a:p>
                      <a:pPr algn="ctr" fontAlgn="ctr"/>
                      <a:r>
                        <a:rPr lang="en" sz="2000" b="1" u="none" strike="noStrike" dirty="0">
                          <a:effectLst/>
                        </a:rPr>
                        <a:t>jpeg</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u="none" strike="noStrike" dirty="0">
                          <a:effectLst/>
                        </a:rPr>
                        <a:t>Default</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ko-KR" sz="2000" b="1" u="none" strike="noStrike" dirty="0">
                          <a:solidFill>
                            <a:srgbClr val="7030A0"/>
                          </a:solidFill>
                          <a:effectLst/>
                          <a:latin typeface="Franklin Gothic Book" panose="020B0503020102020204" pitchFamily="34" charset="0"/>
                        </a:rPr>
                        <a:t>-1.00</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1" u="none" strike="noStrike" dirty="0">
                          <a:solidFill>
                            <a:srgbClr val="7030A0"/>
                          </a:solidFill>
                          <a:effectLst/>
                          <a:latin typeface="Franklin Gothic Book" panose="020B0503020102020204" pitchFamily="34" charset="0"/>
                        </a:rPr>
                        <a:t>-1.00</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644813"/>
                  </a:ext>
                </a:extLst>
              </a:tr>
              <a:tr h="256847">
                <a:tc vMerge="1">
                  <a:txBody>
                    <a:bodyPr/>
                    <a:lstStyle/>
                    <a:p>
                      <a:pPr algn="ctr"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u="none" strike="noStrike" dirty="0">
                          <a:effectLst/>
                        </a:rPr>
                        <a:t>Ours</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0.95</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altLang="ko-KR" sz="2000" u="none" strike="noStrike" dirty="0">
                          <a:effectLst/>
                          <a:latin typeface="Franklin Gothic Book" panose="020B0503020102020204" pitchFamily="34" charset="0"/>
                          <a:cs typeface="Arial" panose="020B0604020202020204" pitchFamily="34" charset="0"/>
                        </a:rPr>
                        <a:t>-1.15</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u="none" strike="noStrike" dirty="0">
                          <a:effectLst/>
                          <a:latin typeface="Franklin Gothic Book" panose="020B0503020102020204" pitchFamily="34" charset="0"/>
                          <a:cs typeface="Arial" panose="020B0604020202020204" pitchFamily="34" charset="0"/>
                        </a:rPr>
                        <a:t>-1.36</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0.99</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792412"/>
                  </a:ext>
                </a:extLst>
              </a:tr>
              <a:tr h="256847">
                <a:tc rowSpan="2">
                  <a:txBody>
                    <a:bodyPr/>
                    <a:lstStyle/>
                    <a:p>
                      <a:pPr algn="ctr" fontAlgn="ctr"/>
                      <a:r>
                        <a:rPr lang="en" sz="2000" b="1" u="none" strike="noStrike" dirty="0" err="1">
                          <a:effectLst/>
                        </a:rPr>
                        <a:t>ariane</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u="none" strike="noStrike" dirty="0">
                          <a:effectLst/>
                        </a:rPr>
                        <a:t>Default</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3872139"/>
                  </a:ext>
                </a:extLst>
              </a:tr>
              <a:tr h="256847">
                <a:tc vMerge="1">
                  <a:txBody>
                    <a:bodyPr/>
                    <a:lstStyle/>
                    <a:p>
                      <a:pPr algn="ctr"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u="none" strike="noStrike" dirty="0">
                          <a:effectLst/>
                        </a:rPr>
                        <a:t>Ours</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0.99</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-0.50</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-0.10</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0" u="none" strike="noStrike" dirty="0">
                          <a:solidFill>
                            <a:schemeClr val="tx1"/>
                          </a:solidFill>
                          <a:effectLst/>
                          <a:latin typeface="Franklin Gothic Book" panose="020B0503020102020204" pitchFamily="34" charset="0"/>
                          <a:cs typeface="Arial" panose="020B0604020202020204" pitchFamily="34" charset="0"/>
                        </a:rPr>
                        <a:t>1.01</a:t>
                      </a:r>
                      <a:endParaRPr lang="en-US" altLang="ko-KR" sz="2000" b="0" i="0" u="none" strike="noStrike" dirty="0">
                        <a:solidFill>
                          <a:schemeClr val="tx1"/>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7211851"/>
                  </a:ext>
                </a:extLst>
              </a:tr>
              <a:tr h="256847">
                <a:tc rowSpan="2">
                  <a:txBody>
                    <a:bodyPr/>
                    <a:lstStyle/>
                    <a:p>
                      <a:pPr algn="ctr" fontAlgn="ctr"/>
                      <a:r>
                        <a:rPr lang="en" sz="2000" b="1" u="none" strike="noStrike" dirty="0">
                          <a:effectLst/>
                        </a:rPr>
                        <a:t>BP</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u="none" strike="noStrike" dirty="0">
                          <a:effectLst/>
                        </a:rPr>
                        <a:t>Default</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u="none" strike="noStrike" dirty="0">
                          <a:effectLst/>
                          <a:latin typeface="Franklin Gothic Book" panose="020B0503020102020204" pitchFamily="34" charset="0"/>
                        </a:rPr>
                        <a:t>1.00</a:t>
                      </a:r>
                      <a:endPar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93548833"/>
                  </a:ext>
                </a:extLst>
              </a:tr>
              <a:tr h="0">
                <a:tc vMerge="1">
                  <a:txBody>
                    <a:bodyPr/>
                    <a:lstStyle/>
                    <a:p>
                      <a:pPr algn="ctr"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u="none" strike="noStrike" dirty="0">
                          <a:effectLst/>
                        </a:rPr>
                        <a:t>Ours</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0.99</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-0.37</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1" u="none" strike="noStrike" dirty="0">
                          <a:solidFill>
                            <a:srgbClr val="7030A0"/>
                          </a:solidFill>
                          <a:effectLst/>
                          <a:latin typeface="Franklin Gothic Book" panose="020B0503020102020204" pitchFamily="34" charset="0"/>
                          <a:cs typeface="Arial" panose="020B0604020202020204" pitchFamily="34" charset="0"/>
                        </a:rPr>
                        <a:t>-0.39</a:t>
                      </a:r>
                      <a:endPar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0" u="none" strike="noStrike" dirty="0">
                          <a:solidFill>
                            <a:schemeClr val="tx1"/>
                          </a:solidFill>
                          <a:effectLst/>
                          <a:latin typeface="Franklin Gothic Book" panose="020B0503020102020204" pitchFamily="34" charset="0"/>
                          <a:cs typeface="Arial" panose="020B0604020202020204" pitchFamily="34" charset="0"/>
                        </a:rPr>
                        <a:t>1.00</a:t>
                      </a:r>
                      <a:endParaRPr lang="en-US" altLang="ko-KR" sz="2000" b="0" i="0" u="none" strike="noStrike" dirty="0">
                        <a:solidFill>
                          <a:schemeClr val="tx1"/>
                        </a:solidFill>
                        <a:effectLst/>
                        <a:latin typeface="Franklin Gothic Book" panose="020B0503020102020204" pitchFamily="34" charset="0"/>
                        <a:ea typeface="맑은 고딕" panose="020B0503020000020004" pitchFamily="34" charset="-127"/>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863799"/>
                  </a:ext>
                </a:extLst>
              </a:tr>
            </a:tbl>
          </a:graphicData>
        </a:graphic>
      </p:graphicFrame>
      <p:sp>
        <p:nvSpPr>
          <p:cNvPr id="5" name="Rounded Rectangle 4">
            <a:extLst>
              <a:ext uri="{FF2B5EF4-FFF2-40B4-BE49-F238E27FC236}">
                <a16:creationId xmlns:a16="http://schemas.microsoft.com/office/drawing/2014/main" id="{4B0175C5-EF49-1135-69A7-1DBFB93FEBAA}"/>
              </a:ext>
            </a:extLst>
          </p:cNvPr>
          <p:cNvSpPr/>
          <p:nvPr/>
        </p:nvSpPr>
        <p:spPr>
          <a:xfrm>
            <a:off x="7898295" y="5052848"/>
            <a:ext cx="1219201" cy="636104"/>
          </a:xfrm>
          <a:prstGeom prst="roundRect">
            <a:avLst/>
          </a:prstGeom>
          <a:solidFill>
            <a:schemeClr val="accent1">
              <a:alpha val="14318"/>
            </a:schemeClr>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B9A8AD-A226-F4A5-E186-98199A7E4BF3}"/>
              </a:ext>
            </a:extLst>
          </p:cNvPr>
          <p:cNvSpPr txBox="1"/>
          <p:nvPr/>
        </p:nvSpPr>
        <p:spPr>
          <a:xfrm>
            <a:off x="7003595" y="5653549"/>
            <a:ext cx="3882888" cy="461665"/>
          </a:xfrm>
          <a:prstGeom prst="rect">
            <a:avLst/>
          </a:prstGeom>
          <a:noFill/>
        </p:spPr>
        <p:txBody>
          <a:bodyPr wrap="square" rtlCol="0">
            <a:spAutoFit/>
          </a:bodyPr>
          <a:lstStyle/>
          <a:p>
            <a:r>
              <a:rPr lang="en-US" sz="2400" b="1" dirty="0">
                <a:highlight>
                  <a:srgbClr val="FFFF00"/>
                </a:highlight>
              </a:rPr>
              <a:t>~90% TNS improvement</a:t>
            </a:r>
          </a:p>
        </p:txBody>
      </p:sp>
      <p:sp>
        <p:nvSpPr>
          <p:cNvPr id="8" name="Rounded Rectangle 7">
            <a:extLst>
              <a:ext uri="{FF2B5EF4-FFF2-40B4-BE49-F238E27FC236}">
                <a16:creationId xmlns:a16="http://schemas.microsoft.com/office/drawing/2014/main" id="{F7889990-9F51-0796-6BFE-FED31E7741B8}"/>
              </a:ext>
            </a:extLst>
          </p:cNvPr>
          <p:cNvSpPr/>
          <p:nvPr/>
        </p:nvSpPr>
        <p:spPr>
          <a:xfrm>
            <a:off x="4664841" y="4423902"/>
            <a:ext cx="1219201" cy="636104"/>
          </a:xfrm>
          <a:prstGeom prst="roundRect">
            <a:avLst/>
          </a:prstGeom>
          <a:solidFill>
            <a:schemeClr val="accent1">
              <a:alpha val="14318"/>
            </a:schemeClr>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B6DECC-0711-10DE-DEAC-775EC2A976C8}"/>
              </a:ext>
            </a:extLst>
          </p:cNvPr>
          <p:cNvSpPr txBox="1"/>
          <p:nvPr/>
        </p:nvSpPr>
        <p:spPr>
          <a:xfrm>
            <a:off x="3836592" y="5039617"/>
            <a:ext cx="3882888" cy="461665"/>
          </a:xfrm>
          <a:prstGeom prst="rect">
            <a:avLst/>
          </a:prstGeom>
          <a:noFill/>
        </p:spPr>
        <p:txBody>
          <a:bodyPr wrap="square" rtlCol="0">
            <a:spAutoFit/>
          </a:bodyPr>
          <a:lstStyle/>
          <a:p>
            <a:r>
              <a:rPr lang="en-US" sz="2400" b="1" dirty="0">
                <a:highlight>
                  <a:srgbClr val="FFFF00"/>
                </a:highlight>
              </a:rPr>
              <a:t>~5% </a:t>
            </a:r>
            <a:r>
              <a:rPr lang="en-US" sz="2400" b="1" dirty="0" err="1">
                <a:highlight>
                  <a:srgbClr val="FFFF00"/>
                </a:highlight>
              </a:rPr>
              <a:t>rWL</a:t>
            </a:r>
            <a:r>
              <a:rPr lang="en-US" sz="2400" b="1" dirty="0">
                <a:highlight>
                  <a:srgbClr val="FFFF00"/>
                </a:highlight>
              </a:rPr>
              <a:t> improvement</a:t>
            </a:r>
          </a:p>
        </p:txBody>
      </p:sp>
      <p:graphicFrame>
        <p:nvGraphicFramePr>
          <p:cNvPr id="12" name="표 11">
            <a:extLst>
              <a:ext uri="{FF2B5EF4-FFF2-40B4-BE49-F238E27FC236}">
                <a16:creationId xmlns:a16="http://schemas.microsoft.com/office/drawing/2014/main" id="{E976E7AF-342A-84A0-281C-4A066399ACEE}"/>
              </a:ext>
            </a:extLst>
          </p:cNvPr>
          <p:cNvGraphicFramePr>
            <a:graphicFrameLocks noGrp="1"/>
          </p:cNvGraphicFramePr>
          <p:nvPr>
            <p:extLst>
              <p:ext uri="{D42A27DB-BD31-4B8C-83A1-F6EECF244321}">
                <p14:modId xmlns:p14="http://schemas.microsoft.com/office/powerpoint/2010/main" val="385679185"/>
              </p:ext>
            </p:extLst>
          </p:nvPr>
        </p:nvGraphicFramePr>
        <p:xfrm>
          <a:off x="6865773" y="1475662"/>
          <a:ext cx="4799280" cy="1329094"/>
        </p:xfrm>
        <a:graphic>
          <a:graphicData uri="http://schemas.openxmlformats.org/drawingml/2006/table">
            <a:tbl>
              <a:tblPr firstRow="1" bandRow="1">
                <a:tableStyleId>{F2DE63D5-997A-4646-A377-4702673A728D}</a:tableStyleId>
              </a:tblPr>
              <a:tblGrid>
                <a:gridCol w="959856">
                  <a:extLst>
                    <a:ext uri="{9D8B030D-6E8A-4147-A177-3AD203B41FA5}">
                      <a16:colId xmlns:a16="http://schemas.microsoft.com/office/drawing/2014/main" val="13700874"/>
                    </a:ext>
                  </a:extLst>
                </a:gridCol>
                <a:gridCol w="959856">
                  <a:extLst>
                    <a:ext uri="{9D8B030D-6E8A-4147-A177-3AD203B41FA5}">
                      <a16:colId xmlns:a16="http://schemas.microsoft.com/office/drawing/2014/main" val="3439565759"/>
                    </a:ext>
                  </a:extLst>
                </a:gridCol>
                <a:gridCol w="959856">
                  <a:extLst>
                    <a:ext uri="{9D8B030D-6E8A-4147-A177-3AD203B41FA5}">
                      <a16:colId xmlns:a16="http://schemas.microsoft.com/office/drawing/2014/main" val="3502630420"/>
                    </a:ext>
                  </a:extLst>
                </a:gridCol>
                <a:gridCol w="959856">
                  <a:extLst>
                    <a:ext uri="{9D8B030D-6E8A-4147-A177-3AD203B41FA5}">
                      <a16:colId xmlns:a16="http://schemas.microsoft.com/office/drawing/2014/main" val="1229498461"/>
                    </a:ext>
                  </a:extLst>
                </a:gridCol>
                <a:gridCol w="959856">
                  <a:extLst>
                    <a:ext uri="{9D8B030D-6E8A-4147-A177-3AD203B41FA5}">
                      <a16:colId xmlns:a16="http://schemas.microsoft.com/office/drawing/2014/main" val="1443398531"/>
                    </a:ext>
                  </a:extLst>
                </a:gridCol>
              </a:tblGrid>
              <a:tr h="328011">
                <a:tc>
                  <a:txBody>
                    <a:bodyPr/>
                    <a:lstStyle/>
                    <a:p>
                      <a:pPr algn="ctr" latinLnBrk="1"/>
                      <a:endParaRPr lang="ko-KR" altLang="en-US" sz="2000" b="1" dirty="0"/>
                    </a:p>
                  </a:txBody>
                  <a:tcPr/>
                </a:tc>
                <a:tc>
                  <a:txBody>
                    <a:bodyPr/>
                    <a:lstStyle/>
                    <a:p>
                      <a:pPr algn="ctr" latinLnBrk="1"/>
                      <a:r>
                        <a:rPr lang="en-US" altLang="ko-KR" sz="2000" b="1" dirty="0" err="1">
                          <a:solidFill>
                            <a:srgbClr val="002060"/>
                          </a:solidFill>
                        </a:rPr>
                        <a:t>rWL</a:t>
                      </a:r>
                      <a:endParaRPr lang="ko-KR" altLang="en-US" sz="2000" b="1" dirty="0">
                        <a:solidFill>
                          <a:srgbClr val="002060"/>
                        </a:solidFill>
                      </a:endParaRPr>
                    </a:p>
                  </a:txBody>
                  <a:tcPr/>
                </a:tc>
                <a:tc>
                  <a:txBody>
                    <a:bodyPr/>
                    <a:lstStyle/>
                    <a:p>
                      <a:pPr algn="ctr" latinLnBrk="1"/>
                      <a:r>
                        <a:rPr lang="en-US" altLang="ko-KR" sz="2000" b="1" dirty="0">
                          <a:solidFill>
                            <a:srgbClr val="002060"/>
                          </a:solidFill>
                        </a:rPr>
                        <a:t>WNS</a:t>
                      </a:r>
                      <a:endParaRPr lang="ko-KR" altLang="en-US" sz="2000" b="1" dirty="0">
                        <a:solidFill>
                          <a:srgbClr val="002060"/>
                        </a:solidFill>
                      </a:endParaRPr>
                    </a:p>
                  </a:txBody>
                  <a:tcPr/>
                </a:tc>
                <a:tc>
                  <a:txBody>
                    <a:bodyPr/>
                    <a:lstStyle/>
                    <a:p>
                      <a:pPr algn="ctr" latinLnBrk="1"/>
                      <a:r>
                        <a:rPr lang="en-US" altLang="ko-KR" sz="2000" b="1" dirty="0">
                          <a:solidFill>
                            <a:srgbClr val="002060"/>
                          </a:solidFill>
                        </a:rPr>
                        <a:t>TNS</a:t>
                      </a:r>
                      <a:endParaRPr lang="ko-KR" altLang="en-US" sz="2000" b="1" dirty="0">
                        <a:solidFill>
                          <a:srgbClr val="002060"/>
                        </a:solidFill>
                      </a:endParaRPr>
                    </a:p>
                  </a:txBody>
                  <a:tcPr/>
                </a:tc>
                <a:tc>
                  <a:txBody>
                    <a:bodyPr/>
                    <a:lstStyle/>
                    <a:p>
                      <a:pPr algn="ctr" latinLnBrk="1"/>
                      <a:r>
                        <a:rPr lang="en-US" altLang="ko-KR" sz="2000" b="1" dirty="0">
                          <a:solidFill>
                            <a:srgbClr val="002060"/>
                          </a:solidFill>
                        </a:rPr>
                        <a:t>Power</a:t>
                      </a:r>
                      <a:endParaRPr lang="ko-KR" altLang="en-US" sz="2000" b="1" dirty="0">
                        <a:solidFill>
                          <a:srgbClr val="002060"/>
                        </a:solidFill>
                      </a:endParaRPr>
                    </a:p>
                  </a:txBody>
                  <a:tcPr/>
                </a:tc>
                <a:extLst>
                  <a:ext uri="{0D108BD9-81ED-4DB2-BD59-A6C34878D82A}">
                    <a16:rowId xmlns:a16="http://schemas.microsoft.com/office/drawing/2014/main" val="3128557758"/>
                  </a:ext>
                </a:extLst>
              </a:tr>
              <a:tr h="502548">
                <a:tc>
                  <a:txBody>
                    <a:bodyPr/>
                    <a:lstStyle/>
                    <a:p>
                      <a:pPr algn="ctr" latinLnBrk="1"/>
                      <a:r>
                        <a:rPr lang="en-US" altLang="ko-KR" sz="2000" b="1" dirty="0">
                          <a:solidFill>
                            <a:srgbClr val="002060"/>
                          </a:solidFill>
                        </a:rPr>
                        <a:t>Max.</a:t>
                      </a:r>
                      <a:endParaRPr lang="ko-KR" altLang="en-US" sz="2000" b="1" dirty="0">
                        <a:solidFill>
                          <a:srgbClr val="002060"/>
                        </a:solidFill>
                      </a:endParaRPr>
                    </a:p>
                  </a:txBody>
                  <a:tcPr/>
                </a:tc>
                <a:tc>
                  <a:txBody>
                    <a:bodyPr/>
                    <a:lstStyle/>
                    <a:p>
                      <a:pPr algn="ctr" latinLnBrk="1"/>
                      <a:r>
                        <a:rPr lang="en-US" altLang="ko-KR" sz="2000" dirty="0"/>
                        <a:t>5</a:t>
                      </a:r>
                      <a:endParaRPr lang="ko-KR" altLang="en-US" sz="2000" dirty="0"/>
                    </a:p>
                  </a:txBody>
                  <a:tcPr/>
                </a:tc>
                <a:tc>
                  <a:txBody>
                    <a:bodyPr/>
                    <a:lstStyle/>
                    <a:p>
                      <a:pPr algn="ctr" latinLnBrk="1"/>
                      <a:r>
                        <a:rPr lang="en-US" altLang="ko-KR" sz="2000" dirty="0"/>
                        <a:t>63</a:t>
                      </a:r>
                      <a:endParaRPr lang="ko-KR" altLang="en-US" sz="2000" dirty="0"/>
                    </a:p>
                  </a:txBody>
                  <a:tcPr/>
                </a:tc>
                <a:tc>
                  <a:txBody>
                    <a:bodyPr/>
                    <a:lstStyle/>
                    <a:p>
                      <a:pPr algn="ctr" latinLnBrk="1"/>
                      <a:r>
                        <a:rPr lang="en-US" altLang="ko-KR" sz="2000" dirty="0"/>
                        <a:t>90</a:t>
                      </a:r>
                      <a:endParaRPr lang="ko-KR" altLang="en-US" sz="2000" dirty="0"/>
                    </a:p>
                  </a:txBody>
                  <a:tcPr/>
                </a:tc>
                <a:tc>
                  <a:txBody>
                    <a:bodyPr/>
                    <a:lstStyle/>
                    <a:p>
                      <a:pPr algn="ctr" latinLnBrk="1"/>
                      <a:r>
                        <a:rPr lang="en-US" altLang="ko-KR" sz="2000" dirty="0"/>
                        <a:t>0.7</a:t>
                      </a:r>
                      <a:endParaRPr lang="ko-KR" altLang="en-US" sz="2000" dirty="0"/>
                    </a:p>
                  </a:txBody>
                  <a:tcPr/>
                </a:tc>
                <a:extLst>
                  <a:ext uri="{0D108BD9-81ED-4DB2-BD59-A6C34878D82A}">
                    <a16:rowId xmlns:a16="http://schemas.microsoft.com/office/drawing/2014/main" val="2385797644"/>
                  </a:ext>
                </a:extLst>
              </a:tr>
              <a:tr h="430306">
                <a:tc>
                  <a:txBody>
                    <a:bodyPr/>
                    <a:lstStyle/>
                    <a:p>
                      <a:pPr algn="ctr" latinLnBrk="1"/>
                      <a:r>
                        <a:rPr lang="en-US" altLang="ko-KR" sz="2000" b="1" dirty="0">
                          <a:solidFill>
                            <a:srgbClr val="002060"/>
                          </a:solidFill>
                        </a:rPr>
                        <a:t>Avg.</a:t>
                      </a:r>
                      <a:endParaRPr lang="ko-KR" altLang="en-US" sz="2000" b="1" dirty="0">
                        <a:solidFill>
                          <a:srgbClr val="002060"/>
                        </a:solidFill>
                      </a:endParaRPr>
                    </a:p>
                  </a:txBody>
                  <a:tcPr/>
                </a:tc>
                <a:tc>
                  <a:txBody>
                    <a:bodyPr/>
                    <a:lstStyle/>
                    <a:p>
                      <a:pPr algn="ctr" latinLnBrk="1"/>
                      <a:r>
                        <a:rPr lang="en-US" altLang="ko-KR" sz="2000" dirty="0"/>
                        <a:t>2</a:t>
                      </a:r>
                      <a:endParaRPr lang="ko-KR" altLang="en-US" sz="2000" dirty="0"/>
                    </a:p>
                  </a:txBody>
                  <a:tcPr/>
                </a:tc>
                <a:tc>
                  <a:txBody>
                    <a:bodyPr/>
                    <a:lstStyle/>
                    <a:p>
                      <a:pPr algn="ctr" latinLnBrk="1"/>
                      <a:r>
                        <a:rPr lang="en-US" altLang="ko-KR" sz="2000" dirty="0"/>
                        <a:t>26</a:t>
                      </a:r>
                      <a:endParaRPr lang="ko-KR" altLang="en-US" sz="2000" dirty="0"/>
                    </a:p>
                  </a:txBody>
                  <a:tcPr/>
                </a:tc>
                <a:tc>
                  <a:txBody>
                    <a:bodyPr/>
                    <a:lstStyle/>
                    <a:p>
                      <a:pPr algn="ctr" latinLnBrk="1"/>
                      <a:r>
                        <a:rPr lang="en-US" altLang="ko-KR" sz="2000" dirty="0"/>
                        <a:t>29</a:t>
                      </a:r>
                      <a:endParaRPr lang="ko-KR" altLang="en-US" sz="2000" dirty="0"/>
                    </a:p>
                  </a:txBody>
                  <a:tcPr/>
                </a:tc>
                <a:tc>
                  <a:txBody>
                    <a:bodyPr/>
                    <a:lstStyle/>
                    <a:p>
                      <a:pPr algn="ctr" latinLnBrk="1"/>
                      <a:r>
                        <a:rPr lang="en-US" altLang="ko-KR" sz="2000" dirty="0"/>
                        <a:t>0.2</a:t>
                      </a:r>
                      <a:endParaRPr lang="ko-KR" altLang="en-US" sz="2000" dirty="0"/>
                    </a:p>
                  </a:txBody>
                  <a:tcPr/>
                </a:tc>
                <a:extLst>
                  <a:ext uri="{0D108BD9-81ED-4DB2-BD59-A6C34878D82A}">
                    <a16:rowId xmlns:a16="http://schemas.microsoft.com/office/drawing/2014/main" val="4259722542"/>
                  </a:ext>
                </a:extLst>
              </a:tr>
            </a:tbl>
          </a:graphicData>
        </a:graphic>
      </p:graphicFrame>
      <p:sp>
        <p:nvSpPr>
          <p:cNvPr id="4" name="TextBox 3">
            <a:extLst>
              <a:ext uri="{FF2B5EF4-FFF2-40B4-BE49-F238E27FC236}">
                <a16:creationId xmlns:a16="http://schemas.microsoft.com/office/drawing/2014/main" id="{159EDAB5-E65C-B9DC-480A-16A30EB33390}"/>
              </a:ext>
            </a:extLst>
          </p:cNvPr>
          <p:cNvSpPr txBox="1"/>
          <p:nvPr/>
        </p:nvSpPr>
        <p:spPr>
          <a:xfrm>
            <a:off x="7898295" y="1108240"/>
            <a:ext cx="10387624" cy="400110"/>
          </a:xfrm>
          <a:prstGeom prst="rect">
            <a:avLst/>
          </a:prstGeom>
          <a:noFill/>
        </p:spPr>
        <p:txBody>
          <a:bodyPr wrap="square" rtlCol="0">
            <a:spAutoFit/>
          </a:bodyPr>
          <a:lstStyle/>
          <a:p>
            <a:r>
              <a:rPr lang="en-US" sz="2000" b="1" dirty="0">
                <a:solidFill>
                  <a:srgbClr val="C00000"/>
                </a:solidFill>
                <a:highlight>
                  <a:srgbClr val="FFFF00"/>
                </a:highlight>
              </a:rPr>
              <a:t>PPA improvements (%)</a:t>
            </a:r>
          </a:p>
        </p:txBody>
      </p:sp>
    </p:spTree>
    <p:extLst>
      <p:ext uri="{BB962C8B-B14F-4D97-AF65-F5344CB8AC3E}">
        <p14:creationId xmlns:p14="http://schemas.microsoft.com/office/powerpoint/2010/main" val="4287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표 12">
            <a:extLst>
              <a:ext uri="{FF2B5EF4-FFF2-40B4-BE49-F238E27FC236}">
                <a16:creationId xmlns:a16="http://schemas.microsoft.com/office/drawing/2014/main" id="{C9234AE3-FF17-117D-EE0B-873353A47523}"/>
              </a:ext>
            </a:extLst>
          </p:cNvPr>
          <p:cNvGraphicFramePr>
            <a:graphicFrameLocks noGrp="1"/>
          </p:cNvGraphicFramePr>
          <p:nvPr/>
        </p:nvGraphicFramePr>
        <p:xfrm>
          <a:off x="1269071" y="3170328"/>
          <a:ext cx="9617412" cy="3143250"/>
        </p:xfrm>
        <a:graphic>
          <a:graphicData uri="http://schemas.openxmlformats.org/drawingml/2006/table">
            <a:tbl>
              <a:tblPr>
                <a:tableStyleId>{2D5ABB26-0587-4C30-8999-92F81FD0307C}</a:tableStyleId>
              </a:tblPr>
              <a:tblGrid>
                <a:gridCol w="1602902">
                  <a:extLst>
                    <a:ext uri="{9D8B030D-6E8A-4147-A177-3AD203B41FA5}">
                      <a16:colId xmlns:a16="http://schemas.microsoft.com/office/drawing/2014/main" val="4024493451"/>
                    </a:ext>
                  </a:extLst>
                </a:gridCol>
                <a:gridCol w="1602902">
                  <a:extLst>
                    <a:ext uri="{9D8B030D-6E8A-4147-A177-3AD203B41FA5}">
                      <a16:colId xmlns:a16="http://schemas.microsoft.com/office/drawing/2014/main" val="1991485211"/>
                    </a:ext>
                  </a:extLst>
                </a:gridCol>
                <a:gridCol w="1602902">
                  <a:extLst>
                    <a:ext uri="{9D8B030D-6E8A-4147-A177-3AD203B41FA5}">
                      <a16:colId xmlns:a16="http://schemas.microsoft.com/office/drawing/2014/main" val="4232163418"/>
                    </a:ext>
                  </a:extLst>
                </a:gridCol>
                <a:gridCol w="1602902">
                  <a:extLst>
                    <a:ext uri="{9D8B030D-6E8A-4147-A177-3AD203B41FA5}">
                      <a16:colId xmlns:a16="http://schemas.microsoft.com/office/drawing/2014/main" val="51827269"/>
                    </a:ext>
                  </a:extLst>
                </a:gridCol>
                <a:gridCol w="1602902">
                  <a:extLst>
                    <a:ext uri="{9D8B030D-6E8A-4147-A177-3AD203B41FA5}">
                      <a16:colId xmlns:a16="http://schemas.microsoft.com/office/drawing/2014/main" val="736863545"/>
                    </a:ext>
                  </a:extLst>
                </a:gridCol>
                <a:gridCol w="1602902">
                  <a:extLst>
                    <a:ext uri="{9D8B030D-6E8A-4147-A177-3AD203B41FA5}">
                      <a16:colId xmlns:a16="http://schemas.microsoft.com/office/drawing/2014/main" val="2444705136"/>
                    </a:ext>
                  </a:extLst>
                </a:gridCol>
              </a:tblGrid>
              <a:tr h="297123">
                <a:tc rowSpan="2">
                  <a:txBody>
                    <a:bodyPr/>
                    <a:lstStyle/>
                    <a:p>
                      <a:pPr algn="ctr" fontAlgn="ctr"/>
                      <a:r>
                        <a:rPr lang="en" sz="2000" b="1" u="none" strike="noStrike" dirty="0">
                          <a:effectLst/>
                        </a:rPr>
                        <a:t>Design</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 sz="2000" b="1" u="none" strike="noStrike" dirty="0">
                          <a:effectLst/>
                        </a:rPr>
                        <a:t>Flow</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en" sz="2000" b="1" u="none" strike="noStrike" dirty="0">
                          <a:effectLst/>
                        </a:rPr>
                        <a:t>Post-route PPA</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hMerge="1">
                  <a:txBody>
                    <a:bodyPr/>
                    <a:lstStyle/>
                    <a:p>
                      <a:pPr algn="l"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hMerge="1">
                  <a:txBody>
                    <a:bodyPr/>
                    <a:lstStyle/>
                    <a:p>
                      <a:pPr algn="l"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extLst>
                  <a:ext uri="{0D108BD9-81ED-4DB2-BD59-A6C34878D82A}">
                    <a16:rowId xmlns:a16="http://schemas.microsoft.com/office/drawing/2014/main" val="3637592290"/>
                  </a:ext>
                </a:extLst>
              </a:tr>
              <a:tr h="297123">
                <a:tc vMerge="1">
                  <a:txBody>
                    <a:bodyPr/>
                    <a:lstStyle/>
                    <a:p>
                      <a:pPr algn="ctr" fontAlgn="ctr"/>
                      <a:endParaRPr lang="ko-KR" altLang="en-US" sz="12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vMerge="1">
                  <a:txBody>
                    <a:bodyPr/>
                    <a:lstStyle/>
                    <a:p>
                      <a:pPr algn="ctr" fontAlgn="ctr"/>
                      <a:endParaRPr lang="ko-KR" altLang="en-US" sz="12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b="1" u="none" strike="noStrike" dirty="0" err="1">
                          <a:effectLst/>
                        </a:rPr>
                        <a:t>rWL</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b="1" u="none" strike="noStrike" dirty="0">
                          <a:effectLst/>
                        </a:rPr>
                        <a:t>WNS</a:t>
                      </a:r>
                      <a:r>
                        <a:rPr lang="ko-KR" altLang="en-US" sz="2000" b="1" u="none" strike="noStrike" dirty="0">
                          <a:effectLst/>
                        </a:rPr>
                        <a:t> </a:t>
                      </a:r>
                      <a:r>
                        <a:rPr lang="en-US" altLang="ko-KR" sz="2000" b="1" u="none" strike="noStrike" dirty="0">
                          <a:effectLst/>
                        </a:rPr>
                        <a:t>(</a:t>
                      </a:r>
                      <a:r>
                        <a:rPr lang="en" altLang="ko-KR" sz="2000" b="1" dirty="0">
                          <a:effectLst/>
                        </a:rPr>
                        <a:t>𝑝𝑠</a:t>
                      </a:r>
                      <a:r>
                        <a:rPr lang="en-US" altLang="ko-KR" sz="2000" b="1" dirty="0">
                          <a:effectLst/>
                        </a:rPr>
                        <a:t>)</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b="1" u="none" strike="noStrike" dirty="0">
                          <a:effectLst/>
                        </a:rPr>
                        <a:t>TNS</a:t>
                      </a:r>
                      <a:r>
                        <a:rPr lang="ko-KR" altLang="en-US" sz="2000" b="1" u="none" strike="noStrike" dirty="0">
                          <a:effectLst/>
                        </a:rPr>
                        <a:t> </a:t>
                      </a:r>
                      <a:r>
                        <a:rPr lang="en-US" altLang="ko-KR" sz="2000" b="1" u="none" strike="noStrike" dirty="0">
                          <a:effectLst/>
                        </a:rPr>
                        <a:t>(</a:t>
                      </a:r>
                      <a:r>
                        <a:rPr lang="en" altLang="ko-KR" sz="2000" b="1" dirty="0">
                          <a:effectLst/>
                        </a:rPr>
                        <a:t>𝑛𝑠</a:t>
                      </a:r>
                      <a:r>
                        <a:rPr lang="en-US" altLang="ko-KR" sz="2000" b="1" dirty="0">
                          <a:effectLst/>
                        </a:rPr>
                        <a:t>)</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b="1" u="none" strike="noStrike" dirty="0">
                          <a:effectLst/>
                        </a:rPr>
                        <a:t>Power</a:t>
                      </a:r>
                      <a:r>
                        <a:rPr lang="ko-KR" altLang="en-US" sz="2000" b="1" u="none" strike="noStrike" dirty="0">
                          <a:effectLst/>
                        </a:rPr>
                        <a:t> </a:t>
                      </a:r>
                      <a:r>
                        <a:rPr lang="en-US" altLang="ko-KR" sz="2000" b="1" u="none" strike="noStrike" dirty="0">
                          <a:effectLst/>
                        </a:rPr>
                        <a:t>(</a:t>
                      </a:r>
                      <a:r>
                        <a:rPr lang="en" altLang="ko-KR" sz="2000" b="1" dirty="0">
                          <a:effectLst/>
                        </a:rPr>
                        <a:t>𝑊</a:t>
                      </a:r>
                      <a:r>
                        <a:rPr lang="en-US" altLang="ko-KR" sz="2000" b="1" dirty="0">
                          <a:effectLst/>
                        </a:rPr>
                        <a:t>)</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775234"/>
                  </a:ext>
                </a:extLst>
              </a:tr>
              <a:tr h="297123">
                <a:tc rowSpan="2">
                  <a:txBody>
                    <a:bodyPr/>
                    <a:lstStyle/>
                    <a:p>
                      <a:pPr algn="ctr" fontAlgn="ctr"/>
                      <a:r>
                        <a:rPr lang="en" sz="2000" b="1" u="none" strike="noStrike" dirty="0" err="1">
                          <a:effectLst/>
                        </a:rPr>
                        <a:t>aes</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u="none" strike="noStrike" dirty="0">
                          <a:effectLst/>
                        </a:rPr>
                        <a:t>Default</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1" i="0" u="none" strike="noStrike" dirty="0">
                          <a:solidFill>
                            <a:srgbClr val="7030A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31687564"/>
                  </a:ext>
                </a:extLst>
              </a:tr>
              <a:tr h="297123">
                <a:tc vMerge="1">
                  <a:txBody>
                    <a:bodyPr/>
                    <a:lstStyle/>
                    <a:p>
                      <a:pPr algn="ctr"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u="none" strike="noStrike" dirty="0">
                          <a:effectLst/>
                        </a:rPr>
                        <a:t>Ours</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0.99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-0.83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-0.88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0" i="0" u="none" strike="noStrike" dirty="0">
                          <a:solidFill>
                            <a:schemeClr val="tx1"/>
                          </a:solidFill>
                          <a:effectLst/>
                          <a:latin typeface="Franklin Gothic Book" panose="020B0503020102020204" pitchFamily="34" charset="0"/>
                          <a:ea typeface="맑은 고딕" panose="020B0503020000020004" pitchFamily="34" charset="-127"/>
                          <a:cs typeface="Arial" panose="020B0604020202020204" pitchFamily="34" charset="0"/>
                        </a:rPr>
                        <a:t>1.04</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4983971"/>
                  </a:ext>
                </a:extLst>
              </a:tr>
              <a:tr h="297123">
                <a:tc rowSpan="2">
                  <a:txBody>
                    <a:bodyPr/>
                    <a:lstStyle/>
                    <a:p>
                      <a:pPr algn="ctr" fontAlgn="ctr"/>
                      <a:r>
                        <a:rPr lang="en" sz="2000" b="1" u="none" strike="noStrike" dirty="0">
                          <a:effectLst/>
                        </a:rPr>
                        <a:t>jpeg</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u="none" strike="noStrike" dirty="0">
                          <a:effectLst/>
                        </a:rPr>
                        <a:t>Default</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ko-KR" sz="2000" b="1" i="0" u="none" strike="noStrike" dirty="0">
                          <a:solidFill>
                            <a:srgbClr val="7030A0"/>
                          </a:solidFill>
                          <a:effectLst/>
                          <a:latin typeface="+mn-lt"/>
                          <a:ea typeface="맑은 고딕" panose="020B0503020000020004" pitchFamily="34" charset="-127"/>
                        </a:rPr>
                        <a:t>1.00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644813"/>
                  </a:ext>
                </a:extLst>
              </a:tr>
              <a:tr h="297123">
                <a:tc vMerge="1">
                  <a:txBody>
                    <a:bodyPr/>
                    <a:lstStyle/>
                    <a:p>
                      <a:pPr algn="ctr"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u="none" strike="noStrike" dirty="0">
                          <a:effectLst/>
                        </a:rPr>
                        <a:t>Ours</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ko-KR" sz="2000" b="0" i="0" u="none" strike="noStrike" dirty="0">
                          <a:solidFill>
                            <a:srgbClr val="000000"/>
                          </a:solidFill>
                          <a:effectLst/>
                          <a:latin typeface="Franklin Gothic Book" panose="020B0503020102020204" pitchFamily="34" charset="0"/>
                          <a:ea typeface="맑은 고딕" panose="020B0503020000020004" pitchFamily="34" charset="-127"/>
                          <a:cs typeface="Arial" panose="020B0604020202020204" pitchFamily="34" charset="0"/>
                        </a:rPr>
                        <a:t>1.03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altLang="ko-KR" sz="2000" b="0"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-0.15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0"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-0.06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0"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0.99</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792412"/>
                  </a:ext>
                </a:extLst>
              </a:tr>
              <a:tr h="297123">
                <a:tc rowSpan="2">
                  <a:txBody>
                    <a:bodyPr/>
                    <a:lstStyle/>
                    <a:p>
                      <a:pPr algn="ctr" fontAlgn="ctr"/>
                      <a:r>
                        <a:rPr lang="en" sz="2000" b="1" u="none" strike="noStrike" dirty="0" err="1">
                          <a:effectLst/>
                        </a:rPr>
                        <a:t>ariane</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u="none" strike="noStrike" dirty="0">
                          <a:effectLst/>
                        </a:rPr>
                        <a:t>Default</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3872139"/>
                  </a:ext>
                </a:extLst>
              </a:tr>
              <a:tr h="297123">
                <a:tc vMerge="1">
                  <a:txBody>
                    <a:bodyPr/>
                    <a:lstStyle/>
                    <a:p>
                      <a:pPr algn="ctr"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u="none" strike="noStrike" dirty="0">
                          <a:effectLst/>
                        </a:rPr>
                        <a:t>Ours</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0.98</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-0.87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-0.55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0.99</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7211851"/>
                  </a:ext>
                </a:extLst>
              </a:tr>
              <a:tr h="297123">
                <a:tc rowSpan="2">
                  <a:txBody>
                    <a:bodyPr/>
                    <a:lstStyle/>
                    <a:p>
                      <a:pPr algn="ctr" fontAlgn="ctr"/>
                      <a:r>
                        <a:rPr lang="en" sz="2000" b="1" u="none" strike="noStrike" dirty="0">
                          <a:effectLst/>
                        </a:rPr>
                        <a:t>BP</a:t>
                      </a:r>
                      <a:endParaRPr lang="en" sz="2000" b="1"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2000" u="none" strike="noStrike" dirty="0">
                          <a:effectLst/>
                        </a:rPr>
                        <a:t>Default</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ko-KR" sz="2000" b="0" i="0" u="none" strike="noStrike" dirty="0">
                          <a:solidFill>
                            <a:srgbClr val="000000"/>
                          </a:solidFill>
                          <a:effectLst/>
                          <a:latin typeface="+mn-lt"/>
                          <a:ea typeface="맑은 고딕" panose="020B0503020000020004" pitchFamily="34" charset="-127"/>
                        </a:rPr>
                        <a:t>1.00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93548833"/>
                  </a:ext>
                </a:extLst>
              </a:tr>
              <a:tr h="297123">
                <a:tc vMerge="1">
                  <a:txBody>
                    <a:bodyPr/>
                    <a:lstStyle/>
                    <a:p>
                      <a:pPr algn="ctr" fontAlgn="ctr"/>
                      <a:endParaRPr lang="ko-KR" altLang="en-US" sz="12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tc>
                <a:tc>
                  <a:txBody>
                    <a:bodyPr/>
                    <a:lstStyle/>
                    <a:p>
                      <a:pPr algn="ctr" fontAlgn="ctr"/>
                      <a:r>
                        <a:rPr lang="en" sz="2000" u="none" strike="noStrike" dirty="0">
                          <a:effectLst/>
                        </a:rPr>
                        <a:t>Ours</a:t>
                      </a:r>
                      <a:endParaRPr lang="en" sz="2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1.07</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-0.99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-0.99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ko-KR" sz="2000" b="1" i="0" u="none" strike="noStrike" dirty="0">
                          <a:solidFill>
                            <a:srgbClr val="7030A0"/>
                          </a:solidFill>
                          <a:effectLst/>
                          <a:latin typeface="Franklin Gothic Book" panose="020B0503020102020204" pitchFamily="34" charset="0"/>
                          <a:ea typeface="맑은 고딕" panose="020B0503020000020004" pitchFamily="34" charset="-127"/>
                          <a:cs typeface="Arial" panose="020B0604020202020204" pitchFamily="34" charset="0"/>
                        </a:rPr>
                        <a:t>1.00</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863799"/>
                  </a:ext>
                </a:extLst>
              </a:tr>
            </a:tbl>
          </a:graphicData>
        </a:graphic>
      </p:graphicFrame>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a:xfrm>
            <a:off x="218660" y="0"/>
            <a:ext cx="11718235" cy="1325563"/>
          </a:xfrm>
        </p:spPr>
        <p:txBody>
          <a:bodyPr/>
          <a:lstStyle/>
          <a:p>
            <a:r>
              <a:rPr lang="en-US" altLang="ko-KR" dirty="0"/>
              <a:t>Evaluation: Post-route PPA (Innovus)</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a:xfrm>
            <a:off x="218661" y="1458072"/>
            <a:ext cx="11718234" cy="5143144"/>
          </a:xfrm>
        </p:spPr>
        <p:txBody>
          <a:bodyPr>
            <a:normAutofit/>
          </a:bodyPr>
          <a:lstStyle/>
          <a:p>
            <a:r>
              <a:rPr lang="en-US" altLang="ko-KR" sz="2400" b="1" dirty="0"/>
              <a:t>Baseline(s): default</a:t>
            </a:r>
            <a:r>
              <a:rPr lang="en-US" altLang="ko-KR" sz="2400" dirty="0"/>
              <a:t> </a:t>
            </a:r>
            <a:r>
              <a:rPr lang="en-US" altLang="ko-KR" sz="2400" dirty="0" err="1"/>
              <a:t>Innovus</a:t>
            </a:r>
            <a:r>
              <a:rPr lang="en-US" altLang="ko-KR" sz="2400" dirty="0"/>
              <a:t> flow</a:t>
            </a:r>
          </a:p>
          <a:p>
            <a:pPr lvl="1"/>
            <a:r>
              <a:rPr lang="en-US" altLang="ko-KR" sz="2000" dirty="0"/>
              <a:t>Results normalized to default </a:t>
            </a:r>
            <a:r>
              <a:rPr lang="en-US" altLang="ko-KR" sz="2000" dirty="0" err="1"/>
              <a:t>Innovus</a:t>
            </a:r>
            <a:r>
              <a:rPr lang="en-US" altLang="ko-KR" sz="2000" dirty="0"/>
              <a:t> flow</a:t>
            </a:r>
          </a:p>
          <a:p>
            <a:r>
              <a:rPr lang="en-US" altLang="ko-KR" sz="2400" dirty="0"/>
              <a:t>Actual numbers masked to avoid any possible </a:t>
            </a:r>
            <a:br>
              <a:rPr lang="en-US" altLang="ko-KR" sz="2400" dirty="0"/>
            </a:br>
            <a:r>
              <a:rPr lang="en-US" altLang="ko-KR" sz="2400" dirty="0"/>
              <a:t>interpretation of our work as “benchmarking” </a:t>
            </a:r>
            <a:endParaRPr lang="en-US" altLang="ko-KR" sz="2000" dirty="0"/>
          </a:p>
        </p:txBody>
      </p:sp>
      <p:sp>
        <p:nvSpPr>
          <p:cNvPr id="5" name="Rounded Rectangle 4">
            <a:extLst>
              <a:ext uri="{FF2B5EF4-FFF2-40B4-BE49-F238E27FC236}">
                <a16:creationId xmlns:a16="http://schemas.microsoft.com/office/drawing/2014/main" id="{69CDC604-FC24-4829-C6AD-C5A34FB4D2F3}"/>
              </a:ext>
            </a:extLst>
          </p:cNvPr>
          <p:cNvSpPr/>
          <p:nvPr/>
        </p:nvSpPr>
        <p:spPr>
          <a:xfrm>
            <a:off x="7935956" y="4423902"/>
            <a:ext cx="1113183" cy="636104"/>
          </a:xfrm>
          <a:prstGeom prst="roundRect">
            <a:avLst/>
          </a:prstGeom>
          <a:solidFill>
            <a:schemeClr val="accent1">
              <a:alpha val="14318"/>
            </a:schemeClr>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660942-C205-80CA-A60D-754D34F32C7B}"/>
              </a:ext>
            </a:extLst>
          </p:cNvPr>
          <p:cNvSpPr txBox="1"/>
          <p:nvPr/>
        </p:nvSpPr>
        <p:spPr>
          <a:xfrm>
            <a:off x="6828613" y="5073036"/>
            <a:ext cx="3882888" cy="461665"/>
          </a:xfrm>
          <a:prstGeom prst="rect">
            <a:avLst/>
          </a:prstGeom>
          <a:noFill/>
        </p:spPr>
        <p:txBody>
          <a:bodyPr wrap="square" rtlCol="0">
            <a:spAutoFit/>
          </a:bodyPr>
          <a:lstStyle/>
          <a:p>
            <a:r>
              <a:rPr lang="en-US" sz="2400" b="1" dirty="0">
                <a:highlight>
                  <a:srgbClr val="FFFF00"/>
                </a:highlight>
              </a:rPr>
              <a:t>~94% TNS improvement</a:t>
            </a:r>
          </a:p>
        </p:txBody>
      </p:sp>
      <p:sp>
        <p:nvSpPr>
          <p:cNvPr id="8" name="Rounded Rectangle 7">
            <a:extLst>
              <a:ext uri="{FF2B5EF4-FFF2-40B4-BE49-F238E27FC236}">
                <a16:creationId xmlns:a16="http://schemas.microsoft.com/office/drawing/2014/main" id="{4D8FC0CF-436D-5549-EAD6-3EA3F0200063}"/>
              </a:ext>
            </a:extLst>
          </p:cNvPr>
          <p:cNvSpPr/>
          <p:nvPr/>
        </p:nvSpPr>
        <p:spPr>
          <a:xfrm>
            <a:off x="4678016" y="5060006"/>
            <a:ext cx="1113183" cy="636104"/>
          </a:xfrm>
          <a:prstGeom prst="roundRect">
            <a:avLst/>
          </a:prstGeom>
          <a:solidFill>
            <a:schemeClr val="accent1">
              <a:alpha val="14318"/>
            </a:schemeClr>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E85079B-ED02-BF46-61B5-A5EF3C6F69D4}"/>
              </a:ext>
            </a:extLst>
          </p:cNvPr>
          <p:cNvSpPr txBox="1"/>
          <p:nvPr/>
        </p:nvSpPr>
        <p:spPr>
          <a:xfrm>
            <a:off x="3637660" y="5667210"/>
            <a:ext cx="3882888" cy="461665"/>
          </a:xfrm>
          <a:prstGeom prst="rect">
            <a:avLst/>
          </a:prstGeom>
          <a:noFill/>
        </p:spPr>
        <p:txBody>
          <a:bodyPr wrap="square" rtlCol="0">
            <a:spAutoFit/>
          </a:bodyPr>
          <a:lstStyle/>
          <a:p>
            <a:r>
              <a:rPr lang="en-US" sz="2400" b="1" dirty="0">
                <a:highlight>
                  <a:srgbClr val="FFFF00"/>
                </a:highlight>
              </a:rPr>
              <a:t>~2% </a:t>
            </a:r>
            <a:r>
              <a:rPr lang="en-US" sz="2400" b="1" dirty="0" err="1">
                <a:highlight>
                  <a:srgbClr val="FFFF00"/>
                </a:highlight>
              </a:rPr>
              <a:t>rWL</a:t>
            </a:r>
            <a:r>
              <a:rPr lang="en-US" sz="2400" b="1" dirty="0">
                <a:highlight>
                  <a:srgbClr val="FFFF00"/>
                </a:highlight>
              </a:rPr>
              <a:t> improvement</a:t>
            </a:r>
          </a:p>
        </p:txBody>
      </p:sp>
      <p:graphicFrame>
        <p:nvGraphicFramePr>
          <p:cNvPr id="11" name="표 10">
            <a:extLst>
              <a:ext uri="{FF2B5EF4-FFF2-40B4-BE49-F238E27FC236}">
                <a16:creationId xmlns:a16="http://schemas.microsoft.com/office/drawing/2014/main" id="{6B53DC8D-12B5-BA60-DA3F-3D8ABB6F4A83}"/>
              </a:ext>
            </a:extLst>
          </p:cNvPr>
          <p:cNvGraphicFramePr>
            <a:graphicFrameLocks noGrp="1"/>
          </p:cNvGraphicFramePr>
          <p:nvPr>
            <p:extLst>
              <p:ext uri="{D42A27DB-BD31-4B8C-83A1-F6EECF244321}">
                <p14:modId xmlns:p14="http://schemas.microsoft.com/office/powerpoint/2010/main" val="2108820321"/>
              </p:ext>
            </p:extLst>
          </p:nvPr>
        </p:nvGraphicFramePr>
        <p:xfrm>
          <a:off x="7176052" y="1498237"/>
          <a:ext cx="4522889" cy="1424619"/>
        </p:xfrm>
        <a:graphic>
          <a:graphicData uri="http://schemas.openxmlformats.org/drawingml/2006/table">
            <a:tbl>
              <a:tblPr firstRow="1" bandRow="1">
                <a:tableStyleId>{F2DE63D5-997A-4646-A377-4702673A728D}</a:tableStyleId>
              </a:tblPr>
              <a:tblGrid>
                <a:gridCol w="960169">
                  <a:extLst>
                    <a:ext uri="{9D8B030D-6E8A-4147-A177-3AD203B41FA5}">
                      <a16:colId xmlns:a16="http://schemas.microsoft.com/office/drawing/2014/main" val="13700874"/>
                    </a:ext>
                  </a:extLst>
                </a:gridCol>
                <a:gridCol w="960169">
                  <a:extLst>
                    <a:ext uri="{9D8B030D-6E8A-4147-A177-3AD203B41FA5}">
                      <a16:colId xmlns:a16="http://schemas.microsoft.com/office/drawing/2014/main" val="3439565759"/>
                    </a:ext>
                  </a:extLst>
                </a:gridCol>
                <a:gridCol w="960169">
                  <a:extLst>
                    <a:ext uri="{9D8B030D-6E8A-4147-A177-3AD203B41FA5}">
                      <a16:colId xmlns:a16="http://schemas.microsoft.com/office/drawing/2014/main" val="3502630420"/>
                    </a:ext>
                  </a:extLst>
                </a:gridCol>
                <a:gridCol w="682213">
                  <a:extLst>
                    <a:ext uri="{9D8B030D-6E8A-4147-A177-3AD203B41FA5}">
                      <a16:colId xmlns:a16="http://schemas.microsoft.com/office/drawing/2014/main" val="1229498461"/>
                    </a:ext>
                  </a:extLst>
                </a:gridCol>
                <a:gridCol w="960169">
                  <a:extLst>
                    <a:ext uri="{9D8B030D-6E8A-4147-A177-3AD203B41FA5}">
                      <a16:colId xmlns:a16="http://schemas.microsoft.com/office/drawing/2014/main" val="1443398531"/>
                    </a:ext>
                  </a:extLst>
                </a:gridCol>
              </a:tblGrid>
              <a:tr h="545715">
                <a:tc>
                  <a:txBody>
                    <a:bodyPr/>
                    <a:lstStyle/>
                    <a:p>
                      <a:pPr algn="ctr" latinLnBrk="1"/>
                      <a:endParaRPr lang="ko-KR" altLang="en-US" sz="2000" b="1" dirty="0"/>
                    </a:p>
                  </a:txBody>
                  <a:tcPr/>
                </a:tc>
                <a:tc>
                  <a:txBody>
                    <a:bodyPr/>
                    <a:lstStyle/>
                    <a:p>
                      <a:pPr algn="ctr" latinLnBrk="1"/>
                      <a:r>
                        <a:rPr lang="en-US" altLang="ko-KR" sz="2000" b="1" dirty="0" err="1">
                          <a:solidFill>
                            <a:srgbClr val="002060"/>
                          </a:solidFill>
                        </a:rPr>
                        <a:t>rWL</a:t>
                      </a:r>
                      <a:endParaRPr lang="ko-KR" altLang="en-US" sz="2000" b="1" dirty="0">
                        <a:solidFill>
                          <a:srgbClr val="002060"/>
                        </a:solidFill>
                      </a:endParaRPr>
                    </a:p>
                  </a:txBody>
                  <a:tcPr/>
                </a:tc>
                <a:tc>
                  <a:txBody>
                    <a:bodyPr/>
                    <a:lstStyle/>
                    <a:p>
                      <a:pPr algn="ctr" latinLnBrk="1"/>
                      <a:r>
                        <a:rPr lang="en-US" altLang="ko-KR" sz="2000" b="1" dirty="0">
                          <a:solidFill>
                            <a:srgbClr val="002060"/>
                          </a:solidFill>
                        </a:rPr>
                        <a:t>WNS</a:t>
                      </a:r>
                      <a:endParaRPr lang="ko-KR" altLang="en-US" sz="2000" b="1" dirty="0">
                        <a:solidFill>
                          <a:srgbClr val="002060"/>
                        </a:solidFill>
                      </a:endParaRPr>
                    </a:p>
                  </a:txBody>
                  <a:tcPr/>
                </a:tc>
                <a:tc>
                  <a:txBody>
                    <a:bodyPr/>
                    <a:lstStyle/>
                    <a:p>
                      <a:pPr algn="ctr" latinLnBrk="1"/>
                      <a:r>
                        <a:rPr lang="en-US" altLang="ko-KR" sz="2000" b="1" dirty="0">
                          <a:solidFill>
                            <a:srgbClr val="002060"/>
                          </a:solidFill>
                        </a:rPr>
                        <a:t>TNS</a:t>
                      </a:r>
                      <a:endParaRPr lang="ko-KR" altLang="en-US" sz="2000" b="1" dirty="0">
                        <a:solidFill>
                          <a:srgbClr val="002060"/>
                        </a:solidFill>
                      </a:endParaRPr>
                    </a:p>
                  </a:txBody>
                  <a:tcPr/>
                </a:tc>
                <a:tc>
                  <a:txBody>
                    <a:bodyPr/>
                    <a:lstStyle/>
                    <a:p>
                      <a:pPr algn="ctr" latinLnBrk="1"/>
                      <a:r>
                        <a:rPr lang="en-US" altLang="ko-KR" sz="2000" b="1" dirty="0">
                          <a:solidFill>
                            <a:srgbClr val="002060"/>
                          </a:solidFill>
                        </a:rPr>
                        <a:t>Power</a:t>
                      </a:r>
                      <a:endParaRPr lang="ko-KR" altLang="en-US" sz="2000" b="1" dirty="0">
                        <a:solidFill>
                          <a:srgbClr val="002060"/>
                        </a:solidFill>
                      </a:endParaRPr>
                    </a:p>
                  </a:txBody>
                  <a:tcPr/>
                </a:tc>
                <a:extLst>
                  <a:ext uri="{0D108BD9-81ED-4DB2-BD59-A6C34878D82A}">
                    <a16:rowId xmlns:a16="http://schemas.microsoft.com/office/drawing/2014/main" val="3128557758"/>
                  </a:ext>
                </a:extLst>
              </a:tr>
              <a:tr h="439452">
                <a:tc>
                  <a:txBody>
                    <a:bodyPr/>
                    <a:lstStyle/>
                    <a:p>
                      <a:pPr algn="ctr" latinLnBrk="1"/>
                      <a:r>
                        <a:rPr lang="en-US" altLang="ko-KR" sz="2000" b="1" dirty="0">
                          <a:solidFill>
                            <a:srgbClr val="002060"/>
                          </a:solidFill>
                        </a:rPr>
                        <a:t>Max.</a:t>
                      </a:r>
                      <a:endParaRPr lang="ko-KR" altLang="en-US" sz="2000" b="1" dirty="0">
                        <a:solidFill>
                          <a:srgbClr val="002060"/>
                        </a:solidFill>
                      </a:endParaRPr>
                    </a:p>
                  </a:txBody>
                  <a:tcPr/>
                </a:tc>
                <a:tc>
                  <a:txBody>
                    <a:bodyPr/>
                    <a:lstStyle/>
                    <a:p>
                      <a:pPr algn="ctr" latinLnBrk="1"/>
                      <a:r>
                        <a:rPr lang="en-US" altLang="ko-KR" sz="2000" dirty="0"/>
                        <a:t>1.9</a:t>
                      </a:r>
                      <a:endParaRPr lang="ko-KR" altLang="en-US" sz="2000" dirty="0"/>
                    </a:p>
                  </a:txBody>
                  <a:tcPr/>
                </a:tc>
                <a:tc>
                  <a:txBody>
                    <a:bodyPr/>
                    <a:lstStyle/>
                    <a:p>
                      <a:pPr algn="ctr" latinLnBrk="1"/>
                      <a:r>
                        <a:rPr lang="en-US" altLang="ko-KR" sz="2000" dirty="0"/>
                        <a:t>85</a:t>
                      </a:r>
                      <a:endParaRPr lang="ko-KR" altLang="en-US" sz="2000" dirty="0"/>
                    </a:p>
                  </a:txBody>
                  <a:tcPr/>
                </a:tc>
                <a:tc>
                  <a:txBody>
                    <a:bodyPr/>
                    <a:lstStyle/>
                    <a:p>
                      <a:pPr algn="ctr" latinLnBrk="1"/>
                      <a:r>
                        <a:rPr lang="en-US" altLang="ko-KR" sz="2000" dirty="0"/>
                        <a:t>99</a:t>
                      </a:r>
                      <a:endParaRPr lang="ko-KR" altLang="en-US" sz="2000" dirty="0"/>
                    </a:p>
                  </a:txBody>
                  <a:tcPr/>
                </a:tc>
                <a:tc>
                  <a:txBody>
                    <a:bodyPr/>
                    <a:lstStyle/>
                    <a:p>
                      <a:pPr algn="ctr" latinLnBrk="1"/>
                      <a:r>
                        <a:rPr lang="en-US" altLang="ko-KR" sz="2000" dirty="0"/>
                        <a:t>4</a:t>
                      </a:r>
                      <a:endParaRPr lang="ko-KR" altLang="en-US" sz="2000" dirty="0"/>
                    </a:p>
                  </a:txBody>
                  <a:tcPr/>
                </a:tc>
                <a:extLst>
                  <a:ext uri="{0D108BD9-81ED-4DB2-BD59-A6C34878D82A}">
                    <a16:rowId xmlns:a16="http://schemas.microsoft.com/office/drawing/2014/main" val="2385797644"/>
                  </a:ext>
                </a:extLst>
              </a:tr>
              <a:tr h="439452">
                <a:tc>
                  <a:txBody>
                    <a:bodyPr/>
                    <a:lstStyle/>
                    <a:p>
                      <a:pPr algn="ctr" latinLnBrk="1"/>
                      <a:r>
                        <a:rPr lang="en-US" altLang="ko-KR" sz="2000" b="1" dirty="0">
                          <a:solidFill>
                            <a:srgbClr val="002060"/>
                          </a:solidFill>
                        </a:rPr>
                        <a:t>Avg.</a:t>
                      </a:r>
                      <a:endParaRPr lang="ko-KR" altLang="en-US" sz="2000" b="1" dirty="0">
                        <a:solidFill>
                          <a:srgbClr val="002060"/>
                        </a:solidFill>
                      </a:endParaRPr>
                    </a:p>
                  </a:txBody>
                  <a:tcPr/>
                </a:tc>
                <a:tc>
                  <a:txBody>
                    <a:bodyPr/>
                    <a:lstStyle/>
                    <a:p>
                      <a:pPr algn="ctr" latinLnBrk="1"/>
                      <a:r>
                        <a:rPr lang="en-US" altLang="ko-KR" sz="2000" dirty="0"/>
                        <a:t>0.2</a:t>
                      </a:r>
                      <a:endParaRPr lang="ko-KR" altLang="en-US" sz="2000" dirty="0"/>
                    </a:p>
                  </a:txBody>
                  <a:tcPr/>
                </a:tc>
                <a:tc>
                  <a:txBody>
                    <a:bodyPr/>
                    <a:lstStyle/>
                    <a:p>
                      <a:pPr algn="ctr" latinLnBrk="1"/>
                      <a:r>
                        <a:rPr lang="en-US" altLang="ko-KR" sz="2000" dirty="0"/>
                        <a:t>35</a:t>
                      </a:r>
                      <a:endParaRPr lang="ko-KR" altLang="en-US" sz="2000" dirty="0"/>
                    </a:p>
                  </a:txBody>
                  <a:tcPr/>
                </a:tc>
                <a:tc>
                  <a:txBody>
                    <a:bodyPr/>
                    <a:lstStyle/>
                    <a:p>
                      <a:pPr algn="ctr" latinLnBrk="1"/>
                      <a:r>
                        <a:rPr lang="en-US" altLang="ko-KR" sz="2000" dirty="0"/>
                        <a:t>49</a:t>
                      </a:r>
                      <a:endParaRPr lang="ko-KR" altLang="en-US" sz="2000" dirty="0"/>
                    </a:p>
                  </a:txBody>
                  <a:tcPr/>
                </a:tc>
                <a:tc>
                  <a:txBody>
                    <a:bodyPr/>
                    <a:lstStyle/>
                    <a:p>
                      <a:pPr algn="ctr" latinLnBrk="1"/>
                      <a:r>
                        <a:rPr lang="en-US" altLang="ko-KR" sz="2000" dirty="0"/>
                        <a:t>1</a:t>
                      </a:r>
                      <a:endParaRPr lang="ko-KR" altLang="en-US" sz="2000" dirty="0"/>
                    </a:p>
                  </a:txBody>
                  <a:tcPr/>
                </a:tc>
                <a:extLst>
                  <a:ext uri="{0D108BD9-81ED-4DB2-BD59-A6C34878D82A}">
                    <a16:rowId xmlns:a16="http://schemas.microsoft.com/office/drawing/2014/main" val="4259722542"/>
                  </a:ext>
                </a:extLst>
              </a:tr>
            </a:tbl>
          </a:graphicData>
        </a:graphic>
      </p:graphicFrame>
      <p:sp>
        <p:nvSpPr>
          <p:cNvPr id="4" name="TextBox 3">
            <a:extLst>
              <a:ext uri="{FF2B5EF4-FFF2-40B4-BE49-F238E27FC236}">
                <a16:creationId xmlns:a16="http://schemas.microsoft.com/office/drawing/2014/main" id="{73B63F22-41A2-DAA4-B23C-C3555BB8BB39}"/>
              </a:ext>
            </a:extLst>
          </p:cNvPr>
          <p:cNvSpPr txBox="1"/>
          <p:nvPr/>
        </p:nvSpPr>
        <p:spPr>
          <a:xfrm>
            <a:off x="7898295" y="1108240"/>
            <a:ext cx="10387624" cy="400110"/>
          </a:xfrm>
          <a:prstGeom prst="rect">
            <a:avLst/>
          </a:prstGeom>
          <a:noFill/>
        </p:spPr>
        <p:txBody>
          <a:bodyPr wrap="square" rtlCol="0">
            <a:spAutoFit/>
          </a:bodyPr>
          <a:lstStyle/>
          <a:p>
            <a:r>
              <a:rPr lang="en-US" sz="2000" b="1" dirty="0">
                <a:solidFill>
                  <a:srgbClr val="C00000"/>
                </a:solidFill>
                <a:highlight>
                  <a:srgbClr val="FFFF00"/>
                </a:highlight>
              </a:rPr>
              <a:t>PPA improvements (%)</a:t>
            </a:r>
          </a:p>
        </p:txBody>
      </p:sp>
    </p:spTree>
    <p:extLst>
      <p:ext uri="{BB962C8B-B14F-4D97-AF65-F5344CB8AC3E}">
        <p14:creationId xmlns:p14="http://schemas.microsoft.com/office/powerpoint/2010/main" val="409454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8" grpId="0" animBg="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p:txBody>
          <a:bodyPr/>
          <a:lstStyle/>
          <a:p>
            <a:pPr>
              <a:lnSpc>
                <a:spcPct val="100000"/>
              </a:lnSpc>
            </a:pPr>
            <a:r>
              <a:rPr lang="en-US" altLang="ko-KR" dirty="0"/>
              <a:t>Introduction</a:t>
            </a:r>
          </a:p>
          <a:p>
            <a:pPr lvl="1"/>
            <a:r>
              <a:rPr lang="en-US" altLang="ko-KR" dirty="0"/>
              <a:t>Motivation</a:t>
            </a:r>
          </a:p>
          <a:p>
            <a:pPr lvl="1"/>
            <a:r>
              <a:rPr lang="en-US" altLang="ko-KR" dirty="0"/>
              <a:t>Overview of our work</a:t>
            </a:r>
          </a:p>
          <a:p>
            <a:r>
              <a:rPr lang="en-US" altLang="ko-KR" dirty="0">
                <a:solidFill>
                  <a:schemeClr val="bg1">
                    <a:lumMod val="50000"/>
                  </a:schemeClr>
                </a:solidFill>
              </a:rPr>
              <a:t>Our approach</a:t>
            </a:r>
          </a:p>
          <a:p>
            <a:pPr lvl="1"/>
            <a:r>
              <a:rPr lang="en-US" altLang="ko-KR" dirty="0">
                <a:solidFill>
                  <a:schemeClr val="bg1">
                    <a:lumMod val="50000"/>
                  </a:schemeClr>
                </a:solidFill>
              </a:rPr>
              <a:t>Overall framework</a:t>
            </a:r>
          </a:p>
          <a:p>
            <a:pPr lvl="1"/>
            <a:r>
              <a:rPr lang="en-US" altLang="ko-KR" dirty="0">
                <a:solidFill>
                  <a:schemeClr val="bg1">
                    <a:lumMod val="50000"/>
                  </a:schemeClr>
                </a:solidFill>
              </a:rPr>
              <a:t>PPA-aware clustering</a:t>
            </a:r>
          </a:p>
          <a:p>
            <a:pPr lvl="1"/>
            <a:r>
              <a:rPr lang="en-US" altLang="ko-KR" dirty="0">
                <a:solidFill>
                  <a:schemeClr val="bg1">
                    <a:lumMod val="50000"/>
                  </a:schemeClr>
                </a:solidFill>
              </a:rPr>
              <a:t>Virtualized place-and-route</a:t>
            </a:r>
          </a:p>
          <a:p>
            <a:r>
              <a:rPr lang="en-US" altLang="ko-KR" dirty="0">
                <a:solidFill>
                  <a:schemeClr val="bg1">
                    <a:lumMod val="50000"/>
                  </a:schemeClr>
                </a:solidFill>
              </a:rPr>
              <a:t>Experimental results</a:t>
            </a:r>
          </a:p>
          <a:p>
            <a:r>
              <a:rPr lang="en-US" altLang="ko-KR" dirty="0">
                <a:solidFill>
                  <a:schemeClr val="bg1">
                    <a:lumMod val="50000"/>
                  </a:schemeClr>
                </a:solidFill>
              </a:rPr>
              <a:t>Conclusion</a:t>
            </a:r>
          </a:p>
          <a:p>
            <a:endParaRPr lang="en-US" dirty="0"/>
          </a:p>
        </p:txBody>
      </p:sp>
    </p:spTree>
    <p:extLst>
      <p:ext uri="{BB962C8B-B14F-4D97-AF65-F5344CB8AC3E}">
        <p14:creationId xmlns:p14="http://schemas.microsoft.com/office/powerpoint/2010/main" val="196705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p:txBody>
          <a:bodyPr/>
          <a:lstStyle/>
          <a:p>
            <a:pPr>
              <a:lnSpc>
                <a:spcPct val="100000"/>
              </a:lnSpc>
            </a:pPr>
            <a:r>
              <a:rPr lang="en-US" altLang="ko-KR" dirty="0">
                <a:solidFill>
                  <a:schemeClr val="bg1">
                    <a:lumMod val="50000"/>
                  </a:schemeClr>
                </a:solidFill>
              </a:rPr>
              <a:t>Introduction</a:t>
            </a:r>
          </a:p>
          <a:p>
            <a:pPr lvl="1"/>
            <a:r>
              <a:rPr lang="en-US" altLang="ko-KR" dirty="0">
                <a:solidFill>
                  <a:schemeClr val="bg1">
                    <a:lumMod val="50000"/>
                  </a:schemeClr>
                </a:solidFill>
              </a:rPr>
              <a:t>Motivation</a:t>
            </a:r>
          </a:p>
          <a:p>
            <a:pPr lvl="1"/>
            <a:r>
              <a:rPr lang="en-US" altLang="ko-KR" dirty="0">
                <a:solidFill>
                  <a:schemeClr val="bg1">
                    <a:lumMod val="50000"/>
                  </a:schemeClr>
                </a:solidFill>
              </a:rPr>
              <a:t>Overview of our work</a:t>
            </a:r>
          </a:p>
          <a:p>
            <a:r>
              <a:rPr lang="en-US" altLang="ko-KR" dirty="0">
                <a:solidFill>
                  <a:schemeClr val="bg1">
                    <a:lumMod val="50000"/>
                  </a:schemeClr>
                </a:solidFill>
              </a:rPr>
              <a:t>Our approach</a:t>
            </a:r>
          </a:p>
          <a:p>
            <a:pPr lvl="1"/>
            <a:r>
              <a:rPr lang="en-US" altLang="ko-KR" dirty="0">
                <a:solidFill>
                  <a:schemeClr val="bg1">
                    <a:lumMod val="50000"/>
                  </a:schemeClr>
                </a:solidFill>
              </a:rPr>
              <a:t>Overall framework</a:t>
            </a:r>
          </a:p>
          <a:p>
            <a:pPr lvl="1"/>
            <a:r>
              <a:rPr lang="en-US" altLang="ko-KR" dirty="0">
                <a:solidFill>
                  <a:schemeClr val="bg1">
                    <a:lumMod val="50000"/>
                  </a:schemeClr>
                </a:solidFill>
              </a:rPr>
              <a:t>PPA-aware clustering</a:t>
            </a:r>
          </a:p>
          <a:p>
            <a:pPr lvl="1"/>
            <a:r>
              <a:rPr lang="en-US" altLang="ko-KR" dirty="0">
                <a:solidFill>
                  <a:schemeClr val="bg1">
                    <a:lumMod val="50000"/>
                  </a:schemeClr>
                </a:solidFill>
              </a:rPr>
              <a:t>Virtualized place-and-route</a:t>
            </a:r>
          </a:p>
          <a:p>
            <a:r>
              <a:rPr lang="en-US" altLang="ko-KR" dirty="0">
                <a:solidFill>
                  <a:schemeClr val="bg1">
                    <a:lumMod val="50000"/>
                  </a:schemeClr>
                </a:solidFill>
              </a:rPr>
              <a:t>Experimental results</a:t>
            </a:r>
          </a:p>
          <a:p>
            <a:r>
              <a:rPr lang="en-US" altLang="ko-KR" dirty="0"/>
              <a:t>Conclusion</a:t>
            </a:r>
          </a:p>
          <a:p>
            <a:endParaRPr lang="en-US" dirty="0"/>
          </a:p>
        </p:txBody>
      </p:sp>
    </p:spTree>
    <p:extLst>
      <p:ext uri="{BB962C8B-B14F-4D97-AF65-F5344CB8AC3E}">
        <p14:creationId xmlns:p14="http://schemas.microsoft.com/office/powerpoint/2010/main" val="52648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Conclusion</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a:xfrm>
            <a:off x="218659" y="1163710"/>
            <a:ext cx="11718235" cy="5694290"/>
          </a:xfrm>
        </p:spPr>
        <p:txBody>
          <a:bodyPr>
            <a:normAutofit fontScale="85000" lnSpcReduction="20000"/>
          </a:bodyPr>
          <a:lstStyle/>
          <a:p>
            <a:r>
              <a:rPr lang="en-US" altLang="ko-KR" sz="2600" b="1" dirty="0">
                <a:solidFill>
                  <a:srgbClr val="002060"/>
                </a:solidFill>
              </a:rPr>
              <a:t>Improvement in Seed Placements</a:t>
            </a:r>
          </a:p>
          <a:p>
            <a:pPr lvl="1"/>
            <a:r>
              <a:rPr lang="en" altLang="ko-KR" sz="2600" b="0" i="0" u="none" strike="noStrike" dirty="0">
                <a:solidFill>
                  <a:srgbClr val="000000"/>
                </a:solidFill>
                <a:effectLst/>
                <a:latin typeface="-webkit-standard"/>
              </a:rPr>
              <a:t>PPA-aware clustering and ML-accelerated V-P&amp;R for better seed placements</a:t>
            </a:r>
            <a:endParaRPr lang="en" altLang="ko-KR" sz="2600" kern="0" dirty="0">
              <a:solidFill>
                <a:srgbClr val="000000"/>
              </a:solidFill>
              <a:latin typeface="-webkit-standard"/>
            </a:endParaRPr>
          </a:p>
          <a:p>
            <a:endParaRPr lang="en-US" altLang="ko-KR" sz="2600" b="1" dirty="0">
              <a:solidFill>
                <a:srgbClr val="002060"/>
              </a:solidFill>
            </a:endParaRPr>
          </a:p>
          <a:p>
            <a:r>
              <a:rPr lang="en-US" altLang="ko-KR" sz="2600" b="1" dirty="0">
                <a:solidFill>
                  <a:srgbClr val="002060"/>
                </a:solidFill>
              </a:rPr>
              <a:t>PPA-aware Clustering</a:t>
            </a:r>
          </a:p>
          <a:p>
            <a:pPr lvl="1"/>
            <a:r>
              <a:rPr lang="en" altLang="ko-KR" sz="2600" b="0" i="0" u="none" strike="noStrike" dirty="0">
                <a:solidFill>
                  <a:srgbClr val="000000"/>
                </a:solidFill>
                <a:effectLst/>
                <a:latin typeface="-webkit-standard"/>
              </a:rPr>
              <a:t>Clustering that considers logical hierarchy, timing and power</a:t>
            </a:r>
          </a:p>
          <a:p>
            <a:pPr lvl="1"/>
            <a:endParaRPr lang="en" altLang="ko-KR" sz="1900" kern="0" dirty="0">
              <a:solidFill>
                <a:srgbClr val="000000"/>
              </a:solidFill>
              <a:latin typeface="-webkit-standard"/>
            </a:endParaRPr>
          </a:p>
          <a:p>
            <a:r>
              <a:rPr lang="en-US" altLang="ko-KR" sz="2600" b="1" dirty="0">
                <a:solidFill>
                  <a:srgbClr val="002060"/>
                </a:solidFill>
              </a:rPr>
              <a:t>V-P&amp;R Framework</a:t>
            </a:r>
          </a:p>
          <a:p>
            <a:pPr lvl="1"/>
            <a:r>
              <a:rPr lang="en" altLang="ko-KR" sz="2600" dirty="0">
                <a:solidFill>
                  <a:srgbClr val="000000"/>
                </a:solidFill>
                <a:latin typeface="-webkit-standard"/>
              </a:rPr>
              <a:t>Estimates </a:t>
            </a:r>
            <a:r>
              <a:rPr lang="en" altLang="ko-KR" sz="2600" b="0" i="0" u="none" strike="noStrike" dirty="0">
                <a:solidFill>
                  <a:srgbClr val="000000"/>
                </a:solidFill>
                <a:effectLst/>
                <a:latin typeface="-webkit-standard"/>
              </a:rPr>
              <a:t>cluster shapes </a:t>
            </a:r>
          </a:p>
          <a:p>
            <a:pPr lvl="1"/>
            <a:r>
              <a:rPr lang="en" altLang="ko-KR" sz="2600" b="0" i="0" u="none" strike="noStrike" dirty="0">
                <a:solidFill>
                  <a:srgbClr val="000000"/>
                </a:solidFill>
                <a:effectLst/>
                <a:latin typeface="-webkit-standard"/>
              </a:rPr>
              <a:t>ML leads to </a:t>
            </a:r>
            <a:r>
              <a:rPr lang="en" altLang="ko-KR" sz="2600" b="1" i="0" u="none" strike="noStrike" dirty="0">
                <a:solidFill>
                  <a:srgbClr val="000000"/>
                </a:solidFill>
                <a:effectLst/>
                <a:latin typeface="-webkit-standard"/>
              </a:rPr>
              <a:t>30× </a:t>
            </a:r>
            <a:r>
              <a:rPr lang="en" altLang="ko-KR" sz="2600" i="0" u="none" strike="noStrike" dirty="0">
                <a:solidFill>
                  <a:srgbClr val="000000"/>
                </a:solidFill>
                <a:effectLst/>
                <a:latin typeface="-webkit-standard"/>
              </a:rPr>
              <a:t>speedup</a:t>
            </a:r>
          </a:p>
          <a:p>
            <a:pPr lvl="1"/>
            <a:endParaRPr lang="en" altLang="ko-KR" sz="2600" i="0" u="none" strike="noStrike" dirty="0">
              <a:solidFill>
                <a:srgbClr val="000000"/>
              </a:solidFill>
              <a:effectLst/>
              <a:latin typeface="-webkit-standard"/>
            </a:endParaRPr>
          </a:p>
          <a:p>
            <a:r>
              <a:rPr lang="en" altLang="ko-KR" sz="2600" b="1" i="0" u="none" strike="noStrike" dirty="0">
                <a:solidFill>
                  <a:srgbClr val="000000"/>
                </a:solidFill>
                <a:effectLst/>
              </a:rPr>
              <a:t>Improves </a:t>
            </a:r>
            <a:r>
              <a:rPr lang="en" altLang="ko-KR" sz="2600" b="1" i="0" u="sng" strike="noStrike" dirty="0">
                <a:solidFill>
                  <a:srgbClr val="000000"/>
                </a:solidFill>
                <a:effectLst/>
              </a:rPr>
              <a:t>both</a:t>
            </a:r>
            <a:r>
              <a:rPr lang="en" altLang="ko-KR" sz="2600" b="1" i="0" u="none" strike="noStrike" dirty="0">
                <a:solidFill>
                  <a:srgbClr val="000000"/>
                </a:solidFill>
                <a:effectLst/>
              </a:rPr>
              <a:t> runtime and PPA </a:t>
            </a:r>
          </a:p>
          <a:p>
            <a:pPr lvl="1"/>
            <a:endParaRPr lang="en" altLang="ko-KR" sz="1900" kern="0" dirty="0">
              <a:solidFill>
                <a:srgbClr val="000000"/>
              </a:solidFill>
              <a:latin typeface="-webkit-standard"/>
            </a:endParaRPr>
          </a:p>
          <a:p>
            <a:pPr marL="228600" marR="0" lvl="0" indent="-228600" algn="l" defTabSz="914400" rtl="0" eaLnBrk="1" fontAlgn="auto" latinLnBrk="0" hangingPunct="1">
              <a:lnSpc>
                <a:spcPct val="90000"/>
              </a:lnSpc>
              <a:spcBef>
                <a:spcPts val="1000"/>
              </a:spcBef>
              <a:spcAft>
                <a:spcPts val="0"/>
              </a:spcAft>
              <a:buClr>
                <a:srgbClr val="00769E"/>
              </a:buClr>
              <a:buSzTx/>
              <a:buFont typeface="Arial" panose="020B0604020202020204" pitchFamily="34" charset="0"/>
              <a:buChar char="•"/>
              <a:tabLst/>
              <a:defRPr/>
            </a:pPr>
            <a:r>
              <a:rPr kumimoji="0" lang="en-US" altLang="ko-KR" sz="2600" b="1" i="0" u="none" strike="noStrike" kern="1200" cap="none" spc="0" normalizeH="0" baseline="0" noProof="0" dirty="0">
                <a:ln>
                  <a:noFill/>
                </a:ln>
                <a:solidFill>
                  <a:srgbClr val="002060"/>
                </a:solidFill>
                <a:effectLst/>
                <a:uLnTx/>
                <a:uFillTx/>
                <a:latin typeface="Franklin Gothic Book" panose="020B0503020102020204"/>
                <a:ea typeface="돋움" panose="020B0600000101010101" pitchFamily="34" charset="-127"/>
              </a:rPr>
              <a:t>Future directions</a:t>
            </a:r>
          </a:p>
          <a:p>
            <a:pPr lvl="1"/>
            <a:r>
              <a:rPr lang="en" altLang="ko-KR" sz="2600" dirty="0"/>
              <a:t>Improving power-awareness </a:t>
            </a:r>
          </a:p>
          <a:p>
            <a:pPr lvl="1"/>
            <a:r>
              <a:rPr lang="en" altLang="ko-KR" sz="2600" dirty="0"/>
              <a:t>Clustering with no mistakes? </a:t>
            </a:r>
          </a:p>
          <a:p>
            <a:pPr lvl="1"/>
            <a:r>
              <a:rPr lang="en" altLang="ko-KR" sz="2600" dirty="0"/>
              <a:t>Extension to GPU-based placers + 3D placement</a:t>
            </a:r>
          </a:p>
          <a:p>
            <a:pPr marL="0" indent="0">
              <a:buNone/>
            </a:pPr>
            <a:br>
              <a:rPr lang="en" altLang="ko-KR" sz="2400" dirty="0"/>
            </a:br>
            <a:endParaRPr lang="en-US" altLang="ko-KR" sz="2400" kern="0" dirty="0"/>
          </a:p>
        </p:txBody>
      </p:sp>
    </p:spTree>
    <p:extLst>
      <p:ext uri="{BB962C8B-B14F-4D97-AF65-F5344CB8AC3E}">
        <p14:creationId xmlns:p14="http://schemas.microsoft.com/office/powerpoint/2010/main" val="341824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Motivation</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a:xfrm>
            <a:off x="218661" y="1012022"/>
            <a:ext cx="11718235" cy="5277266"/>
          </a:xfrm>
        </p:spPr>
        <p:txBody>
          <a:bodyPr>
            <a:normAutofit/>
          </a:bodyPr>
          <a:lstStyle/>
          <a:p>
            <a:pPr>
              <a:lnSpc>
                <a:spcPct val="100000"/>
              </a:lnSpc>
            </a:pPr>
            <a:r>
              <a:rPr lang="en-US" altLang="ko-KR" b="1" dirty="0"/>
              <a:t>Challenges of modern designs</a:t>
            </a:r>
          </a:p>
          <a:p>
            <a:pPr lvl="1">
              <a:lnSpc>
                <a:spcPct val="100000"/>
              </a:lnSpc>
            </a:pPr>
            <a:endParaRPr lang="en-US" altLang="ko-KR" sz="100" b="1" dirty="0"/>
          </a:p>
          <a:p>
            <a:pPr>
              <a:lnSpc>
                <a:spcPct val="100000"/>
              </a:lnSpc>
            </a:pPr>
            <a:endParaRPr lang="en-US" altLang="ko-KR" b="1" dirty="0"/>
          </a:p>
          <a:p>
            <a:pPr>
              <a:lnSpc>
                <a:spcPct val="100000"/>
              </a:lnSpc>
            </a:pPr>
            <a:endParaRPr lang="en-US" altLang="ko-KR" b="1" dirty="0"/>
          </a:p>
          <a:p>
            <a:pPr>
              <a:lnSpc>
                <a:spcPct val="100000"/>
              </a:lnSpc>
            </a:pPr>
            <a:r>
              <a:rPr lang="en-US" altLang="ko-KR" b="1" dirty="0"/>
              <a:t>Solution to the problem</a:t>
            </a:r>
            <a:r>
              <a:rPr lang="en-US" altLang="ko-KR" dirty="0"/>
              <a:t>: </a:t>
            </a:r>
            <a:r>
              <a:rPr lang="en-US" altLang="ko-KR" b="1" dirty="0">
                <a:solidFill>
                  <a:srgbClr val="C00000"/>
                </a:solidFill>
              </a:rPr>
              <a:t>clustering!</a:t>
            </a:r>
            <a:endParaRPr lang="en-US" altLang="ko-KR" sz="1100" b="1" dirty="0"/>
          </a:p>
          <a:p>
            <a:pPr>
              <a:lnSpc>
                <a:spcPct val="100000"/>
              </a:lnSpc>
            </a:pPr>
            <a:r>
              <a:rPr lang="en-US" altLang="ko-KR" b="1" dirty="0"/>
              <a:t>Limitation of traditional clustering: </a:t>
            </a:r>
            <a:r>
              <a:rPr lang="en-US" altLang="ko-KR" b="1" dirty="0">
                <a:solidFill>
                  <a:srgbClr val="002060"/>
                </a:solidFill>
              </a:rPr>
              <a:t>faster vs. better? </a:t>
            </a:r>
          </a:p>
          <a:p>
            <a:pPr lvl="1">
              <a:lnSpc>
                <a:spcPct val="100000"/>
              </a:lnSpc>
            </a:pPr>
            <a:r>
              <a:rPr lang="en-US" altLang="ko-KR" dirty="0"/>
              <a:t>Ignore </a:t>
            </a:r>
            <a:r>
              <a:rPr lang="en-US" altLang="ko-KR" u="sng" dirty="0"/>
              <a:t>design information</a:t>
            </a:r>
            <a:r>
              <a:rPr lang="en-US" altLang="ko-KR" dirty="0"/>
              <a:t> affecting PPA outcomes </a:t>
            </a:r>
          </a:p>
          <a:p>
            <a:pPr lvl="1">
              <a:lnSpc>
                <a:spcPct val="100000"/>
              </a:lnSpc>
            </a:pPr>
            <a:endParaRPr lang="en-US" altLang="ko-KR" dirty="0">
              <a:sym typeface="Wingdings" pitchFamily="2" charset="2"/>
            </a:endParaRPr>
          </a:p>
          <a:p>
            <a:pPr lvl="1">
              <a:lnSpc>
                <a:spcPct val="100000"/>
              </a:lnSpc>
            </a:pPr>
            <a:r>
              <a:rPr lang="en-US" altLang="ko-KR" dirty="0"/>
              <a:t>Fail to improve both runtime and PPA when applied to the placement flow</a:t>
            </a:r>
          </a:p>
          <a:p>
            <a:pPr lvl="2">
              <a:lnSpc>
                <a:spcPct val="100000"/>
              </a:lnSpc>
            </a:pPr>
            <a:r>
              <a:rPr lang="en-US" dirty="0">
                <a:sym typeface="Wingdings" pitchFamily="2" charset="2"/>
              </a:rPr>
              <a:t>Clustering for placement runtime </a:t>
            </a:r>
            <a:r>
              <a:rPr lang="en-US" b="1" dirty="0">
                <a:sym typeface="Wingdings" pitchFamily="2" charset="2"/>
              </a:rPr>
              <a:t>speedup</a:t>
            </a:r>
            <a:r>
              <a:rPr lang="en-US" dirty="0">
                <a:sym typeface="Wingdings" pitchFamily="2" charset="2"/>
              </a:rPr>
              <a:t>  </a:t>
            </a:r>
            <a:r>
              <a:rPr lang="en-US" b="1" dirty="0">
                <a:sym typeface="Wingdings" pitchFamily="2" charset="2"/>
                <a:hlinkClick r:id="rId3"/>
              </a:rPr>
              <a:t>UCSD 2020</a:t>
            </a:r>
            <a:endParaRPr lang="en-US" b="1" dirty="0">
              <a:sym typeface="Wingdings" pitchFamily="2" charset="2"/>
            </a:endParaRPr>
          </a:p>
          <a:p>
            <a:pPr lvl="2">
              <a:lnSpc>
                <a:spcPct val="100000"/>
              </a:lnSpc>
            </a:pPr>
            <a:r>
              <a:rPr lang="en-US" dirty="0">
                <a:sym typeface="Wingdings" pitchFamily="2" charset="2"/>
              </a:rPr>
              <a:t>Clustering for </a:t>
            </a:r>
            <a:r>
              <a:rPr lang="en-US" b="1" dirty="0">
                <a:sym typeface="Wingdings" pitchFamily="2" charset="2"/>
              </a:rPr>
              <a:t>better PPA</a:t>
            </a:r>
            <a:r>
              <a:rPr lang="en-US" dirty="0">
                <a:sym typeface="Wingdings" pitchFamily="2" charset="2"/>
              </a:rPr>
              <a:t>  </a:t>
            </a:r>
            <a:r>
              <a:rPr lang="en-US" b="1" dirty="0">
                <a:sym typeface="Wingdings" pitchFamily="2" charset="2"/>
                <a:hlinkClick r:id="rId4"/>
              </a:rPr>
              <a:t>GTech 2022</a:t>
            </a:r>
            <a:endParaRPr lang="en-US" b="1" dirty="0">
              <a:sym typeface="Wingdings" pitchFamily="2" charset="2"/>
            </a:endParaRPr>
          </a:p>
          <a:p>
            <a:pPr lvl="2">
              <a:lnSpc>
                <a:spcPct val="100000"/>
              </a:lnSpc>
            </a:pPr>
            <a:r>
              <a:rPr lang="en-US" dirty="0">
                <a:highlight>
                  <a:srgbClr val="FFFF00"/>
                </a:highlight>
                <a:sym typeface="Wingdings" pitchFamily="2" charset="2"/>
              </a:rPr>
              <a:t>Clustering for placement runtime </a:t>
            </a:r>
            <a:r>
              <a:rPr lang="en-US" b="1" dirty="0">
                <a:highlight>
                  <a:srgbClr val="FFFF00"/>
                </a:highlight>
                <a:sym typeface="Wingdings" pitchFamily="2" charset="2"/>
              </a:rPr>
              <a:t>speedup + better PPA </a:t>
            </a:r>
            <a:r>
              <a:rPr lang="en-US" dirty="0">
                <a:sym typeface="Wingdings" pitchFamily="2" charset="2"/>
              </a:rPr>
              <a:t> </a:t>
            </a:r>
            <a:r>
              <a:rPr lang="en-US" b="1" dirty="0">
                <a:solidFill>
                  <a:srgbClr val="0000FF"/>
                </a:solidFill>
                <a:sym typeface="Wingdings" pitchFamily="2" charset="2"/>
              </a:rPr>
              <a:t>this work (UCSD + POSTECH)</a:t>
            </a:r>
            <a:endParaRPr lang="en-US" b="1" dirty="0">
              <a:solidFill>
                <a:srgbClr val="0000FF"/>
              </a:solidFill>
            </a:endParaRPr>
          </a:p>
          <a:p>
            <a:pPr lvl="2">
              <a:lnSpc>
                <a:spcPct val="100000"/>
              </a:lnSpc>
            </a:pPr>
            <a:endParaRPr lang="en-US" dirty="0">
              <a:sym typeface="Wingdings" pitchFamily="2" charset="2"/>
            </a:endParaRPr>
          </a:p>
          <a:p>
            <a:pPr lvl="2">
              <a:lnSpc>
                <a:spcPct val="100000"/>
              </a:lnSpc>
            </a:pPr>
            <a:endParaRPr lang="en-US" altLang="ko-KR" b="1" dirty="0"/>
          </a:p>
          <a:p>
            <a:endParaRPr lang="en-US" dirty="0"/>
          </a:p>
        </p:txBody>
      </p:sp>
      <p:grpSp>
        <p:nvGrpSpPr>
          <p:cNvPr id="13" name="그룹 12">
            <a:extLst>
              <a:ext uri="{FF2B5EF4-FFF2-40B4-BE49-F238E27FC236}">
                <a16:creationId xmlns:a16="http://schemas.microsoft.com/office/drawing/2014/main" id="{4000CA47-32D8-DA8A-BA31-D9DC50C5EC3F}"/>
              </a:ext>
            </a:extLst>
          </p:cNvPr>
          <p:cNvGrpSpPr/>
          <p:nvPr/>
        </p:nvGrpSpPr>
        <p:grpSpPr>
          <a:xfrm>
            <a:off x="1651392" y="1768289"/>
            <a:ext cx="8852770" cy="920906"/>
            <a:chOff x="1669615" y="2112601"/>
            <a:chExt cx="8852770" cy="920906"/>
          </a:xfrm>
        </p:grpSpPr>
        <p:grpSp>
          <p:nvGrpSpPr>
            <p:cNvPr id="4" name="그룹 3">
              <a:extLst>
                <a:ext uri="{FF2B5EF4-FFF2-40B4-BE49-F238E27FC236}">
                  <a16:creationId xmlns:a16="http://schemas.microsoft.com/office/drawing/2014/main" id="{8286A431-4EBF-4855-9CB6-DF786A01BC74}"/>
                </a:ext>
              </a:extLst>
            </p:cNvPr>
            <p:cNvGrpSpPr/>
            <p:nvPr/>
          </p:nvGrpSpPr>
          <p:grpSpPr>
            <a:xfrm>
              <a:off x="1669615" y="2112601"/>
              <a:ext cx="8852770" cy="920906"/>
              <a:chOff x="457200" y="1591606"/>
              <a:chExt cx="8077200" cy="770594"/>
            </a:xfrm>
          </p:grpSpPr>
          <p:sp>
            <p:nvSpPr>
              <p:cNvPr id="5" name="모서리가 둥근 직사각형 4">
                <a:extLst>
                  <a:ext uri="{FF2B5EF4-FFF2-40B4-BE49-F238E27FC236}">
                    <a16:creationId xmlns:a16="http://schemas.microsoft.com/office/drawing/2014/main" id="{2451536B-4900-4C28-DCB3-D8335F27FE03}"/>
                  </a:ext>
                </a:extLst>
              </p:cNvPr>
              <p:cNvSpPr/>
              <p:nvPr/>
            </p:nvSpPr>
            <p:spPr bwMode="auto">
              <a:xfrm>
                <a:off x="457200" y="1600200"/>
                <a:ext cx="2438400" cy="762000"/>
              </a:xfrm>
              <a:prstGeom prst="roundRect">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kumimoji="1" lang="en-US" altLang="ko-KR" sz="2400" dirty="0"/>
                  <a:t>Increased design</a:t>
                </a:r>
              </a:p>
              <a:p>
                <a:pPr algn="ctr"/>
                <a:r>
                  <a:rPr kumimoji="1" lang="en-US" altLang="ko-KR" sz="2400" dirty="0"/>
                  <a:t>complexity &amp; scale</a:t>
                </a:r>
                <a:endParaRPr kumimoji="1" lang="ko-KR" altLang="en-US" sz="2400" dirty="0"/>
              </a:p>
            </p:txBody>
          </p:sp>
          <p:sp>
            <p:nvSpPr>
              <p:cNvPr id="6" name="모서리가 둥근 직사각형 5">
                <a:extLst>
                  <a:ext uri="{FF2B5EF4-FFF2-40B4-BE49-F238E27FC236}">
                    <a16:creationId xmlns:a16="http://schemas.microsoft.com/office/drawing/2014/main" id="{6B13D311-F182-1312-0E67-99F7433D6729}"/>
                  </a:ext>
                </a:extLst>
              </p:cNvPr>
              <p:cNvSpPr/>
              <p:nvPr/>
            </p:nvSpPr>
            <p:spPr bwMode="auto">
              <a:xfrm>
                <a:off x="3276600" y="1591606"/>
                <a:ext cx="2438400" cy="762000"/>
              </a:xfrm>
              <a:prstGeom prst="roundRect">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kumimoji="1" lang="en-US" altLang="ko-KR" sz="2400" dirty="0"/>
                  <a:t>Increased P&amp;R </a:t>
                </a:r>
              </a:p>
              <a:p>
                <a:pPr algn="ctr"/>
                <a:r>
                  <a:rPr kumimoji="1" lang="en-US" altLang="ko-KR" sz="2400" dirty="0"/>
                  <a:t>heuristics runtime </a:t>
                </a:r>
              </a:p>
            </p:txBody>
          </p:sp>
          <p:sp>
            <p:nvSpPr>
              <p:cNvPr id="7" name="모서리가 둥근 직사각형 6">
                <a:extLst>
                  <a:ext uri="{FF2B5EF4-FFF2-40B4-BE49-F238E27FC236}">
                    <a16:creationId xmlns:a16="http://schemas.microsoft.com/office/drawing/2014/main" id="{E011DEE2-4DEA-8D9C-30BB-801C2C21D604}"/>
                  </a:ext>
                </a:extLst>
              </p:cNvPr>
              <p:cNvSpPr/>
              <p:nvPr/>
            </p:nvSpPr>
            <p:spPr bwMode="auto">
              <a:xfrm>
                <a:off x="6096000" y="1591606"/>
                <a:ext cx="2438400" cy="762000"/>
              </a:xfrm>
              <a:prstGeom prst="roundRect">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kumimoji="1" lang="en-US" altLang="ko-KR" sz="2400" dirty="0"/>
                  <a:t>Tension between</a:t>
                </a:r>
              </a:p>
              <a:p>
                <a:pPr algn="ctr"/>
                <a:r>
                  <a:rPr kumimoji="1" lang="en-US" altLang="ko-KR" sz="2400" dirty="0"/>
                  <a:t>TAT and PPA</a:t>
                </a:r>
                <a:endParaRPr kumimoji="1" lang="ko-KR" altLang="en-US" sz="2400" dirty="0"/>
              </a:p>
            </p:txBody>
          </p:sp>
        </p:grpSp>
        <p:sp>
          <p:nvSpPr>
            <p:cNvPr id="8" name="오른쪽 화살표[R] 7">
              <a:extLst>
                <a:ext uri="{FF2B5EF4-FFF2-40B4-BE49-F238E27FC236}">
                  <a16:creationId xmlns:a16="http://schemas.microsoft.com/office/drawing/2014/main" id="{E0F093F8-ED3A-2706-E4E4-3106B71ED4D7}"/>
                </a:ext>
              </a:extLst>
            </p:cNvPr>
            <p:cNvSpPr/>
            <p:nvPr/>
          </p:nvSpPr>
          <p:spPr bwMode="auto">
            <a:xfrm>
              <a:off x="4467425" y="2496854"/>
              <a:ext cx="167033" cy="152400"/>
            </a:xfrm>
            <a:prstGeom prst="rightArrow">
              <a:avLst/>
            </a:prstGeom>
            <a:solidFill>
              <a:srgbClr val="C00000"/>
            </a:solid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000" b="1" i="0" u="none" strike="noStrike" cap="none" normalizeH="0" baseline="0">
                <a:ln>
                  <a:noFill/>
                </a:ln>
                <a:solidFill>
                  <a:schemeClr val="tx1"/>
                </a:solidFill>
                <a:effectLst/>
                <a:latin typeface="Arial Narrow" pitchFamily="34" charset="0"/>
              </a:endParaRPr>
            </a:p>
          </p:txBody>
        </p:sp>
        <p:sp>
          <p:nvSpPr>
            <p:cNvPr id="9" name="오른쪽 화살표[R] 8">
              <a:extLst>
                <a:ext uri="{FF2B5EF4-FFF2-40B4-BE49-F238E27FC236}">
                  <a16:creationId xmlns:a16="http://schemas.microsoft.com/office/drawing/2014/main" id="{B7C51C58-2BB2-4DDD-7859-DB6E4860E566}"/>
                </a:ext>
              </a:extLst>
            </p:cNvPr>
            <p:cNvSpPr/>
            <p:nvPr/>
          </p:nvSpPr>
          <p:spPr bwMode="auto">
            <a:xfrm>
              <a:off x="7557543" y="2505448"/>
              <a:ext cx="167033" cy="152400"/>
            </a:xfrm>
            <a:prstGeom prst="rightArrow">
              <a:avLst/>
            </a:prstGeom>
            <a:solidFill>
              <a:srgbClr val="C00000"/>
            </a:solid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000" b="1" i="0" u="none" strike="noStrike" cap="none" normalizeH="0" baseline="0">
                <a:ln>
                  <a:noFill/>
                </a:ln>
                <a:solidFill>
                  <a:schemeClr val="tx1"/>
                </a:solidFill>
                <a:effectLst/>
                <a:latin typeface="Arial Narrow" pitchFamily="34" charset="0"/>
              </a:endParaRPr>
            </a:p>
          </p:txBody>
        </p:sp>
      </p:grpSp>
      <p:sp>
        <p:nvSpPr>
          <p:cNvPr id="11" name="TextBox 10">
            <a:extLst>
              <a:ext uri="{FF2B5EF4-FFF2-40B4-BE49-F238E27FC236}">
                <a16:creationId xmlns:a16="http://schemas.microsoft.com/office/drawing/2014/main" id="{3B01FF62-1801-635E-33F3-72FCCD3A6B19}"/>
              </a:ext>
            </a:extLst>
          </p:cNvPr>
          <p:cNvSpPr txBox="1"/>
          <p:nvPr/>
        </p:nvSpPr>
        <p:spPr>
          <a:xfrm>
            <a:off x="3467748" y="4289186"/>
            <a:ext cx="5256504" cy="400110"/>
          </a:xfrm>
          <a:prstGeom prst="rect">
            <a:avLst/>
          </a:prstGeom>
          <a:noFill/>
        </p:spPr>
        <p:txBody>
          <a:bodyPr wrap="none" rtlCol="0">
            <a:spAutoFit/>
          </a:bodyPr>
          <a:lstStyle/>
          <a:p>
            <a:r>
              <a:rPr kumimoji="1" lang="en-US" altLang="ko-KR" sz="2000" b="1" dirty="0">
                <a:solidFill>
                  <a:srgbClr val="002060"/>
                </a:solidFill>
              </a:rPr>
              <a:t>Logical hierarchy, timing, switching activity, etc.</a:t>
            </a:r>
            <a:endParaRPr kumimoji="1" lang="ko-KR" altLang="en-US" sz="2000" b="1" dirty="0">
              <a:solidFill>
                <a:srgbClr val="002060"/>
              </a:solidFill>
            </a:endParaRPr>
          </a:p>
        </p:txBody>
      </p:sp>
      <p:cxnSp>
        <p:nvCxnSpPr>
          <p:cNvPr id="12" name="직선 화살표 연결선 11">
            <a:extLst>
              <a:ext uri="{FF2B5EF4-FFF2-40B4-BE49-F238E27FC236}">
                <a16:creationId xmlns:a16="http://schemas.microsoft.com/office/drawing/2014/main" id="{9CE88735-2C09-7484-BDC2-DD98EAC4158F}"/>
              </a:ext>
            </a:extLst>
          </p:cNvPr>
          <p:cNvCxnSpPr>
            <a:cxnSpLocks/>
          </p:cNvCxnSpPr>
          <p:nvPr/>
        </p:nvCxnSpPr>
        <p:spPr bwMode="auto">
          <a:xfrm>
            <a:off x="3284630" y="4316354"/>
            <a:ext cx="152400" cy="200055"/>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spTree>
    <p:extLst>
      <p:ext uri="{BB962C8B-B14F-4D97-AF65-F5344CB8AC3E}">
        <p14:creationId xmlns:p14="http://schemas.microsoft.com/office/powerpoint/2010/main" val="203164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Overview of our work</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p:txBody>
          <a:bodyPr>
            <a:normAutofit lnSpcReduction="10000"/>
          </a:bodyPr>
          <a:lstStyle/>
          <a:p>
            <a:pPr>
              <a:lnSpc>
                <a:spcPct val="100000"/>
              </a:lnSpc>
            </a:pPr>
            <a:r>
              <a:rPr lang="en-US" altLang="ko-KR" b="1" dirty="0"/>
              <a:t>Key contributions</a:t>
            </a:r>
          </a:p>
          <a:p>
            <a:pPr lvl="1">
              <a:lnSpc>
                <a:spcPct val="100000"/>
              </a:lnSpc>
            </a:pPr>
            <a:r>
              <a:rPr lang="en-US" altLang="ko-KR" i="1" dirty="0">
                <a:solidFill>
                  <a:srgbClr val="002060"/>
                </a:solidFill>
              </a:rPr>
              <a:t>PPA-aware</a:t>
            </a:r>
            <a:r>
              <a:rPr lang="en-US" altLang="ko-KR" dirty="0">
                <a:solidFill>
                  <a:srgbClr val="002060"/>
                </a:solidFill>
              </a:rPr>
              <a:t> clustering</a:t>
            </a:r>
          </a:p>
          <a:p>
            <a:pPr lvl="2">
              <a:lnSpc>
                <a:spcPct val="100000"/>
              </a:lnSpc>
            </a:pPr>
            <a:r>
              <a:rPr lang="en-US" altLang="ko-KR" dirty="0"/>
              <a:t>Find PPA-relevant clusters by considering logical hierarchy + timing + switching activities </a:t>
            </a:r>
          </a:p>
          <a:p>
            <a:pPr lvl="1">
              <a:lnSpc>
                <a:spcPct val="100000"/>
              </a:lnSpc>
            </a:pPr>
            <a:r>
              <a:rPr lang="en-US" altLang="ko-KR" i="1" dirty="0">
                <a:solidFill>
                  <a:srgbClr val="002060"/>
                </a:solidFill>
              </a:rPr>
              <a:t>Virtualized</a:t>
            </a:r>
            <a:r>
              <a:rPr lang="en-US" altLang="ko-KR" dirty="0">
                <a:solidFill>
                  <a:srgbClr val="002060"/>
                </a:solidFill>
              </a:rPr>
              <a:t> place-and-route </a:t>
            </a:r>
            <a:r>
              <a:rPr lang="en-US" altLang="ko-KR" i="1" dirty="0">
                <a:solidFill>
                  <a:srgbClr val="002060"/>
                </a:solidFill>
              </a:rPr>
              <a:t>(V-P&amp;R)</a:t>
            </a:r>
          </a:p>
          <a:p>
            <a:pPr lvl="2">
              <a:lnSpc>
                <a:spcPct val="100000"/>
              </a:lnSpc>
            </a:pPr>
            <a:r>
              <a:rPr lang="en-US" altLang="ko-KR" dirty="0"/>
              <a:t>Estimate cluster shapes i.e., utilizations and aspect ratios </a:t>
            </a:r>
          </a:p>
          <a:p>
            <a:pPr lvl="2">
              <a:lnSpc>
                <a:spcPct val="100000"/>
              </a:lnSpc>
            </a:pPr>
            <a:r>
              <a:rPr lang="en-US" altLang="ko-KR" dirty="0"/>
              <a:t>Acceleration </a:t>
            </a:r>
            <a:r>
              <a:rPr lang="en-US" altLang="ko-KR" b="1" dirty="0">
                <a:solidFill>
                  <a:srgbClr val="C00000"/>
                </a:solidFill>
              </a:rPr>
              <a:t>(~30X)</a:t>
            </a:r>
            <a:r>
              <a:rPr lang="en-US" altLang="ko-KR" dirty="0"/>
              <a:t> with machine learning</a:t>
            </a:r>
          </a:p>
          <a:p>
            <a:pPr lvl="2">
              <a:lnSpc>
                <a:spcPct val="100000"/>
              </a:lnSpc>
            </a:pPr>
            <a:endParaRPr lang="en-US" altLang="ko-KR" sz="700" b="1" dirty="0"/>
          </a:p>
          <a:p>
            <a:pPr>
              <a:lnSpc>
                <a:spcPct val="100000"/>
              </a:lnSpc>
            </a:pPr>
            <a:r>
              <a:rPr lang="en-US" altLang="ko-KR" b="1" dirty="0"/>
              <a:t>Evaluation metrics</a:t>
            </a:r>
          </a:p>
          <a:p>
            <a:pPr lvl="1">
              <a:lnSpc>
                <a:spcPct val="100000"/>
              </a:lnSpc>
            </a:pPr>
            <a:r>
              <a:rPr lang="en-US" altLang="ko-KR" dirty="0"/>
              <a:t>Post-placement: HPWL, runtime  </a:t>
            </a:r>
          </a:p>
          <a:p>
            <a:pPr lvl="1">
              <a:lnSpc>
                <a:spcPct val="100000"/>
              </a:lnSpc>
            </a:pPr>
            <a:r>
              <a:rPr lang="en-US" altLang="ko-KR" dirty="0"/>
              <a:t>Post-route: Final PPA (routed wirelength, WNS, TNS, power)</a:t>
            </a:r>
          </a:p>
          <a:p>
            <a:pPr>
              <a:lnSpc>
                <a:spcPct val="100000"/>
              </a:lnSpc>
            </a:pPr>
            <a:r>
              <a:rPr lang="en-US" altLang="ko-KR" b="1" dirty="0">
                <a:highlight>
                  <a:srgbClr val="FFFF00"/>
                </a:highlight>
              </a:rPr>
              <a:t>Improvement in </a:t>
            </a:r>
            <a:r>
              <a:rPr lang="en-US" altLang="ko-KR" b="1" u="sng" dirty="0">
                <a:highlight>
                  <a:srgbClr val="FFFF00"/>
                </a:highlight>
              </a:rPr>
              <a:t>both</a:t>
            </a:r>
            <a:r>
              <a:rPr lang="en-US" altLang="ko-KR" b="1" dirty="0">
                <a:highlight>
                  <a:srgbClr val="FFFF00"/>
                </a:highlight>
              </a:rPr>
              <a:t> runtime </a:t>
            </a:r>
            <a:r>
              <a:rPr lang="en-US" altLang="ko-KR" b="1" u="sng" dirty="0">
                <a:highlight>
                  <a:srgbClr val="FFFF00"/>
                </a:highlight>
              </a:rPr>
              <a:t>and</a:t>
            </a:r>
            <a:r>
              <a:rPr lang="en-US" altLang="ko-KR" b="1" dirty="0">
                <a:highlight>
                  <a:srgbClr val="FFFF00"/>
                </a:highlight>
              </a:rPr>
              <a:t> HPWL + final PPA </a:t>
            </a:r>
          </a:p>
          <a:p>
            <a:endParaRPr lang="en-US" dirty="0"/>
          </a:p>
        </p:txBody>
      </p:sp>
    </p:spTree>
    <p:extLst>
      <p:ext uri="{BB962C8B-B14F-4D97-AF65-F5344CB8AC3E}">
        <p14:creationId xmlns:p14="http://schemas.microsoft.com/office/powerpoint/2010/main" val="9422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p:txBody>
          <a:bodyPr/>
          <a:lstStyle/>
          <a:p>
            <a:pPr>
              <a:lnSpc>
                <a:spcPct val="100000"/>
              </a:lnSpc>
            </a:pPr>
            <a:r>
              <a:rPr lang="en-US" altLang="ko-KR" dirty="0">
                <a:solidFill>
                  <a:schemeClr val="bg1">
                    <a:lumMod val="50000"/>
                  </a:schemeClr>
                </a:solidFill>
              </a:rPr>
              <a:t>Introduction</a:t>
            </a:r>
          </a:p>
          <a:p>
            <a:pPr lvl="1"/>
            <a:r>
              <a:rPr lang="en-US" altLang="ko-KR" dirty="0">
                <a:solidFill>
                  <a:schemeClr val="bg1">
                    <a:lumMod val="50000"/>
                  </a:schemeClr>
                </a:solidFill>
              </a:rPr>
              <a:t>Motivation</a:t>
            </a:r>
          </a:p>
          <a:p>
            <a:pPr lvl="1"/>
            <a:r>
              <a:rPr lang="en-US" altLang="ko-KR" dirty="0">
                <a:solidFill>
                  <a:schemeClr val="bg1">
                    <a:lumMod val="50000"/>
                  </a:schemeClr>
                </a:solidFill>
              </a:rPr>
              <a:t>Overview of our work</a:t>
            </a:r>
          </a:p>
          <a:p>
            <a:r>
              <a:rPr lang="en-US" altLang="ko-KR" dirty="0"/>
              <a:t>Our approach</a:t>
            </a:r>
          </a:p>
          <a:p>
            <a:pPr lvl="1"/>
            <a:r>
              <a:rPr lang="en-US" altLang="ko-KR" dirty="0"/>
              <a:t>Overall framework</a:t>
            </a:r>
          </a:p>
          <a:p>
            <a:pPr lvl="1"/>
            <a:r>
              <a:rPr lang="en-US" altLang="ko-KR" dirty="0"/>
              <a:t>PPA-aware clustering</a:t>
            </a:r>
          </a:p>
          <a:p>
            <a:pPr lvl="1"/>
            <a:r>
              <a:rPr lang="en-US" altLang="ko-KR" dirty="0"/>
              <a:t>Virtualized place-and-route</a:t>
            </a:r>
          </a:p>
          <a:p>
            <a:r>
              <a:rPr lang="en-US" altLang="ko-KR" dirty="0">
                <a:solidFill>
                  <a:schemeClr val="bg1">
                    <a:lumMod val="50000"/>
                  </a:schemeClr>
                </a:solidFill>
              </a:rPr>
              <a:t>Experimental results</a:t>
            </a:r>
          </a:p>
          <a:p>
            <a:r>
              <a:rPr lang="en-US" altLang="ko-KR" dirty="0">
                <a:solidFill>
                  <a:schemeClr val="bg1">
                    <a:lumMod val="50000"/>
                  </a:schemeClr>
                </a:solidFill>
              </a:rPr>
              <a:t>Conclusion</a:t>
            </a:r>
          </a:p>
          <a:p>
            <a:endParaRPr lang="en-US" dirty="0"/>
          </a:p>
        </p:txBody>
      </p:sp>
    </p:spTree>
    <p:extLst>
      <p:ext uri="{BB962C8B-B14F-4D97-AF65-F5344CB8AC3E}">
        <p14:creationId xmlns:p14="http://schemas.microsoft.com/office/powerpoint/2010/main" val="315864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Overall framework</a:t>
            </a:r>
            <a:endParaRPr lang="en-US" dirty="0"/>
          </a:p>
        </p:txBody>
      </p:sp>
      <p:sp>
        <p:nvSpPr>
          <p:cNvPr id="7" name="TextBox 6">
            <a:extLst>
              <a:ext uri="{FF2B5EF4-FFF2-40B4-BE49-F238E27FC236}">
                <a16:creationId xmlns:a16="http://schemas.microsoft.com/office/drawing/2014/main" id="{CD1557EA-1EE4-34CE-AFE7-729B0D480C02}"/>
              </a:ext>
            </a:extLst>
          </p:cNvPr>
          <p:cNvSpPr txBox="1"/>
          <p:nvPr/>
        </p:nvSpPr>
        <p:spPr>
          <a:xfrm>
            <a:off x="1740166" y="6383809"/>
            <a:ext cx="10387624" cy="400110"/>
          </a:xfrm>
          <a:prstGeom prst="rect">
            <a:avLst/>
          </a:prstGeom>
          <a:noFill/>
        </p:spPr>
        <p:txBody>
          <a:bodyPr wrap="square" rtlCol="0">
            <a:spAutoFit/>
          </a:bodyPr>
          <a:lstStyle/>
          <a:p>
            <a:r>
              <a:rPr lang="en-US" sz="2000" dirty="0">
                <a:solidFill>
                  <a:srgbClr val="C00000"/>
                </a:solidFill>
              </a:rPr>
              <a:t>*Red boxes indicate key highlights of this talk.     </a:t>
            </a:r>
          </a:p>
        </p:txBody>
      </p:sp>
      <p:pic>
        <p:nvPicPr>
          <p:cNvPr id="6" name="그림 5">
            <a:extLst>
              <a:ext uri="{FF2B5EF4-FFF2-40B4-BE49-F238E27FC236}">
                <a16:creationId xmlns:a16="http://schemas.microsoft.com/office/drawing/2014/main" id="{AD79ABF3-2560-5C8E-40D1-575841E39512}"/>
              </a:ext>
            </a:extLst>
          </p:cNvPr>
          <p:cNvPicPr>
            <a:picLocks noChangeAspect="1"/>
          </p:cNvPicPr>
          <p:nvPr/>
        </p:nvPicPr>
        <p:blipFill>
          <a:blip r:embed="rId3"/>
          <a:stretch>
            <a:fillRect/>
          </a:stretch>
        </p:blipFill>
        <p:spPr>
          <a:xfrm>
            <a:off x="1810005" y="1099007"/>
            <a:ext cx="8512713" cy="4996126"/>
          </a:xfrm>
          <a:prstGeom prst="rect">
            <a:avLst/>
          </a:prstGeom>
        </p:spPr>
      </p:pic>
      <p:cxnSp>
        <p:nvCxnSpPr>
          <p:cNvPr id="14" name="Straight Arrow Connector 11">
            <a:extLst>
              <a:ext uri="{FF2B5EF4-FFF2-40B4-BE49-F238E27FC236}">
                <a16:creationId xmlns:a16="http://schemas.microsoft.com/office/drawing/2014/main" id="{715BDA35-48E6-BE26-FE25-C613AEF4710C}"/>
              </a:ext>
            </a:extLst>
          </p:cNvPr>
          <p:cNvCxnSpPr>
            <a:cxnSpLocks/>
            <a:stCxn id="3" idx="2"/>
          </p:cNvCxnSpPr>
          <p:nvPr/>
        </p:nvCxnSpPr>
        <p:spPr>
          <a:xfrm>
            <a:off x="1804219" y="3183490"/>
            <a:ext cx="481781" cy="165648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5EE60FE-5CB9-6278-A492-0BE4FE0CB82D}"/>
              </a:ext>
            </a:extLst>
          </p:cNvPr>
          <p:cNvSpPr/>
          <p:nvPr/>
        </p:nvSpPr>
        <p:spPr>
          <a:xfrm>
            <a:off x="8621855" y="914490"/>
            <a:ext cx="2764488"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Estimate Shapes</a:t>
            </a:r>
          </a:p>
        </p:txBody>
      </p:sp>
      <p:cxnSp>
        <p:nvCxnSpPr>
          <p:cNvPr id="12" name="Straight Arrow Connector 11">
            <a:extLst>
              <a:ext uri="{FF2B5EF4-FFF2-40B4-BE49-F238E27FC236}">
                <a16:creationId xmlns:a16="http://schemas.microsoft.com/office/drawing/2014/main" id="{6B01DF85-0AF5-F924-996A-EBE0B1642229}"/>
              </a:ext>
            </a:extLst>
          </p:cNvPr>
          <p:cNvCxnSpPr>
            <a:cxnSpLocks/>
            <a:stCxn id="4" idx="2"/>
          </p:cNvCxnSpPr>
          <p:nvPr/>
        </p:nvCxnSpPr>
        <p:spPr>
          <a:xfrm flipH="1">
            <a:off x="8471647" y="1314600"/>
            <a:ext cx="1532452" cy="146878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907F650-A32C-6C44-9EE7-386A2AE0E473}"/>
              </a:ext>
            </a:extLst>
          </p:cNvPr>
          <p:cNvSpPr/>
          <p:nvPr/>
        </p:nvSpPr>
        <p:spPr>
          <a:xfrm>
            <a:off x="9011685" y="4327215"/>
            <a:ext cx="299162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Evaluation metrics</a:t>
            </a:r>
          </a:p>
        </p:txBody>
      </p:sp>
      <p:cxnSp>
        <p:nvCxnSpPr>
          <p:cNvPr id="16" name="Straight Arrow Connector 15">
            <a:extLst>
              <a:ext uri="{FF2B5EF4-FFF2-40B4-BE49-F238E27FC236}">
                <a16:creationId xmlns:a16="http://schemas.microsoft.com/office/drawing/2014/main" id="{0DE6FC81-4401-7F2F-C098-452602C0F8E2}"/>
              </a:ext>
            </a:extLst>
          </p:cNvPr>
          <p:cNvCxnSpPr>
            <a:cxnSpLocks/>
            <a:stCxn id="15" idx="0"/>
          </p:cNvCxnSpPr>
          <p:nvPr/>
        </p:nvCxnSpPr>
        <p:spPr>
          <a:xfrm flipH="1" flipV="1">
            <a:off x="9959299" y="3905813"/>
            <a:ext cx="548201" cy="421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BF55C5-56FC-A88B-B8EF-30C7D1030D94}"/>
              </a:ext>
            </a:extLst>
          </p:cNvPr>
          <p:cNvCxnSpPr>
            <a:cxnSpLocks/>
            <a:stCxn id="15" idx="2"/>
          </p:cNvCxnSpPr>
          <p:nvPr/>
        </p:nvCxnSpPr>
        <p:spPr>
          <a:xfrm flipH="1">
            <a:off x="9959299" y="4727325"/>
            <a:ext cx="548201" cy="5067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90729F6-D18E-D430-65EB-0A8EE83738BF}"/>
              </a:ext>
            </a:extLst>
          </p:cNvPr>
          <p:cNvSpPr/>
          <p:nvPr/>
        </p:nvSpPr>
        <p:spPr>
          <a:xfrm>
            <a:off x="225096" y="2783380"/>
            <a:ext cx="315824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n w="0"/>
                <a:solidFill>
                  <a:schemeClr val="tx1"/>
                </a:solidFill>
                <a:effectLst>
                  <a:outerShdw blurRad="38100" dist="19050" dir="2700000" algn="tl" rotWithShape="0">
                    <a:schemeClr val="dk1">
                      <a:alpha val="40000"/>
                    </a:schemeClr>
                  </a:outerShdw>
                </a:effectLst>
              </a:rPr>
              <a:t>Generate Clusters</a:t>
            </a:r>
            <a:endParaRPr lang="en-US" sz="2400" b="1" dirty="0">
              <a:ln w="0"/>
              <a:solidFill>
                <a:schemeClr val="tx1"/>
              </a:solidFill>
              <a:effectLst>
                <a:outerShdw blurRad="38100" dist="19050" dir="2700000" algn="tl" rotWithShape="0">
                  <a:schemeClr val="dk1">
                    <a:alpha val="40000"/>
                  </a:schemeClr>
                </a:outerShdw>
              </a:effectLst>
            </a:endParaRPr>
          </a:p>
        </p:txBody>
      </p:sp>
      <p:cxnSp>
        <p:nvCxnSpPr>
          <p:cNvPr id="5" name="Straight Arrow Connector 11">
            <a:extLst>
              <a:ext uri="{FF2B5EF4-FFF2-40B4-BE49-F238E27FC236}">
                <a16:creationId xmlns:a16="http://schemas.microsoft.com/office/drawing/2014/main" id="{1CD8EDC5-63DA-5056-AE3F-6225B368FE65}"/>
              </a:ext>
            </a:extLst>
          </p:cNvPr>
          <p:cNvCxnSpPr>
            <a:cxnSpLocks/>
          </p:cNvCxnSpPr>
          <p:nvPr/>
        </p:nvCxnSpPr>
        <p:spPr>
          <a:xfrm>
            <a:off x="3383342" y="2982047"/>
            <a:ext cx="812140" cy="82902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FB1B507-0CAF-B333-BBD2-3A91B146BB03}"/>
              </a:ext>
            </a:extLst>
          </p:cNvPr>
          <p:cNvSpPr/>
          <p:nvPr/>
        </p:nvSpPr>
        <p:spPr>
          <a:xfrm>
            <a:off x="3629898" y="4277337"/>
            <a:ext cx="2764488"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Place Clusters</a:t>
            </a:r>
          </a:p>
        </p:txBody>
      </p:sp>
      <p:cxnSp>
        <p:nvCxnSpPr>
          <p:cNvPr id="11" name="Straight Arrow Connector 10">
            <a:extLst>
              <a:ext uri="{FF2B5EF4-FFF2-40B4-BE49-F238E27FC236}">
                <a16:creationId xmlns:a16="http://schemas.microsoft.com/office/drawing/2014/main" id="{607E290F-03B3-97F4-4DB5-3D6A1360A63A}"/>
              </a:ext>
            </a:extLst>
          </p:cNvPr>
          <p:cNvCxnSpPr>
            <a:cxnSpLocks/>
            <a:stCxn id="10" idx="2"/>
          </p:cNvCxnSpPr>
          <p:nvPr/>
        </p:nvCxnSpPr>
        <p:spPr>
          <a:xfrm>
            <a:off x="5012142" y="4677447"/>
            <a:ext cx="1455893" cy="55658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46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Logical hierarchy awareness</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p:txBody>
          <a:bodyPr/>
          <a:lstStyle/>
          <a:p>
            <a:r>
              <a:rPr lang="en-US" altLang="ko-KR" sz="2400" b="1" dirty="0">
                <a:sym typeface="Wingdings" pitchFamily="2" charset="2"/>
              </a:rPr>
              <a:t>We introduce a hierarchy-based clustering that leverages </a:t>
            </a:r>
            <a:r>
              <a:rPr lang="en-US" altLang="ko-KR" sz="2400" b="1" dirty="0" err="1">
                <a:sym typeface="Wingdings" pitchFamily="2" charset="2"/>
              </a:rPr>
              <a:t>OpenDB</a:t>
            </a:r>
            <a:r>
              <a:rPr lang="en-US" altLang="ko-KR" sz="2400" b="1" dirty="0">
                <a:sym typeface="Wingdings" pitchFamily="2" charset="2"/>
              </a:rPr>
              <a:t> </a:t>
            </a:r>
          </a:p>
          <a:p>
            <a:endParaRPr lang="en-US" dirty="0"/>
          </a:p>
        </p:txBody>
      </p:sp>
      <p:sp>
        <p:nvSpPr>
          <p:cNvPr id="5" name="Rectangle 4">
            <a:extLst>
              <a:ext uri="{FF2B5EF4-FFF2-40B4-BE49-F238E27FC236}">
                <a16:creationId xmlns:a16="http://schemas.microsoft.com/office/drawing/2014/main" id="{100E483C-D6BB-3138-6CCC-91CE956ACF16}"/>
              </a:ext>
            </a:extLst>
          </p:cNvPr>
          <p:cNvSpPr/>
          <p:nvPr/>
        </p:nvSpPr>
        <p:spPr>
          <a:xfrm>
            <a:off x="391886" y="1938781"/>
            <a:ext cx="2383043" cy="894961"/>
          </a:xfrm>
          <a:prstGeom prst="rect">
            <a:avLst/>
          </a:prstGeom>
          <a:solidFill>
            <a:schemeClr val="bg1"/>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Generate logical hierarchy tree with </a:t>
            </a:r>
            <a:r>
              <a:rPr lang="en-US" b="1"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OpenDB</a:t>
            </a:r>
            <a:endParaRPr lang="en-US"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7861FDE-9811-BD04-BF31-4261CE99BB76}"/>
              </a:ext>
            </a:extLst>
          </p:cNvPr>
          <p:cNvSpPr/>
          <p:nvPr/>
        </p:nvSpPr>
        <p:spPr>
          <a:xfrm>
            <a:off x="3139397" y="1927744"/>
            <a:ext cx="2103180" cy="905995"/>
          </a:xfrm>
          <a:prstGeom prst="rect">
            <a:avLst/>
          </a:prstGeom>
          <a:solidFill>
            <a:schemeClr val="bg1"/>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Convert logical hierarchy tree to a dendrogram</a:t>
            </a:r>
          </a:p>
        </p:txBody>
      </p:sp>
      <p:sp>
        <p:nvSpPr>
          <p:cNvPr id="7" name="Rectangle 6">
            <a:extLst>
              <a:ext uri="{FF2B5EF4-FFF2-40B4-BE49-F238E27FC236}">
                <a16:creationId xmlns:a16="http://schemas.microsoft.com/office/drawing/2014/main" id="{7C79E1CE-E4D1-D10F-D897-462CF4DF205A}"/>
              </a:ext>
            </a:extLst>
          </p:cNvPr>
          <p:cNvSpPr/>
          <p:nvPr/>
        </p:nvSpPr>
        <p:spPr>
          <a:xfrm>
            <a:off x="5594195" y="1927744"/>
            <a:ext cx="2443775" cy="905995"/>
          </a:xfrm>
          <a:prstGeom prst="rect">
            <a:avLst/>
          </a:prstGeom>
          <a:solidFill>
            <a:schemeClr val="bg1"/>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Levelize</a:t>
            </a:r>
            <a:r>
              <a:rPr lang="en-US"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dendrogram using node replication</a:t>
            </a:r>
          </a:p>
        </p:txBody>
      </p:sp>
      <p:sp>
        <p:nvSpPr>
          <p:cNvPr id="8" name="Rectangle 7">
            <a:extLst>
              <a:ext uri="{FF2B5EF4-FFF2-40B4-BE49-F238E27FC236}">
                <a16:creationId xmlns:a16="http://schemas.microsoft.com/office/drawing/2014/main" id="{94483725-9084-6E49-D166-9852BD4B6959}"/>
              </a:ext>
            </a:extLst>
          </p:cNvPr>
          <p:cNvSpPr/>
          <p:nvPr/>
        </p:nvSpPr>
        <p:spPr>
          <a:xfrm>
            <a:off x="8393025" y="1927745"/>
            <a:ext cx="3407089" cy="852934"/>
          </a:xfrm>
          <a:prstGeom prst="rect">
            <a:avLst/>
          </a:prstGeom>
          <a:solidFill>
            <a:schemeClr val="bg1"/>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Pick clustering solution with lowest Rent’s parameter </a:t>
            </a:r>
          </a:p>
        </p:txBody>
      </p:sp>
      <p:sp>
        <p:nvSpPr>
          <p:cNvPr id="9" name="Chevron 8">
            <a:extLst>
              <a:ext uri="{FF2B5EF4-FFF2-40B4-BE49-F238E27FC236}">
                <a16:creationId xmlns:a16="http://schemas.microsoft.com/office/drawing/2014/main" id="{4861A029-41A8-F361-65A0-266B6AF621CC}"/>
              </a:ext>
            </a:extLst>
          </p:cNvPr>
          <p:cNvSpPr/>
          <p:nvPr/>
        </p:nvSpPr>
        <p:spPr>
          <a:xfrm>
            <a:off x="2801439" y="2258077"/>
            <a:ext cx="318138" cy="245327"/>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a:extLst>
              <a:ext uri="{FF2B5EF4-FFF2-40B4-BE49-F238E27FC236}">
                <a16:creationId xmlns:a16="http://schemas.microsoft.com/office/drawing/2014/main" id="{7A03324F-DC02-4C39-35C0-E4BE9C27B793}"/>
              </a:ext>
            </a:extLst>
          </p:cNvPr>
          <p:cNvSpPr/>
          <p:nvPr/>
        </p:nvSpPr>
        <p:spPr>
          <a:xfrm>
            <a:off x="5261035" y="2258077"/>
            <a:ext cx="318138" cy="245327"/>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a:extLst>
              <a:ext uri="{FF2B5EF4-FFF2-40B4-BE49-F238E27FC236}">
                <a16:creationId xmlns:a16="http://schemas.microsoft.com/office/drawing/2014/main" id="{E0C69F39-3C0C-69C5-17C3-BA5ED5E9728A}"/>
              </a:ext>
            </a:extLst>
          </p:cNvPr>
          <p:cNvSpPr/>
          <p:nvPr/>
        </p:nvSpPr>
        <p:spPr>
          <a:xfrm>
            <a:off x="8056429" y="2259890"/>
            <a:ext cx="318138" cy="245327"/>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2" name="Diagram 11">
            <a:extLst>
              <a:ext uri="{FF2B5EF4-FFF2-40B4-BE49-F238E27FC236}">
                <a16:creationId xmlns:a16="http://schemas.microsoft.com/office/drawing/2014/main" id="{1D311D12-F8DE-BBD9-6B0A-9D6B7B7C404C}"/>
              </a:ext>
            </a:extLst>
          </p:cNvPr>
          <p:cNvGraphicFramePr/>
          <p:nvPr>
            <p:extLst>
              <p:ext uri="{D42A27DB-BD31-4B8C-83A1-F6EECF244321}">
                <p14:modId xmlns:p14="http://schemas.microsoft.com/office/powerpoint/2010/main" val="1751533864"/>
              </p:ext>
            </p:extLst>
          </p:nvPr>
        </p:nvGraphicFramePr>
        <p:xfrm>
          <a:off x="8200489" y="-300778"/>
          <a:ext cx="3806807" cy="1626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그룹 12">
            <a:extLst>
              <a:ext uri="{FF2B5EF4-FFF2-40B4-BE49-F238E27FC236}">
                <a16:creationId xmlns:a16="http://schemas.microsoft.com/office/drawing/2014/main" id="{CDE26A8F-7737-76A3-A11A-1FFF95E34ECB}"/>
              </a:ext>
            </a:extLst>
          </p:cNvPr>
          <p:cNvGrpSpPr/>
          <p:nvPr/>
        </p:nvGrpSpPr>
        <p:grpSpPr>
          <a:xfrm>
            <a:off x="6184357" y="3098659"/>
            <a:ext cx="3952643" cy="2733023"/>
            <a:chOff x="6426033" y="1393874"/>
            <a:chExt cx="5445121" cy="4070252"/>
          </a:xfrm>
        </p:grpSpPr>
        <p:sp>
          <p:nvSpPr>
            <p:cNvPr id="14" name="직사각형 13">
              <a:extLst>
                <a:ext uri="{FF2B5EF4-FFF2-40B4-BE49-F238E27FC236}">
                  <a16:creationId xmlns:a16="http://schemas.microsoft.com/office/drawing/2014/main" id="{9F8A6E20-535E-4DA4-48BA-E760B6801B15}"/>
                </a:ext>
              </a:extLst>
            </p:cNvPr>
            <p:cNvSpPr/>
            <p:nvPr/>
          </p:nvSpPr>
          <p:spPr>
            <a:xfrm>
              <a:off x="8127154" y="1393874"/>
              <a:ext cx="1080000" cy="792000"/>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TOP</a:t>
              </a:r>
              <a:endParaRPr kumimoji="1" lang="ko-Kore-KR" altLang="en-US" sz="1600" dirty="0">
                <a:latin typeface="Times New Roman" panose="02020603050405020304" pitchFamily="18" charset="0"/>
                <a:cs typeface="Times New Roman" panose="02020603050405020304" pitchFamily="18" charset="0"/>
              </a:endParaRPr>
            </a:p>
          </p:txBody>
        </p:sp>
        <p:sp>
          <p:nvSpPr>
            <p:cNvPr id="15" name="직사각형 14">
              <a:extLst>
                <a:ext uri="{FF2B5EF4-FFF2-40B4-BE49-F238E27FC236}">
                  <a16:creationId xmlns:a16="http://schemas.microsoft.com/office/drawing/2014/main" id="{A25D169E-C5D9-61EF-3158-5587D12AF52C}"/>
                </a:ext>
              </a:extLst>
            </p:cNvPr>
            <p:cNvSpPr/>
            <p:nvPr/>
          </p:nvSpPr>
          <p:spPr>
            <a:xfrm>
              <a:off x="9207154" y="2502879"/>
              <a:ext cx="1080000" cy="792000"/>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X2345</a:t>
              </a:r>
              <a:endParaRPr kumimoji="1" lang="ko-Kore-KR" altLang="en-US" sz="1600" dirty="0">
                <a:latin typeface="Times New Roman" panose="02020603050405020304" pitchFamily="18" charset="0"/>
                <a:cs typeface="Times New Roman" panose="02020603050405020304" pitchFamily="18" charset="0"/>
              </a:endParaRPr>
            </a:p>
          </p:txBody>
        </p:sp>
        <p:sp>
          <p:nvSpPr>
            <p:cNvPr id="16" name="직사각형 15">
              <a:extLst>
                <a:ext uri="{FF2B5EF4-FFF2-40B4-BE49-F238E27FC236}">
                  <a16:creationId xmlns:a16="http://schemas.microsoft.com/office/drawing/2014/main" id="{BAFEDE02-7134-BD8B-1A63-36D28CE3E1B3}"/>
                </a:ext>
              </a:extLst>
            </p:cNvPr>
            <p:cNvSpPr/>
            <p:nvPr/>
          </p:nvSpPr>
          <p:spPr>
            <a:xfrm>
              <a:off x="8415154" y="3534510"/>
              <a:ext cx="792000" cy="792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X23</a:t>
              </a:r>
              <a:endParaRPr kumimoji="1" lang="ko-Kore-KR" altLang="en-US" sz="1600" dirty="0">
                <a:latin typeface="Times New Roman" panose="02020603050405020304" pitchFamily="18" charset="0"/>
                <a:cs typeface="Times New Roman" panose="02020603050405020304" pitchFamily="18" charset="0"/>
              </a:endParaRPr>
            </a:p>
          </p:txBody>
        </p:sp>
        <p:sp>
          <p:nvSpPr>
            <p:cNvPr id="17" name="직사각형 16">
              <a:extLst>
                <a:ext uri="{FF2B5EF4-FFF2-40B4-BE49-F238E27FC236}">
                  <a16:creationId xmlns:a16="http://schemas.microsoft.com/office/drawing/2014/main" id="{C37F0C74-514D-B5BA-8840-B9CB8AC960B8}"/>
                </a:ext>
              </a:extLst>
            </p:cNvPr>
            <p:cNvSpPr/>
            <p:nvPr/>
          </p:nvSpPr>
          <p:spPr>
            <a:xfrm>
              <a:off x="10287154" y="3534510"/>
              <a:ext cx="792000" cy="792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X45</a:t>
              </a:r>
              <a:endParaRPr kumimoji="1" lang="ko-Kore-KR" altLang="en-US" sz="1600" dirty="0">
                <a:latin typeface="Times New Roman" panose="02020603050405020304" pitchFamily="18" charset="0"/>
                <a:cs typeface="Times New Roman" panose="02020603050405020304" pitchFamily="18" charset="0"/>
              </a:endParaRPr>
            </a:p>
          </p:txBody>
        </p:sp>
        <p:sp>
          <p:nvSpPr>
            <p:cNvPr id="18" name="직사각형 17">
              <a:extLst>
                <a:ext uri="{FF2B5EF4-FFF2-40B4-BE49-F238E27FC236}">
                  <a16:creationId xmlns:a16="http://schemas.microsoft.com/office/drawing/2014/main" id="{99C0E7F8-6858-9238-D704-631775E02995}"/>
                </a:ext>
              </a:extLst>
            </p:cNvPr>
            <p:cNvSpPr/>
            <p:nvPr/>
          </p:nvSpPr>
          <p:spPr>
            <a:xfrm>
              <a:off x="7623154" y="4672126"/>
              <a:ext cx="792000" cy="79200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X2</a:t>
              </a:r>
              <a:endParaRPr kumimoji="1" lang="ko-Kore-KR" altLang="en-US" sz="1600" dirty="0">
                <a:latin typeface="Times New Roman" panose="02020603050405020304" pitchFamily="18" charset="0"/>
                <a:cs typeface="Times New Roman" panose="02020603050405020304" pitchFamily="18" charset="0"/>
              </a:endParaRPr>
            </a:p>
          </p:txBody>
        </p:sp>
        <p:sp>
          <p:nvSpPr>
            <p:cNvPr id="19" name="직사각형 18">
              <a:extLst>
                <a:ext uri="{FF2B5EF4-FFF2-40B4-BE49-F238E27FC236}">
                  <a16:creationId xmlns:a16="http://schemas.microsoft.com/office/drawing/2014/main" id="{0BF17F47-E20E-8906-21C0-6DD504293737}"/>
                </a:ext>
              </a:extLst>
            </p:cNvPr>
            <p:cNvSpPr/>
            <p:nvPr/>
          </p:nvSpPr>
          <p:spPr>
            <a:xfrm>
              <a:off x="8811154" y="4672126"/>
              <a:ext cx="792000" cy="79200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X3</a:t>
              </a:r>
              <a:endParaRPr kumimoji="1" lang="ko-Kore-KR" altLang="en-US" sz="1600" dirty="0">
                <a:latin typeface="Times New Roman" panose="02020603050405020304" pitchFamily="18" charset="0"/>
                <a:cs typeface="Times New Roman" panose="02020603050405020304" pitchFamily="18" charset="0"/>
              </a:endParaRPr>
            </a:p>
          </p:txBody>
        </p:sp>
        <p:sp>
          <p:nvSpPr>
            <p:cNvPr id="20" name="직사각형 19">
              <a:extLst>
                <a:ext uri="{FF2B5EF4-FFF2-40B4-BE49-F238E27FC236}">
                  <a16:creationId xmlns:a16="http://schemas.microsoft.com/office/drawing/2014/main" id="{1F121E81-0C50-EC11-0D74-4273B4113FCF}"/>
                </a:ext>
              </a:extLst>
            </p:cNvPr>
            <p:cNvSpPr/>
            <p:nvPr/>
          </p:nvSpPr>
          <p:spPr>
            <a:xfrm>
              <a:off x="9891154" y="4672126"/>
              <a:ext cx="792000" cy="79200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X4</a:t>
              </a:r>
              <a:endParaRPr kumimoji="1" lang="ko-Kore-KR" altLang="en-US" sz="1600" dirty="0">
                <a:latin typeface="Times New Roman" panose="02020603050405020304" pitchFamily="18" charset="0"/>
                <a:cs typeface="Times New Roman" panose="02020603050405020304" pitchFamily="18" charset="0"/>
              </a:endParaRPr>
            </a:p>
          </p:txBody>
        </p:sp>
        <p:sp>
          <p:nvSpPr>
            <p:cNvPr id="21" name="직사각형 20">
              <a:extLst>
                <a:ext uri="{FF2B5EF4-FFF2-40B4-BE49-F238E27FC236}">
                  <a16:creationId xmlns:a16="http://schemas.microsoft.com/office/drawing/2014/main" id="{793BFE77-B72E-F84B-23BE-3D80241292AE}"/>
                </a:ext>
              </a:extLst>
            </p:cNvPr>
            <p:cNvSpPr/>
            <p:nvPr/>
          </p:nvSpPr>
          <p:spPr>
            <a:xfrm>
              <a:off x="11079154" y="4672126"/>
              <a:ext cx="792000" cy="79200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X5</a:t>
              </a:r>
              <a:endParaRPr kumimoji="1" lang="ko-Kore-KR" altLang="en-US" sz="1600" dirty="0">
                <a:latin typeface="Times New Roman" panose="02020603050405020304" pitchFamily="18" charset="0"/>
                <a:cs typeface="Times New Roman" panose="02020603050405020304" pitchFamily="18" charset="0"/>
              </a:endParaRPr>
            </a:p>
          </p:txBody>
        </p:sp>
        <p:sp>
          <p:nvSpPr>
            <p:cNvPr id="22" name="직사각형 21">
              <a:extLst>
                <a:ext uri="{FF2B5EF4-FFF2-40B4-BE49-F238E27FC236}">
                  <a16:creationId xmlns:a16="http://schemas.microsoft.com/office/drawing/2014/main" id="{FB769DBA-8A47-9955-EF77-2E8BBAF970B8}"/>
                </a:ext>
              </a:extLst>
            </p:cNvPr>
            <p:cNvSpPr/>
            <p:nvPr/>
          </p:nvSpPr>
          <p:spPr>
            <a:xfrm>
              <a:off x="6435154" y="4672126"/>
              <a:ext cx="792000" cy="79200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X1</a:t>
              </a:r>
              <a:endParaRPr kumimoji="1" lang="ko-Kore-KR" altLang="en-US" sz="1600" dirty="0">
                <a:latin typeface="Times New Roman" panose="02020603050405020304" pitchFamily="18" charset="0"/>
                <a:cs typeface="Times New Roman" panose="02020603050405020304" pitchFamily="18" charset="0"/>
              </a:endParaRPr>
            </a:p>
          </p:txBody>
        </p:sp>
        <p:sp>
          <p:nvSpPr>
            <p:cNvPr id="23" name="직사각형 22">
              <a:extLst>
                <a:ext uri="{FF2B5EF4-FFF2-40B4-BE49-F238E27FC236}">
                  <a16:creationId xmlns:a16="http://schemas.microsoft.com/office/drawing/2014/main" id="{624FEA7C-9FAA-CD35-858B-2C8F852F90FE}"/>
                </a:ext>
              </a:extLst>
            </p:cNvPr>
            <p:cNvSpPr/>
            <p:nvPr/>
          </p:nvSpPr>
          <p:spPr>
            <a:xfrm>
              <a:off x="6426033" y="3534510"/>
              <a:ext cx="792000" cy="7920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X1</a:t>
              </a:r>
              <a:endParaRPr kumimoji="1" lang="ko-Kore-KR" altLang="en-US" sz="1600" dirty="0">
                <a:latin typeface="Times New Roman" panose="02020603050405020304" pitchFamily="18" charset="0"/>
                <a:cs typeface="Times New Roman" panose="02020603050405020304" pitchFamily="18" charset="0"/>
              </a:endParaRPr>
            </a:p>
          </p:txBody>
        </p:sp>
        <p:sp>
          <p:nvSpPr>
            <p:cNvPr id="24" name="직사각형 23">
              <a:extLst>
                <a:ext uri="{FF2B5EF4-FFF2-40B4-BE49-F238E27FC236}">
                  <a16:creationId xmlns:a16="http://schemas.microsoft.com/office/drawing/2014/main" id="{7568E2AB-0DB2-CEC8-211C-264BAC045C74}"/>
                </a:ext>
              </a:extLst>
            </p:cNvPr>
            <p:cNvSpPr/>
            <p:nvPr/>
          </p:nvSpPr>
          <p:spPr>
            <a:xfrm>
              <a:off x="6426033" y="2502879"/>
              <a:ext cx="792000" cy="792000"/>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X1</a:t>
              </a:r>
              <a:endParaRPr kumimoji="1" lang="ko-Kore-KR" altLang="en-US" sz="1600" dirty="0">
                <a:latin typeface="Times New Roman" panose="02020603050405020304" pitchFamily="18" charset="0"/>
                <a:cs typeface="Times New Roman" panose="02020603050405020304" pitchFamily="18" charset="0"/>
              </a:endParaRPr>
            </a:p>
          </p:txBody>
        </p:sp>
        <p:cxnSp>
          <p:nvCxnSpPr>
            <p:cNvPr id="25" name="꺾인 연결선[E] 24">
              <a:extLst>
                <a:ext uri="{FF2B5EF4-FFF2-40B4-BE49-F238E27FC236}">
                  <a16:creationId xmlns:a16="http://schemas.microsoft.com/office/drawing/2014/main" id="{FEDACE14-32FD-DF97-9022-49C3E64A8739}"/>
                </a:ext>
              </a:extLst>
            </p:cNvPr>
            <p:cNvCxnSpPr>
              <a:stCxn id="14" idx="2"/>
              <a:endCxn id="24" idx="0"/>
            </p:cNvCxnSpPr>
            <p:nvPr/>
          </p:nvCxnSpPr>
          <p:spPr>
            <a:xfrm rot="5400000">
              <a:off x="7586092" y="1421816"/>
              <a:ext cx="317005" cy="1845121"/>
            </a:xfrm>
            <a:prstGeom prst="bentConnector3">
              <a:avLst/>
            </a:prstGeom>
            <a:ln w="12700"/>
          </p:spPr>
          <p:style>
            <a:lnRef idx="1">
              <a:schemeClr val="dk1"/>
            </a:lnRef>
            <a:fillRef idx="0">
              <a:schemeClr val="dk1"/>
            </a:fillRef>
            <a:effectRef idx="0">
              <a:schemeClr val="dk1"/>
            </a:effectRef>
            <a:fontRef idx="minor">
              <a:schemeClr val="tx1"/>
            </a:fontRef>
          </p:style>
        </p:cxnSp>
        <p:cxnSp>
          <p:nvCxnSpPr>
            <p:cNvPr id="26" name="꺾인 연결선[E] 25">
              <a:extLst>
                <a:ext uri="{FF2B5EF4-FFF2-40B4-BE49-F238E27FC236}">
                  <a16:creationId xmlns:a16="http://schemas.microsoft.com/office/drawing/2014/main" id="{95EA2A89-A5F8-0372-6084-949E8EDD6673}"/>
                </a:ext>
              </a:extLst>
            </p:cNvPr>
            <p:cNvCxnSpPr>
              <a:cxnSpLocks/>
              <a:stCxn id="14" idx="2"/>
              <a:endCxn id="15" idx="0"/>
            </p:cNvCxnSpPr>
            <p:nvPr/>
          </p:nvCxnSpPr>
          <p:spPr>
            <a:xfrm rot="16200000" flipH="1">
              <a:off x="9048652" y="1804376"/>
              <a:ext cx="317005" cy="10800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7" name="꺾인 연결선[E] 26">
              <a:extLst>
                <a:ext uri="{FF2B5EF4-FFF2-40B4-BE49-F238E27FC236}">
                  <a16:creationId xmlns:a16="http://schemas.microsoft.com/office/drawing/2014/main" id="{07D38ACC-7CE8-6814-C456-0FD234CCB3DC}"/>
                </a:ext>
              </a:extLst>
            </p:cNvPr>
            <p:cNvCxnSpPr>
              <a:cxnSpLocks/>
              <a:stCxn id="15" idx="2"/>
              <a:endCxn id="16" idx="0"/>
            </p:cNvCxnSpPr>
            <p:nvPr/>
          </p:nvCxnSpPr>
          <p:spPr>
            <a:xfrm rot="5400000">
              <a:off x="9159339" y="2946694"/>
              <a:ext cx="239631" cy="9360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8" name="꺾인 연결선[E] 27">
              <a:extLst>
                <a:ext uri="{FF2B5EF4-FFF2-40B4-BE49-F238E27FC236}">
                  <a16:creationId xmlns:a16="http://schemas.microsoft.com/office/drawing/2014/main" id="{7860010F-5D2C-2889-1B6F-EE107CAA901A}"/>
                </a:ext>
              </a:extLst>
            </p:cNvPr>
            <p:cNvCxnSpPr>
              <a:cxnSpLocks/>
              <a:stCxn id="15" idx="2"/>
              <a:endCxn id="17" idx="0"/>
            </p:cNvCxnSpPr>
            <p:nvPr/>
          </p:nvCxnSpPr>
          <p:spPr>
            <a:xfrm rot="16200000" flipH="1">
              <a:off x="10095339" y="2946694"/>
              <a:ext cx="239631" cy="9360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9" name="꺾인 연결선[E] 28">
              <a:extLst>
                <a:ext uri="{FF2B5EF4-FFF2-40B4-BE49-F238E27FC236}">
                  <a16:creationId xmlns:a16="http://schemas.microsoft.com/office/drawing/2014/main" id="{437EBC15-2EDB-8CEB-FA59-1295EDB95ACE}"/>
                </a:ext>
              </a:extLst>
            </p:cNvPr>
            <p:cNvCxnSpPr>
              <a:cxnSpLocks/>
              <a:stCxn id="17" idx="2"/>
              <a:endCxn id="21" idx="0"/>
            </p:cNvCxnSpPr>
            <p:nvPr/>
          </p:nvCxnSpPr>
          <p:spPr>
            <a:xfrm rot="16200000" flipH="1">
              <a:off x="10906346" y="4103318"/>
              <a:ext cx="345616" cy="7920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30" name="꺾인 연결선[E] 29">
              <a:extLst>
                <a:ext uri="{FF2B5EF4-FFF2-40B4-BE49-F238E27FC236}">
                  <a16:creationId xmlns:a16="http://schemas.microsoft.com/office/drawing/2014/main" id="{A45FE0BF-1A42-37E0-FF54-E2ECAC8C3A02}"/>
                </a:ext>
              </a:extLst>
            </p:cNvPr>
            <p:cNvCxnSpPr>
              <a:cxnSpLocks/>
              <a:stCxn id="17" idx="2"/>
              <a:endCxn id="20" idx="0"/>
            </p:cNvCxnSpPr>
            <p:nvPr/>
          </p:nvCxnSpPr>
          <p:spPr>
            <a:xfrm rot="5400000">
              <a:off x="10312346" y="4301318"/>
              <a:ext cx="345616" cy="3960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31" name="꺾인 연결선[E] 30">
              <a:extLst>
                <a:ext uri="{FF2B5EF4-FFF2-40B4-BE49-F238E27FC236}">
                  <a16:creationId xmlns:a16="http://schemas.microsoft.com/office/drawing/2014/main" id="{29F057FC-3FEB-16C2-58DB-84E5BF2BA619}"/>
                </a:ext>
              </a:extLst>
            </p:cNvPr>
            <p:cNvCxnSpPr>
              <a:cxnSpLocks/>
              <a:stCxn id="16" idx="2"/>
              <a:endCxn id="19" idx="0"/>
            </p:cNvCxnSpPr>
            <p:nvPr/>
          </p:nvCxnSpPr>
          <p:spPr>
            <a:xfrm rot="16200000" flipH="1">
              <a:off x="8836346" y="4301318"/>
              <a:ext cx="345616" cy="3960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32" name="꺾인 연결선[E] 31">
              <a:extLst>
                <a:ext uri="{FF2B5EF4-FFF2-40B4-BE49-F238E27FC236}">
                  <a16:creationId xmlns:a16="http://schemas.microsoft.com/office/drawing/2014/main" id="{D51B2A37-5065-678D-3A1D-DEE35FF767B1}"/>
                </a:ext>
              </a:extLst>
            </p:cNvPr>
            <p:cNvCxnSpPr>
              <a:cxnSpLocks/>
              <a:stCxn id="16" idx="2"/>
              <a:endCxn id="18" idx="0"/>
            </p:cNvCxnSpPr>
            <p:nvPr/>
          </p:nvCxnSpPr>
          <p:spPr>
            <a:xfrm rot="5400000">
              <a:off x="8242346" y="4103318"/>
              <a:ext cx="345616" cy="7920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33" name="직선 연결선[R] 32">
              <a:extLst>
                <a:ext uri="{FF2B5EF4-FFF2-40B4-BE49-F238E27FC236}">
                  <a16:creationId xmlns:a16="http://schemas.microsoft.com/office/drawing/2014/main" id="{C52BB221-32DA-413B-DBC4-64027C873A96}"/>
                </a:ext>
              </a:extLst>
            </p:cNvPr>
            <p:cNvCxnSpPr>
              <a:cxnSpLocks/>
              <a:stCxn id="24" idx="2"/>
              <a:endCxn id="23" idx="0"/>
            </p:cNvCxnSpPr>
            <p:nvPr/>
          </p:nvCxnSpPr>
          <p:spPr>
            <a:xfrm>
              <a:off x="6822033" y="3294879"/>
              <a:ext cx="0" cy="239631"/>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직선 연결선[R] 33">
              <a:extLst>
                <a:ext uri="{FF2B5EF4-FFF2-40B4-BE49-F238E27FC236}">
                  <a16:creationId xmlns:a16="http://schemas.microsoft.com/office/drawing/2014/main" id="{A929F0A1-C9D2-D632-997B-295BF9387E06}"/>
                </a:ext>
              </a:extLst>
            </p:cNvPr>
            <p:cNvCxnSpPr>
              <a:cxnSpLocks/>
              <a:stCxn id="23" idx="2"/>
              <a:endCxn id="22" idx="0"/>
            </p:cNvCxnSpPr>
            <p:nvPr/>
          </p:nvCxnSpPr>
          <p:spPr>
            <a:xfrm>
              <a:off x="6822033" y="4326510"/>
              <a:ext cx="0" cy="34561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5" name="그룹 34">
            <a:extLst>
              <a:ext uri="{FF2B5EF4-FFF2-40B4-BE49-F238E27FC236}">
                <a16:creationId xmlns:a16="http://schemas.microsoft.com/office/drawing/2014/main" id="{17315B72-D9A5-AD63-D6C8-3A9DA5A4B9F1}"/>
              </a:ext>
            </a:extLst>
          </p:cNvPr>
          <p:cNvGrpSpPr/>
          <p:nvPr/>
        </p:nvGrpSpPr>
        <p:grpSpPr>
          <a:xfrm>
            <a:off x="1865858" y="3098659"/>
            <a:ext cx="3449502" cy="2733023"/>
            <a:chOff x="476912" y="1393874"/>
            <a:chExt cx="4752000" cy="4070252"/>
          </a:xfrm>
        </p:grpSpPr>
        <p:sp>
          <p:nvSpPr>
            <p:cNvPr id="36" name="타원 35">
              <a:extLst>
                <a:ext uri="{FF2B5EF4-FFF2-40B4-BE49-F238E27FC236}">
                  <a16:creationId xmlns:a16="http://schemas.microsoft.com/office/drawing/2014/main" id="{7A9FDFA1-FD91-F261-E14D-3FB8697E0641}"/>
                </a:ext>
              </a:extLst>
            </p:cNvPr>
            <p:cNvSpPr/>
            <p:nvPr/>
          </p:nvSpPr>
          <p:spPr>
            <a:xfrm>
              <a:off x="2060912" y="1393874"/>
              <a:ext cx="792000" cy="792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ko-Kore-KR" altLang="en-US" sz="1600" dirty="0">
                <a:latin typeface="Times New Roman" panose="02020603050405020304" pitchFamily="18" charset="0"/>
                <a:cs typeface="Times New Roman" panose="02020603050405020304" pitchFamily="18" charset="0"/>
              </a:endParaRPr>
            </a:p>
          </p:txBody>
        </p:sp>
        <p:sp>
          <p:nvSpPr>
            <p:cNvPr id="37" name="타원 36">
              <a:extLst>
                <a:ext uri="{FF2B5EF4-FFF2-40B4-BE49-F238E27FC236}">
                  <a16:creationId xmlns:a16="http://schemas.microsoft.com/office/drawing/2014/main" id="{2B54A05F-20B7-5FA5-0279-94F0A32014F5}"/>
                </a:ext>
              </a:extLst>
            </p:cNvPr>
            <p:cNvSpPr/>
            <p:nvPr/>
          </p:nvSpPr>
          <p:spPr>
            <a:xfrm>
              <a:off x="1268912" y="2411437"/>
              <a:ext cx="792000" cy="792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A</a:t>
              </a:r>
              <a:endParaRPr kumimoji="1" lang="ko-Kore-KR" altLang="en-US" sz="1600" dirty="0">
                <a:latin typeface="Times New Roman" panose="02020603050405020304" pitchFamily="18" charset="0"/>
                <a:cs typeface="Times New Roman" panose="02020603050405020304" pitchFamily="18" charset="0"/>
              </a:endParaRPr>
            </a:p>
          </p:txBody>
        </p:sp>
        <p:sp>
          <p:nvSpPr>
            <p:cNvPr id="38" name="타원 37">
              <a:extLst>
                <a:ext uri="{FF2B5EF4-FFF2-40B4-BE49-F238E27FC236}">
                  <a16:creationId xmlns:a16="http://schemas.microsoft.com/office/drawing/2014/main" id="{E052B3A5-65D1-9235-DB38-1CB0544B85D2}"/>
                </a:ext>
              </a:extLst>
            </p:cNvPr>
            <p:cNvSpPr/>
            <p:nvPr/>
          </p:nvSpPr>
          <p:spPr>
            <a:xfrm>
              <a:off x="2852912" y="2411437"/>
              <a:ext cx="792000" cy="792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B</a:t>
              </a:r>
              <a:endParaRPr kumimoji="1" lang="ko-Kore-KR" altLang="en-US" sz="1600" dirty="0">
                <a:latin typeface="Times New Roman" panose="02020603050405020304" pitchFamily="18" charset="0"/>
                <a:cs typeface="Times New Roman" panose="02020603050405020304" pitchFamily="18" charset="0"/>
              </a:endParaRPr>
            </a:p>
          </p:txBody>
        </p:sp>
        <p:sp>
          <p:nvSpPr>
            <p:cNvPr id="39" name="타원 38">
              <a:extLst>
                <a:ext uri="{FF2B5EF4-FFF2-40B4-BE49-F238E27FC236}">
                  <a16:creationId xmlns:a16="http://schemas.microsoft.com/office/drawing/2014/main" id="{CD9C046E-572F-44EF-1FB6-46E2155AA175}"/>
                </a:ext>
              </a:extLst>
            </p:cNvPr>
            <p:cNvSpPr/>
            <p:nvPr/>
          </p:nvSpPr>
          <p:spPr>
            <a:xfrm>
              <a:off x="2060912" y="3429000"/>
              <a:ext cx="792000" cy="792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C</a:t>
              </a:r>
              <a:endParaRPr kumimoji="1" lang="ko-Kore-KR" altLang="en-US" sz="1600" dirty="0">
                <a:latin typeface="Times New Roman" panose="02020603050405020304" pitchFamily="18" charset="0"/>
                <a:cs typeface="Times New Roman" panose="02020603050405020304" pitchFamily="18" charset="0"/>
              </a:endParaRPr>
            </a:p>
          </p:txBody>
        </p:sp>
        <p:sp>
          <p:nvSpPr>
            <p:cNvPr id="40" name="타원 39">
              <a:extLst>
                <a:ext uri="{FF2B5EF4-FFF2-40B4-BE49-F238E27FC236}">
                  <a16:creationId xmlns:a16="http://schemas.microsoft.com/office/drawing/2014/main" id="{D84DDB55-FC03-1BD2-560E-9EB4B7EB4F72}"/>
                </a:ext>
              </a:extLst>
            </p:cNvPr>
            <p:cNvSpPr/>
            <p:nvPr/>
          </p:nvSpPr>
          <p:spPr>
            <a:xfrm>
              <a:off x="3644912" y="3429000"/>
              <a:ext cx="792000" cy="792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latin typeface="Times New Roman" panose="02020603050405020304" pitchFamily="18" charset="0"/>
                  <a:cs typeface="Times New Roman" panose="02020603050405020304" pitchFamily="18" charset="0"/>
                </a:rPr>
                <a:t>D</a:t>
              </a:r>
              <a:endParaRPr kumimoji="1" lang="ko-Kore-KR" altLang="en-US" sz="1600" dirty="0">
                <a:latin typeface="Times New Roman" panose="02020603050405020304" pitchFamily="18" charset="0"/>
                <a:cs typeface="Times New Roman" panose="02020603050405020304" pitchFamily="18" charset="0"/>
              </a:endParaRPr>
            </a:p>
          </p:txBody>
        </p:sp>
        <p:sp>
          <p:nvSpPr>
            <p:cNvPr id="41" name="직사각형 40">
              <a:extLst>
                <a:ext uri="{FF2B5EF4-FFF2-40B4-BE49-F238E27FC236}">
                  <a16:creationId xmlns:a16="http://schemas.microsoft.com/office/drawing/2014/main" id="{10959CE7-4B9C-6DC6-3191-AD00CAE0D89A}"/>
                </a:ext>
              </a:extLst>
            </p:cNvPr>
            <p:cNvSpPr/>
            <p:nvPr/>
          </p:nvSpPr>
          <p:spPr>
            <a:xfrm>
              <a:off x="476912" y="3429000"/>
              <a:ext cx="792000" cy="792000"/>
            </a:xfrm>
            <a:prstGeom prst="rect">
              <a:avLst/>
            </a:prstGeom>
            <a:solidFill>
              <a:srgbClr val="7F7F7F"/>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solidFill>
                    <a:schemeClr val="bg1"/>
                  </a:solidFill>
                  <a:latin typeface="Times New Roman" panose="02020603050405020304" pitchFamily="18" charset="0"/>
                  <a:cs typeface="Times New Roman" panose="02020603050405020304" pitchFamily="18" charset="0"/>
                </a:rPr>
                <a:t>X1</a:t>
              </a:r>
              <a:endParaRPr kumimoji="1" lang="ko-Kore-KR" altLang="en-US" sz="1600" dirty="0">
                <a:solidFill>
                  <a:schemeClr val="bg1"/>
                </a:solidFill>
                <a:latin typeface="Times New Roman" panose="02020603050405020304" pitchFamily="18" charset="0"/>
                <a:cs typeface="Times New Roman" panose="02020603050405020304" pitchFamily="18" charset="0"/>
              </a:endParaRPr>
            </a:p>
          </p:txBody>
        </p:sp>
        <p:sp>
          <p:nvSpPr>
            <p:cNvPr id="42" name="직사각형 41">
              <a:extLst>
                <a:ext uri="{FF2B5EF4-FFF2-40B4-BE49-F238E27FC236}">
                  <a16:creationId xmlns:a16="http://schemas.microsoft.com/office/drawing/2014/main" id="{4712A564-ABC0-35BD-412E-8A557863AB96}"/>
                </a:ext>
              </a:extLst>
            </p:cNvPr>
            <p:cNvSpPr/>
            <p:nvPr/>
          </p:nvSpPr>
          <p:spPr>
            <a:xfrm>
              <a:off x="872912" y="4672126"/>
              <a:ext cx="792000" cy="792000"/>
            </a:xfrm>
            <a:prstGeom prst="rect">
              <a:avLst/>
            </a:prstGeom>
            <a:solidFill>
              <a:srgbClr val="7F7F7F"/>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solidFill>
                    <a:schemeClr val="bg1"/>
                  </a:solidFill>
                  <a:latin typeface="Times New Roman" panose="02020603050405020304" pitchFamily="18" charset="0"/>
                  <a:cs typeface="Times New Roman" panose="02020603050405020304" pitchFamily="18" charset="0"/>
                </a:rPr>
                <a:t>X2</a:t>
              </a:r>
              <a:endParaRPr kumimoji="1" lang="ko-Kore-KR" altLang="en-US" sz="1600" dirty="0">
                <a:solidFill>
                  <a:schemeClr val="bg1"/>
                </a:solidFill>
                <a:latin typeface="Times New Roman" panose="02020603050405020304" pitchFamily="18" charset="0"/>
                <a:cs typeface="Times New Roman" panose="02020603050405020304" pitchFamily="18" charset="0"/>
              </a:endParaRPr>
            </a:p>
          </p:txBody>
        </p:sp>
        <p:sp>
          <p:nvSpPr>
            <p:cNvPr id="43" name="직사각형 42">
              <a:extLst>
                <a:ext uri="{FF2B5EF4-FFF2-40B4-BE49-F238E27FC236}">
                  <a16:creationId xmlns:a16="http://schemas.microsoft.com/office/drawing/2014/main" id="{B02704D4-B2F9-557C-B113-60EF4EB65F3B}"/>
                </a:ext>
              </a:extLst>
            </p:cNvPr>
            <p:cNvSpPr/>
            <p:nvPr/>
          </p:nvSpPr>
          <p:spPr>
            <a:xfrm>
              <a:off x="2060912" y="4672126"/>
              <a:ext cx="792000" cy="792000"/>
            </a:xfrm>
            <a:prstGeom prst="rect">
              <a:avLst/>
            </a:prstGeom>
            <a:solidFill>
              <a:srgbClr val="7F7F7F"/>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solidFill>
                    <a:schemeClr val="bg1"/>
                  </a:solidFill>
                  <a:latin typeface="Times New Roman" panose="02020603050405020304" pitchFamily="18" charset="0"/>
                  <a:cs typeface="Times New Roman" panose="02020603050405020304" pitchFamily="18" charset="0"/>
                </a:rPr>
                <a:t>X3</a:t>
              </a:r>
              <a:endParaRPr kumimoji="1" lang="ko-Kore-KR" altLang="en-US" sz="1600" dirty="0">
                <a:solidFill>
                  <a:schemeClr val="bg1"/>
                </a:solidFill>
                <a:latin typeface="Times New Roman" panose="02020603050405020304" pitchFamily="18" charset="0"/>
                <a:cs typeface="Times New Roman" panose="02020603050405020304" pitchFamily="18" charset="0"/>
              </a:endParaRPr>
            </a:p>
          </p:txBody>
        </p:sp>
        <p:sp>
          <p:nvSpPr>
            <p:cNvPr id="44" name="직사각형 43">
              <a:extLst>
                <a:ext uri="{FF2B5EF4-FFF2-40B4-BE49-F238E27FC236}">
                  <a16:creationId xmlns:a16="http://schemas.microsoft.com/office/drawing/2014/main" id="{4071F8CA-B464-E654-EC75-4618DE0A41D1}"/>
                </a:ext>
              </a:extLst>
            </p:cNvPr>
            <p:cNvSpPr/>
            <p:nvPr/>
          </p:nvSpPr>
          <p:spPr>
            <a:xfrm>
              <a:off x="3248912" y="4672126"/>
              <a:ext cx="792000" cy="792000"/>
            </a:xfrm>
            <a:prstGeom prst="rect">
              <a:avLst/>
            </a:prstGeom>
            <a:solidFill>
              <a:srgbClr val="7F7F7F"/>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solidFill>
                    <a:schemeClr val="bg1"/>
                  </a:solidFill>
                  <a:latin typeface="Times New Roman" panose="02020603050405020304" pitchFamily="18" charset="0"/>
                  <a:cs typeface="Times New Roman" panose="02020603050405020304" pitchFamily="18" charset="0"/>
                </a:rPr>
                <a:t>X4</a:t>
              </a:r>
              <a:endParaRPr kumimoji="1" lang="ko-Kore-KR" altLang="en-US" sz="1600" dirty="0">
                <a:solidFill>
                  <a:schemeClr val="bg1"/>
                </a:solidFill>
                <a:latin typeface="Times New Roman" panose="02020603050405020304" pitchFamily="18" charset="0"/>
                <a:cs typeface="Times New Roman" panose="02020603050405020304" pitchFamily="18" charset="0"/>
              </a:endParaRPr>
            </a:p>
          </p:txBody>
        </p:sp>
        <p:sp>
          <p:nvSpPr>
            <p:cNvPr id="45" name="직사각형 44">
              <a:extLst>
                <a:ext uri="{FF2B5EF4-FFF2-40B4-BE49-F238E27FC236}">
                  <a16:creationId xmlns:a16="http://schemas.microsoft.com/office/drawing/2014/main" id="{474675F5-272B-778C-C4DE-6FD41F84AF25}"/>
                </a:ext>
              </a:extLst>
            </p:cNvPr>
            <p:cNvSpPr/>
            <p:nvPr/>
          </p:nvSpPr>
          <p:spPr>
            <a:xfrm>
              <a:off x="4436912" y="4672126"/>
              <a:ext cx="792000" cy="792000"/>
            </a:xfrm>
            <a:prstGeom prst="rect">
              <a:avLst/>
            </a:prstGeom>
            <a:solidFill>
              <a:srgbClr val="7F7F7F"/>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ko-Kore-KR" sz="1600" dirty="0">
                  <a:solidFill>
                    <a:schemeClr val="bg1"/>
                  </a:solidFill>
                  <a:latin typeface="Times New Roman" panose="02020603050405020304" pitchFamily="18" charset="0"/>
                  <a:cs typeface="Times New Roman" panose="02020603050405020304" pitchFamily="18" charset="0"/>
                </a:rPr>
                <a:t>X5</a:t>
              </a:r>
              <a:endParaRPr kumimoji="1" lang="ko-Kore-KR" altLang="en-US" sz="1600" dirty="0">
                <a:solidFill>
                  <a:schemeClr val="bg1"/>
                </a:solidFill>
                <a:latin typeface="Times New Roman" panose="02020603050405020304" pitchFamily="18" charset="0"/>
                <a:cs typeface="Times New Roman" panose="02020603050405020304" pitchFamily="18" charset="0"/>
              </a:endParaRPr>
            </a:p>
          </p:txBody>
        </p:sp>
        <p:cxnSp>
          <p:nvCxnSpPr>
            <p:cNvPr id="46" name="직선 연결선[R] 45">
              <a:extLst>
                <a:ext uri="{FF2B5EF4-FFF2-40B4-BE49-F238E27FC236}">
                  <a16:creationId xmlns:a16="http://schemas.microsoft.com/office/drawing/2014/main" id="{7346855B-FA8A-3B76-C759-ADE4D4FEE0C4}"/>
                </a:ext>
              </a:extLst>
            </p:cNvPr>
            <p:cNvCxnSpPr>
              <a:stCxn id="36" idx="3"/>
              <a:endCxn id="37" idx="7"/>
            </p:cNvCxnSpPr>
            <p:nvPr/>
          </p:nvCxnSpPr>
          <p:spPr>
            <a:xfrm flipH="1">
              <a:off x="1944926" y="2069888"/>
              <a:ext cx="231972" cy="457535"/>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직선 연결선[R] 46">
              <a:extLst>
                <a:ext uri="{FF2B5EF4-FFF2-40B4-BE49-F238E27FC236}">
                  <a16:creationId xmlns:a16="http://schemas.microsoft.com/office/drawing/2014/main" id="{6F14DEB7-EA59-402A-748B-5E2FC608F792}"/>
                </a:ext>
              </a:extLst>
            </p:cNvPr>
            <p:cNvCxnSpPr>
              <a:cxnSpLocks/>
              <a:stCxn id="36" idx="5"/>
              <a:endCxn id="38" idx="1"/>
            </p:cNvCxnSpPr>
            <p:nvPr/>
          </p:nvCxnSpPr>
          <p:spPr>
            <a:xfrm>
              <a:off x="2736926" y="2069888"/>
              <a:ext cx="231972" cy="457535"/>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직선 연결선[R] 47">
              <a:extLst>
                <a:ext uri="{FF2B5EF4-FFF2-40B4-BE49-F238E27FC236}">
                  <a16:creationId xmlns:a16="http://schemas.microsoft.com/office/drawing/2014/main" id="{44682A2D-4994-C919-F133-2EFC2E0A4B6B}"/>
                </a:ext>
              </a:extLst>
            </p:cNvPr>
            <p:cNvCxnSpPr>
              <a:cxnSpLocks/>
              <a:stCxn id="38" idx="5"/>
              <a:endCxn id="40" idx="1"/>
            </p:cNvCxnSpPr>
            <p:nvPr/>
          </p:nvCxnSpPr>
          <p:spPr>
            <a:xfrm>
              <a:off x="3528926" y="3087451"/>
              <a:ext cx="231972" cy="457535"/>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직선 연결선[R] 48">
              <a:extLst>
                <a:ext uri="{FF2B5EF4-FFF2-40B4-BE49-F238E27FC236}">
                  <a16:creationId xmlns:a16="http://schemas.microsoft.com/office/drawing/2014/main" id="{BEB4B9DD-75B9-299E-19DF-ABFF07B526D4}"/>
                </a:ext>
              </a:extLst>
            </p:cNvPr>
            <p:cNvCxnSpPr>
              <a:cxnSpLocks/>
              <a:stCxn id="37" idx="3"/>
              <a:endCxn id="41" idx="0"/>
            </p:cNvCxnSpPr>
            <p:nvPr/>
          </p:nvCxnSpPr>
          <p:spPr>
            <a:xfrm flipH="1">
              <a:off x="872912" y="3087451"/>
              <a:ext cx="511986" cy="341549"/>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직선 연결선[R] 49">
              <a:extLst>
                <a:ext uri="{FF2B5EF4-FFF2-40B4-BE49-F238E27FC236}">
                  <a16:creationId xmlns:a16="http://schemas.microsoft.com/office/drawing/2014/main" id="{A6857654-6F7B-A0B1-F2E3-F020CED6ADA2}"/>
                </a:ext>
              </a:extLst>
            </p:cNvPr>
            <p:cNvCxnSpPr>
              <a:cxnSpLocks/>
              <a:stCxn id="38" idx="3"/>
              <a:endCxn id="39" idx="7"/>
            </p:cNvCxnSpPr>
            <p:nvPr/>
          </p:nvCxnSpPr>
          <p:spPr>
            <a:xfrm flipH="1">
              <a:off x="2736926" y="3087451"/>
              <a:ext cx="231972" cy="457535"/>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직선 연결선[R] 50">
              <a:extLst>
                <a:ext uri="{FF2B5EF4-FFF2-40B4-BE49-F238E27FC236}">
                  <a16:creationId xmlns:a16="http://schemas.microsoft.com/office/drawing/2014/main" id="{9E53AE48-E477-42F2-4493-2F7BD60A62DE}"/>
                </a:ext>
              </a:extLst>
            </p:cNvPr>
            <p:cNvCxnSpPr>
              <a:cxnSpLocks/>
              <a:stCxn id="39" idx="3"/>
              <a:endCxn id="42" idx="0"/>
            </p:cNvCxnSpPr>
            <p:nvPr/>
          </p:nvCxnSpPr>
          <p:spPr>
            <a:xfrm flipH="1">
              <a:off x="1268912" y="4105014"/>
              <a:ext cx="907986" cy="567112"/>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직선 연결선[R] 51">
              <a:extLst>
                <a:ext uri="{FF2B5EF4-FFF2-40B4-BE49-F238E27FC236}">
                  <a16:creationId xmlns:a16="http://schemas.microsoft.com/office/drawing/2014/main" id="{4F84C6C7-F80E-4D09-AB6F-B1D2BD4C9DB5}"/>
                </a:ext>
              </a:extLst>
            </p:cNvPr>
            <p:cNvCxnSpPr>
              <a:cxnSpLocks/>
              <a:stCxn id="39" idx="4"/>
              <a:endCxn id="43" idx="0"/>
            </p:cNvCxnSpPr>
            <p:nvPr/>
          </p:nvCxnSpPr>
          <p:spPr>
            <a:xfrm>
              <a:off x="2456912" y="4221000"/>
              <a:ext cx="0" cy="451126"/>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직선 연결선[R] 52">
              <a:extLst>
                <a:ext uri="{FF2B5EF4-FFF2-40B4-BE49-F238E27FC236}">
                  <a16:creationId xmlns:a16="http://schemas.microsoft.com/office/drawing/2014/main" id="{7CE1976B-4B36-1B0B-C37C-EAB5326D3296}"/>
                </a:ext>
              </a:extLst>
            </p:cNvPr>
            <p:cNvCxnSpPr>
              <a:cxnSpLocks/>
              <a:stCxn id="40" idx="3"/>
              <a:endCxn id="44" idx="0"/>
            </p:cNvCxnSpPr>
            <p:nvPr/>
          </p:nvCxnSpPr>
          <p:spPr>
            <a:xfrm flipH="1">
              <a:off x="3644912" y="4105014"/>
              <a:ext cx="115986" cy="567112"/>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직선 연결선[R] 53">
              <a:extLst>
                <a:ext uri="{FF2B5EF4-FFF2-40B4-BE49-F238E27FC236}">
                  <a16:creationId xmlns:a16="http://schemas.microsoft.com/office/drawing/2014/main" id="{FCC193C5-022F-06B6-CC8E-6AAE7CF4A4CE}"/>
                </a:ext>
              </a:extLst>
            </p:cNvPr>
            <p:cNvCxnSpPr>
              <a:cxnSpLocks/>
              <a:stCxn id="40" idx="5"/>
              <a:endCxn id="45" idx="0"/>
            </p:cNvCxnSpPr>
            <p:nvPr/>
          </p:nvCxnSpPr>
          <p:spPr>
            <a:xfrm>
              <a:off x="4320926" y="4105014"/>
              <a:ext cx="511986" cy="567112"/>
            </a:xfrm>
            <a:prstGeom prst="line">
              <a:avLst/>
            </a:prstGeom>
            <a:ln w="127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EC0DD88B-C159-F6CB-13E4-DDDA6E50F36D}"/>
                </a:ext>
              </a:extLst>
            </p:cNvPr>
            <p:cNvSpPr txBox="1"/>
            <p:nvPr/>
          </p:nvSpPr>
          <p:spPr>
            <a:xfrm>
              <a:off x="2067490" y="1539726"/>
              <a:ext cx="781467" cy="504204"/>
            </a:xfrm>
            <a:prstGeom prst="rect">
              <a:avLst/>
            </a:prstGeom>
            <a:noFill/>
          </p:spPr>
          <p:txBody>
            <a:bodyPr wrap="none" rtlCol="0">
              <a:spAutoFit/>
            </a:bodyPr>
            <a:lstStyle/>
            <a:p>
              <a:r>
                <a:rPr kumimoji="1" lang="en-US" altLang="ko-Kore-KR" sz="1600" dirty="0">
                  <a:latin typeface="Times New Roman" panose="02020603050405020304" pitchFamily="18" charset="0"/>
                  <a:cs typeface="Times New Roman" panose="02020603050405020304" pitchFamily="18" charset="0"/>
                </a:rPr>
                <a:t>TOP</a:t>
              </a:r>
              <a:endParaRPr kumimoji="1" lang="ko-Kore-KR" altLang="en-US" sz="1600" dirty="0">
                <a:latin typeface="Times New Roman" panose="02020603050405020304" pitchFamily="18" charset="0"/>
                <a:cs typeface="Times New Roman" panose="02020603050405020304" pitchFamily="18" charset="0"/>
              </a:endParaRPr>
            </a:p>
          </p:txBody>
        </p:sp>
      </p:grpSp>
      <p:sp>
        <p:nvSpPr>
          <p:cNvPr id="56" name="오른쪽 화살표[R] 55">
            <a:extLst>
              <a:ext uri="{FF2B5EF4-FFF2-40B4-BE49-F238E27FC236}">
                <a16:creationId xmlns:a16="http://schemas.microsoft.com/office/drawing/2014/main" id="{0C716C61-54BD-0EF4-5D82-53D3F2E5B2D6}"/>
              </a:ext>
            </a:extLst>
          </p:cNvPr>
          <p:cNvSpPr/>
          <p:nvPr/>
        </p:nvSpPr>
        <p:spPr>
          <a:xfrm>
            <a:off x="5609664" y="4322461"/>
            <a:ext cx="278818" cy="28541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ko-Kore-KR" altLang="en-US" sz="1200"/>
          </a:p>
        </p:txBody>
      </p:sp>
      <p:cxnSp>
        <p:nvCxnSpPr>
          <p:cNvPr id="57" name="직선 연결선[R] 56">
            <a:extLst>
              <a:ext uri="{FF2B5EF4-FFF2-40B4-BE49-F238E27FC236}">
                <a16:creationId xmlns:a16="http://schemas.microsoft.com/office/drawing/2014/main" id="{AD9184BC-2CE2-CE90-F340-C780FC868721}"/>
              </a:ext>
            </a:extLst>
          </p:cNvPr>
          <p:cNvCxnSpPr/>
          <p:nvPr/>
        </p:nvCxnSpPr>
        <p:spPr>
          <a:xfrm>
            <a:off x="6041661" y="3700864"/>
            <a:ext cx="3617298" cy="0"/>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8" name="직선 연결선[R] 57">
            <a:extLst>
              <a:ext uri="{FF2B5EF4-FFF2-40B4-BE49-F238E27FC236}">
                <a16:creationId xmlns:a16="http://schemas.microsoft.com/office/drawing/2014/main" id="{15180171-8930-34B8-FDF5-27A3CA3AB8F4}"/>
              </a:ext>
            </a:extLst>
          </p:cNvPr>
          <p:cNvCxnSpPr/>
          <p:nvPr/>
        </p:nvCxnSpPr>
        <p:spPr>
          <a:xfrm>
            <a:off x="6052010" y="4419542"/>
            <a:ext cx="3617298" cy="0"/>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AE96540-F0BA-15CE-A892-5383972A13EE}"/>
              </a:ext>
            </a:extLst>
          </p:cNvPr>
          <p:cNvSpPr txBox="1"/>
          <p:nvPr/>
        </p:nvSpPr>
        <p:spPr>
          <a:xfrm>
            <a:off x="9007694" y="3012746"/>
            <a:ext cx="1559747" cy="646331"/>
          </a:xfrm>
          <a:prstGeom prst="rect">
            <a:avLst/>
          </a:prstGeom>
          <a:noFill/>
        </p:spPr>
        <p:txBody>
          <a:bodyPr wrap="square" rtlCol="0">
            <a:spAutoFit/>
          </a:bodyPr>
          <a:lstStyle/>
          <a:p>
            <a:pPr algn="ctr"/>
            <a:r>
              <a:rPr kumimoji="1" lang="en-US" altLang="ko-Kore-KR" b="1" dirty="0">
                <a:solidFill>
                  <a:srgbClr val="C00000"/>
                </a:solidFill>
                <a:latin typeface="Times New Roman" panose="02020603050405020304" pitchFamily="18" charset="0"/>
                <a:cs typeface="Times New Roman" panose="02020603050405020304" pitchFamily="18" charset="0"/>
              </a:rPr>
              <a:t>Level 0 Clustering</a:t>
            </a:r>
            <a:endParaRPr kumimoji="1" lang="ko-Kore-KR" altLang="en-US" b="1" dirty="0">
              <a:solidFill>
                <a:srgbClr val="C00000"/>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35E17EF6-978B-D198-7155-2502D607A06F}"/>
              </a:ext>
            </a:extLst>
          </p:cNvPr>
          <p:cNvSpPr txBox="1"/>
          <p:nvPr/>
        </p:nvSpPr>
        <p:spPr>
          <a:xfrm>
            <a:off x="9007694" y="3723960"/>
            <a:ext cx="1559747" cy="646331"/>
          </a:xfrm>
          <a:prstGeom prst="rect">
            <a:avLst/>
          </a:prstGeom>
          <a:noFill/>
        </p:spPr>
        <p:txBody>
          <a:bodyPr wrap="square" rtlCol="0">
            <a:spAutoFit/>
          </a:bodyPr>
          <a:lstStyle/>
          <a:p>
            <a:pPr algn="ctr"/>
            <a:r>
              <a:rPr kumimoji="1" lang="en-US" altLang="ko-Kore-KR" b="1" dirty="0">
                <a:solidFill>
                  <a:srgbClr val="C00000"/>
                </a:solidFill>
                <a:latin typeface="Times New Roman" panose="02020603050405020304" pitchFamily="18" charset="0"/>
                <a:cs typeface="Times New Roman" panose="02020603050405020304" pitchFamily="18" charset="0"/>
              </a:rPr>
              <a:t>Level 1 Clustering</a:t>
            </a:r>
            <a:endParaRPr kumimoji="1" lang="ko-Kore-KR" altLang="en-US" b="1" dirty="0">
              <a:solidFill>
                <a:srgbClr val="C00000"/>
              </a:solidFill>
              <a:latin typeface="Times New Roman" panose="02020603050405020304" pitchFamily="18" charset="0"/>
              <a:cs typeface="Times New Roman" panose="02020603050405020304" pitchFamily="18" charset="0"/>
            </a:endParaRPr>
          </a:p>
        </p:txBody>
      </p:sp>
      <p:sp>
        <p:nvSpPr>
          <p:cNvPr id="61" name="직사각형 60">
            <a:extLst>
              <a:ext uri="{FF2B5EF4-FFF2-40B4-BE49-F238E27FC236}">
                <a16:creationId xmlns:a16="http://schemas.microsoft.com/office/drawing/2014/main" id="{E3C0D72E-CA8E-2F5F-5D21-F9C3D4ABF5FA}"/>
              </a:ext>
            </a:extLst>
          </p:cNvPr>
          <p:cNvSpPr/>
          <p:nvPr/>
        </p:nvSpPr>
        <p:spPr>
          <a:xfrm>
            <a:off x="6107156" y="5228433"/>
            <a:ext cx="731713" cy="676835"/>
          </a:xfrm>
          <a:prstGeom prst="rect">
            <a:avLst/>
          </a:prstGeom>
          <a:noFill/>
          <a:ln w="38100">
            <a:solidFill>
              <a:srgbClr val="00B05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ko-Kore-KR" altLang="en-US" sz="1200">
              <a:solidFill>
                <a:schemeClr val="tx2"/>
              </a:solidFill>
            </a:endParaRPr>
          </a:p>
        </p:txBody>
      </p:sp>
      <p:sp>
        <p:nvSpPr>
          <p:cNvPr id="62" name="TextBox 61">
            <a:extLst>
              <a:ext uri="{FF2B5EF4-FFF2-40B4-BE49-F238E27FC236}">
                <a16:creationId xmlns:a16="http://schemas.microsoft.com/office/drawing/2014/main" id="{A6C6E832-454A-6256-476E-E91B3565DDAA}"/>
              </a:ext>
            </a:extLst>
          </p:cNvPr>
          <p:cNvSpPr txBox="1"/>
          <p:nvPr/>
        </p:nvSpPr>
        <p:spPr>
          <a:xfrm>
            <a:off x="3968708" y="4947314"/>
            <a:ext cx="2142675" cy="584775"/>
          </a:xfrm>
          <a:prstGeom prst="rect">
            <a:avLst/>
          </a:prstGeom>
          <a:noFill/>
        </p:spPr>
        <p:txBody>
          <a:bodyPr wrap="square" rtlCol="0">
            <a:spAutoFit/>
          </a:bodyPr>
          <a:lstStyle/>
          <a:p>
            <a:pPr algn="r"/>
            <a:r>
              <a:rPr kumimoji="1" lang="en-US" altLang="ko-Kore-KR" sz="1600" b="1" dirty="0">
                <a:solidFill>
                  <a:srgbClr val="00B050"/>
                </a:solidFill>
                <a:latin typeface="Times New Roman" panose="02020603050405020304" pitchFamily="18" charset="0"/>
                <a:cs typeface="Times New Roman" panose="02020603050405020304" pitchFamily="18" charset="0"/>
              </a:rPr>
              <a:t>Replicated </a:t>
            </a:r>
          </a:p>
          <a:p>
            <a:pPr algn="r"/>
            <a:r>
              <a:rPr kumimoji="1" lang="en-US" altLang="ko-Kore-KR" sz="1600" b="1" dirty="0">
                <a:solidFill>
                  <a:srgbClr val="00B050"/>
                </a:solidFill>
                <a:latin typeface="Times New Roman" panose="02020603050405020304" pitchFamily="18" charset="0"/>
                <a:cs typeface="Times New Roman" panose="02020603050405020304" pitchFamily="18" charset="0"/>
              </a:rPr>
              <a:t>Node</a:t>
            </a:r>
            <a:endParaRPr kumimoji="1" lang="ko-Kore-KR" altLang="en-US" sz="1600" b="1" dirty="0">
              <a:solidFill>
                <a:srgbClr val="00B050"/>
              </a:solidFill>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EA05396C-7BA6-ABB4-B8E2-4C1E601D572E}"/>
              </a:ext>
            </a:extLst>
          </p:cNvPr>
          <p:cNvSpPr txBox="1"/>
          <p:nvPr/>
        </p:nvSpPr>
        <p:spPr>
          <a:xfrm>
            <a:off x="1865858" y="5971084"/>
            <a:ext cx="3449502" cy="338554"/>
          </a:xfrm>
          <a:prstGeom prst="rect">
            <a:avLst/>
          </a:prstGeom>
          <a:noFill/>
        </p:spPr>
        <p:txBody>
          <a:bodyPr wrap="square" rtlCol="0">
            <a:spAutoFit/>
          </a:bodyPr>
          <a:lstStyle/>
          <a:p>
            <a:pPr algn="ctr"/>
            <a:r>
              <a:rPr kumimoji="1" lang="en-US" altLang="ko-Kore-KR" sz="1600" dirty="0">
                <a:latin typeface="Times New Roman" panose="02020603050405020304" pitchFamily="18" charset="0"/>
                <a:cs typeface="Times New Roman" panose="02020603050405020304" pitchFamily="18" charset="0"/>
              </a:rPr>
              <a:t>Logical Hierarchy Tree</a:t>
            </a:r>
            <a:endParaRPr kumimoji="1" lang="ko-Kore-KR" altLang="en-US" sz="1600" dirty="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A0CF4137-4AE9-0767-6C49-9A0E6A885C37}"/>
              </a:ext>
            </a:extLst>
          </p:cNvPr>
          <p:cNvSpPr txBox="1"/>
          <p:nvPr/>
        </p:nvSpPr>
        <p:spPr>
          <a:xfrm>
            <a:off x="6135908" y="5967512"/>
            <a:ext cx="3449502" cy="338554"/>
          </a:xfrm>
          <a:prstGeom prst="rect">
            <a:avLst/>
          </a:prstGeom>
          <a:noFill/>
        </p:spPr>
        <p:txBody>
          <a:bodyPr wrap="square" rtlCol="0">
            <a:spAutoFit/>
          </a:bodyPr>
          <a:lstStyle/>
          <a:p>
            <a:pPr algn="ctr"/>
            <a:r>
              <a:rPr kumimoji="1" lang="en-US" altLang="ko-Kore-KR" sz="1600" dirty="0">
                <a:latin typeface="Times New Roman" panose="02020603050405020304" pitchFamily="18" charset="0"/>
                <a:cs typeface="Times New Roman" panose="02020603050405020304" pitchFamily="18" charset="0"/>
              </a:rPr>
              <a:t>Levelized Dendrogram</a:t>
            </a:r>
            <a:endParaRPr kumimoji="1" lang="ko-Kore-KR" altLang="en-US" sz="1600" dirty="0">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45632BCF-D6F2-15AA-032C-C0773890815D}"/>
              </a:ext>
            </a:extLst>
          </p:cNvPr>
          <p:cNvSpPr txBox="1"/>
          <p:nvPr/>
        </p:nvSpPr>
        <p:spPr>
          <a:xfrm>
            <a:off x="3968707" y="3097156"/>
            <a:ext cx="1610465" cy="338554"/>
          </a:xfrm>
          <a:prstGeom prst="rect">
            <a:avLst/>
          </a:prstGeom>
          <a:noFill/>
        </p:spPr>
        <p:txBody>
          <a:bodyPr wrap="square" rtlCol="0">
            <a:spAutoFit/>
          </a:bodyPr>
          <a:lstStyle/>
          <a:p>
            <a:r>
              <a:rPr kumimoji="1" lang="en-US" altLang="ko-Kore-KR" sz="1600" b="1" dirty="0">
                <a:latin typeface="Times New Roman" panose="02020603050405020304" pitchFamily="18" charset="0"/>
                <a:cs typeface="Times New Roman" panose="02020603050405020304" pitchFamily="18" charset="0"/>
              </a:rPr>
              <a:t>* level</a:t>
            </a:r>
            <a:r>
              <a:rPr kumimoji="1" lang="en-US" altLang="ko-Kore-KR" sz="1600" b="1" baseline="-25000" dirty="0">
                <a:latin typeface="Times New Roman" panose="02020603050405020304" pitchFamily="18" charset="0"/>
                <a:cs typeface="Times New Roman" panose="02020603050405020304" pitchFamily="18" charset="0"/>
              </a:rPr>
              <a:t>max</a:t>
            </a:r>
            <a:r>
              <a:rPr kumimoji="1" lang="en-US" altLang="ko-Kore-KR" sz="1600" b="1" dirty="0">
                <a:latin typeface="Times New Roman" panose="02020603050405020304" pitchFamily="18" charset="0"/>
                <a:cs typeface="Times New Roman" panose="02020603050405020304" pitchFamily="18" charset="0"/>
              </a:rPr>
              <a:t> = 3</a:t>
            </a:r>
            <a:endParaRPr kumimoji="1" lang="ko-Kore-KR"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15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par>
                                <p:cTn id="65" presetID="10"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56" grpId="0" animBg="1"/>
      <p:bldP spid="59" grpId="0"/>
      <p:bldP spid="60" grpId="0"/>
      <p:bldP spid="61" grpId="0" animBg="1"/>
      <p:bldP spid="62"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Timing and power awareness</a:t>
            </a:r>
            <a:endParaRPr lang="en-US" dirty="0"/>
          </a:p>
        </p:txBody>
      </p:sp>
      <p:sp>
        <p:nvSpPr>
          <p:cNvPr id="3" name="Content Placeholder 2">
            <a:extLst>
              <a:ext uri="{FF2B5EF4-FFF2-40B4-BE49-F238E27FC236}">
                <a16:creationId xmlns:a16="http://schemas.microsoft.com/office/drawing/2014/main" id="{25564B45-E345-024F-93A5-9693A579D86F}"/>
              </a:ext>
            </a:extLst>
          </p:cNvPr>
          <p:cNvSpPr>
            <a:spLocks noGrp="1"/>
          </p:cNvSpPr>
          <p:nvPr>
            <p:ph idx="1"/>
          </p:nvPr>
        </p:nvSpPr>
        <p:spPr>
          <a:xfrm>
            <a:off x="218661" y="958242"/>
            <a:ext cx="11718235" cy="1825394"/>
          </a:xfrm>
        </p:spPr>
        <p:txBody>
          <a:bodyPr>
            <a:normAutofit/>
          </a:bodyPr>
          <a:lstStyle/>
          <a:p>
            <a:pPr marL="230188" marR="0" lvl="0" indent="-230188" algn="l" defTabSz="914400" rtl="0" eaLnBrk="1" fontAlgn="base" latinLnBrk="0" hangingPunct="1">
              <a:lnSpc>
                <a:spcPct val="85000"/>
              </a:lnSpc>
              <a:spcBef>
                <a:spcPct val="30000"/>
              </a:spcBef>
              <a:spcAft>
                <a:spcPct val="0"/>
              </a:spcAft>
              <a:buClr>
                <a:srgbClr val="C00000"/>
              </a:buClr>
              <a:buSzTx/>
              <a:buFontTx/>
              <a:buChar char="•"/>
              <a:tabLst/>
              <a:defRPr/>
            </a:pPr>
            <a:r>
              <a:rPr kumimoji="0" lang="en-US" altLang="ko-KR" sz="2400" b="1" i="0" u="none" strike="noStrike" kern="0" cap="none" spc="0" normalizeH="0" baseline="0" noProof="0" dirty="0">
                <a:ln>
                  <a:noFill/>
                </a:ln>
                <a:solidFill>
                  <a:prstClr val="black"/>
                </a:solidFill>
                <a:effectLst/>
                <a:uLnTx/>
                <a:uFillTx/>
                <a:ea typeface="+mn-ea"/>
                <a:cs typeface="Arial" pitchFamily="34" charset="0"/>
                <a:sym typeface="Wingdings" pitchFamily="2" charset="2"/>
              </a:rPr>
              <a:t>Enhanced multilevel clustering: </a:t>
            </a:r>
            <a:r>
              <a:rPr kumimoji="0" lang="en-US" altLang="ko-KR" sz="2400" b="1" i="0" u="none" strike="noStrike" kern="0" cap="none" spc="0" normalizeH="0" baseline="0" noProof="0" dirty="0">
                <a:ln>
                  <a:noFill/>
                </a:ln>
                <a:solidFill>
                  <a:srgbClr val="002060"/>
                </a:solidFill>
                <a:effectLst/>
                <a:uLnTx/>
                <a:uFillTx/>
                <a:ea typeface="+mn-ea"/>
                <a:cs typeface="Arial" pitchFamily="34" charset="0"/>
                <a:sym typeface="Wingdings" pitchFamily="2" charset="2"/>
              </a:rPr>
              <a:t>multilevel clustering + PPA-awareness</a:t>
            </a:r>
          </a:p>
          <a:p>
            <a:pPr lvl="1">
              <a:lnSpc>
                <a:spcPct val="100000"/>
              </a:lnSpc>
              <a:spcAft>
                <a:spcPts val="500"/>
              </a:spcAft>
            </a:pPr>
            <a:r>
              <a:rPr lang="en-US" altLang="ko-KR" sz="2000" dirty="0">
                <a:sym typeface="Wingdings" pitchFamily="2" charset="2"/>
              </a:rPr>
              <a:t>Leverage </a:t>
            </a:r>
            <a:r>
              <a:rPr lang="en-US" altLang="ko-KR" sz="2000" dirty="0" err="1">
                <a:sym typeface="Wingdings" pitchFamily="2" charset="2"/>
              </a:rPr>
              <a:t>TritonPart’s</a:t>
            </a:r>
            <a:r>
              <a:rPr lang="en-US" altLang="ko-KR" sz="2000" dirty="0">
                <a:sym typeface="Wingdings" pitchFamily="2" charset="2"/>
              </a:rPr>
              <a:t> timing-driven multilevel clustering  </a:t>
            </a:r>
          </a:p>
          <a:p>
            <a:pPr lvl="1">
              <a:lnSpc>
                <a:spcPct val="100000"/>
              </a:lnSpc>
              <a:spcAft>
                <a:spcPts val="500"/>
              </a:spcAft>
            </a:pPr>
            <a:r>
              <a:rPr lang="en-US" altLang="ko-KR" sz="2000" dirty="0">
                <a:sym typeface="Wingdings" pitchFamily="2" charset="2"/>
              </a:rPr>
              <a:t>Leverage clusters from logical hierarchy  </a:t>
            </a:r>
            <a:r>
              <a:rPr lang="en-US" altLang="ko-KR" sz="2000" b="1" dirty="0">
                <a:solidFill>
                  <a:srgbClr val="002060"/>
                </a:solidFill>
                <a:sym typeface="Wingdings" pitchFamily="2" charset="2"/>
              </a:rPr>
              <a:t>use grouping constraints </a:t>
            </a:r>
          </a:p>
          <a:p>
            <a:pPr lvl="1">
              <a:lnSpc>
                <a:spcPct val="100000"/>
              </a:lnSpc>
              <a:spcAft>
                <a:spcPts val="500"/>
              </a:spcAft>
            </a:pPr>
            <a:r>
              <a:rPr lang="en-US" altLang="ko-KR" sz="2000" dirty="0">
                <a:sym typeface="Wingdings" pitchFamily="2" charset="2"/>
              </a:rPr>
              <a:t>Cluster score = connectivity score + </a:t>
            </a:r>
            <a:r>
              <a:rPr lang="en-US" altLang="ko-KR" sz="2000" b="1" dirty="0">
                <a:solidFill>
                  <a:srgbClr val="C00000"/>
                </a:solidFill>
                <a:sym typeface="Wingdings" pitchFamily="2" charset="2"/>
              </a:rPr>
              <a:t>timing score</a:t>
            </a:r>
            <a:r>
              <a:rPr lang="en-US" altLang="ko-KR" sz="2000" b="1" dirty="0">
                <a:sym typeface="Wingdings" pitchFamily="2" charset="2"/>
              </a:rPr>
              <a:t> + </a:t>
            </a:r>
            <a:r>
              <a:rPr lang="en-US" altLang="ko-KR" sz="2000" b="1" dirty="0">
                <a:solidFill>
                  <a:srgbClr val="7030A0"/>
                </a:solidFill>
                <a:sym typeface="Wingdings" pitchFamily="2" charset="2"/>
              </a:rPr>
              <a:t>power score</a:t>
            </a:r>
          </a:p>
          <a:p>
            <a:pPr marL="0" indent="0">
              <a:buNone/>
            </a:pPr>
            <a:endParaRPr lang="en-US" altLang="ko-KR" sz="1200" b="1" dirty="0">
              <a:sym typeface="Wingdings" pitchFamily="2" charset="2"/>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BD42C36-3A5C-B75E-0B88-83102749990F}"/>
                  </a:ext>
                </a:extLst>
              </p:cNvPr>
              <p:cNvSpPr txBox="1">
                <a:spLocks/>
              </p:cNvSpPr>
              <p:nvPr/>
            </p:nvSpPr>
            <p:spPr>
              <a:xfrm>
                <a:off x="318868" y="2991301"/>
                <a:ext cx="6198046" cy="2908458"/>
              </a:xfrm>
              <a:prstGeom prst="rect">
                <a:avLst/>
              </a:prstGeom>
              <a:ln w="19050">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4783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2D83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230188" fontAlgn="base">
                  <a:lnSpc>
                    <a:spcPct val="85000"/>
                  </a:lnSpc>
                  <a:spcBef>
                    <a:spcPct val="30000"/>
                  </a:spcBef>
                  <a:spcAft>
                    <a:spcPct val="0"/>
                  </a:spcAft>
                  <a:buClr>
                    <a:srgbClr val="C00000"/>
                  </a:buClr>
                  <a:buFontTx/>
                  <a:buChar char="•"/>
                  <a:defRPr/>
                </a:pPr>
                <a:endParaRPr lang="en-US" altLang="ko-KR" sz="1000" b="1" kern="0" dirty="0">
                  <a:solidFill>
                    <a:prstClr val="black"/>
                  </a:solidFill>
                  <a:cs typeface="Arial" pitchFamily="34" charset="0"/>
                  <a:sym typeface="Wingdings" pitchFamily="2" charset="2"/>
                </a:endParaRPr>
              </a:p>
              <a:p>
                <a:pPr marL="230188" indent="-230188" fontAlgn="base">
                  <a:lnSpc>
                    <a:spcPct val="85000"/>
                  </a:lnSpc>
                  <a:spcBef>
                    <a:spcPct val="30000"/>
                  </a:spcBef>
                  <a:spcAft>
                    <a:spcPct val="0"/>
                  </a:spcAft>
                  <a:buClr>
                    <a:srgbClr val="C00000"/>
                  </a:buClr>
                  <a:buFontTx/>
                  <a:buChar char="•"/>
                  <a:defRPr/>
                </a:pPr>
                <a:r>
                  <a:rPr lang="en-US" altLang="ko-KR" sz="2400" b="1" kern="0" dirty="0">
                    <a:solidFill>
                      <a:srgbClr val="C00000"/>
                    </a:solidFill>
                    <a:cs typeface="Arial" pitchFamily="34" charset="0"/>
                    <a:sym typeface="Wingdings" pitchFamily="2" charset="2"/>
                  </a:rPr>
                  <a:t>Timing score: </a:t>
                </a:r>
              </a:p>
              <a:p>
                <a:pPr lvl="1">
                  <a:lnSpc>
                    <a:spcPct val="100000"/>
                  </a:lnSpc>
                  <a:spcAft>
                    <a:spcPts val="500"/>
                  </a:spcAft>
                </a:pPr>
                <a:r>
                  <a:rPr lang="en-US" altLang="ko-KR" sz="2000" dirty="0"/>
                  <a:t>Timing-based clustering score for a pair of vertices u and v:</a:t>
                </a:r>
              </a:p>
              <a:p>
                <a:pPr marL="457200" lvl="1" indent="0">
                  <a:lnSpc>
                    <a:spcPct val="100000"/>
                  </a:lnSpc>
                  <a:spcAft>
                    <a:spcPts val="500"/>
                  </a:spcAft>
                  <a:buNone/>
                </a:pPr>
                <a:r>
                  <a:rPr lang="en-US" altLang="ko-KR" sz="2000" b="1" dirty="0"/>
                  <a:t>                       </a:t>
                </a:r>
                <a14:m>
                  <m:oMath xmlns:m="http://schemas.openxmlformats.org/officeDocument/2006/math">
                    <m:nary>
                      <m:naryPr>
                        <m:chr m:val="∑"/>
                        <m:supHide m:val="on"/>
                        <m:ctrlPr>
                          <a:rPr lang="en-US" altLang="ko-KR" sz="2000" b="1" i="1" smtClean="0">
                            <a:latin typeface="Cambria Math" panose="02040503050406030204" pitchFamily="18" charset="0"/>
                          </a:rPr>
                        </m:ctrlPr>
                      </m:naryPr>
                      <m:sub>
                        <m:r>
                          <m:rPr>
                            <m:brk m:alnAt="7"/>
                          </m:rPr>
                          <a:rPr lang="en-US" altLang="ko-KR" sz="2000" b="1" i="1">
                            <a:latin typeface="Cambria Math" panose="02040503050406030204" pitchFamily="18" charset="0"/>
                          </a:rPr>
                          <m:t>𝒆</m:t>
                        </m:r>
                        <m:r>
                          <a:rPr lang="en-US" altLang="ko-KR" sz="2000" b="1" i="1">
                            <a:latin typeface="Cambria Math" panose="02040503050406030204" pitchFamily="18" charset="0"/>
                          </a:rPr>
                          <m:t>∈{</m:t>
                        </m:r>
                        <m:r>
                          <a:rPr lang="en-US" altLang="ko-KR" sz="2000" b="1" i="1">
                            <a:latin typeface="Cambria Math" panose="02040503050406030204" pitchFamily="18" charset="0"/>
                          </a:rPr>
                          <m:t>𝑰</m:t>
                        </m:r>
                        <m:d>
                          <m:dPr>
                            <m:ctrlPr>
                              <a:rPr lang="en-US" altLang="ko-KR" sz="2000" b="1" i="1">
                                <a:latin typeface="Cambria Math" panose="02040503050406030204" pitchFamily="18" charset="0"/>
                              </a:rPr>
                            </m:ctrlPr>
                          </m:dPr>
                          <m:e>
                            <m:r>
                              <a:rPr lang="en-US" altLang="ko-KR" sz="2000" b="1" i="1">
                                <a:latin typeface="Cambria Math" panose="02040503050406030204" pitchFamily="18" charset="0"/>
                              </a:rPr>
                              <m:t>𝒗</m:t>
                            </m:r>
                          </m:e>
                        </m:d>
                        <m:r>
                          <a:rPr lang="en-US" altLang="ko-KR" sz="2000" b="1" i="1">
                            <a:latin typeface="Cambria Math" panose="02040503050406030204" pitchFamily="18" charset="0"/>
                          </a:rPr>
                          <m:t>∩</m:t>
                        </m:r>
                        <m:r>
                          <a:rPr lang="en-US" altLang="ko-KR" sz="2000" b="1" i="1">
                            <a:latin typeface="Cambria Math" panose="02040503050406030204" pitchFamily="18" charset="0"/>
                          </a:rPr>
                          <m:t>𝑰</m:t>
                        </m:r>
                        <m:d>
                          <m:dPr>
                            <m:ctrlPr>
                              <a:rPr lang="en-US" altLang="ko-KR" sz="2000" b="1" i="1">
                                <a:latin typeface="Cambria Math" panose="02040503050406030204" pitchFamily="18" charset="0"/>
                              </a:rPr>
                            </m:ctrlPr>
                          </m:dPr>
                          <m:e>
                            <m:r>
                              <a:rPr lang="en-US" altLang="ko-KR" sz="2000" b="1" i="1">
                                <a:latin typeface="Cambria Math" panose="02040503050406030204" pitchFamily="18" charset="0"/>
                              </a:rPr>
                              <m:t>𝒖</m:t>
                            </m:r>
                          </m:e>
                        </m:d>
                        <m:r>
                          <a:rPr lang="en-US" altLang="ko-KR" sz="2000" b="1" i="1">
                            <a:latin typeface="Cambria Math" panose="02040503050406030204" pitchFamily="18" charset="0"/>
                          </a:rPr>
                          <m:t>}</m:t>
                        </m:r>
                      </m:sub>
                      <m:sup/>
                      <m:e>
                        <m:f>
                          <m:fPr>
                            <m:ctrlPr>
                              <a:rPr lang="en-US" altLang="ko-KR" sz="2000" b="1" i="1">
                                <a:latin typeface="Cambria Math" panose="02040503050406030204" pitchFamily="18" charset="0"/>
                              </a:rPr>
                            </m:ctrlPr>
                          </m:fPr>
                          <m:num>
                            <m:r>
                              <a:rPr lang="en-US" altLang="ko-KR" sz="2000" b="1" i="1">
                                <a:latin typeface="Cambria Math" panose="02040503050406030204" pitchFamily="18" charset="0"/>
                              </a:rPr>
                              <m:t>𝜷</m:t>
                            </m:r>
                            <m:sSub>
                              <m:sSubPr>
                                <m:ctrlPr>
                                  <a:rPr lang="en-US" altLang="ko-KR" sz="2000" b="1" i="1">
                                    <a:latin typeface="Cambria Math" panose="02040503050406030204" pitchFamily="18" charset="0"/>
                                  </a:rPr>
                                </m:ctrlPr>
                              </m:sSubPr>
                              <m:e>
                                <m:r>
                                  <a:rPr lang="en-US" altLang="ko-KR" sz="2000" b="1" i="1">
                                    <a:latin typeface="Cambria Math" panose="02040503050406030204" pitchFamily="18" charset="0"/>
                                  </a:rPr>
                                  <m:t>𝒕</m:t>
                                </m:r>
                              </m:e>
                              <m:sub>
                                <m:r>
                                  <a:rPr lang="en-US" altLang="ko-KR" sz="2000" b="1" i="1">
                                    <a:latin typeface="Cambria Math" panose="02040503050406030204" pitchFamily="18" charset="0"/>
                                  </a:rPr>
                                  <m:t>𝒆</m:t>
                                </m:r>
                              </m:sub>
                            </m:sSub>
                          </m:num>
                          <m:den>
                            <m:d>
                              <m:dPr>
                                <m:begChr m:val="|"/>
                                <m:endChr m:val="|"/>
                                <m:ctrlPr>
                                  <a:rPr lang="en-US" altLang="ko-KR" sz="2000" b="1" i="1">
                                    <a:latin typeface="Cambria Math" panose="02040503050406030204" pitchFamily="18" charset="0"/>
                                  </a:rPr>
                                </m:ctrlPr>
                              </m:dPr>
                              <m:e>
                                <m:r>
                                  <a:rPr lang="en-US" altLang="ko-KR" sz="2000" b="1" i="1">
                                    <a:latin typeface="Cambria Math" panose="02040503050406030204" pitchFamily="18" charset="0"/>
                                  </a:rPr>
                                  <m:t>𝒆</m:t>
                                </m:r>
                              </m:e>
                            </m:d>
                            <m:r>
                              <a:rPr lang="en-US" altLang="ko-KR" sz="2000" b="1" i="1">
                                <a:latin typeface="Cambria Math" panose="02040503050406030204" pitchFamily="18" charset="0"/>
                              </a:rPr>
                              <m:t>−</m:t>
                            </m:r>
                            <m:r>
                              <a:rPr lang="en-US" altLang="ko-KR" sz="2000" b="1" i="1">
                                <a:latin typeface="Cambria Math" panose="02040503050406030204" pitchFamily="18" charset="0"/>
                              </a:rPr>
                              <m:t>𝟏</m:t>
                            </m:r>
                          </m:den>
                        </m:f>
                      </m:e>
                    </m:nary>
                  </m:oMath>
                </a14:m>
                <a:endParaRPr lang="en-US" altLang="ko-KR" sz="2000" dirty="0">
                  <a:sym typeface="Wingdings" pitchFamily="2" charset="2"/>
                </a:endParaRPr>
              </a:p>
              <a:p>
                <a:pPr lvl="1">
                  <a:lnSpc>
                    <a:spcPct val="100000"/>
                  </a:lnSpc>
                  <a:spcAft>
                    <a:spcPts val="1000"/>
                  </a:spcAft>
                </a:pPr>
                <a:r>
                  <a:rPr lang="en-US" altLang="ko-KR" sz="2000" dirty="0"/>
                  <a:t>Timing cost of a hyperedge:</a:t>
                </a:r>
                <a:br>
                  <a:rPr lang="en-US" altLang="ko-KR" sz="2000" dirty="0"/>
                </a:br>
                <a:r>
                  <a:rPr lang="en-US" altLang="ko-KR" sz="2000" dirty="0"/>
                  <a:t> </a:t>
                </a:r>
                <a14:m>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𝑡</m:t>
                        </m:r>
                      </m:e>
                      <m:sub>
                        <m:r>
                          <a:rPr lang="en-US" altLang="ko-KR" sz="2000" b="0" i="1" smtClean="0">
                            <a:latin typeface="Cambria Math" panose="02040503050406030204" pitchFamily="18" charset="0"/>
                          </a:rPr>
                          <m:t>𝑒</m:t>
                        </m:r>
                      </m:sub>
                    </m:sSub>
                    <m:r>
                      <a:rPr lang="en-US" altLang="ko-KR" sz="2000" b="0" i="0" smtClean="0">
                        <a:latin typeface="Cambria Math" panose="02040503050406030204" pitchFamily="18" charset="0"/>
                      </a:rPr>
                      <m:t>= </m:t>
                    </m:r>
                    <m:r>
                      <a:rPr lang="en-US" altLang="ko-KR" sz="2000" b="0" i="1" smtClean="0">
                        <a:latin typeface="Cambria Math" panose="02040503050406030204" pitchFamily="18" charset="0"/>
                      </a:rPr>
                      <m:t>𝑓</m:t>
                    </m:r>
                    <m:d>
                      <m:dPr>
                        <m:ctrlPr>
                          <a:rPr lang="en-US" altLang="ko-KR" sz="2000" b="0" i="1" smtClean="0">
                            <a:latin typeface="Cambria Math" panose="02040503050406030204" pitchFamily="18" charset="0"/>
                          </a:rPr>
                        </m:ctrlPr>
                      </m:dPr>
                      <m:e>
                        <m:r>
                          <a:rPr lang="en-US" altLang="ko-KR" sz="2000" b="0" i="1" smtClean="0">
                            <a:latin typeface="Cambria Math" panose="02040503050406030204" pitchFamily="18" charset="0"/>
                          </a:rPr>
                          <m:t>𝑛𝑒𝑡</m:t>
                        </m:r>
                        <m:r>
                          <a:rPr lang="en-US" altLang="ko-KR" sz="2000" b="0" i="1" smtClean="0">
                            <a:latin typeface="Cambria Math" panose="02040503050406030204" pitchFamily="18" charset="0"/>
                          </a:rPr>
                          <m:t> </m:t>
                        </m:r>
                        <m:r>
                          <a:rPr lang="en-US" altLang="ko-KR" sz="2000" b="0" i="1" smtClean="0">
                            <a:latin typeface="Cambria Math" panose="02040503050406030204" pitchFamily="18" charset="0"/>
                          </a:rPr>
                          <m:t>𝑐𝑟𝑖𝑡𝑖𝑐𝑎𝑙𝑖𝑡𝑦</m:t>
                        </m:r>
                      </m:e>
                    </m:d>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𝑓</m:t>
                    </m:r>
                    <m:d>
                      <m:dPr>
                        <m:ctrlPr>
                          <a:rPr lang="en-US" altLang="ko-KR" sz="2000" b="0" i="1" smtClean="0">
                            <a:latin typeface="Cambria Math" panose="02040503050406030204" pitchFamily="18" charset="0"/>
                          </a:rPr>
                        </m:ctrlPr>
                      </m:dPr>
                      <m:e>
                        <m:r>
                          <a:rPr lang="en-US" altLang="ko-KR" sz="2000" b="0" i="1" smtClean="0">
                            <a:latin typeface="Cambria Math" panose="02040503050406030204" pitchFamily="18" charset="0"/>
                          </a:rPr>
                          <m:t>𝑐𝑟𝑖𝑡𝑖𝑐𝑎𝑙</m:t>
                        </m:r>
                        <m:r>
                          <a:rPr lang="en-US" altLang="ko-KR" sz="2000" b="0" i="1" smtClean="0">
                            <a:latin typeface="Cambria Math" panose="02040503050406030204" pitchFamily="18" charset="0"/>
                          </a:rPr>
                          <m:t> </m:t>
                        </m:r>
                        <m:r>
                          <a:rPr lang="en-US" altLang="ko-KR" sz="2000" b="0" i="1" smtClean="0">
                            <a:latin typeface="Cambria Math" panose="02040503050406030204" pitchFamily="18" charset="0"/>
                          </a:rPr>
                          <m:t>𝑝𝑎𝑡h𝑠</m:t>
                        </m:r>
                        <m:r>
                          <a:rPr lang="en-US" altLang="ko-KR" sz="2000" b="0" i="1" smtClean="0">
                            <a:latin typeface="Cambria Math" panose="02040503050406030204" pitchFamily="18" charset="0"/>
                          </a:rPr>
                          <m:t> </m:t>
                        </m:r>
                        <m:r>
                          <a:rPr lang="en-US" altLang="ko-KR" sz="2000" b="0" i="1" smtClean="0">
                            <a:latin typeface="Cambria Math" panose="02040503050406030204" pitchFamily="18" charset="0"/>
                          </a:rPr>
                          <m:t>𝑖𝑛</m:t>
                        </m:r>
                        <m:r>
                          <a:rPr lang="en-US" altLang="ko-KR" sz="2000" b="0" i="1" smtClean="0">
                            <a:latin typeface="Cambria Math" panose="02040503050406030204" pitchFamily="18" charset="0"/>
                          </a:rPr>
                          <m:t> </m:t>
                        </m:r>
                        <m:r>
                          <a:rPr lang="en-US" altLang="ko-KR" sz="2000" b="0" i="1" smtClean="0">
                            <a:latin typeface="Cambria Math" panose="02040503050406030204" pitchFamily="18" charset="0"/>
                          </a:rPr>
                          <m:t>𝑒</m:t>
                        </m:r>
                      </m:e>
                    </m:d>
                  </m:oMath>
                </a14:m>
                <a:endParaRPr lang="en-US" altLang="ko-KR" sz="2000" b="1" dirty="0">
                  <a:sym typeface="Wingdings" pitchFamily="2" charset="2"/>
                </a:endParaRPr>
              </a:p>
            </p:txBody>
          </p:sp>
        </mc:Choice>
        <mc:Fallback xmlns="">
          <p:sp>
            <p:nvSpPr>
              <p:cNvPr id="4" name="Content Placeholder 2">
                <a:extLst>
                  <a:ext uri="{FF2B5EF4-FFF2-40B4-BE49-F238E27FC236}">
                    <a16:creationId xmlns:a16="http://schemas.microsoft.com/office/drawing/2014/main" id="{BBD42C36-3A5C-B75E-0B88-83102749990F}"/>
                  </a:ext>
                </a:extLst>
              </p:cNvPr>
              <p:cNvSpPr txBox="1">
                <a:spLocks noRot="1" noChangeAspect="1" noMove="1" noResize="1" noEditPoints="1" noAdjustHandles="1" noChangeArrowheads="1" noChangeShapeType="1" noTextEdit="1"/>
              </p:cNvSpPr>
              <p:nvPr/>
            </p:nvSpPr>
            <p:spPr>
              <a:xfrm>
                <a:off x="318868" y="2991301"/>
                <a:ext cx="6198046" cy="2908458"/>
              </a:xfrm>
              <a:prstGeom prst="rect">
                <a:avLst/>
              </a:prstGeom>
              <a:blipFill>
                <a:blip r:embed="rId3"/>
                <a:stretch>
                  <a:fillRect l="-1222"/>
                </a:stretch>
              </a:blipFill>
              <a:ln w="1905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A5BFF6CB-D4C7-1052-56D4-208F93B02E30}"/>
                  </a:ext>
                </a:extLst>
              </p:cNvPr>
              <p:cNvSpPr txBox="1">
                <a:spLocks/>
              </p:cNvSpPr>
              <p:nvPr/>
            </p:nvSpPr>
            <p:spPr>
              <a:xfrm>
                <a:off x="6672460" y="2991300"/>
                <a:ext cx="5264435" cy="2908459"/>
              </a:xfrm>
              <a:prstGeom prst="rect">
                <a:avLst/>
              </a:prstGeom>
              <a:ln w="19050">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4783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2D83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230188" fontAlgn="base">
                  <a:lnSpc>
                    <a:spcPct val="85000"/>
                  </a:lnSpc>
                  <a:spcBef>
                    <a:spcPct val="30000"/>
                  </a:spcBef>
                  <a:spcAft>
                    <a:spcPct val="0"/>
                  </a:spcAft>
                  <a:buClr>
                    <a:srgbClr val="C00000"/>
                  </a:buClr>
                  <a:buFontTx/>
                  <a:buChar char="•"/>
                  <a:defRPr/>
                </a:pPr>
                <a:endParaRPr lang="en-US" altLang="ko-KR" sz="1000" b="1" kern="0" dirty="0">
                  <a:solidFill>
                    <a:prstClr val="black"/>
                  </a:solidFill>
                  <a:cs typeface="Arial" pitchFamily="34" charset="0"/>
                  <a:sym typeface="Wingdings" pitchFamily="2" charset="2"/>
                </a:endParaRPr>
              </a:p>
              <a:p>
                <a:pPr marL="230188" indent="-230188" fontAlgn="base">
                  <a:lnSpc>
                    <a:spcPct val="85000"/>
                  </a:lnSpc>
                  <a:spcBef>
                    <a:spcPct val="30000"/>
                  </a:spcBef>
                  <a:spcAft>
                    <a:spcPct val="0"/>
                  </a:spcAft>
                  <a:buClr>
                    <a:srgbClr val="C00000"/>
                  </a:buClr>
                  <a:buFontTx/>
                  <a:buChar char="•"/>
                  <a:defRPr/>
                </a:pPr>
                <a:r>
                  <a:rPr lang="en-US" altLang="ko-KR" sz="2400" b="1" kern="0" dirty="0">
                    <a:solidFill>
                      <a:srgbClr val="7030A0"/>
                    </a:solidFill>
                    <a:cs typeface="Arial" pitchFamily="34" charset="0"/>
                    <a:sym typeface="Wingdings" pitchFamily="2" charset="2"/>
                  </a:rPr>
                  <a:t>Power score: </a:t>
                </a:r>
              </a:p>
              <a:p>
                <a:pPr lvl="1">
                  <a:lnSpc>
                    <a:spcPct val="100000"/>
                  </a:lnSpc>
                  <a:spcAft>
                    <a:spcPts val="500"/>
                  </a:spcAft>
                </a:pPr>
                <a:r>
                  <a:rPr lang="en-US" altLang="ko-KR" sz="2000" dirty="0"/>
                  <a:t>Power-based clustering score for a </a:t>
                </a:r>
                <a:br>
                  <a:rPr lang="en-US" altLang="ko-KR" sz="2000" dirty="0"/>
                </a:br>
                <a:r>
                  <a:rPr lang="en-US" altLang="ko-KR" sz="2000" dirty="0"/>
                  <a:t>pair of vertices u and v:</a:t>
                </a:r>
                <a:r>
                  <a:rPr lang="en-US" altLang="ko-KR" sz="2000" b="1" dirty="0"/>
                  <a:t>                 </a:t>
                </a:r>
              </a:p>
              <a:p>
                <a:pPr marL="457200" lvl="1" indent="0">
                  <a:lnSpc>
                    <a:spcPct val="100000"/>
                  </a:lnSpc>
                  <a:spcAft>
                    <a:spcPts val="500"/>
                  </a:spcAft>
                  <a:buNone/>
                </a:pPr>
                <a:r>
                  <a:rPr lang="en-US" altLang="ko-KR" sz="2000" b="1" dirty="0"/>
                  <a:t>              </a:t>
                </a:r>
                <a14:m>
                  <m:oMath xmlns:m="http://schemas.openxmlformats.org/officeDocument/2006/math">
                    <m:r>
                      <a:rPr lang="en-US" altLang="ko-KR" sz="2000" b="1" i="0" smtClean="0">
                        <a:latin typeface="Cambria Math" panose="02040503050406030204" pitchFamily="18" charset="0"/>
                      </a:rPr>
                      <m:t>          </m:t>
                    </m:r>
                    <m:nary>
                      <m:naryPr>
                        <m:chr m:val="∑"/>
                        <m:supHide m:val="on"/>
                        <m:ctrlPr>
                          <a:rPr lang="en-US" altLang="ko-KR" sz="2000" b="1" i="1" smtClean="0">
                            <a:latin typeface="Cambria Math" panose="02040503050406030204" pitchFamily="18" charset="0"/>
                          </a:rPr>
                        </m:ctrlPr>
                      </m:naryPr>
                      <m:sub>
                        <m:r>
                          <m:rPr>
                            <m:brk m:alnAt="7"/>
                          </m:rPr>
                          <a:rPr lang="en-US" altLang="ko-KR" sz="2000" b="1" i="1">
                            <a:latin typeface="Cambria Math" panose="02040503050406030204" pitchFamily="18" charset="0"/>
                          </a:rPr>
                          <m:t>𝒆</m:t>
                        </m:r>
                        <m:r>
                          <a:rPr lang="en-US" altLang="ko-KR" sz="2000" b="1" i="1">
                            <a:latin typeface="Cambria Math" panose="02040503050406030204" pitchFamily="18" charset="0"/>
                          </a:rPr>
                          <m:t>∈{</m:t>
                        </m:r>
                        <m:r>
                          <a:rPr lang="en-US" altLang="ko-KR" sz="2000" b="1" i="1">
                            <a:latin typeface="Cambria Math" panose="02040503050406030204" pitchFamily="18" charset="0"/>
                          </a:rPr>
                          <m:t>𝑰</m:t>
                        </m:r>
                        <m:d>
                          <m:dPr>
                            <m:ctrlPr>
                              <a:rPr lang="en-US" altLang="ko-KR" sz="2000" b="1" i="1">
                                <a:latin typeface="Cambria Math" panose="02040503050406030204" pitchFamily="18" charset="0"/>
                              </a:rPr>
                            </m:ctrlPr>
                          </m:dPr>
                          <m:e>
                            <m:r>
                              <a:rPr lang="en-US" altLang="ko-KR" sz="2000" b="1" i="1">
                                <a:latin typeface="Cambria Math" panose="02040503050406030204" pitchFamily="18" charset="0"/>
                              </a:rPr>
                              <m:t>𝒗</m:t>
                            </m:r>
                          </m:e>
                        </m:d>
                        <m:r>
                          <a:rPr lang="en-US" altLang="ko-KR" sz="2000" b="1" i="1">
                            <a:latin typeface="Cambria Math" panose="02040503050406030204" pitchFamily="18" charset="0"/>
                          </a:rPr>
                          <m:t>∩</m:t>
                        </m:r>
                        <m:r>
                          <a:rPr lang="en-US" altLang="ko-KR" sz="2000" b="1" i="1">
                            <a:latin typeface="Cambria Math" panose="02040503050406030204" pitchFamily="18" charset="0"/>
                          </a:rPr>
                          <m:t>𝑰</m:t>
                        </m:r>
                        <m:d>
                          <m:dPr>
                            <m:ctrlPr>
                              <a:rPr lang="en-US" altLang="ko-KR" sz="2000" b="1" i="1">
                                <a:latin typeface="Cambria Math" panose="02040503050406030204" pitchFamily="18" charset="0"/>
                              </a:rPr>
                            </m:ctrlPr>
                          </m:dPr>
                          <m:e>
                            <m:r>
                              <a:rPr lang="en-US" altLang="ko-KR" sz="2000" b="1" i="1">
                                <a:latin typeface="Cambria Math" panose="02040503050406030204" pitchFamily="18" charset="0"/>
                              </a:rPr>
                              <m:t>𝒖</m:t>
                            </m:r>
                          </m:e>
                        </m:d>
                        <m:r>
                          <a:rPr lang="en-US" altLang="ko-KR" sz="2000" b="1" i="1">
                            <a:latin typeface="Cambria Math" panose="02040503050406030204" pitchFamily="18" charset="0"/>
                          </a:rPr>
                          <m:t>}</m:t>
                        </m:r>
                      </m:sub>
                      <m:sup/>
                      <m:e>
                        <m:f>
                          <m:fPr>
                            <m:ctrlPr>
                              <a:rPr lang="en-US" altLang="ko-KR" sz="2000" b="1" i="1">
                                <a:latin typeface="Cambria Math" panose="02040503050406030204" pitchFamily="18" charset="0"/>
                              </a:rPr>
                            </m:ctrlPr>
                          </m:fPr>
                          <m:num>
                            <m:r>
                              <a:rPr lang="en-US" altLang="ko-KR" sz="2000" b="1" i="1">
                                <a:latin typeface="Cambria Math" panose="02040503050406030204" pitchFamily="18" charset="0"/>
                              </a:rPr>
                              <m:t>𝜷</m:t>
                            </m:r>
                            <m:sSub>
                              <m:sSubPr>
                                <m:ctrlPr>
                                  <a:rPr lang="en-US" altLang="ko-KR" sz="2000" b="1" i="1" smtClean="0">
                                    <a:latin typeface="Cambria Math" panose="02040503050406030204" pitchFamily="18" charset="0"/>
                                  </a:rPr>
                                </m:ctrlPr>
                              </m:sSubPr>
                              <m:e>
                                <m:r>
                                  <a:rPr lang="en-US" altLang="ko-KR" sz="2000" b="1" i="1" smtClean="0">
                                    <a:latin typeface="Cambria Math" panose="02040503050406030204" pitchFamily="18" charset="0"/>
                                  </a:rPr>
                                  <m:t>𝒔</m:t>
                                </m:r>
                              </m:e>
                              <m:sub>
                                <m:r>
                                  <a:rPr lang="en-US" altLang="ko-KR" sz="2000" b="1" i="1">
                                    <a:latin typeface="Cambria Math" panose="02040503050406030204" pitchFamily="18" charset="0"/>
                                  </a:rPr>
                                  <m:t>𝒆</m:t>
                                </m:r>
                              </m:sub>
                            </m:sSub>
                          </m:num>
                          <m:den>
                            <m:d>
                              <m:dPr>
                                <m:begChr m:val="|"/>
                                <m:endChr m:val="|"/>
                                <m:ctrlPr>
                                  <a:rPr lang="en-US" altLang="ko-KR" sz="2000" b="1" i="1">
                                    <a:latin typeface="Cambria Math" panose="02040503050406030204" pitchFamily="18" charset="0"/>
                                  </a:rPr>
                                </m:ctrlPr>
                              </m:dPr>
                              <m:e>
                                <m:r>
                                  <a:rPr lang="en-US" altLang="ko-KR" sz="2000" b="1" i="1">
                                    <a:latin typeface="Cambria Math" panose="02040503050406030204" pitchFamily="18" charset="0"/>
                                  </a:rPr>
                                  <m:t>𝒆</m:t>
                                </m:r>
                              </m:e>
                            </m:d>
                            <m:r>
                              <a:rPr lang="en-US" altLang="ko-KR" sz="2000" b="1" i="1">
                                <a:latin typeface="Cambria Math" panose="02040503050406030204" pitchFamily="18" charset="0"/>
                              </a:rPr>
                              <m:t>−</m:t>
                            </m:r>
                            <m:r>
                              <a:rPr lang="en-US" altLang="ko-KR" sz="2000" b="1" i="1">
                                <a:latin typeface="Cambria Math" panose="02040503050406030204" pitchFamily="18" charset="0"/>
                              </a:rPr>
                              <m:t>𝟏</m:t>
                            </m:r>
                          </m:den>
                        </m:f>
                      </m:e>
                    </m:nary>
                  </m:oMath>
                </a14:m>
                <a:endParaRPr lang="en-US" altLang="ko-KR" sz="2000" dirty="0">
                  <a:sym typeface="Wingdings" pitchFamily="2" charset="2"/>
                </a:endParaRPr>
              </a:p>
              <a:p>
                <a:pPr lvl="1"/>
                <a:r>
                  <a:rPr lang="en-US" altLang="ko-KR" sz="2000" dirty="0">
                    <a:sym typeface="Wingdings" pitchFamily="2" charset="2"/>
                  </a:rPr>
                  <a:t>Switching cost of a hyperedge:</a:t>
                </a:r>
                <a:br>
                  <a:rPr lang="en-US" altLang="ko-KR" sz="2000" dirty="0">
                    <a:sym typeface="Wingdings" pitchFamily="2" charset="2"/>
                  </a:rPr>
                </a:br>
                <a:r>
                  <a:rPr lang="en-US" altLang="ko-KR" sz="2000" dirty="0">
                    <a:sym typeface="Wingdings" pitchFamily="2" charset="2"/>
                  </a:rPr>
                  <a:t> </a:t>
                </a:r>
                <a14:m>
                  <m:oMath xmlns:m="http://schemas.openxmlformats.org/officeDocument/2006/math">
                    <m:sSub>
                      <m:sSubPr>
                        <m:ctrlPr>
                          <a:rPr lang="en-US" altLang="ko-KR" sz="2000" i="1">
                            <a:latin typeface="Cambria Math" panose="02040503050406030204" pitchFamily="18" charset="0"/>
                          </a:rPr>
                        </m:ctrlPr>
                      </m:sSubPr>
                      <m:e>
                        <m:r>
                          <a:rPr lang="en-US" altLang="ko-KR" sz="2000" b="0" i="1" smtClean="0">
                            <a:latin typeface="Cambria Math" panose="02040503050406030204" pitchFamily="18" charset="0"/>
                          </a:rPr>
                          <m:t>𝑠</m:t>
                        </m:r>
                      </m:e>
                      <m:sub>
                        <m:r>
                          <a:rPr lang="en-US" altLang="ko-KR" sz="2000" i="1">
                            <a:latin typeface="Cambria Math" panose="02040503050406030204" pitchFamily="18" charset="0"/>
                          </a:rPr>
                          <m:t>𝑒</m:t>
                        </m:r>
                      </m:sub>
                    </m:sSub>
                    <m:r>
                      <a:rPr lang="en-US" altLang="ko-KR" sz="2000">
                        <a:latin typeface="Cambria Math" panose="02040503050406030204" pitchFamily="18" charset="0"/>
                      </a:rPr>
                      <m:t>= </m:t>
                    </m:r>
                    <m:r>
                      <a:rPr lang="en-US" altLang="ko-KR" sz="2000" i="1">
                        <a:latin typeface="Cambria Math" panose="02040503050406030204" pitchFamily="18" charset="0"/>
                      </a:rPr>
                      <m:t>𝑓</m:t>
                    </m:r>
                    <m:d>
                      <m:dPr>
                        <m:ctrlPr>
                          <a:rPr lang="en-US" altLang="ko-KR" sz="2000" i="1">
                            <a:latin typeface="Cambria Math" panose="02040503050406030204" pitchFamily="18" charset="0"/>
                          </a:rPr>
                        </m:ctrlPr>
                      </m:dPr>
                      <m:e>
                        <m:r>
                          <a:rPr lang="en-US" altLang="ko-KR" sz="2000" i="1">
                            <a:latin typeface="Cambria Math" panose="02040503050406030204" pitchFamily="18" charset="0"/>
                          </a:rPr>
                          <m:t>𝑠𝑤𝑖𝑡𝑐h𝑖𝑛𝑔</m:t>
                        </m:r>
                        <m:r>
                          <a:rPr lang="en-US" altLang="ko-KR" sz="2000" i="1">
                            <a:latin typeface="Cambria Math" panose="02040503050406030204" pitchFamily="18" charset="0"/>
                          </a:rPr>
                          <m:t> </m:t>
                        </m:r>
                        <m:r>
                          <a:rPr lang="en-US" altLang="ko-KR" sz="2000" i="1">
                            <a:latin typeface="Cambria Math" panose="02040503050406030204" pitchFamily="18" charset="0"/>
                          </a:rPr>
                          <m:t>𝑎𝑐𝑡𝑖𝑣𝑖𝑡𝑦</m:t>
                        </m:r>
                        <m:r>
                          <a:rPr lang="en-US" altLang="ko-KR" sz="2000" i="1">
                            <a:latin typeface="Cambria Math" panose="02040503050406030204" pitchFamily="18" charset="0"/>
                          </a:rPr>
                          <m:t> </m:t>
                        </m:r>
                        <m:r>
                          <a:rPr lang="en-US" altLang="ko-KR" sz="2000" i="1">
                            <a:latin typeface="Cambria Math" panose="02040503050406030204" pitchFamily="18" charset="0"/>
                          </a:rPr>
                          <m:t>𝑜𝑓</m:t>
                        </m:r>
                        <m:r>
                          <a:rPr lang="en-US" altLang="ko-KR" sz="2000" i="1">
                            <a:latin typeface="Cambria Math" panose="02040503050406030204" pitchFamily="18" charset="0"/>
                          </a:rPr>
                          <m:t> </m:t>
                        </m:r>
                        <m:r>
                          <a:rPr lang="en-US" altLang="ko-KR" sz="2000" i="1">
                            <a:latin typeface="Cambria Math" panose="02040503050406030204" pitchFamily="18" charset="0"/>
                          </a:rPr>
                          <m:t>𝑛𝑒𝑡</m:t>
                        </m:r>
                      </m:e>
                    </m:d>
                  </m:oMath>
                </a14:m>
                <a:endParaRPr lang="en-US" altLang="ko-KR" sz="2000" dirty="0">
                  <a:sym typeface="Wingdings" pitchFamily="2" charset="2"/>
                </a:endParaRPr>
              </a:p>
            </p:txBody>
          </p:sp>
        </mc:Choice>
        <mc:Fallback xmlns="">
          <p:sp>
            <p:nvSpPr>
              <p:cNvPr id="6" name="Content Placeholder 2">
                <a:extLst>
                  <a:ext uri="{FF2B5EF4-FFF2-40B4-BE49-F238E27FC236}">
                    <a16:creationId xmlns:a16="http://schemas.microsoft.com/office/drawing/2014/main" id="{A5BFF6CB-D4C7-1052-56D4-208F93B02E30}"/>
                  </a:ext>
                </a:extLst>
              </p:cNvPr>
              <p:cNvSpPr txBox="1">
                <a:spLocks noRot="1" noChangeAspect="1" noMove="1" noResize="1" noEditPoints="1" noAdjustHandles="1" noChangeArrowheads="1" noChangeShapeType="1" noTextEdit="1"/>
              </p:cNvSpPr>
              <p:nvPr/>
            </p:nvSpPr>
            <p:spPr>
              <a:xfrm>
                <a:off x="6672460" y="2991300"/>
                <a:ext cx="5264435" cy="2908459"/>
              </a:xfrm>
              <a:prstGeom prst="rect">
                <a:avLst/>
              </a:prstGeom>
              <a:blipFill>
                <a:blip r:embed="rId4"/>
                <a:stretch>
                  <a:fillRect l="-1683"/>
                </a:stretch>
              </a:blipFill>
              <a:ln w="19050">
                <a:solidFill>
                  <a:schemeClr val="tx2"/>
                </a:solidFill>
              </a:ln>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006202F8-7AD2-4412-409F-BF8A11FD0D88}"/>
              </a:ext>
            </a:extLst>
          </p:cNvPr>
          <p:cNvCxnSpPr>
            <a:cxnSpLocks/>
          </p:cNvCxnSpPr>
          <p:nvPr/>
        </p:nvCxnSpPr>
        <p:spPr>
          <a:xfrm flipH="1">
            <a:off x="4683066" y="2612374"/>
            <a:ext cx="580572" cy="95043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A58A9A7-3F25-E538-229D-9773297168D9}"/>
              </a:ext>
            </a:extLst>
          </p:cNvPr>
          <p:cNvCxnSpPr>
            <a:cxnSpLocks/>
          </p:cNvCxnSpPr>
          <p:nvPr/>
        </p:nvCxnSpPr>
        <p:spPr>
          <a:xfrm>
            <a:off x="7631596" y="2612374"/>
            <a:ext cx="385969" cy="64766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52B084-8C08-06C0-2E36-F6BD42361DEE}"/>
              </a:ext>
            </a:extLst>
          </p:cNvPr>
          <p:cNvSpPr txBox="1"/>
          <p:nvPr/>
        </p:nvSpPr>
        <p:spPr>
          <a:xfrm>
            <a:off x="218660" y="5915965"/>
            <a:ext cx="6198045" cy="369332"/>
          </a:xfrm>
          <a:prstGeom prst="rect">
            <a:avLst/>
          </a:prstGeom>
          <a:noFill/>
        </p:spPr>
        <p:txBody>
          <a:bodyPr wrap="square" rtlCol="0">
            <a:spAutoFit/>
          </a:bodyPr>
          <a:lstStyle/>
          <a:p>
            <a:r>
              <a:rPr lang="en-US" b="1" dirty="0">
                <a:solidFill>
                  <a:srgbClr val="002060"/>
                </a:solidFill>
                <a:highlight>
                  <a:srgbClr val="FFFF00"/>
                </a:highlight>
              </a:rPr>
              <a:t>Cluster vertices connected by timing-critical nets (+ paths)</a:t>
            </a:r>
          </a:p>
        </p:txBody>
      </p:sp>
      <p:sp>
        <p:nvSpPr>
          <p:cNvPr id="14" name="TextBox 13">
            <a:extLst>
              <a:ext uri="{FF2B5EF4-FFF2-40B4-BE49-F238E27FC236}">
                <a16:creationId xmlns:a16="http://schemas.microsoft.com/office/drawing/2014/main" id="{3C7E67DD-FFC7-E068-C9F6-88675ACCEB36}"/>
              </a:ext>
            </a:extLst>
          </p:cNvPr>
          <p:cNvSpPr txBox="1"/>
          <p:nvPr/>
        </p:nvSpPr>
        <p:spPr>
          <a:xfrm>
            <a:off x="6096000" y="5915965"/>
            <a:ext cx="6198045" cy="369332"/>
          </a:xfrm>
          <a:prstGeom prst="rect">
            <a:avLst/>
          </a:prstGeom>
          <a:noFill/>
        </p:spPr>
        <p:txBody>
          <a:bodyPr wrap="square" rtlCol="0">
            <a:spAutoFit/>
          </a:bodyPr>
          <a:lstStyle/>
          <a:p>
            <a:r>
              <a:rPr lang="en-US" b="1" dirty="0">
                <a:solidFill>
                  <a:srgbClr val="002060"/>
                </a:solidFill>
                <a:highlight>
                  <a:srgbClr val="FFFF00"/>
                </a:highlight>
              </a:rPr>
              <a:t>Cluster vertices connected by nets with high switching activity</a:t>
            </a:r>
          </a:p>
        </p:txBody>
      </p:sp>
      <p:graphicFrame>
        <p:nvGraphicFramePr>
          <p:cNvPr id="15" name="Diagram 14">
            <a:extLst>
              <a:ext uri="{FF2B5EF4-FFF2-40B4-BE49-F238E27FC236}">
                <a16:creationId xmlns:a16="http://schemas.microsoft.com/office/drawing/2014/main" id="{7FD537D2-47DD-6A91-DA45-86A8F1A17364}"/>
              </a:ext>
            </a:extLst>
          </p:cNvPr>
          <p:cNvGraphicFramePr/>
          <p:nvPr>
            <p:extLst>
              <p:ext uri="{D42A27DB-BD31-4B8C-83A1-F6EECF244321}">
                <p14:modId xmlns:p14="http://schemas.microsoft.com/office/powerpoint/2010/main" val="3029620536"/>
              </p:ext>
            </p:extLst>
          </p:nvPr>
        </p:nvGraphicFramePr>
        <p:xfrm>
          <a:off x="8200489" y="-300778"/>
          <a:ext cx="3806807" cy="16263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2473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ED21D37A-5E5C-6C97-6E8D-FA31954F4D4B}"/>
              </a:ext>
            </a:extLst>
          </p:cNvPr>
          <p:cNvPicPr>
            <a:picLocks noChangeAspect="1"/>
          </p:cNvPicPr>
          <p:nvPr/>
        </p:nvPicPr>
        <p:blipFill>
          <a:blip r:embed="rId3">
            <a:alphaModFix amt="30000"/>
          </a:blip>
          <a:stretch>
            <a:fillRect/>
          </a:stretch>
        </p:blipFill>
        <p:spPr>
          <a:xfrm>
            <a:off x="1810005" y="1099007"/>
            <a:ext cx="8512713" cy="4996126"/>
          </a:xfrm>
          <a:prstGeom prst="rect">
            <a:avLst/>
          </a:prstGeom>
        </p:spPr>
      </p:pic>
      <p:pic>
        <p:nvPicPr>
          <p:cNvPr id="3" name="그림 2">
            <a:extLst>
              <a:ext uri="{FF2B5EF4-FFF2-40B4-BE49-F238E27FC236}">
                <a16:creationId xmlns:a16="http://schemas.microsoft.com/office/drawing/2014/main" id="{1EC0741B-3119-3091-6C16-5AD921A2D92C}"/>
              </a:ext>
            </a:extLst>
          </p:cNvPr>
          <p:cNvPicPr>
            <a:picLocks noChangeAspect="1"/>
          </p:cNvPicPr>
          <p:nvPr/>
        </p:nvPicPr>
        <p:blipFill rotWithShape="1">
          <a:blip r:embed="rId4"/>
          <a:srcRect l="52838" t="2881" r="21231" b="45359"/>
          <a:stretch/>
        </p:blipFill>
        <p:spPr>
          <a:xfrm>
            <a:off x="6307931" y="1243013"/>
            <a:ext cx="2207419" cy="2586037"/>
          </a:xfrm>
          <a:prstGeom prst="rect">
            <a:avLst/>
          </a:prstGeom>
        </p:spPr>
      </p:pic>
      <p:sp>
        <p:nvSpPr>
          <p:cNvPr id="2" name="Title 1">
            <a:extLst>
              <a:ext uri="{FF2B5EF4-FFF2-40B4-BE49-F238E27FC236}">
                <a16:creationId xmlns:a16="http://schemas.microsoft.com/office/drawing/2014/main" id="{64C95D01-25A6-6C4F-820B-9996863D96A0}"/>
              </a:ext>
            </a:extLst>
          </p:cNvPr>
          <p:cNvSpPr>
            <a:spLocks noGrp="1"/>
          </p:cNvSpPr>
          <p:nvPr>
            <p:ph type="title"/>
          </p:nvPr>
        </p:nvSpPr>
        <p:spPr/>
        <p:txBody>
          <a:bodyPr/>
          <a:lstStyle/>
          <a:p>
            <a:r>
              <a:rPr lang="en-US" altLang="ko-KR" dirty="0"/>
              <a:t>Virtualized place-and-route</a:t>
            </a:r>
            <a:endParaRPr lang="en-US" dirty="0"/>
          </a:p>
        </p:txBody>
      </p:sp>
      <p:graphicFrame>
        <p:nvGraphicFramePr>
          <p:cNvPr id="6" name="Diagram 14">
            <a:extLst>
              <a:ext uri="{FF2B5EF4-FFF2-40B4-BE49-F238E27FC236}">
                <a16:creationId xmlns:a16="http://schemas.microsoft.com/office/drawing/2014/main" id="{AB16DC0E-3080-79A7-1C57-67E9ACF151A7}"/>
              </a:ext>
            </a:extLst>
          </p:cNvPr>
          <p:cNvGraphicFramePr/>
          <p:nvPr>
            <p:extLst>
              <p:ext uri="{D42A27DB-BD31-4B8C-83A1-F6EECF244321}">
                <p14:modId xmlns:p14="http://schemas.microsoft.com/office/powerpoint/2010/main" val="1709637282"/>
              </p:ext>
            </p:extLst>
          </p:nvPr>
        </p:nvGraphicFramePr>
        <p:xfrm>
          <a:off x="8200489" y="-300778"/>
          <a:ext cx="3806807" cy="16263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7385276"/>
      </p:ext>
    </p:extLst>
  </p:cSld>
  <p:clrMapOvr>
    <a:masterClrMapping/>
  </p:clrMapOvr>
</p:sld>
</file>

<file path=ppt/theme/theme1.xml><?xml version="1.0" encoding="utf-8"?>
<a:theme xmlns:a="http://schemas.openxmlformats.org/drawingml/2006/main" name="Office Theme">
  <a:themeElements>
    <a:clrScheme name="DAC 24">
      <a:dk1>
        <a:srgbClr val="000000"/>
      </a:dk1>
      <a:lt1>
        <a:srgbClr val="FFFFFF"/>
      </a:lt1>
      <a:dk2>
        <a:srgbClr val="44546A"/>
      </a:dk2>
      <a:lt2>
        <a:srgbClr val="E7E6E6"/>
      </a:lt2>
      <a:accent1>
        <a:srgbClr val="A5DDEE"/>
      </a:accent1>
      <a:accent2>
        <a:srgbClr val="ED7D31"/>
      </a:accent2>
      <a:accent3>
        <a:srgbClr val="C2D833"/>
      </a:accent3>
      <a:accent4>
        <a:srgbClr val="BFDCE0"/>
      </a:accent4>
      <a:accent5>
        <a:srgbClr val="8CCDA3"/>
      </a:accent5>
      <a:accent6>
        <a:srgbClr val="00769E"/>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C_988440-22_ConfPPT" id="{6CFC76B5-DB0D-744B-9489-9CA543BDAB82}" vid="{DFBF51DB-2589-AD47-9D9D-4E54BCE0956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8705</TotalTime>
  <Words>3269</Words>
  <Application>Microsoft Macintosh PowerPoint</Application>
  <PresentationFormat>Widescreen</PresentationFormat>
  <Paragraphs>559</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맑은 고딕</vt:lpstr>
      <vt:lpstr>-webkit-standard</vt:lpstr>
      <vt:lpstr>Arial</vt:lpstr>
      <vt:lpstr>Arial Narrow</vt:lpstr>
      <vt:lpstr>Cambria Math</vt:lpstr>
      <vt:lpstr>Franklin Gothic Book</vt:lpstr>
      <vt:lpstr>Franklin Gothic Medium</vt:lpstr>
      <vt:lpstr>Times New Roman</vt:lpstr>
      <vt:lpstr>Office Theme</vt:lpstr>
      <vt:lpstr>PPA-Relevant Clustering-Driven Placement for Large-Scale VLSI Designs</vt:lpstr>
      <vt:lpstr>Agenda</vt:lpstr>
      <vt:lpstr>Motivation</vt:lpstr>
      <vt:lpstr>Overview of our work</vt:lpstr>
      <vt:lpstr>Agenda</vt:lpstr>
      <vt:lpstr>Overall framework</vt:lpstr>
      <vt:lpstr>Logical hierarchy awareness</vt:lpstr>
      <vt:lpstr>Timing and power awareness</vt:lpstr>
      <vt:lpstr>Virtualized place-and-route</vt:lpstr>
      <vt:lpstr>Cluster shapes affect PPA!</vt:lpstr>
      <vt:lpstr>Virtualized place-and-route flow</vt:lpstr>
      <vt:lpstr>ML-accelerated V-P&amp;R</vt:lpstr>
      <vt:lpstr>Seeded placement </vt:lpstr>
      <vt:lpstr>Seeded placement </vt:lpstr>
      <vt:lpstr>Agenda</vt:lpstr>
      <vt:lpstr>Evaluation</vt:lpstr>
      <vt:lpstr>Evaluation: Post-place HPWL and runtime (OR)</vt:lpstr>
      <vt:lpstr>Evaluation: Post-route PPA (OR)</vt:lpstr>
      <vt:lpstr>Evaluation: Post-route PPA (Innovus)</vt:lpstr>
      <vt:lpstr>Agenda</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Punsalan, Ben</dc:creator>
  <cp:lastModifiedBy>Bodhisatta Pramanik</cp:lastModifiedBy>
  <cp:revision>134</cp:revision>
  <cp:lastPrinted>2024-06-27T07:40:00Z</cp:lastPrinted>
  <dcterms:created xsi:type="dcterms:W3CDTF">2022-10-11T16:50:48Z</dcterms:created>
  <dcterms:modified xsi:type="dcterms:W3CDTF">2024-06-27T19:52:13Z</dcterms:modified>
</cp:coreProperties>
</file>