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16.xml" ContentType="application/vnd.openxmlformats-officedocument.presentationml.notesSlide+xml"/>
  <Override PartName="/ppt/tags/tag2.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3.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4.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35"/>
  </p:notesMasterIdLst>
  <p:handoutMasterIdLst>
    <p:handoutMasterId r:id="rId36"/>
  </p:handoutMasterIdLst>
  <p:sldIdLst>
    <p:sldId id="257" r:id="rId2"/>
    <p:sldId id="1150" r:id="rId3"/>
    <p:sldId id="1127" r:id="rId4"/>
    <p:sldId id="288" r:id="rId5"/>
    <p:sldId id="1148" r:id="rId6"/>
    <p:sldId id="1149" r:id="rId7"/>
    <p:sldId id="1143" r:id="rId8"/>
    <p:sldId id="1146" r:id="rId9"/>
    <p:sldId id="1136" r:id="rId10"/>
    <p:sldId id="1123" r:id="rId11"/>
    <p:sldId id="1124" r:id="rId12"/>
    <p:sldId id="1140" r:id="rId13"/>
    <p:sldId id="1141" r:id="rId14"/>
    <p:sldId id="1128" r:id="rId15"/>
    <p:sldId id="1147" r:id="rId16"/>
    <p:sldId id="1088" r:id="rId17"/>
    <p:sldId id="1117" r:id="rId18"/>
    <p:sldId id="1129" r:id="rId19"/>
    <p:sldId id="1091" r:id="rId20"/>
    <p:sldId id="1118" r:id="rId21"/>
    <p:sldId id="1089" r:id="rId22"/>
    <p:sldId id="1130" r:id="rId23"/>
    <p:sldId id="1092" r:id="rId24"/>
    <p:sldId id="1119" r:id="rId25"/>
    <p:sldId id="1135" r:id="rId26"/>
    <p:sldId id="1137" r:id="rId27"/>
    <p:sldId id="1131" r:id="rId28"/>
    <p:sldId id="1120" r:id="rId29"/>
    <p:sldId id="1121" r:id="rId30"/>
    <p:sldId id="1122" r:id="rId31"/>
    <p:sldId id="1133" r:id="rId32"/>
    <p:sldId id="265" r:id="rId33"/>
    <p:sldId id="1134"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FFFFFF"/>
    <a:srgbClr val="FFFF00"/>
    <a:srgbClr val="FF0000"/>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37" autoAdjust="0"/>
    <p:restoredTop sz="56394" autoAdjust="0"/>
  </p:normalViewPr>
  <p:slideViewPr>
    <p:cSldViewPr snapToGrid="0" snapToObjects="1">
      <p:cViewPr varScale="1">
        <p:scale>
          <a:sx n="60" d="100"/>
          <a:sy n="60" d="100"/>
        </p:scale>
        <p:origin x="2648" y="17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94" d="100"/>
          <a:sy n="94" d="100"/>
        </p:scale>
        <p:origin x="4080"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5D451290-E515-EA5D-952B-5D7DC68AB23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a:extLst>
              <a:ext uri="{FF2B5EF4-FFF2-40B4-BE49-F238E27FC236}">
                <a16:creationId xmlns:a16="http://schemas.microsoft.com/office/drawing/2014/main" id="{E5D60F2F-BFC4-8200-292C-8D2B4136FB5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6F8B691-6FCF-4F86-A6CD-3BDEF13EC281}" type="datetimeFigureOut">
              <a:rPr lang="ko-KR" altLang="en-US" smtClean="0"/>
              <a:t>2023. 4. 4.</a:t>
            </a:fld>
            <a:endParaRPr lang="ko-KR" altLang="en-US"/>
          </a:p>
        </p:txBody>
      </p:sp>
      <p:sp>
        <p:nvSpPr>
          <p:cNvPr id="4" name="바닥글 개체 틀 3">
            <a:extLst>
              <a:ext uri="{FF2B5EF4-FFF2-40B4-BE49-F238E27FC236}">
                <a16:creationId xmlns:a16="http://schemas.microsoft.com/office/drawing/2014/main" id="{A84982B4-3DAC-6681-A7CF-C9D2108A9F5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a:extLst>
              <a:ext uri="{FF2B5EF4-FFF2-40B4-BE49-F238E27FC236}">
                <a16:creationId xmlns:a16="http://schemas.microsoft.com/office/drawing/2014/main" id="{AC25CA2C-AADA-AC07-F4DD-0C5859E8408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1F2742E-B20D-4F5A-9388-E3BDAF28ED4D}" type="slidenum">
              <a:rPr lang="ko-KR" altLang="en-US" smtClean="0"/>
              <a:t>‹#›</a:t>
            </a:fld>
            <a:endParaRPr lang="ko-KR" altLang="en-US"/>
          </a:p>
        </p:txBody>
      </p:sp>
    </p:spTree>
    <p:extLst>
      <p:ext uri="{BB962C8B-B14F-4D97-AF65-F5344CB8AC3E}">
        <p14:creationId xmlns:p14="http://schemas.microsoft.com/office/powerpoint/2010/main" val="40585064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F639A8-3125-1440-A45D-984A0935F094}" type="datetimeFigureOut">
              <a:rPr lang="en-US" smtClean="0"/>
              <a:t>4/4/23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735CE2-4008-C94A-B3B5-A5CCD4305BF9}" type="slidenum">
              <a:rPr lang="en-US" smtClean="0"/>
              <a:t>‹#›</a:t>
            </a:fld>
            <a:endParaRPr lang="en-US"/>
          </a:p>
        </p:txBody>
      </p:sp>
    </p:spTree>
    <p:extLst>
      <p:ext uri="{BB962C8B-B14F-4D97-AF65-F5344CB8AC3E}">
        <p14:creationId xmlns:p14="http://schemas.microsoft.com/office/powerpoint/2010/main" val="4067558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36:notes"/>
          <p:cNvSpPr txBox="1">
            <a:spLocks noGrp="1"/>
          </p:cNvSpPr>
          <p:nvPr>
            <p:ph type="body" idx="1"/>
          </p:nvPr>
        </p:nvSpPr>
        <p:spPr>
          <a:xfrm>
            <a:off x="946997" y="4459526"/>
            <a:ext cx="5208482" cy="4224814"/>
          </a:xfrm>
          <a:prstGeom prst="rect">
            <a:avLst/>
          </a:prstGeom>
          <a:noFill/>
          <a:ln>
            <a:noFill/>
          </a:ln>
        </p:spPr>
        <p:txBody>
          <a:bodyPr spcFirstLastPara="1" wrap="square" lIns="94200" tIns="47075" rIns="94200" bIns="47075" anchor="t" anchorCtr="0">
            <a:noAutofit/>
          </a:bodyPr>
          <a:lstStyle/>
          <a:p>
            <a:pPr rtl="0">
              <a:spcBef>
                <a:spcPts val="0"/>
              </a:spcBef>
              <a:spcAft>
                <a:spcPts val="0"/>
              </a:spcAft>
            </a:pPr>
            <a:r>
              <a:rPr lang="en-US" sz="1200" b="0" i="0" u="none" strike="noStrike" dirty="0">
                <a:solidFill>
                  <a:srgbClr val="000000"/>
                </a:solidFill>
                <a:effectLst/>
                <a:latin typeface="Arial" panose="020B0604020202020204" pitchFamily="34" charset="0"/>
                <a:cs typeface="Arial" panose="020B0604020202020204" pitchFamily="34" charset="0"/>
              </a:rPr>
              <a:t>Hello everyone. </a:t>
            </a:r>
          </a:p>
          <a:p>
            <a:pPr rtl="0">
              <a:spcBef>
                <a:spcPts val="0"/>
              </a:spcBef>
              <a:spcAft>
                <a:spcPts val="0"/>
              </a:spcAft>
            </a:pPr>
            <a:r>
              <a:rPr lang="en-US" sz="1200" b="0" i="0" u="none" strike="noStrike" dirty="0">
                <a:solidFill>
                  <a:srgbClr val="000000"/>
                </a:solidFill>
                <a:effectLst/>
                <a:latin typeface="Arial" panose="020B0604020202020204" pitchFamily="34" charset="0"/>
                <a:cs typeface="Arial" panose="020B0604020202020204" pitchFamily="34" charset="0"/>
              </a:rPr>
              <a:t>My name is Shreyas Thumathy and I am a senior at Canyon Crest Academy in San Diego.</a:t>
            </a:r>
          </a:p>
          <a:p>
            <a:pPr rtl="0">
              <a:spcBef>
                <a:spcPts val="0"/>
              </a:spcBef>
              <a:spcAft>
                <a:spcPts val="0"/>
              </a:spcAft>
            </a:pPr>
            <a:endParaRPr lang="en-US" sz="1200" b="0" dirty="0">
              <a:effectLst/>
              <a:latin typeface="Arial" panose="020B0604020202020204" pitchFamily="34" charset="0"/>
              <a:cs typeface="Arial" panose="020B0604020202020204" pitchFamily="34" charset="0"/>
            </a:endParaRPr>
          </a:p>
          <a:p>
            <a:pPr rtl="0">
              <a:spcBef>
                <a:spcPts val="0"/>
              </a:spcBef>
              <a:spcAft>
                <a:spcPts val="0"/>
              </a:spcAft>
            </a:pPr>
            <a:r>
              <a:rPr lang="en-US" sz="1200" b="0" i="0" u="none" strike="noStrike" dirty="0">
                <a:solidFill>
                  <a:srgbClr val="000000"/>
                </a:solidFill>
                <a:effectLst/>
                <a:latin typeface="Arial" panose="020B0604020202020204" pitchFamily="34" charset="0"/>
                <a:cs typeface="Arial" panose="020B0604020202020204" pitchFamily="34" charset="0"/>
              </a:rPr>
              <a:t>Thank you for the opportunity to present this work today on behalf of my coauthors Andrew Kahng and Mingyu Woo at UCSD.</a:t>
            </a:r>
          </a:p>
          <a:p>
            <a:pPr rtl="0">
              <a:spcBef>
                <a:spcPts val="0"/>
              </a:spcBef>
              <a:spcAft>
                <a:spcPts val="0"/>
              </a:spcAft>
            </a:pPr>
            <a:endParaRPr lang="en-US" sz="1200" b="0" i="0" u="none" strike="noStrike" dirty="0">
              <a:solidFill>
                <a:srgbClr val="000000"/>
              </a:solidFill>
              <a:effectLst/>
              <a:latin typeface="Arial" panose="020B0604020202020204" pitchFamily="34" charset="0"/>
              <a:cs typeface="Arial" panose="020B0604020202020204" pitchFamily="34" charset="0"/>
            </a:endParaRPr>
          </a:p>
          <a:p>
            <a:pPr rtl="0">
              <a:spcBef>
                <a:spcPts val="0"/>
              </a:spcBef>
              <a:spcAft>
                <a:spcPts val="0"/>
              </a:spcAft>
            </a:pPr>
            <a:endParaRPr lang="en-US" sz="1200" b="0" i="0" u="none" strike="noStrike" dirty="0">
              <a:solidFill>
                <a:srgbClr val="000000"/>
              </a:solidFill>
              <a:effectLst/>
              <a:latin typeface="Arial" panose="020B0604020202020204" pitchFamily="34" charset="0"/>
              <a:cs typeface="Arial" panose="020B0604020202020204" pitchFamily="34" charset="0"/>
            </a:endParaRPr>
          </a:p>
          <a:p>
            <a:pPr rtl="0">
              <a:spcBef>
                <a:spcPts val="0"/>
              </a:spcBef>
              <a:spcAft>
                <a:spcPts val="0"/>
              </a:spcAft>
            </a:pPr>
            <a:endParaRPr lang="en-US" sz="1200" b="0" i="0" u="none" strike="noStrike" dirty="0">
              <a:solidFill>
                <a:srgbClr val="000000"/>
              </a:solidFill>
              <a:effectLst/>
              <a:latin typeface="Arial" panose="020B0604020202020204" pitchFamily="34" charset="0"/>
              <a:cs typeface="Arial" panose="020B0604020202020204" pitchFamily="34" charset="0"/>
            </a:endParaRPr>
          </a:p>
          <a:p>
            <a:pPr rtl="0">
              <a:spcBef>
                <a:spcPts val="0"/>
              </a:spcBef>
              <a:spcAft>
                <a:spcPts val="0"/>
              </a:spcAft>
            </a:pPr>
            <a:endParaRPr lang="en-US" sz="1200" b="0" dirty="0">
              <a:effectLst/>
              <a:latin typeface="Arial" panose="020B0604020202020204" pitchFamily="34" charset="0"/>
              <a:cs typeface="Arial" panose="020B0604020202020204" pitchFamily="34" charset="0"/>
            </a:endParaRPr>
          </a:p>
        </p:txBody>
      </p:sp>
      <p:sp>
        <p:nvSpPr>
          <p:cNvPr id="43" name="Google Shape;43;p36: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studied how the improved version of PD, PD-II, performs with respect to normalized wirelength (also called cost) and skew.</a:t>
            </a:r>
          </a:p>
          <a:p>
            <a:endParaRPr lang="en-US" dirty="0"/>
          </a:p>
          <a:p>
            <a:r>
              <a:rPr lang="en-US" dirty="0"/>
              <a:t>We normalized wirelength to minimum spanning tree wirelength, and normalized skew to shortest-paths tree skew. </a:t>
            </a:r>
          </a:p>
          <a:p>
            <a:endParaRPr lang="en-US" dirty="0"/>
          </a:p>
          <a:p>
            <a:r>
              <a:rPr lang="en-US" dirty="0"/>
              <a:t>We describe an input net using three parameters: N (the number of fanouts), AR (the aspect ratio of the bounding box) and p (the root location based on centrality)</a:t>
            </a:r>
          </a:p>
          <a:p>
            <a:endParaRPr lang="en-US" dirty="0"/>
          </a:p>
          <a:p>
            <a:r>
              <a:rPr lang="en-US" dirty="0"/>
              <a:t>[CLICK]</a:t>
            </a:r>
          </a:p>
          <a:p>
            <a:r>
              <a:rPr lang="en-US" dirty="0"/>
              <a:t>p is within the range 0 to 1.</a:t>
            </a:r>
          </a:p>
          <a:p>
            <a:r>
              <a:rPr lang="en-US" dirty="0"/>
              <a:t>If p =  0, that means that the root is at the center of the net’s bounding box.</a:t>
            </a:r>
          </a:p>
          <a:p>
            <a:r>
              <a:rPr lang="en-US" dirty="0"/>
              <a:t>If p = 1, that means that the root is at the edge of the bounding box.</a:t>
            </a:r>
          </a:p>
          <a:p>
            <a:endParaRPr lang="en-US" dirty="0"/>
          </a:p>
        </p:txBody>
      </p:sp>
    </p:spTree>
    <p:extLst>
      <p:ext uri="{BB962C8B-B14F-4D97-AF65-F5344CB8AC3E}">
        <p14:creationId xmlns:p14="http://schemas.microsoft.com/office/powerpoint/2010/main" val="32591533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 fixed aspect ratio and root location, increasing N across various alpha values leads to higher normalized wirelength and skew.</a:t>
            </a:r>
          </a:p>
          <a:p>
            <a:endParaRPr lang="en-US" dirty="0"/>
          </a:p>
          <a:p>
            <a:r>
              <a:rPr lang="en-US" dirty="0"/>
              <a:t>Solid lines represent the average normalized WL reported for 1000+ randomly generated nets ([CLICK] labeled on left y-axis),</a:t>
            </a:r>
          </a:p>
          <a:p>
            <a:endParaRPr lang="en-US" dirty="0"/>
          </a:p>
          <a:p>
            <a:r>
              <a:rPr lang="en-US" dirty="0"/>
              <a:t>and the dashed lines represent the average normalized skew reported for 1000+ randomly generated nets ([CLICK] labeled on right y-axis). </a:t>
            </a:r>
          </a:p>
          <a:p>
            <a:endParaRPr lang="en-US" dirty="0"/>
          </a:p>
          <a:p>
            <a:r>
              <a:rPr lang="en-US" dirty="0"/>
              <a:t>We also note that both the dashed and solid lines meet when alpha is around 0.55.</a:t>
            </a:r>
          </a:p>
          <a:p>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p:txBody>
      </p:sp>
    </p:spTree>
    <p:extLst>
      <p:ext uri="{BB962C8B-B14F-4D97-AF65-F5344CB8AC3E}">
        <p14:creationId xmlns:p14="http://schemas.microsoft.com/office/powerpoint/2010/main" val="1269005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For a fixed N and root location, increasing AR across various alpha values leads to higher normalized wirelength, but lower normalized skew</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The sweet-spot of alpha = 0.55 still holds.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endParaRPr lang="en-US" dirty="0"/>
          </a:p>
        </p:txBody>
      </p:sp>
    </p:spTree>
    <p:extLst>
      <p:ext uri="{BB962C8B-B14F-4D97-AF65-F5344CB8AC3E}">
        <p14:creationId xmlns:p14="http://schemas.microsoft.com/office/powerpoint/2010/main" val="11693286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For a fixed aspect ratio and N, having the root deviate further from the center of the bounding-box (aka increasing p) across various alpha values leads to higher normalized wirelength, but a significant decrease in normalized skew values</a:t>
            </a:r>
          </a:p>
          <a:p>
            <a:endParaRPr lang="en-US" dirty="0"/>
          </a:p>
          <a:p>
            <a:endParaRPr lang="en-US" dirty="0"/>
          </a:p>
          <a:p>
            <a:r>
              <a:rPr lang="en-US" dirty="0"/>
              <a:t>[CLICK] Once again, we observe our sweet-spot of alpha = around 0.55.</a:t>
            </a:r>
          </a:p>
        </p:txBody>
      </p:sp>
    </p:spTree>
    <p:extLst>
      <p:ext uri="{BB962C8B-B14F-4D97-AF65-F5344CB8AC3E}">
        <p14:creationId xmlns:p14="http://schemas.microsoft.com/office/powerpoint/2010/main" val="1424021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onto our main contribution – the Multi-Source Prim-Dijkstra Heuristic</a:t>
            </a:r>
          </a:p>
        </p:txBody>
      </p:sp>
    </p:spTree>
    <p:extLst>
      <p:ext uri="{BB962C8B-B14F-4D97-AF65-F5344CB8AC3E}">
        <p14:creationId xmlns:p14="http://schemas.microsoft.com/office/powerpoint/2010/main" val="39414490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altLang="ko-KR" sz="1800" dirty="0">
                <a:effectLst/>
                <a:latin typeface="Calibri" panose="020F0502020204030204" pitchFamily="34" charset="0"/>
                <a:ea typeface="맑은 고딕" panose="020B0503020000020004" pitchFamily="50" charset="-127"/>
                <a:cs typeface="Times New Roman" panose="02020603050405020304" pitchFamily="18" charset="0"/>
              </a:rPr>
              <a:t>The key difference between PD and our new, modified, PD is that our heuristic allows us to teleport away from the root in order to prevent short edges incident to the root.</a:t>
            </a:r>
          </a:p>
          <a:p>
            <a:pPr>
              <a:lnSpc>
                <a:spcPct val="107000"/>
              </a:lnSpc>
              <a:spcAft>
                <a:spcPts val="800"/>
              </a:spcAft>
            </a:pPr>
            <a:endParaRPr lang="en-US" altLang="ko-KR" sz="1800" dirty="0">
              <a:effectLst/>
              <a:latin typeface="Calibri" panose="020F0502020204030204" pitchFamily="34" charset="0"/>
              <a:ea typeface="맑은 고딕" panose="020B0503020000020004" pitchFamily="50" charset="-127"/>
              <a:cs typeface="Times New Roman" panose="02020603050405020304" pitchFamily="18" charset="0"/>
            </a:endParaRPr>
          </a:p>
          <a:p>
            <a:pPr>
              <a:lnSpc>
                <a:spcPct val="107000"/>
              </a:lnSpc>
              <a:spcAft>
                <a:spcPts val="800"/>
              </a:spcAft>
            </a:pPr>
            <a:endParaRPr lang="en-US" altLang="ko-KR" sz="1800" dirty="0">
              <a:effectLst/>
              <a:latin typeface="Calibri" panose="020F0502020204030204" pitchFamily="34" charset="0"/>
              <a:ea typeface="맑은 고딕" panose="020B0503020000020004" pitchFamily="50" charset="-127"/>
              <a:cs typeface="Times New Roman" panose="02020603050405020304" pitchFamily="18" charset="0"/>
            </a:endParaRPr>
          </a:p>
          <a:p>
            <a:pPr>
              <a:lnSpc>
                <a:spcPct val="107000"/>
              </a:lnSpc>
              <a:spcAft>
                <a:spcPts val="800"/>
              </a:spcAft>
            </a:pPr>
            <a:r>
              <a:rPr lang="en-US" altLang="ko-KR" sz="1800" dirty="0">
                <a:effectLst/>
                <a:latin typeface="Calibri" panose="020F0502020204030204" pitchFamily="34" charset="0"/>
                <a:ea typeface="맑은 고딕" panose="020B0503020000020004" pitchFamily="50" charset="-127"/>
                <a:cs typeface="Times New Roman" panose="02020603050405020304" pitchFamily="18" charset="0"/>
              </a:rPr>
              <a:t>The left-hand side shows the PD output for some input net. </a:t>
            </a:r>
          </a:p>
          <a:p>
            <a:pPr>
              <a:lnSpc>
                <a:spcPct val="107000"/>
              </a:lnSpc>
              <a:spcAft>
                <a:spcPts val="800"/>
              </a:spcAft>
            </a:pPr>
            <a:r>
              <a:rPr lang="en-US" altLang="ko-KR" sz="1800" dirty="0">
                <a:effectLst/>
                <a:latin typeface="Calibri" panose="020F0502020204030204" pitchFamily="34" charset="0"/>
                <a:ea typeface="맑은 고딕" panose="020B0503020000020004" pitchFamily="50" charset="-127"/>
                <a:cs typeface="Times New Roman" panose="02020603050405020304" pitchFamily="18" charset="0"/>
              </a:rPr>
              <a:t>In our multi-source PD algorithm, we select one to three vertices to initially connect to the root.</a:t>
            </a:r>
          </a:p>
          <a:p>
            <a:pPr>
              <a:lnSpc>
                <a:spcPct val="107000"/>
              </a:lnSpc>
              <a:spcAft>
                <a:spcPts val="800"/>
              </a:spcAft>
            </a:pPr>
            <a:r>
              <a:rPr lang="en-US" altLang="ko-KR" sz="1800" dirty="0">
                <a:effectLst/>
                <a:latin typeface="Calibri" panose="020F0502020204030204" pitchFamily="34" charset="0"/>
                <a:ea typeface="맑은 고딕" panose="020B0503020000020004" pitchFamily="50" charset="-127"/>
                <a:cs typeface="Times New Roman" panose="02020603050405020304" pitchFamily="18" charset="0"/>
              </a:rPr>
              <a:t>In this case, we select two (shown with double circles), and [CLICK] connect them directly to the root. </a:t>
            </a:r>
          </a:p>
          <a:p>
            <a:pPr>
              <a:lnSpc>
                <a:spcPct val="107000"/>
              </a:lnSpc>
              <a:spcAft>
                <a:spcPts val="800"/>
              </a:spcAft>
            </a:pPr>
            <a:endParaRPr lang="en-US" altLang="ko-KR" sz="1800" dirty="0">
              <a:effectLst/>
              <a:latin typeface="Calibri" panose="020F0502020204030204" pitchFamily="34" charset="0"/>
              <a:ea typeface="맑은 고딕" panose="020B0503020000020004" pitchFamily="50" charset="-127"/>
              <a:cs typeface="Times New Roman" panose="02020603050405020304" pitchFamily="18" charset="0"/>
            </a:endParaRPr>
          </a:p>
          <a:p>
            <a:pPr>
              <a:lnSpc>
                <a:spcPct val="107000"/>
              </a:lnSpc>
              <a:spcAft>
                <a:spcPts val="800"/>
              </a:spcAft>
            </a:pPr>
            <a:r>
              <a:rPr lang="en-US" altLang="ko-KR" sz="1800" dirty="0">
                <a:effectLst/>
                <a:latin typeface="Calibri" panose="020F0502020204030204" pitchFamily="34" charset="0"/>
                <a:ea typeface="맑은 고딕" panose="020B0503020000020004" pitchFamily="50" charset="-127"/>
                <a:cs typeface="Times New Roman" panose="02020603050405020304" pitchFamily="18" charset="0"/>
              </a:rPr>
              <a:t>Then, we continue on with the PD algorithm, treating these sources as the roots of our tree </a:t>
            </a:r>
          </a:p>
          <a:p>
            <a:pPr>
              <a:lnSpc>
                <a:spcPct val="107000"/>
              </a:lnSpc>
              <a:spcAft>
                <a:spcPts val="800"/>
              </a:spcAft>
            </a:pPr>
            <a:r>
              <a:rPr lang="en-US" altLang="ko-KR" sz="1800" dirty="0">
                <a:effectLst/>
                <a:latin typeface="Calibri" panose="020F0502020204030204" pitchFamily="34" charset="0"/>
                <a:ea typeface="맑은 고딕" panose="020B0503020000020004" pitchFamily="50" charset="-127"/>
                <a:cs typeface="Times New Roman" panose="02020603050405020304" pitchFamily="18" charset="0"/>
              </a:rPr>
              <a:t>[CLICK] and get the following output. </a:t>
            </a:r>
          </a:p>
          <a:p>
            <a:pPr>
              <a:lnSpc>
                <a:spcPct val="107000"/>
              </a:lnSpc>
              <a:spcAft>
                <a:spcPts val="800"/>
              </a:spcAft>
            </a:pPr>
            <a:r>
              <a:rPr lang="en-US" altLang="ko-KR" sz="1800" dirty="0">
                <a:effectLst/>
                <a:latin typeface="Calibri" panose="020F0502020204030204" pitchFamily="34" charset="0"/>
                <a:ea typeface="맑은 고딕" panose="020B0503020000020004" pitchFamily="50" charset="-127"/>
                <a:cs typeface="Times New Roman" panose="02020603050405020304" pitchFamily="18" charset="0"/>
              </a:rPr>
              <a:t>[CLICK][CLICK]</a:t>
            </a:r>
          </a:p>
        </p:txBody>
      </p:sp>
    </p:spTree>
    <p:extLst>
      <p:ext uri="{BB962C8B-B14F-4D97-AF65-F5344CB8AC3E}">
        <p14:creationId xmlns:p14="http://schemas.microsoft.com/office/powerpoint/2010/main" val="13111763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How many combinations of sources are there? </a:t>
            </a:r>
            <a:endParaRPr lang="en-US" sz="1200" b="0" i="0" u="none" strike="noStrike" dirty="0">
              <a:solidFill>
                <a:srgbClr val="000000"/>
              </a:solidFill>
              <a:effectLst/>
              <a:latin typeface="Calibri"/>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Let N be the number of terminals in our input net. Since having the root as a source does not make sense, there are N-1 single sources that are possible.</a:t>
            </a:r>
            <a:endParaRPr lang="en-US" b="0" dirty="0">
              <a:effectLst/>
            </a:endParaRPr>
          </a:p>
          <a:p>
            <a:pPr rtl="0">
              <a:spcBef>
                <a:spcPts val="0"/>
              </a:spcBef>
              <a:spcAft>
                <a:spcPts val="0"/>
              </a:spcAft>
            </a:pPr>
            <a:endParaRPr lang="en-US" sz="1800" b="0" i="0" u="none" strike="noStrike" dirty="0">
              <a:solidFill>
                <a:srgbClr val="000000"/>
              </a:solidFill>
              <a:effectLst/>
              <a:latin typeface="Arial" panose="020B0604020202020204" pitchFamily="34" charset="0"/>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So, {(N - 1) choose 1} plus {(N - 1) choose 2} plus {(N - 1) choose 3} would be the total number of one to three source combinations. We will add one to this value to account for just a normal PD tree (with no sources).</a:t>
            </a:r>
            <a:endParaRPr lang="en-US" b="0" dirty="0">
              <a:effectLst/>
            </a:endParaRPr>
          </a:p>
          <a:p>
            <a:pPr rtl="0">
              <a:spcBef>
                <a:spcPts val="0"/>
              </a:spcBef>
              <a:spcAft>
                <a:spcPts val="0"/>
              </a:spcAft>
            </a:pPr>
            <a:endParaRPr lang="en-US" sz="1800" b="0" i="0" u="none" strike="noStrike" dirty="0">
              <a:solidFill>
                <a:srgbClr val="000000"/>
              </a:solidFill>
              <a:effectLst/>
              <a:latin typeface="Arial" panose="020B0604020202020204" pitchFamily="34" charset="0"/>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Let’s call this sum R.</a:t>
            </a:r>
            <a:endParaRPr lang="en-US" b="0" dirty="0">
              <a:effectLst/>
            </a:endParaRPr>
          </a:p>
          <a:p>
            <a:pPr rtl="0">
              <a:spcBef>
                <a:spcPts val="0"/>
              </a:spcBef>
              <a:spcAft>
                <a:spcPts val="0"/>
              </a:spcAft>
            </a:pPr>
            <a:endParaRPr lang="en-US" sz="1800" b="0" i="0" u="none" strike="noStrike" dirty="0">
              <a:solidFill>
                <a:srgbClr val="000000"/>
              </a:solidFill>
              <a:effectLst/>
              <a:latin typeface="Arial" panose="020B0604020202020204" pitchFamily="34" charset="0"/>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[CLICK]Now, let’s introduce R’, the total number of source and alpha combinations. We will look at all alphas within the range [0, 1], incrementing by 0.1, so that’s a total of 11 alpha values.</a:t>
            </a:r>
            <a:r>
              <a:rPr lang="en-US" sz="1200" b="0" i="0" u="none" strike="noStrike" dirty="0">
                <a:solidFill>
                  <a:srgbClr val="000000"/>
                </a:solidFill>
                <a:effectLst/>
                <a:latin typeface="Calibri"/>
              </a:rPr>
              <a:t> </a:t>
            </a:r>
            <a:r>
              <a:rPr lang="en-US" sz="1800" b="0" i="0" u="none" strike="noStrike" dirty="0">
                <a:solidFill>
                  <a:srgbClr val="000000"/>
                </a:solidFill>
                <a:effectLst/>
                <a:latin typeface="Arial" panose="020B0604020202020204" pitchFamily="34" charset="0"/>
              </a:rPr>
              <a:t>R’ would just be equal to 11 * R.</a:t>
            </a:r>
          </a:p>
          <a:p>
            <a:pPr rtl="0">
              <a:spcBef>
                <a:spcPts val="0"/>
              </a:spcBef>
              <a:spcAft>
                <a:spcPts val="0"/>
              </a:spcAft>
            </a:pPr>
            <a:endParaRPr lang="en-US" sz="1800" b="0" i="0" u="none" strike="noStrike" dirty="0">
              <a:solidFill>
                <a:srgbClr val="000000"/>
              </a:solidFill>
              <a:effectLst/>
              <a:latin typeface="Arial" panose="020B0604020202020204" pitchFamily="34" charset="0"/>
            </a:endParaRPr>
          </a:p>
          <a:p>
            <a:r>
              <a:rPr lang="en-US" dirty="0"/>
              <a:t>[CLICK] When N equals 45, R is 14,235 and R’ is 156,585.</a:t>
            </a:r>
          </a:p>
          <a:p>
            <a:endParaRPr lang="en-US" dirty="0"/>
          </a:p>
          <a:p>
            <a:r>
              <a:rPr lang="en-US" dirty="0"/>
              <a:t>So, how do we efficiently find good combinations of sources?</a:t>
            </a:r>
            <a:br>
              <a:rPr lang="en-US" dirty="0"/>
            </a:br>
            <a:endParaRPr lang="en-US" dirty="0"/>
          </a:p>
        </p:txBody>
      </p:sp>
    </p:spTree>
    <p:extLst>
      <p:ext uri="{BB962C8B-B14F-4D97-AF65-F5344CB8AC3E}">
        <p14:creationId xmlns:p14="http://schemas.microsoft.com/office/powerpoint/2010/main" val="27426469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We show MSPD performance relative to PD for four random pointsets with N=45. </a:t>
            </a:r>
            <a:endParaRPr lang="en-US" b="0" dirty="0">
              <a:effectLst/>
            </a:endParaRPr>
          </a:p>
          <a:p>
            <a:pPr rtl="0">
              <a:spcBef>
                <a:spcPts val="0"/>
              </a:spcBef>
              <a:spcAft>
                <a:spcPts val="0"/>
              </a:spcAft>
            </a:pPr>
            <a:endParaRPr lang="en-US" sz="1800" b="0" i="0" u="none" strike="noStrike" dirty="0">
              <a:solidFill>
                <a:srgbClr val="000000"/>
              </a:solidFill>
              <a:effectLst/>
              <a:latin typeface="Arial" panose="020B0604020202020204" pitchFamily="34" charset="0"/>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We normalized wirelength to MST wirelength. Similarly, we normalized skew to SPT skew. </a:t>
            </a:r>
            <a:endParaRPr lang="en-US" b="0" dirty="0">
              <a:effectLst/>
            </a:endParaRPr>
          </a:p>
          <a:p>
            <a:pPr rtl="0">
              <a:spcBef>
                <a:spcPts val="0"/>
              </a:spcBef>
              <a:spcAft>
                <a:spcPts val="0"/>
              </a:spcAft>
            </a:pPr>
            <a:endParaRPr lang="en-US" sz="1800" b="0" i="0" u="none" strike="noStrike"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Arial" panose="020B0604020202020204" pitchFamily="34" charset="0"/>
              </a:rPr>
              <a:t>[CLICK] [CLICK] Clearly, MSPD outperforms PD by a large margin.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Arial" panose="020B0604020202020204" pitchFamily="34" charset="0"/>
              </a:rPr>
              <a:t>[CLICK] But, how do we efficiently find good combinations of sources that result in good trees? </a:t>
            </a:r>
          </a:p>
          <a:p>
            <a:br>
              <a:rPr lang="en-US" dirty="0"/>
            </a:br>
            <a:endParaRPr lang="en-US" dirty="0"/>
          </a:p>
        </p:txBody>
      </p:sp>
    </p:spTree>
    <p:extLst>
      <p:ext uri="{BB962C8B-B14F-4D97-AF65-F5344CB8AC3E}">
        <p14:creationId xmlns:p14="http://schemas.microsoft.com/office/powerpoint/2010/main" val="969608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Let’s go over the experimental setup and results for our MSPD heuristic.</a:t>
            </a:r>
            <a:endParaRPr lang="en-US" b="0" dirty="0">
              <a:effectLst/>
            </a:endParaRPr>
          </a:p>
          <a:p>
            <a:endParaRPr lang="en-US" dirty="0"/>
          </a:p>
        </p:txBody>
      </p:sp>
    </p:spTree>
    <p:extLst>
      <p:ext uri="{BB962C8B-B14F-4D97-AF65-F5344CB8AC3E}">
        <p14:creationId xmlns:p14="http://schemas.microsoft.com/office/powerpoint/2010/main" val="36094834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Arial" panose="020B0604020202020204" pitchFamily="34" charset="0"/>
              </a:rPr>
              <a:t>All points generated were guaranteed to be within an [0 to 1000] by [0 to 1000] bounding box.</a:t>
            </a:r>
            <a:endParaRPr lang="en-US" sz="1800" b="0" dirty="0">
              <a:effectLst/>
            </a:endParaRPr>
          </a:p>
          <a:p>
            <a:pPr rtl="0">
              <a:spcBef>
                <a:spcPts val="0"/>
              </a:spcBef>
              <a:spcAft>
                <a:spcPts val="0"/>
              </a:spcAft>
            </a:pPr>
            <a:endParaRPr lang="en-US" sz="1800" b="0" i="0" u="none" strike="noStrike" dirty="0">
              <a:solidFill>
                <a:srgbClr val="000000"/>
              </a:solidFill>
              <a:effectLst/>
              <a:latin typeface="Arial" panose="020B0604020202020204" pitchFamily="34" charset="0"/>
            </a:endParaRPr>
          </a:p>
          <a:p>
            <a:pPr rtl="0">
              <a:spcBef>
                <a:spcPts val="0"/>
              </a:spcBef>
              <a:spcAft>
                <a:spcPts val="0"/>
              </a:spcAft>
            </a:pPr>
            <a:endParaRPr lang="en-US" sz="1800" b="0" i="0" u="none" strike="noStrike" dirty="0">
              <a:solidFill>
                <a:srgbClr val="000000"/>
              </a:solidFill>
              <a:effectLst/>
              <a:latin typeface="Arial" panose="020B0604020202020204" pitchFamily="34" charset="0"/>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For the STT implementation of MSPD, we collected 5000 random nets for N = [10, 15, 25, 30, 40, 45, and 50].</a:t>
            </a:r>
            <a:endParaRPr lang="en-US" b="0" dirty="0">
              <a:effectLst/>
            </a:endParaRPr>
          </a:p>
          <a:p>
            <a:pPr rtl="0">
              <a:spcBef>
                <a:spcPts val="0"/>
              </a:spcBef>
              <a:spcAft>
                <a:spcPts val="0"/>
              </a:spcAft>
            </a:pPr>
            <a:endParaRPr lang="en-US" sz="1800" b="0" i="0" u="none" strike="noStrike" dirty="0">
              <a:solidFill>
                <a:srgbClr val="000000"/>
              </a:solidFill>
              <a:effectLst/>
              <a:latin typeface="Arial" panose="020B0604020202020204" pitchFamily="34" charset="0"/>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For the PDRev implementation, we collected 1000 random nets for N = [10, 15, 25, and 30], and 500 random nets for N = [40, 45, and 50]. </a:t>
            </a:r>
            <a:endParaRPr lang="en-US" b="0" dirty="0">
              <a:effectLst/>
            </a:endParaRPr>
          </a:p>
          <a:p>
            <a:pPr rtl="0">
              <a:spcBef>
                <a:spcPts val="0"/>
              </a:spcBef>
              <a:spcAft>
                <a:spcPts val="0"/>
              </a:spcAft>
            </a:pPr>
            <a:endParaRPr lang="en-US" sz="1800" b="0" i="0" u="none" strike="noStrike" dirty="0">
              <a:solidFill>
                <a:srgbClr val="000000"/>
              </a:solidFill>
              <a:effectLst/>
              <a:latin typeface="Arial" panose="020B0604020202020204" pitchFamily="34" charset="0"/>
            </a:endParaRPr>
          </a:p>
          <a:p>
            <a:pPr rtl="0">
              <a:spcBef>
                <a:spcPts val="0"/>
              </a:spcBef>
              <a:spcAft>
                <a:spcPts val="0"/>
              </a:spcAft>
            </a:pPr>
            <a:endParaRPr lang="en-US" sz="1800" b="0" i="0" u="none" strike="noStrike" dirty="0">
              <a:solidFill>
                <a:srgbClr val="000000"/>
              </a:solidFill>
              <a:effectLst/>
              <a:latin typeface="Arial" panose="020B0604020202020204" pitchFamily="34" charset="0"/>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[CLICK] Regarding PDRev, we decided to reduce the number of random nets (T) for larger values of N since one of the Steinerization steps, HVW, has an exponential runtime to PD-tree depth. This runtime, coupled with how large R’ can get, can create roadblocks for efficiently gathering data. </a:t>
            </a:r>
            <a:endParaRPr lang="en-US" b="0" dirty="0">
              <a:effectLst/>
            </a:endParaRPr>
          </a:p>
          <a:p>
            <a:pPr rtl="0">
              <a:spcBef>
                <a:spcPts val="0"/>
              </a:spcBef>
              <a:spcAft>
                <a:spcPts val="0"/>
              </a:spcAft>
            </a:pPr>
            <a:endParaRPr lang="en-US" sz="1800" b="0" i="0" u="none" strike="noStrike" dirty="0">
              <a:solidFill>
                <a:srgbClr val="000000"/>
              </a:solidFill>
              <a:effectLst/>
              <a:latin typeface="Arial" panose="020B0604020202020204" pitchFamily="34" charset="0"/>
            </a:endParaRPr>
          </a:p>
          <a:p>
            <a:r>
              <a:rPr lang="en-US" dirty="0"/>
              <a:t>[CLICK] All of our code is open-sourced on the TILOS GitHub. </a:t>
            </a:r>
            <a:br>
              <a:rPr lang="en-US" dirty="0"/>
            </a:br>
            <a:endParaRPr lang="en-US" dirty="0"/>
          </a:p>
        </p:txBody>
      </p:sp>
    </p:spTree>
    <p:extLst>
      <p:ext uri="{BB962C8B-B14F-4D97-AF65-F5344CB8AC3E}">
        <p14:creationId xmlns:p14="http://schemas.microsoft.com/office/powerpoint/2010/main" val="1866710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0800" indent="0">
              <a:buNone/>
            </a:pPr>
            <a:r>
              <a:rPr lang="en-US" b="0" i="0" dirty="0">
                <a:solidFill>
                  <a:srgbClr val="222222"/>
                </a:solidFill>
                <a:effectLst/>
                <a:latin typeface="Arial" panose="020B0604020202020204" pitchFamily="34" charset="0"/>
              </a:rPr>
              <a:t>I have been working with Professor Andrew Kahng's group at UCSD since I was a ninth-grader. </a:t>
            </a:r>
          </a:p>
          <a:p>
            <a:pPr marL="50800" indent="0">
              <a:buNone/>
            </a:pPr>
            <a:endParaRPr lang="en-US" dirty="0">
              <a:solidFill>
                <a:srgbClr val="222222"/>
              </a:solidFill>
              <a:latin typeface="Arial" panose="020B0604020202020204" pitchFamily="34" charset="0"/>
            </a:endParaRPr>
          </a:p>
          <a:p>
            <a:pPr marL="50800" indent="0">
              <a:buNone/>
            </a:pPr>
            <a:r>
              <a:rPr lang="en-US" b="0" i="0" dirty="0">
                <a:solidFill>
                  <a:srgbClr val="222222"/>
                </a:solidFill>
                <a:effectLst/>
                <a:latin typeface="Arial" panose="020B0604020202020204" pitchFamily="34" charset="0"/>
              </a:rPr>
              <a:t>My interests include physical design algorithms, combinatorial optimization, and competitive programming.</a:t>
            </a:r>
            <a:endParaRPr lang="en-US" dirty="0"/>
          </a:p>
          <a:p>
            <a:endParaRPr lang="en-US" dirty="0"/>
          </a:p>
        </p:txBody>
      </p:sp>
      <p:sp>
        <p:nvSpPr>
          <p:cNvPr id="4" name="Slide Number Placeholder 3"/>
          <p:cNvSpPr>
            <a:spLocks noGrp="1"/>
          </p:cNvSpPr>
          <p:nvPr>
            <p:ph type="sldNum" sz="quarter" idx="5"/>
          </p:nvPr>
        </p:nvSpPr>
        <p:spPr/>
        <p:txBody>
          <a:bodyPr/>
          <a:lstStyle/>
          <a:p>
            <a:fld id="{89735CE2-4008-C94A-B3B5-A5CCD4305BF9}" type="slidenum">
              <a:rPr lang="en-US" smtClean="0"/>
              <a:t>2</a:t>
            </a:fld>
            <a:endParaRPr lang="en-US"/>
          </a:p>
        </p:txBody>
      </p:sp>
    </p:spTree>
    <p:extLst>
      <p:ext uri="{BB962C8B-B14F-4D97-AF65-F5344CB8AC3E}">
        <p14:creationId xmlns:p14="http://schemas.microsoft.com/office/powerpoint/2010/main" val="17904913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We compare the MSPD STT and MSPD PDRev solutions to BST-DME and H-Tree with 2 levels for four random nets with N = 45.</a:t>
            </a:r>
            <a:endParaRPr lang="en-US" b="0" dirty="0">
              <a:effectLst/>
            </a:endParaRPr>
          </a:p>
          <a:p>
            <a:pPr rtl="0">
              <a:spcBef>
                <a:spcPts val="0"/>
              </a:spcBef>
              <a:spcAft>
                <a:spcPts val="0"/>
              </a:spcAft>
            </a:pPr>
            <a:endParaRPr lang="en-US" sz="1800" b="0" i="0" u="none" strike="noStrike" dirty="0">
              <a:solidFill>
                <a:srgbClr val="000000"/>
              </a:solidFill>
              <a:effectLst/>
              <a:latin typeface="Arial" panose="020B0604020202020204" pitchFamily="34" charset="0"/>
            </a:endParaRPr>
          </a:p>
          <a:p>
            <a:pPr rtl="0">
              <a:spcBef>
                <a:spcPts val="0"/>
              </a:spcBef>
              <a:spcAft>
                <a:spcPts val="0"/>
              </a:spcAft>
            </a:pPr>
            <a:endParaRPr lang="en-US" sz="1800" b="0" i="0" u="none" strike="noStrike" dirty="0">
              <a:solidFill>
                <a:srgbClr val="000000"/>
              </a:solidFill>
              <a:effectLst/>
              <a:latin typeface="Arial" panose="020B0604020202020204" pitchFamily="34" charset="0"/>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MSPD PDRev seems to outperform BST-DME for a large portion of the Pareto curves.</a:t>
            </a:r>
            <a:endParaRPr lang="en-US" sz="1200" b="0" i="0" u="none" strike="noStrike" dirty="0">
              <a:solidFill>
                <a:srgbClr val="000000"/>
              </a:solidFill>
              <a:effectLst/>
              <a:latin typeface="Calibri"/>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[CLICK] MSPD STT and </a:t>
            </a:r>
            <a:r>
              <a:rPr lang="en-US" sz="1800" b="0" i="0" u="none" strike="noStrike" dirty="0" err="1">
                <a:solidFill>
                  <a:srgbClr val="000000"/>
                </a:solidFill>
                <a:effectLst/>
                <a:latin typeface="Arial" panose="020B0604020202020204" pitchFamily="34" charset="0"/>
              </a:rPr>
              <a:t>PDRev</a:t>
            </a:r>
            <a:r>
              <a:rPr lang="en-US" sz="1800" b="0" i="0" u="none" strike="noStrike" dirty="0">
                <a:solidFill>
                  <a:srgbClr val="000000"/>
                </a:solidFill>
                <a:effectLst/>
                <a:latin typeface="Arial" panose="020B0604020202020204" pitchFamily="34" charset="0"/>
              </a:rPr>
              <a:t> usually intersect the BST-DME Pareto somewhere, and sometimes produces even better results.</a:t>
            </a:r>
            <a:endParaRPr lang="en-US" b="0" dirty="0">
              <a:effectLst/>
            </a:endParaRPr>
          </a:p>
          <a:p>
            <a:pPr rtl="0">
              <a:spcBef>
                <a:spcPts val="0"/>
              </a:spcBef>
              <a:spcAft>
                <a:spcPts val="0"/>
              </a:spcAft>
            </a:pPr>
            <a:endParaRPr lang="en-US" sz="1800" b="0" i="0" u="none" strike="noStrike" dirty="0">
              <a:solidFill>
                <a:srgbClr val="000000"/>
              </a:solidFill>
              <a:effectLst/>
              <a:latin typeface="Arial" panose="020B0604020202020204" pitchFamily="34" charset="0"/>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[CLICK] MSPD PDRev and MSPD STT also produce solutions that neither H-Tree or BST-DME are able to achieve. </a:t>
            </a:r>
            <a:endParaRPr lang="en-US" b="0" dirty="0">
              <a:effectLst/>
            </a:endParaRPr>
          </a:p>
          <a:p>
            <a:pPr rtl="0">
              <a:spcBef>
                <a:spcPts val="0"/>
              </a:spcBef>
              <a:spcAft>
                <a:spcPts val="0"/>
              </a:spcAft>
            </a:pPr>
            <a:endParaRPr lang="en-US" sz="1800" b="0" i="0" u="none" strike="noStrike" dirty="0">
              <a:solidFill>
                <a:srgbClr val="000000"/>
              </a:solidFill>
              <a:effectLst/>
              <a:latin typeface="Arial" panose="020B0604020202020204" pitchFamily="34" charset="0"/>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Overall, MSPD PDRev and STT produce very good solutions to the cost-skew problem both efficiently and effectively. </a:t>
            </a:r>
            <a:endParaRPr lang="en-US" b="0" dirty="0">
              <a:effectLst/>
            </a:endParaRPr>
          </a:p>
          <a:p>
            <a:br>
              <a:rPr lang="en-US" b="0" dirty="0">
                <a:effectLst/>
              </a:rPr>
            </a:br>
            <a:br>
              <a:rPr lang="en-US" b="0" dirty="0">
                <a:effectLst/>
              </a:rPr>
            </a:br>
            <a:endParaRPr lang="en-US" dirty="0"/>
          </a:p>
        </p:txBody>
      </p:sp>
    </p:spTree>
    <p:extLst>
      <p:ext uri="{BB962C8B-B14F-4D97-AF65-F5344CB8AC3E}">
        <p14:creationId xmlns:p14="http://schemas.microsoft.com/office/powerpoint/2010/main" val="19665174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There’s one flaw … PDRev and R’ don’t mix well.</a:t>
            </a:r>
            <a:endParaRPr lang="en-US" sz="2800" b="0" dirty="0">
              <a:effectLst/>
            </a:endParaRPr>
          </a:p>
          <a:p>
            <a:pPr rtl="0">
              <a:spcBef>
                <a:spcPts val="0"/>
              </a:spcBef>
              <a:spcAft>
                <a:spcPts val="0"/>
              </a:spcAft>
            </a:pPr>
            <a:endParaRPr lang="en-US" sz="2800" b="0" i="0" u="none" strike="noStrike" dirty="0">
              <a:solidFill>
                <a:srgbClr val="000000"/>
              </a:solidFill>
              <a:effectLst/>
              <a:latin typeface="Arial" panose="020B0604020202020204" pitchFamily="34" charset="0"/>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One of </a:t>
            </a:r>
            <a:r>
              <a:rPr lang="en-US" sz="1800" b="0" i="0" u="none" strike="noStrike" dirty="0" err="1">
                <a:solidFill>
                  <a:srgbClr val="000000"/>
                </a:solidFill>
                <a:effectLst/>
                <a:latin typeface="Arial" panose="020B0604020202020204" pitchFamily="34" charset="0"/>
              </a:rPr>
              <a:t>PDRev’s</a:t>
            </a:r>
            <a:r>
              <a:rPr lang="en-US" sz="1800" b="0" i="0" u="none" strike="noStrike" dirty="0">
                <a:solidFill>
                  <a:srgbClr val="000000"/>
                </a:solidFill>
                <a:effectLst/>
                <a:latin typeface="Arial" panose="020B0604020202020204" pitchFamily="34" charset="0"/>
              </a:rPr>
              <a:t> Steinerization steps, HVW, has an exponential runtime with respect to PD-tree depth.</a:t>
            </a:r>
            <a:endParaRPr lang="en-US" sz="2800" b="0" dirty="0">
              <a:effectLst/>
            </a:endParaRPr>
          </a:p>
          <a:p>
            <a:pPr rtl="0">
              <a:spcBef>
                <a:spcPts val="0"/>
              </a:spcBef>
              <a:spcAft>
                <a:spcPts val="0"/>
              </a:spcAft>
            </a:pPr>
            <a:endParaRPr lang="en-US" sz="2800" b="0" i="0" u="none" strike="noStrike" dirty="0">
              <a:solidFill>
                <a:srgbClr val="000000"/>
              </a:solidFill>
              <a:effectLst/>
              <a:latin typeface="Arial" panose="020B0604020202020204" pitchFamily="34" charset="0"/>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This is really bad. And since R’ grows very quickly with respect to N, MSPD PDRev is almost unusable.</a:t>
            </a:r>
            <a:endParaRPr lang="en-US" sz="2800" b="0" dirty="0">
              <a:effectLst/>
            </a:endParaRPr>
          </a:p>
          <a:p>
            <a:pPr rtl="0">
              <a:spcBef>
                <a:spcPts val="0"/>
              </a:spcBef>
              <a:spcAft>
                <a:spcPts val="0"/>
              </a:spcAft>
            </a:pPr>
            <a:endParaRPr lang="en-US" sz="2800" b="0" i="0" u="none" strike="noStrike" dirty="0">
              <a:solidFill>
                <a:srgbClr val="000000"/>
              </a:solidFill>
              <a:effectLst/>
              <a:latin typeface="Arial" panose="020B0604020202020204" pitchFamily="34" charset="0"/>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The runtimes of a single call to STT and PDRev  (with or without MSPD) are said to be O(N^2), but PDRev seems to be inconsistent with the claim given its variable factor of tree-depth.</a:t>
            </a:r>
            <a:endParaRPr lang="en-US" sz="2800" b="0" dirty="0">
              <a:effectLst/>
            </a:endParaRPr>
          </a:p>
          <a:p>
            <a:pPr rtl="0">
              <a:spcBef>
                <a:spcPts val="0"/>
              </a:spcBef>
              <a:spcAft>
                <a:spcPts val="0"/>
              </a:spcAft>
            </a:pPr>
            <a:endParaRPr lang="en-US" sz="2800" b="0" i="0" u="none" strike="noStrike" dirty="0">
              <a:solidFill>
                <a:srgbClr val="000000"/>
              </a:solidFill>
              <a:effectLst/>
              <a:latin typeface="Arial" panose="020B0604020202020204" pitchFamily="34" charset="0"/>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This motivates us to find ways to reduce R’</a:t>
            </a:r>
          </a:p>
          <a:p>
            <a:pPr rtl="0">
              <a:spcBef>
                <a:spcPts val="0"/>
              </a:spcBef>
              <a:spcAft>
                <a:spcPts val="0"/>
              </a:spcAft>
            </a:pPr>
            <a:endParaRPr lang="en-US" sz="1800" b="0" i="0" u="none" strike="noStrike" dirty="0">
              <a:solidFill>
                <a:srgbClr val="000000"/>
              </a:solidFill>
              <a:effectLst/>
              <a:latin typeface="Arial" panose="020B0604020202020204" pitchFamily="34" charset="0"/>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Alternatively, we can not use HVW or find ways to optimize HVW, but we will not focus on this in our work. </a:t>
            </a:r>
            <a:endParaRPr lang="en-US" sz="2800" b="0" dirty="0">
              <a:effectLst/>
            </a:endParaRPr>
          </a:p>
          <a:p>
            <a:br>
              <a:rPr lang="en-US" sz="2800" dirty="0"/>
            </a:b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002565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Now, I will discuss our method of reducing the number of source combinations that need to be tried in order to find a good result.</a:t>
            </a:r>
            <a:endParaRPr lang="en-US" b="0" dirty="0">
              <a:effectLst/>
            </a:endParaRPr>
          </a:p>
          <a:p>
            <a:br>
              <a:rPr lang="en-US" dirty="0"/>
            </a:br>
            <a:endParaRPr lang="en-US" dirty="0"/>
          </a:p>
        </p:txBody>
      </p:sp>
    </p:spTree>
    <p:extLst>
      <p:ext uri="{BB962C8B-B14F-4D97-AF65-F5344CB8AC3E}">
        <p14:creationId xmlns:p14="http://schemas.microsoft.com/office/powerpoint/2010/main" val="16967926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After observing thousands of MSPD trees that produced very good cost-skew tradeoffs, we started to see some patterns in source locations. </a:t>
            </a:r>
          </a:p>
          <a:p>
            <a:pPr rtl="0">
              <a:spcBef>
                <a:spcPts val="0"/>
              </a:spcBef>
              <a:spcAft>
                <a:spcPts val="0"/>
              </a:spcAft>
            </a:pPr>
            <a:endParaRPr lang="en-US" b="0" dirty="0">
              <a:effectLst/>
            </a:endParaRPr>
          </a:p>
          <a:p>
            <a:pPr rtl="0">
              <a:spcBef>
                <a:spcPts val="0"/>
              </a:spcBef>
              <a:spcAft>
                <a:spcPts val="0"/>
              </a:spcAft>
            </a:pPr>
            <a:endParaRPr lang="en-US" b="0" dirty="0">
              <a:effectLst/>
            </a:endParaRPr>
          </a:p>
          <a:p>
            <a:pPr rtl="0" fontAlgn="base">
              <a:spcBef>
                <a:spcPts val="0"/>
              </a:spcBef>
              <a:spcAft>
                <a:spcPts val="0"/>
              </a:spcAft>
              <a:buFont typeface="+mj-lt"/>
              <a:buAutoNum type="arabicPeriod"/>
            </a:pPr>
            <a:r>
              <a:rPr lang="en-US" sz="1800" b="0" i="0" u="none" strike="noStrike" dirty="0">
                <a:solidFill>
                  <a:srgbClr val="000000"/>
                </a:solidFill>
                <a:effectLst/>
                <a:latin typeface="Arial" panose="020B0604020202020204" pitchFamily="34" charset="0"/>
              </a:rPr>
              <a:t> Good sources were often found near the center of a pointset’s bounding box. In the figure, [CLICK] Vertices 38 and 39 produced the lowest sum of normalized wirelength and normalized skew (along with some alpha value). [CLICK] 39 is very close to the center of the bounding box.</a:t>
            </a:r>
          </a:p>
          <a:p>
            <a:pPr rtl="0" fontAlgn="base">
              <a:spcBef>
                <a:spcPts val="0"/>
              </a:spcBef>
              <a:spcAft>
                <a:spcPts val="0"/>
              </a:spcAft>
              <a:buFont typeface="+mj-lt"/>
              <a:buAutoNum type="arabicPeriod"/>
            </a:pPr>
            <a:r>
              <a:rPr lang="en-US" sz="1800" b="0" i="0" u="none" strike="noStrike" dirty="0">
                <a:solidFill>
                  <a:srgbClr val="000000"/>
                </a:solidFill>
                <a:effectLst/>
                <a:latin typeface="Arial" panose="020B0604020202020204" pitchFamily="34" charset="0"/>
              </a:rPr>
              <a:t> We also noticed that good sources were often found near clusters of many points. In the example above, [CLICK] 38 and 39 are both in close proximity to many other points.</a:t>
            </a:r>
          </a:p>
          <a:p>
            <a:pPr rtl="0">
              <a:spcBef>
                <a:spcPts val="0"/>
              </a:spcBef>
              <a:spcAft>
                <a:spcPts val="0"/>
              </a:spcAft>
            </a:pPr>
            <a:endParaRPr lang="en-US" sz="1800" b="0" i="0" u="none" strike="noStrike" dirty="0">
              <a:solidFill>
                <a:srgbClr val="000000"/>
              </a:solidFill>
              <a:effectLst/>
              <a:latin typeface="Arial" panose="020B0604020202020204" pitchFamily="34" charset="0"/>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These two observations fuel our heuristic of reducing R’ – the Multi-Source Selection (MSS) heuristic. </a:t>
            </a:r>
            <a:endParaRPr lang="en-US" b="0" dirty="0">
              <a:effectLst/>
            </a:endParaRPr>
          </a:p>
          <a:p>
            <a:br>
              <a:rPr lang="en-US" dirty="0"/>
            </a:br>
            <a:endParaRPr lang="en-US" dirty="0"/>
          </a:p>
        </p:txBody>
      </p:sp>
    </p:spTree>
    <p:extLst>
      <p:ext uri="{BB962C8B-B14F-4D97-AF65-F5344CB8AC3E}">
        <p14:creationId xmlns:p14="http://schemas.microsoft.com/office/powerpoint/2010/main" val="13933040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For our heuristic, we introduce some new variables for control over computational expense and time – </a:t>
            </a:r>
            <a:endParaRPr lang="en-US" b="0" dirty="0">
              <a:effectLst/>
            </a:endParaRPr>
          </a:p>
          <a:p>
            <a:pPr rtl="0" fontAlgn="base">
              <a:spcBef>
                <a:spcPts val="0"/>
              </a:spcBef>
              <a:spcAft>
                <a:spcPts val="0"/>
              </a:spcAft>
              <a:buFont typeface="+mj-lt"/>
              <a:buAutoNum type="arabicPeriod"/>
            </a:pPr>
            <a:r>
              <a:rPr lang="en-US" sz="1800" b="0" i="0" u="none" strike="noStrike" dirty="0">
                <a:solidFill>
                  <a:srgbClr val="000000"/>
                </a:solidFill>
                <a:effectLst/>
                <a:latin typeface="Arial" panose="020B0604020202020204" pitchFamily="34" charset="0"/>
              </a:rPr>
              <a:t>Lambda - the number of vertices to consider for source combination generation</a:t>
            </a:r>
          </a:p>
          <a:p>
            <a:pPr rtl="0" fontAlgn="base">
              <a:spcBef>
                <a:spcPts val="0"/>
              </a:spcBef>
              <a:spcAft>
                <a:spcPts val="0"/>
              </a:spcAft>
              <a:buFont typeface="+mj-lt"/>
              <a:buAutoNum type="arabicPeriod"/>
            </a:pPr>
            <a:r>
              <a:rPr lang="en-US" sz="1800" b="0" i="0" u="none" strike="noStrike" dirty="0">
                <a:solidFill>
                  <a:srgbClr val="000000"/>
                </a:solidFill>
                <a:effectLst/>
                <a:latin typeface="Arial" panose="020B0604020202020204" pitchFamily="34" charset="0"/>
              </a:rPr>
              <a:t>And Kappa - the number of vertices we should examine to determine how close a certain vertex is to other points. </a:t>
            </a:r>
          </a:p>
          <a:p>
            <a:br>
              <a:rPr lang="en-US" b="0" dirty="0">
                <a:effectLst/>
              </a:rPr>
            </a:br>
            <a:br>
              <a:rPr lang="en-US" b="0" dirty="0">
                <a:effectLst/>
              </a:rPr>
            </a:br>
            <a:br>
              <a:rPr lang="en-US" b="0" dirty="0">
                <a:effectLst/>
              </a:rPr>
            </a:br>
            <a:endParaRPr lang="en-US" dirty="0"/>
          </a:p>
        </p:txBody>
      </p:sp>
    </p:spTree>
    <p:extLst>
      <p:ext uri="{BB962C8B-B14F-4D97-AF65-F5344CB8AC3E}">
        <p14:creationId xmlns:p14="http://schemas.microsoft.com/office/powerpoint/2010/main" val="14294470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we populate the empty set S with all vertices (except the root)</a:t>
            </a:r>
          </a:p>
          <a:p>
            <a:endParaRPr lang="en-US" dirty="0"/>
          </a:p>
          <a:p>
            <a:r>
              <a:rPr lang="en-US" dirty="0"/>
              <a:t>Until the size of S is equal to our desired lambda value, we find the closest pair of vertices in S and then remove one of them using the following criteria:</a:t>
            </a:r>
          </a:p>
          <a:p>
            <a:r>
              <a:rPr lang="en-US" dirty="0"/>
              <a:t>(a) Find the average distance to the closest kappa vertices for the two vertices. </a:t>
            </a:r>
          </a:p>
          <a:p>
            <a:r>
              <a:rPr lang="en-US" dirty="0"/>
              <a:t>(b) Remove the one with the higher average, as this implies that our vertex is far apart from other points.</a:t>
            </a:r>
          </a:p>
          <a:p>
            <a:endParaRPr lang="en-US" dirty="0"/>
          </a:p>
          <a:p>
            <a:r>
              <a:rPr lang="en-US" dirty="0"/>
              <a:t>[CLICK]</a:t>
            </a:r>
          </a:p>
          <a:p>
            <a:r>
              <a:rPr lang="en-US" dirty="0"/>
              <a:t>We then add the center-most point into S by finding the vertex with the minimum Manhattan distance to the dead-center of the bounding box.</a:t>
            </a:r>
          </a:p>
          <a:p>
            <a:endParaRPr lang="en-US" dirty="0"/>
          </a:p>
          <a:p>
            <a:r>
              <a:rPr lang="en-US" dirty="0"/>
              <a:t>[CLICK]</a:t>
            </a:r>
          </a:p>
          <a:p>
            <a:r>
              <a:rPr lang="en-US" dirty="0"/>
              <a:t>Finally, we find all MSPD trees using the vertices in S for source combinations.</a:t>
            </a:r>
          </a:p>
          <a:p>
            <a:endParaRPr lang="en-US" dirty="0"/>
          </a:p>
        </p:txBody>
      </p:sp>
    </p:spTree>
    <p:extLst>
      <p:ext uri="{BB962C8B-B14F-4D97-AF65-F5344CB8AC3E}">
        <p14:creationId xmlns:p14="http://schemas.microsoft.com/office/powerpoint/2010/main" val="22225301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We have a random net of 5 vertices (the root is not shown); so, we have 4 potential source candidates at the moment. </a:t>
            </a:r>
          </a:p>
          <a:p>
            <a:r>
              <a:rPr lang="en-US" dirty="0"/>
              <a:t>We will see how MSS filters for potential good sources for lambda = 2 and kappa = 2. </a:t>
            </a:r>
          </a:p>
          <a:p>
            <a:endParaRPr lang="en-US" dirty="0"/>
          </a:p>
          <a:p>
            <a:r>
              <a:rPr lang="en-US" dirty="0"/>
              <a:t>All vertices except the root are in S before running the MSS heuristic.</a:t>
            </a:r>
          </a:p>
          <a:p>
            <a:endParaRPr lang="en-US" dirty="0"/>
          </a:p>
          <a:p>
            <a:r>
              <a:rPr lang="en-US" dirty="0"/>
              <a:t>[CLICK] In the first iteration of removing elements until the size of S is lambda, we find the closest pair of vertices in S. For now, this pair contains the black and orange vertices.</a:t>
            </a:r>
          </a:p>
          <a:p>
            <a:r>
              <a:rPr lang="en-US" dirty="0"/>
              <a:t>[CLICK] We remove the black vertex since its average distance to its kappa closest neighbors is greater than the orange vertex’s average distance.</a:t>
            </a:r>
          </a:p>
          <a:p>
            <a:endParaRPr lang="en-US" dirty="0"/>
          </a:p>
          <a:p>
            <a:r>
              <a:rPr lang="en-US" dirty="0"/>
              <a:t>[CLICK] For the second iteration, orange and purple are the closest vertices. </a:t>
            </a:r>
          </a:p>
          <a:p>
            <a:r>
              <a:rPr lang="en-US" dirty="0"/>
              <a:t>[CLICK] We remove the orange vertex since its average distance is greater than the purple vertex’s average distance to its kappa closest neighbors.</a:t>
            </a:r>
          </a:p>
          <a:p>
            <a:endParaRPr lang="en-US" dirty="0"/>
          </a:p>
          <a:p>
            <a:r>
              <a:rPr lang="en-US" dirty="0"/>
              <a:t>Now, the size of S is lambda, so we stop iterating.</a:t>
            </a:r>
          </a:p>
          <a:p>
            <a:endParaRPr lang="en-US" dirty="0"/>
          </a:p>
          <a:p>
            <a:r>
              <a:rPr lang="en-US" dirty="0"/>
              <a:t>[CLICK] We finally look through all the vertices in our input net to find the center-most point. In this case, this is the black vertex. </a:t>
            </a:r>
          </a:p>
          <a:p>
            <a:r>
              <a:rPr lang="en-US" dirty="0"/>
              <a:t>[CLICK] Finally, we append the black vertex to S. </a:t>
            </a:r>
          </a:p>
        </p:txBody>
      </p:sp>
      <p:sp>
        <p:nvSpPr>
          <p:cNvPr id="4" name="Slide Number Placeholder 3"/>
          <p:cNvSpPr>
            <a:spLocks noGrp="1"/>
          </p:cNvSpPr>
          <p:nvPr>
            <p:ph type="sldNum" sz="quarter" idx="5"/>
          </p:nvPr>
        </p:nvSpPr>
        <p:spPr/>
        <p:txBody>
          <a:bodyPr/>
          <a:lstStyle/>
          <a:p>
            <a:fld id="{89735CE2-4008-C94A-B3B5-A5CCD4305BF9}" type="slidenum">
              <a:rPr lang="en-US" smtClean="0"/>
              <a:t>26</a:t>
            </a:fld>
            <a:endParaRPr lang="en-US"/>
          </a:p>
        </p:txBody>
      </p:sp>
    </p:spTree>
    <p:extLst>
      <p:ext uri="{BB962C8B-B14F-4D97-AF65-F5344CB8AC3E}">
        <p14:creationId xmlns:p14="http://schemas.microsoft.com/office/powerpoint/2010/main" val="41182394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We will now describe the empirical setup and results of our MSS heuristic. </a:t>
            </a:r>
            <a:endParaRPr lang="en-US" b="0" dirty="0">
              <a:effectLst/>
            </a:endParaRPr>
          </a:p>
          <a:p>
            <a:br>
              <a:rPr lang="en-US" dirty="0"/>
            </a:br>
            <a:endParaRPr lang="en-US" dirty="0"/>
          </a:p>
        </p:txBody>
      </p:sp>
    </p:spTree>
    <p:extLst>
      <p:ext uri="{BB962C8B-B14F-4D97-AF65-F5344CB8AC3E}">
        <p14:creationId xmlns:p14="http://schemas.microsoft.com/office/powerpoint/2010/main" val="19652887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We implemented MSS for both STT and PDRev.</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We ran all the inputs generated for MSPD with MSS.</a:t>
            </a:r>
            <a:endParaRPr lang="en-US" b="0" dirty="0">
              <a:effectLst/>
            </a:endParaRPr>
          </a:p>
          <a:p>
            <a:pPr rtl="0">
              <a:spcBef>
                <a:spcPts val="0"/>
              </a:spcBef>
              <a:spcAft>
                <a:spcPts val="0"/>
              </a:spcAft>
            </a:pPr>
            <a:endParaRPr lang="en-US" sz="1800" b="0" i="0" u="none" strike="noStrike" dirty="0">
              <a:solidFill>
                <a:srgbClr val="000000"/>
              </a:solidFill>
              <a:effectLst/>
              <a:latin typeface="Arial" panose="020B0604020202020204" pitchFamily="34" charset="0"/>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We then evaluated the quality of our MSS trees using two metrics: J% and K%. </a:t>
            </a:r>
          </a:p>
          <a:p>
            <a:pPr rtl="0">
              <a:spcBef>
                <a:spcPts val="0"/>
              </a:spcBef>
              <a:spcAft>
                <a:spcPts val="0"/>
              </a:spcAft>
            </a:pPr>
            <a:endParaRPr lang="en-US" sz="1800" b="0" i="0" u="none" strike="noStrike" dirty="0">
              <a:solidFill>
                <a:srgbClr val="000000"/>
              </a:solidFill>
              <a:effectLst/>
              <a:latin typeface="Arial" panose="020B0604020202020204" pitchFamily="34" charset="0"/>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[CLICK] J% is the ranking of our MSS-produced tree with respect to all MSPD trees. We sort all MSPD trees in non-decreasing order of solution cost -- the sum of normalized wirelength and skew . We then see what percentile our MSS-produced tree falls in this ranking.</a:t>
            </a:r>
            <a:endParaRPr lang="en-US" b="0" dirty="0">
              <a:effectLst/>
            </a:endParaRPr>
          </a:p>
          <a:p>
            <a:endParaRPr lang="en-US" dirty="0"/>
          </a:p>
          <a:p>
            <a:endParaRPr lang="en-US" dirty="0"/>
          </a:p>
          <a:p>
            <a:pPr rtl="0">
              <a:spcBef>
                <a:spcPts val="0"/>
              </a:spcBef>
              <a:spcAft>
                <a:spcPts val="0"/>
              </a:spcAft>
            </a:pPr>
            <a:r>
              <a:rPr lang="en-US" sz="1800" b="0" i="0" u="none" strike="noStrike" dirty="0">
                <a:solidFill>
                  <a:srgbClr val="000000"/>
                </a:solidFill>
                <a:effectLst/>
                <a:latin typeface="Arial" panose="020B0604020202020204" pitchFamily="34" charset="0"/>
              </a:rPr>
              <a:t>[CLICK] K% is a direct suboptimality measure of the best (aka lowest) MSS produced tree solution cost and the best MSPD tree solution cost. Our MSS tree solution cost is K% higher in solution cost than the best MSPD tree solution cost.</a:t>
            </a:r>
            <a:br>
              <a:rPr lang="en-US" dirty="0"/>
            </a:br>
            <a:br>
              <a:rPr lang="en-US" dirty="0"/>
            </a:br>
            <a:endParaRPr lang="en-US" b="0" dirty="0">
              <a:effectLst/>
            </a:endParaRPr>
          </a:p>
          <a:p>
            <a:br>
              <a:rPr lang="en-US" dirty="0"/>
            </a:br>
            <a:endParaRPr lang="en-US" dirty="0"/>
          </a:p>
        </p:txBody>
      </p:sp>
    </p:spTree>
    <p:extLst>
      <p:ext uri="{BB962C8B-B14F-4D97-AF65-F5344CB8AC3E}">
        <p14:creationId xmlns:p14="http://schemas.microsoft.com/office/powerpoint/2010/main" val="41107323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We tested our MSS heuristic for all kappa = [1, 2, 4, and 8] crossed with lambda = [1, 2, 3, and 4].</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We observed the following: </a:t>
            </a:r>
            <a:endParaRPr lang="en-US" b="0" dirty="0">
              <a:effectLst/>
            </a:endParaRPr>
          </a:p>
          <a:p>
            <a:pPr rtl="0" fontAlgn="base">
              <a:spcBef>
                <a:spcPts val="0"/>
              </a:spcBef>
              <a:spcAft>
                <a:spcPts val="0"/>
              </a:spcAft>
              <a:buFont typeface="+mj-lt"/>
              <a:buAutoNum type="arabicPeriod"/>
            </a:pPr>
            <a:r>
              <a:rPr lang="en-US" sz="1800" b="0" i="0" u="none" strike="noStrike" dirty="0">
                <a:solidFill>
                  <a:srgbClr val="000000"/>
                </a:solidFill>
                <a:effectLst/>
                <a:latin typeface="Arial" panose="020B0604020202020204" pitchFamily="34" charset="0"/>
              </a:rPr>
              <a:t> For a fixed size of input and kappa, we observed that increasing lambda results in lower J% and K% metrics (as expected since we search more source combinations).</a:t>
            </a:r>
          </a:p>
          <a:p>
            <a:pPr marL="0" marR="0" lvl="0" indent="0" algn="l" defTabSz="914400" rtl="0" eaLnBrk="1" fontAlgn="base" latinLnBrk="0" hangingPunct="1">
              <a:lnSpc>
                <a:spcPct val="100000"/>
              </a:lnSpc>
              <a:spcBef>
                <a:spcPts val="0"/>
              </a:spcBef>
              <a:spcAft>
                <a:spcPts val="0"/>
              </a:spcAft>
              <a:buClrTx/>
              <a:buSzTx/>
              <a:buFont typeface="+mj-lt"/>
              <a:buAutoNum type="arabicPeriod"/>
              <a:tabLst/>
              <a:defRPr/>
            </a:pPr>
            <a:r>
              <a:rPr lang="en-US" sz="1800" b="0" i="0" u="none" strike="noStrike" dirty="0">
                <a:solidFill>
                  <a:srgbClr val="000000"/>
                </a:solidFill>
                <a:effectLst/>
                <a:latin typeface="Arial" panose="020B0604020202020204" pitchFamily="34" charset="0"/>
              </a:rPr>
              <a:t>[CLICK] For a fixed lambda and kappa, increasing the input size resulted in a decrease in J% but an increase in K%. </a:t>
            </a:r>
          </a:p>
          <a:p>
            <a:pPr rtl="0" fontAlgn="base">
              <a:spcBef>
                <a:spcPts val="0"/>
              </a:spcBef>
              <a:spcAft>
                <a:spcPts val="0"/>
              </a:spcAft>
              <a:buFont typeface="+mj-lt"/>
              <a:buAutoNum type="arabicPeriod"/>
            </a:pPr>
            <a:r>
              <a:rPr lang="en-US" sz="1800" b="0" i="0" u="none" strike="noStrike" dirty="0">
                <a:solidFill>
                  <a:srgbClr val="000000"/>
                </a:solidFill>
                <a:effectLst/>
                <a:latin typeface="Arial" panose="020B0604020202020204" pitchFamily="34" charset="0"/>
              </a:rPr>
              <a:t>[CLICK] For a fixed size of input and lambda, increasing kappa also seemed to result in lower J% and K% metrics.</a:t>
            </a:r>
          </a:p>
          <a:p>
            <a:pPr rtl="0" fontAlgn="base">
              <a:spcBef>
                <a:spcPts val="0"/>
              </a:spcBef>
              <a:spcAft>
                <a:spcPts val="0"/>
              </a:spcAft>
              <a:buFont typeface="+mj-lt"/>
              <a:buAutoNum type="arabicPeriod"/>
            </a:pPr>
            <a:endParaRPr lang="en-US" sz="1800" b="0" i="0" u="none" strike="noStrike" dirty="0">
              <a:solidFill>
                <a:srgbClr val="000000"/>
              </a:solidFill>
              <a:effectLst/>
              <a:latin typeface="Arial" panose="020B0604020202020204" pitchFamily="34" charset="0"/>
            </a:endParaRPr>
          </a:p>
          <a:p>
            <a:pPr marL="228600" indent="0" rtl="0" fontAlgn="base">
              <a:spcBef>
                <a:spcPts val="0"/>
              </a:spcBef>
              <a:spcAft>
                <a:spcPts val="0"/>
              </a:spcAft>
              <a:buFont typeface="+mj-lt"/>
              <a:buNone/>
            </a:pPr>
            <a:endParaRPr lang="en-US" sz="1800" b="0" i="0" u="none" strike="noStrike" dirty="0">
              <a:solidFill>
                <a:srgbClr val="000000"/>
              </a:solidFill>
              <a:effectLst/>
              <a:latin typeface="Arial" panose="020B0604020202020204" pitchFamily="34" charset="0"/>
            </a:endParaRPr>
          </a:p>
          <a:p>
            <a:pPr marL="228600" indent="0" algn="l" rtl="0" fontAlgn="base">
              <a:spcBef>
                <a:spcPts val="0"/>
              </a:spcBef>
              <a:spcAft>
                <a:spcPts val="0"/>
              </a:spcAft>
              <a:buFont typeface="+mj-lt"/>
              <a:buNone/>
            </a:pPr>
            <a:r>
              <a:rPr lang="en-US" sz="1800" b="0" i="0" u="none" strike="noStrike" dirty="0">
                <a:solidFill>
                  <a:srgbClr val="000000"/>
                </a:solidFill>
                <a:effectLst/>
                <a:latin typeface="Arial" panose="020B0604020202020204" pitchFamily="34" charset="0"/>
              </a:rPr>
              <a:t>[CLICK] For both the STT and PDRev implementations of MSS, we observed that the average K% and J% metrics across all nets of size N were generally less than [CLICK] 6% and [CLICK] 1%, respectively. </a:t>
            </a:r>
          </a:p>
          <a:p>
            <a:pPr marL="228600" indent="0" algn="l" rtl="0" fontAlgn="base">
              <a:spcBef>
                <a:spcPts val="0"/>
              </a:spcBef>
              <a:spcAft>
                <a:spcPts val="0"/>
              </a:spcAft>
              <a:buFont typeface="+mj-lt"/>
              <a:buNone/>
            </a:pPr>
            <a:endParaRPr lang="en-US" sz="1800" b="0" i="0" u="none" strike="noStrike" dirty="0">
              <a:solidFill>
                <a:srgbClr val="000000"/>
              </a:solidFill>
              <a:effectLst/>
              <a:latin typeface="Arial" panose="020B0604020202020204" pitchFamily="34" charset="0"/>
            </a:endParaRPr>
          </a:p>
          <a:p>
            <a:pPr marL="228600" indent="0" algn="l" rtl="0" fontAlgn="base">
              <a:spcBef>
                <a:spcPts val="0"/>
              </a:spcBef>
              <a:spcAft>
                <a:spcPts val="0"/>
              </a:spcAft>
              <a:buFont typeface="+mj-lt"/>
              <a:buNone/>
            </a:pPr>
            <a:r>
              <a:rPr lang="en-US" sz="1800" b="0" i="0" u="none" strike="noStrike" dirty="0">
                <a:solidFill>
                  <a:srgbClr val="000000"/>
                </a:solidFill>
                <a:effectLst/>
                <a:latin typeface="Arial" panose="020B0604020202020204" pitchFamily="34" charset="0"/>
              </a:rPr>
              <a:t>[CLICK] For more detailed results, please look at Table III from our paper. </a:t>
            </a:r>
          </a:p>
          <a:p>
            <a:pPr marL="228600" indent="0" algn="l" rtl="0" fontAlgn="base">
              <a:spcBef>
                <a:spcPts val="0"/>
              </a:spcBef>
              <a:spcAft>
                <a:spcPts val="0"/>
              </a:spcAft>
              <a:buFont typeface="+mj-lt"/>
              <a:buNone/>
            </a:pPr>
            <a:endParaRPr lang="en-US" b="0" dirty="0">
              <a:effectLst/>
            </a:endParaRPr>
          </a:p>
          <a:p>
            <a:endParaRPr lang="en-US" dirty="0"/>
          </a:p>
          <a:p>
            <a:br>
              <a:rPr lang="en-US" dirty="0"/>
            </a:br>
            <a:endParaRPr lang="en-US" dirty="0"/>
          </a:p>
        </p:txBody>
      </p:sp>
    </p:spTree>
    <p:extLst>
      <p:ext uri="{BB962C8B-B14F-4D97-AF65-F5344CB8AC3E}">
        <p14:creationId xmlns:p14="http://schemas.microsoft.com/office/powerpoint/2010/main" val="2800370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This is the outline for today’s talk. First, I will go over the background and motivation to study our particular problem.</a:t>
            </a:r>
            <a:endParaRPr lang="en-US" b="0" dirty="0">
              <a:effectLst/>
            </a:endParaRPr>
          </a:p>
          <a:p>
            <a:endParaRPr lang="en-US" dirty="0"/>
          </a:p>
        </p:txBody>
      </p:sp>
    </p:spTree>
    <p:extLst>
      <p:ext uri="{BB962C8B-B14F-4D97-AF65-F5344CB8AC3E}">
        <p14:creationId xmlns:p14="http://schemas.microsoft.com/office/powerpoint/2010/main" val="9222143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The runtimes for our MSS heuristic were also pretty efficient, given the runtimes of both PDRev and STT.</a:t>
            </a:r>
            <a:endParaRPr lang="en-US" b="0" dirty="0">
              <a:effectLst/>
            </a:endParaRPr>
          </a:p>
          <a:p>
            <a:pPr rtl="0">
              <a:spcBef>
                <a:spcPts val="0"/>
              </a:spcBef>
              <a:spcAft>
                <a:spcPts val="0"/>
              </a:spcAft>
            </a:pPr>
            <a:endParaRPr lang="en-US" sz="1800" b="0" i="0" u="none" strike="noStrike" dirty="0">
              <a:solidFill>
                <a:srgbClr val="000000"/>
              </a:solidFill>
              <a:effectLst/>
              <a:latin typeface="Arial" panose="020B0604020202020204" pitchFamily="34" charset="0"/>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For lambda = 2 and kappa = 4, we observed runtimes within half a second for STT for up to 50 fanouts. So, increasing lambda for higher quality of results won’t be an issue.</a:t>
            </a:r>
            <a:endParaRPr lang="en-US" sz="1200" b="0" i="0" u="none" strike="noStrike" dirty="0">
              <a:solidFill>
                <a:srgbClr val="000000"/>
              </a:solidFill>
              <a:effectLst/>
              <a:latin typeface="Calibri"/>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For PDRev however, runtimes were well beyond 10 seconds – we recorded an average of 18.09 seconds across 100 random nets of size 25, and an average of 117.04 seconds across 100 random nets of size 50. </a:t>
            </a:r>
            <a:endParaRPr lang="en-US" b="0" dirty="0">
              <a:effectLst/>
            </a:endParaRPr>
          </a:p>
          <a:p>
            <a:pPr rtl="0">
              <a:spcBef>
                <a:spcPts val="0"/>
              </a:spcBef>
              <a:spcAft>
                <a:spcPts val="0"/>
              </a:spcAft>
            </a:pPr>
            <a:endParaRPr lang="en-US" sz="1800" b="0" i="0" u="none" strike="noStrike" dirty="0">
              <a:solidFill>
                <a:srgbClr val="000000"/>
              </a:solidFill>
              <a:effectLst/>
              <a:latin typeface="Arial" panose="020B0604020202020204" pitchFamily="34" charset="0"/>
            </a:endParaRPr>
          </a:p>
          <a:p>
            <a:pPr rtl="0">
              <a:spcBef>
                <a:spcPts val="0"/>
              </a:spcBef>
              <a:spcAft>
                <a:spcPts val="0"/>
              </a:spcAft>
            </a:pPr>
            <a:endParaRPr lang="en-US" sz="1800" b="0" i="0" u="none" strike="noStrike" dirty="0">
              <a:solidFill>
                <a:srgbClr val="000000"/>
              </a:solidFill>
              <a:effectLst/>
              <a:latin typeface="Arial" panose="020B0604020202020204" pitchFamily="34" charset="0"/>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These observed runtimes are inconsistent with the claim that PDRev has a runtime of O(N^2). Clearly, the source code of PDRev has some faults. </a:t>
            </a:r>
            <a:endParaRPr lang="en-US" b="0" dirty="0">
              <a:effectLst/>
            </a:endParaRPr>
          </a:p>
          <a:p>
            <a:br>
              <a:rPr lang="en-US" dirty="0"/>
            </a:br>
            <a:endParaRPr lang="en-US" dirty="0"/>
          </a:p>
        </p:txBody>
      </p:sp>
    </p:spTree>
    <p:extLst>
      <p:ext uri="{BB962C8B-B14F-4D97-AF65-F5344CB8AC3E}">
        <p14:creationId xmlns:p14="http://schemas.microsoft.com/office/powerpoint/2010/main" val="28556184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Now, for our conclusion. </a:t>
            </a:r>
            <a:endParaRPr lang="en-US" b="0" dirty="0">
              <a:effectLst/>
            </a:endParaRPr>
          </a:p>
          <a:p>
            <a:br>
              <a:rPr lang="en-US" dirty="0"/>
            </a:br>
            <a:endParaRPr lang="en-US" dirty="0"/>
          </a:p>
        </p:txBody>
      </p:sp>
    </p:spTree>
    <p:extLst>
      <p:ext uri="{BB962C8B-B14F-4D97-AF65-F5344CB8AC3E}">
        <p14:creationId xmlns:p14="http://schemas.microsoft.com/office/powerpoint/2010/main" val="33758928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40:notes"/>
          <p:cNvSpPr txBox="1">
            <a:spLocks noGrp="1"/>
          </p:cNvSpPr>
          <p:nvPr>
            <p:ph type="body" idx="1"/>
          </p:nvPr>
        </p:nvSpPr>
        <p:spPr>
          <a:xfrm>
            <a:off x="946997" y="4459526"/>
            <a:ext cx="5208482" cy="4224814"/>
          </a:xfrm>
          <a:prstGeom prst="rect">
            <a:avLst/>
          </a:prstGeom>
          <a:noFill/>
          <a:ln>
            <a:noFill/>
          </a:ln>
        </p:spPr>
        <p:txBody>
          <a:bodyPr spcFirstLastPara="1" wrap="square" lIns="94200" tIns="47075" rIns="94200" bIns="47075" anchor="t" anchorCtr="0">
            <a:noAutofit/>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Our work provides characterization results of the PD-II algorithm to help researchers estimate normalized cost and skew for a random pointset with N fanouts. </a:t>
            </a:r>
          </a:p>
          <a:p>
            <a:pPr rtl="0">
              <a:spcBef>
                <a:spcPts val="0"/>
              </a:spcBef>
              <a:spcAft>
                <a:spcPts val="0"/>
              </a:spcAft>
            </a:pPr>
            <a:r>
              <a:rPr lang="en-US" sz="1800" b="0" i="0" u="none" strike="noStrike" dirty="0">
                <a:solidFill>
                  <a:srgbClr val="000000"/>
                </a:solidFill>
                <a:effectLst/>
                <a:latin typeface="Arial" panose="020B0604020202020204" pitchFamily="34" charset="0"/>
              </a:rPr>
              <a:t>The characterization results are based on the following input parameters: pointset bounding box aspect ratio, N, the alpha used for PD-II, and root location. </a:t>
            </a:r>
            <a:endParaRPr lang="en-US" sz="1800" b="0" dirty="0">
              <a:effectLst/>
            </a:endParaRPr>
          </a:p>
          <a:p>
            <a:pPr rtl="0">
              <a:spcBef>
                <a:spcPts val="0"/>
              </a:spcBef>
              <a:spcAft>
                <a:spcPts val="0"/>
              </a:spcAft>
            </a:pPr>
            <a:endParaRPr lang="en-US" sz="1800" b="0" i="0" u="none" strike="noStrike" dirty="0">
              <a:solidFill>
                <a:srgbClr val="000000"/>
              </a:solidFill>
              <a:effectLst/>
              <a:latin typeface="Arial" panose="020B0604020202020204" pitchFamily="34" charset="0"/>
            </a:endParaRPr>
          </a:p>
          <a:p>
            <a:pPr rtl="0">
              <a:spcBef>
                <a:spcPts val="0"/>
              </a:spcBef>
              <a:spcAft>
                <a:spcPts val="0"/>
              </a:spcAft>
            </a:pPr>
            <a:endParaRPr lang="en-US" sz="1800" b="0" i="0" u="none" strike="noStrike" dirty="0">
              <a:solidFill>
                <a:srgbClr val="000000"/>
              </a:solidFill>
              <a:effectLst/>
              <a:latin typeface="Arial" panose="020B0604020202020204" pitchFamily="34" charset="0"/>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[CLICK] We also present two heuristics in our work:</a:t>
            </a:r>
            <a:endParaRPr lang="en-US" b="0" dirty="0">
              <a:effectLst/>
            </a:endParaRPr>
          </a:p>
          <a:p>
            <a:pPr rtl="0" fontAlgn="base">
              <a:spcBef>
                <a:spcPts val="0"/>
              </a:spcBef>
              <a:spcAft>
                <a:spcPts val="0"/>
              </a:spcAft>
              <a:buFont typeface="+mj-lt"/>
              <a:buAutoNum type="arabicPeriod"/>
            </a:pPr>
            <a:r>
              <a:rPr lang="en-US" sz="1800" b="0" i="0" u="none" strike="noStrike" dirty="0">
                <a:solidFill>
                  <a:srgbClr val="000000"/>
                </a:solidFill>
                <a:effectLst/>
                <a:latin typeface="Arial" panose="020B0604020202020204" pitchFamily="34" charset="0"/>
              </a:rPr>
              <a:t>MSPD – a new routing tree construction that makes a simple modification to the PD algorithm in order to achieve impressive cost-skew tradeoffs.</a:t>
            </a:r>
          </a:p>
          <a:p>
            <a:pPr rtl="0" fontAlgn="base">
              <a:spcBef>
                <a:spcPts val="0"/>
              </a:spcBef>
              <a:spcAft>
                <a:spcPts val="0"/>
              </a:spcAft>
              <a:buFont typeface="+mj-lt"/>
              <a:buAutoNum type="arabicPeriod"/>
            </a:pPr>
            <a:r>
              <a:rPr lang="en-US" sz="1800" b="0" i="0" u="none" strike="noStrike" dirty="0">
                <a:solidFill>
                  <a:srgbClr val="000000"/>
                </a:solidFill>
                <a:effectLst/>
                <a:latin typeface="Arial" panose="020B0604020202020204" pitchFamily="34" charset="0"/>
              </a:rPr>
              <a:t>MSS – a method of reducing the computational time and expense required by MSPD, while still generating trees with good cost-skew tradeoffs.</a:t>
            </a:r>
          </a:p>
          <a:p>
            <a:pPr rtl="0">
              <a:spcBef>
                <a:spcPts val="0"/>
              </a:spcBef>
              <a:spcAft>
                <a:spcPts val="0"/>
              </a:spcAft>
            </a:pPr>
            <a:endParaRPr lang="en-US" sz="1800" b="0" i="0" u="none" strike="noStrike" dirty="0">
              <a:solidFill>
                <a:srgbClr val="000000"/>
              </a:solidFill>
              <a:effectLst/>
              <a:latin typeface="Arial" panose="020B0604020202020204" pitchFamily="34" charset="0"/>
            </a:endParaRPr>
          </a:p>
          <a:p>
            <a:pPr rtl="0">
              <a:spcBef>
                <a:spcPts val="0"/>
              </a:spcBef>
              <a:spcAft>
                <a:spcPts val="0"/>
              </a:spcAft>
            </a:pPr>
            <a:endParaRPr lang="en-US" sz="1800" b="0" i="0" u="none" strike="noStrike" dirty="0">
              <a:solidFill>
                <a:srgbClr val="000000"/>
              </a:solidFill>
              <a:effectLst/>
              <a:latin typeface="Arial" panose="020B0604020202020204" pitchFamily="34" charset="0"/>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[CLICK] For the future – </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we hope our work provides a stable foundation for further studies on how to effectively and efficiently reduce the search space (R’) for MSPD. </a:t>
            </a:r>
            <a:endParaRPr lang="en-US" b="0" dirty="0">
              <a:effectLst/>
            </a:endParaRPr>
          </a:p>
          <a:p>
            <a:pPr rtl="0">
              <a:spcBef>
                <a:spcPts val="0"/>
              </a:spcBef>
              <a:spcAft>
                <a:spcPts val="0"/>
              </a:spcAft>
            </a:pPr>
            <a:r>
              <a:rPr lang="en-US" sz="2800" b="0" i="0" dirty="0">
                <a:solidFill>
                  <a:srgbClr val="222222"/>
                </a:solidFill>
                <a:effectLst/>
                <a:latin typeface="Arial" panose="020B0604020202020204" pitchFamily="34" charset="0"/>
              </a:rPr>
              <a:t>In order to accelerate this forward progress, we have launched a new Machine Learning contest with over $7000 in prizes available -- please see the TILOS-AI Institute's GitHub repository, Multi-Source-Prim-Dijkstra </a:t>
            </a:r>
          </a:p>
          <a:p>
            <a:pPr rtl="0">
              <a:spcBef>
                <a:spcPts val="0"/>
              </a:spcBef>
              <a:spcAft>
                <a:spcPts val="0"/>
              </a:spcAft>
            </a:pPr>
            <a:endParaRPr lang="en-US" sz="1800" b="0" i="0" u="none" strike="noStrike" dirty="0">
              <a:solidFill>
                <a:srgbClr val="000000"/>
              </a:solidFill>
              <a:effectLst/>
              <a:latin typeface="Arial" panose="020B0604020202020204" pitchFamily="34" charset="0"/>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We have also identified runtime problems with PDRev, which we hope to see fixed. </a:t>
            </a:r>
            <a:endParaRPr lang="en-US" b="0" dirty="0">
              <a:effectLst/>
            </a:endParaRPr>
          </a:p>
          <a:p>
            <a:br>
              <a:rPr lang="en-US" dirty="0"/>
            </a:br>
            <a:endParaRPr dirty="0"/>
          </a:p>
        </p:txBody>
      </p:sp>
      <p:sp>
        <p:nvSpPr>
          <p:cNvPr id="153" name="Google Shape;153;p4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38:notes"/>
          <p:cNvSpPr txBox="1">
            <a:spLocks noGrp="1"/>
          </p:cNvSpPr>
          <p:nvPr>
            <p:ph type="body" idx="1"/>
          </p:nvPr>
        </p:nvSpPr>
        <p:spPr>
          <a:xfrm>
            <a:off x="946997" y="4459526"/>
            <a:ext cx="5208482" cy="4224814"/>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SzPts val="1400"/>
              <a:buNone/>
            </a:pPr>
            <a:r>
              <a:rPr lang="en-US" dirty="0"/>
              <a:t>Thank you very much for </a:t>
            </a:r>
            <a:r>
              <a:rPr lang="en-US"/>
              <a:t>your attention!</a:t>
            </a:r>
            <a:endParaRPr lang="en-US" dirty="0"/>
          </a:p>
          <a:p>
            <a:pPr marL="0" lvl="0" indent="0" algn="l" rtl="0">
              <a:lnSpc>
                <a:spcPct val="100000"/>
              </a:lnSpc>
              <a:spcBef>
                <a:spcPts val="0"/>
              </a:spcBef>
              <a:spcAft>
                <a:spcPts val="0"/>
              </a:spcAft>
              <a:buSzPts val="1400"/>
              <a:buNone/>
            </a:pPr>
            <a:endParaRPr dirty="0"/>
          </a:p>
        </p:txBody>
      </p:sp>
      <p:sp>
        <p:nvSpPr>
          <p:cNvPr id="141" name="Google Shape;141;p38: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910921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13:notes"/>
          <p:cNvSpPr txBox="1">
            <a:spLocks noGrp="1"/>
          </p:cNvSpPr>
          <p:nvPr>
            <p:ph type="body" idx="1"/>
          </p:nvPr>
        </p:nvSpPr>
        <p:spPr>
          <a:xfrm>
            <a:off x="946997" y="4459526"/>
            <a:ext cx="5208482" cy="4224814"/>
          </a:xfrm>
          <a:prstGeom prst="rect">
            <a:avLst/>
          </a:prstGeom>
          <a:noFill/>
          <a:ln>
            <a:noFill/>
          </a:ln>
        </p:spPr>
        <p:txBody>
          <a:bodyPr spcFirstLastPara="1" wrap="square" lIns="94200" tIns="47075" rIns="94200" bIns="47075" anchor="t" anchorCtr="0">
            <a:noAutofit/>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The Prim-Dijkstra (PD) algorithm, introduced in 1995, is widely used for VLSI routing tree construction.</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Governed by the alpha parameter, the algorithm optimizes between wirelength (WL) and pathlength (PL).</a:t>
            </a:r>
            <a:endParaRPr lang="en-US" b="0" dirty="0">
              <a:effectLst/>
            </a:endParaRPr>
          </a:p>
          <a:p>
            <a:pPr rtl="0">
              <a:spcBef>
                <a:spcPts val="0"/>
              </a:spcBef>
              <a:spcAft>
                <a:spcPts val="0"/>
              </a:spcAft>
            </a:pPr>
            <a:endParaRPr lang="en-US" sz="1800" b="0" i="0" u="none" strike="noStrike" dirty="0">
              <a:solidFill>
                <a:srgbClr val="000000"/>
              </a:solidFill>
              <a:effectLst/>
              <a:latin typeface="Arial" panose="020B0604020202020204" pitchFamily="34" charset="0"/>
            </a:endParaRPr>
          </a:p>
          <a:p>
            <a:pPr rtl="0">
              <a:spcBef>
                <a:spcPts val="0"/>
              </a:spcBef>
              <a:spcAft>
                <a:spcPts val="0"/>
              </a:spcAft>
            </a:pPr>
            <a:endParaRPr lang="en-US" sz="1800" b="0" i="0" u="none" strike="noStrike" dirty="0">
              <a:solidFill>
                <a:srgbClr val="000000"/>
              </a:solidFill>
              <a:effectLst/>
              <a:latin typeface="Arial" panose="020B0604020202020204" pitchFamily="34" charset="0"/>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alpha is a weight used to determine how much our output should resemble a minimum spanning tree and shortest paths tree. </a:t>
            </a:r>
          </a:p>
          <a:p>
            <a:pPr rtl="0">
              <a:spcBef>
                <a:spcPts val="0"/>
              </a:spcBef>
              <a:spcAft>
                <a:spcPts val="0"/>
              </a:spcAft>
            </a:pPr>
            <a:r>
              <a:rPr lang="en-US" sz="1800" b="0" i="0" u="none" strike="noStrike" dirty="0">
                <a:solidFill>
                  <a:srgbClr val="000000"/>
                </a:solidFill>
                <a:effectLst/>
                <a:latin typeface="Arial" panose="020B0604020202020204" pitchFamily="34" charset="0"/>
              </a:rPr>
              <a:t>[CLICK] When alpha = 0, PD outputs the minimum spanning tree for an input. </a:t>
            </a:r>
          </a:p>
          <a:p>
            <a:pPr rtl="0">
              <a:spcBef>
                <a:spcPts val="0"/>
              </a:spcBef>
              <a:spcAft>
                <a:spcPts val="0"/>
              </a:spcAft>
            </a:pPr>
            <a:endParaRPr lang="en-US" sz="1800" b="0" i="0" u="none" strike="noStrike" dirty="0">
              <a:solidFill>
                <a:srgbClr val="000000"/>
              </a:solidFill>
              <a:effectLst/>
              <a:latin typeface="Arial" panose="020B0604020202020204" pitchFamily="34" charset="0"/>
            </a:endParaRPr>
          </a:p>
          <a:p>
            <a:pPr rtl="0">
              <a:spcBef>
                <a:spcPts val="0"/>
              </a:spcBef>
              <a:spcAft>
                <a:spcPts val="0"/>
              </a:spcAft>
            </a:pPr>
            <a:br>
              <a:rPr lang="en-US" sz="1800" b="0" i="0" u="none" strike="noStrike" dirty="0">
                <a:solidFill>
                  <a:srgbClr val="000000"/>
                </a:solidFill>
                <a:effectLst/>
                <a:latin typeface="Arial" panose="020B0604020202020204" pitchFamily="34" charset="0"/>
              </a:rPr>
            </a:br>
            <a:br>
              <a:rPr lang="en-US" sz="1800" b="0" i="0" u="none" strike="noStrike" dirty="0">
                <a:solidFill>
                  <a:srgbClr val="000000"/>
                </a:solidFill>
                <a:effectLst/>
                <a:latin typeface="Arial" panose="020B0604020202020204" pitchFamily="34" charset="0"/>
              </a:rPr>
            </a:br>
            <a:endParaRPr lang="en-US" b="0" dirty="0">
              <a:effectLst/>
            </a:endParaRPr>
          </a:p>
          <a:p>
            <a:br>
              <a:rPr lang="en-US" dirty="0"/>
            </a:br>
            <a:endParaRPr dirty="0"/>
          </a:p>
        </p:txBody>
      </p:sp>
      <p:sp>
        <p:nvSpPr>
          <p:cNvPr id="48" name="Google Shape;48;p13: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725364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13:notes"/>
          <p:cNvSpPr txBox="1">
            <a:spLocks noGrp="1"/>
          </p:cNvSpPr>
          <p:nvPr>
            <p:ph type="body" idx="1"/>
          </p:nvPr>
        </p:nvSpPr>
        <p:spPr>
          <a:xfrm>
            <a:off x="946997" y="4459526"/>
            <a:ext cx="5208482" cy="4224814"/>
          </a:xfrm>
          <a:prstGeom prst="rect">
            <a:avLst/>
          </a:prstGeom>
          <a:noFill/>
          <a:ln>
            <a:noFill/>
          </a:ln>
        </p:spPr>
        <p:txBody>
          <a:bodyPr spcFirstLastPara="1" wrap="square" lIns="94200" tIns="47075" rIns="94200" bIns="47075" anchor="t" anchorCtr="0">
            <a:noAutofit/>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When alpha = 1, the output is a shortest paths tree.</a:t>
            </a:r>
          </a:p>
          <a:p>
            <a:pPr rtl="0">
              <a:spcBef>
                <a:spcPts val="0"/>
              </a:spcBef>
              <a:spcAft>
                <a:spcPts val="0"/>
              </a:spcAft>
            </a:pPr>
            <a:endParaRPr lang="en-US" sz="1800" b="0" i="0" u="none" strike="noStrike" dirty="0">
              <a:solidFill>
                <a:srgbClr val="000000"/>
              </a:solidFill>
              <a:effectLst/>
              <a:latin typeface="Arial" panose="020B0604020202020204" pitchFamily="34" charset="0"/>
            </a:endParaRPr>
          </a:p>
          <a:p>
            <a:pPr rtl="0">
              <a:spcBef>
                <a:spcPts val="0"/>
              </a:spcBef>
              <a:spcAft>
                <a:spcPts val="0"/>
              </a:spcAft>
            </a:pPr>
            <a:br>
              <a:rPr lang="en-US" sz="1800" b="0" i="0" u="none" strike="noStrike" dirty="0">
                <a:solidFill>
                  <a:srgbClr val="000000"/>
                </a:solidFill>
                <a:effectLst/>
                <a:latin typeface="Arial" panose="020B0604020202020204" pitchFamily="34" charset="0"/>
              </a:rPr>
            </a:br>
            <a:br>
              <a:rPr lang="en-US" sz="1800" b="0" i="0" u="none" strike="noStrike" dirty="0">
                <a:solidFill>
                  <a:srgbClr val="000000"/>
                </a:solidFill>
                <a:effectLst/>
                <a:latin typeface="Arial" panose="020B0604020202020204" pitchFamily="34" charset="0"/>
              </a:rPr>
            </a:br>
            <a:endParaRPr lang="en-US" b="0" dirty="0">
              <a:effectLst/>
            </a:endParaRPr>
          </a:p>
          <a:p>
            <a:br>
              <a:rPr lang="en-US" dirty="0"/>
            </a:br>
            <a:endParaRPr dirty="0"/>
          </a:p>
        </p:txBody>
      </p:sp>
      <p:sp>
        <p:nvSpPr>
          <p:cNvPr id="48" name="Google Shape;48;p13: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759750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13:notes"/>
          <p:cNvSpPr txBox="1">
            <a:spLocks noGrp="1"/>
          </p:cNvSpPr>
          <p:nvPr>
            <p:ph type="body" idx="1"/>
          </p:nvPr>
        </p:nvSpPr>
        <p:spPr>
          <a:xfrm>
            <a:off x="946997" y="4459526"/>
            <a:ext cx="5208482" cy="4224814"/>
          </a:xfrm>
          <a:prstGeom prst="rect">
            <a:avLst/>
          </a:prstGeom>
          <a:noFill/>
          <a:ln>
            <a:noFill/>
          </a:ln>
        </p:spPr>
        <p:txBody>
          <a:bodyPr spcFirstLastPara="1" wrap="square" lIns="94200" tIns="47075" rIns="94200" bIns="47075" anchor="t" anchorCtr="0">
            <a:noAutofit/>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When alpha is anything in-between zero and one, PD produces a tree that is a tradeoff between the shortest-paths and minimum-spanning trees.</a:t>
            </a:r>
            <a:br>
              <a:rPr lang="en-US" sz="1800" b="0" i="0" u="none" strike="noStrike" dirty="0">
                <a:solidFill>
                  <a:srgbClr val="000000"/>
                </a:solidFill>
                <a:effectLst/>
                <a:latin typeface="Arial" panose="020B0604020202020204" pitchFamily="34" charset="0"/>
              </a:rPr>
            </a:br>
            <a:endParaRPr lang="en-US" sz="1800" b="0" i="0" u="none" strike="noStrike" dirty="0">
              <a:solidFill>
                <a:srgbClr val="000000"/>
              </a:solidFill>
              <a:effectLst/>
              <a:latin typeface="Arial" panose="020B0604020202020204" pitchFamily="34" charset="0"/>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In our example, we used alpha = 0.3 to produce the tree shown.</a:t>
            </a:r>
            <a:br>
              <a:rPr lang="en-US" sz="1800" b="0" i="0" u="none" strike="noStrike" dirty="0">
                <a:solidFill>
                  <a:srgbClr val="000000"/>
                </a:solidFill>
                <a:effectLst/>
                <a:latin typeface="Arial" panose="020B0604020202020204" pitchFamily="34" charset="0"/>
              </a:rPr>
            </a:br>
            <a:endParaRPr lang="en-US" b="0" dirty="0">
              <a:effectLst/>
            </a:endParaRPr>
          </a:p>
          <a:p>
            <a:br>
              <a:rPr lang="en-US" dirty="0"/>
            </a:br>
            <a:endParaRPr dirty="0"/>
          </a:p>
        </p:txBody>
      </p:sp>
      <p:sp>
        <p:nvSpPr>
          <p:cNvPr id="48" name="Google Shape;48;p13: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310694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13:notes"/>
          <p:cNvSpPr txBox="1">
            <a:spLocks noGrp="1"/>
          </p:cNvSpPr>
          <p:nvPr>
            <p:ph type="body" idx="1"/>
          </p:nvPr>
        </p:nvSpPr>
        <p:spPr>
          <a:xfrm>
            <a:off x="946997" y="4459526"/>
            <a:ext cx="5208482" cy="4224814"/>
          </a:xfrm>
          <a:prstGeom prst="rect">
            <a:avLst/>
          </a:prstGeom>
          <a:noFill/>
          <a:ln>
            <a:noFill/>
          </a:ln>
        </p:spPr>
        <p:txBody>
          <a:bodyPr spcFirstLastPara="1" wrap="square" lIns="94200" tIns="47075" rIns="94200" bIns="47075" anchor="t" anchorCtr="0">
            <a:noAutofit/>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In 2018, PD-II was released. PD-II is a post-processing algorithm that </a:t>
            </a:r>
          </a:p>
          <a:p>
            <a:pPr rtl="0">
              <a:spcBef>
                <a:spcPts val="0"/>
              </a:spcBef>
              <a:spcAft>
                <a:spcPts val="0"/>
              </a:spcAft>
            </a:pPr>
            <a:r>
              <a:rPr lang="en-US" sz="1800" b="0" i="0" u="none" strike="noStrike" dirty="0">
                <a:solidFill>
                  <a:srgbClr val="000000"/>
                </a:solidFill>
                <a:effectLst/>
                <a:latin typeface="Arial" panose="020B0604020202020204" pitchFamily="34" charset="0"/>
              </a:rPr>
              <a:t>[CLICK] flips edges in order to further optimize the wirelength and pathlength tradeoffs for a PD tree.</a:t>
            </a:r>
          </a:p>
          <a:p>
            <a:pPr rtl="0">
              <a:spcBef>
                <a:spcPts val="0"/>
              </a:spcBef>
              <a:spcAft>
                <a:spcPts val="0"/>
              </a:spcAft>
            </a:pP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PD and PD-II trees can further be improved in terms of wirelength and pathlength using Steinerization methods such as L-shape flipping (HVW), </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and Detour-Aware Steinerization (DAS) – the latter of which was introduced in the same paper as PD-II.</a:t>
            </a:r>
            <a:br>
              <a:rPr lang="en-US" sz="1800" b="0" i="0" u="none" strike="noStrike" dirty="0">
                <a:solidFill>
                  <a:srgbClr val="000000"/>
                </a:solidFill>
                <a:effectLst/>
                <a:latin typeface="Arial" panose="020B0604020202020204" pitchFamily="34" charset="0"/>
              </a:rPr>
            </a:br>
            <a:br>
              <a:rPr lang="en-US" sz="1800" b="0" i="0" u="none" strike="noStrike" dirty="0">
                <a:solidFill>
                  <a:srgbClr val="000000"/>
                </a:solidFill>
                <a:effectLst/>
                <a:latin typeface="Arial" panose="020B0604020202020204" pitchFamily="34" charset="0"/>
              </a:rPr>
            </a:br>
            <a:endParaRPr lang="en-US" b="0" dirty="0">
              <a:effectLst/>
            </a:endParaRPr>
          </a:p>
          <a:p>
            <a:br>
              <a:rPr lang="en-US" dirty="0"/>
            </a:br>
            <a:endParaRPr dirty="0"/>
          </a:p>
        </p:txBody>
      </p:sp>
      <p:sp>
        <p:nvSpPr>
          <p:cNvPr id="48" name="Google Shape;48;p13: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4048684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rtl="0">
              <a:spcBef>
                <a:spcPts val="0"/>
              </a:spcBef>
              <a:spcAft>
                <a:spcPts val="0"/>
              </a:spcAft>
            </a:pPr>
            <a:r>
              <a:rPr lang="en-US" sz="1200" b="0" i="0" u="none" strike="noStrike" dirty="0">
                <a:solidFill>
                  <a:srgbClr val="000000"/>
                </a:solidFill>
                <a:effectLst/>
                <a:latin typeface="Arial" panose="020B0604020202020204" pitchFamily="34" charset="0"/>
              </a:rPr>
              <a:t>Skew, the maximum difference between pathlengths in a routing tree, is also an important metric for chip performance.</a:t>
            </a:r>
            <a:endParaRPr lang="en-US" sz="1800" b="0" dirty="0">
              <a:effectLst/>
            </a:endParaRPr>
          </a:p>
          <a:p>
            <a:pPr rtl="0">
              <a:spcBef>
                <a:spcPts val="0"/>
              </a:spcBef>
              <a:spcAft>
                <a:spcPts val="0"/>
              </a:spcAft>
            </a:pPr>
            <a:endParaRPr lang="en-US" sz="1800" b="0" i="0" u="none" strike="noStrike" dirty="0">
              <a:solidFill>
                <a:srgbClr val="000000"/>
              </a:solidFill>
              <a:effectLst/>
              <a:latin typeface="Arial" panose="020B0604020202020204" pitchFamily="34" charset="0"/>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[CLICK]</a:t>
            </a:r>
          </a:p>
          <a:p>
            <a:pPr rtl="0">
              <a:spcBef>
                <a:spcPts val="0"/>
              </a:spcBef>
              <a:spcAft>
                <a:spcPts val="0"/>
              </a:spcAft>
            </a:pPr>
            <a:r>
              <a:rPr lang="en-US" sz="1200" b="0" i="0" u="none" strike="noStrike" dirty="0">
                <a:solidFill>
                  <a:srgbClr val="000000"/>
                </a:solidFill>
                <a:effectLst/>
                <a:latin typeface="Arial" panose="020B0604020202020204" pitchFamily="34" charset="0"/>
              </a:rPr>
              <a:t>Although PD and PD-II perform well for wirelength and pathlength tradeoffs, skew is ignored. </a:t>
            </a:r>
            <a:endParaRPr lang="en-US" sz="1800" b="0" i="0" u="none" strike="noStrike" dirty="0">
              <a:solidFill>
                <a:srgbClr val="000000"/>
              </a:solidFill>
              <a:effectLst/>
              <a:latin typeface="Calibri"/>
            </a:endParaRPr>
          </a:p>
          <a:p>
            <a:pPr rtl="0">
              <a:spcBef>
                <a:spcPts val="0"/>
              </a:spcBef>
              <a:spcAft>
                <a:spcPts val="0"/>
              </a:spcAft>
            </a:pPr>
            <a:r>
              <a:rPr lang="en-US" sz="1200" b="0" i="0" u="none" strike="noStrike" dirty="0">
                <a:solidFill>
                  <a:srgbClr val="000000"/>
                </a:solidFill>
                <a:effectLst/>
                <a:latin typeface="Arial" panose="020B0604020202020204" pitchFamily="34" charset="0"/>
              </a:rPr>
              <a:t>On the right, we can see an example of a PD tree. </a:t>
            </a:r>
          </a:p>
          <a:p>
            <a:pPr rtl="0">
              <a:spcBef>
                <a:spcPts val="0"/>
              </a:spcBef>
              <a:spcAft>
                <a:spcPts val="0"/>
              </a:spcAft>
            </a:pPr>
            <a:endParaRPr lang="en-US" sz="1800" b="0" dirty="0">
              <a:effectLst/>
            </a:endParaRPr>
          </a:p>
          <a:p>
            <a:pPr rtl="0">
              <a:spcBef>
                <a:spcPts val="0"/>
              </a:spcBef>
              <a:spcAft>
                <a:spcPts val="0"/>
              </a:spcAft>
            </a:pPr>
            <a:r>
              <a:rPr lang="en-US" sz="1200" b="0" i="0" u="none" strike="noStrike" dirty="0">
                <a:solidFill>
                  <a:srgbClr val="000000"/>
                </a:solidFill>
                <a:effectLst/>
                <a:latin typeface="Arial" panose="020B0604020202020204" pitchFamily="34" charset="0"/>
              </a:rPr>
              <a:t>The root is highlighted in black, and the vertices that have </a:t>
            </a:r>
          </a:p>
          <a:p>
            <a:pPr rtl="0">
              <a:spcBef>
                <a:spcPts val="0"/>
              </a:spcBef>
              <a:spcAft>
                <a:spcPts val="0"/>
              </a:spcAft>
            </a:pPr>
            <a:r>
              <a:rPr lang="en-US" sz="1200" b="0" i="0" u="none" strike="noStrike" dirty="0">
                <a:solidFill>
                  <a:srgbClr val="000000"/>
                </a:solidFill>
                <a:effectLst/>
                <a:latin typeface="Arial" panose="020B0604020202020204" pitchFamily="34" charset="0"/>
              </a:rPr>
              <a:t>[CLICK] minimum and maximum pathlengths from the root are highlighted in red and orange, respectively.</a:t>
            </a:r>
            <a:endParaRPr lang="en-US" sz="1800" b="0" dirty="0">
              <a:effectLst/>
            </a:endParaRPr>
          </a:p>
          <a:p>
            <a:pPr rtl="0">
              <a:spcBef>
                <a:spcPts val="0"/>
              </a:spcBef>
              <a:spcAft>
                <a:spcPts val="0"/>
              </a:spcAft>
            </a:pPr>
            <a:r>
              <a:rPr lang="en-US" sz="1200" b="0" i="0" u="none" strike="noStrike" dirty="0">
                <a:solidFill>
                  <a:srgbClr val="000000"/>
                </a:solidFill>
                <a:effectLst/>
                <a:latin typeface="Arial" panose="020B0604020202020204" pitchFamily="34" charset="0"/>
              </a:rPr>
              <a:t>[CLICK] Although our minimum pathlength is very small, the maximum pathlength is too large – thus creating a very high skew value. </a:t>
            </a:r>
            <a:endParaRPr lang="en-US" sz="1800" b="0" dirty="0">
              <a:effectLst/>
            </a:endParaRPr>
          </a:p>
          <a:p>
            <a:br>
              <a:rPr lang="en-US" sz="1800" b="0" dirty="0">
                <a:effectLst/>
              </a:rPr>
            </a:b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9735CE2-4008-C94A-B3B5-A5CCD4305BF9}" type="slidenum">
              <a:rPr lang="en-US" smtClean="0"/>
              <a:t>8</a:t>
            </a:fld>
            <a:endParaRPr lang="en-US"/>
          </a:p>
        </p:txBody>
      </p:sp>
    </p:spTree>
    <p:extLst>
      <p:ext uri="{BB962C8B-B14F-4D97-AF65-F5344CB8AC3E}">
        <p14:creationId xmlns:p14="http://schemas.microsoft.com/office/powerpoint/2010/main" val="2009825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will move onto our first study </a:t>
            </a:r>
            <a:r>
              <a:rPr lang="en-US" dirty="0">
                <a:sym typeface="Wingdings" pitchFamily="2" charset="2"/>
              </a:rPr>
              <a:t> PD characterization results with respect to normalized wirelength and normalized skew</a:t>
            </a:r>
            <a:endParaRPr lang="en-US" dirty="0"/>
          </a:p>
        </p:txBody>
      </p:sp>
    </p:spTree>
    <p:extLst>
      <p:ext uri="{BB962C8B-B14F-4D97-AF65-F5344CB8AC3E}">
        <p14:creationId xmlns:p14="http://schemas.microsoft.com/office/powerpoint/2010/main" val="1851044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x" preserve="1">
  <p:cSld name="Title Slide">
    <p:spTree>
      <p:nvGrpSpPr>
        <p:cNvPr id="1" name="Shape 11"/>
        <p:cNvGrpSpPr/>
        <p:nvPr/>
      </p:nvGrpSpPr>
      <p:grpSpPr>
        <a:xfrm>
          <a:off x="0" y="0"/>
          <a:ext cx="0" cy="0"/>
          <a:chOff x="0" y="0"/>
          <a:chExt cx="0" cy="0"/>
        </a:xfrm>
      </p:grpSpPr>
      <p:sp>
        <p:nvSpPr>
          <p:cNvPr id="12" name="Google Shape;12;p30"/>
          <p:cNvSpPr txBox="1">
            <a:spLocks noGrp="1"/>
          </p:cNvSpPr>
          <p:nvPr>
            <p:ph type="title"/>
          </p:nvPr>
        </p:nvSpPr>
        <p:spPr>
          <a:xfrm>
            <a:off x="914400" y="1900237"/>
            <a:ext cx="10363200" cy="1143001"/>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rgbClr val="1F497D"/>
              </a:buClr>
              <a:buSzPts val="4000"/>
              <a:buFont typeface="Arial"/>
              <a:buNone/>
              <a:defRPr sz="4000" b="1" i="0" u="none" strike="noStrike" cap="none">
                <a:solidFill>
                  <a:srgbClr val="1F497D"/>
                </a:solidFill>
                <a:latin typeface="Arial"/>
                <a:ea typeface="Arial"/>
                <a:cs typeface="Arial"/>
                <a:sym typeface="Arial"/>
              </a:defRPr>
            </a:lvl1pPr>
            <a:lvl2pPr marR="0" lvl="1" algn="l" rtl="0">
              <a:lnSpc>
                <a:spcPct val="90000"/>
              </a:lnSpc>
              <a:spcBef>
                <a:spcPts val="0"/>
              </a:spcBef>
              <a:spcAft>
                <a:spcPts val="0"/>
              </a:spcAft>
              <a:buClr>
                <a:srgbClr val="254061"/>
              </a:buClr>
              <a:buSzPts val="3200"/>
              <a:buFont typeface="Arial"/>
              <a:buNone/>
              <a:defRPr sz="3200" b="1" i="0" u="none" strike="noStrike" cap="none">
                <a:solidFill>
                  <a:srgbClr val="254061"/>
                </a:solidFill>
                <a:latin typeface="Arial"/>
                <a:ea typeface="Arial"/>
                <a:cs typeface="Arial"/>
                <a:sym typeface="Arial"/>
              </a:defRPr>
            </a:lvl2pPr>
            <a:lvl3pPr marR="0" lvl="2" algn="l" rtl="0">
              <a:lnSpc>
                <a:spcPct val="90000"/>
              </a:lnSpc>
              <a:spcBef>
                <a:spcPts val="0"/>
              </a:spcBef>
              <a:spcAft>
                <a:spcPts val="0"/>
              </a:spcAft>
              <a:buClr>
                <a:srgbClr val="254061"/>
              </a:buClr>
              <a:buSzPts val="3200"/>
              <a:buFont typeface="Arial"/>
              <a:buNone/>
              <a:defRPr sz="3200" b="1" i="0" u="none" strike="noStrike" cap="none">
                <a:solidFill>
                  <a:srgbClr val="254061"/>
                </a:solidFill>
                <a:latin typeface="Arial"/>
                <a:ea typeface="Arial"/>
                <a:cs typeface="Arial"/>
                <a:sym typeface="Arial"/>
              </a:defRPr>
            </a:lvl3pPr>
            <a:lvl4pPr marR="0" lvl="3" algn="l" rtl="0">
              <a:lnSpc>
                <a:spcPct val="90000"/>
              </a:lnSpc>
              <a:spcBef>
                <a:spcPts val="0"/>
              </a:spcBef>
              <a:spcAft>
                <a:spcPts val="0"/>
              </a:spcAft>
              <a:buClr>
                <a:srgbClr val="254061"/>
              </a:buClr>
              <a:buSzPts val="3200"/>
              <a:buFont typeface="Arial"/>
              <a:buNone/>
              <a:defRPr sz="3200" b="1" i="0" u="none" strike="noStrike" cap="none">
                <a:solidFill>
                  <a:srgbClr val="254061"/>
                </a:solidFill>
                <a:latin typeface="Arial"/>
                <a:ea typeface="Arial"/>
                <a:cs typeface="Arial"/>
                <a:sym typeface="Arial"/>
              </a:defRPr>
            </a:lvl4pPr>
            <a:lvl5pPr marR="0" lvl="4" algn="l" rtl="0">
              <a:lnSpc>
                <a:spcPct val="90000"/>
              </a:lnSpc>
              <a:spcBef>
                <a:spcPts val="0"/>
              </a:spcBef>
              <a:spcAft>
                <a:spcPts val="0"/>
              </a:spcAft>
              <a:buClr>
                <a:srgbClr val="254061"/>
              </a:buClr>
              <a:buSzPts val="3200"/>
              <a:buFont typeface="Arial"/>
              <a:buNone/>
              <a:defRPr sz="3200" b="1" i="0" u="none" strike="noStrike" cap="none">
                <a:solidFill>
                  <a:srgbClr val="254061"/>
                </a:solidFill>
                <a:latin typeface="Arial"/>
                <a:ea typeface="Arial"/>
                <a:cs typeface="Arial"/>
                <a:sym typeface="Arial"/>
              </a:defRPr>
            </a:lvl5pPr>
            <a:lvl6pPr marR="0" lvl="5" algn="l" rtl="0">
              <a:lnSpc>
                <a:spcPct val="90000"/>
              </a:lnSpc>
              <a:spcBef>
                <a:spcPts val="0"/>
              </a:spcBef>
              <a:spcAft>
                <a:spcPts val="0"/>
              </a:spcAft>
              <a:buClr>
                <a:srgbClr val="254061"/>
              </a:buClr>
              <a:buSzPts val="3200"/>
              <a:buFont typeface="Arial"/>
              <a:buNone/>
              <a:defRPr sz="3200" b="1" i="0" u="none" strike="noStrike" cap="none">
                <a:solidFill>
                  <a:srgbClr val="254061"/>
                </a:solidFill>
                <a:latin typeface="Arial"/>
                <a:ea typeface="Arial"/>
                <a:cs typeface="Arial"/>
                <a:sym typeface="Arial"/>
              </a:defRPr>
            </a:lvl6pPr>
            <a:lvl7pPr marR="0" lvl="6" algn="l" rtl="0">
              <a:lnSpc>
                <a:spcPct val="90000"/>
              </a:lnSpc>
              <a:spcBef>
                <a:spcPts val="0"/>
              </a:spcBef>
              <a:spcAft>
                <a:spcPts val="0"/>
              </a:spcAft>
              <a:buClr>
                <a:srgbClr val="254061"/>
              </a:buClr>
              <a:buSzPts val="3200"/>
              <a:buFont typeface="Arial"/>
              <a:buNone/>
              <a:defRPr sz="3200" b="1" i="0" u="none" strike="noStrike" cap="none">
                <a:solidFill>
                  <a:srgbClr val="254061"/>
                </a:solidFill>
                <a:latin typeface="Arial"/>
                <a:ea typeface="Arial"/>
                <a:cs typeface="Arial"/>
                <a:sym typeface="Arial"/>
              </a:defRPr>
            </a:lvl7pPr>
            <a:lvl8pPr marR="0" lvl="7" algn="l" rtl="0">
              <a:lnSpc>
                <a:spcPct val="90000"/>
              </a:lnSpc>
              <a:spcBef>
                <a:spcPts val="0"/>
              </a:spcBef>
              <a:spcAft>
                <a:spcPts val="0"/>
              </a:spcAft>
              <a:buClr>
                <a:srgbClr val="254061"/>
              </a:buClr>
              <a:buSzPts val="3200"/>
              <a:buFont typeface="Arial"/>
              <a:buNone/>
              <a:defRPr sz="3200" b="1" i="0" u="none" strike="noStrike" cap="none">
                <a:solidFill>
                  <a:srgbClr val="254061"/>
                </a:solidFill>
                <a:latin typeface="Arial"/>
                <a:ea typeface="Arial"/>
                <a:cs typeface="Arial"/>
                <a:sym typeface="Arial"/>
              </a:defRPr>
            </a:lvl8pPr>
            <a:lvl9pPr marR="0" lvl="8" algn="l" rtl="0">
              <a:lnSpc>
                <a:spcPct val="90000"/>
              </a:lnSpc>
              <a:spcBef>
                <a:spcPts val="0"/>
              </a:spcBef>
              <a:spcAft>
                <a:spcPts val="0"/>
              </a:spcAft>
              <a:buClr>
                <a:srgbClr val="254061"/>
              </a:buClr>
              <a:buSzPts val="3200"/>
              <a:buFont typeface="Arial"/>
              <a:buNone/>
              <a:defRPr sz="3200" b="1" i="0" u="none" strike="noStrike" cap="none">
                <a:solidFill>
                  <a:srgbClr val="254061"/>
                </a:solidFill>
                <a:latin typeface="Arial"/>
                <a:ea typeface="Arial"/>
                <a:cs typeface="Arial"/>
                <a:sym typeface="Arial"/>
              </a:defRPr>
            </a:lvl9pPr>
          </a:lstStyle>
          <a:p>
            <a:endParaRPr/>
          </a:p>
        </p:txBody>
      </p:sp>
      <p:sp>
        <p:nvSpPr>
          <p:cNvPr id="13" name="Google Shape;13;p30"/>
          <p:cNvSpPr txBox="1">
            <a:spLocks noGrp="1"/>
          </p:cNvSpPr>
          <p:nvPr>
            <p:ph type="body" idx="1"/>
          </p:nvPr>
        </p:nvSpPr>
        <p:spPr>
          <a:xfrm>
            <a:off x="1701800" y="4191000"/>
            <a:ext cx="8534400" cy="17526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5000"/>
              </a:lnSpc>
              <a:spcBef>
                <a:spcPts val="800"/>
              </a:spcBef>
              <a:spcAft>
                <a:spcPts val="0"/>
              </a:spcAft>
              <a:buClr>
                <a:srgbClr val="000000"/>
              </a:buClr>
              <a:buSzPts val="2400"/>
              <a:buFont typeface="Arial"/>
              <a:buNone/>
              <a:defRPr sz="2400" b="1" i="0" u="none" strike="noStrike" cap="none">
                <a:solidFill>
                  <a:srgbClr val="000000"/>
                </a:solidFill>
                <a:latin typeface="Arial"/>
                <a:ea typeface="Arial"/>
                <a:cs typeface="Arial"/>
                <a:sym typeface="Arial"/>
              </a:defRPr>
            </a:lvl1pPr>
            <a:lvl2pPr marL="914400" marR="0" lvl="1" indent="-381000" algn="ctr" rtl="0">
              <a:lnSpc>
                <a:spcPct val="95000"/>
              </a:lnSpc>
              <a:spcBef>
                <a:spcPts val="800"/>
              </a:spcBef>
              <a:spcAft>
                <a:spcPts val="0"/>
              </a:spcAft>
              <a:buClr>
                <a:srgbClr val="000000"/>
              </a:buClr>
              <a:buSzPts val="2400"/>
              <a:buFont typeface="Arial"/>
              <a:buChar char="•"/>
              <a:defRPr sz="2400" b="1" i="0" u="none" strike="noStrike" cap="none">
                <a:solidFill>
                  <a:srgbClr val="000000"/>
                </a:solidFill>
                <a:latin typeface="Arial"/>
                <a:ea typeface="Arial"/>
                <a:cs typeface="Arial"/>
                <a:sym typeface="Arial"/>
              </a:defRPr>
            </a:lvl2pPr>
            <a:lvl3pPr marL="1371600" marR="0" lvl="2" indent="-381000" algn="ctr" rtl="0">
              <a:lnSpc>
                <a:spcPct val="95000"/>
              </a:lnSpc>
              <a:spcBef>
                <a:spcPts val="800"/>
              </a:spcBef>
              <a:spcAft>
                <a:spcPts val="0"/>
              </a:spcAft>
              <a:buClr>
                <a:srgbClr val="000000"/>
              </a:buClr>
              <a:buSzPts val="2400"/>
              <a:buFont typeface="Arial"/>
              <a:buChar char="•"/>
              <a:defRPr sz="2400" b="1" i="0" u="none" strike="noStrike" cap="none">
                <a:solidFill>
                  <a:srgbClr val="000000"/>
                </a:solidFill>
                <a:latin typeface="Arial"/>
                <a:ea typeface="Arial"/>
                <a:cs typeface="Arial"/>
                <a:sym typeface="Arial"/>
              </a:defRPr>
            </a:lvl3pPr>
            <a:lvl4pPr marL="1828800" marR="0" lvl="3" indent="-304800" algn="ctr" rtl="0">
              <a:lnSpc>
                <a:spcPct val="95000"/>
              </a:lnSpc>
              <a:spcBef>
                <a:spcPts val="800"/>
              </a:spcBef>
              <a:spcAft>
                <a:spcPts val="0"/>
              </a:spcAft>
              <a:buClr>
                <a:srgbClr val="000000"/>
              </a:buClr>
              <a:buSzPts val="1200"/>
              <a:buFont typeface="Arial"/>
              <a:buChar char=""/>
              <a:defRPr sz="2400" b="1" i="0" u="none" strike="noStrike" cap="none">
                <a:solidFill>
                  <a:srgbClr val="000000"/>
                </a:solidFill>
                <a:latin typeface="Arial"/>
                <a:ea typeface="Arial"/>
                <a:cs typeface="Arial"/>
                <a:sym typeface="Arial"/>
              </a:defRPr>
            </a:lvl4pPr>
            <a:lvl5pPr marL="2286000" marR="0" lvl="4" indent="-381000" algn="ctr" rtl="0">
              <a:lnSpc>
                <a:spcPct val="95000"/>
              </a:lnSpc>
              <a:spcBef>
                <a:spcPts val="800"/>
              </a:spcBef>
              <a:spcAft>
                <a:spcPts val="0"/>
              </a:spcAft>
              <a:buClr>
                <a:srgbClr val="000000"/>
              </a:buClr>
              <a:buSzPts val="2400"/>
              <a:buFont typeface="Arial"/>
              <a:buChar char="•"/>
              <a:defRPr sz="2400" b="1" i="0" u="none" strike="noStrike" cap="none">
                <a:solidFill>
                  <a:srgbClr val="000000"/>
                </a:solidFill>
                <a:latin typeface="Arial"/>
                <a:ea typeface="Arial"/>
                <a:cs typeface="Arial"/>
                <a:sym typeface="Arial"/>
              </a:defRPr>
            </a:lvl5pPr>
            <a:lvl6pPr marL="2743200" marR="0" lvl="5" indent="-406400" algn="l" rtl="0">
              <a:lnSpc>
                <a:spcPct val="85000"/>
              </a:lnSpc>
              <a:spcBef>
                <a:spcPts val="1000"/>
              </a:spcBef>
              <a:spcAft>
                <a:spcPts val="0"/>
              </a:spcAft>
              <a:buClr>
                <a:srgbClr val="C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85000"/>
              </a:lnSpc>
              <a:spcBef>
                <a:spcPts val="1000"/>
              </a:spcBef>
              <a:spcAft>
                <a:spcPts val="0"/>
              </a:spcAft>
              <a:buClr>
                <a:srgbClr val="C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85000"/>
              </a:lnSpc>
              <a:spcBef>
                <a:spcPts val="1000"/>
              </a:spcBef>
              <a:spcAft>
                <a:spcPts val="0"/>
              </a:spcAft>
              <a:buClr>
                <a:srgbClr val="C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85000"/>
              </a:lnSpc>
              <a:spcBef>
                <a:spcPts val="1000"/>
              </a:spcBef>
              <a:spcAft>
                <a:spcPts val="0"/>
              </a:spcAft>
              <a:buClr>
                <a:srgbClr val="C00000"/>
              </a:buClr>
              <a:buSzPts val="2800"/>
              <a:buFont typeface="Arial"/>
              <a:buChar char="•"/>
              <a:defRPr sz="2800" b="0" i="0" u="none" strike="noStrike" cap="none">
                <a:solidFill>
                  <a:srgbClr val="000000"/>
                </a:solidFill>
                <a:latin typeface="Arial"/>
                <a:ea typeface="Arial"/>
                <a:cs typeface="Arial"/>
                <a:sym typeface="Arial"/>
              </a:defRPr>
            </a:lvl9pPr>
          </a:lstStyle>
          <a:p>
            <a:endParaRPr/>
          </a:p>
        </p:txBody>
      </p:sp>
      <p:cxnSp>
        <p:nvCxnSpPr>
          <p:cNvPr id="14" name="Google Shape;14;p30"/>
          <p:cNvCxnSpPr/>
          <p:nvPr/>
        </p:nvCxnSpPr>
        <p:spPr>
          <a:xfrm>
            <a:off x="218017" y="3963671"/>
            <a:ext cx="11794068" cy="1"/>
          </a:xfrm>
          <a:prstGeom prst="straightConnector1">
            <a:avLst/>
          </a:prstGeom>
          <a:noFill/>
          <a:ln w="57150" cap="flat" cmpd="sng">
            <a:solidFill>
              <a:srgbClr val="C00000"/>
            </a:solidFill>
            <a:prstDash val="solid"/>
            <a:round/>
            <a:headEnd type="none" w="sm" len="sm"/>
            <a:tailEnd type="none" w="sm" len="sm"/>
          </a:ln>
        </p:spPr>
      </p:cxnSp>
      <p:sp>
        <p:nvSpPr>
          <p:cNvPr id="15" name="Google Shape;15;p30"/>
          <p:cNvSpPr txBox="1"/>
          <p:nvPr/>
        </p:nvSpPr>
        <p:spPr>
          <a:xfrm>
            <a:off x="5464291" y="6516434"/>
            <a:ext cx="3731411" cy="345441"/>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800"/>
              <a:buFont typeface="Tahoma"/>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709891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reserve="1">
  <p:cSld name="Title and Content">
    <p:spTree>
      <p:nvGrpSpPr>
        <p:cNvPr id="1" name="Shape 16"/>
        <p:cNvGrpSpPr/>
        <p:nvPr/>
      </p:nvGrpSpPr>
      <p:grpSpPr>
        <a:xfrm>
          <a:off x="0" y="0"/>
          <a:ext cx="0" cy="0"/>
          <a:chOff x="0" y="0"/>
          <a:chExt cx="0" cy="0"/>
        </a:xfrm>
      </p:grpSpPr>
      <p:sp>
        <p:nvSpPr>
          <p:cNvPr id="17" name="Google Shape;17;p31"/>
          <p:cNvSpPr txBox="1">
            <a:spLocks noGrp="1"/>
          </p:cNvSpPr>
          <p:nvPr>
            <p:ph type="sldNum" idx="12"/>
          </p:nvPr>
        </p:nvSpPr>
        <p:spPr>
          <a:xfrm>
            <a:off x="11768383" y="6548438"/>
            <a:ext cx="310339" cy="307777"/>
          </a:xfrm>
          <a:prstGeom prst="rect">
            <a:avLst/>
          </a:prstGeom>
          <a:noFill/>
          <a:ln>
            <a:noFill/>
          </a:ln>
        </p:spPr>
        <p:txBody>
          <a:bodyPr spcFirstLastPara="1" wrap="square" lIns="45700" tIns="45700" rIns="45700" bIns="45700" anchor="t" anchorCtr="0">
            <a:noAutofit/>
          </a:bodyPr>
          <a:lstStyle>
            <a:lvl1pPr marL="0" marR="0" lvl="0" indent="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18" name="Google Shape;18;p31"/>
          <p:cNvSpPr txBox="1">
            <a:spLocks noGrp="1"/>
          </p:cNvSpPr>
          <p:nvPr>
            <p:ph type="body" idx="1"/>
          </p:nvPr>
        </p:nvSpPr>
        <p:spPr>
          <a:xfrm>
            <a:off x="228601" y="838200"/>
            <a:ext cx="11781367" cy="556260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85000"/>
              </a:lnSpc>
              <a:spcBef>
                <a:spcPts val="1000"/>
              </a:spcBef>
              <a:spcAft>
                <a:spcPts val="0"/>
              </a:spcAft>
              <a:buClr>
                <a:srgbClr val="C00000"/>
              </a:buClr>
              <a:buSzPts val="2800"/>
              <a:buFont typeface="Arial"/>
              <a:buChar char="•"/>
              <a:defRPr sz="2800" b="0" i="0" u="none" strike="noStrike" cap="none">
                <a:solidFill>
                  <a:srgbClr val="000000"/>
                </a:solidFill>
                <a:latin typeface="Arial"/>
                <a:ea typeface="Arial"/>
                <a:cs typeface="Arial"/>
                <a:sym typeface="Arial"/>
              </a:defRPr>
            </a:lvl1pPr>
            <a:lvl2pPr marL="914400" marR="0" lvl="1" indent="-406400" algn="l" rtl="0">
              <a:lnSpc>
                <a:spcPct val="85000"/>
              </a:lnSpc>
              <a:spcBef>
                <a:spcPts val="1000"/>
              </a:spcBef>
              <a:spcAft>
                <a:spcPts val="0"/>
              </a:spcAft>
              <a:buClr>
                <a:srgbClr val="C00000"/>
              </a:buClr>
              <a:buSzPts val="2800"/>
              <a:buFont typeface="Arial"/>
              <a:buChar char="•"/>
              <a:defRPr sz="2800" b="0" i="0" u="none" strike="noStrike" cap="none">
                <a:solidFill>
                  <a:srgbClr val="000000"/>
                </a:solidFill>
                <a:latin typeface="Arial"/>
                <a:ea typeface="Arial"/>
                <a:cs typeface="Arial"/>
                <a:sym typeface="Arial"/>
              </a:defRPr>
            </a:lvl2pPr>
            <a:lvl3pPr marL="1371600" marR="0" lvl="2" indent="-406400" algn="l" rtl="0">
              <a:lnSpc>
                <a:spcPct val="85000"/>
              </a:lnSpc>
              <a:spcBef>
                <a:spcPts val="1000"/>
              </a:spcBef>
              <a:spcAft>
                <a:spcPts val="0"/>
              </a:spcAft>
              <a:buClr>
                <a:srgbClr val="C00000"/>
              </a:buClr>
              <a:buSzPts val="2800"/>
              <a:buFont typeface="Arial"/>
              <a:buChar char="•"/>
              <a:defRPr sz="2800" b="0" i="0" u="none" strike="noStrike" cap="none">
                <a:solidFill>
                  <a:srgbClr val="000000"/>
                </a:solidFill>
                <a:latin typeface="Arial"/>
                <a:ea typeface="Arial"/>
                <a:cs typeface="Arial"/>
                <a:sym typeface="Arial"/>
              </a:defRPr>
            </a:lvl3pPr>
            <a:lvl4pPr marL="1828800" marR="0" lvl="3" indent="-317500" algn="l" rtl="0">
              <a:lnSpc>
                <a:spcPct val="85000"/>
              </a:lnSpc>
              <a:spcBef>
                <a:spcPts val="1000"/>
              </a:spcBef>
              <a:spcAft>
                <a:spcPts val="0"/>
              </a:spcAft>
              <a:buClr>
                <a:srgbClr val="C00000"/>
              </a:buClr>
              <a:buSzPts val="1400"/>
              <a:buFont typeface="Arial"/>
              <a:buChar char="•"/>
              <a:defRPr sz="2800" b="0" i="0" u="none" strike="noStrike" cap="none">
                <a:solidFill>
                  <a:srgbClr val="000000"/>
                </a:solidFill>
                <a:latin typeface="Arial"/>
                <a:ea typeface="Arial"/>
                <a:cs typeface="Arial"/>
                <a:sym typeface="Arial"/>
              </a:defRPr>
            </a:lvl4pPr>
            <a:lvl5pPr marL="2286000" marR="0" lvl="4" indent="-406400" algn="l" rtl="0">
              <a:lnSpc>
                <a:spcPct val="85000"/>
              </a:lnSpc>
              <a:spcBef>
                <a:spcPts val="1000"/>
              </a:spcBef>
              <a:spcAft>
                <a:spcPts val="0"/>
              </a:spcAft>
              <a:buClr>
                <a:srgbClr val="C00000"/>
              </a:buClr>
              <a:buSzPts val="2800"/>
              <a:buFont typeface="Arial"/>
              <a:buChar char="•"/>
              <a:defRPr sz="2800" b="0" i="0" u="none" strike="noStrike" cap="none">
                <a:solidFill>
                  <a:srgbClr val="000000"/>
                </a:solidFill>
                <a:latin typeface="Arial"/>
                <a:ea typeface="Arial"/>
                <a:cs typeface="Arial"/>
                <a:sym typeface="Arial"/>
              </a:defRPr>
            </a:lvl5pPr>
            <a:lvl6pPr marL="2743200" marR="0" lvl="5" indent="-406400" algn="l" rtl="0">
              <a:lnSpc>
                <a:spcPct val="85000"/>
              </a:lnSpc>
              <a:spcBef>
                <a:spcPts val="1000"/>
              </a:spcBef>
              <a:spcAft>
                <a:spcPts val="0"/>
              </a:spcAft>
              <a:buClr>
                <a:srgbClr val="C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85000"/>
              </a:lnSpc>
              <a:spcBef>
                <a:spcPts val="1000"/>
              </a:spcBef>
              <a:spcAft>
                <a:spcPts val="0"/>
              </a:spcAft>
              <a:buClr>
                <a:srgbClr val="C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85000"/>
              </a:lnSpc>
              <a:spcBef>
                <a:spcPts val="1000"/>
              </a:spcBef>
              <a:spcAft>
                <a:spcPts val="0"/>
              </a:spcAft>
              <a:buClr>
                <a:srgbClr val="C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85000"/>
              </a:lnSpc>
              <a:spcBef>
                <a:spcPts val="1000"/>
              </a:spcBef>
              <a:spcAft>
                <a:spcPts val="0"/>
              </a:spcAft>
              <a:buClr>
                <a:srgbClr val="C00000"/>
              </a:buClr>
              <a:buSzPts val="2800"/>
              <a:buFont typeface="Arial"/>
              <a:buChar char="•"/>
              <a:defRPr sz="2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225411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reserve="1">
  <p:cSld name="Two Content">
    <p:spTree>
      <p:nvGrpSpPr>
        <p:cNvPr id="1" name="Shape 19"/>
        <p:cNvGrpSpPr/>
        <p:nvPr/>
      </p:nvGrpSpPr>
      <p:grpSpPr>
        <a:xfrm>
          <a:off x="0" y="0"/>
          <a:ext cx="0" cy="0"/>
          <a:chOff x="0" y="0"/>
          <a:chExt cx="0" cy="0"/>
        </a:xfrm>
      </p:grpSpPr>
      <p:sp>
        <p:nvSpPr>
          <p:cNvPr id="20" name="Google Shape;20;p32"/>
          <p:cNvSpPr txBox="1">
            <a:spLocks noGrp="1"/>
          </p:cNvSpPr>
          <p:nvPr>
            <p:ph type="sldNum" idx="12"/>
          </p:nvPr>
        </p:nvSpPr>
        <p:spPr>
          <a:xfrm>
            <a:off x="11768383" y="6548438"/>
            <a:ext cx="310339" cy="307777"/>
          </a:xfrm>
          <a:prstGeom prst="rect">
            <a:avLst/>
          </a:prstGeom>
          <a:noFill/>
          <a:ln>
            <a:noFill/>
          </a:ln>
        </p:spPr>
        <p:txBody>
          <a:bodyPr spcFirstLastPara="1" wrap="square" lIns="45700" tIns="45700" rIns="45700" bIns="45700" anchor="t" anchorCtr="0">
            <a:noAutofit/>
          </a:bodyPr>
          <a:lstStyle>
            <a:lvl1pPr marL="0" marR="0" lvl="0" indent="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21" name="Google Shape;21;p32"/>
          <p:cNvSpPr txBox="1">
            <a:spLocks noGrp="1"/>
          </p:cNvSpPr>
          <p:nvPr>
            <p:ph type="title"/>
          </p:nvPr>
        </p:nvSpPr>
        <p:spPr>
          <a:xfrm>
            <a:off x="215900" y="144462"/>
            <a:ext cx="11802533" cy="595314"/>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254061"/>
              </a:buClr>
              <a:buSzPts val="3200"/>
              <a:buFont typeface="Arial"/>
              <a:buNone/>
              <a:defRPr sz="3200" b="1" i="0" u="none" strike="noStrike" cap="none">
                <a:solidFill>
                  <a:srgbClr val="254061"/>
                </a:solidFill>
                <a:latin typeface="Arial"/>
                <a:ea typeface="Arial"/>
                <a:cs typeface="Arial"/>
                <a:sym typeface="Arial"/>
              </a:defRPr>
            </a:lvl1pPr>
            <a:lvl2pPr marR="0" lvl="1" algn="l" rtl="0">
              <a:lnSpc>
                <a:spcPct val="90000"/>
              </a:lnSpc>
              <a:spcBef>
                <a:spcPts val="0"/>
              </a:spcBef>
              <a:spcAft>
                <a:spcPts val="0"/>
              </a:spcAft>
              <a:buClr>
                <a:srgbClr val="254061"/>
              </a:buClr>
              <a:buSzPts val="3200"/>
              <a:buFont typeface="Arial"/>
              <a:buNone/>
              <a:defRPr sz="3200" b="1" i="0" u="none" strike="noStrike" cap="none">
                <a:solidFill>
                  <a:srgbClr val="254061"/>
                </a:solidFill>
                <a:latin typeface="Arial"/>
                <a:ea typeface="Arial"/>
                <a:cs typeface="Arial"/>
                <a:sym typeface="Arial"/>
              </a:defRPr>
            </a:lvl2pPr>
            <a:lvl3pPr marR="0" lvl="2" algn="l" rtl="0">
              <a:lnSpc>
                <a:spcPct val="90000"/>
              </a:lnSpc>
              <a:spcBef>
                <a:spcPts val="0"/>
              </a:spcBef>
              <a:spcAft>
                <a:spcPts val="0"/>
              </a:spcAft>
              <a:buClr>
                <a:srgbClr val="254061"/>
              </a:buClr>
              <a:buSzPts val="3200"/>
              <a:buFont typeface="Arial"/>
              <a:buNone/>
              <a:defRPr sz="3200" b="1" i="0" u="none" strike="noStrike" cap="none">
                <a:solidFill>
                  <a:srgbClr val="254061"/>
                </a:solidFill>
                <a:latin typeface="Arial"/>
                <a:ea typeface="Arial"/>
                <a:cs typeface="Arial"/>
                <a:sym typeface="Arial"/>
              </a:defRPr>
            </a:lvl3pPr>
            <a:lvl4pPr marR="0" lvl="3" algn="l" rtl="0">
              <a:lnSpc>
                <a:spcPct val="90000"/>
              </a:lnSpc>
              <a:spcBef>
                <a:spcPts val="0"/>
              </a:spcBef>
              <a:spcAft>
                <a:spcPts val="0"/>
              </a:spcAft>
              <a:buClr>
                <a:srgbClr val="254061"/>
              </a:buClr>
              <a:buSzPts val="3200"/>
              <a:buFont typeface="Arial"/>
              <a:buNone/>
              <a:defRPr sz="3200" b="1" i="0" u="none" strike="noStrike" cap="none">
                <a:solidFill>
                  <a:srgbClr val="254061"/>
                </a:solidFill>
                <a:latin typeface="Arial"/>
                <a:ea typeface="Arial"/>
                <a:cs typeface="Arial"/>
                <a:sym typeface="Arial"/>
              </a:defRPr>
            </a:lvl4pPr>
            <a:lvl5pPr marR="0" lvl="4" algn="l" rtl="0">
              <a:lnSpc>
                <a:spcPct val="90000"/>
              </a:lnSpc>
              <a:spcBef>
                <a:spcPts val="0"/>
              </a:spcBef>
              <a:spcAft>
                <a:spcPts val="0"/>
              </a:spcAft>
              <a:buClr>
                <a:srgbClr val="254061"/>
              </a:buClr>
              <a:buSzPts val="3200"/>
              <a:buFont typeface="Arial"/>
              <a:buNone/>
              <a:defRPr sz="3200" b="1" i="0" u="none" strike="noStrike" cap="none">
                <a:solidFill>
                  <a:srgbClr val="254061"/>
                </a:solidFill>
                <a:latin typeface="Arial"/>
                <a:ea typeface="Arial"/>
                <a:cs typeface="Arial"/>
                <a:sym typeface="Arial"/>
              </a:defRPr>
            </a:lvl5pPr>
            <a:lvl6pPr marR="0" lvl="5" algn="l" rtl="0">
              <a:lnSpc>
                <a:spcPct val="90000"/>
              </a:lnSpc>
              <a:spcBef>
                <a:spcPts val="0"/>
              </a:spcBef>
              <a:spcAft>
                <a:spcPts val="0"/>
              </a:spcAft>
              <a:buClr>
                <a:srgbClr val="254061"/>
              </a:buClr>
              <a:buSzPts val="3200"/>
              <a:buFont typeface="Arial"/>
              <a:buNone/>
              <a:defRPr sz="3200" b="1" i="0" u="none" strike="noStrike" cap="none">
                <a:solidFill>
                  <a:srgbClr val="254061"/>
                </a:solidFill>
                <a:latin typeface="Arial"/>
                <a:ea typeface="Arial"/>
                <a:cs typeface="Arial"/>
                <a:sym typeface="Arial"/>
              </a:defRPr>
            </a:lvl6pPr>
            <a:lvl7pPr marR="0" lvl="6" algn="l" rtl="0">
              <a:lnSpc>
                <a:spcPct val="90000"/>
              </a:lnSpc>
              <a:spcBef>
                <a:spcPts val="0"/>
              </a:spcBef>
              <a:spcAft>
                <a:spcPts val="0"/>
              </a:spcAft>
              <a:buClr>
                <a:srgbClr val="254061"/>
              </a:buClr>
              <a:buSzPts val="3200"/>
              <a:buFont typeface="Arial"/>
              <a:buNone/>
              <a:defRPr sz="3200" b="1" i="0" u="none" strike="noStrike" cap="none">
                <a:solidFill>
                  <a:srgbClr val="254061"/>
                </a:solidFill>
                <a:latin typeface="Arial"/>
                <a:ea typeface="Arial"/>
                <a:cs typeface="Arial"/>
                <a:sym typeface="Arial"/>
              </a:defRPr>
            </a:lvl7pPr>
            <a:lvl8pPr marR="0" lvl="7" algn="l" rtl="0">
              <a:lnSpc>
                <a:spcPct val="90000"/>
              </a:lnSpc>
              <a:spcBef>
                <a:spcPts val="0"/>
              </a:spcBef>
              <a:spcAft>
                <a:spcPts val="0"/>
              </a:spcAft>
              <a:buClr>
                <a:srgbClr val="254061"/>
              </a:buClr>
              <a:buSzPts val="3200"/>
              <a:buFont typeface="Arial"/>
              <a:buNone/>
              <a:defRPr sz="3200" b="1" i="0" u="none" strike="noStrike" cap="none">
                <a:solidFill>
                  <a:srgbClr val="254061"/>
                </a:solidFill>
                <a:latin typeface="Arial"/>
                <a:ea typeface="Arial"/>
                <a:cs typeface="Arial"/>
                <a:sym typeface="Arial"/>
              </a:defRPr>
            </a:lvl8pPr>
            <a:lvl9pPr marR="0" lvl="8" algn="l" rtl="0">
              <a:lnSpc>
                <a:spcPct val="90000"/>
              </a:lnSpc>
              <a:spcBef>
                <a:spcPts val="0"/>
              </a:spcBef>
              <a:spcAft>
                <a:spcPts val="0"/>
              </a:spcAft>
              <a:buClr>
                <a:srgbClr val="254061"/>
              </a:buClr>
              <a:buSzPts val="3200"/>
              <a:buFont typeface="Arial"/>
              <a:buNone/>
              <a:defRPr sz="3200" b="1" i="0" u="none" strike="noStrike" cap="none">
                <a:solidFill>
                  <a:srgbClr val="254061"/>
                </a:solidFill>
                <a:latin typeface="Arial"/>
                <a:ea typeface="Arial"/>
                <a:cs typeface="Arial"/>
                <a:sym typeface="Arial"/>
              </a:defRPr>
            </a:lvl9pPr>
          </a:lstStyle>
          <a:p>
            <a:endParaRPr dirty="0"/>
          </a:p>
        </p:txBody>
      </p:sp>
      <p:sp>
        <p:nvSpPr>
          <p:cNvPr id="22" name="Google Shape;22;p32"/>
          <p:cNvSpPr txBox="1">
            <a:spLocks noGrp="1"/>
          </p:cNvSpPr>
          <p:nvPr>
            <p:ph type="body" idx="1"/>
          </p:nvPr>
        </p:nvSpPr>
        <p:spPr>
          <a:xfrm>
            <a:off x="228601" y="801687"/>
            <a:ext cx="5789084" cy="5884864"/>
          </a:xfrm>
          <a:prstGeom prst="rect">
            <a:avLst/>
          </a:prstGeom>
          <a:noFill/>
          <a:ln>
            <a:noFill/>
          </a:ln>
        </p:spPr>
        <p:txBody>
          <a:bodyPr spcFirstLastPara="1" wrap="square" lIns="91425" tIns="45700" rIns="91425" bIns="45700" anchor="t" anchorCtr="0">
            <a:noAutofit/>
          </a:bodyPr>
          <a:lstStyle>
            <a:lvl1pPr marL="457200" marR="0" lvl="0" indent="-406400" algn="l" rtl="0">
              <a:lnSpc>
                <a:spcPct val="85000"/>
              </a:lnSpc>
              <a:spcBef>
                <a:spcPts val="1000"/>
              </a:spcBef>
              <a:spcAft>
                <a:spcPts val="0"/>
              </a:spcAft>
              <a:buClr>
                <a:srgbClr val="C00000"/>
              </a:buClr>
              <a:buSzPts val="2800"/>
              <a:buFont typeface="Arial"/>
              <a:buChar char="•"/>
              <a:defRPr sz="2800" b="0" i="0" u="none" strike="noStrike" cap="none">
                <a:solidFill>
                  <a:srgbClr val="000000"/>
                </a:solidFill>
                <a:latin typeface="Arial"/>
                <a:ea typeface="Arial"/>
                <a:cs typeface="Arial"/>
                <a:sym typeface="Arial"/>
              </a:defRPr>
            </a:lvl1pPr>
            <a:lvl2pPr marL="914400" marR="0" lvl="1" indent="-406400" algn="l" rtl="0">
              <a:lnSpc>
                <a:spcPct val="85000"/>
              </a:lnSpc>
              <a:spcBef>
                <a:spcPts val="1000"/>
              </a:spcBef>
              <a:spcAft>
                <a:spcPts val="0"/>
              </a:spcAft>
              <a:buClr>
                <a:srgbClr val="C00000"/>
              </a:buClr>
              <a:buSzPts val="2800"/>
              <a:buFont typeface="Arial"/>
              <a:buChar char="•"/>
              <a:defRPr sz="2800" b="0" i="0" u="none" strike="noStrike" cap="none">
                <a:solidFill>
                  <a:srgbClr val="000000"/>
                </a:solidFill>
                <a:latin typeface="Arial"/>
                <a:ea typeface="Arial"/>
                <a:cs typeface="Arial"/>
                <a:sym typeface="Arial"/>
              </a:defRPr>
            </a:lvl2pPr>
            <a:lvl3pPr marL="1371600" marR="0" lvl="2" indent="-406400" algn="l" rtl="0">
              <a:lnSpc>
                <a:spcPct val="85000"/>
              </a:lnSpc>
              <a:spcBef>
                <a:spcPts val="1000"/>
              </a:spcBef>
              <a:spcAft>
                <a:spcPts val="0"/>
              </a:spcAft>
              <a:buClr>
                <a:srgbClr val="C00000"/>
              </a:buClr>
              <a:buSzPts val="2800"/>
              <a:buFont typeface="Arial"/>
              <a:buChar char="•"/>
              <a:defRPr sz="2800" b="0" i="0" u="none" strike="noStrike" cap="none">
                <a:solidFill>
                  <a:srgbClr val="000000"/>
                </a:solidFill>
                <a:latin typeface="Arial"/>
                <a:ea typeface="Arial"/>
                <a:cs typeface="Arial"/>
                <a:sym typeface="Arial"/>
              </a:defRPr>
            </a:lvl3pPr>
            <a:lvl4pPr marL="1828800" marR="0" lvl="3" indent="-317500" algn="l" rtl="0">
              <a:lnSpc>
                <a:spcPct val="85000"/>
              </a:lnSpc>
              <a:spcBef>
                <a:spcPts val="1000"/>
              </a:spcBef>
              <a:spcAft>
                <a:spcPts val="0"/>
              </a:spcAft>
              <a:buClr>
                <a:srgbClr val="C00000"/>
              </a:buClr>
              <a:buSzPts val="1400"/>
              <a:buFont typeface="Arial"/>
              <a:buChar char=""/>
              <a:defRPr sz="2800" b="0" i="0" u="none" strike="noStrike" cap="none">
                <a:solidFill>
                  <a:srgbClr val="000000"/>
                </a:solidFill>
                <a:latin typeface="Arial"/>
                <a:ea typeface="Arial"/>
                <a:cs typeface="Arial"/>
                <a:sym typeface="Arial"/>
              </a:defRPr>
            </a:lvl4pPr>
            <a:lvl5pPr marL="2286000" marR="0" lvl="4" indent="-406400" algn="l" rtl="0">
              <a:lnSpc>
                <a:spcPct val="85000"/>
              </a:lnSpc>
              <a:spcBef>
                <a:spcPts val="1000"/>
              </a:spcBef>
              <a:spcAft>
                <a:spcPts val="0"/>
              </a:spcAft>
              <a:buClr>
                <a:srgbClr val="C00000"/>
              </a:buClr>
              <a:buSzPts val="2800"/>
              <a:buFont typeface="Arial"/>
              <a:buChar char="•"/>
              <a:defRPr sz="2800" b="0" i="0" u="none" strike="noStrike" cap="none">
                <a:solidFill>
                  <a:srgbClr val="000000"/>
                </a:solidFill>
                <a:latin typeface="Arial"/>
                <a:ea typeface="Arial"/>
                <a:cs typeface="Arial"/>
                <a:sym typeface="Arial"/>
              </a:defRPr>
            </a:lvl5pPr>
            <a:lvl6pPr marL="2743200" marR="0" lvl="5" indent="-406400" algn="l" rtl="0">
              <a:lnSpc>
                <a:spcPct val="85000"/>
              </a:lnSpc>
              <a:spcBef>
                <a:spcPts val="1000"/>
              </a:spcBef>
              <a:spcAft>
                <a:spcPts val="0"/>
              </a:spcAft>
              <a:buClr>
                <a:srgbClr val="C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85000"/>
              </a:lnSpc>
              <a:spcBef>
                <a:spcPts val="1000"/>
              </a:spcBef>
              <a:spcAft>
                <a:spcPts val="0"/>
              </a:spcAft>
              <a:buClr>
                <a:srgbClr val="C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85000"/>
              </a:lnSpc>
              <a:spcBef>
                <a:spcPts val="1000"/>
              </a:spcBef>
              <a:spcAft>
                <a:spcPts val="0"/>
              </a:spcAft>
              <a:buClr>
                <a:srgbClr val="C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85000"/>
              </a:lnSpc>
              <a:spcBef>
                <a:spcPts val="1000"/>
              </a:spcBef>
              <a:spcAft>
                <a:spcPts val="0"/>
              </a:spcAft>
              <a:buClr>
                <a:srgbClr val="C00000"/>
              </a:buClr>
              <a:buSzPts val="2800"/>
              <a:buFont typeface="Arial"/>
              <a:buChar char="•"/>
              <a:defRPr sz="2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4206333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preserve="1">
  <p:cSld name="Blank">
    <p:spTree>
      <p:nvGrpSpPr>
        <p:cNvPr id="1" name="Shape 23"/>
        <p:cNvGrpSpPr/>
        <p:nvPr/>
      </p:nvGrpSpPr>
      <p:grpSpPr>
        <a:xfrm>
          <a:off x="0" y="0"/>
          <a:ext cx="0" cy="0"/>
          <a:chOff x="0" y="0"/>
          <a:chExt cx="0" cy="0"/>
        </a:xfrm>
      </p:grpSpPr>
      <p:sp>
        <p:nvSpPr>
          <p:cNvPr id="24" name="Google Shape;24;p33"/>
          <p:cNvSpPr txBox="1">
            <a:spLocks noGrp="1"/>
          </p:cNvSpPr>
          <p:nvPr>
            <p:ph type="sldNum" idx="12"/>
          </p:nvPr>
        </p:nvSpPr>
        <p:spPr>
          <a:xfrm>
            <a:off x="11768383" y="6548438"/>
            <a:ext cx="310339" cy="307777"/>
          </a:xfrm>
          <a:prstGeom prst="rect">
            <a:avLst/>
          </a:prstGeom>
          <a:noFill/>
          <a:ln>
            <a:noFill/>
          </a:ln>
        </p:spPr>
        <p:txBody>
          <a:bodyPr spcFirstLastPara="1" wrap="square" lIns="45700" tIns="45700" rIns="45700" bIns="45700" anchor="t" anchorCtr="0">
            <a:noAutofit/>
          </a:bodyPr>
          <a:lstStyle>
            <a:lvl1pPr marL="0" marR="0" lvl="0" indent="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6508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preserve="1">
  <p:cSld name="Content with Caption">
    <p:spTree>
      <p:nvGrpSpPr>
        <p:cNvPr id="1" name="Shape 25"/>
        <p:cNvGrpSpPr/>
        <p:nvPr/>
      </p:nvGrpSpPr>
      <p:grpSpPr>
        <a:xfrm>
          <a:off x="0" y="0"/>
          <a:ext cx="0" cy="0"/>
          <a:chOff x="0" y="0"/>
          <a:chExt cx="0" cy="0"/>
        </a:xfrm>
      </p:grpSpPr>
      <p:sp>
        <p:nvSpPr>
          <p:cNvPr id="26" name="Google Shape;26;p34"/>
          <p:cNvSpPr txBox="1">
            <a:spLocks noGrp="1"/>
          </p:cNvSpPr>
          <p:nvPr>
            <p:ph type="sldNum" idx="12"/>
          </p:nvPr>
        </p:nvSpPr>
        <p:spPr>
          <a:xfrm>
            <a:off x="11768383" y="6548438"/>
            <a:ext cx="310339" cy="307777"/>
          </a:xfrm>
          <a:prstGeom prst="rect">
            <a:avLst/>
          </a:prstGeom>
          <a:noFill/>
          <a:ln>
            <a:noFill/>
          </a:ln>
        </p:spPr>
        <p:txBody>
          <a:bodyPr spcFirstLastPara="1" wrap="square" lIns="45700" tIns="45700" rIns="45700" bIns="45700" anchor="t" anchorCtr="0">
            <a:noAutofit/>
          </a:bodyPr>
          <a:lstStyle>
            <a:lvl1pPr marL="0" marR="0" lvl="0" indent="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27" name="Google Shape;27;p34"/>
          <p:cNvSpPr txBox="1">
            <a:spLocks noGrp="1"/>
          </p:cNvSpPr>
          <p:nvPr>
            <p:ph type="title"/>
          </p:nvPr>
        </p:nvSpPr>
        <p:spPr>
          <a:xfrm>
            <a:off x="609600" y="273050"/>
            <a:ext cx="4011085" cy="116205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254061"/>
              </a:buClr>
              <a:buSzPts val="2000"/>
              <a:buFont typeface="Arial"/>
              <a:buNone/>
              <a:defRPr sz="2000" b="1" i="0" u="none" strike="noStrike" cap="none">
                <a:solidFill>
                  <a:srgbClr val="254061"/>
                </a:solidFill>
                <a:latin typeface="Arial"/>
                <a:ea typeface="Arial"/>
                <a:cs typeface="Arial"/>
                <a:sym typeface="Arial"/>
              </a:defRPr>
            </a:lvl1pPr>
            <a:lvl2pPr marR="0" lvl="1" algn="l" rtl="0">
              <a:lnSpc>
                <a:spcPct val="90000"/>
              </a:lnSpc>
              <a:spcBef>
                <a:spcPts val="0"/>
              </a:spcBef>
              <a:spcAft>
                <a:spcPts val="0"/>
              </a:spcAft>
              <a:buClr>
                <a:srgbClr val="254061"/>
              </a:buClr>
              <a:buSzPts val="3200"/>
              <a:buFont typeface="Arial"/>
              <a:buNone/>
              <a:defRPr sz="3200" b="1" i="0" u="none" strike="noStrike" cap="none">
                <a:solidFill>
                  <a:srgbClr val="254061"/>
                </a:solidFill>
                <a:latin typeface="Arial"/>
                <a:ea typeface="Arial"/>
                <a:cs typeface="Arial"/>
                <a:sym typeface="Arial"/>
              </a:defRPr>
            </a:lvl2pPr>
            <a:lvl3pPr marR="0" lvl="2" algn="l" rtl="0">
              <a:lnSpc>
                <a:spcPct val="90000"/>
              </a:lnSpc>
              <a:spcBef>
                <a:spcPts val="0"/>
              </a:spcBef>
              <a:spcAft>
                <a:spcPts val="0"/>
              </a:spcAft>
              <a:buClr>
                <a:srgbClr val="254061"/>
              </a:buClr>
              <a:buSzPts val="3200"/>
              <a:buFont typeface="Arial"/>
              <a:buNone/>
              <a:defRPr sz="3200" b="1" i="0" u="none" strike="noStrike" cap="none">
                <a:solidFill>
                  <a:srgbClr val="254061"/>
                </a:solidFill>
                <a:latin typeface="Arial"/>
                <a:ea typeface="Arial"/>
                <a:cs typeface="Arial"/>
                <a:sym typeface="Arial"/>
              </a:defRPr>
            </a:lvl3pPr>
            <a:lvl4pPr marR="0" lvl="3" algn="l" rtl="0">
              <a:lnSpc>
                <a:spcPct val="90000"/>
              </a:lnSpc>
              <a:spcBef>
                <a:spcPts val="0"/>
              </a:spcBef>
              <a:spcAft>
                <a:spcPts val="0"/>
              </a:spcAft>
              <a:buClr>
                <a:srgbClr val="254061"/>
              </a:buClr>
              <a:buSzPts val="3200"/>
              <a:buFont typeface="Arial"/>
              <a:buNone/>
              <a:defRPr sz="3200" b="1" i="0" u="none" strike="noStrike" cap="none">
                <a:solidFill>
                  <a:srgbClr val="254061"/>
                </a:solidFill>
                <a:latin typeface="Arial"/>
                <a:ea typeface="Arial"/>
                <a:cs typeface="Arial"/>
                <a:sym typeface="Arial"/>
              </a:defRPr>
            </a:lvl4pPr>
            <a:lvl5pPr marR="0" lvl="4" algn="l" rtl="0">
              <a:lnSpc>
                <a:spcPct val="90000"/>
              </a:lnSpc>
              <a:spcBef>
                <a:spcPts val="0"/>
              </a:spcBef>
              <a:spcAft>
                <a:spcPts val="0"/>
              </a:spcAft>
              <a:buClr>
                <a:srgbClr val="254061"/>
              </a:buClr>
              <a:buSzPts val="3200"/>
              <a:buFont typeface="Arial"/>
              <a:buNone/>
              <a:defRPr sz="3200" b="1" i="0" u="none" strike="noStrike" cap="none">
                <a:solidFill>
                  <a:srgbClr val="254061"/>
                </a:solidFill>
                <a:latin typeface="Arial"/>
                <a:ea typeface="Arial"/>
                <a:cs typeface="Arial"/>
                <a:sym typeface="Arial"/>
              </a:defRPr>
            </a:lvl5pPr>
            <a:lvl6pPr marR="0" lvl="5" algn="l" rtl="0">
              <a:lnSpc>
                <a:spcPct val="90000"/>
              </a:lnSpc>
              <a:spcBef>
                <a:spcPts val="0"/>
              </a:spcBef>
              <a:spcAft>
                <a:spcPts val="0"/>
              </a:spcAft>
              <a:buClr>
                <a:srgbClr val="254061"/>
              </a:buClr>
              <a:buSzPts val="3200"/>
              <a:buFont typeface="Arial"/>
              <a:buNone/>
              <a:defRPr sz="3200" b="1" i="0" u="none" strike="noStrike" cap="none">
                <a:solidFill>
                  <a:srgbClr val="254061"/>
                </a:solidFill>
                <a:latin typeface="Arial"/>
                <a:ea typeface="Arial"/>
                <a:cs typeface="Arial"/>
                <a:sym typeface="Arial"/>
              </a:defRPr>
            </a:lvl6pPr>
            <a:lvl7pPr marR="0" lvl="6" algn="l" rtl="0">
              <a:lnSpc>
                <a:spcPct val="90000"/>
              </a:lnSpc>
              <a:spcBef>
                <a:spcPts val="0"/>
              </a:spcBef>
              <a:spcAft>
                <a:spcPts val="0"/>
              </a:spcAft>
              <a:buClr>
                <a:srgbClr val="254061"/>
              </a:buClr>
              <a:buSzPts val="3200"/>
              <a:buFont typeface="Arial"/>
              <a:buNone/>
              <a:defRPr sz="3200" b="1" i="0" u="none" strike="noStrike" cap="none">
                <a:solidFill>
                  <a:srgbClr val="254061"/>
                </a:solidFill>
                <a:latin typeface="Arial"/>
                <a:ea typeface="Arial"/>
                <a:cs typeface="Arial"/>
                <a:sym typeface="Arial"/>
              </a:defRPr>
            </a:lvl7pPr>
            <a:lvl8pPr marR="0" lvl="7" algn="l" rtl="0">
              <a:lnSpc>
                <a:spcPct val="90000"/>
              </a:lnSpc>
              <a:spcBef>
                <a:spcPts val="0"/>
              </a:spcBef>
              <a:spcAft>
                <a:spcPts val="0"/>
              </a:spcAft>
              <a:buClr>
                <a:srgbClr val="254061"/>
              </a:buClr>
              <a:buSzPts val="3200"/>
              <a:buFont typeface="Arial"/>
              <a:buNone/>
              <a:defRPr sz="3200" b="1" i="0" u="none" strike="noStrike" cap="none">
                <a:solidFill>
                  <a:srgbClr val="254061"/>
                </a:solidFill>
                <a:latin typeface="Arial"/>
                <a:ea typeface="Arial"/>
                <a:cs typeface="Arial"/>
                <a:sym typeface="Arial"/>
              </a:defRPr>
            </a:lvl8pPr>
            <a:lvl9pPr marR="0" lvl="8" algn="l" rtl="0">
              <a:lnSpc>
                <a:spcPct val="90000"/>
              </a:lnSpc>
              <a:spcBef>
                <a:spcPts val="0"/>
              </a:spcBef>
              <a:spcAft>
                <a:spcPts val="0"/>
              </a:spcAft>
              <a:buClr>
                <a:srgbClr val="254061"/>
              </a:buClr>
              <a:buSzPts val="3200"/>
              <a:buFont typeface="Arial"/>
              <a:buNone/>
              <a:defRPr sz="3200" b="1" i="0" u="none" strike="noStrike" cap="none">
                <a:solidFill>
                  <a:srgbClr val="254061"/>
                </a:solidFill>
                <a:latin typeface="Arial"/>
                <a:ea typeface="Arial"/>
                <a:cs typeface="Arial"/>
                <a:sym typeface="Arial"/>
              </a:defRPr>
            </a:lvl9pPr>
          </a:lstStyle>
          <a:p>
            <a:endParaRPr/>
          </a:p>
        </p:txBody>
      </p:sp>
      <p:sp>
        <p:nvSpPr>
          <p:cNvPr id="28" name="Google Shape;28;p34"/>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Autofit/>
          </a:bodyPr>
          <a:lstStyle>
            <a:lvl1pPr marL="457200" marR="0" lvl="0" indent="-431800" algn="l" rtl="0">
              <a:lnSpc>
                <a:spcPct val="85000"/>
              </a:lnSpc>
              <a:spcBef>
                <a:spcPts val="1100"/>
              </a:spcBef>
              <a:spcAft>
                <a:spcPts val="0"/>
              </a:spcAft>
              <a:buClr>
                <a:srgbClr val="C00000"/>
              </a:buClr>
              <a:buSzPts val="3200"/>
              <a:buFont typeface="Arial"/>
              <a:buChar char="•"/>
              <a:defRPr sz="3200" b="0" i="0" u="none" strike="noStrike" cap="none">
                <a:solidFill>
                  <a:srgbClr val="000000"/>
                </a:solidFill>
                <a:latin typeface="Arial"/>
                <a:ea typeface="Arial"/>
                <a:cs typeface="Arial"/>
                <a:sym typeface="Arial"/>
              </a:defRPr>
            </a:lvl1pPr>
            <a:lvl2pPr marL="914400" marR="0" lvl="1" indent="-431800" algn="l" rtl="0">
              <a:lnSpc>
                <a:spcPct val="85000"/>
              </a:lnSpc>
              <a:spcBef>
                <a:spcPts val="1100"/>
              </a:spcBef>
              <a:spcAft>
                <a:spcPts val="0"/>
              </a:spcAft>
              <a:buClr>
                <a:srgbClr val="C00000"/>
              </a:buClr>
              <a:buSzPts val="3200"/>
              <a:buFont typeface="Arial"/>
              <a:buChar char="•"/>
              <a:defRPr sz="3200" b="0" i="0" u="none" strike="noStrike" cap="none">
                <a:solidFill>
                  <a:srgbClr val="000000"/>
                </a:solidFill>
                <a:latin typeface="Arial"/>
                <a:ea typeface="Arial"/>
                <a:cs typeface="Arial"/>
                <a:sym typeface="Arial"/>
              </a:defRPr>
            </a:lvl2pPr>
            <a:lvl3pPr marL="1371600" marR="0" lvl="2" indent="-431800" algn="l" rtl="0">
              <a:lnSpc>
                <a:spcPct val="85000"/>
              </a:lnSpc>
              <a:spcBef>
                <a:spcPts val="1100"/>
              </a:spcBef>
              <a:spcAft>
                <a:spcPts val="0"/>
              </a:spcAft>
              <a:buClr>
                <a:srgbClr val="C00000"/>
              </a:buClr>
              <a:buSzPts val="3200"/>
              <a:buFont typeface="Arial"/>
              <a:buChar char="•"/>
              <a:defRPr sz="3200" b="0" i="0" u="none" strike="noStrike" cap="none">
                <a:solidFill>
                  <a:srgbClr val="000000"/>
                </a:solidFill>
                <a:latin typeface="Arial"/>
                <a:ea typeface="Arial"/>
                <a:cs typeface="Arial"/>
                <a:sym typeface="Arial"/>
              </a:defRPr>
            </a:lvl3pPr>
            <a:lvl4pPr marL="1828800" marR="0" lvl="3" indent="-330200" algn="l" rtl="0">
              <a:lnSpc>
                <a:spcPct val="85000"/>
              </a:lnSpc>
              <a:spcBef>
                <a:spcPts val="1100"/>
              </a:spcBef>
              <a:spcAft>
                <a:spcPts val="0"/>
              </a:spcAft>
              <a:buClr>
                <a:srgbClr val="C00000"/>
              </a:buClr>
              <a:buSzPts val="1600"/>
              <a:buFont typeface="Arial"/>
              <a:buChar char=""/>
              <a:defRPr sz="3200" b="0" i="0" u="none" strike="noStrike" cap="none">
                <a:solidFill>
                  <a:srgbClr val="000000"/>
                </a:solidFill>
                <a:latin typeface="Arial"/>
                <a:ea typeface="Arial"/>
                <a:cs typeface="Arial"/>
                <a:sym typeface="Arial"/>
              </a:defRPr>
            </a:lvl4pPr>
            <a:lvl5pPr marL="2286000" marR="0" lvl="4" indent="-431800" algn="l" rtl="0">
              <a:lnSpc>
                <a:spcPct val="85000"/>
              </a:lnSpc>
              <a:spcBef>
                <a:spcPts val="1100"/>
              </a:spcBef>
              <a:spcAft>
                <a:spcPts val="0"/>
              </a:spcAft>
              <a:buClr>
                <a:srgbClr val="C00000"/>
              </a:buClr>
              <a:buSzPts val="3200"/>
              <a:buFont typeface="Arial"/>
              <a:buChar char="•"/>
              <a:defRPr sz="3200" b="0" i="0" u="none" strike="noStrike" cap="none">
                <a:solidFill>
                  <a:srgbClr val="000000"/>
                </a:solidFill>
                <a:latin typeface="Arial"/>
                <a:ea typeface="Arial"/>
                <a:cs typeface="Arial"/>
                <a:sym typeface="Arial"/>
              </a:defRPr>
            </a:lvl5pPr>
            <a:lvl6pPr marL="2743200" marR="0" lvl="5" indent="-406400" algn="l" rtl="0">
              <a:lnSpc>
                <a:spcPct val="85000"/>
              </a:lnSpc>
              <a:spcBef>
                <a:spcPts val="1000"/>
              </a:spcBef>
              <a:spcAft>
                <a:spcPts val="0"/>
              </a:spcAft>
              <a:buClr>
                <a:srgbClr val="C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85000"/>
              </a:lnSpc>
              <a:spcBef>
                <a:spcPts val="1000"/>
              </a:spcBef>
              <a:spcAft>
                <a:spcPts val="0"/>
              </a:spcAft>
              <a:buClr>
                <a:srgbClr val="C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85000"/>
              </a:lnSpc>
              <a:spcBef>
                <a:spcPts val="1000"/>
              </a:spcBef>
              <a:spcAft>
                <a:spcPts val="0"/>
              </a:spcAft>
              <a:buClr>
                <a:srgbClr val="C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85000"/>
              </a:lnSpc>
              <a:spcBef>
                <a:spcPts val="1000"/>
              </a:spcBef>
              <a:spcAft>
                <a:spcPts val="0"/>
              </a:spcAft>
              <a:buClr>
                <a:srgbClr val="C00000"/>
              </a:buClr>
              <a:buSzPts val="2800"/>
              <a:buFont typeface="Arial"/>
              <a:buChar char="•"/>
              <a:defRPr sz="2800" b="0" i="0" u="none" strike="noStrike" cap="none">
                <a:solidFill>
                  <a:srgbClr val="000000"/>
                </a:solidFill>
                <a:latin typeface="Arial"/>
                <a:ea typeface="Arial"/>
                <a:cs typeface="Arial"/>
                <a:sym typeface="Arial"/>
              </a:defRPr>
            </a:lvl9pPr>
          </a:lstStyle>
          <a:p>
            <a:endParaRPr/>
          </a:p>
        </p:txBody>
      </p:sp>
      <p:sp>
        <p:nvSpPr>
          <p:cNvPr id="29" name="Google Shape;29;p34"/>
          <p:cNvSpPr txBox="1">
            <a:spLocks noGrp="1"/>
          </p:cNvSpPr>
          <p:nvPr>
            <p:ph type="body" idx="2"/>
          </p:nvPr>
        </p:nvSpPr>
        <p:spPr>
          <a:xfrm>
            <a:off x="609599" y="1435101"/>
            <a:ext cx="4011087" cy="469106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85000"/>
              </a:lnSpc>
              <a:spcBef>
                <a:spcPts val="5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406400" algn="l" rtl="0">
              <a:lnSpc>
                <a:spcPct val="85000"/>
              </a:lnSpc>
              <a:spcBef>
                <a:spcPts val="1000"/>
              </a:spcBef>
              <a:spcAft>
                <a:spcPts val="0"/>
              </a:spcAft>
              <a:buClr>
                <a:srgbClr val="C00000"/>
              </a:buClr>
              <a:buSzPts val="2800"/>
              <a:buFont typeface="Arial"/>
              <a:buChar char="•"/>
              <a:defRPr sz="2800" b="0" i="0" u="none" strike="noStrike" cap="none">
                <a:solidFill>
                  <a:srgbClr val="000000"/>
                </a:solidFill>
                <a:latin typeface="Arial"/>
                <a:ea typeface="Arial"/>
                <a:cs typeface="Arial"/>
                <a:sym typeface="Arial"/>
              </a:defRPr>
            </a:lvl2pPr>
            <a:lvl3pPr marL="1371600" marR="0" lvl="2" indent="-406400" algn="l" rtl="0">
              <a:lnSpc>
                <a:spcPct val="85000"/>
              </a:lnSpc>
              <a:spcBef>
                <a:spcPts val="1000"/>
              </a:spcBef>
              <a:spcAft>
                <a:spcPts val="0"/>
              </a:spcAft>
              <a:buClr>
                <a:srgbClr val="C00000"/>
              </a:buClr>
              <a:buSzPts val="2800"/>
              <a:buFont typeface="Arial"/>
              <a:buChar char="•"/>
              <a:defRPr sz="2800" b="0" i="0" u="none" strike="noStrike" cap="none">
                <a:solidFill>
                  <a:srgbClr val="000000"/>
                </a:solidFill>
                <a:latin typeface="Arial"/>
                <a:ea typeface="Arial"/>
                <a:cs typeface="Arial"/>
                <a:sym typeface="Arial"/>
              </a:defRPr>
            </a:lvl3pPr>
            <a:lvl4pPr marL="1828800" marR="0" lvl="3" indent="-317500" algn="l" rtl="0">
              <a:lnSpc>
                <a:spcPct val="85000"/>
              </a:lnSpc>
              <a:spcBef>
                <a:spcPts val="1000"/>
              </a:spcBef>
              <a:spcAft>
                <a:spcPts val="0"/>
              </a:spcAft>
              <a:buClr>
                <a:srgbClr val="C00000"/>
              </a:buClr>
              <a:buSzPts val="1400"/>
              <a:buFont typeface="Arial"/>
              <a:buChar char=""/>
              <a:defRPr sz="2800" b="0" i="0" u="none" strike="noStrike" cap="none">
                <a:solidFill>
                  <a:srgbClr val="000000"/>
                </a:solidFill>
                <a:latin typeface="Arial"/>
                <a:ea typeface="Arial"/>
                <a:cs typeface="Arial"/>
                <a:sym typeface="Arial"/>
              </a:defRPr>
            </a:lvl4pPr>
            <a:lvl5pPr marL="2286000" marR="0" lvl="4" indent="-406400" algn="l" rtl="0">
              <a:lnSpc>
                <a:spcPct val="85000"/>
              </a:lnSpc>
              <a:spcBef>
                <a:spcPts val="1000"/>
              </a:spcBef>
              <a:spcAft>
                <a:spcPts val="0"/>
              </a:spcAft>
              <a:buClr>
                <a:srgbClr val="C00000"/>
              </a:buClr>
              <a:buSzPts val="2800"/>
              <a:buFont typeface="Arial"/>
              <a:buChar char="•"/>
              <a:defRPr sz="2800" b="0" i="0" u="none" strike="noStrike" cap="none">
                <a:solidFill>
                  <a:srgbClr val="000000"/>
                </a:solidFill>
                <a:latin typeface="Arial"/>
                <a:ea typeface="Arial"/>
                <a:cs typeface="Arial"/>
                <a:sym typeface="Arial"/>
              </a:defRPr>
            </a:lvl5pPr>
            <a:lvl6pPr marL="2743200" marR="0" lvl="5" indent="-406400" algn="l" rtl="0">
              <a:lnSpc>
                <a:spcPct val="85000"/>
              </a:lnSpc>
              <a:spcBef>
                <a:spcPts val="1000"/>
              </a:spcBef>
              <a:spcAft>
                <a:spcPts val="0"/>
              </a:spcAft>
              <a:buClr>
                <a:srgbClr val="C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85000"/>
              </a:lnSpc>
              <a:spcBef>
                <a:spcPts val="1000"/>
              </a:spcBef>
              <a:spcAft>
                <a:spcPts val="0"/>
              </a:spcAft>
              <a:buClr>
                <a:srgbClr val="C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85000"/>
              </a:lnSpc>
              <a:spcBef>
                <a:spcPts val="1000"/>
              </a:spcBef>
              <a:spcAft>
                <a:spcPts val="0"/>
              </a:spcAft>
              <a:buClr>
                <a:srgbClr val="C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85000"/>
              </a:lnSpc>
              <a:spcBef>
                <a:spcPts val="1000"/>
              </a:spcBef>
              <a:spcAft>
                <a:spcPts val="0"/>
              </a:spcAft>
              <a:buClr>
                <a:srgbClr val="C00000"/>
              </a:buClr>
              <a:buSzPts val="2800"/>
              <a:buFont typeface="Arial"/>
              <a:buChar char="•"/>
              <a:defRPr sz="2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384327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preserve="1">
  <p:cSld name="Picture with Caption">
    <p:spTree>
      <p:nvGrpSpPr>
        <p:cNvPr id="1" name="Shape 30"/>
        <p:cNvGrpSpPr/>
        <p:nvPr/>
      </p:nvGrpSpPr>
      <p:grpSpPr>
        <a:xfrm>
          <a:off x="0" y="0"/>
          <a:ext cx="0" cy="0"/>
          <a:chOff x="0" y="0"/>
          <a:chExt cx="0" cy="0"/>
        </a:xfrm>
      </p:grpSpPr>
      <p:sp>
        <p:nvSpPr>
          <p:cNvPr id="31" name="Google Shape;31;p35"/>
          <p:cNvSpPr txBox="1">
            <a:spLocks noGrp="1"/>
          </p:cNvSpPr>
          <p:nvPr>
            <p:ph type="sldNum" idx="12"/>
          </p:nvPr>
        </p:nvSpPr>
        <p:spPr>
          <a:xfrm>
            <a:off x="11768383" y="6548438"/>
            <a:ext cx="310339" cy="307777"/>
          </a:xfrm>
          <a:prstGeom prst="rect">
            <a:avLst/>
          </a:prstGeom>
          <a:noFill/>
          <a:ln>
            <a:noFill/>
          </a:ln>
        </p:spPr>
        <p:txBody>
          <a:bodyPr spcFirstLastPara="1" wrap="square" lIns="45700" tIns="45700" rIns="45700" bIns="45700" anchor="t" anchorCtr="0">
            <a:noAutofit/>
          </a:bodyPr>
          <a:lstStyle>
            <a:lvl1pPr marL="0" marR="0" lvl="0" indent="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32" name="Google Shape;32;p35"/>
          <p:cNvSpPr txBox="1">
            <a:spLocks noGrp="1"/>
          </p:cNvSpPr>
          <p:nvPr>
            <p:ph type="title"/>
          </p:nvPr>
        </p:nvSpPr>
        <p:spPr>
          <a:xfrm>
            <a:off x="2389718" y="4800600"/>
            <a:ext cx="7315201" cy="566738"/>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254061"/>
              </a:buClr>
              <a:buSzPts val="2000"/>
              <a:buFont typeface="Arial"/>
              <a:buNone/>
              <a:defRPr sz="2000" b="1" i="0" u="none" strike="noStrike" cap="none">
                <a:solidFill>
                  <a:srgbClr val="254061"/>
                </a:solidFill>
                <a:latin typeface="Arial"/>
                <a:ea typeface="Arial"/>
                <a:cs typeface="Arial"/>
                <a:sym typeface="Arial"/>
              </a:defRPr>
            </a:lvl1pPr>
            <a:lvl2pPr marR="0" lvl="1" algn="l" rtl="0">
              <a:lnSpc>
                <a:spcPct val="90000"/>
              </a:lnSpc>
              <a:spcBef>
                <a:spcPts val="0"/>
              </a:spcBef>
              <a:spcAft>
                <a:spcPts val="0"/>
              </a:spcAft>
              <a:buClr>
                <a:srgbClr val="254061"/>
              </a:buClr>
              <a:buSzPts val="3200"/>
              <a:buFont typeface="Arial"/>
              <a:buNone/>
              <a:defRPr sz="3200" b="1" i="0" u="none" strike="noStrike" cap="none">
                <a:solidFill>
                  <a:srgbClr val="254061"/>
                </a:solidFill>
                <a:latin typeface="Arial"/>
                <a:ea typeface="Arial"/>
                <a:cs typeface="Arial"/>
                <a:sym typeface="Arial"/>
              </a:defRPr>
            </a:lvl2pPr>
            <a:lvl3pPr marR="0" lvl="2" algn="l" rtl="0">
              <a:lnSpc>
                <a:spcPct val="90000"/>
              </a:lnSpc>
              <a:spcBef>
                <a:spcPts val="0"/>
              </a:spcBef>
              <a:spcAft>
                <a:spcPts val="0"/>
              </a:spcAft>
              <a:buClr>
                <a:srgbClr val="254061"/>
              </a:buClr>
              <a:buSzPts val="3200"/>
              <a:buFont typeface="Arial"/>
              <a:buNone/>
              <a:defRPr sz="3200" b="1" i="0" u="none" strike="noStrike" cap="none">
                <a:solidFill>
                  <a:srgbClr val="254061"/>
                </a:solidFill>
                <a:latin typeface="Arial"/>
                <a:ea typeface="Arial"/>
                <a:cs typeface="Arial"/>
                <a:sym typeface="Arial"/>
              </a:defRPr>
            </a:lvl3pPr>
            <a:lvl4pPr marR="0" lvl="3" algn="l" rtl="0">
              <a:lnSpc>
                <a:spcPct val="90000"/>
              </a:lnSpc>
              <a:spcBef>
                <a:spcPts val="0"/>
              </a:spcBef>
              <a:spcAft>
                <a:spcPts val="0"/>
              </a:spcAft>
              <a:buClr>
                <a:srgbClr val="254061"/>
              </a:buClr>
              <a:buSzPts val="3200"/>
              <a:buFont typeface="Arial"/>
              <a:buNone/>
              <a:defRPr sz="3200" b="1" i="0" u="none" strike="noStrike" cap="none">
                <a:solidFill>
                  <a:srgbClr val="254061"/>
                </a:solidFill>
                <a:latin typeface="Arial"/>
                <a:ea typeface="Arial"/>
                <a:cs typeface="Arial"/>
                <a:sym typeface="Arial"/>
              </a:defRPr>
            </a:lvl4pPr>
            <a:lvl5pPr marR="0" lvl="4" algn="l" rtl="0">
              <a:lnSpc>
                <a:spcPct val="90000"/>
              </a:lnSpc>
              <a:spcBef>
                <a:spcPts val="0"/>
              </a:spcBef>
              <a:spcAft>
                <a:spcPts val="0"/>
              </a:spcAft>
              <a:buClr>
                <a:srgbClr val="254061"/>
              </a:buClr>
              <a:buSzPts val="3200"/>
              <a:buFont typeface="Arial"/>
              <a:buNone/>
              <a:defRPr sz="3200" b="1" i="0" u="none" strike="noStrike" cap="none">
                <a:solidFill>
                  <a:srgbClr val="254061"/>
                </a:solidFill>
                <a:latin typeface="Arial"/>
                <a:ea typeface="Arial"/>
                <a:cs typeface="Arial"/>
                <a:sym typeface="Arial"/>
              </a:defRPr>
            </a:lvl5pPr>
            <a:lvl6pPr marR="0" lvl="5" algn="l" rtl="0">
              <a:lnSpc>
                <a:spcPct val="90000"/>
              </a:lnSpc>
              <a:spcBef>
                <a:spcPts val="0"/>
              </a:spcBef>
              <a:spcAft>
                <a:spcPts val="0"/>
              </a:spcAft>
              <a:buClr>
                <a:srgbClr val="254061"/>
              </a:buClr>
              <a:buSzPts val="3200"/>
              <a:buFont typeface="Arial"/>
              <a:buNone/>
              <a:defRPr sz="3200" b="1" i="0" u="none" strike="noStrike" cap="none">
                <a:solidFill>
                  <a:srgbClr val="254061"/>
                </a:solidFill>
                <a:latin typeface="Arial"/>
                <a:ea typeface="Arial"/>
                <a:cs typeface="Arial"/>
                <a:sym typeface="Arial"/>
              </a:defRPr>
            </a:lvl6pPr>
            <a:lvl7pPr marR="0" lvl="6" algn="l" rtl="0">
              <a:lnSpc>
                <a:spcPct val="90000"/>
              </a:lnSpc>
              <a:spcBef>
                <a:spcPts val="0"/>
              </a:spcBef>
              <a:spcAft>
                <a:spcPts val="0"/>
              </a:spcAft>
              <a:buClr>
                <a:srgbClr val="254061"/>
              </a:buClr>
              <a:buSzPts val="3200"/>
              <a:buFont typeface="Arial"/>
              <a:buNone/>
              <a:defRPr sz="3200" b="1" i="0" u="none" strike="noStrike" cap="none">
                <a:solidFill>
                  <a:srgbClr val="254061"/>
                </a:solidFill>
                <a:latin typeface="Arial"/>
                <a:ea typeface="Arial"/>
                <a:cs typeface="Arial"/>
                <a:sym typeface="Arial"/>
              </a:defRPr>
            </a:lvl7pPr>
            <a:lvl8pPr marR="0" lvl="7" algn="l" rtl="0">
              <a:lnSpc>
                <a:spcPct val="90000"/>
              </a:lnSpc>
              <a:spcBef>
                <a:spcPts val="0"/>
              </a:spcBef>
              <a:spcAft>
                <a:spcPts val="0"/>
              </a:spcAft>
              <a:buClr>
                <a:srgbClr val="254061"/>
              </a:buClr>
              <a:buSzPts val="3200"/>
              <a:buFont typeface="Arial"/>
              <a:buNone/>
              <a:defRPr sz="3200" b="1" i="0" u="none" strike="noStrike" cap="none">
                <a:solidFill>
                  <a:srgbClr val="254061"/>
                </a:solidFill>
                <a:latin typeface="Arial"/>
                <a:ea typeface="Arial"/>
                <a:cs typeface="Arial"/>
                <a:sym typeface="Arial"/>
              </a:defRPr>
            </a:lvl8pPr>
            <a:lvl9pPr marR="0" lvl="8" algn="l" rtl="0">
              <a:lnSpc>
                <a:spcPct val="90000"/>
              </a:lnSpc>
              <a:spcBef>
                <a:spcPts val="0"/>
              </a:spcBef>
              <a:spcAft>
                <a:spcPts val="0"/>
              </a:spcAft>
              <a:buClr>
                <a:srgbClr val="254061"/>
              </a:buClr>
              <a:buSzPts val="3200"/>
              <a:buFont typeface="Arial"/>
              <a:buNone/>
              <a:defRPr sz="3200" b="1" i="0" u="none" strike="noStrike" cap="none">
                <a:solidFill>
                  <a:srgbClr val="254061"/>
                </a:solidFill>
                <a:latin typeface="Arial"/>
                <a:ea typeface="Arial"/>
                <a:cs typeface="Arial"/>
                <a:sym typeface="Arial"/>
              </a:defRPr>
            </a:lvl9pPr>
          </a:lstStyle>
          <a:p>
            <a:endParaRPr/>
          </a:p>
        </p:txBody>
      </p:sp>
      <p:sp>
        <p:nvSpPr>
          <p:cNvPr id="33" name="Google Shape;33;p35"/>
          <p:cNvSpPr>
            <a:spLocks noGrp="1"/>
          </p:cNvSpPr>
          <p:nvPr>
            <p:ph type="pic" idx="2"/>
          </p:nvPr>
        </p:nvSpPr>
        <p:spPr>
          <a:xfrm>
            <a:off x="2389718" y="612775"/>
            <a:ext cx="7315201" cy="4114800"/>
          </a:xfrm>
          <a:prstGeom prst="rect">
            <a:avLst/>
          </a:prstGeom>
          <a:noFill/>
          <a:ln>
            <a:noFill/>
          </a:ln>
        </p:spPr>
      </p:sp>
      <p:sp>
        <p:nvSpPr>
          <p:cNvPr id="34" name="Google Shape;34;p35"/>
          <p:cNvSpPr txBox="1">
            <a:spLocks noGrp="1"/>
          </p:cNvSpPr>
          <p:nvPr>
            <p:ph type="body" idx="1"/>
          </p:nvPr>
        </p:nvSpPr>
        <p:spPr>
          <a:xfrm>
            <a:off x="2389718" y="5367338"/>
            <a:ext cx="7315201" cy="80486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85000"/>
              </a:lnSpc>
              <a:spcBef>
                <a:spcPts val="5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85000"/>
              </a:lnSpc>
              <a:spcBef>
                <a:spcPts val="5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85000"/>
              </a:lnSpc>
              <a:spcBef>
                <a:spcPts val="5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85000"/>
              </a:lnSpc>
              <a:spcBef>
                <a:spcPts val="5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85000"/>
              </a:lnSpc>
              <a:spcBef>
                <a:spcPts val="5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406400" algn="l" rtl="0">
              <a:lnSpc>
                <a:spcPct val="85000"/>
              </a:lnSpc>
              <a:spcBef>
                <a:spcPts val="1000"/>
              </a:spcBef>
              <a:spcAft>
                <a:spcPts val="0"/>
              </a:spcAft>
              <a:buClr>
                <a:srgbClr val="C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85000"/>
              </a:lnSpc>
              <a:spcBef>
                <a:spcPts val="1000"/>
              </a:spcBef>
              <a:spcAft>
                <a:spcPts val="0"/>
              </a:spcAft>
              <a:buClr>
                <a:srgbClr val="C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85000"/>
              </a:lnSpc>
              <a:spcBef>
                <a:spcPts val="1000"/>
              </a:spcBef>
              <a:spcAft>
                <a:spcPts val="0"/>
              </a:spcAft>
              <a:buClr>
                <a:srgbClr val="C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85000"/>
              </a:lnSpc>
              <a:spcBef>
                <a:spcPts val="1000"/>
              </a:spcBef>
              <a:spcAft>
                <a:spcPts val="0"/>
              </a:spcAft>
              <a:buClr>
                <a:srgbClr val="C00000"/>
              </a:buClr>
              <a:buSzPts val="2800"/>
              <a:buFont typeface="Arial"/>
              <a:buChar char="•"/>
              <a:defRPr sz="2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4100098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Shape 5"/>
        <p:cNvGrpSpPr/>
        <p:nvPr/>
      </p:nvGrpSpPr>
      <p:grpSpPr>
        <a:xfrm>
          <a:off x="0" y="0"/>
          <a:ext cx="0" cy="0"/>
          <a:chOff x="0" y="0"/>
          <a:chExt cx="0" cy="0"/>
        </a:xfrm>
      </p:grpSpPr>
      <p:cxnSp>
        <p:nvCxnSpPr>
          <p:cNvPr id="6" name="Google Shape;6;p29"/>
          <p:cNvCxnSpPr/>
          <p:nvPr/>
        </p:nvCxnSpPr>
        <p:spPr>
          <a:xfrm>
            <a:off x="218017" y="685483"/>
            <a:ext cx="11794068" cy="1"/>
          </a:xfrm>
          <a:prstGeom prst="straightConnector1">
            <a:avLst/>
          </a:prstGeom>
          <a:noFill/>
          <a:ln w="57150" cap="flat" cmpd="sng">
            <a:solidFill>
              <a:srgbClr val="C00000"/>
            </a:solidFill>
            <a:prstDash val="solid"/>
            <a:round/>
            <a:headEnd type="none" w="sm" len="sm"/>
            <a:tailEnd type="none" w="sm" len="sm"/>
          </a:ln>
        </p:spPr>
      </p:cxnSp>
      <p:sp>
        <p:nvSpPr>
          <p:cNvPr id="7" name="Google Shape;7;p29"/>
          <p:cNvSpPr txBox="1">
            <a:spLocks noGrp="1"/>
          </p:cNvSpPr>
          <p:nvPr>
            <p:ph type="sldNum" idx="12"/>
          </p:nvPr>
        </p:nvSpPr>
        <p:spPr>
          <a:xfrm>
            <a:off x="11768383" y="6548438"/>
            <a:ext cx="310339" cy="307777"/>
          </a:xfrm>
          <a:prstGeom prst="rect">
            <a:avLst/>
          </a:prstGeom>
          <a:noFill/>
          <a:ln>
            <a:noFill/>
          </a:ln>
        </p:spPr>
        <p:txBody>
          <a:bodyPr spcFirstLastPara="1" wrap="square" lIns="45700" tIns="45700" rIns="45700" bIns="45700" anchor="t" anchorCtr="0">
            <a:noAutofit/>
          </a:bodyPr>
          <a:lstStyle>
            <a:lvl1pPr marL="0" marR="0" lvl="0" indent="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8" name="Google Shape;8;p29"/>
          <p:cNvSpPr txBox="1"/>
          <p:nvPr/>
        </p:nvSpPr>
        <p:spPr>
          <a:xfrm>
            <a:off x="5462865" y="6489163"/>
            <a:ext cx="4037481" cy="370841"/>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900"/>
              <a:buFont typeface="Tahoma"/>
              <a:buNone/>
            </a:pPr>
            <a:endParaRPr sz="1400" b="0" i="0" u="none" strike="noStrike" cap="none">
              <a:solidFill>
                <a:srgbClr val="000000"/>
              </a:solidFill>
              <a:latin typeface="Arial"/>
              <a:ea typeface="Arial"/>
              <a:cs typeface="Arial"/>
              <a:sym typeface="Arial"/>
            </a:endParaRPr>
          </a:p>
        </p:txBody>
      </p:sp>
      <p:sp>
        <p:nvSpPr>
          <p:cNvPr id="10" name="Google Shape;10;p29"/>
          <p:cNvSpPr txBox="1"/>
          <p:nvPr/>
        </p:nvSpPr>
        <p:spPr>
          <a:xfrm>
            <a:off x="228600" y="801687"/>
            <a:ext cx="11802533" cy="5884864"/>
          </a:xfrm>
          <a:prstGeom prst="rect">
            <a:avLst/>
          </a:prstGeom>
          <a:noFill/>
          <a:ln>
            <a:noFill/>
          </a:ln>
        </p:spPr>
        <p:txBody>
          <a:bodyPr spcFirstLastPara="1" wrap="square" lIns="91425" tIns="45700" rIns="91425" bIns="45700" anchor="t" anchorCtr="0">
            <a:noAutofit/>
          </a:bodyPr>
          <a:lstStyle/>
          <a:p>
            <a:pPr marL="230188" marR="0" lvl="0" indent="-52388" algn="l" rtl="0">
              <a:lnSpc>
                <a:spcPct val="85000"/>
              </a:lnSpc>
              <a:spcBef>
                <a:spcPts val="0"/>
              </a:spcBef>
              <a:spcAft>
                <a:spcPts val="0"/>
              </a:spcAft>
              <a:buClr>
                <a:srgbClr val="000000"/>
              </a:buClr>
              <a:buSzPts val="2800"/>
              <a:buFont typeface="Arial"/>
              <a:buNone/>
            </a:pPr>
            <a:endParaRPr sz="2800" b="0" i="0" u="none" strike="noStrike" cap="none">
              <a:solidFill>
                <a:srgbClr val="000000"/>
              </a:solidFill>
              <a:latin typeface="Arial"/>
              <a:ea typeface="Arial"/>
              <a:cs typeface="Arial"/>
              <a:sym typeface="Arial"/>
            </a:endParaRPr>
          </a:p>
        </p:txBody>
      </p:sp>
      <p:pic>
        <p:nvPicPr>
          <p:cNvPr id="2" name="Picture 2">
            <a:extLst>
              <a:ext uri="{FF2B5EF4-FFF2-40B4-BE49-F238E27FC236}">
                <a16:creationId xmlns:a16="http://schemas.microsoft.com/office/drawing/2014/main" id="{DB02CF6F-86C7-E160-FDB2-36C5C533576E}"/>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180064" y="88613"/>
            <a:ext cx="796036" cy="496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887750"/>
      </p:ext>
    </p:extLst>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github.com/TILOS-AI-Institute/Multi-Source-Prim-Dijkstr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100.png"/><Relationship Id="rId4" Type="http://schemas.openxmlformats.org/officeDocument/2006/relationships/image" Target="../media/image90.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github.com/The-OpenROAD-Project/OpenROAD/tree/master/src/stt"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https://github.com/TILOS-AI-Institute/Multi-Source-Prim-Dijkstra" TargetMode="External"/><Relationship Id="rId4" Type="http://schemas.openxmlformats.org/officeDocument/2006/relationships/hyperlink" Target="https://github.com/The-OpenROAD-Project/PD-Re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vlsicad.ucsd.edu/Publications/Conferences/397/c397.pdf"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github.com/TILOS-AI-Institute/Multi-Source-Prim-Dijkstra/tree/main/contest"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Google Shape;45;p36"/>
          <p:cNvSpPr txBox="1">
            <a:spLocks noGrp="1"/>
          </p:cNvSpPr>
          <p:nvPr>
            <p:ph type="title"/>
          </p:nvPr>
        </p:nvSpPr>
        <p:spPr>
          <a:xfrm>
            <a:off x="914400" y="2506524"/>
            <a:ext cx="10363200" cy="114300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1F497D"/>
              </a:buClr>
              <a:buSzPts val="3600"/>
              <a:buFont typeface="Arial"/>
              <a:buNone/>
            </a:pPr>
            <a:r>
              <a:rPr lang="en-US" dirty="0">
                <a:solidFill>
                  <a:srgbClr val="495E78"/>
                </a:solidFill>
              </a:rPr>
              <a:t>An Effective Cost-Skew Tradeoff Heuristic for VLSI Global Routing</a:t>
            </a:r>
            <a:endParaRPr dirty="0">
              <a:solidFill>
                <a:srgbClr val="495E78"/>
              </a:solidFill>
            </a:endParaRPr>
          </a:p>
        </p:txBody>
      </p:sp>
      <p:sp>
        <p:nvSpPr>
          <p:cNvPr id="3" name="Google Shape;45;p36">
            <a:extLst>
              <a:ext uri="{FF2B5EF4-FFF2-40B4-BE49-F238E27FC236}">
                <a16:creationId xmlns:a16="http://schemas.microsoft.com/office/drawing/2014/main" id="{932BE18D-ADD2-4F3B-BF30-869610BC32F0}"/>
              </a:ext>
            </a:extLst>
          </p:cNvPr>
          <p:cNvSpPr txBox="1">
            <a:spLocks/>
          </p:cNvSpPr>
          <p:nvPr/>
        </p:nvSpPr>
        <p:spPr>
          <a:xfrm>
            <a:off x="1225420" y="4218367"/>
            <a:ext cx="9741159" cy="252175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1F497D"/>
              </a:buClr>
              <a:buSzPts val="4000"/>
              <a:buFont typeface="Arial"/>
              <a:buNone/>
              <a:defRPr sz="4000" b="1" i="0" u="none" strike="noStrike" cap="none">
                <a:solidFill>
                  <a:srgbClr val="1F497D"/>
                </a:solidFill>
                <a:latin typeface="Arial"/>
                <a:ea typeface="Arial"/>
                <a:cs typeface="Arial"/>
                <a:sym typeface="Arial"/>
              </a:defRPr>
            </a:lvl1pPr>
            <a:lvl2pPr marR="0" lvl="1" algn="l" rtl="0">
              <a:lnSpc>
                <a:spcPct val="90000"/>
              </a:lnSpc>
              <a:spcBef>
                <a:spcPts val="0"/>
              </a:spcBef>
              <a:spcAft>
                <a:spcPts val="0"/>
              </a:spcAft>
              <a:buClr>
                <a:srgbClr val="254061"/>
              </a:buClr>
              <a:buSzPts val="3200"/>
              <a:buFont typeface="Arial"/>
              <a:buNone/>
              <a:defRPr sz="3200" b="1" i="0" u="none" strike="noStrike" cap="none">
                <a:solidFill>
                  <a:srgbClr val="254061"/>
                </a:solidFill>
                <a:latin typeface="Arial"/>
                <a:ea typeface="Arial"/>
                <a:cs typeface="Arial"/>
                <a:sym typeface="Arial"/>
              </a:defRPr>
            </a:lvl2pPr>
            <a:lvl3pPr marR="0" lvl="2" algn="l" rtl="0">
              <a:lnSpc>
                <a:spcPct val="90000"/>
              </a:lnSpc>
              <a:spcBef>
                <a:spcPts val="0"/>
              </a:spcBef>
              <a:spcAft>
                <a:spcPts val="0"/>
              </a:spcAft>
              <a:buClr>
                <a:srgbClr val="254061"/>
              </a:buClr>
              <a:buSzPts val="3200"/>
              <a:buFont typeface="Arial"/>
              <a:buNone/>
              <a:defRPr sz="3200" b="1" i="0" u="none" strike="noStrike" cap="none">
                <a:solidFill>
                  <a:srgbClr val="254061"/>
                </a:solidFill>
                <a:latin typeface="Arial"/>
                <a:ea typeface="Arial"/>
                <a:cs typeface="Arial"/>
                <a:sym typeface="Arial"/>
              </a:defRPr>
            </a:lvl3pPr>
            <a:lvl4pPr marR="0" lvl="3" algn="l" rtl="0">
              <a:lnSpc>
                <a:spcPct val="90000"/>
              </a:lnSpc>
              <a:spcBef>
                <a:spcPts val="0"/>
              </a:spcBef>
              <a:spcAft>
                <a:spcPts val="0"/>
              </a:spcAft>
              <a:buClr>
                <a:srgbClr val="254061"/>
              </a:buClr>
              <a:buSzPts val="3200"/>
              <a:buFont typeface="Arial"/>
              <a:buNone/>
              <a:defRPr sz="3200" b="1" i="0" u="none" strike="noStrike" cap="none">
                <a:solidFill>
                  <a:srgbClr val="254061"/>
                </a:solidFill>
                <a:latin typeface="Arial"/>
                <a:ea typeface="Arial"/>
                <a:cs typeface="Arial"/>
                <a:sym typeface="Arial"/>
              </a:defRPr>
            </a:lvl4pPr>
            <a:lvl5pPr marR="0" lvl="4" algn="l" rtl="0">
              <a:lnSpc>
                <a:spcPct val="90000"/>
              </a:lnSpc>
              <a:spcBef>
                <a:spcPts val="0"/>
              </a:spcBef>
              <a:spcAft>
                <a:spcPts val="0"/>
              </a:spcAft>
              <a:buClr>
                <a:srgbClr val="254061"/>
              </a:buClr>
              <a:buSzPts val="3200"/>
              <a:buFont typeface="Arial"/>
              <a:buNone/>
              <a:defRPr sz="3200" b="1" i="0" u="none" strike="noStrike" cap="none">
                <a:solidFill>
                  <a:srgbClr val="254061"/>
                </a:solidFill>
                <a:latin typeface="Arial"/>
                <a:ea typeface="Arial"/>
                <a:cs typeface="Arial"/>
                <a:sym typeface="Arial"/>
              </a:defRPr>
            </a:lvl5pPr>
            <a:lvl6pPr marR="0" lvl="5" algn="l" rtl="0">
              <a:lnSpc>
                <a:spcPct val="90000"/>
              </a:lnSpc>
              <a:spcBef>
                <a:spcPts val="0"/>
              </a:spcBef>
              <a:spcAft>
                <a:spcPts val="0"/>
              </a:spcAft>
              <a:buClr>
                <a:srgbClr val="254061"/>
              </a:buClr>
              <a:buSzPts val="3200"/>
              <a:buFont typeface="Arial"/>
              <a:buNone/>
              <a:defRPr sz="3200" b="1" i="0" u="none" strike="noStrike" cap="none">
                <a:solidFill>
                  <a:srgbClr val="254061"/>
                </a:solidFill>
                <a:latin typeface="Arial"/>
                <a:ea typeface="Arial"/>
                <a:cs typeface="Arial"/>
                <a:sym typeface="Arial"/>
              </a:defRPr>
            </a:lvl6pPr>
            <a:lvl7pPr marR="0" lvl="6" algn="l" rtl="0">
              <a:lnSpc>
                <a:spcPct val="90000"/>
              </a:lnSpc>
              <a:spcBef>
                <a:spcPts val="0"/>
              </a:spcBef>
              <a:spcAft>
                <a:spcPts val="0"/>
              </a:spcAft>
              <a:buClr>
                <a:srgbClr val="254061"/>
              </a:buClr>
              <a:buSzPts val="3200"/>
              <a:buFont typeface="Arial"/>
              <a:buNone/>
              <a:defRPr sz="3200" b="1" i="0" u="none" strike="noStrike" cap="none">
                <a:solidFill>
                  <a:srgbClr val="254061"/>
                </a:solidFill>
                <a:latin typeface="Arial"/>
                <a:ea typeface="Arial"/>
                <a:cs typeface="Arial"/>
                <a:sym typeface="Arial"/>
              </a:defRPr>
            </a:lvl7pPr>
            <a:lvl8pPr marR="0" lvl="7" algn="l" rtl="0">
              <a:lnSpc>
                <a:spcPct val="90000"/>
              </a:lnSpc>
              <a:spcBef>
                <a:spcPts val="0"/>
              </a:spcBef>
              <a:spcAft>
                <a:spcPts val="0"/>
              </a:spcAft>
              <a:buClr>
                <a:srgbClr val="254061"/>
              </a:buClr>
              <a:buSzPts val="3200"/>
              <a:buFont typeface="Arial"/>
              <a:buNone/>
              <a:defRPr sz="3200" b="1" i="0" u="none" strike="noStrike" cap="none">
                <a:solidFill>
                  <a:srgbClr val="254061"/>
                </a:solidFill>
                <a:latin typeface="Arial"/>
                <a:ea typeface="Arial"/>
                <a:cs typeface="Arial"/>
                <a:sym typeface="Arial"/>
              </a:defRPr>
            </a:lvl8pPr>
            <a:lvl9pPr marR="0" lvl="8" algn="l" rtl="0">
              <a:lnSpc>
                <a:spcPct val="90000"/>
              </a:lnSpc>
              <a:spcBef>
                <a:spcPts val="0"/>
              </a:spcBef>
              <a:spcAft>
                <a:spcPts val="0"/>
              </a:spcAft>
              <a:buClr>
                <a:srgbClr val="254061"/>
              </a:buClr>
              <a:buSzPts val="3200"/>
              <a:buFont typeface="Arial"/>
              <a:buNone/>
              <a:defRPr sz="3200" b="1" i="0" u="none" strike="noStrike" cap="none">
                <a:solidFill>
                  <a:srgbClr val="254061"/>
                </a:solidFill>
                <a:latin typeface="Arial"/>
                <a:ea typeface="Arial"/>
                <a:cs typeface="Arial"/>
                <a:sym typeface="Arial"/>
              </a:defRPr>
            </a:lvl9pPr>
          </a:lstStyle>
          <a:p>
            <a:pPr algn="ctr" rtl="0">
              <a:spcBef>
                <a:spcPts val="0"/>
              </a:spcBef>
              <a:spcAft>
                <a:spcPts val="0"/>
              </a:spcAft>
            </a:pPr>
            <a:r>
              <a:rPr lang="en-US" sz="2800" b="0" i="0" u="none" strike="noStrike" dirty="0">
                <a:solidFill>
                  <a:schemeClr val="tx1"/>
                </a:solidFill>
                <a:effectLst/>
                <a:latin typeface="Arial" panose="020B0604020202020204" pitchFamily="34" charset="0"/>
                <a:cs typeface="Arial" panose="020B0604020202020204" pitchFamily="34" charset="0"/>
              </a:rPr>
              <a:t>Andrew B. Kahng</a:t>
            </a:r>
            <a:r>
              <a:rPr lang="en-US" sz="2800" b="0" i="0" u="none" strike="noStrike" baseline="30000" dirty="0">
                <a:solidFill>
                  <a:schemeClr val="tx1"/>
                </a:solidFill>
                <a:effectLst/>
                <a:latin typeface="Arial" panose="020B0604020202020204" pitchFamily="34" charset="0"/>
                <a:cs typeface="Arial" panose="020B0604020202020204" pitchFamily="34" charset="0"/>
              </a:rPr>
              <a:t>†</a:t>
            </a:r>
            <a:r>
              <a:rPr lang="en-US" sz="2800" b="0" i="0" u="none" strike="noStrike" dirty="0">
                <a:solidFill>
                  <a:schemeClr val="tx1"/>
                </a:solidFill>
                <a:effectLst/>
                <a:latin typeface="Arial" panose="020B0604020202020204" pitchFamily="34" charset="0"/>
                <a:cs typeface="Arial" panose="020B0604020202020204" pitchFamily="34" charset="0"/>
              </a:rPr>
              <a:t>, Shreyas Thumathy</a:t>
            </a:r>
            <a:r>
              <a:rPr lang="en-US" sz="2800" b="0" i="0" u="none" strike="noStrike" baseline="30000" dirty="0">
                <a:solidFill>
                  <a:schemeClr val="tx1"/>
                </a:solidFill>
                <a:effectLst/>
                <a:latin typeface="Arial" panose="020B0604020202020204" pitchFamily="34" charset="0"/>
                <a:cs typeface="Arial" panose="020B0604020202020204" pitchFamily="34" charset="0"/>
              </a:rPr>
              <a:t>‡</a:t>
            </a:r>
            <a:r>
              <a:rPr lang="en-US" sz="2800" b="0" i="0" u="none" strike="noStrike" dirty="0">
                <a:solidFill>
                  <a:schemeClr val="tx1"/>
                </a:solidFill>
                <a:effectLst/>
                <a:latin typeface="Arial" panose="020B0604020202020204" pitchFamily="34" charset="0"/>
                <a:cs typeface="Arial" panose="020B0604020202020204" pitchFamily="34" charset="0"/>
              </a:rPr>
              <a:t> and Mingyu Woo</a:t>
            </a:r>
            <a:r>
              <a:rPr lang="en-US" sz="2800" b="0" i="0" u="none" strike="noStrike" baseline="30000" dirty="0">
                <a:solidFill>
                  <a:schemeClr val="tx1"/>
                </a:solidFill>
                <a:effectLst/>
                <a:latin typeface="Arial" panose="020B0604020202020204" pitchFamily="34" charset="0"/>
                <a:cs typeface="Arial" panose="020B0604020202020204" pitchFamily="34" charset="0"/>
              </a:rPr>
              <a:t>†</a:t>
            </a:r>
            <a:endParaRPr lang="en-US" sz="2800" b="0" dirty="0">
              <a:solidFill>
                <a:schemeClr val="tx1"/>
              </a:solidFill>
              <a:effectLst/>
              <a:latin typeface="Arial" panose="020B0604020202020204" pitchFamily="34" charset="0"/>
              <a:cs typeface="Arial" panose="020B0604020202020204" pitchFamily="34" charset="0"/>
            </a:endParaRPr>
          </a:p>
          <a:p>
            <a:pPr algn="ctr" rtl="0">
              <a:spcBef>
                <a:spcPts val="0"/>
              </a:spcBef>
              <a:spcAft>
                <a:spcPts val="0"/>
              </a:spcAft>
            </a:pPr>
            <a:br>
              <a:rPr lang="en-US" sz="2000" b="0" dirty="0">
                <a:solidFill>
                  <a:schemeClr val="tx1"/>
                </a:solidFill>
                <a:effectLst/>
                <a:latin typeface="Arial" panose="020B0604020202020204" pitchFamily="34" charset="0"/>
                <a:cs typeface="Arial" panose="020B0604020202020204" pitchFamily="34" charset="0"/>
              </a:rPr>
            </a:br>
            <a:r>
              <a:rPr lang="en-US" sz="2000" b="0" i="0" u="none" strike="noStrike" dirty="0">
                <a:solidFill>
                  <a:schemeClr val="tx1"/>
                </a:solidFill>
                <a:effectLst/>
                <a:latin typeface="Arial" panose="020B0604020202020204" pitchFamily="34" charset="0"/>
                <a:cs typeface="Arial" panose="020B0604020202020204" pitchFamily="34" charset="0"/>
              </a:rPr>
              <a:t>† UC San Diego, La Jolla, CA, USA</a:t>
            </a:r>
            <a:endParaRPr lang="en-US" sz="2000" b="0" dirty="0">
              <a:solidFill>
                <a:schemeClr val="tx1"/>
              </a:solidFill>
              <a:effectLst/>
              <a:latin typeface="Arial" panose="020B0604020202020204" pitchFamily="34" charset="0"/>
              <a:cs typeface="Arial" panose="020B0604020202020204" pitchFamily="34" charset="0"/>
            </a:endParaRPr>
          </a:p>
          <a:p>
            <a:pPr algn="ctr" rtl="0">
              <a:spcBef>
                <a:spcPts val="0"/>
              </a:spcBef>
              <a:spcAft>
                <a:spcPts val="0"/>
              </a:spcAft>
            </a:pPr>
            <a:r>
              <a:rPr lang="en-US" sz="2000" b="0" i="0" u="none" strike="noStrike" dirty="0">
                <a:solidFill>
                  <a:schemeClr val="tx1"/>
                </a:solidFill>
                <a:effectLst/>
                <a:latin typeface="Arial" panose="020B0604020202020204" pitchFamily="34" charset="0"/>
                <a:cs typeface="Arial" panose="020B0604020202020204" pitchFamily="34" charset="0"/>
              </a:rPr>
              <a:t>‡Canyon Crest Academy, San Diego, CA, USA</a:t>
            </a:r>
            <a:endParaRPr lang="en-US" sz="2000" b="0" dirty="0">
              <a:solidFill>
                <a:schemeClr val="tx1"/>
              </a:solidFill>
              <a:effectLst/>
              <a:latin typeface="Arial" panose="020B0604020202020204" pitchFamily="34" charset="0"/>
              <a:cs typeface="Arial" panose="020B0604020202020204" pitchFamily="34" charset="0"/>
            </a:endParaRPr>
          </a:p>
          <a:p>
            <a:pPr algn="ctr" rtl="0">
              <a:spcBef>
                <a:spcPts val="0"/>
              </a:spcBef>
              <a:spcAft>
                <a:spcPts val="0"/>
              </a:spcAft>
            </a:pPr>
            <a:br>
              <a:rPr lang="en-US" sz="2000" b="0" dirty="0">
                <a:solidFill>
                  <a:schemeClr val="tx1"/>
                </a:solidFill>
                <a:effectLst/>
                <a:latin typeface="Arial" panose="020B0604020202020204" pitchFamily="34" charset="0"/>
                <a:cs typeface="Arial" panose="020B0604020202020204" pitchFamily="34" charset="0"/>
              </a:rPr>
            </a:br>
            <a:r>
              <a:rPr lang="en-US" sz="2000" b="0" i="1" u="none" strike="noStrike" dirty="0">
                <a:solidFill>
                  <a:schemeClr val="tx1"/>
                </a:solidFill>
                <a:effectLst/>
                <a:latin typeface="Arial" panose="020B0604020202020204" pitchFamily="34" charset="0"/>
                <a:cs typeface="Arial" panose="020B0604020202020204" pitchFamily="34" charset="0"/>
              </a:rPr>
              <a:t>ISQED 2023</a:t>
            </a:r>
            <a:endParaRPr lang="en-US" sz="2000" b="0" dirty="0">
              <a:solidFill>
                <a:schemeClr val="tx1"/>
              </a:solidFill>
              <a:effectLst/>
              <a:latin typeface="Arial" panose="020B0604020202020204" pitchFamily="34" charset="0"/>
              <a:cs typeface="Arial" panose="020B0604020202020204" pitchFamily="34" charset="0"/>
            </a:endParaRPr>
          </a:p>
          <a:p>
            <a:r>
              <a:rPr lang="en-US" sz="2000" b="0" dirty="0">
                <a:solidFill>
                  <a:srgbClr val="495E78"/>
                </a:solidFill>
                <a:latin typeface="Arial" panose="020B0604020202020204" pitchFamily="34" charset="0"/>
                <a:cs typeface="Arial" panose="020B0604020202020204" pitchFamily="34" charset="0"/>
              </a:rPr>
              <a:t> </a:t>
            </a:r>
          </a:p>
          <a:p>
            <a:pPr algn="ctr" rtl="0">
              <a:spcBef>
                <a:spcPts val="0"/>
              </a:spcBef>
              <a:spcAft>
                <a:spcPts val="0"/>
              </a:spcAft>
            </a:pPr>
            <a:r>
              <a:rPr lang="en-US" sz="2000" b="0" dirty="0">
                <a:solidFill>
                  <a:srgbClr val="495E78"/>
                </a:solidFill>
                <a:latin typeface="Arial" panose="020B0604020202020204" pitchFamily="34" charset="0"/>
                <a:cs typeface="Arial" panose="020B0604020202020204" pitchFamily="34" charset="0"/>
              </a:rPr>
              <a:t>GitHub Repository: </a:t>
            </a:r>
            <a:r>
              <a:rPr lang="en-US" sz="2000" b="0" i="0" u="sng" strike="noStrike" dirty="0">
                <a:solidFill>
                  <a:srgbClr val="0097A7"/>
                </a:solidFill>
                <a:effectLst/>
                <a:latin typeface="Arial" panose="020B0604020202020204" pitchFamily="34" charset="0"/>
                <a:cs typeface="Arial" panose="020B0604020202020204" pitchFamily="34" charset="0"/>
                <a:hlinkClick r:id="rId3"/>
              </a:rPr>
              <a:t>https://github.com/TILOS-AI-Institute/Multi-Source-Prim-Dijkstra</a:t>
            </a:r>
            <a:endParaRPr lang="en-US" sz="2000" b="0" dirty="0">
              <a:effectLst/>
              <a:latin typeface="Arial" panose="020B0604020202020204" pitchFamily="34" charset="0"/>
              <a:cs typeface="Arial" panose="020B0604020202020204" pitchFamily="34" charset="0"/>
            </a:endParaRPr>
          </a:p>
          <a:p>
            <a:br>
              <a:rPr lang="en-US" sz="2000" dirty="0">
                <a:latin typeface="Arial" panose="020B0604020202020204" pitchFamily="34" charset="0"/>
                <a:cs typeface="Arial" panose="020B0604020202020204" pitchFamily="34" charset="0"/>
              </a:rPr>
            </a:br>
            <a:endParaRPr lang="en-US" sz="2000" b="0" dirty="0">
              <a:solidFill>
                <a:srgbClr val="495E78"/>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15676"/>
    </mc:Choice>
    <mc:Fallback xmlns="">
      <p:transition spd="slow" advTm="1567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id="{E0618EB4-76ED-40F0-AD34-8610B26A9781}"/>
              </a:ext>
            </a:extLst>
          </p:cNvPr>
          <p:cNvSpPr>
            <a:spLocks noGrp="1"/>
          </p:cNvSpPr>
          <p:nvPr>
            <p:ph type="body" idx="1"/>
          </p:nvPr>
        </p:nvSpPr>
        <p:spPr>
          <a:xfrm>
            <a:off x="142875" y="729731"/>
            <a:ext cx="11611978" cy="6028256"/>
          </a:xfrm>
        </p:spPr>
        <p:txBody>
          <a:bodyPr>
            <a:noAutofit/>
          </a:bodyPr>
          <a:lstStyle/>
          <a:p>
            <a:pPr>
              <a:spcBef>
                <a:spcPts val="1200"/>
              </a:spcBef>
            </a:pPr>
            <a:r>
              <a:rPr lang="en-US" altLang="ko-KR" dirty="0">
                <a:solidFill>
                  <a:schemeClr val="tx1"/>
                </a:solidFill>
                <a:latin typeface="Arial" panose="020B0604020202020204" pitchFamily="34" charset="0"/>
                <a:cs typeface="Arial" panose="020B0604020202020204" pitchFamily="34" charset="0"/>
              </a:rPr>
              <a:t>How does PD-II perform with respect to normalized WL (also called cost) and normalized skew?</a:t>
            </a:r>
          </a:p>
          <a:p>
            <a:pPr>
              <a:spcBef>
                <a:spcPts val="1200"/>
              </a:spcBef>
            </a:pPr>
            <a:endParaRPr lang="en-US" altLang="ko-KR" dirty="0">
              <a:solidFill>
                <a:schemeClr val="tx1"/>
              </a:solidFill>
              <a:latin typeface="Arial" panose="020B0604020202020204" pitchFamily="34" charset="0"/>
              <a:cs typeface="Arial" panose="020B0604020202020204" pitchFamily="34" charset="0"/>
            </a:endParaRPr>
          </a:p>
          <a:p>
            <a:pPr>
              <a:spcBef>
                <a:spcPts val="1200"/>
              </a:spcBef>
            </a:pPr>
            <a:r>
              <a:rPr lang="en-US" altLang="ko-KR" dirty="0">
                <a:solidFill>
                  <a:schemeClr val="tx1"/>
                </a:solidFill>
                <a:latin typeface="Arial" panose="020B0604020202020204" pitchFamily="34" charset="0"/>
                <a:cs typeface="Arial" panose="020B0604020202020204" pitchFamily="34" charset="0"/>
              </a:rPr>
              <a:t>We describe an input net using three parameters: </a:t>
            </a:r>
          </a:p>
          <a:p>
            <a:pPr lvl="1">
              <a:spcBef>
                <a:spcPts val="1200"/>
              </a:spcBef>
            </a:pPr>
            <a:r>
              <a:rPr lang="en-US" altLang="ko-KR" b="1" dirty="0">
                <a:solidFill>
                  <a:schemeClr val="tx1"/>
                </a:solidFill>
                <a:latin typeface="Arial" panose="020B0604020202020204" pitchFamily="34" charset="0"/>
                <a:cs typeface="Arial" panose="020B0604020202020204" pitchFamily="34" charset="0"/>
              </a:rPr>
              <a:t>N </a:t>
            </a:r>
            <a:r>
              <a:rPr lang="en-US" altLang="ko-KR" dirty="0">
                <a:solidFill>
                  <a:schemeClr val="tx1"/>
                </a:solidFill>
                <a:latin typeface="Arial" panose="020B0604020202020204" pitchFamily="34" charset="0"/>
                <a:cs typeface="Arial" panose="020B0604020202020204" pitchFamily="34" charset="0"/>
              </a:rPr>
              <a:t>(# of fanouts), </a:t>
            </a:r>
            <a:r>
              <a:rPr lang="en-US" altLang="ko-KR" b="1" dirty="0">
                <a:solidFill>
                  <a:schemeClr val="tx1"/>
                </a:solidFill>
                <a:latin typeface="Arial" panose="020B0604020202020204" pitchFamily="34" charset="0"/>
                <a:cs typeface="Arial" panose="020B0604020202020204" pitchFamily="34" charset="0"/>
              </a:rPr>
              <a:t>AR</a:t>
            </a:r>
            <a:r>
              <a:rPr lang="en-US" altLang="ko-KR" dirty="0">
                <a:solidFill>
                  <a:schemeClr val="tx1"/>
                </a:solidFill>
                <a:latin typeface="Arial" panose="020B0604020202020204" pitchFamily="34" charset="0"/>
                <a:cs typeface="Arial" panose="020B0604020202020204" pitchFamily="34" charset="0"/>
              </a:rPr>
              <a:t> (aspect ratio), and </a:t>
            </a:r>
            <a:r>
              <a:rPr lang="en-US" altLang="ko-KR" b="1" i="1" dirty="0">
                <a:solidFill>
                  <a:schemeClr val="tx1"/>
                </a:solidFill>
                <a:latin typeface="Arial" panose="020B0604020202020204" pitchFamily="34" charset="0"/>
                <a:cs typeface="Arial" panose="020B0604020202020204" pitchFamily="34" charset="0"/>
              </a:rPr>
              <a:t>p</a:t>
            </a:r>
            <a:r>
              <a:rPr lang="en-US" altLang="ko-KR" dirty="0">
                <a:solidFill>
                  <a:schemeClr val="tx1"/>
                </a:solidFill>
                <a:latin typeface="Arial" panose="020B0604020202020204" pitchFamily="34" charset="0"/>
                <a:cs typeface="Arial" panose="020B0604020202020204" pitchFamily="34" charset="0"/>
              </a:rPr>
              <a:t> (root location based on centrality)</a:t>
            </a:r>
          </a:p>
          <a:p>
            <a:pPr lvl="2">
              <a:spcBef>
                <a:spcPts val="1200"/>
              </a:spcBef>
            </a:pPr>
            <a:r>
              <a:rPr lang="en-US" altLang="ko-KR" dirty="0">
                <a:solidFill>
                  <a:schemeClr val="tx1"/>
                </a:solidFill>
                <a:latin typeface="Arial" panose="020B0604020202020204" pitchFamily="34" charset="0"/>
                <a:cs typeface="Arial" panose="020B0604020202020204" pitchFamily="34" charset="0"/>
              </a:rPr>
              <a:t>0 &lt;= </a:t>
            </a:r>
            <a:r>
              <a:rPr lang="en-US" altLang="ko-KR" i="1" dirty="0">
                <a:solidFill>
                  <a:schemeClr val="tx1"/>
                </a:solidFill>
                <a:latin typeface="Arial" panose="020B0604020202020204" pitchFamily="34" charset="0"/>
                <a:cs typeface="Arial" panose="020B0604020202020204" pitchFamily="34" charset="0"/>
              </a:rPr>
              <a:t>p &lt;= </a:t>
            </a:r>
            <a:r>
              <a:rPr lang="en-US" altLang="ko-KR" dirty="0">
                <a:solidFill>
                  <a:schemeClr val="tx1"/>
                </a:solidFill>
                <a:latin typeface="Arial" panose="020B0604020202020204" pitchFamily="34" charset="0"/>
                <a:cs typeface="Arial" panose="020B0604020202020204" pitchFamily="34" charset="0"/>
              </a:rPr>
              <a:t>1</a:t>
            </a:r>
          </a:p>
          <a:p>
            <a:pPr lvl="2">
              <a:spcBef>
                <a:spcPts val="1200"/>
              </a:spcBef>
            </a:pPr>
            <a:r>
              <a:rPr lang="en-US" altLang="ko-KR" i="1" dirty="0">
                <a:solidFill>
                  <a:schemeClr val="tx1"/>
                </a:solidFill>
                <a:latin typeface="Arial" panose="020B0604020202020204" pitchFamily="34" charset="0"/>
                <a:cs typeface="Arial" panose="020B0604020202020204" pitchFamily="34" charset="0"/>
              </a:rPr>
              <a:t>p </a:t>
            </a:r>
            <a:r>
              <a:rPr lang="en-US" altLang="ko-KR" dirty="0">
                <a:solidFill>
                  <a:schemeClr val="tx1"/>
                </a:solidFill>
                <a:latin typeface="Arial" panose="020B0604020202020204" pitchFamily="34" charset="0"/>
                <a:cs typeface="Arial" panose="020B0604020202020204" pitchFamily="34" charset="0"/>
              </a:rPr>
              <a:t>= 0 </a:t>
            </a:r>
            <a:r>
              <a:rPr lang="en-US" altLang="ko-KR" dirty="0">
                <a:solidFill>
                  <a:schemeClr val="tx1"/>
                </a:solidFill>
                <a:latin typeface="Arial" panose="020B0604020202020204" pitchFamily="34" charset="0"/>
                <a:cs typeface="Arial" panose="020B0604020202020204" pitchFamily="34" charset="0"/>
                <a:sym typeface="Wingdings" pitchFamily="2" charset="2"/>
              </a:rPr>
              <a:t> root is at the center of bbox</a:t>
            </a:r>
          </a:p>
          <a:p>
            <a:pPr lvl="2">
              <a:spcBef>
                <a:spcPts val="1200"/>
              </a:spcBef>
            </a:pPr>
            <a:r>
              <a:rPr lang="en-US" altLang="ko-KR" i="1" dirty="0">
                <a:solidFill>
                  <a:schemeClr val="tx1"/>
                </a:solidFill>
                <a:latin typeface="Arial" panose="020B0604020202020204" pitchFamily="34" charset="0"/>
                <a:cs typeface="Arial" panose="020B0604020202020204" pitchFamily="34" charset="0"/>
                <a:sym typeface="Wingdings" pitchFamily="2" charset="2"/>
              </a:rPr>
              <a:t>p </a:t>
            </a:r>
            <a:r>
              <a:rPr lang="en-US" altLang="ko-KR" dirty="0">
                <a:solidFill>
                  <a:schemeClr val="tx1"/>
                </a:solidFill>
                <a:latin typeface="Arial" panose="020B0604020202020204" pitchFamily="34" charset="0"/>
                <a:cs typeface="Arial" panose="020B0604020202020204" pitchFamily="34" charset="0"/>
                <a:sym typeface="Wingdings" pitchFamily="2" charset="2"/>
              </a:rPr>
              <a:t>= 1  root is at the edge of </a:t>
            </a:r>
            <a:r>
              <a:rPr lang="en-US" altLang="ko-KR" dirty="0" err="1">
                <a:solidFill>
                  <a:schemeClr val="tx1"/>
                </a:solidFill>
                <a:latin typeface="Arial" panose="020B0604020202020204" pitchFamily="34" charset="0"/>
                <a:cs typeface="Arial" panose="020B0604020202020204" pitchFamily="34" charset="0"/>
                <a:sym typeface="Wingdings" pitchFamily="2" charset="2"/>
              </a:rPr>
              <a:t>bbox</a:t>
            </a:r>
            <a:endParaRPr lang="en-US" altLang="ko-KR" i="1" dirty="0">
              <a:solidFill>
                <a:schemeClr val="tx1"/>
              </a:solidFill>
              <a:latin typeface="Arial" panose="020B0604020202020204" pitchFamily="34" charset="0"/>
              <a:cs typeface="Arial" panose="020B0604020202020204" pitchFamily="34" charset="0"/>
              <a:sym typeface="Wingdings" pitchFamily="2" charset="2"/>
            </a:endParaRPr>
          </a:p>
        </p:txBody>
      </p:sp>
      <p:sp>
        <p:nvSpPr>
          <p:cNvPr id="4" name="Google Shape;52;p13">
            <a:extLst>
              <a:ext uri="{FF2B5EF4-FFF2-40B4-BE49-F238E27FC236}">
                <a16:creationId xmlns:a16="http://schemas.microsoft.com/office/drawing/2014/main" id="{DE6CDF3E-320E-46AB-A45F-45450498BFC6}"/>
              </a:ext>
            </a:extLst>
          </p:cNvPr>
          <p:cNvSpPr txBox="1"/>
          <p:nvPr/>
        </p:nvSpPr>
        <p:spPr>
          <a:xfrm>
            <a:off x="142874" y="100013"/>
            <a:ext cx="11859735" cy="4962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254061"/>
              </a:buClr>
              <a:buSzPts val="3200"/>
              <a:buFont typeface="Arial"/>
              <a:buNone/>
              <a:tabLst/>
              <a:defRPr/>
            </a:pPr>
            <a:r>
              <a:rPr kumimoji="0" lang="en-US" sz="3200" b="1" i="0" u="none" strike="noStrike" kern="0" cap="none" spc="0" normalizeH="0" baseline="0" noProof="0" dirty="0">
                <a:ln>
                  <a:noFill/>
                </a:ln>
                <a:solidFill>
                  <a:srgbClr val="254061"/>
                </a:solidFill>
                <a:effectLst/>
                <a:uLnTx/>
                <a:uFillTx/>
                <a:latin typeface="Arial"/>
                <a:ea typeface="Arial"/>
                <a:cs typeface="Arial"/>
                <a:sym typeface="Arial"/>
              </a:rPr>
              <a:t>PD Characterization Results</a:t>
            </a:r>
            <a:endParaRPr kumimoji="0" sz="3200" b="1" i="0" u="none" strike="noStrike" kern="0" cap="none" spc="0" normalizeH="0" baseline="0" noProof="0" dirty="0">
              <a:ln>
                <a:noFill/>
              </a:ln>
              <a:solidFill>
                <a:srgbClr val="632423"/>
              </a:solidFill>
              <a:effectLst/>
              <a:uLnTx/>
              <a:uFillTx/>
              <a:latin typeface="Arial"/>
              <a:ea typeface="Arial"/>
              <a:cs typeface="Arial"/>
              <a:sym typeface="Arial"/>
            </a:endParaRPr>
          </a:p>
        </p:txBody>
      </p:sp>
      <p:sp>
        <p:nvSpPr>
          <p:cNvPr id="2" name="슬라이드 번호 개체 틀 1">
            <a:extLst>
              <a:ext uri="{FF2B5EF4-FFF2-40B4-BE49-F238E27FC236}">
                <a16:creationId xmlns:a16="http://schemas.microsoft.com/office/drawing/2014/main" id="{DEF584F1-C668-BC20-0A70-834F147FE47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10</a:t>
            </a:fld>
            <a:endParaRPr lang="en-US"/>
          </a:p>
        </p:txBody>
      </p:sp>
    </p:spTree>
    <p:extLst>
      <p:ext uri="{BB962C8B-B14F-4D97-AF65-F5344CB8AC3E}">
        <p14:creationId xmlns:p14="http://schemas.microsoft.com/office/powerpoint/2010/main" val="2249095831"/>
      </p:ext>
    </p:extLst>
  </p:cSld>
  <p:clrMapOvr>
    <a:masterClrMapping/>
  </p:clrMapOvr>
  <mc:AlternateContent xmlns:mc="http://schemas.openxmlformats.org/markup-compatibility/2006" xmlns:p14="http://schemas.microsoft.com/office/powerpoint/2010/main">
    <mc:Choice Requires="p14">
      <p:transition spd="slow" p14:dur="2000" advTm="31218"/>
    </mc:Choice>
    <mc:Fallback xmlns="">
      <p:transition spd="slow" advTm="3121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histogram&#10;&#10;Description automatically generated">
            <a:extLst>
              <a:ext uri="{FF2B5EF4-FFF2-40B4-BE49-F238E27FC236}">
                <a16:creationId xmlns:a16="http://schemas.microsoft.com/office/drawing/2014/main" id="{9484E32A-628E-744C-9459-9473808007CF}"/>
              </a:ext>
            </a:extLst>
          </p:cNvPr>
          <p:cNvPicPr>
            <a:picLocks noChangeAspect="1"/>
          </p:cNvPicPr>
          <p:nvPr/>
        </p:nvPicPr>
        <p:blipFill>
          <a:blip r:embed="rId3"/>
          <a:stretch>
            <a:fillRect/>
          </a:stretch>
        </p:blipFill>
        <p:spPr>
          <a:xfrm>
            <a:off x="2646220" y="936182"/>
            <a:ext cx="6359236" cy="4301230"/>
          </a:xfrm>
          <a:prstGeom prst="rect">
            <a:avLst/>
          </a:prstGeom>
        </p:spPr>
      </p:pic>
      <p:sp>
        <p:nvSpPr>
          <p:cNvPr id="8" name="Google Shape;52;p13">
            <a:extLst>
              <a:ext uri="{FF2B5EF4-FFF2-40B4-BE49-F238E27FC236}">
                <a16:creationId xmlns:a16="http://schemas.microsoft.com/office/drawing/2014/main" id="{A60D6F35-2FFA-4146-AC29-18F8D80F5E80}"/>
              </a:ext>
            </a:extLst>
          </p:cNvPr>
          <p:cNvSpPr txBox="1"/>
          <p:nvPr/>
        </p:nvSpPr>
        <p:spPr>
          <a:xfrm>
            <a:off x="160460" y="135182"/>
            <a:ext cx="11824394" cy="4962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254061"/>
              </a:buClr>
              <a:buSzPts val="3200"/>
              <a:buFont typeface="Arial"/>
              <a:buNone/>
              <a:tabLst/>
              <a:defRPr/>
            </a:pPr>
            <a:r>
              <a:rPr lang="en-US" sz="3200" b="1" dirty="0">
                <a:solidFill>
                  <a:srgbClr val="254061"/>
                </a:solidFill>
                <a:latin typeface="Arial" panose="020B0604020202020204" pitchFamily="34" charset="0"/>
                <a:cs typeface="Arial" panose="020B0604020202020204" pitchFamily="34" charset="0"/>
              </a:rPr>
              <a:t>We Find a “Sweet Spot” for </a:t>
            </a:r>
            <a:r>
              <a:rPr lang="en-US" sz="3200" b="1" dirty="0">
                <a:solidFill>
                  <a:srgbClr val="254061"/>
                </a:solidFill>
                <a:latin typeface="Arial" panose="020B0604020202020204" pitchFamily="34" charset="0"/>
                <a:cs typeface="Arial" panose="020B0604020202020204" pitchFamily="34" charset="0"/>
                <a:sym typeface="Symbol" panose="05050102010706020507" pitchFamily="18" charset="2"/>
              </a:rPr>
              <a:t></a:t>
            </a:r>
            <a:endParaRPr kumimoji="0" lang="en-US" sz="3200" b="1" i="0" u="none" strike="noStrike" kern="0" cap="none" spc="0" normalizeH="0" baseline="0" noProof="0" dirty="0">
              <a:ln>
                <a:noFill/>
              </a:ln>
              <a:solidFill>
                <a:srgbClr val="632423"/>
              </a:solidFill>
              <a:effectLst/>
              <a:uLnTx/>
              <a:uFillTx/>
              <a:latin typeface="Arial" panose="020B0604020202020204" pitchFamily="34" charset="0"/>
              <a:ea typeface="Arial"/>
              <a:cs typeface="Arial" panose="020B0604020202020204" pitchFamily="34" charset="0"/>
              <a:sym typeface="Arial"/>
            </a:endParaRPr>
          </a:p>
        </p:txBody>
      </p:sp>
      <p:sp>
        <p:nvSpPr>
          <p:cNvPr id="3" name="슬라이드 번호 개체 틀 2">
            <a:extLst>
              <a:ext uri="{FF2B5EF4-FFF2-40B4-BE49-F238E27FC236}">
                <a16:creationId xmlns:a16="http://schemas.microsoft.com/office/drawing/2014/main" id="{BA0749B9-960B-0B0E-6666-99EC60D4C39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11</a:t>
            </a:fld>
            <a:endParaRPr lang="en-US"/>
          </a:p>
        </p:txBody>
      </p:sp>
      <p:cxnSp>
        <p:nvCxnSpPr>
          <p:cNvPr id="5" name="Straight Arrow Connector 4">
            <a:extLst>
              <a:ext uri="{FF2B5EF4-FFF2-40B4-BE49-F238E27FC236}">
                <a16:creationId xmlns:a16="http://schemas.microsoft.com/office/drawing/2014/main" id="{9D817355-35AC-3AB2-43AA-FE0D9D4F21D0}"/>
              </a:ext>
            </a:extLst>
          </p:cNvPr>
          <p:cNvCxnSpPr/>
          <p:nvPr/>
        </p:nvCxnSpPr>
        <p:spPr>
          <a:xfrm>
            <a:off x="6109852" y="3498269"/>
            <a:ext cx="0" cy="72736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10BC806B-FA8E-AFA2-9A71-428A311A063F}"/>
              </a:ext>
            </a:extLst>
          </p:cNvPr>
          <p:cNvSpPr/>
          <p:nvPr/>
        </p:nvSpPr>
        <p:spPr>
          <a:xfrm>
            <a:off x="2812475" y="1343891"/>
            <a:ext cx="263234" cy="3477491"/>
          </a:xfrm>
          <a:prstGeom prst="rect">
            <a:avLst/>
          </a:prstGeom>
          <a:solidFill>
            <a:srgbClr val="FFFF00">
              <a:alpha val="27059"/>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F27361B-CB53-EBD6-683F-23FD0D9D3234}"/>
              </a:ext>
            </a:extLst>
          </p:cNvPr>
          <p:cNvSpPr/>
          <p:nvPr/>
        </p:nvSpPr>
        <p:spPr>
          <a:xfrm>
            <a:off x="8575966" y="1163782"/>
            <a:ext cx="263234" cy="3810000"/>
          </a:xfrm>
          <a:prstGeom prst="rect">
            <a:avLst/>
          </a:prstGeom>
          <a:solidFill>
            <a:srgbClr val="FFFF00">
              <a:alpha val="27059"/>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1171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1"/>
                                        </p:tgtEl>
                                      </p:cBhvr>
                                    </p:animEffect>
                                    <p:set>
                                      <p:cBhvr>
                                        <p:cTn id="20" dur="1" fill="hold">
                                          <p:stCondLst>
                                            <p:cond delay="499"/>
                                          </p:stCondLst>
                                        </p:cTn>
                                        <p:tgtEl>
                                          <p:spTgt spid="11"/>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1" grpId="0" animBg="1"/>
      <p:bldP spid="11"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histogram&#10;&#10;Description automatically generated">
            <a:extLst>
              <a:ext uri="{FF2B5EF4-FFF2-40B4-BE49-F238E27FC236}">
                <a16:creationId xmlns:a16="http://schemas.microsoft.com/office/drawing/2014/main" id="{9484E32A-628E-744C-9459-9473808007CF}"/>
              </a:ext>
            </a:extLst>
          </p:cNvPr>
          <p:cNvPicPr>
            <a:picLocks noChangeAspect="1"/>
          </p:cNvPicPr>
          <p:nvPr/>
        </p:nvPicPr>
        <p:blipFill>
          <a:blip r:embed="rId3"/>
          <a:stretch>
            <a:fillRect/>
          </a:stretch>
        </p:blipFill>
        <p:spPr>
          <a:xfrm>
            <a:off x="2646220" y="936182"/>
            <a:ext cx="6359236" cy="4301230"/>
          </a:xfrm>
          <a:prstGeom prst="rect">
            <a:avLst/>
          </a:prstGeom>
        </p:spPr>
      </p:pic>
      <p:sp>
        <p:nvSpPr>
          <p:cNvPr id="8" name="Google Shape;52;p13">
            <a:extLst>
              <a:ext uri="{FF2B5EF4-FFF2-40B4-BE49-F238E27FC236}">
                <a16:creationId xmlns:a16="http://schemas.microsoft.com/office/drawing/2014/main" id="{A60D6F35-2FFA-4146-AC29-18F8D80F5E80}"/>
              </a:ext>
            </a:extLst>
          </p:cNvPr>
          <p:cNvSpPr txBox="1"/>
          <p:nvPr/>
        </p:nvSpPr>
        <p:spPr>
          <a:xfrm>
            <a:off x="160460" y="135182"/>
            <a:ext cx="11824394" cy="4962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254061"/>
              </a:buClr>
              <a:buSzPts val="3200"/>
              <a:buFont typeface="Arial"/>
              <a:buNone/>
              <a:tabLst/>
              <a:defRPr/>
            </a:pPr>
            <a:r>
              <a:rPr lang="en-US" sz="3200" b="1" dirty="0">
                <a:solidFill>
                  <a:srgbClr val="254061"/>
                </a:solidFill>
                <a:latin typeface="Arial" panose="020B0604020202020204" pitchFamily="34" charset="0"/>
                <a:cs typeface="Arial" panose="020B0604020202020204" pitchFamily="34" charset="0"/>
              </a:rPr>
              <a:t>We Find a “Sweet Spot” for </a:t>
            </a:r>
            <a:r>
              <a:rPr lang="en-US" sz="3200" b="1" dirty="0">
                <a:solidFill>
                  <a:srgbClr val="254061"/>
                </a:solidFill>
                <a:latin typeface="Arial" panose="020B0604020202020204" pitchFamily="34" charset="0"/>
                <a:cs typeface="Arial" panose="020B0604020202020204" pitchFamily="34" charset="0"/>
                <a:sym typeface="Symbol" panose="05050102010706020507" pitchFamily="18" charset="2"/>
              </a:rPr>
              <a:t></a:t>
            </a:r>
            <a:endParaRPr kumimoji="0" lang="en-US" sz="3200" b="1" i="0" u="none" strike="noStrike" kern="0" cap="none" spc="0" normalizeH="0" baseline="0" noProof="0" dirty="0">
              <a:ln>
                <a:noFill/>
              </a:ln>
              <a:solidFill>
                <a:srgbClr val="632423"/>
              </a:solidFill>
              <a:effectLst/>
              <a:uLnTx/>
              <a:uFillTx/>
              <a:latin typeface="Arial" panose="020B0604020202020204" pitchFamily="34" charset="0"/>
              <a:ea typeface="Arial"/>
              <a:cs typeface="Arial" panose="020B0604020202020204" pitchFamily="34" charset="0"/>
              <a:sym typeface="Arial"/>
            </a:endParaRPr>
          </a:p>
        </p:txBody>
      </p:sp>
      <p:sp>
        <p:nvSpPr>
          <p:cNvPr id="3" name="슬라이드 번호 개체 틀 2">
            <a:extLst>
              <a:ext uri="{FF2B5EF4-FFF2-40B4-BE49-F238E27FC236}">
                <a16:creationId xmlns:a16="http://schemas.microsoft.com/office/drawing/2014/main" id="{BA0749B9-960B-0B0E-6666-99EC60D4C396}"/>
              </a:ext>
            </a:extLst>
          </p:cNvPr>
          <p:cNvSpPr>
            <a:spLocks noGrp="1"/>
          </p:cNvSpPr>
          <p:nvPr>
            <p:ph type="sldNum" idx="12"/>
          </p:nvPr>
        </p:nvSpPr>
        <p:spPr>
          <a:xfrm>
            <a:off x="11768383" y="6451453"/>
            <a:ext cx="310339" cy="307777"/>
          </a:xfrm>
        </p:spPr>
        <p:txBody>
          <a:bodyPr/>
          <a:lstStyle/>
          <a:p>
            <a:pPr marL="0" lvl="0" indent="0" algn="ctr" rtl="0">
              <a:spcBef>
                <a:spcPts val="0"/>
              </a:spcBef>
              <a:spcAft>
                <a:spcPts val="0"/>
              </a:spcAft>
              <a:buNone/>
            </a:pPr>
            <a:fld id="{00000000-1234-1234-1234-123412341234}" type="slidenum">
              <a:rPr lang="en-US" smtClean="0"/>
              <a:t>12</a:t>
            </a:fld>
            <a:endParaRPr lang="en-US"/>
          </a:p>
        </p:txBody>
      </p:sp>
      <p:cxnSp>
        <p:nvCxnSpPr>
          <p:cNvPr id="5" name="Straight Arrow Connector 4">
            <a:extLst>
              <a:ext uri="{FF2B5EF4-FFF2-40B4-BE49-F238E27FC236}">
                <a16:creationId xmlns:a16="http://schemas.microsoft.com/office/drawing/2014/main" id="{9D817355-35AC-3AB2-43AA-FE0D9D4F21D0}"/>
              </a:ext>
            </a:extLst>
          </p:cNvPr>
          <p:cNvCxnSpPr/>
          <p:nvPr/>
        </p:nvCxnSpPr>
        <p:spPr>
          <a:xfrm>
            <a:off x="6109852" y="3498269"/>
            <a:ext cx="0" cy="72736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10BC806B-FA8E-AFA2-9A71-428A311A063F}"/>
              </a:ext>
            </a:extLst>
          </p:cNvPr>
          <p:cNvSpPr/>
          <p:nvPr/>
        </p:nvSpPr>
        <p:spPr>
          <a:xfrm>
            <a:off x="2812475" y="1246906"/>
            <a:ext cx="263234" cy="3477491"/>
          </a:xfrm>
          <a:prstGeom prst="rect">
            <a:avLst/>
          </a:prstGeom>
          <a:solidFill>
            <a:srgbClr val="FFFF00">
              <a:alpha val="27059"/>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F27361B-CB53-EBD6-683F-23FD0D9D3234}"/>
              </a:ext>
            </a:extLst>
          </p:cNvPr>
          <p:cNvSpPr/>
          <p:nvPr/>
        </p:nvSpPr>
        <p:spPr>
          <a:xfrm>
            <a:off x="8575966" y="1066797"/>
            <a:ext cx="263234" cy="3810000"/>
          </a:xfrm>
          <a:prstGeom prst="rect">
            <a:avLst/>
          </a:prstGeom>
          <a:solidFill>
            <a:srgbClr val="FFFF00">
              <a:alpha val="27059"/>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A5641AA-81EE-1949-BE60-0FFA71F28B67}"/>
              </a:ext>
            </a:extLst>
          </p:cNvPr>
          <p:cNvSpPr/>
          <p:nvPr/>
        </p:nvSpPr>
        <p:spPr>
          <a:xfrm>
            <a:off x="2646220" y="936182"/>
            <a:ext cx="6359236" cy="4480942"/>
          </a:xfrm>
          <a:prstGeom prst="rect">
            <a:avLst/>
          </a:prstGeom>
          <a:solidFill>
            <a:srgbClr val="FFFFFF">
              <a:alpha val="72941"/>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Histogram&#10;&#10;Description automatically generated with medium confidence">
            <a:extLst>
              <a:ext uri="{FF2B5EF4-FFF2-40B4-BE49-F238E27FC236}">
                <a16:creationId xmlns:a16="http://schemas.microsoft.com/office/drawing/2014/main" id="{ED9DC128-FD17-8139-A0B5-18C883BB33BB}"/>
              </a:ext>
            </a:extLst>
          </p:cNvPr>
          <p:cNvPicPr>
            <a:picLocks noChangeAspect="1"/>
          </p:cNvPicPr>
          <p:nvPr/>
        </p:nvPicPr>
        <p:blipFill>
          <a:blip r:embed="rId4"/>
          <a:stretch>
            <a:fillRect/>
          </a:stretch>
        </p:blipFill>
        <p:spPr>
          <a:xfrm>
            <a:off x="381889" y="2794436"/>
            <a:ext cx="5387639" cy="3657017"/>
          </a:xfrm>
          <a:prstGeom prst="rect">
            <a:avLst/>
          </a:prstGeom>
        </p:spPr>
      </p:pic>
      <p:cxnSp>
        <p:nvCxnSpPr>
          <p:cNvPr id="7" name="Straight Arrow Connector 6">
            <a:extLst>
              <a:ext uri="{FF2B5EF4-FFF2-40B4-BE49-F238E27FC236}">
                <a16:creationId xmlns:a16="http://schemas.microsoft.com/office/drawing/2014/main" id="{67616A7C-1055-3665-EBE5-8D35FCE422CC}"/>
              </a:ext>
            </a:extLst>
          </p:cNvPr>
          <p:cNvCxnSpPr/>
          <p:nvPr/>
        </p:nvCxnSpPr>
        <p:spPr>
          <a:xfrm>
            <a:off x="3311234" y="4793672"/>
            <a:ext cx="0" cy="72736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0629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histogram&#10;&#10;Description automatically generated">
            <a:extLst>
              <a:ext uri="{FF2B5EF4-FFF2-40B4-BE49-F238E27FC236}">
                <a16:creationId xmlns:a16="http://schemas.microsoft.com/office/drawing/2014/main" id="{9484E32A-628E-744C-9459-9473808007CF}"/>
              </a:ext>
            </a:extLst>
          </p:cNvPr>
          <p:cNvPicPr>
            <a:picLocks noChangeAspect="1"/>
          </p:cNvPicPr>
          <p:nvPr/>
        </p:nvPicPr>
        <p:blipFill>
          <a:blip r:embed="rId3"/>
          <a:stretch>
            <a:fillRect/>
          </a:stretch>
        </p:blipFill>
        <p:spPr>
          <a:xfrm>
            <a:off x="2646220" y="936182"/>
            <a:ext cx="6359236" cy="4301230"/>
          </a:xfrm>
          <a:prstGeom prst="rect">
            <a:avLst/>
          </a:prstGeom>
        </p:spPr>
      </p:pic>
      <p:sp>
        <p:nvSpPr>
          <p:cNvPr id="8" name="Google Shape;52;p13">
            <a:extLst>
              <a:ext uri="{FF2B5EF4-FFF2-40B4-BE49-F238E27FC236}">
                <a16:creationId xmlns:a16="http://schemas.microsoft.com/office/drawing/2014/main" id="{A60D6F35-2FFA-4146-AC29-18F8D80F5E80}"/>
              </a:ext>
            </a:extLst>
          </p:cNvPr>
          <p:cNvSpPr txBox="1"/>
          <p:nvPr/>
        </p:nvSpPr>
        <p:spPr>
          <a:xfrm>
            <a:off x="160460" y="135182"/>
            <a:ext cx="11824394" cy="4962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254061"/>
              </a:buClr>
              <a:buSzPts val="3200"/>
              <a:buFont typeface="Arial"/>
              <a:buNone/>
              <a:tabLst/>
              <a:defRPr/>
            </a:pPr>
            <a:r>
              <a:rPr lang="en-US" sz="3200" b="1" dirty="0">
                <a:solidFill>
                  <a:srgbClr val="254061"/>
                </a:solidFill>
                <a:latin typeface="Arial" panose="020B0604020202020204" pitchFamily="34" charset="0"/>
                <a:cs typeface="Arial" panose="020B0604020202020204" pitchFamily="34" charset="0"/>
              </a:rPr>
              <a:t>We Find a “Sweet Spot” for </a:t>
            </a:r>
            <a:r>
              <a:rPr lang="en-US" sz="3200" b="1" dirty="0">
                <a:solidFill>
                  <a:srgbClr val="254061"/>
                </a:solidFill>
                <a:latin typeface="Arial" panose="020B0604020202020204" pitchFamily="34" charset="0"/>
                <a:cs typeface="Arial" panose="020B0604020202020204" pitchFamily="34" charset="0"/>
                <a:sym typeface="Symbol" panose="05050102010706020507" pitchFamily="18" charset="2"/>
              </a:rPr>
              <a:t></a:t>
            </a:r>
            <a:endParaRPr kumimoji="0" lang="en-US" sz="3200" b="1" i="0" u="none" strike="noStrike" kern="0" cap="none" spc="0" normalizeH="0" baseline="0" noProof="0" dirty="0">
              <a:ln>
                <a:noFill/>
              </a:ln>
              <a:solidFill>
                <a:srgbClr val="632423"/>
              </a:solidFill>
              <a:effectLst/>
              <a:uLnTx/>
              <a:uFillTx/>
              <a:latin typeface="Arial" panose="020B0604020202020204" pitchFamily="34" charset="0"/>
              <a:ea typeface="Arial"/>
              <a:cs typeface="Arial" panose="020B0604020202020204" pitchFamily="34" charset="0"/>
              <a:sym typeface="Arial"/>
            </a:endParaRPr>
          </a:p>
        </p:txBody>
      </p:sp>
      <p:sp>
        <p:nvSpPr>
          <p:cNvPr id="3" name="슬라이드 번호 개체 틀 2">
            <a:extLst>
              <a:ext uri="{FF2B5EF4-FFF2-40B4-BE49-F238E27FC236}">
                <a16:creationId xmlns:a16="http://schemas.microsoft.com/office/drawing/2014/main" id="{BA0749B9-960B-0B0E-6666-99EC60D4C39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13</a:t>
            </a:fld>
            <a:endParaRPr lang="en-US"/>
          </a:p>
        </p:txBody>
      </p:sp>
      <p:cxnSp>
        <p:nvCxnSpPr>
          <p:cNvPr id="5" name="Straight Arrow Connector 4">
            <a:extLst>
              <a:ext uri="{FF2B5EF4-FFF2-40B4-BE49-F238E27FC236}">
                <a16:creationId xmlns:a16="http://schemas.microsoft.com/office/drawing/2014/main" id="{9D817355-35AC-3AB2-43AA-FE0D9D4F21D0}"/>
              </a:ext>
            </a:extLst>
          </p:cNvPr>
          <p:cNvCxnSpPr/>
          <p:nvPr/>
        </p:nvCxnSpPr>
        <p:spPr>
          <a:xfrm>
            <a:off x="6109852" y="3498269"/>
            <a:ext cx="0" cy="72736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10BC806B-FA8E-AFA2-9A71-428A311A063F}"/>
              </a:ext>
            </a:extLst>
          </p:cNvPr>
          <p:cNvSpPr/>
          <p:nvPr/>
        </p:nvSpPr>
        <p:spPr>
          <a:xfrm>
            <a:off x="2812475" y="1246906"/>
            <a:ext cx="263234" cy="3477491"/>
          </a:xfrm>
          <a:prstGeom prst="rect">
            <a:avLst/>
          </a:prstGeom>
          <a:solidFill>
            <a:srgbClr val="FFFF00">
              <a:alpha val="27059"/>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F27361B-CB53-EBD6-683F-23FD0D9D3234}"/>
              </a:ext>
            </a:extLst>
          </p:cNvPr>
          <p:cNvSpPr/>
          <p:nvPr/>
        </p:nvSpPr>
        <p:spPr>
          <a:xfrm>
            <a:off x="8575966" y="1066797"/>
            <a:ext cx="263234" cy="3810000"/>
          </a:xfrm>
          <a:prstGeom prst="rect">
            <a:avLst/>
          </a:prstGeom>
          <a:solidFill>
            <a:srgbClr val="FFFF00">
              <a:alpha val="27059"/>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A5641AA-81EE-1949-BE60-0FFA71F28B67}"/>
              </a:ext>
            </a:extLst>
          </p:cNvPr>
          <p:cNvSpPr/>
          <p:nvPr/>
        </p:nvSpPr>
        <p:spPr>
          <a:xfrm>
            <a:off x="2646220" y="936182"/>
            <a:ext cx="6359236" cy="4480942"/>
          </a:xfrm>
          <a:prstGeom prst="rect">
            <a:avLst/>
          </a:prstGeom>
          <a:solidFill>
            <a:srgbClr val="FFFFFF">
              <a:alpha val="7882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Histogram&#10;&#10;Description automatically generated with medium confidence">
            <a:extLst>
              <a:ext uri="{FF2B5EF4-FFF2-40B4-BE49-F238E27FC236}">
                <a16:creationId xmlns:a16="http://schemas.microsoft.com/office/drawing/2014/main" id="{ED9DC128-FD17-8139-A0B5-18C883BB33BB}"/>
              </a:ext>
            </a:extLst>
          </p:cNvPr>
          <p:cNvPicPr>
            <a:picLocks noChangeAspect="1"/>
          </p:cNvPicPr>
          <p:nvPr/>
        </p:nvPicPr>
        <p:blipFill>
          <a:blip r:embed="rId4"/>
          <a:stretch>
            <a:fillRect/>
          </a:stretch>
        </p:blipFill>
        <p:spPr>
          <a:xfrm>
            <a:off x="381889" y="2794436"/>
            <a:ext cx="5387639" cy="3657017"/>
          </a:xfrm>
          <a:prstGeom prst="rect">
            <a:avLst/>
          </a:prstGeom>
        </p:spPr>
      </p:pic>
      <p:cxnSp>
        <p:nvCxnSpPr>
          <p:cNvPr id="7" name="Straight Arrow Connector 6">
            <a:extLst>
              <a:ext uri="{FF2B5EF4-FFF2-40B4-BE49-F238E27FC236}">
                <a16:creationId xmlns:a16="http://schemas.microsoft.com/office/drawing/2014/main" id="{67616A7C-1055-3665-EBE5-8D35FCE422CC}"/>
              </a:ext>
            </a:extLst>
          </p:cNvPr>
          <p:cNvCxnSpPr/>
          <p:nvPr/>
        </p:nvCxnSpPr>
        <p:spPr>
          <a:xfrm>
            <a:off x="3311234" y="4793672"/>
            <a:ext cx="0" cy="72736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B51688B4-777E-93D9-36E5-E4303AA9311C}"/>
              </a:ext>
            </a:extLst>
          </p:cNvPr>
          <p:cNvSpPr/>
          <p:nvPr/>
        </p:nvSpPr>
        <p:spPr>
          <a:xfrm>
            <a:off x="160461" y="2535379"/>
            <a:ext cx="5783136" cy="4069962"/>
          </a:xfrm>
          <a:prstGeom prst="rect">
            <a:avLst/>
          </a:prstGeom>
          <a:solidFill>
            <a:srgbClr val="FFFFFF">
              <a:alpha val="7882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524EBBD0-6A6D-79C5-7773-2AA81CD252B1}"/>
              </a:ext>
            </a:extLst>
          </p:cNvPr>
          <p:cNvPicPr>
            <a:picLocks noChangeAspect="1"/>
          </p:cNvPicPr>
          <p:nvPr/>
        </p:nvPicPr>
        <p:blipFill>
          <a:blip r:embed="rId5"/>
          <a:stretch>
            <a:fillRect/>
          </a:stretch>
        </p:blipFill>
        <p:spPr>
          <a:xfrm>
            <a:off x="6443091" y="2971797"/>
            <a:ext cx="5312493" cy="3479656"/>
          </a:xfrm>
          <a:prstGeom prst="rect">
            <a:avLst/>
          </a:prstGeom>
        </p:spPr>
      </p:pic>
      <p:cxnSp>
        <p:nvCxnSpPr>
          <p:cNvPr id="13" name="Straight Arrow Connector 12">
            <a:extLst>
              <a:ext uri="{FF2B5EF4-FFF2-40B4-BE49-F238E27FC236}">
                <a16:creationId xmlns:a16="http://schemas.microsoft.com/office/drawing/2014/main" id="{9228499A-FD2D-D505-C9A9-97B994823DE9}"/>
              </a:ext>
            </a:extLst>
          </p:cNvPr>
          <p:cNvCxnSpPr/>
          <p:nvPr/>
        </p:nvCxnSpPr>
        <p:spPr>
          <a:xfrm>
            <a:off x="9171707" y="4821382"/>
            <a:ext cx="0" cy="72736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ECC6424-D5E8-FB0D-95EC-F1FC500F5C68}"/>
              </a:ext>
            </a:extLst>
          </p:cNvPr>
          <p:cNvSpPr txBox="1"/>
          <p:nvPr/>
        </p:nvSpPr>
        <p:spPr>
          <a:xfrm>
            <a:off x="4075252" y="6326055"/>
            <a:ext cx="4055028" cy="461665"/>
          </a:xfrm>
          <a:prstGeom prst="rect">
            <a:avLst/>
          </a:prstGeom>
          <a:solidFill>
            <a:schemeClr val="accent6">
              <a:lumMod val="20000"/>
              <a:lumOff val="80000"/>
            </a:schemeClr>
          </a:solidFill>
        </p:spPr>
        <p:txBody>
          <a:bodyPr wrap="square" rtlCol="0">
            <a:spAutoFit/>
          </a:bodyPr>
          <a:lstStyle/>
          <a:p>
            <a:r>
              <a:rPr lang="en-US" altLang="ko-KR" sz="2400" b="1" dirty="0">
                <a:latin typeface="Arial" panose="020B0604020202020204" pitchFamily="34" charset="0"/>
                <a:cs typeface="Arial" panose="020B0604020202020204" pitchFamily="34" charset="0"/>
              </a:rPr>
              <a:t>New Sweet Spot: ⍺ = ~0.55</a:t>
            </a:r>
            <a:endParaRPr lang="en-US" sz="2400" dirty="0"/>
          </a:p>
        </p:txBody>
      </p:sp>
    </p:spTree>
    <p:extLst>
      <p:ext uri="{BB962C8B-B14F-4D97-AF65-F5344CB8AC3E}">
        <p14:creationId xmlns:p14="http://schemas.microsoft.com/office/powerpoint/2010/main" val="4266610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ED5601-41CA-0B47-8C7D-6A956A5B4604}"/>
              </a:ext>
            </a:extLst>
          </p:cNvPr>
          <p:cNvSpPr>
            <a:spLocks noGrp="1"/>
          </p:cNvSpPr>
          <p:nvPr>
            <p:ph type="body" idx="1"/>
          </p:nvPr>
        </p:nvSpPr>
        <p:spPr/>
        <p:txBody>
          <a:bodyPr/>
          <a:lstStyle/>
          <a:p>
            <a:r>
              <a:rPr lang="en-US" dirty="0"/>
              <a:t>Background/Motivation</a:t>
            </a:r>
          </a:p>
          <a:p>
            <a:r>
              <a:rPr lang="en-US" dirty="0"/>
              <a:t>PD Characterization Results</a:t>
            </a:r>
          </a:p>
          <a:p>
            <a:r>
              <a:rPr lang="en-US" b="1" dirty="0"/>
              <a:t>Multi-Source Prim-Dijkstra (MSPD) Heuristic</a:t>
            </a:r>
          </a:p>
          <a:p>
            <a:r>
              <a:rPr lang="en-US" dirty="0"/>
              <a:t>MSPD Empirical Setup/Results</a:t>
            </a:r>
          </a:p>
          <a:p>
            <a:r>
              <a:rPr lang="en-US" dirty="0"/>
              <a:t>Multi-Source Selection (MSS) Heuristic</a:t>
            </a:r>
          </a:p>
          <a:p>
            <a:r>
              <a:rPr lang="en-US" dirty="0"/>
              <a:t>MSS Empirical Setup/Results</a:t>
            </a:r>
          </a:p>
          <a:p>
            <a:r>
              <a:rPr lang="en-US" dirty="0"/>
              <a:t>Conclusion</a:t>
            </a:r>
          </a:p>
          <a:p>
            <a:endParaRPr lang="en-US" dirty="0"/>
          </a:p>
          <a:p>
            <a:endParaRPr lang="en-US" dirty="0"/>
          </a:p>
        </p:txBody>
      </p:sp>
      <p:sp>
        <p:nvSpPr>
          <p:cNvPr id="4" name="Google Shape;52;p13">
            <a:extLst>
              <a:ext uri="{FF2B5EF4-FFF2-40B4-BE49-F238E27FC236}">
                <a16:creationId xmlns:a16="http://schemas.microsoft.com/office/drawing/2014/main" id="{CA7CB17E-E080-EF4C-9181-283953A3C364}"/>
              </a:ext>
            </a:extLst>
          </p:cNvPr>
          <p:cNvSpPr txBox="1"/>
          <p:nvPr/>
        </p:nvSpPr>
        <p:spPr>
          <a:xfrm>
            <a:off x="142875" y="100013"/>
            <a:ext cx="10794414" cy="496200"/>
          </a:xfrm>
          <a:prstGeom prst="rect">
            <a:avLst/>
          </a:pr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254061"/>
              </a:buClr>
              <a:buSzPts val="3200"/>
              <a:buFont typeface="Arial"/>
              <a:buNone/>
              <a:tabLst/>
              <a:defRPr/>
            </a:pPr>
            <a:r>
              <a:rPr lang="en-US" sz="3200" b="1" dirty="0">
                <a:solidFill>
                  <a:srgbClr val="254061"/>
                </a:solidFill>
                <a:latin typeface="Arial" panose="020B0604020202020204" pitchFamily="34" charset="0"/>
                <a:cs typeface="Arial" panose="020B0604020202020204" pitchFamily="34" charset="0"/>
              </a:rPr>
              <a:t>Outline</a:t>
            </a:r>
            <a:endParaRPr kumimoji="0" lang="en-US" sz="3200" b="1" i="0" u="none" strike="noStrike" kern="0" cap="none" spc="0" normalizeH="0" baseline="0" noProof="0" dirty="0">
              <a:ln>
                <a:noFill/>
              </a:ln>
              <a:solidFill>
                <a:srgbClr val="632423"/>
              </a:solidFill>
              <a:effectLst/>
              <a:uLnTx/>
              <a:uFillTx/>
              <a:latin typeface="Arial" panose="020B0604020202020204" pitchFamily="34" charset="0"/>
              <a:ea typeface="Arial"/>
              <a:cs typeface="Arial" panose="020B0604020202020204" pitchFamily="34" charset="0"/>
              <a:sym typeface="Arial"/>
            </a:endParaRPr>
          </a:p>
        </p:txBody>
      </p:sp>
      <p:sp>
        <p:nvSpPr>
          <p:cNvPr id="3" name="슬라이드 번호 개체 틀 2">
            <a:extLst>
              <a:ext uri="{FF2B5EF4-FFF2-40B4-BE49-F238E27FC236}">
                <a16:creationId xmlns:a16="http://schemas.microsoft.com/office/drawing/2014/main" id="{DD79E787-DABB-6E95-BF50-DBF6231C4F8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14</a:t>
            </a:fld>
            <a:endParaRPr lang="en-US"/>
          </a:p>
        </p:txBody>
      </p:sp>
    </p:spTree>
    <p:extLst>
      <p:ext uri="{BB962C8B-B14F-4D97-AF65-F5344CB8AC3E}">
        <p14:creationId xmlns:p14="http://schemas.microsoft.com/office/powerpoint/2010/main" val="1211843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 descr="Chart, scatter chart&#10;&#10;Description automatically generated">
            <a:extLst>
              <a:ext uri="{FF2B5EF4-FFF2-40B4-BE49-F238E27FC236}">
                <a16:creationId xmlns:a16="http://schemas.microsoft.com/office/drawing/2014/main" id="{F2CACD52-2B63-D90B-4415-0FE600F5573B}"/>
              </a:ext>
            </a:extLst>
          </p:cNvPr>
          <p:cNvPicPr>
            <a:picLocks noChangeAspect="1"/>
          </p:cNvPicPr>
          <p:nvPr/>
        </p:nvPicPr>
        <p:blipFill>
          <a:blip r:embed="rId3"/>
          <a:stretch>
            <a:fillRect/>
          </a:stretch>
        </p:blipFill>
        <p:spPr>
          <a:xfrm>
            <a:off x="6071380" y="1258167"/>
            <a:ext cx="5852172" cy="4389129"/>
          </a:xfrm>
          <a:prstGeom prst="rect">
            <a:avLst/>
          </a:prstGeom>
        </p:spPr>
      </p:pic>
      <p:sp>
        <p:nvSpPr>
          <p:cNvPr id="3" name="Google Shape;52;p13">
            <a:extLst>
              <a:ext uri="{FF2B5EF4-FFF2-40B4-BE49-F238E27FC236}">
                <a16:creationId xmlns:a16="http://schemas.microsoft.com/office/drawing/2014/main" id="{E4A7619C-DBD7-4A73-A7F1-720E2892CA43}"/>
              </a:ext>
            </a:extLst>
          </p:cNvPr>
          <p:cNvSpPr txBox="1"/>
          <p:nvPr/>
        </p:nvSpPr>
        <p:spPr>
          <a:xfrm>
            <a:off x="142874" y="100013"/>
            <a:ext cx="11882383" cy="4962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254061"/>
              </a:buClr>
              <a:buSzPts val="3200"/>
              <a:buFont typeface="Arial"/>
              <a:buNone/>
              <a:tabLst/>
              <a:defRPr/>
            </a:pPr>
            <a:r>
              <a:rPr lang="en-US" sz="3200" b="1" dirty="0">
                <a:solidFill>
                  <a:srgbClr val="254061"/>
                </a:solidFill>
              </a:rPr>
              <a:t>New Construction: Multi-Source Prim-Dijkstra (MSPD)</a:t>
            </a:r>
            <a:endParaRPr kumimoji="0" lang="en-US" sz="3200" b="1" i="0" u="none" strike="noStrike" kern="0" cap="none" spc="0" normalizeH="0" baseline="0" noProof="0" dirty="0">
              <a:ln>
                <a:noFill/>
              </a:ln>
              <a:solidFill>
                <a:srgbClr val="632423"/>
              </a:solidFill>
              <a:effectLst/>
              <a:uLnTx/>
              <a:uFillTx/>
              <a:latin typeface="Arial"/>
              <a:ea typeface="Arial"/>
              <a:cs typeface="Arial"/>
              <a:sym typeface="Arial"/>
            </a:endParaRPr>
          </a:p>
        </p:txBody>
      </p:sp>
      <p:pic>
        <p:nvPicPr>
          <p:cNvPr id="3074" name="Picture 2" descr="PD $W'_T + S'_T$">
            <a:extLst>
              <a:ext uri="{FF2B5EF4-FFF2-40B4-BE49-F238E27FC236}">
                <a16:creationId xmlns:a16="http://schemas.microsoft.com/office/drawing/2014/main" id="{8CF35D23-CEEF-6F48-8312-1E40D1BB22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42415"/>
            <a:ext cx="6096000" cy="477316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8322614-1BB9-2342-AD75-A93F94E2B9D0}"/>
              </a:ext>
            </a:extLst>
          </p:cNvPr>
          <p:cNvSpPr txBox="1"/>
          <p:nvPr/>
        </p:nvSpPr>
        <p:spPr>
          <a:xfrm>
            <a:off x="6105802" y="5724471"/>
            <a:ext cx="5929258" cy="1015663"/>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New Multi-Source PD tree</a:t>
            </a:r>
          </a:p>
          <a:p>
            <a:r>
              <a:rPr lang="en-US" sz="2000" dirty="0">
                <a:latin typeface="Arial" panose="020B0604020202020204" pitchFamily="34" charset="0"/>
                <a:cs typeface="Arial" panose="020B0604020202020204" pitchFamily="34" charset="0"/>
              </a:rPr>
              <a:t>“Teleporting” away from the root helps prevent short edges incident to the root</a:t>
            </a:r>
          </a:p>
        </p:txBody>
      </p:sp>
      <p:sp>
        <p:nvSpPr>
          <p:cNvPr id="9" name="TextBox 8">
            <a:extLst>
              <a:ext uri="{FF2B5EF4-FFF2-40B4-BE49-F238E27FC236}">
                <a16:creationId xmlns:a16="http://schemas.microsoft.com/office/drawing/2014/main" id="{78F7B78D-577A-7042-9256-1298265AC4C8}"/>
              </a:ext>
            </a:extLst>
          </p:cNvPr>
          <p:cNvSpPr txBox="1"/>
          <p:nvPr/>
        </p:nvSpPr>
        <p:spPr>
          <a:xfrm>
            <a:off x="817087" y="5698568"/>
            <a:ext cx="4167554" cy="400110"/>
          </a:xfrm>
          <a:prstGeom prst="rect">
            <a:avLst/>
          </a:prstGeom>
          <a:noFill/>
        </p:spPr>
        <p:txBody>
          <a:bodyPr wrap="square" rtlCol="0">
            <a:spAutoFit/>
          </a:bodyPr>
          <a:lstStyle/>
          <a:p>
            <a:pPr algn="ctr"/>
            <a:r>
              <a:rPr lang="en-US" sz="2000" b="1" dirty="0"/>
              <a:t>Original PD tree</a:t>
            </a:r>
          </a:p>
        </p:txBody>
      </p:sp>
      <p:sp>
        <p:nvSpPr>
          <p:cNvPr id="2" name="슬라이드 번호 개체 틀 1">
            <a:extLst>
              <a:ext uri="{FF2B5EF4-FFF2-40B4-BE49-F238E27FC236}">
                <a16:creationId xmlns:a16="http://schemas.microsoft.com/office/drawing/2014/main" id="{25615210-AEFD-3F5A-3B77-CBD76812FCAF}"/>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15</a:t>
            </a:fld>
            <a:endParaRPr lang="en-US"/>
          </a:p>
        </p:txBody>
      </p:sp>
      <p:pic>
        <p:nvPicPr>
          <p:cNvPr id="6" name="Picture 4" descr="Chart, scatter chart&#10;&#10;Description automatically generated">
            <a:extLst>
              <a:ext uri="{FF2B5EF4-FFF2-40B4-BE49-F238E27FC236}">
                <a16:creationId xmlns:a16="http://schemas.microsoft.com/office/drawing/2014/main" id="{F8198081-368F-C6A3-907C-03323CC6C8CB}"/>
              </a:ext>
            </a:extLst>
          </p:cNvPr>
          <p:cNvPicPr>
            <a:picLocks noChangeAspect="1"/>
          </p:cNvPicPr>
          <p:nvPr/>
        </p:nvPicPr>
        <p:blipFill>
          <a:blip r:embed="rId5"/>
          <a:stretch>
            <a:fillRect/>
          </a:stretch>
        </p:blipFill>
        <p:spPr>
          <a:xfrm>
            <a:off x="6075825" y="1260901"/>
            <a:ext cx="5852172" cy="4389129"/>
          </a:xfrm>
          <a:prstGeom prst="rect">
            <a:avLst/>
          </a:prstGeom>
        </p:spPr>
      </p:pic>
      <p:pic>
        <p:nvPicPr>
          <p:cNvPr id="7" name="Picture 4" descr="A picture containing chart&#10;&#10;Description automatically generated">
            <a:extLst>
              <a:ext uri="{FF2B5EF4-FFF2-40B4-BE49-F238E27FC236}">
                <a16:creationId xmlns:a16="http://schemas.microsoft.com/office/drawing/2014/main" id="{EF317969-DA50-E094-DC8F-E53D8F916DCD}"/>
              </a:ext>
            </a:extLst>
          </p:cNvPr>
          <p:cNvPicPr>
            <a:picLocks noChangeAspect="1"/>
          </p:cNvPicPr>
          <p:nvPr/>
        </p:nvPicPr>
        <p:blipFill rotWithShape="1">
          <a:blip r:embed="rId6"/>
          <a:srcRect t="3166" r="3238" b="6376"/>
          <a:stretch/>
        </p:blipFill>
        <p:spPr>
          <a:xfrm>
            <a:off x="5765235" y="1197460"/>
            <a:ext cx="6260022" cy="4389129"/>
          </a:xfrm>
          <a:prstGeom prst="rect">
            <a:avLst/>
          </a:prstGeom>
        </p:spPr>
      </p:pic>
      <p:grpSp>
        <p:nvGrpSpPr>
          <p:cNvPr id="22" name="그룹 36">
            <a:extLst>
              <a:ext uri="{FF2B5EF4-FFF2-40B4-BE49-F238E27FC236}">
                <a16:creationId xmlns:a16="http://schemas.microsoft.com/office/drawing/2014/main" id="{575AA3D8-D682-1D45-A2A3-4EA5C5A7F5FE}"/>
              </a:ext>
            </a:extLst>
          </p:cNvPr>
          <p:cNvGrpSpPr/>
          <p:nvPr/>
        </p:nvGrpSpPr>
        <p:grpSpPr>
          <a:xfrm>
            <a:off x="7751586" y="984640"/>
            <a:ext cx="1318845" cy="473582"/>
            <a:chOff x="7379552" y="2310001"/>
            <a:chExt cx="3088632" cy="948212"/>
          </a:xfrm>
        </p:grpSpPr>
        <p:sp>
          <p:nvSpPr>
            <p:cNvPr id="23" name="TextBox 22">
              <a:extLst>
                <a:ext uri="{FF2B5EF4-FFF2-40B4-BE49-F238E27FC236}">
                  <a16:creationId xmlns:a16="http://schemas.microsoft.com/office/drawing/2014/main" id="{778FDEA1-C8B1-FA4C-AF09-BB0C6ACE2BC3}"/>
                </a:ext>
              </a:extLst>
            </p:cNvPr>
            <p:cNvSpPr txBox="1"/>
            <p:nvPr/>
          </p:nvSpPr>
          <p:spPr>
            <a:xfrm>
              <a:off x="7518676" y="2457108"/>
              <a:ext cx="2835103" cy="80110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2000" dirty="0">
                  <a:solidFill>
                    <a:prstClr val="black"/>
                  </a:solidFill>
                  <a:latin typeface="Arial" panose="020B0604020202020204" pitchFamily="34" charset="0"/>
                  <a:ea typeface="맑은 고딕" panose="020B0503020000020004" pitchFamily="34" charset="-127"/>
                  <a:cs typeface="Arial" panose="020B0604020202020204" pitchFamily="34" charset="0"/>
                  <a:sym typeface="Arial"/>
                </a:rPr>
                <a:t>Source 2</a:t>
              </a:r>
            </a:p>
          </p:txBody>
        </p:sp>
        <p:sp>
          <p:nvSpPr>
            <p:cNvPr id="24" name="말풍선: 사각형 10">
              <a:extLst>
                <a:ext uri="{FF2B5EF4-FFF2-40B4-BE49-F238E27FC236}">
                  <a16:creationId xmlns:a16="http://schemas.microsoft.com/office/drawing/2014/main" id="{47411B26-7763-3F46-8E0D-3BB3B189A167}"/>
                </a:ext>
              </a:extLst>
            </p:cNvPr>
            <p:cNvSpPr/>
            <p:nvPr/>
          </p:nvSpPr>
          <p:spPr bwMode="auto">
            <a:xfrm>
              <a:off x="7379552" y="2310001"/>
              <a:ext cx="3088632" cy="905933"/>
            </a:xfrm>
            <a:prstGeom prst="wedgeRectCallout">
              <a:avLst>
                <a:gd name="adj1" fmla="val 33090"/>
                <a:gd name="adj2" fmla="val 134083"/>
              </a:avLst>
            </a:pr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ko-KR" altLang="en-US" sz="1800" b="1" i="0" u="none" strike="noStrike" kern="1200" cap="none" spc="0" normalizeH="0" baseline="0" noProof="0" dirty="0">
                <a:ln>
                  <a:noFill/>
                </a:ln>
                <a:solidFill>
                  <a:prstClr val="black"/>
                </a:solidFill>
                <a:effectLst/>
                <a:uLnTx/>
                <a:uFillTx/>
                <a:latin typeface="Arial Narrow" pitchFamily="34" charset="0"/>
                <a:ea typeface="맑은 고딕" panose="020B0503020000020004" pitchFamily="34" charset="-127"/>
                <a:cs typeface="Arial"/>
                <a:sym typeface="Arial"/>
              </a:endParaRPr>
            </a:p>
          </p:txBody>
        </p:sp>
      </p:grpSp>
      <p:grpSp>
        <p:nvGrpSpPr>
          <p:cNvPr id="15" name="그룹 36">
            <a:extLst>
              <a:ext uri="{FF2B5EF4-FFF2-40B4-BE49-F238E27FC236}">
                <a16:creationId xmlns:a16="http://schemas.microsoft.com/office/drawing/2014/main" id="{D6B4FB33-C572-0E44-A591-E10EA0E06FD7}"/>
              </a:ext>
            </a:extLst>
          </p:cNvPr>
          <p:cNvGrpSpPr/>
          <p:nvPr/>
        </p:nvGrpSpPr>
        <p:grpSpPr>
          <a:xfrm>
            <a:off x="8730598" y="5003597"/>
            <a:ext cx="1318845" cy="473582"/>
            <a:chOff x="7379552" y="2310001"/>
            <a:chExt cx="3088632" cy="948212"/>
          </a:xfrm>
        </p:grpSpPr>
        <p:sp>
          <p:nvSpPr>
            <p:cNvPr id="16" name="TextBox 15">
              <a:extLst>
                <a:ext uri="{FF2B5EF4-FFF2-40B4-BE49-F238E27FC236}">
                  <a16:creationId xmlns:a16="http://schemas.microsoft.com/office/drawing/2014/main" id="{11D5B543-C1D5-4945-B279-4DD1A5D08F68}"/>
                </a:ext>
              </a:extLst>
            </p:cNvPr>
            <p:cNvSpPr txBox="1"/>
            <p:nvPr/>
          </p:nvSpPr>
          <p:spPr>
            <a:xfrm>
              <a:off x="7518676" y="2457108"/>
              <a:ext cx="2835103" cy="80110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000" b="0" i="0" u="none" strike="noStrike" kern="1200" cap="none" spc="0" normalizeH="0" baseline="0" noProof="0" dirty="0">
                  <a:ln>
                    <a:noFill/>
                  </a:ln>
                  <a:solidFill>
                    <a:prstClr val="black"/>
                  </a:solidFill>
                  <a:effectLst/>
                  <a:uLnTx/>
                  <a:uFillTx/>
                  <a:latin typeface="Arial" panose="020B0604020202020204" pitchFamily="34" charset="0"/>
                  <a:ea typeface="맑은 고딕" panose="020B0503020000020004" pitchFamily="34" charset="-127"/>
                  <a:cs typeface="Arial" panose="020B0604020202020204" pitchFamily="34" charset="0"/>
                  <a:sym typeface="Arial"/>
                </a:rPr>
                <a:t>Source 1</a:t>
              </a:r>
              <a:endParaRPr kumimoji="0" lang="ko-KR" altLang="en-US" sz="2000" b="0" i="0" u="none" strike="noStrike" kern="1200" cap="none" spc="0" normalizeH="0" baseline="0" noProof="0" dirty="0">
                <a:ln>
                  <a:noFill/>
                </a:ln>
                <a:solidFill>
                  <a:prstClr val="black"/>
                </a:solidFill>
                <a:effectLst/>
                <a:uLnTx/>
                <a:uFillTx/>
                <a:latin typeface="Arial" panose="020B0604020202020204" pitchFamily="34" charset="0"/>
                <a:ea typeface="맑은 고딕" panose="020B0503020000020004" pitchFamily="34" charset="-127"/>
                <a:cs typeface="Arial" panose="020B0604020202020204" pitchFamily="34" charset="0"/>
                <a:sym typeface="Arial"/>
              </a:endParaRPr>
            </a:p>
          </p:txBody>
        </p:sp>
        <p:sp>
          <p:nvSpPr>
            <p:cNvPr id="17" name="말풍선: 사각형 10">
              <a:extLst>
                <a:ext uri="{FF2B5EF4-FFF2-40B4-BE49-F238E27FC236}">
                  <a16:creationId xmlns:a16="http://schemas.microsoft.com/office/drawing/2014/main" id="{CCE0564C-FCBF-364B-B165-6EFE4A18D762}"/>
                </a:ext>
              </a:extLst>
            </p:cNvPr>
            <p:cNvSpPr/>
            <p:nvPr/>
          </p:nvSpPr>
          <p:spPr bwMode="auto">
            <a:xfrm>
              <a:off x="7379552" y="2310001"/>
              <a:ext cx="3088632" cy="905933"/>
            </a:xfrm>
            <a:prstGeom prst="wedgeRectCallout">
              <a:avLst>
                <a:gd name="adj1" fmla="val -21577"/>
                <a:gd name="adj2" fmla="val -270102"/>
              </a:avLst>
            </a:pr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ko-KR" altLang="en-US" sz="1800" b="1" i="0" u="none" strike="noStrike" kern="1200" cap="none" spc="0" normalizeH="0" baseline="0" noProof="0" dirty="0">
                <a:ln>
                  <a:noFill/>
                </a:ln>
                <a:solidFill>
                  <a:prstClr val="black"/>
                </a:solidFill>
                <a:effectLst/>
                <a:uLnTx/>
                <a:uFillTx/>
                <a:latin typeface="Arial Narrow" pitchFamily="34" charset="0"/>
                <a:ea typeface="맑은 고딕" panose="020B0503020000020004" pitchFamily="34" charset="-127"/>
                <a:cs typeface="Arial"/>
                <a:sym typeface="Arial"/>
              </a:endParaRPr>
            </a:p>
          </p:txBody>
        </p:sp>
      </p:grpSp>
      <p:grpSp>
        <p:nvGrpSpPr>
          <p:cNvPr id="12" name="그룹 11">
            <a:extLst>
              <a:ext uri="{FF2B5EF4-FFF2-40B4-BE49-F238E27FC236}">
                <a16:creationId xmlns:a16="http://schemas.microsoft.com/office/drawing/2014/main" id="{2426F48A-8EE0-E415-C3CE-DDEBE9A9FE53}"/>
              </a:ext>
            </a:extLst>
          </p:cNvPr>
          <p:cNvGrpSpPr/>
          <p:nvPr/>
        </p:nvGrpSpPr>
        <p:grpSpPr>
          <a:xfrm>
            <a:off x="8990050" y="3689131"/>
            <a:ext cx="2823145" cy="1406604"/>
            <a:chOff x="8990050" y="3689131"/>
            <a:chExt cx="2823145" cy="1406604"/>
          </a:xfrm>
        </p:grpSpPr>
        <p:sp>
          <p:nvSpPr>
            <p:cNvPr id="10" name="타원 9">
              <a:extLst>
                <a:ext uri="{FF2B5EF4-FFF2-40B4-BE49-F238E27FC236}">
                  <a16:creationId xmlns:a16="http://schemas.microsoft.com/office/drawing/2014/main" id="{D8B539AC-5096-8563-9268-C643B81EB67C}"/>
                </a:ext>
              </a:extLst>
            </p:cNvPr>
            <p:cNvSpPr/>
            <p:nvPr/>
          </p:nvSpPr>
          <p:spPr>
            <a:xfrm>
              <a:off x="8990050" y="3689131"/>
              <a:ext cx="269565" cy="26275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1" name="타원 10">
              <a:extLst>
                <a:ext uri="{FF2B5EF4-FFF2-40B4-BE49-F238E27FC236}">
                  <a16:creationId xmlns:a16="http://schemas.microsoft.com/office/drawing/2014/main" id="{99426113-590C-97B8-3765-B33797B342C4}"/>
                </a:ext>
              </a:extLst>
            </p:cNvPr>
            <p:cNvSpPr/>
            <p:nvPr/>
          </p:nvSpPr>
          <p:spPr>
            <a:xfrm>
              <a:off x="11543630" y="4832976"/>
              <a:ext cx="269565" cy="26275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Tree>
    <p:extLst>
      <p:ext uri="{BB962C8B-B14F-4D97-AF65-F5344CB8AC3E}">
        <p14:creationId xmlns:p14="http://schemas.microsoft.com/office/powerpoint/2010/main" val="2013623231"/>
      </p:ext>
    </p:extLst>
  </p:cSld>
  <p:clrMapOvr>
    <a:masterClrMapping/>
  </p:clrMapOvr>
  <mc:AlternateContent xmlns:mc="http://schemas.openxmlformats.org/markup-compatibility/2006" xmlns:p14="http://schemas.microsoft.com/office/powerpoint/2010/main">
    <mc:Choice Requires="p14">
      <p:transition spd="slow" p14:dur="2000" advTm="52396"/>
    </mc:Choice>
    <mc:Fallback xmlns="">
      <p:transition spd="slow" advTm="5239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0"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CC9603-C4BC-40B0-A7BA-20CEC1324788}"/>
              </a:ext>
            </a:extLst>
          </p:cNvPr>
          <p:cNvSpPr>
            <a:spLocks noGrp="1"/>
          </p:cNvSpPr>
          <p:nvPr>
            <p:ph type="body" idx="1"/>
          </p:nvPr>
        </p:nvSpPr>
        <p:spPr>
          <a:xfrm>
            <a:off x="142875" y="852131"/>
            <a:ext cx="12049125" cy="5905856"/>
          </a:xfrm>
        </p:spPr>
        <p:txBody>
          <a:bodyPr/>
          <a:lstStyle/>
          <a:p>
            <a:pPr>
              <a:lnSpc>
                <a:spcPct val="100000"/>
              </a:lnSpc>
            </a:pPr>
            <a:r>
              <a:rPr lang="en-US" dirty="0"/>
              <a:t>Let </a:t>
            </a:r>
            <a:r>
              <a:rPr lang="en-US" b="1" dirty="0"/>
              <a:t>R</a:t>
            </a:r>
            <a:r>
              <a:rPr lang="en-US" dirty="0"/>
              <a:t> be the number of possible 0-, 1-, 2- and 3-source combinations possible for any input with </a:t>
            </a:r>
            <a:r>
              <a:rPr lang="en-US" b="1" dirty="0"/>
              <a:t>N</a:t>
            </a:r>
            <a:r>
              <a:rPr lang="en-US" dirty="0"/>
              <a:t> terminals, i.e., </a:t>
            </a:r>
            <a:r>
              <a:rPr lang="en-US" b="1" dirty="0"/>
              <a:t>N – 1 </a:t>
            </a:r>
            <a:r>
              <a:rPr lang="en-US" dirty="0"/>
              <a:t>sinks</a:t>
            </a:r>
          </a:p>
          <a:p>
            <a:pPr marL="50800" indent="0">
              <a:lnSpc>
                <a:spcPct val="100000"/>
              </a:lnSpc>
              <a:buNone/>
            </a:pPr>
            <a:br>
              <a:rPr lang="en-US" dirty="0"/>
            </a:br>
            <a:endParaRPr lang="en-US" dirty="0"/>
          </a:p>
          <a:p>
            <a:pPr marL="50800" indent="0" algn="ctr">
              <a:lnSpc>
                <a:spcPct val="100000"/>
              </a:lnSpc>
              <a:buNone/>
            </a:pPr>
            <a:endParaRPr lang="en-US" dirty="0"/>
          </a:p>
          <a:p>
            <a:pPr>
              <a:lnSpc>
                <a:spcPct val="100000"/>
              </a:lnSpc>
            </a:pPr>
            <a:r>
              <a:rPr lang="en-US" dirty="0"/>
              <a:t>Let </a:t>
            </a:r>
            <a:r>
              <a:rPr lang="en-US" b="1" dirty="0"/>
              <a:t>R’</a:t>
            </a:r>
            <a:r>
              <a:rPr lang="en-US" dirty="0"/>
              <a:t> be the number of possible source and alpha combinations,  where </a:t>
            </a:r>
            <a:r>
              <a:rPr lang="en-US" sz="3200" b="1" dirty="0"/>
              <a:t>⍺</a:t>
            </a:r>
            <a:r>
              <a:rPr lang="en-US" b="1" dirty="0"/>
              <a:t> = {0, 0.1, 0.2, …, 1.0}</a:t>
            </a:r>
          </a:p>
          <a:p>
            <a:pPr>
              <a:lnSpc>
                <a:spcPct val="100000"/>
              </a:lnSpc>
            </a:pPr>
            <a:endParaRPr lang="en-US" dirty="0"/>
          </a:p>
          <a:p>
            <a:pPr>
              <a:lnSpc>
                <a:spcPct val="100000"/>
              </a:lnSpc>
            </a:pPr>
            <a:r>
              <a:rPr lang="en-US" dirty="0"/>
              <a:t>Example: N = 45 </a:t>
            </a:r>
            <a:r>
              <a:rPr lang="en-US" dirty="0">
                <a:sym typeface="Wingdings" panose="05000000000000000000" pitchFamily="2" charset="2"/>
              </a:rPr>
              <a:t> R = 14,235; R’ = 156,585</a:t>
            </a:r>
          </a:p>
          <a:p>
            <a:pPr marL="50800" indent="0">
              <a:lnSpc>
                <a:spcPct val="100000"/>
              </a:lnSpc>
              <a:spcBef>
                <a:spcPts val="1600"/>
              </a:spcBef>
              <a:buNone/>
            </a:pPr>
            <a:r>
              <a:rPr lang="en-US" b="1" dirty="0">
                <a:solidFill>
                  <a:srgbClr val="0070C0"/>
                </a:solidFill>
              </a:rPr>
              <a:t>   Challenge: How to efficiently find a good combination of sources?</a:t>
            </a:r>
          </a:p>
        </p:txBody>
      </p:sp>
      <p:sp>
        <p:nvSpPr>
          <p:cNvPr id="3" name="Google Shape;52;p13">
            <a:extLst>
              <a:ext uri="{FF2B5EF4-FFF2-40B4-BE49-F238E27FC236}">
                <a16:creationId xmlns:a16="http://schemas.microsoft.com/office/drawing/2014/main" id="{11BD575D-BA63-4D96-B66C-848B2C538E7A}"/>
              </a:ext>
            </a:extLst>
          </p:cNvPr>
          <p:cNvSpPr txBox="1"/>
          <p:nvPr/>
        </p:nvSpPr>
        <p:spPr>
          <a:xfrm>
            <a:off x="142875" y="100013"/>
            <a:ext cx="11833102" cy="4962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254061"/>
              </a:buClr>
              <a:buSzPts val="3200"/>
              <a:buFont typeface="Arial"/>
              <a:buNone/>
              <a:tabLst/>
              <a:defRPr/>
            </a:pPr>
            <a:r>
              <a:rPr lang="en-US" sz="3200" b="1" dirty="0">
                <a:solidFill>
                  <a:srgbClr val="254061"/>
                </a:solidFill>
                <a:latin typeface="Arial" panose="020B0604020202020204" pitchFamily="34" charset="0"/>
                <a:ea typeface="Arial"/>
                <a:cs typeface="Arial" panose="020B0604020202020204" pitchFamily="34" charset="0"/>
              </a:rPr>
              <a:t>Combinations of Multi-Sources for MSPD</a:t>
            </a:r>
            <a:endParaRPr kumimoji="0" lang="en-US" sz="3200" b="1" i="0" u="none" strike="noStrike" kern="0" cap="none" spc="0" normalizeH="0" baseline="0" noProof="0" dirty="0">
              <a:ln>
                <a:noFill/>
              </a:ln>
              <a:solidFill>
                <a:srgbClr val="632423"/>
              </a:solidFill>
              <a:effectLst/>
              <a:uLnTx/>
              <a:uFillTx/>
              <a:latin typeface="Arial" panose="020B0604020202020204" pitchFamily="34" charset="0"/>
              <a:ea typeface="Arial"/>
              <a:cs typeface="Arial" panose="020B0604020202020204" pitchFamily="34" charset="0"/>
              <a:sym typeface="Arial"/>
            </a:endParaRPr>
          </a:p>
        </p:txBody>
      </p:sp>
      <p:sp>
        <p:nvSpPr>
          <p:cNvPr id="4" name="슬라이드 번호 개체 틀 3">
            <a:extLst>
              <a:ext uri="{FF2B5EF4-FFF2-40B4-BE49-F238E27FC236}">
                <a16:creationId xmlns:a16="http://schemas.microsoft.com/office/drawing/2014/main" id="{5AD8216A-03CF-5687-2EFE-9032C3888AB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16</a:t>
            </a:fld>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D7EB371-6071-6803-B0CA-578956132033}"/>
                  </a:ext>
                </a:extLst>
              </p:cNvPr>
              <p:cNvSpPr txBox="1"/>
              <p:nvPr/>
            </p:nvSpPr>
            <p:spPr>
              <a:xfrm>
                <a:off x="2409155" y="2274889"/>
                <a:ext cx="7178189" cy="98251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ko-KR" sz="3200" b="1" i="1" smtClean="0">
                          <a:latin typeface="Cambria Math" panose="02040503050406030204" pitchFamily="18" charset="0"/>
                        </a:rPr>
                        <m:t>𝑹</m:t>
                      </m:r>
                      <m:r>
                        <a:rPr lang="en-US" altLang="ko-KR" sz="2800" b="1" i="1" smtClean="0">
                          <a:latin typeface="Cambria Math" panose="02040503050406030204" pitchFamily="18" charset="0"/>
                        </a:rPr>
                        <m:t>=</m:t>
                      </m:r>
                      <m:r>
                        <a:rPr lang="en-US" altLang="ko-KR" sz="2800" b="1" i="1" smtClean="0">
                          <a:latin typeface="Cambria Math" panose="02040503050406030204" pitchFamily="18" charset="0"/>
                        </a:rPr>
                        <m:t>𝟏</m:t>
                      </m:r>
                      <m:r>
                        <a:rPr lang="en-US" altLang="ko-KR" sz="2800" b="1" i="1" smtClean="0">
                          <a:latin typeface="Cambria Math" panose="02040503050406030204" pitchFamily="18" charset="0"/>
                        </a:rPr>
                        <m:t>+</m:t>
                      </m:r>
                      <m:d>
                        <m:dPr>
                          <m:ctrlPr>
                            <a:rPr lang="en-US" altLang="ko-KR" sz="2800" b="1" i="1" smtClean="0">
                              <a:latin typeface="Cambria Math" panose="02040503050406030204" pitchFamily="18" charset="0"/>
                            </a:rPr>
                          </m:ctrlPr>
                        </m:dPr>
                        <m:e>
                          <m:f>
                            <m:fPr>
                              <m:type m:val="noBar"/>
                              <m:ctrlPr>
                                <a:rPr lang="en-US" altLang="ko-KR" sz="2800" b="1" i="1" smtClean="0">
                                  <a:latin typeface="Cambria Math" panose="02040503050406030204" pitchFamily="18" charset="0"/>
                                </a:rPr>
                              </m:ctrlPr>
                            </m:fPr>
                            <m:num>
                              <m:r>
                                <a:rPr lang="en-US" altLang="ko-KR" sz="2800" b="1" i="1" smtClean="0">
                                  <a:latin typeface="Cambria Math" panose="02040503050406030204" pitchFamily="18" charset="0"/>
                                </a:rPr>
                                <m:t>𝑵</m:t>
                              </m:r>
                              <m:r>
                                <a:rPr lang="en-US" altLang="ko-KR" sz="2800" b="1" i="1" smtClean="0">
                                  <a:latin typeface="Cambria Math" panose="02040503050406030204" pitchFamily="18" charset="0"/>
                                </a:rPr>
                                <m:t>−</m:t>
                              </m:r>
                              <m:r>
                                <a:rPr lang="en-US" altLang="ko-KR" sz="2800" b="1" i="1" smtClean="0">
                                  <a:latin typeface="Cambria Math" panose="02040503050406030204" pitchFamily="18" charset="0"/>
                                </a:rPr>
                                <m:t>𝟏</m:t>
                              </m:r>
                            </m:num>
                            <m:den>
                              <m:r>
                                <a:rPr lang="en-US" altLang="ko-KR" sz="2800" b="1" i="1" smtClean="0">
                                  <a:latin typeface="Cambria Math" panose="02040503050406030204" pitchFamily="18" charset="0"/>
                                </a:rPr>
                                <m:t>𝟏</m:t>
                              </m:r>
                            </m:den>
                          </m:f>
                        </m:e>
                      </m:d>
                      <m:r>
                        <a:rPr lang="en-US" altLang="ko-KR" sz="2800" b="1" i="1" smtClean="0">
                          <a:latin typeface="Cambria Math" panose="02040503050406030204" pitchFamily="18" charset="0"/>
                        </a:rPr>
                        <m:t>+</m:t>
                      </m:r>
                      <m:d>
                        <m:dPr>
                          <m:ctrlPr>
                            <a:rPr lang="en-US" altLang="ko-KR" sz="2800" b="1" i="1">
                              <a:latin typeface="Cambria Math" panose="02040503050406030204" pitchFamily="18" charset="0"/>
                            </a:rPr>
                          </m:ctrlPr>
                        </m:dPr>
                        <m:e>
                          <m:f>
                            <m:fPr>
                              <m:type m:val="noBar"/>
                              <m:ctrlPr>
                                <a:rPr lang="en-US" altLang="ko-KR" sz="2800" b="1" i="1">
                                  <a:latin typeface="Cambria Math" panose="02040503050406030204" pitchFamily="18" charset="0"/>
                                </a:rPr>
                              </m:ctrlPr>
                            </m:fPr>
                            <m:num>
                              <m:r>
                                <a:rPr lang="en-US" altLang="ko-KR" sz="2800" b="1" i="1">
                                  <a:latin typeface="Cambria Math" panose="02040503050406030204" pitchFamily="18" charset="0"/>
                                </a:rPr>
                                <m:t>𝑵</m:t>
                              </m:r>
                              <m:r>
                                <a:rPr lang="en-US" altLang="ko-KR" sz="2800" b="1" i="1">
                                  <a:latin typeface="Cambria Math" panose="02040503050406030204" pitchFamily="18" charset="0"/>
                                </a:rPr>
                                <m:t>−</m:t>
                              </m:r>
                              <m:r>
                                <a:rPr lang="en-US" altLang="ko-KR" sz="2800" b="1" i="1">
                                  <a:latin typeface="Cambria Math" panose="02040503050406030204" pitchFamily="18" charset="0"/>
                                </a:rPr>
                                <m:t>𝟏</m:t>
                              </m:r>
                            </m:num>
                            <m:den>
                              <m:r>
                                <a:rPr lang="en-US" altLang="ko-KR" sz="2800" b="1" i="1" smtClean="0">
                                  <a:latin typeface="Cambria Math" panose="02040503050406030204" pitchFamily="18" charset="0"/>
                                </a:rPr>
                                <m:t>𝟐</m:t>
                              </m:r>
                            </m:den>
                          </m:f>
                        </m:e>
                      </m:d>
                      <m:r>
                        <a:rPr lang="en-US" altLang="ko-KR" sz="2800" b="1" i="1">
                          <a:latin typeface="Cambria Math" panose="02040503050406030204" pitchFamily="18" charset="0"/>
                        </a:rPr>
                        <m:t>+</m:t>
                      </m:r>
                      <m:d>
                        <m:dPr>
                          <m:ctrlPr>
                            <a:rPr lang="en-US" altLang="ko-KR" sz="2800" b="1" i="1">
                              <a:latin typeface="Cambria Math" panose="02040503050406030204" pitchFamily="18" charset="0"/>
                            </a:rPr>
                          </m:ctrlPr>
                        </m:dPr>
                        <m:e>
                          <m:f>
                            <m:fPr>
                              <m:type m:val="noBar"/>
                              <m:ctrlPr>
                                <a:rPr lang="en-US" altLang="ko-KR" sz="2800" b="1" i="1">
                                  <a:latin typeface="Cambria Math" panose="02040503050406030204" pitchFamily="18" charset="0"/>
                                </a:rPr>
                              </m:ctrlPr>
                            </m:fPr>
                            <m:num>
                              <m:r>
                                <a:rPr lang="en-US" altLang="ko-KR" sz="2800" b="1" i="1">
                                  <a:latin typeface="Cambria Math" panose="02040503050406030204" pitchFamily="18" charset="0"/>
                                </a:rPr>
                                <m:t>𝑵</m:t>
                              </m:r>
                              <m:r>
                                <a:rPr lang="en-US" altLang="ko-KR" sz="2800" b="1" i="1">
                                  <a:latin typeface="Cambria Math" panose="02040503050406030204" pitchFamily="18" charset="0"/>
                                </a:rPr>
                                <m:t>−</m:t>
                              </m:r>
                              <m:r>
                                <a:rPr lang="en-US" altLang="ko-KR" sz="2800" b="1" i="1">
                                  <a:latin typeface="Cambria Math" panose="02040503050406030204" pitchFamily="18" charset="0"/>
                                </a:rPr>
                                <m:t>𝟏</m:t>
                              </m:r>
                            </m:num>
                            <m:den>
                              <m:r>
                                <a:rPr lang="en-US" altLang="ko-KR" sz="2800" b="1" i="1" smtClean="0">
                                  <a:latin typeface="Cambria Math" panose="02040503050406030204" pitchFamily="18" charset="0"/>
                                </a:rPr>
                                <m:t>𝟑</m:t>
                              </m:r>
                            </m:den>
                          </m:f>
                        </m:e>
                      </m:d>
                    </m:oMath>
                  </m:oMathPara>
                </a14:m>
                <a:endParaRPr lang="ko-KR" altLang="en-US" sz="2400" b="1" dirty="0"/>
              </a:p>
            </p:txBody>
          </p:sp>
        </mc:Choice>
        <mc:Fallback xmlns="">
          <p:sp>
            <p:nvSpPr>
              <p:cNvPr id="8" name="TextBox 7">
                <a:extLst>
                  <a:ext uri="{FF2B5EF4-FFF2-40B4-BE49-F238E27FC236}">
                    <a16:creationId xmlns:a16="http://schemas.microsoft.com/office/drawing/2014/main" id="{3D7EB371-6071-6803-B0CA-578956132033}"/>
                  </a:ext>
                </a:extLst>
              </p:cNvPr>
              <p:cNvSpPr txBox="1">
                <a:spLocks noRot="1" noChangeAspect="1" noMove="1" noResize="1" noEditPoints="1" noAdjustHandles="1" noChangeArrowheads="1" noChangeShapeType="1" noTextEdit="1"/>
              </p:cNvSpPr>
              <p:nvPr/>
            </p:nvSpPr>
            <p:spPr>
              <a:xfrm>
                <a:off x="2409155" y="2274889"/>
                <a:ext cx="7178189" cy="98251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C02749D-BD3D-3927-25DC-F0AE34CB7B8F}"/>
                  </a:ext>
                </a:extLst>
              </p:cNvPr>
              <p:cNvSpPr txBox="1"/>
              <p:nvPr/>
            </p:nvSpPr>
            <p:spPr>
              <a:xfrm>
                <a:off x="2993872" y="4465985"/>
                <a:ext cx="6103398" cy="584775"/>
              </a:xfrm>
              <a:prstGeom prst="rect">
                <a:avLst/>
              </a:prstGeom>
              <a:noFill/>
            </p:spPr>
            <p:txBody>
              <a:bodyPr wrap="square">
                <a:spAutoFit/>
              </a:bodyPr>
              <a:lstStyle/>
              <a:p>
                <a:pPr marL="50800" indent="0">
                  <a:lnSpc>
                    <a:spcPct val="100000"/>
                  </a:lnSpc>
                  <a:buNone/>
                </a:pPr>
                <a14:m>
                  <m:oMathPara xmlns:m="http://schemas.openxmlformats.org/officeDocument/2006/math">
                    <m:oMathParaPr>
                      <m:jc m:val="centerGroup"/>
                    </m:oMathParaPr>
                    <m:oMath xmlns:m="http://schemas.openxmlformats.org/officeDocument/2006/math">
                      <m:sSup>
                        <m:sSupPr>
                          <m:ctrlPr>
                            <a:rPr lang="en-US" altLang="ko-KR" sz="3200" b="1" i="1" smtClean="0">
                              <a:solidFill>
                                <a:schemeClr val="tx1"/>
                              </a:solidFill>
                              <a:latin typeface="Cambria Math" panose="02040503050406030204" pitchFamily="18" charset="0"/>
                            </a:rPr>
                          </m:ctrlPr>
                        </m:sSupPr>
                        <m:e>
                          <m:r>
                            <a:rPr lang="en-US" altLang="ko-KR" sz="3200" b="1" i="1" smtClean="0">
                              <a:solidFill>
                                <a:schemeClr val="tx1"/>
                              </a:solidFill>
                              <a:latin typeface="Cambria Math" panose="02040503050406030204" pitchFamily="18" charset="0"/>
                            </a:rPr>
                            <m:t>𝑹</m:t>
                          </m:r>
                        </m:e>
                        <m:sup>
                          <m:r>
                            <a:rPr lang="en-US" altLang="ko-KR" sz="3200" b="1" i="1" smtClean="0">
                              <a:solidFill>
                                <a:schemeClr val="tx1"/>
                              </a:solidFill>
                              <a:latin typeface="Cambria Math" panose="02040503050406030204" pitchFamily="18" charset="0"/>
                            </a:rPr>
                            <m:t>′</m:t>
                          </m:r>
                        </m:sup>
                      </m:sSup>
                      <m:r>
                        <a:rPr lang="en-US" altLang="ko-KR" sz="3200" b="1" i="1" smtClean="0">
                          <a:solidFill>
                            <a:schemeClr val="tx1"/>
                          </a:solidFill>
                          <a:latin typeface="Cambria Math" panose="02040503050406030204" pitchFamily="18" charset="0"/>
                        </a:rPr>
                        <m:t>=</m:t>
                      </m:r>
                      <m:r>
                        <a:rPr lang="en-US" altLang="ko-KR" sz="3200" b="1" i="1" smtClean="0">
                          <a:solidFill>
                            <a:schemeClr val="tx1"/>
                          </a:solidFill>
                          <a:latin typeface="Cambria Math" panose="02040503050406030204" pitchFamily="18" charset="0"/>
                        </a:rPr>
                        <m:t>𝟏𝟏</m:t>
                      </m:r>
                      <m:r>
                        <a:rPr lang="en-US" altLang="ko-KR" sz="3200" b="1" i="1" smtClean="0">
                          <a:solidFill>
                            <a:schemeClr val="tx1"/>
                          </a:solidFill>
                          <a:latin typeface="Cambria Math" panose="02040503050406030204" pitchFamily="18" charset="0"/>
                        </a:rPr>
                        <m:t> ∗ </m:t>
                      </m:r>
                      <m:r>
                        <a:rPr lang="en-US" altLang="ko-KR" sz="3200" b="1" i="1" smtClean="0">
                          <a:solidFill>
                            <a:schemeClr val="tx1"/>
                          </a:solidFill>
                          <a:latin typeface="Cambria Math" panose="02040503050406030204" pitchFamily="18" charset="0"/>
                        </a:rPr>
                        <m:t>𝑹</m:t>
                      </m:r>
                    </m:oMath>
                  </m:oMathPara>
                </a14:m>
                <a:endParaRPr lang="en-US" altLang="ko-KR" sz="3200" b="1" i="1" dirty="0">
                  <a:solidFill>
                    <a:srgbClr val="0000FF"/>
                  </a:solidFill>
                </a:endParaRPr>
              </a:p>
            </p:txBody>
          </p:sp>
        </mc:Choice>
        <mc:Fallback xmlns="">
          <p:sp>
            <p:nvSpPr>
              <p:cNvPr id="10" name="TextBox 9">
                <a:extLst>
                  <a:ext uri="{FF2B5EF4-FFF2-40B4-BE49-F238E27FC236}">
                    <a16:creationId xmlns:a16="http://schemas.microsoft.com/office/drawing/2014/main" id="{BC02749D-BD3D-3927-25DC-F0AE34CB7B8F}"/>
                  </a:ext>
                </a:extLst>
              </p:cNvPr>
              <p:cNvSpPr txBox="1">
                <a:spLocks noRot="1" noChangeAspect="1" noMove="1" noResize="1" noEditPoints="1" noAdjustHandles="1" noChangeArrowheads="1" noChangeShapeType="1" noTextEdit="1"/>
              </p:cNvSpPr>
              <p:nvPr/>
            </p:nvSpPr>
            <p:spPr>
              <a:xfrm>
                <a:off x="2993872" y="4465985"/>
                <a:ext cx="6103398" cy="584775"/>
              </a:xfrm>
              <a:prstGeom prst="rect">
                <a:avLst/>
              </a:prstGeom>
              <a:blipFill>
                <a:blip r:embed="rId5"/>
                <a:stretch>
                  <a:fillRect/>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977368127"/>
      </p:ext>
    </p:extLst>
  </p:cSld>
  <p:clrMapOvr>
    <a:masterClrMapping/>
  </p:clrMapOvr>
  <mc:AlternateContent xmlns:mc="http://schemas.openxmlformats.org/markup-compatibility/2006" xmlns:p14="http://schemas.microsoft.com/office/powerpoint/2010/main">
    <mc:Choice Requires="p14">
      <p:transition spd="slow" p14:dur="2000" advTm="68819"/>
    </mc:Choice>
    <mc:Fallback xmlns="">
      <p:transition spd="slow" advTm="6881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fade">
                                      <p:cBhvr>
                                        <p:cTn id="15" dur="500"/>
                                        <p:tgtEl>
                                          <p:spTgt spid="2">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xEl>
                                              <p:pRg st="6" end="6"/>
                                            </p:txEl>
                                          </p:spTgt>
                                        </p:tgtEl>
                                        <p:attrNameLst>
                                          <p:attrName>style.visibility</p:attrName>
                                        </p:attrNameLst>
                                      </p:cBhvr>
                                      <p:to>
                                        <p:strVal val="visible"/>
                                      </p:to>
                                    </p:set>
                                    <p:animEffect transition="in" filter="fade">
                                      <p:cBhvr>
                                        <p:cTn id="20"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52;p13">
            <a:extLst>
              <a:ext uri="{FF2B5EF4-FFF2-40B4-BE49-F238E27FC236}">
                <a16:creationId xmlns:a16="http://schemas.microsoft.com/office/drawing/2014/main" id="{FA769680-877B-4245-BFF4-52CF371ACBE7}"/>
              </a:ext>
            </a:extLst>
          </p:cNvPr>
          <p:cNvSpPr txBox="1"/>
          <p:nvPr/>
        </p:nvSpPr>
        <p:spPr>
          <a:xfrm>
            <a:off x="142875" y="100013"/>
            <a:ext cx="11611978" cy="4962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254061"/>
              </a:buClr>
              <a:buSzPts val="3200"/>
              <a:buFont typeface="Arial"/>
              <a:buNone/>
              <a:tabLst/>
              <a:defRPr/>
            </a:pPr>
            <a:r>
              <a:rPr lang="en-US" sz="3200" b="1" dirty="0">
                <a:solidFill>
                  <a:srgbClr val="254061"/>
                </a:solidFill>
                <a:latin typeface="Arial" panose="020B0604020202020204" pitchFamily="34" charset="0"/>
                <a:cs typeface="Arial" panose="020B0604020202020204" pitchFamily="34" charset="0"/>
              </a:rPr>
              <a:t>MSPD Produces Dominating Cost-Skew Tradeoff !</a:t>
            </a:r>
            <a:endParaRPr kumimoji="0" sz="3200" b="1" i="0" u="none" strike="noStrike" kern="0" cap="none" spc="0" normalizeH="0" baseline="0" noProof="0" dirty="0">
              <a:ln>
                <a:noFill/>
              </a:ln>
              <a:solidFill>
                <a:srgbClr val="632423"/>
              </a:solidFill>
              <a:effectLst/>
              <a:uLnTx/>
              <a:uFillTx/>
              <a:latin typeface="Arial" panose="020B0604020202020204" pitchFamily="34" charset="0"/>
              <a:ea typeface="Arial"/>
              <a:cs typeface="Arial" panose="020B0604020202020204" pitchFamily="34" charset="0"/>
              <a:sym typeface="Arial"/>
            </a:endParaRPr>
          </a:p>
        </p:txBody>
      </p:sp>
      <p:pic>
        <p:nvPicPr>
          <p:cNvPr id="6146" name="Picture 2">
            <a:extLst>
              <a:ext uri="{FF2B5EF4-FFF2-40B4-BE49-F238E27FC236}">
                <a16:creationId xmlns:a16="http://schemas.microsoft.com/office/drawing/2014/main" id="{9BDAF4C8-32D6-234F-8EE9-4479A45D30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9928" y="755153"/>
            <a:ext cx="6423058" cy="521866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5CFFCFE-CFB6-0E4D-A97B-E98AC84A2A64}"/>
              </a:ext>
            </a:extLst>
          </p:cNvPr>
          <p:cNvSpPr txBox="1"/>
          <p:nvPr/>
        </p:nvSpPr>
        <p:spPr>
          <a:xfrm>
            <a:off x="142874" y="964760"/>
            <a:ext cx="5217054" cy="4832092"/>
          </a:xfrm>
          <a:prstGeom prst="rect">
            <a:avLst/>
          </a:prstGeom>
          <a:noFill/>
        </p:spPr>
        <p:txBody>
          <a:bodyPr wrap="square" rtlCol="0">
            <a:spAutoFit/>
          </a:bodyPr>
          <a:lstStyle/>
          <a:p>
            <a:pPr marL="285750" indent="-285750">
              <a:buClr>
                <a:srgbClr val="C00000"/>
              </a:buClr>
              <a:buFont typeface="Arial" panose="020B0604020202020204" pitchFamily="34" charset="0"/>
              <a:buChar char="•"/>
            </a:pPr>
            <a:r>
              <a:rPr lang="en-US" sz="2800" dirty="0">
                <a:latin typeface="Arial" panose="020B0604020202020204" pitchFamily="34" charset="0"/>
                <a:cs typeface="Arial" panose="020B0604020202020204" pitchFamily="34" charset="0"/>
              </a:rPr>
              <a:t>Our study: Generate </a:t>
            </a:r>
            <a:r>
              <a:rPr lang="en-US" sz="2800" b="1" dirty="0">
                <a:latin typeface="Arial" panose="020B0604020202020204" pitchFamily="34" charset="0"/>
                <a:cs typeface="Arial" panose="020B0604020202020204" pitchFamily="34" charset="0"/>
              </a:rPr>
              <a:t>all </a:t>
            </a:r>
            <a:r>
              <a:rPr lang="en-US" sz="2800" dirty="0">
                <a:latin typeface="Arial" panose="020B0604020202020204" pitchFamily="34" charset="0"/>
                <a:cs typeface="Arial" panose="020B0604020202020204" pitchFamily="34" charset="0"/>
              </a:rPr>
              <a:t>possible combinations of 0, 1, 2, and 3 sources, and run PD for all </a:t>
            </a:r>
            <a:r>
              <a:rPr lang="en-US" sz="2800" dirty="0">
                <a:latin typeface="Arial" panose="020B0604020202020204" pitchFamily="34" charset="0"/>
                <a:cs typeface="Arial" panose="020B0604020202020204" pitchFamily="34" charset="0"/>
                <a:sym typeface="Symbol" panose="05050102010706020507" pitchFamily="18" charset="2"/>
              </a:rPr>
              <a:t> values</a:t>
            </a:r>
            <a:endParaRPr lang="en-US" sz="2800" dirty="0">
              <a:latin typeface="Arial" panose="020B0604020202020204" pitchFamily="34" charset="0"/>
              <a:cs typeface="Arial" panose="020B0604020202020204" pitchFamily="34" charset="0"/>
            </a:endParaRPr>
          </a:p>
          <a:p>
            <a:pPr>
              <a:buClr>
                <a:srgbClr val="C00000"/>
              </a:buClr>
            </a:pPr>
            <a:endParaRPr lang="en-US" sz="2800" dirty="0">
              <a:latin typeface="Arial" panose="020B0604020202020204" pitchFamily="34" charset="0"/>
              <a:cs typeface="Arial" panose="020B0604020202020204" pitchFamily="34" charset="0"/>
            </a:endParaRPr>
          </a:p>
          <a:p>
            <a:pPr marL="285750" indent="-285750">
              <a:buClr>
                <a:srgbClr val="C00000"/>
              </a:buClr>
              <a:buFont typeface="Arial" panose="020B0604020202020204" pitchFamily="34" charset="0"/>
              <a:buChar char="•"/>
            </a:pPr>
            <a:r>
              <a:rPr lang="en-US" sz="2800" dirty="0">
                <a:latin typeface="Arial" panose="020B0604020202020204" pitchFamily="34" charset="0"/>
                <a:cs typeface="Arial" panose="020B0604020202020204" pitchFamily="34" charset="0"/>
              </a:rPr>
              <a:t>MSPD gives a much better cost-skew tradeoff</a:t>
            </a:r>
          </a:p>
          <a:p>
            <a:pPr marL="285750" indent="-285750">
              <a:buClr>
                <a:srgbClr val="C00000"/>
              </a:buClr>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a:buClr>
                <a:srgbClr val="C00000"/>
              </a:buClr>
            </a:pPr>
            <a:r>
              <a:rPr lang="en-US" sz="2800" b="1" dirty="0">
                <a:solidFill>
                  <a:srgbClr val="0070C0"/>
                </a:solidFill>
                <a:latin typeface="Arial" panose="020B0604020202020204" pitchFamily="34" charset="0"/>
                <a:cs typeface="Arial" panose="020B0604020202020204" pitchFamily="34" charset="0"/>
              </a:rPr>
              <a:t>But: How can we efficiently find a good combination of sources?</a:t>
            </a:r>
          </a:p>
        </p:txBody>
      </p:sp>
      <p:sp>
        <p:nvSpPr>
          <p:cNvPr id="2" name="슬라이드 번호 개체 틀 1">
            <a:extLst>
              <a:ext uri="{FF2B5EF4-FFF2-40B4-BE49-F238E27FC236}">
                <a16:creationId xmlns:a16="http://schemas.microsoft.com/office/drawing/2014/main" id="{AEE297A9-7E30-DA71-D7F3-210F0499F80A}"/>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17</a:t>
            </a:fld>
            <a:endParaRPr lang="en-US"/>
          </a:p>
        </p:txBody>
      </p:sp>
      <p:sp>
        <p:nvSpPr>
          <p:cNvPr id="4" name="TextBox 3">
            <a:extLst>
              <a:ext uri="{FF2B5EF4-FFF2-40B4-BE49-F238E27FC236}">
                <a16:creationId xmlns:a16="http://schemas.microsoft.com/office/drawing/2014/main" id="{ECC98889-0791-0225-FB1B-5A50D3927D11}"/>
              </a:ext>
            </a:extLst>
          </p:cNvPr>
          <p:cNvSpPr txBox="1"/>
          <p:nvPr/>
        </p:nvSpPr>
        <p:spPr>
          <a:xfrm>
            <a:off x="5897242" y="6062711"/>
            <a:ext cx="5857611" cy="369332"/>
          </a:xfrm>
          <a:prstGeom prst="rect">
            <a:avLst/>
          </a:prstGeom>
          <a:noFill/>
        </p:spPr>
        <p:txBody>
          <a:bodyPr wrap="square">
            <a:spAutoFit/>
          </a:bodyPr>
          <a:lstStyle/>
          <a:p>
            <a:pPr>
              <a:buClr>
                <a:srgbClr val="C00000"/>
              </a:buClr>
            </a:pPr>
            <a:r>
              <a:rPr lang="en-US" altLang="ko-KR" sz="1800" b="1" dirty="0">
                <a:latin typeface="Arial" panose="020B0604020202020204" pitchFamily="34" charset="0"/>
                <a:cs typeface="Arial" panose="020B0604020202020204" pitchFamily="34" charset="0"/>
              </a:rPr>
              <a:t>Results for four random pointsets with 45 </a:t>
            </a:r>
            <a:r>
              <a:rPr lang="en-US" altLang="ko-KR" b="1" dirty="0">
                <a:latin typeface="Arial" panose="020B0604020202020204" pitchFamily="34" charset="0"/>
                <a:cs typeface="Arial" panose="020B0604020202020204" pitchFamily="34" charset="0"/>
              </a:rPr>
              <a:t>terminals</a:t>
            </a:r>
            <a:endParaRPr lang="en-US" altLang="ko-KR" sz="1800" b="1" dirty="0">
              <a:latin typeface="Arial" panose="020B0604020202020204" pitchFamily="34" charset="0"/>
              <a:cs typeface="Arial" panose="020B0604020202020204" pitchFamily="34" charset="0"/>
            </a:endParaRPr>
          </a:p>
        </p:txBody>
      </p:sp>
      <p:cxnSp>
        <p:nvCxnSpPr>
          <p:cNvPr id="7" name="Straight Arrow Connector 6">
            <a:extLst>
              <a:ext uri="{FF2B5EF4-FFF2-40B4-BE49-F238E27FC236}">
                <a16:creationId xmlns:a16="http://schemas.microsoft.com/office/drawing/2014/main" id="{9A9A1E42-53E5-C641-98B5-BC03F1B86D97}"/>
              </a:ext>
            </a:extLst>
          </p:cNvPr>
          <p:cNvCxnSpPr/>
          <p:nvPr/>
        </p:nvCxnSpPr>
        <p:spPr>
          <a:xfrm flipH="1">
            <a:off x="6472518" y="1362635"/>
            <a:ext cx="233082" cy="39444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9" name="Straight Arrow Connector 8">
            <a:extLst>
              <a:ext uri="{FF2B5EF4-FFF2-40B4-BE49-F238E27FC236}">
                <a16:creationId xmlns:a16="http://schemas.microsoft.com/office/drawing/2014/main" id="{C4C56872-8409-E645-9319-8A56BCA280A1}"/>
              </a:ext>
            </a:extLst>
          </p:cNvPr>
          <p:cNvCxnSpPr/>
          <p:nvPr/>
        </p:nvCxnSpPr>
        <p:spPr>
          <a:xfrm flipH="1">
            <a:off x="9880182" y="1953947"/>
            <a:ext cx="233082" cy="39444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0" name="Straight Arrow Connector 9">
            <a:extLst>
              <a:ext uri="{FF2B5EF4-FFF2-40B4-BE49-F238E27FC236}">
                <a16:creationId xmlns:a16="http://schemas.microsoft.com/office/drawing/2014/main" id="{13FA1728-66A7-1F45-A559-7C67DE7911C9}"/>
              </a:ext>
            </a:extLst>
          </p:cNvPr>
          <p:cNvCxnSpPr/>
          <p:nvPr/>
        </p:nvCxnSpPr>
        <p:spPr>
          <a:xfrm flipH="1">
            <a:off x="6472518" y="4404539"/>
            <a:ext cx="233082" cy="39444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1" name="Straight Arrow Connector 10">
            <a:extLst>
              <a:ext uri="{FF2B5EF4-FFF2-40B4-BE49-F238E27FC236}">
                <a16:creationId xmlns:a16="http://schemas.microsoft.com/office/drawing/2014/main" id="{C4BC4447-3018-BB42-A9CC-261287C1B3C0}"/>
              </a:ext>
            </a:extLst>
          </p:cNvPr>
          <p:cNvCxnSpPr/>
          <p:nvPr/>
        </p:nvCxnSpPr>
        <p:spPr>
          <a:xfrm flipH="1">
            <a:off x="9422982" y="4207315"/>
            <a:ext cx="233082" cy="39444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custDataLst>
      <p:tags r:id="rId1"/>
    </p:custDataLst>
    <p:extLst>
      <p:ext uri="{BB962C8B-B14F-4D97-AF65-F5344CB8AC3E}">
        <p14:creationId xmlns:p14="http://schemas.microsoft.com/office/powerpoint/2010/main" val="1931689418"/>
      </p:ext>
    </p:extLst>
  </p:cSld>
  <p:clrMapOvr>
    <a:masterClrMapping/>
  </p:clrMapOvr>
  <mc:AlternateContent xmlns:mc="http://schemas.openxmlformats.org/markup-compatibility/2006" xmlns:p14="http://schemas.microsoft.com/office/powerpoint/2010/main">
    <mc:Choice Requires="p14">
      <p:transition spd="slow" p14:dur="2000" advTm="64726"/>
    </mc:Choice>
    <mc:Fallback xmlns="">
      <p:transition spd="slow" advTm="6472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par>
                                <p:cTn id="13" presetID="3" presetClass="entr" presetSubtype="1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par>
                                <p:cTn id="16" presetID="3" presetClass="entr" presetSubtype="1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par>
                                <p:cTn id="19" presetID="3" presetClass="entr" presetSubtype="1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linds(horizontal)">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6">
                                            <p:txEl>
                                              <p:pRg st="4" end="4"/>
                                            </p:txEl>
                                          </p:spTgt>
                                        </p:tgtEl>
                                        <p:attrNameLst>
                                          <p:attrName>style.visibility</p:attrName>
                                        </p:attrNameLst>
                                      </p:cBhvr>
                                      <p:to>
                                        <p:strVal val="visible"/>
                                      </p:to>
                                    </p:set>
                                    <p:animEffect transition="in" filter="dissolve">
                                      <p:cBhvr>
                                        <p:cTn id="26"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ED5601-41CA-0B47-8C7D-6A956A5B4604}"/>
              </a:ext>
            </a:extLst>
          </p:cNvPr>
          <p:cNvSpPr>
            <a:spLocks noGrp="1"/>
          </p:cNvSpPr>
          <p:nvPr>
            <p:ph type="body" idx="1"/>
          </p:nvPr>
        </p:nvSpPr>
        <p:spPr/>
        <p:txBody>
          <a:bodyPr/>
          <a:lstStyle/>
          <a:p>
            <a:r>
              <a:rPr lang="en-US" dirty="0"/>
              <a:t>Background/Motivation</a:t>
            </a:r>
          </a:p>
          <a:p>
            <a:r>
              <a:rPr lang="en-US" dirty="0"/>
              <a:t>PD Characterization Results</a:t>
            </a:r>
          </a:p>
          <a:p>
            <a:r>
              <a:rPr lang="en-US" dirty="0"/>
              <a:t>Multi-Source Prim-Dijkstra (MSPD) Heuristic</a:t>
            </a:r>
          </a:p>
          <a:p>
            <a:r>
              <a:rPr lang="en-US" b="1" dirty="0"/>
              <a:t>MSPD Empirical Setup/Results</a:t>
            </a:r>
          </a:p>
          <a:p>
            <a:r>
              <a:rPr lang="en-US" dirty="0"/>
              <a:t>Multi-Source Selection (MSS) Heuristic</a:t>
            </a:r>
          </a:p>
          <a:p>
            <a:r>
              <a:rPr lang="en-US" dirty="0"/>
              <a:t>MSS Empirical Setup/Results</a:t>
            </a:r>
          </a:p>
          <a:p>
            <a:r>
              <a:rPr lang="en-US" dirty="0"/>
              <a:t>Conclusion</a:t>
            </a:r>
          </a:p>
          <a:p>
            <a:endParaRPr lang="en-US" dirty="0"/>
          </a:p>
          <a:p>
            <a:endParaRPr lang="en-US" dirty="0"/>
          </a:p>
        </p:txBody>
      </p:sp>
      <p:sp>
        <p:nvSpPr>
          <p:cNvPr id="4" name="Google Shape;52;p13">
            <a:extLst>
              <a:ext uri="{FF2B5EF4-FFF2-40B4-BE49-F238E27FC236}">
                <a16:creationId xmlns:a16="http://schemas.microsoft.com/office/drawing/2014/main" id="{CA7CB17E-E080-EF4C-9181-283953A3C364}"/>
              </a:ext>
            </a:extLst>
          </p:cNvPr>
          <p:cNvSpPr txBox="1"/>
          <p:nvPr/>
        </p:nvSpPr>
        <p:spPr>
          <a:xfrm>
            <a:off x="142875" y="100013"/>
            <a:ext cx="11611978" cy="4962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254061"/>
              </a:buClr>
              <a:buSzPts val="3200"/>
              <a:buFont typeface="Arial"/>
              <a:buNone/>
              <a:tabLst/>
              <a:defRPr/>
            </a:pPr>
            <a:r>
              <a:rPr lang="en-US" sz="3200" b="1" dirty="0">
                <a:solidFill>
                  <a:srgbClr val="254061"/>
                </a:solidFill>
                <a:latin typeface="Arial" panose="020B0604020202020204" pitchFamily="34" charset="0"/>
                <a:cs typeface="Arial" panose="020B0604020202020204" pitchFamily="34" charset="0"/>
              </a:rPr>
              <a:t>Outline</a:t>
            </a:r>
            <a:endParaRPr kumimoji="0" lang="en-US" sz="3200" b="1" i="0" u="none" strike="noStrike" kern="0" cap="none" spc="0" normalizeH="0" baseline="0" noProof="0" dirty="0">
              <a:ln>
                <a:noFill/>
              </a:ln>
              <a:solidFill>
                <a:srgbClr val="632423"/>
              </a:solidFill>
              <a:effectLst/>
              <a:uLnTx/>
              <a:uFillTx/>
              <a:latin typeface="Arial" panose="020B0604020202020204" pitchFamily="34" charset="0"/>
              <a:ea typeface="Arial"/>
              <a:cs typeface="Arial" panose="020B0604020202020204" pitchFamily="34" charset="0"/>
              <a:sym typeface="Arial"/>
            </a:endParaRPr>
          </a:p>
        </p:txBody>
      </p:sp>
      <p:sp>
        <p:nvSpPr>
          <p:cNvPr id="3" name="슬라이드 번호 개체 틀 2">
            <a:extLst>
              <a:ext uri="{FF2B5EF4-FFF2-40B4-BE49-F238E27FC236}">
                <a16:creationId xmlns:a16="http://schemas.microsoft.com/office/drawing/2014/main" id="{6C69B903-C413-C42E-A623-607174E1F582}"/>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18</a:t>
            </a:fld>
            <a:endParaRPr lang="en-US"/>
          </a:p>
        </p:txBody>
      </p:sp>
    </p:spTree>
    <p:extLst>
      <p:ext uri="{BB962C8B-B14F-4D97-AF65-F5344CB8AC3E}">
        <p14:creationId xmlns:p14="http://schemas.microsoft.com/office/powerpoint/2010/main" val="31842230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id="{E0618EB4-76ED-40F0-AD34-8610B26A9781}"/>
              </a:ext>
            </a:extLst>
          </p:cNvPr>
          <p:cNvSpPr>
            <a:spLocks noGrp="1"/>
          </p:cNvSpPr>
          <p:nvPr>
            <p:ph type="body" idx="1"/>
          </p:nvPr>
        </p:nvSpPr>
        <p:spPr>
          <a:xfrm>
            <a:off x="0" y="838200"/>
            <a:ext cx="12191999" cy="5562602"/>
          </a:xfrm>
        </p:spPr>
        <p:txBody>
          <a:bodyPr>
            <a:normAutofit lnSpcReduction="10000"/>
          </a:bodyPr>
          <a:lstStyle/>
          <a:p>
            <a:pPr>
              <a:spcBef>
                <a:spcPts val="1200"/>
              </a:spcBef>
            </a:pPr>
            <a:r>
              <a:rPr lang="en-US" altLang="ko-KR" sz="2600" dirty="0"/>
              <a:t>T = # of random input nets</a:t>
            </a:r>
          </a:p>
          <a:p>
            <a:pPr>
              <a:spcBef>
                <a:spcPts val="1200"/>
              </a:spcBef>
            </a:pPr>
            <a:r>
              <a:rPr lang="en-US" altLang="ko-KR" sz="2600" dirty="0"/>
              <a:t>All points are generated within a [0…1000] x [0…1000] bounding box (bbox)</a:t>
            </a:r>
          </a:p>
          <a:p>
            <a:pPr marL="50800" indent="0">
              <a:spcBef>
                <a:spcPts val="1200"/>
              </a:spcBef>
              <a:buNone/>
            </a:pPr>
            <a:endParaRPr lang="en-US" altLang="ko-KR" sz="2600" dirty="0"/>
          </a:p>
          <a:p>
            <a:pPr>
              <a:spcBef>
                <a:spcPts val="1200"/>
              </a:spcBef>
            </a:pPr>
            <a:r>
              <a:rPr lang="en-US" altLang="ko-KR" sz="2600" b="1" dirty="0"/>
              <a:t>STT </a:t>
            </a:r>
            <a:r>
              <a:rPr lang="en-US" altLang="ko-KR" sz="2000" dirty="0">
                <a:sym typeface="Wingdings" panose="05000000000000000000" pitchFamily="2" charset="2"/>
              </a:rPr>
              <a:t> Prim-Dijkstra Steiner tree </a:t>
            </a:r>
            <a:r>
              <a:rPr lang="en-US" altLang="ko-KR" sz="2000" dirty="0">
                <a:sym typeface="Wingdings" panose="05000000000000000000" pitchFamily="2" charset="2"/>
                <a:hlinkClick r:id="rId3"/>
              </a:rPr>
              <a:t>code</a:t>
            </a:r>
            <a:r>
              <a:rPr lang="en-US" altLang="ko-KR" sz="2000" dirty="0">
                <a:sym typeface="Wingdings" panose="05000000000000000000" pitchFamily="2" charset="2"/>
              </a:rPr>
              <a:t> in The </a:t>
            </a:r>
            <a:r>
              <a:rPr lang="en-US" altLang="ko-KR" sz="2000" dirty="0" err="1">
                <a:sym typeface="Wingdings" panose="05000000000000000000" pitchFamily="2" charset="2"/>
              </a:rPr>
              <a:t>OpenROAD</a:t>
            </a:r>
            <a:r>
              <a:rPr lang="en-US" altLang="ko-KR" sz="2000" dirty="0">
                <a:sym typeface="Wingdings" panose="05000000000000000000" pitchFamily="2" charset="2"/>
              </a:rPr>
              <a:t> Project</a:t>
            </a:r>
            <a:endParaRPr lang="en-US" altLang="ko-KR" sz="2600" dirty="0"/>
          </a:p>
          <a:p>
            <a:pPr lvl="1">
              <a:spcBef>
                <a:spcPts val="1200"/>
              </a:spcBef>
            </a:pPr>
            <a:r>
              <a:rPr lang="en-US" altLang="ko-KR" sz="2600" dirty="0"/>
              <a:t>N = [10, 15, 25, 30, 40, 45, 50] x T = 5000</a:t>
            </a:r>
          </a:p>
          <a:p>
            <a:pPr marL="508000" lvl="1" indent="0">
              <a:spcBef>
                <a:spcPts val="1200"/>
              </a:spcBef>
              <a:buNone/>
            </a:pPr>
            <a:endParaRPr lang="en-US" altLang="ko-KR" sz="2600" dirty="0"/>
          </a:p>
          <a:p>
            <a:pPr>
              <a:spcBef>
                <a:spcPts val="1200"/>
              </a:spcBef>
            </a:pPr>
            <a:r>
              <a:rPr lang="en-US" altLang="ko-KR" sz="2600" b="1" dirty="0" err="1"/>
              <a:t>PDRev</a:t>
            </a:r>
            <a:r>
              <a:rPr lang="en-US" altLang="ko-KR" sz="2600" b="1" dirty="0"/>
              <a:t> </a:t>
            </a:r>
            <a:r>
              <a:rPr lang="en-US" altLang="ko-KR" sz="2000" dirty="0">
                <a:sym typeface="Wingdings" panose="05000000000000000000" pitchFamily="2" charset="2"/>
              </a:rPr>
              <a:t> ISPD-2018 </a:t>
            </a:r>
            <a:r>
              <a:rPr lang="en-US" altLang="ko-KR" sz="2000" dirty="0">
                <a:sym typeface="Wingdings" panose="05000000000000000000" pitchFamily="2" charset="2"/>
                <a:hlinkClick r:id="rId4"/>
              </a:rPr>
              <a:t>code</a:t>
            </a:r>
            <a:r>
              <a:rPr lang="en-US" altLang="ko-KR" sz="2000" dirty="0">
                <a:sym typeface="Wingdings" panose="05000000000000000000" pitchFamily="2" charset="2"/>
              </a:rPr>
              <a:t> open-sourced by the </a:t>
            </a:r>
            <a:r>
              <a:rPr lang="en-US" altLang="ko-KR" sz="2000" dirty="0" err="1">
                <a:sym typeface="Wingdings" panose="05000000000000000000" pitchFamily="2" charset="2"/>
              </a:rPr>
              <a:t>PDRev</a:t>
            </a:r>
            <a:r>
              <a:rPr lang="en-US" altLang="ko-KR" sz="2000" dirty="0">
                <a:sym typeface="Wingdings" panose="05000000000000000000" pitchFamily="2" charset="2"/>
              </a:rPr>
              <a:t> authors</a:t>
            </a:r>
            <a:endParaRPr lang="en-US" altLang="ko-KR" sz="2000" dirty="0"/>
          </a:p>
          <a:p>
            <a:pPr lvl="1"/>
            <a:r>
              <a:rPr lang="en-US" altLang="ko-KR" sz="2600" dirty="0"/>
              <a:t>N = [10, 15, 25, 30] x T = 1000</a:t>
            </a:r>
          </a:p>
          <a:p>
            <a:pPr lvl="1"/>
            <a:r>
              <a:rPr lang="en-US" altLang="ko-KR" sz="2600" dirty="0"/>
              <a:t>N = [40, 45, 50] x T = 500</a:t>
            </a:r>
          </a:p>
          <a:p>
            <a:pPr lvl="1"/>
            <a:r>
              <a:rPr lang="en-US" altLang="ko-KR" sz="2600" i="1" dirty="0"/>
              <a:t>Note</a:t>
            </a:r>
            <a:r>
              <a:rPr lang="en-US" altLang="ko-KR" sz="2600" dirty="0"/>
              <a:t>: </a:t>
            </a:r>
            <a:r>
              <a:rPr lang="en-US" altLang="ko-KR" sz="2600" i="1" dirty="0"/>
              <a:t>HVW implementation in OpenROAD has an exponential runtime to PD tree depth </a:t>
            </a:r>
            <a:r>
              <a:rPr lang="en-US" altLang="ko-KR" sz="2600" i="1" dirty="0">
                <a:sym typeface="Wingdings" pitchFamily="2" charset="2"/>
              </a:rPr>
              <a:t></a:t>
            </a:r>
            <a:r>
              <a:rPr lang="en-US" altLang="ko-KR" sz="2600" i="1" dirty="0"/>
              <a:t> we limit T for higher N</a:t>
            </a:r>
          </a:p>
          <a:p>
            <a:pPr marL="55563" lvl="1" indent="0">
              <a:spcBef>
                <a:spcPts val="1800"/>
              </a:spcBef>
              <a:buNone/>
            </a:pPr>
            <a:r>
              <a:rPr lang="en-US" altLang="ko-KR" sz="2500" dirty="0">
                <a:solidFill>
                  <a:srgbClr val="0070C0"/>
                </a:solidFill>
              </a:rPr>
              <a:t>All code in GitHub:  </a:t>
            </a:r>
            <a:r>
              <a:rPr lang="en-US" altLang="ko-KR" sz="2500" dirty="0">
                <a:solidFill>
                  <a:srgbClr val="0070C0"/>
                </a:solidFill>
                <a:hlinkClick r:id="rId5"/>
              </a:rPr>
              <a:t>https://github.com/TILOS-AI-Institute/Multi-Source-Prim-Dijkstra</a:t>
            </a:r>
            <a:r>
              <a:rPr lang="en-US" altLang="ko-KR" sz="2500" dirty="0">
                <a:solidFill>
                  <a:srgbClr val="0070C0"/>
                </a:solidFill>
              </a:rPr>
              <a:t> </a:t>
            </a:r>
          </a:p>
          <a:p>
            <a:pPr lvl="1"/>
            <a:endParaRPr lang="en-US" altLang="ko-KR" sz="2600" dirty="0"/>
          </a:p>
          <a:p>
            <a:pPr marL="508000" lvl="1" indent="0">
              <a:buNone/>
            </a:pPr>
            <a:endParaRPr lang="en-US" altLang="ko-KR" sz="2600" dirty="0"/>
          </a:p>
          <a:p>
            <a:pPr marL="508000" lvl="1" indent="0">
              <a:buNone/>
            </a:pPr>
            <a:endParaRPr lang="en-US" altLang="ko-KR" sz="2600" dirty="0"/>
          </a:p>
          <a:p>
            <a:pPr marL="508000" lvl="1" indent="0">
              <a:buNone/>
            </a:pPr>
            <a:endParaRPr lang="en-US" altLang="ko-KR" sz="2600" dirty="0"/>
          </a:p>
        </p:txBody>
      </p:sp>
      <p:sp>
        <p:nvSpPr>
          <p:cNvPr id="4" name="Google Shape;52;p13">
            <a:extLst>
              <a:ext uri="{FF2B5EF4-FFF2-40B4-BE49-F238E27FC236}">
                <a16:creationId xmlns:a16="http://schemas.microsoft.com/office/drawing/2014/main" id="{DE6CDF3E-320E-46AB-A45F-45450498BFC6}"/>
              </a:ext>
            </a:extLst>
          </p:cNvPr>
          <p:cNvSpPr txBox="1"/>
          <p:nvPr/>
        </p:nvSpPr>
        <p:spPr>
          <a:xfrm>
            <a:off x="142875" y="100013"/>
            <a:ext cx="11611978" cy="4962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254061"/>
              </a:buClr>
              <a:buSzPts val="3200"/>
              <a:buFont typeface="Arial"/>
              <a:buNone/>
              <a:tabLst/>
              <a:defRPr/>
            </a:pPr>
            <a:r>
              <a:rPr lang="en-US" sz="3200" b="1" dirty="0">
                <a:solidFill>
                  <a:srgbClr val="254061"/>
                </a:solidFill>
                <a:latin typeface="Arial" panose="020B0604020202020204" pitchFamily="34" charset="0"/>
                <a:cs typeface="Arial" panose="020B0604020202020204" pitchFamily="34" charset="0"/>
              </a:rPr>
              <a:t>MSPD Empirical Setup/Results</a:t>
            </a:r>
            <a:endParaRPr kumimoji="0" sz="3200" b="1" i="0" u="none" strike="noStrike" kern="0" cap="none" spc="0" normalizeH="0" baseline="0" noProof="0" dirty="0">
              <a:ln>
                <a:noFill/>
              </a:ln>
              <a:solidFill>
                <a:srgbClr val="632423"/>
              </a:solidFill>
              <a:effectLst/>
              <a:uLnTx/>
              <a:uFillTx/>
              <a:latin typeface="Arial" panose="020B0604020202020204" pitchFamily="34" charset="0"/>
              <a:ea typeface="Arial"/>
              <a:cs typeface="Arial" panose="020B0604020202020204" pitchFamily="34" charset="0"/>
              <a:sym typeface="Arial"/>
            </a:endParaRPr>
          </a:p>
        </p:txBody>
      </p:sp>
      <p:sp>
        <p:nvSpPr>
          <p:cNvPr id="2" name="슬라이드 번호 개체 틀 1">
            <a:extLst>
              <a:ext uri="{FF2B5EF4-FFF2-40B4-BE49-F238E27FC236}">
                <a16:creationId xmlns:a16="http://schemas.microsoft.com/office/drawing/2014/main" id="{6046456F-F28D-FD5B-4E11-414A59AA5332}"/>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19</a:t>
            </a:fld>
            <a:endParaRPr lang="en-US"/>
          </a:p>
        </p:txBody>
      </p:sp>
      <p:pic>
        <p:nvPicPr>
          <p:cNvPr id="5" name="Picture 4">
            <a:extLst>
              <a:ext uri="{FF2B5EF4-FFF2-40B4-BE49-F238E27FC236}">
                <a16:creationId xmlns:a16="http://schemas.microsoft.com/office/drawing/2014/main" id="{059A7192-1A1E-FDD1-5EC1-046435173AAE}"/>
              </a:ext>
            </a:extLst>
          </p:cNvPr>
          <p:cNvPicPr>
            <a:picLocks noChangeAspect="1"/>
          </p:cNvPicPr>
          <p:nvPr/>
        </p:nvPicPr>
        <p:blipFill rotWithShape="1">
          <a:blip r:embed="rId6"/>
          <a:srcRect l="54614"/>
          <a:stretch/>
        </p:blipFill>
        <p:spPr>
          <a:xfrm>
            <a:off x="8204499" y="2126674"/>
            <a:ext cx="742934" cy="736103"/>
          </a:xfrm>
          <a:prstGeom prst="rect">
            <a:avLst/>
          </a:prstGeom>
        </p:spPr>
      </p:pic>
    </p:spTree>
    <p:extLst>
      <p:ext uri="{BB962C8B-B14F-4D97-AF65-F5344CB8AC3E}">
        <p14:creationId xmlns:p14="http://schemas.microsoft.com/office/powerpoint/2010/main" val="121097680"/>
      </p:ext>
    </p:extLst>
  </p:cSld>
  <p:clrMapOvr>
    <a:masterClrMapping/>
  </p:clrMapOvr>
  <mc:AlternateContent xmlns:mc="http://schemas.openxmlformats.org/markup-compatibility/2006" xmlns:p14="http://schemas.microsoft.com/office/powerpoint/2010/main">
    <mc:Choice Requires="p14">
      <p:transition spd="slow" p14:dur="2000" advTm="31218"/>
    </mc:Choice>
    <mc:Fallback xmlns="">
      <p:transition spd="slow" advTm="3121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Effect transition="in" filter="fade">
                                      <p:cBhvr>
                                        <p:cTn id="7" dur="500"/>
                                        <p:tgtEl>
                                          <p:spTgt spid="3">
                                            <p:txEl>
                                              <p:pRg st="9" end="9"/>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0" end="10"/>
                                            </p:txEl>
                                          </p:spTgt>
                                        </p:tgtEl>
                                        <p:attrNameLst>
                                          <p:attrName>style.visibility</p:attrName>
                                        </p:attrNameLst>
                                      </p:cBhvr>
                                      <p:to>
                                        <p:strVal val="visible"/>
                                      </p:to>
                                    </p:set>
                                    <p:animEffect transition="in" filter="fade">
                                      <p:cBhvr>
                                        <p:cTn id="1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ED6FED-5134-7442-AEC3-FA9AB81EB1E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a:t>
            </a:fld>
            <a:endParaRPr lang="en-US"/>
          </a:p>
        </p:txBody>
      </p:sp>
      <p:sp>
        <p:nvSpPr>
          <p:cNvPr id="3" name="Text Placeholder 2">
            <a:extLst>
              <a:ext uri="{FF2B5EF4-FFF2-40B4-BE49-F238E27FC236}">
                <a16:creationId xmlns:a16="http://schemas.microsoft.com/office/drawing/2014/main" id="{8AC27484-F3F3-014C-8282-1F71A87E27E8}"/>
              </a:ext>
            </a:extLst>
          </p:cNvPr>
          <p:cNvSpPr>
            <a:spLocks noGrp="1"/>
          </p:cNvSpPr>
          <p:nvPr>
            <p:ph type="body" idx="1"/>
          </p:nvPr>
        </p:nvSpPr>
        <p:spPr>
          <a:xfrm>
            <a:off x="228601" y="838200"/>
            <a:ext cx="6937743" cy="5562602"/>
          </a:xfrm>
        </p:spPr>
        <p:txBody>
          <a:bodyPr/>
          <a:lstStyle/>
          <a:p>
            <a:pPr marL="50800" indent="0">
              <a:buNone/>
            </a:pPr>
            <a:r>
              <a:rPr lang="en-US" b="0" i="0" dirty="0">
                <a:solidFill>
                  <a:srgbClr val="222222"/>
                </a:solidFill>
                <a:effectLst/>
                <a:latin typeface="Arial" panose="020B0604020202020204" pitchFamily="34" charset="0"/>
              </a:rPr>
              <a:t>Shreyas Thumathy is a senior at Canyon Crest Academy, a high school in North San Diego County.</a:t>
            </a:r>
          </a:p>
          <a:p>
            <a:pPr marL="50800" indent="0">
              <a:buNone/>
            </a:pPr>
            <a:endParaRPr lang="en-US" b="0" i="0" dirty="0">
              <a:solidFill>
                <a:srgbClr val="222222"/>
              </a:solidFill>
              <a:effectLst/>
              <a:latin typeface="Arial" panose="020B0604020202020204" pitchFamily="34" charset="0"/>
            </a:endParaRPr>
          </a:p>
          <a:p>
            <a:pPr marL="50800" indent="0">
              <a:buNone/>
            </a:pPr>
            <a:r>
              <a:rPr lang="en-US" b="0" i="0" dirty="0">
                <a:solidFill>
                  <a:srgbClr val="222222"/>
                </a:solidFill>
                <a:effectLst/>
                <a:latin typeface="Arial" panose="020B0604020202020204" pitchFamily="34" charset="0"/>
              </a:rPr>
              <a:t>He has been working with Professor Andrew Kahng's group at UCSD since he was a ninth-grader. </a:t>
            </a:r>
          </a:p>
          <a:p>
            <a:pPr marL="50800" indent="0">
              <a:buNone/>
            </a:pPr>
            <a:endParaRPr lang="en-US" dirty="0">
              <a:solidFill>
                <a:srgbClr val="222222"/>
              </a:solidFill>
              <a:latin typeface="Arial" panose="020B0604020202020204" pitchFamily="34" charset="0"/>
            </a:endParaRPr>
          </a:p>
          <a:p>
            <a:pPr marL="50800" indent="0">
              <a:buNone/>
            </a:pPr>
            <a:r>
              <a:rPr lang="en-US" b="0" i="0" dirty="0">
                <a:solidFill>
                  <a:srgbClr val="222222"/>
                </a:solidFill>
                <a:effectLst/>
                <a:latin typeface="Arial" panose="020B0604020202020204" pitchFamily="34" charset="0"/>
              </a:rPr>
              <a:t>His interests include physical design algorithms, combinatorial optimization, and competitive programming.</a:t>
            </a:r>
            <a:endParaRPr lang="en-US" dirty="0"/>
          </a:p>
        </p:txBody>
      </p:sp>
      <p:sp>
        <p:nvSpPr>
          <p:cNvPr id="4" name="Google Shape;52;p13">
            <a:extLst>
              <a:ext uri="{FF2B5EF4-FFF2-40B4-BE49-F238E27FC236}">
                <a16:creationId xmlns:a16="http://schemas.microsoft.com/office/drawing/2014/main" id="{95AA9F0A-AF26-0B4B-AE84-B952411F6935}"/>
              </a:ext>
            </a:extLst>
          </p:cNvPr>
          <p:cNvSpPr txBox="1"/>
          <p:nvPr/>
        </p:nvSpPr>
        <p:spPr>
          <a:xfrm>
            <a:off x="142874" y="100013"/>
            <a:ext cx="11867093" cy="4962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254061"/>
              </a:buClr>
              <a:buSzPts val="3200"/>
              <a:buFont typeface="Arial"/>
              <a:buNone/>
              <a:tabLst/>
              <a:defRPr/>
            </a:pPr>
            <a:r>
              <a:rPr kumimoji="0" lang="en-US" sz="3200" b="1" i="0" u="none" strike="noStrike" kern="0" cap="none" spc="0" normalizeH="0" baseline="0" noProof="0" dirty="0">
                <a:ln>
                  <a:noFill/>
                </a:ln>
                <a:solidFill>
                  <a:srgbClr val="254061"/>
                </a:solidFill>
                <a:effectLst/>
                <a:uLnTx/>
                <a:uFillTx/>
                <a:latin typeface="Arial" panose="020B0604020202020204" pitchFamily="34" charset="0"/>
                <a:ea typeface="Arial"/>
                <a:cs typeface="Arial" panose="020B0604020202020204" pitchFamily="34" charset="0"/>
                <a:sym typeface="Arial"/>
              </a:rPr>
              <a:t>Speaker Bio</a:t>
            </a:r>
            <a:endParaRPr kumimoji="0" lang="en-US" sz="3200" b="1" i="0" u="none" strike="noStrike" kern="0" cap="none" spc="0" normalizeH="0" baseline="0" noProof="0" dirty="0">
              <a:ln>
                <a:noFill/>
              </a:ln>
              <a:solidFill>
                <a:srgbClr val="632423"/>
              </a:solidFill>
              <a:effectLst/>
              <a:uLnTx/>
              <a:uFillTx/>
              <a:latin typeface="Arial" panose="020B0604020202020204" pitchFamily="34" charset="0"/>
              <a:ea typeface="Arial"/>
              <a:cs typeface="Arial" panose="020B0604020202020204" pitchFamily="34" charset="0"/>
              <a:sym typeface="Arial"/>
            </a:endParaRPr>
          </a:p>
        </p:txBody>
      </p:sp>
      <p:pic>
        <p:nvPicPr>
          <p:cNvPr id="6" name="Picture 5" descr="A person wearing glasses&#10;&#10;Description automatically generated with medium confidence">
            <a:extLst>
              <a:ext uri="{FF2B5EF4-FFF2-40B4-BE49-F238E27FC236}">
                <a16:creationId xmlns:a16="http://schemas.microsoft.com/office/drawing/2014/main" id="{CFF71311-7DD7-0C4A-A261-2D364F770AD9}"/>
              </a:ext>
            </a:extLst>
          </p:cNvPr>
          <p:cNvPicPr>
            <a:picLocks noChangeAspect="1"/>
          </p:cNvPicPr>
          <p:nvPr/>
        </p:nvPicPr>
        <p:blipFill>
          <a:blip r:embed="rId3"/>
          <a:stretch>
            <a:fillRect/>
          </a:stretch>
        </p:blipFill>
        <p:spPr>
          <a:xfrm>
            <a:off x="8038214" y="1698839"/>
            <a:ext cx="3730169" cy="3178868"/>
          </a:xfrm>
          <a:prstGeom prst="rect">
            <a:avLst/>
          </a:prstGeom>
        </p:spPr>
      </p:pic>
    </p:spTree>
    <p:extLst>
      <p:ext uri="{BB962C8B-B14F-4D97-AF65-F5344CB8AC3E}">
        <p14:creationId xmlns:p14="http://schemas.microsoft.com/office/powerpoint/2010/main" val="14244697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52;p13">
            <a:extLst>
              <a:ext uri="{FF2B5EF4-FFF2-40B4-BE49-F238E27FC236}">
                <a16:creationId xmlns:a16="http://schemas.microsoft.com/office/drawing/2014/main" id="{FA769680-877B-4245-BFF4-52CF371ACBE7}"/>
              </a:ext>
            </a:extLst>
          </p:cNvPr>
          <p:cNvSpPr txBox="1"/>
          <p:nvPr/>
        </p:nvSpPr>
        <p:spPr>
          <a:xfrm>
            <a:off x="142875" y="100013"/>
            <a:ext cx="11611978" cy="4962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254061"/>
              </a:buClr>
              <a:buSzPts val="3200"/>
              <a:buFont typeface="Arial"/>
              <a:buNone/>
              <a:tabLst/>
              <a:defRPr/>
            </a:pPr>
            <a:r>
              <a:rPr lang="en-US" sz="3200" b="1" dirty="0">
                <a:solidFill>
                  <a:srgbClr val="254061"/>
                </a:solidFill>
                <a:latin typeface="Arial" panose="020B0604020202020204" pitchFamily="34" charset="0"/>
                <a:cs typeface="Arial" panose="020B0604020202020204" pitchFamily="34" charset="0"/>
              </a:rPr>
              <a:t>MSPD vs. BST-DME vs. H-Tree</a:t>
            </a:r>
            <a:endParaRPr kumimoji="0" sz="3200" b="1" i="0" u="none" strike="noStrike" kern="0" cap="none" spc="0" normalizeH="0" baseline="0" noProof="0" dirty="0">
              <a:ln>
                <a:noFill/>
              </a:ln>
              <a:solidFill>
                <a:srgbClr val="632423"/>
              </a:solidFill>
              <a:effectLst/>
              <a:uLnTx/>
              <a:uFillTx/>
              <a:latin typeface="Arial" panose="020B0604020202020204" pitchFamily="34" charset="0"/>
              <a:ea typeface="Arial"/>
              <a:cs typeface="Arial" panose="020B0604020202020204" pitchFamily="34" charset="0"/>
              <a:sym typeface="Arial"/>
            </a:endParaRPr>
          </a:p>
        </p:txBody>
      </p:sp>
      <p:sp>
        <p:nvSpPr>
          <p:cNvPr id="6" name="TextBox 5">
            <a:extLst>
              <a:ext uri="{FF2B5EF4-FFF2-40B4-BE49-F238E27FC236}">
                <a16:creationId xmlns:a16="http://schemas.microsoft.com/office/drawing/2014/main" id="{C5CFFCFE-CFB6-0E4D-A97B-E98AC84A2A64}"/>
              </a:ext>
            </a:extLst>
          </p:cNvPr>
          <p:cNvSpPr txBox="1"/>
          <p:nvPr/>
        </p:nvSpPr>
        <p:spPr>
          <a:xfrm>
            <a:off x="4325" y="985901"/>
            <a:ext cx="4955598" cy="4524315"/>
          </a:xfrm>
          <a:prstGeom prst="rect">
            <a:avLst/>
          </a:prstGeom>
          <a:noFill/>
        </p:spPr>
        <p:txBody>
          <a:bodyPr wrap="square" rtlCol="0">
            <a:spAutoFit/>
          </a:bodyPr>
          <a:lstStyle/>
          <a:p>
            <a:pPr marL="234950" indent="-234950">
              <a:buClr>
                <a:srgbClr val="C00000"/>
              </a:buClr>
              <a:buFont typeface="Arial" panose="020B0604020202020204" pitchFamily="34" charset="0"/>
              <a:buChar char="•"/>
            </a:pPr>
            <a:r>
              <a:rPr lang="en-US" sz="2400" b="1" dirty="0">
                <a:solidFill>
                  <a:srgbClr val="7030A0"/>
                </a:solidFill>
                <a:latin typeface="Arial" panose="020B0604020202020204" pitchFamily="34" charset="0"/>
                <a:cs typeface="Arial" panose="020B0604020202020204" pitchFamily="34" charset="0"/>
              </a:rPr>
              <a:t>H-Tree</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Low skew but high cost</a:t>
            </a:r>
          </a:p>
          <a:p>
            <a:pPr marL="742950" lvl="1" indent="-285750">
              <a:buClr>
                <a:srgbClr val="C00000"/>
              </a:buClr>
              <a:buFont typeface="Arial" panose="020B0604020202020204" pitchFamily="34" charset="0"/>
              <a:buChar char="•"/>
            </a:pPr>
            <a:r>
              <a:rPr lang="en-US" sz="2400" dirty="0">
                <a:latin typeface="Arial" panose="020B0604020202020204" pitchFamily="34" charset="0"/>
                <a:cs typeface="Arial" panose="020B0604020202020204" pitchFamily="34" charset="0"/>
              </a:rPr>
              <a:t>Shown: k = 2 levels</a:t>
            </a:r>
          </a:p>
          <a:p>
            <a:pPr marL="285750" indent="-285750">
              <a:buClr>
                <a:srgbClr val="C00000"/>
              </a:buClr>
              <a:buFont typeface="Arial" panose="020B0604020202020204" pitchFamily="34" charset="0"/>
              <a:buChar char="•"/>
            </a:pPr>
            <a:endParaRPr lang="en-US" sz="2400" b="1" dirty="0">
              <a:latin typeface="Arial" panose="020B0604020202020204" pitchFamily="34" charset="0"/>
              <a:cs typeface="Arial" panose="020B0604020202020204" pitchFamily="34" charset="0"/>
            </a:endParaRPr>
          </a:p>
          <a:p>
            <a:pPr marL="234950" indent="-234950">
              <a:buClr>
                <a:srgbClr val="C00000"/>
              </a:buClr>
              <a:buFont typeface="Arial" panose="020B0604020202020204" pitchFamily="34" charset="0"/>
              <a:buChar char="•"/>
            </a:pPr>
            <a:r>
              <a:rPr lang="en-US" sz="2400" b="1" dirty="0">
                <a:latin typeface="Arial" panose="020B0604020202020204" pitchFamily="34" charset="0"/>
                <a:cs typeface="Arial" panose="020B0604020202020204" pitchFamily="34" charset="0"/>
              </a:rPr>
              <a:t>BST-DME:  </a:t>
            </a:r>
            <a:r>
              <a:rPr lang="en-US" sz="2400" dirty="0">
                <a:latin typeface="Arial" panose="020B0604020202020204" pitchFamily="34" charset="0"/>
                <a:cs typeface="Arial" panose="020B0604020202020204" pitchFamily="34" charset="0"/>
              </a:rPr>
              <a:t>Bounded-Skew Tree DME  </a:t>
            </a:r>
            <a:r>
              <a:rPr lang="en-US" sz="2000" dirty="0">
                <a:latin typeface="Arial" panose="020B0604020202020204" pitchFamily="34" charset="0"/>
                <a:cs typeface="Arial" panose="020B0604020202020204" pitchFamily="34" charset="0"/>
              </a:rPr>
              <a:t>(Deferred-Merge Embedding)</a:t>
            </a:r>
            <a:endParaRPr lang="en-US" sz="2400" dirty="0">
              <a:latin typeface="Arial" panose="020B0604020202020204" pitchFamily="34" charset="0"/>
              <a:cs typeface="Arial" panose="020B0604020202020204" pitchFamily="34" charset="0"/>
            </a:endParaRPr>
          </a:p>
          <a:p>
            <a:pPr marL="285750" indent="-285750">
              <a:buClr>
                <a:srgbClr val="C00000"/>
              </a:buClr>
              <a:buFont typeface="Arial" panose="020B0604020202020204" pitchFamily="34" charset="0"/>
              <a:buChar char="•"/>
            </a:pPr>
            <a:endParaRPr lang="en-US" sz="2400" b="1" dirty="0">
              <a:latin typeface="Arial" panose="020B0604020202020204" pitchFamily="34" charset="0"/>
              <a:cs typeface="Arial" panose="020B0604020202020204" pitchFamily="34" charset="0"/>
            </a:endParaRPr>
          </a:p>
          <a:p>
            <a:pPr marL="234950" indent="-234950">
              <a:buClr>
                <a:srgbClr val="C00000"/>
              </a:buClr>
              <a:buFont typeface="Arial" panose="020B0604020202020204" pitchFamily="34" charset="0"/>
              <a:buChar char="•"/>
            </a:pPr>
            <a:r>
              <a:rPr lang="en-US" sz="2400" dirty="0">
                <a:latin typeface="Arial" panose="020B0604020202020204" pitchFamily="34" charset="0"/>
                <a:cs typeface="Arial" panose="020B0604020202020204" pitchFamily="34" charset="0"/>
              </a:rPr>
              <a:t>MSPD can give superior cost-skew tradeoff than BST-DME</a:t>
            </a:r>
          </a:p>
          <a:p>
            <a:pPr marL="234950" indent="-234950">
              <a:buClr>
                <a:srgbClr val="C00000"/>
              </a:buClr>
              <a:buFont typeface="Arial" panose="020B0604020202020204" pitchFamily="34" charset="0"/>
              <a:buChar char="•"/>
            </a:pPr>
            <a:r>
              <a:rPr lang="en-US" sz="2400" dirty="0">
                <a:latin typeface="Arial" panose="020B0604020202020204" pitchFamily="34" charset="0"/>
                <a:cs typeface="Arial" panose="020B0604020202020204" pitchFamily="34" charset="0"/>
              </a:rPr>
              <a:t>Using </a:t>
            </a:r>
            <a:r>
              <a:rPr lang="en-US" sz="2400" dirty="0" err="1">
                <a:latin typeface="Arial" panose="020B0604020202020204" pitchFamily="34" charset="0"/>
                <a:cs typeface="Arial" panose="020B0604020202020204" pitchFamily="34" charset="0"/>
              </a:rPr>
              <a:t>PDRev</a:t>
            </a:r>
            <a:r>
              <a:rPr lang="en-US" sz="2400" dirty="0">
                <a:latin typeface="Arial" panose="020B0604020202020204" pitchFamily="34" charset="0"/>
                <a:cs typeface="Arial" panose="020B0604020202020204" pitchFamily="34" charset="0"/>
              </a:rPr>
              <a:t> (</a:t>
            </a:r>
            <a:r>
              <a:rPr lang="en-US" sz="2400" b="1" dirty="0">
                <a:solidFill>
                  <a:srgbClr val="FF0000"/>
                </a:solidFill>
                <a:latin typeface="Arial" panose="020B0604020202020204" pitchFamily="34" charset="0"/>
                <a:cs typeface="Arial" panose="020B0604020202020204" pitchFamily="34" charset="0"/>
              </a:rPr>
              <a:t>red</a:t>
            </a:r>
            <a:r>
              <a:rPr lang="en-US" sz="2400" dirty="0">
                <a:latin typeface="Arial" panose="020B0604020202020204" pitchFamily="34" charset="0"/>
                <a:cs typeface="Arial" panose="020B0604020202020204" pitchFamily="34" charset="0"/>
              </a:rPr>
              <a:t> Pareto) gives stronger results</a:t>
            </a:r>
          </a:p>
          <a:p>
            <a:pPr marL="234950" indent="-234950">
              <a:buClr>
                <a:srgbClr val="C00000"/>
              </a:buClr>
              <a:buFont typeface="Arial" panose="020B0604020202020204" pitchFamily="34" charset="0"/>
              <a:buChar char="•"/>
            </a:pPr>
            <a:r>
              <a:rPr lang="en-US" sz="2400" dirty="0">
                <a:latin typeface="Arial" panose="020B0604020202020204" pitchFamily="34" charset="0"/>
                <a:cs typeface="Arial" panose="020B0604020202020204" pitchFamily="34" charset="0"/>
              </a:rPr>
              <a:t>Using STT (</a:t>
            </a:r>
            <a:r>
              <a:rPr lang="en-US" sz="2400" b="1" dirty="0">
                <a:solidFill>
                  <a:srgbClr val="0000FF"/>
                </a:solidFill>
                <a:latin typeface="Arial" panose="020B0604020202020204" pitchFamily="34" charset="0"/>
                <a:cs typeface="Arial" panose="020B0604020202020204" pitchFamily="34" charset="0"/>
              </a:rPr>
              <a:t>blue</a:t>
            </a:r>
            <a:r>
              <a:rPr lang="en-US" sz="2400" dirty="0">
                <a:latin typeface="Arial" panose="020B0604020202020204" pitchFamily="34" charset="0"/>
                <a:cs typeface="Arial" panose="020B0604020202020204" pitchFamily="34" charset="0"/>
              </a:rPr>
              <a:t> Pareto) is faster and more practical</a:t>
            </a:r>
          </a:p>
        </p:txBody>
      </p:sp>
      <p:pic>
        <p:nvPicPr>
          <p:cNvPr id="8194" name="Picture 2">
            <a:extLst>
              <a:ext uri="{FF2B5EF4-FFF2-40B4-BE49-F238E27FC236}">
                <a16:creationId xmlns:a16="http://schemas.microsoft.com/office/drawing/2014/main" id="{6EFB2616-A9F9-3544-BF30-425C96AAD5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4970" y="892008"/>
            <a:ext cx="7119471" cy="5188514"/>
          </a:xfrm>
          <a:prstGeom prst="rect">
            <a:avLst/>
          </a:prstGeom>
          <a:noFill/>
          <a:extLst>
            <a:ext uri="{909E8E84-426E-40DD-AFC4-6F175D3DCCD1}">
              <a14:hiddenFill xmlns:a14="http://schemas.microsoft.com/office/drawing/2010/main">
                <a:solidFill>
                  <a:srgbClr val="FFFFFF"/>
                </a:solidFill>
              </a14:hiddenFill>
            </a:ext>
          </a:extLst>
        </p:spPr>
      </p:pic>
      <p:sp>
        <p:nvSpPr>
          <p:cNvPr id="2" name="슬라이드 번호 개체 틀 1">
            <a:extLst>
              <a:ext uri="{FF2B5EF4-FFF2-40B4-BE49-F238E27FC236}">
                <a16:creationId xmlns:a16="http://schemas.microsoft.com/office/drawing/2014/main" id="{99E61FF0-B0F7-7CD2-5AF1-0C804A37E160}"/>
              </a:ext>
            </a:extLst>
          </p:cNvPr>
          <p:cNvSpPr>
            <a:spLocks noGrp="1"/>
          </p:cNvSpPr>
          <p:nvPr>
            <p:ph type="sldNum" idx="12"/>
          </p:nvPr>
        </p:nvSpPr>
        <p:spPr>
          <a:xfrm>
            <a:off x="12003915" y="6548438"/>
            <a:ext cx="310339" cy="307777"/>
          </a:xfrm>
        </p:spPr>
        <p:txBody>
          <a:bodyPr/>
          <a:lstStyle/>
          <a:p>
            <a:pPr marL="0" lvl="0" indent="0" algn="ctr" rtl="0">
              <a:spcBef>
                <a:spcPts val="0"/>
              </a:spcBef>
              <a:spcAft>
                <a:spcPts val="0"/>
              </a:spcAft>
              <a:buNone/>
            </a:pPr>
            <a:fld id="{00000000-1234-1234-1234-123412341234}" type="slidenum">
              <a:rPr lang="en-US" smtClean="0"/>
              <a:t>20</a:t>
            </a:fld>
            <a:endParaRPr lang="en-US"/>
          </a:p>
        </p:txBody>
      </p:sp>
      <p:sp>
        <p:nvSpPr>
          <p:cNvPr id="4" name="TextBox 3">
            <a:extLst>
              <a:ext uri="{FF2B5EF4-FFF2-40B4-BE49-F238E27FC236}">
                <a16:creationId xmlns:a16="http://schemas.microsoft.com/office/drawing/2014/main" id="{DE505C83-5915-3AE5-8A3C-32E364F9A54D}"/>
              </a:ext>
            </a:extLst>
          </p:cNvPr>
          <p:cNvSpPr txBox="1"/>
          <p:nvPr/>
        </p:nvSpPr>
        <p:spPr>
          <a:xfrm>
            <a:off x="5426750" y="6080522"/>
            <a:ext cx="6438529" cy="369332"/>
          </a:xfrm>
          <a:prstGeom prst="rect">
            <a:avLst/>
          </a:prstGeom>
          <a:noFill/>
        </p:spPr>
        <p:txBody>
          <a:bodyPr wrap="square">
            <a:spAutoFit/>
          </a:bodyPr>
          <a:lstStyle/>
          <a:p>
            <a:pPr>
              <a:buClr>
                <a:srgbClr val="C00000"/>
              </a:buClr>
            </a:pPr>
            <a:r>
              <a:rPr lang="en-US" altLang="ko-KR" sz="1800" b="1" dirty="0">
                <a:latin typeface="Arial" panose="020B0604020202020204" pitchFamily="34" charset="0"/>
                <a:cs typeface="Arial" panose="020B0604020202020204" pitchFamily="34" charset="0"/>
              </a:rPr>
              <a:t>MSPD performance for four random nets with </a:t>
            </a:r>
            <a:r>
              <a:rPr lang="en-US" altLang="ko-KR" b="1" dirty="0">
                <a:latin typeface="Arial" panose="020B0604020202020204" pitchFamily="34" charset="0"/>
                <a:cs typeface="Arial" panose="020B0604020202020204" pitchFamily="34" charset="0"/>
              </a:rPr>
              <a:t>N = 45</a:t>
            </a:r>
            <a:endParaRPr lang="en-US" altLang="ko-KR" sz="1800" b="1" dirty="0">
              <a:latin typeface="Arial" panose="020B0604020202020204" pitchFamily="34" charset="0"/>
              <a:cs typeface="Arial" panose="020B0604020202020204" pitchFamily="34" charset="0"/>
            </a:endParaRPr>
          </a:p>
        </p:txBody>
      </p:sp>
      <p:sp>
        <p:nvSpPr>
          <p:cNvPr id="7" name="Oval 6">
            <a:extLst>
              <a:ext uri="{FF2B5EF4-FFF2-40B4-BE49-F238E27FC236}">
                <a16:creationId xmlns:a16="http://schemas.microsoft.com/office/drawing/2014/main" id="{C56B51AC-B750-A640-975F-EAF7B4A1524C}"/>
              </a:ext>
            </a:extLst>
          </p:cNvPr>
          <p:cNvSpPr/>
          <p:nvPr/>
        </p:nvSpPr>
        <p:spPr>
          <a:xfrm>
            <a:off x="5592025" y="4259766"/>
            <a:ext cx="284044" cy="312234"/>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9" name="Oval 8">
            <a:extLst>
              <a:ext uri="{FF2B5EF4-FFF2-40B4-BE49-F238E27FC236}">
                <a16:creationId xmlns:a16="http://schemas.microsoft.com/office/drawing/2014/main" id="{DD1B1138-03E0-DF41-8328-AAD07C9DECDF}"/>
              </a:ext>
            </a:extLst>
          </p:cNvPr>
          <p:cNvSpPr/>
          <p:nvPr/>
        </p:nvSpPr>
        <p:spPr>
          <a:xfrm>
            <a:off x="9089790" y="1646663"/>
            <a:ext cx="351575" cy="312234"/>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0" name="Oval 9">
            <a:extLst>
              <a:ext uri="{FF2B5EF4-FFF2-40B4-BE49-F238E27FC236}">
                <a16:creationId xmlns:a16="http://schemas.microsoft.com/office/drawing/2014/main" id="{5E954EE1-BAD3-D848-8C76-EA020B0B227E}"/>
              </a:ext>
            </a:extLst>
          </p:cNvPr>
          <p:cNvSpPr/>
          <p:nvPr/>
        </p:nvSpPr>
        <p:spPr>
          <a:xfrm>
            <a:off x="9089790" y="2254692"/>
            <a:ext cx="351575" cy="312234"/>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1" name="Oval 10">
            <a:extLst>
              <a:ext uri="{FF2B5EF4-FFF2-40B4-BE49-F238E27FC236}">
                <a16:creationId xmlns:a16="http://schemas.microsoft.com/office/drawing/2014/main" id="{DEB305AD-6F7E-CB49-9289-0A2095A055D3}"/>
              </a:ext>
            </a:extLst>
          </p:cNvPr>
          <p:cNvSpPr/>
          <p:nvPr/>
        </p:nvSpPr>
        <p:spPr>
          <a:xfrm>
            <a:off x="9265577" y="5014027"/>
            <a:ext cx="351575" cy="312234"/>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2" name="Oval 11">
            <a:extLst>
              <a:ext uri="{FF2B5EF4-FFF2-40B4-BE49-F238E27FC236}">
                <a16:creationId xmlns:a16="http://schemas.microsoft.com/office/drawing/2014/main" id="{7E2CC2FD-39A9-1843-A9AA-1CDB2B6CBCDF}"/>
              </a:ext>
            </a:extLst>
          </p:cNvPr>
          <p:cNvSpPr/>
          <p:nvPr/>
        </p:nvSpPr>
        <p:spPr>
          <a:xfrm>
            <a:off x="9089789" y="4561721"/>
            <a:ext cx="351575" cy="312234"/>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8" name="Oval 7">
            <a:extLst>
              <a:ext uri="{FF2B5EF4-FFF2-40B4-BE49-F238E27FC236}">
                <a16:creationId xmlns:a16="http://schemas.microsoft.com/office/drawing/2014/main" id="{F234627E-E7CD-694F-9D6A-CB388E9BE868}"/>
              </a:ext>
            </a:extLst>
          </p:cNvPr>
          <p:cNvSpPr/>
          <p:nvPr/>
        </p:nvSpPr>
        <p:spPr>
          <a:xfrm>
            <a:off x="5838338" y="4792316"/>
            <a:ext cx="1186517" cy="68193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94B2E27-1308-B14F-B29D-1C1CE4C32958}"/>
              </a:ext>
            </a:extLst>
          </p:cNvPr>
          <p:cNvSpPr/>
          <p:nvPr/>
        </p:nvSpPr>
        <p:spPr>
          <a:xfrm>
            <a:off x="6082522" y="2215177"/>
            <a:ext cx="1447338" cy="5183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4615960-8FC2-DB49-9F98-1A7E1DBBBC7B}"/>
              </a:ext>
            </a:extLst>
          </p:cNvPr>
          <p:cNvSpPr/>
          <p:nvPr/>
        </p:nvSpPr>
        <p:spPr>
          <a:xfrm>
            <a:off x="9540479" y="2344854"/>
            <a:ext cx="1105605" cy="38872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016B54B1-DDE5-814A-8E44-A992CAE4A61B}"/>
              </a:ext>
            </a:extLst>
          </p:cNvPr>
          <p:cNvSpPr/>
          <p:nvPr/>
        </p:nvSpPr>
        <p:spPr>
          <a:xfrm>
            <a:off x="9780568" y="5014027"/>
            <a:ext cx="1105605" cy="31223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473505086"/>
      </p:ext>
    </p:extLst>
  </p:cSld>
  <p:clrMapOvr>
    <a:masterClrMapping/>
  </p:clrMapOvr>
  <mc:AlternateContent xmlns:mc="http://schemas.openxmlformats.org/markup-compatibility/2006" xmlns:p14="http://schemas.microsoft.com/office/powerpoint/2010/main">
    <mc:Choice Requires="p14">
      <p:transition spd="slow" p14:dur="2000" advTm="64726"/>
    </mc:Choice>
    <mc:Fallback xmlns="">
      <p:transition spd="slow" advTm="6472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ssolve">
                                      <p:cBhvr>
                                        <p:cTn id="16" dur="500"/>
                                        <p:tgtEl>
                                          <p:spTgt spid="9"/>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ppt_x"/>
                                          </p:val>
                                        </p:tav>
                                        <p:tav tm="100000">
                                          <p:val>
                                            <p:strVal val="#ppt_x"/>
                                          </p:val>
                                        </p:tav>
                                      </p:tavLst>
                                    </p:anim>
                                    <p:anim calcmode="lin" valueType="num">
                                      <p:cBhvr additive="base">
                                        <p:cTn id="29" dur="50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8" grpId="0" animBg="1"/>
      <p:bldP spid="14" grpId="0" animBg="1"/>
      <p:bldP spid="15" grpId="0"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AC6941-82F1-4A0A-A95E-BF03C28B99B7}"/>
              </a:ext>
            </a:extLst>
          </p:cNvPr>
          <p:cNvSpPr>
            <a:spLocks noGrp="1"/>
          </p:cNvSpPr>
          <p:nvPr>
            <p:ph type="body" idx="1"/>
          </p:nvPr>
        </p:nvSpPr>
        <p:spPr>
          <a:xfrm>
            <a:off x="142875" y="1031631"/>
            <a:ext cx="11611978" cy="4965132"/>
          </a:xfrm>
        </p:spPr>
        <p:txBody>
          <a:bodyPr/>
          <a:lstStyle/>
          <a:p>
            <a:r>
              <a:rPr lang="en-US" sz="3000" dirty="0"/>
              <a:t>MSPD PDRev can be very </a:t>
            </a:r>
            <a:r>
              <a:rPr lang="en-US" sz="3000" i="1" dirty="0"/>
              <a:t>time-consuming </a:t>
            </a:r>
          </a:p>
          <a:p>
            <a:pPr lvl="1"/>
            <a:r>
              <a:rPr lang="en-US" sz="3000" dirty="0"/>
              <a:t>HVW = exponential runtime</a:t>
            </a:r>
          </a:p>
          <a:p>
            <a:pPr marL="508000" lvl="1" indent="0">
              <a:buNone/>
            </a:pPr>
            <a:endParaRPr lang="en-US" sz="3000" dirty="0"/>
          </a:p>
          <a:p>
            <a:r>
              <a:rPr lang="en-US" sz="3000" dirty="0"/>
              <a:t>This motivates us to find ways to reduce R’ </a:t>
            </a:r>
            <a:r>
              <a:rPr lang="en-US" sz="3000" dirty="0">
                <a:sym typeface="Wingdings" pitchFamily="2" charset="2"/>
              </a:rPr>
              <a:t> Next contribution of our work</a:t>
            </a:r>
          </a:p>
          <a:p>
            <a:pPr marL="50800" indent="0">
              <a:buNone/>
            </a:pPr>
            <a:endParaRPr lang="en-US" sz="3000" dirty="0"/>
          </a:p>
          <a:p>
            <a:r>
              <a:rPr lang="en-US" sz="3000" dirty="0"/>
              <a:t>Alternatively, we can:</a:t>
            </a:r>
          </a:p>
          <a:p>
            <a:pPr lvl="1"/>
            <a:r>
              <a:rPr lang="en-US" sz="3000" dirty="0"/>
              <a:t>Not use HVW </a:t>
            </a:r>
            <a:r>
              <a:rPr lang="en-US" sz="3000" dirty="0">
                <a:sym typeface="Wingdings" pitchFamily="2" charset="2"/>
              </a:rPr>
              <a:t> find another Steiner method</a:t>
            </a:r>
            <a:endParaRPr lang="en-US" sz="3000" dirty="0"/>
          </a:p>
          <a:p>
            <a:pPr lvl="1"/>
            <a:r>
              <a:rPr lang="en-US" sz="3000" dirty="0"/>
              <a:t>Find ways to optimize HVW</a:t>
            </a:r>
          </a:p>
          <a:p>
            <a:pPr lvl="1"/>
            <a:endParaRPr lang="en-US" sz="3000" dirty="0"/>
          </a:p>
          <a:p>
            <a:pPr marL="508000" lvl="1" indent="0">
              <a:buNone/>
            </a:pPr>
            <a:endParaRPr lang="en-US" sz="3000" dirty="0"/>
          </a:p>
        </p:txBody>
      </p:sp>
      <p:sp>
        <p:nvSpPr>
          <p:cNvPr id="3" name="Google Shape;52;p13">
            <a:extLst>
              <a:ext uri="{FF2B5EF4-FFF2-40B4-BE49-F238E27FC236}">
                <a16:creationId xmlns:a16="http://schemas.microsoft.com/office/drawing/2014/main" id="{77E8C827-54C6-4438-9CC7-E691C1D1C898}"/>
              </a:ext>
            </a:extLst>
          </p:cNvPr>
          <p:cNvSpPr txBox="1"/>
          <p:nvPr/>
        </p:nvSpPr>
        <p:spPr>
          <a:xfrm>
            <a:off x="156405" y="100013"/>
            <a:ext cx="11611978" cy="4962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254061"/>
              </a:buClr>
              <a:buSzPts val="3200"/>
              <a:buFont typeface="Arial"/>
              <a:buNone/>
              <a:tabLst/>
              <a:defRPr/>
            </a:pPr>
            <a:r>
              <a:rPr lang="en-US" sz="3200" b="1" dirty="0">
                <a:solidFill>
                  <a:srgbClr val="254061"/>
                </a:solidFill>
                <a:latin typeface="Arial" panose="020B0604020202020204" pitchFamily="34" charset="0"/>
                <a:ea typeface="Arial"/>
                <a:cs typeface="Arial" panose="020B0604020202020204" pitchFamily="34" charset="0"/>
              </a:rPr>
              <a:t>PDRev </a:t>
            </a:r>
            <a:r>
              <a:rPr lang="en-US" sz="3200" b="1" dirty="0">
                <a:solidFill>
                  <a:srgbClr val="254061"/>
                </a:solidFill>
                <a:latin typeface="Arial" panose="020B0604020202020204" pitchFamily="34" charset="0"/>
                <a:cs typeface="Arial" panose="020B0604020202020204" pitchFamily="34" charset="0"/>
              </a:rPr>
              <a:t>and R'</a:t>
            </a:r>
            <a:endParaRPr kumimoji="0" sz="3200" b="1" i="0" u="none" strike="noStrike" kern="0" cap="none" spc="0" normalizeH="0" baseline="0" noProof="0" dirty="0">
              <a:ln>
                <a:noFill/>
              </a:ln>
              <a:solidFill>
                <a:srgbClr val="632423"/>
              </a:solidFill>
              <a:effectLst/>
              <a:uLnTx/>
              <a:uFillTx/>
              <a:latin typeface="Arial" panose="020B0604020202020204" pitchFamily="34" charset="0"/>
              <a:ea typeface="Arial"/>
              <a:cs typeface="Arial" panose="020B0604020202020204" pitchFamily="34" charset="0"/>
              <a:sym typeface="Arial"/>
            </a:endParaRPr>
          </a:p>
        </p:txBody>
      </p:sp>
      <p:sp>
        <p:nvSpPr>
          <p:cNvPr id="6" name="슬라이드 번호 개체 틀 5">
            <a:extLst>
              <a:ext uri="{FF2B5EF4-FFF2-40B4-BE49-F238E27FC236}">
                <a16:creationId xmlns:a16="http://schemas.microsoft.com/office/drawing/2014/main" id="{19075729-4FE8-693F-0C9B-23187152E2D0}"/>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21</a:t>
            </a:fld>
            <a:endParaRPr lang="en-US"/>
          </a:p>
        </p:txBody>
      </p:sp>
    </p:spTree>
    <p:extLst>
      <p:ext uri="{BB962C8B-B14F-4D97-AF65-F5344CB8AC3E}">
        <p14:creationId xmlns:p14="http://schemas.microsoft.com/office/powerpoint/2010/main" val="971934857"/>
      </p:ext>
    </p:extLst>
  </p:cSld>
  <p:clrMapOvr>
    <a:masterClrMapping/>
  </p:clrMapOvr>
  <mc:AlternateContent xmlns:mc="http://schemas.openxmlformats.org/markup-compatibility/2006" xmlns:p14="http://schemas.microsoft.com/office/powerpoint/2010/main">
    <mc:Choice Requires="p14">
      <p:transition spd="slow" p14:dur="2000" advTm="7597"/>
    </mc:Choice>
    <mc:Fallback xmlns="">
      <p:transition spd="slow" advTm="7597"/>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ED5601-41CA-0B47-8C7D-6A956A5B4604}"/>
              </a:ext>
            </a:extLst>
          </p:cNvPr>
          <p:cNvSpPr>
            <a:spLocks noGrp="1"/>
          </p:cNvSpPr>
          <p:nvPr>
            <p:ph type="body" idx="1"/>
          </p:nvPr>
        </p:nvSpPr>
        <p:spPr/>
        <p:txBody>
          <a:bodyPr/>
          <a:lstStyle/>
          <a:p>
            <a:r>
              <a:rPr lang="en-US" dirty="0"/>
              <a:t>Background/Motivation</a:t>
            </a:r>
          </a:p>
          <a:p>
            <a:r>
              <a:rPr lang="en-US" dirty="0"/>
              <a:t>PD Characterization Results</a:t>
            </a:r>
          </a:p>
          <a:p>
            <a:r>
              <a:rPr lang="en-US" dirty="0"/>
              <a:t>Multi-Source Prim-Dijkstra (MSPD) Heuristic</a:t>
            </a:r>
          </a:p>
          <a:p>
            <a:r>
              <a:rPr lang="en-US" dirty="0"/>
              <a:t>MSPD Empirical Setup/Results</a:t>
            </a:r>
          </a:p>
          <a:p>
            <a:r>
              <a:rPr lang="en-US" b="1" dirty="0"/>
              <a:t>Multi-Source Selection (MSS) Heuristic</a:t>
            </a:r>
          </a:p>
          <a:p>
            <a:r>
              <a:rPr lang="en-US" dirty="0"/>
              <a:t>MSS Empirical Setup/Results</a:t>
            </a:r>
          </a:p>
          <a:p>
            <a:r>
              <a:rPr lang="en-US" dirty="0"/>
              <a:t>Conclusion</a:t>
            </a:r>
          </a:p>
          <a:p>
            <a:endParaRPr lang="en-US" dirty="0"/>
          </a:p>
          <a:p>
            <a:endParaRPr lang="en-US" dirty="0"/>
          </a:p>
        </p:txBody>
      </p:sp>
      <p:sp>
        <p:nvSpPr>
          <p:cNvPr id="4" name="Google Shape;52;p13">
            <a:extLst>
              <a:ext uri="{FF2B5EF4-FFF2-40B4-BE49-F238E27FC236}">
                <a16:creationId xmlns:a16="http://schemas.microsoft.com/office/drawing/2014/main" id="{CA7CB17E-E080-EF4C-9181-283953A3C364}"/>
              </a:ext>
            </a:extLst>
          </p:cNvPr>
          <p:cNvSpPr txBox="1"/>
          <p:nvPr/>
        </p:nvSpPr>
        <p:spPr>
          <a:xfrm>
            <a:off x="142875" y="100013"/>
            <a:ext cx="11611978" cy="4962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254061"/>
              </a:buClr>
              <a:buSzPts val="3200"/>
              <a:buFont typeface="Arial"/>
              <a:buNone/>
              <a:tabLst/>
              <a:defRPr/>
            </a:pPr>
            <a:r>
              <a:rPr lang="en-US" sz="3200" b="1" dirty="0">
                <a:solidFill>
                  <a:srgbClr val="254061"/>
                </a:solidFill>
                <a:latin typeface="Arial" panose="020B0604020202020204" pitchFamily="34" charset="0"/>
                <a:cs typeface="Arial" panose="020B0604020202020204" pitchFamily="34" charset="0"/>
              </a:rPr>
              <a:t>Outline</a:t>
            </a:r>
            <a:endParaRPr kumimoji="0" lang="en-US" sz="3200" b="1" i="0" u="none" strike="noStrike" kern="0" cap="none" spc="0" normalizeH="0" baseline="0" noProof="0" dirty="0">
              <a:ln>
                <a:noFill/>
              </a:ln>
              <a:solidFill>
                <a:srgbClr val="632423"/>
              </a:solidFill>
              <a:effectLst/>
              <a:uLnTx/>
              <a:uFillTx/>
              <a:latin typeface="Arial" panose="020B0604020202020204" pitchFamily="34" charset="0"/>
              <a:ea typeface="Arial"/>
              <a:cs typeface="Arial" panose="020B0604020202020204" pitchFamily="34" charset="0"/>
              <a:sym typeface="Arial"/>
            </a:endParaRPr>
          </a:p>
        </p:txBody>
      </p:sp>
      <p:sp>
        <p:nvSpPr>
          <p:cNvPr id="3" name="슬라이드 번호 개체 틀 2">
            <a:extLst>
              <a:ext uri="{FF2B5EF4-FFF2-40B4-BE49-F238E27FC236}">
                <a16:creationId xmlns:a16="http://schemas.microsoft.com/office/drawing/2014/main" id="{C842EBDE-B1BD-8280-7D07-47D32B4BBD4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22</a:t>
            </a:fld>
            <a:endParaRPr lang="en-US"/>
          </a:p>
        </p:txBody>
      </p:sp>
    </p:spTree>
    <p:extLst>
      <p:ext uri="{BB962C8B-B14F-4D97-AF65-F5344CB8AC3E}">
        <p14:creationId xmlns:p14="http://schemas.microsoft.com/office/powerpoint/2010/main" val="8821313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id="{547E39B5-8C36-42E3-9F08-C060957D4C96}"/>
              </a:ext>
            </a:extLst>
          </p:cNvPr>
          <p:cNvSpPr>
            <a:spLocks noGrp="1"/>
          </p:cNvSpPr>
          <p:nvPr>
            <p:ph type="body" idx="1"/>
          </p:nvPr>
        </p:nvSpPr>
        <p:spPr>
          <a:xfrm>
            <a:off x="85725" y="816532"/>
            <a:ext cx="4122291" cy="6041468"/>
          </a:xfrm>
        </p:spPr>
        <p:txBody>
          <a:bodyPr>
            <a:noAutofit/>
          </a:bodyPr>
          <a:lstStyle/>
          <a:p>
            <a:pPr marL="285750" indent="-234950"/>
            <a:r>
              <a:rPr lang="en-US" altLang="ko-KR" sz="2600" b="1" dirty="0"/>
              <a:t>Good Potential Sources</a:t>
            </a:r>
            <a:r>
              <a:rPr lang="en-US" altLang="ko-KR" sz="2600" dirty="0"/>
              <a:t>:</a:t>
            </a:r>
          </a:p>
          <a:p>
            <a:pPr marL="742950" lvl="1" indent="-234950"/>
            <a:r>
              <a:rPr lang="en-US" altLang="ko-KR" sz="2400" dirty="0"/>
              <a:t>Near center of a net’s bounding box</a:t>
            </a:r>
          </a:p>
          <a:p>
            <a:pPr marL="742950" lvl="1" indent="-234950"/>
            <a:r>
              <a:rPr lang="en-US" altLang="ko-KR" sz="2400" dirty="0"/>
              <a:t>In high-density clusters of other points</a:t>
            </a:r>
          </a:p>
          <a:p>
            <a:pPr marL="285750" indent="-234950"/>
            <a:endParaRPr lang="en-US" altLang="ko-KR" sz="2600" dirty="0"/>
          </a:p>
          <a:p>
            <a:pPr marL="457200" lvl="1" indent="-220663">
              <a:buSzPct val="110000"/>
            </a:pPr>
            <a:r>
              <a:rPr lang="en-US" altLang="ko-KR" sz="2400" dirty="0"/>
              <a:t>Vertex 39 is very close to the </a:t>
            </a:r>
            <a:r>
              <a:rPr lang="en-US" altLang="ko-KR" sz="2400" b="1" dirty="0"/>
              <a:t>center of the bbox</a:t>
            </a:r>
          </a:p>
          <a:p>
            <a:pPr marL="457200" lvl="1" indent="-220663">
              <a:buSzPct val="110000"/>
            </a:pPr>
            <a:r>
              <a:rPr lang="en-US" altLang="ko-KR" sz="2400" dirty="0"/>
              <a:t>Vertices 38 and 39 are </a:t>
            </a:r>
            <a:r>
              <a:rPr lang="en-US" altLang="ko-KR" sz="2400" b="1" dirty="0"/>
              <a:t>surrounded by many other points</a:t>
            </a:r>
          </a:p>
        </p:txBody>
      </p:sp>
      <p:sp>
        <p:nvSpPr>
          <p:cNvPr id="5" name="Google Shape;52;p13">
            <a:extLst>
              <a:ext uri="{FF2B5EF4-FFF2-40B4-BE49-F238E27FC236}">
                <a16:creationId xmlns:a16="http://schemas.microsoft.com/office/drawing/2014/main" id="{FA769680-877B-4245-BFF4-52CF371ACBE7}"/>
              </a:ext>
            </a:extLst>
          </p:cNvPr>
          <p:cNvSpPr txBox="1"/>
          <p:nvPr/>
        </p:nvSpPr>
        <p:spPr>
          <a:xfrm>
            <a:off x="142875" y="100013"/>
            <a:ext cx="11611978" cy="4962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254061"/>
              </a:buClr>
              <a:buSzPts val="3200"/>
              <a:buFont typeface="Arial"/>
              <a:buNone/>
              <a:tabLst/>
              <a:defRPr/>
            </a:pPr>
            <a:r>
              <a:rPr lang="en-US" sz="3200" b="1" dirty="0">
                <a:solidFill>
                  <a:srgbClr val="254061"/>
                </a:solidFill>
                <a:latin typeface="Arial" panose="020B0604020202020204" pitchFamily="34" charset="0"/>
                <a:cs typeface="Arial" panose="020B0604020202020204" pitchFamily="34" charset="0"/>
              </a:rPr>
              <a:t>Multi-Source Selection (MSS) Heuristic</a:t>
            </a:r>
            <a:endParaRPr kumimoji="0" sz="3200" b="1" i="0" u="none" strike="noStrike" kern="0" cap="none" spc="0" normalizeH="0" baseline="0" noProof="0" dirty="0">
              <a:ln>
                <a:noFill/>
              </a:ln>
              <a:solidFill>
                <a:srgbClr val="632423"/>
              </a:solidFill>
              <a:effectLst/>
              <a:uLnTx/>
              <a:uFillTx/>
              <a:latin typeface="Arial" panose="020B0604020202020204" pitchFamily="34" charset="0"/>
              <a:ea typeface="Arial"/>
              <a:cs typeface="Arial" panose="020B0604020202020204" pitchFamily="34" charset="0"/>
              <a:sym typeface="Arial"/>
            </a:endParaRPr>
          </a:p>
        </p:txBody>
      </p:sp>
      <p:pic>
        <p:nvPicPr>
          <p:cNvPr id="11266" name="Picture 2">
            <a:extLst>
              <a:ext uri="{FF2B5EF4-FFF2-40B4-BE49-F238E27FC236}">
                <a16:creationId xmlns:a16="http://schemas.microsoft.com/office/drawing/2014/main" id="{C0B29B15-4279-3642-AC38-5FEB1444FF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4000" y="762000"/>
            <a:ext cx="7994649" cy="5995987"/>
          </a:xfrm>
          <a:prstGeom prst="rect">
            <a:avLst/>
          </a:prstGeom>
          <a:noFill/>
          <a:extLst>
            <a:ext uri="{909E8E84-426E-40DD-AFC4-6F175D3DCCD1}">
              <a14:hiddenFill xmlns:a14="http://schemas.microsoft.com/office/drawing/2010/main">
                <a:solidFill>
                  <a:srgbClr val="FFFFFF"/>
                </a:solidFill>
              </a14:hiddenFill>
            </a:ext>
          </a:extLst>
        </p:spPr>
      </p:pic>
      <p:grpSp>
        <p:nvGrpSpPr>
          <p:cNvPr id="6" name="그룹 36">
            <a:extLst>
              <a:ext uri="{FF2B5EF4-FFF2-40B4-BE49-F238E27FC236}">
                <a16:creationId xmlns:a16="http://schemas.microsoft.com/office/drawing/2014/main" id="{6DA9814E-D98E-F34C-9168-C8579D231111}"/>
              </a:ext>
            </a:extLst>
          </p:cNvPr>
          <p:cNvGrpSpPr/>
          <p:nvPr/>
        </p:nvGrpSpPr>
        <p:grpSpPr>
          <a:xfrm>
            <a:off x="7833782" y="5643534"/>
            <a:ext cx="1326356" cy="473582"/>
            <a:chOff x="7379552" y="2310001"/>
            <a:chExt cx="3106222" cy="948212"/>
          </a:xfrm>
        </p:grpSpPr>
        <p:sp>
          <p:nvSpPr>
            <p:cNvPr id="7" name="TextBox 6">
              <a:extLst>
                <a:ext uri="{FF2B5EF4-FFF2-40B4-BE49-F238E27FC236}">
                  <a16:creationId xmlns:a16="http://schemas.microsoft.com/office/drawing/2014/main" id="{E2F0E5DF-DCB6-FB41-9F3A-0684E9D6D48B}"/>
                </a:ext>
              </a:extLst>
            </p:cNvPr>
            <p:cNvSpPr txBox="1"/>
            <p:nvPr/>
          </p:nvSpPr>
          <p:spPr>
            <a:xfrm>
              <a:off x="7518676" y="2457108"/>
              <a:ext cx="2967098" cy="80110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2000" kern="1200" dirty="0">
                  <a:solidFill>
                    <a:prstClr val="black"/>
                  </a:solidFill>
                  <a:latin typeface="Arial" panose="020B0604020202020204" pitchFamily="34" charset="0"/>
                  <a:ea typeface="맑은 고딕" panose="020B0503020000020004" pitchFamily="34" charset="-127"/>
                  <a:cs typeface="Arial" panose="020B0604020202020204" pitchFamily="34" charset="0"/>
                </a:rPr>
                <a:t>Vertex 39</a:t>
              </a:r>
              <a:endParaRPr kumimoji="0" lang="ko-KR" altLang="en-US" sz="2000" b="0" i="0" u="none" strike="noStrike" kern="1200" cap="none" spc="0" normalizeH="0" baseline="0" noProof="0" dirty="0">
                <a:ln>
                  <a:noFill/>
                </a:ln>
                <a:solidFill>
                  <a:prstClr val="black"/>
                </a:solidFill>
                <a:effectLst/>
                <a:uLnTx/>
                <a:uFillTx/>
                <a:latin typeface="Arial" panose="020B0604020202020204" pitchFamily="34" charset="0"/>
                <a:ea typeface="맑은 고딕" panose="020B0503020000020004" pitchFamily="34" charset="-127"/>
                <a:cs typeface="Arial" panose="020B0604020202020204" pitchFamily="34" charset="0"/>
                <a:sym typeface="Arial"/>
              </a:endParaRPr>
            </a:p>
          </p:txBody>
        </p:sp>
        <p:sp>
          <p:nvSpPr>
            <p:cNvPr id="8" name="말풍선: 사각형 10">
              <a:extLst>
                <a:ext uri="{FF2B5EF4-FFF2-40B4-BE49-F238E27FC236}">
                  <a16:creationId xmlns:a16="http://schemas.microsoft.com/office/drawing/2014/main" id="{BC3818FF-4564-4A4E-AB82-2184B65A9882}"/>
                </a:ext>
              </a:extLst>
            </p:cNvPr>
            <p:cNvSpPr/>
            <p:nvPr/>
          </p:nvSpPr>
          <p:spPr bwMode="auto">
            <a:xfrm>
              <a:off x="7379552" y="2310001"/>
              <a:ext cx="3088632" cy="905933"/>
            </a:xfrm>
            <a:prstGeom prst="wedgeRectCallout">
              <a:avLst>
                <a:gd name="adj1" fmla="val -21577"/>
                <a:gd name="adj2" fmla="val -270102"/>
              </a:avLst>
            </a:pr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ko-KR" altLang="en-US" sz="1800" b="1" i="0" u="none" strike="noStrike" kern="1200" cap="none" spc="0" normalizeH="0" baseline="0" noProof="0" dirty="0">
                <a:ln>
                  <a:noFill/>
                </a:ln>
                <a:solidFill>
                  <a:prstClr val="black"/>
                </a:solidFill>
                <a:effectLst/>
                <a:uLnTx/>
                <a:uFillTx/>
                <a:latin typeface="Arial Narrow" pitchFamily="34" charset="0"/>
                <a:ea typeface="맑은 고딕" panose="020B0503020000020004" pitchFamily="34" charset="-127"/>
                <a:cs typeface="Arial"/>
                <a:sym typeface="Arial"/>
              </a:endParaRPr>
            </a:p>
          </p:txBody>
        </p:sp>
      </p:grpSp>
      <p:grpSp>
        <p:nvGrpSpPr>
          <p:cNvPr id="9" name="그룹 36">
            <a:extLst>
              <a:ext uri="{FF2B5EF4-FFF2-40B4-BE49-F238E27FC236}">
                <a16:creationId xmlns:a16="http://schemas.microsoft.com/office/drawing/2014/main" id="{F4B527B4-0B79-884E-AB49-7AFA6FA0D334}"/>
              </a:ext>
            </a:extLst>
          </p:cNvPr>
          <p:cNvGrpSpPr/>
          <p:nvPr/>
        </p:nvGrpSpPr>
        <p:grpSpPr>
          <a:xfrm>
            <a:off x="6809155" y="816532"/>
            <a:ext cx="1326356" cy="473582"/>
            <a:chOff x="7379552" y="2310001"/>
            <a:chExt cx="3106222" cy="948212"/>
          </a:xfrm>
        </p:grpSpPr>
        <p:sp>
          <p:nvSpPr>
            <p:cNvPr id="10" name="TextBox 9">
              <a:extLst>
                <a:ext uri="{FF2B5EF4-FFF2-40B4-BE49-F238E27FC236}">
                  <a16:creationId xmlns:a16="http://schemas.microsoft.com/office/drawing/2014/main" id="{E9EE5DAB-9EFB-4642-816D-13FE46B13B15}"/>
                </a:ext>
              </a:extLst>
            </p:cNvPr>
            <p:cNvSpPr txBox="1"/>
            <p:nvPr/>
          </p:nvSpPr>
          <p:spPr>
            <a:xfrm>
              <a:off x="7518676" y="2457108"/>
              <a:ext cx="2967098" cy="80110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2000" kern="1200" dirty="0">
                  <a:solidFill>
                    <a:prstClr val="black"/>
                  </a:solidFill>
                  <a:latin typeface="Arial" panose="020B0604020202020204" pitchFamily="34" charset="0"/>
                  <a:ea typeface="맑은 고딕" panose="020B0503020000020004" pitchFamily="34" charset="-127"/>
                  <a:cs typeface="Arial" panose="020B0604020202020204" pitchFamily="34" charset="0"/>
                </a:rPr>
                <a:t>Vertex</a:t>
              </a:r>
              <a:r>
                <a:rPr kumimoji="0" lang="en-US" altLang="ko-KR" sz="2000" b="0" i="0" u="none" strike="noStrike" kern="1200" cap="none" spc="0" normalizeH="0" baseline="0" noProof="0" dirty="0">
                  <a:ln>
                    <a:noFill/>
                  </a:ln>
                  <a:solidFill>
                    <a:prstClr val="black"/>
                  </a:solidFill>
                  <a:effectLst/>
                  <a:uLnTx/>
                  <a:uFillTx/>
                  <a:latin typeface="Arial" panose="020B0604020202020204" pitchFamily="34" charset="0"/>
                  <a:ea typeface="맑은 고딕" panose="020B0503020000020004" pitchFamily="34" charset="-127"/>
                  <a:cs typeface="Arial" panose="020B0604020202020204" pitchFamily="34" charset="0"/>
                  <a:sym typeface="Arial"/>
                </a:rPr>
                <a:t> </a:t>
              </a:r>
              <a:r>
                <a:rPr lang="en-US" altLang="ko-KR" sz="2000" kern="1200" dirty="0">
                  <a:solidFill>
                    <a:prstClr val="black"/>
                  </a:solidFill>
                  <a:latin typeface="Arial" panose="020B0604020202020204" pitchFamily="34" charset="0"/>
                  <a:ea typeface="맑은 고딕" panose="020B0503020000020004" pitchFamily="34" charset="-127"/>
                  <a:cs typeface="Arial" panose="020B0604020202020204" pitchFamily="34" charset="0"/>
                </a:rPr>
                <a:t>38</a:t>
              </a:r>
              <a:endParaRPr kumimoji="0" lang="ko-KR" altLang="en-US" sz="2000" b="0" i="0" u="none" strike="noStrike" kern="1200" cap="none" spc="0" normalizeH="0" baseline="0" noProof="0" dirty="0">
                <a:ln>
                  <a:noFill/>
                </a:ln>
                <a:solidFill>
                  <a:prstClr val="black"/>
                </a:solidFill>
                <a:effectLst/>
                <a:uLnTx/>
                <a:uFillTx/>
                <a:latin typeface="Arial" panose="020B0604020202020204" pitchFamily="34" charset="0"/>
                <a:ea typeface="맑은 고딕" panose="020B0503020000020004" pitchFamily="34" charset="-127"/>
                <a:cs typeface="Arial" panose="020B0604020202020204" pitchFamily="34" charset="0"/>
                <a:sym typeface="Arial"/>
              </a:endParaRPr>
            </a:p>
          </p:txBody>
        </p:sp>
        <p:sp>
          <p:nvSpPr>
            <p:cNvPr id="11" name="말풍선: 사각형 10">
              <a:extLst>
                <a:ext uri="{FF2B5EF4-FFF2-40B4-BE49-F238E27FC236}">
                  <a16:creationId xmlns:a16="http://schemas.microsoft.com/office/drawing/2014/main" id="{0B87B960-CFB7-8447-AAD1-C0C87D48554F}"/>
                </a:ext>
              </a:extLst>
            </p:cNvPr>
            <p:cNvSpPr/>
            <p:nvPr/>
          </p:nvSpPr>
          <p:spPr bwMode="auto">
            <a:xfrm>
              <a:off x="7379552" y="2310001"/>
              <a:ext cx="3088632" cy="905933"/>
            </a:xfrm>
            <a:prstGeom prst="wedgeRectCallout">
              <a:avLst>
                <a:gd name="adj1" fmla="val 33090"/>
                <a:gd name="adj2" fmla="val 134083"/>
              </a:avLst>
            </a:pr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ko-KR" altLang="en-US" sz="1800" b="1" i="0" u="none" strike="noStrike" kern="1200" cap="none" spc="0" normalizeH="0" baseline="0" noProof="0" dirty="0">
                <a:ln>
                  <a:noFill/>
                </a:ln>
                <a:solidFill>
                  <a:prstClr val="black"/>
                </a:solidFill>
                <a:effectLst/>
                <a:uLnTx/>
                <a:uFillTx/>
                <a:latin typeface="Arial Narrow" pitchFamily="34" charset="0"/>
                <a:ea typeface="맑은 고딕" panose="020B0503020000020004" pitchFamily="34" charset="-127"/>
                <a:cs typeface="Arial"/>
                <a:sym typeface="Arial"/>
              </a:endParaRPr>
            </a:p>
          </p:txBody>
        </p:sp>
      </p:grpSp>
      <p:sp>
        <p:nvSpPr>
          <p:cNvPr id="2" name="슬라이드 번호 개체 틀 1">
            <a:extLst>
              <a:ext uri="{FF2B5EF4-FFF2-40B4-BE49-F238E27FC236}">
                <a16:creationId xmlns:a16="http://schemas.microsoft.com/office/drawing/2014/main" id="{53236E1A-147B-27B4-CD0F-6B7BD583C9E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23</a:t>
            </a:fld>
            <a:endParaRPr lang="en-US" dirty="0"/>
          </a:p>
        </p:txBody>
      </p:sp>
      <p:sp>
        <p:nvSpPr>
          <p:cNvPr id="13" name="TextBox 12">
            <a:extLst>
              <a:ext uri="{FF2B5EF4-FFF2-40B4-BE49-F238E27FC236}">
                <a16:creationId xmlns:a16="http://schemas.microsoft.com/office/drawing/2014/main" id="{6227F12A-FF34-629D-5D4A-2C067A8AC1EF}"/>
              </a:ext>
            </a:extLst>
          </p:cNvPr>
          <p:cNvSpPr txBox="1"/>
          <p:nvPr/>
        </p:nvSpPr>
        <p:spPr>
          <a:xfrm>
            <a:off x="6213313" y="6359312"/>
            <a:ext cx="4626700" cy="369332"/>
          </a:xfrm>
          <a:prstGeom prst="rect">
            <a:avLst/>
          </a:prstGeom>
          <a:noFill/>
        </p:spPr>
        <p:txBody>
          <a:bodyPr wrap="square">
            <a:spAutoFit/>
          </a:bodyPr>
          <a:lstStyle/>
          <a:p>
            <a:r>
              <a:rPr lang="en-US" altLang="ko-KR" b="1" dirty="0"/>
              <a:t>O</a:t>
            </a:r>
            <a:r>
              <a:rPr lang="en-US" altLang="ko-KR" sz="1800" b="1" dirty="0"/>
              <a:t>ptimal sources for </a:t>
            </a:r>
            <a:r>
              <a:rPr lang="en-US" altLang="ko-KR" b="1" dirty="0"/>
              <a:t>given net, N = 45</a:t>
            </a:r>
            <a:endParaRPr lang="ko-KR" altLang="en-US" b="1" dirty="0"/>
          </a:p>
        </p:txBody>
      </p:sp>
    </p:spTree>
    <p:custDataLst>
      <p:tags r:id="rId1"/>
    </p:custDataLst>
    <p:extLst>
      <p:ext uri="{BB962C8B-B14F-4D97-AF65-F5344CB8AC3E}">
        <p14:creationId xmlns:p14="http://schemas.microsoft.com/office/powerpoint/2010/main" val="2035508272"/>
      </p:ext>
    </p:extLst>
  </p:cSld>
  <p:clrMapOvr>
    <a:masterClrMapping/>
  </p:clrMapOvr>
  <mc:AlternateContent xmlns:mc="http://schemas.openxmlformats.org/markup-compatibility/2006" xmlns:p14="http://schemas.microsoft.com/office/powerpoint/2010/main">
    <mc:Choice Requires="p14">
      <p:transition spd="slow" p14:dur="2000" advTm="50283"/>
    </mc:Choice>
    <mc:Fallback xmlns="">
      <p:transition spd="slow" advTm="5028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mph" presetSubtype="0" fill="remove" nodeType="clickEffect">
                                  <p:stCondLst>
                                    <p:cond delay="0"/>
                                  </p:stCondLst>
                                  <p:childTnLst>
                                    <p:animScale>
                                      <p:cBhvr>
                                        <p:cTn id="14" dur="1000" fill="hold"/>
                                        <p:tgtEl>
                                          <p:spTgt spid="6"/>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21600000">
                                      <p:cBhvr>
                                        <p:cTn id="18" dur="500" fill="hold"/>
                                        <p:tgtEl>
                                          <p:spTgt spid="6"/>
                                        </p:tgtEl>
                                        <p:attrNameLst>
                                          <p:attrName>r</p:attrName>
                                        </p:attrNameLst>
                                      </p:cBhvr>
                                    </p:animRot>
                                  </p:childTnLst>
                                </p:cTn>
                              </p:par>
                              <p:par>
                                <p:cTn id="19" presetID="8" presetClass="emph" presetSubtype="0" fill="hold" nodeType="withEffect">
                                  <p:stCondLst>
                                    <p:cond delay="0"/>
                                  </p:stCondLst>
                                  <p:childTnLst>
                                    <p:animRot by="21600000">
                                      <p:cBhvr>
                                        <p:cTn id="20" dur="5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id="{E0618EB4-76ED-40F0-AD34-8610B26A9781}"/>
              </a:ext>
            </a:extLst>
          </p:cNvPr>
          <p:cNvSpPr>
            <a:spLocks noGrp="1"/>
          </p:cNvSpPr>
          <p:nvPr>
            <p:ph type="body" idx="1"/>
          </p:nvPr>
        </p:nvSpPr>
        <p:spPr>
          <a:xfrm>
            <a:off x="142875" y="838200"/>
            <a:ext cx="11781367" cy="5562602"/>
          </a:xfrm>
        </p:spPr>
        <p:txBody>
          <a:bodyPr>
            <a:normAutofit/>
          </a:bodyPr>
          <a:lstStyle/>
          <a:p>
            <a:pPr>
              <a:spcBef>
                <a:spcPts val="1200"/>
              </a:spcBef>
            </a:pPr>
            <a:r>
              <a:rPr lang="en-US" altLang="ko-KR" b="1" dirty="0">
                <a:solidFill>
                  <a:schemeClr val="tx1"/>
                </a:solidFill>
                <a:latin typeface="Arial" panose="020B0604020202020204" pitchFamily="34" charset="0"/>
                <a:cs typeface="Arial" panose="020B0604020202020204" pitchFamily="34" charset="0"/>
              </a:rPr>
              <a:t>We introduce the </a:t>
            </a:r>
            <a:r>
              <a:rPr lang="en-US" b="1" i="0" u="none" strike="noStrike" dirty="0">
                <a:solidFill>
                  <a:schemeClr val="tx1"/>
                </a:solidFill>
                <a:effectLst/>
                <a:latin typeface="Arial" panose="020B0604020202020204" pitchFamily="34" charset="0"/>
                <a:cs typeface="Arial" panose="020B0604020202020204" pitchFamily="34" charset="0"/>
              </a:rPr>
              <a:t>𝝺 and 𝝹 variable</a:t>
            </a:r>
            <a:endParaRPr lang="en-US" altLang="ko-KR" b="1" dirty="0">
              <a:solidFill>
                <a:schemeClr val="tx1"/>
              </a:solidFill>
              <a:latin typeface="Arial" panose="020B0604020202020204" pitchFamily="34" charset="0"/>
              <a:cs typeface="Arial" panose="020B0604020202020204" pitchFamily="34" charset="0"/>
            </a:endParaRPr>
          </a:p>
          <a:p>
            <a:pPr lvl="1">
              <a:spcBef>
                <a:spcPts val="1200"/>
              </a:spcBef>
            </a:pPr>
            <a:r>
              <a:rPr lang="en-US" i="0" u="none" strike="noStrike" dirty="0">
                <a:solidFill>
                  <a:schemeClr val="tx1"/>
                </a:solidFill>
                <a:effectLst/>
                <a:latin typeface="Arial" panose="020B0604020202020204" pitchFamily="34" charset="0"/>
                <a:cs typeface="Arial" panose="020B0604020202020204" pitchFamily="34" charset="0"/>
              </a:rPr>
              <a:t>𝝺 = # vertices to consider for sources</a:t>
            </a:r>
          </a:p>
          <a:p>
            <a:pPr lvl="2">
              <a:spcBef>
                <a:spcPts val="1200"/>
              </a:spcBef>
            </a:pPr>
            <a:r>
              <a:rPr lang="en-US" dirty="0">
                <a:solidFill>
                  <a:schemeClr val="tx1"/>
                </a:solidFill>
                <a:latin typeface="Arial" panose="020B0604020202020204" pitchFamily="34" charset="0"/>
                <a:cs typeface="Arial" panose="020B0604020202020204" pitchFamily="34" charset="0"/>
              </a:rPr>
              <a:t>Allows for control over computational expense in MSS heuristic </a:t>
            </a:r>
            <a:endParaRPr lang="en-US" i="0" u="none" strike="noStrike" dirty="0">
              <a:solidFill>
                <a:schemeClr val="tx1"/>
              </a:solidFill>
              <a:effectLst/>
              <a:latin typeface="Arial" panose="020B0604020202020204" pitchFamily="34" charset="0"/>
              <a:cs typeface="Arial" panose="020B0604020202020204" pitchFamily="34" charset="0"/>
            </a:endParaRPr>
          </a:p>
          <a:p>
            <a:pPr lvl="1">
              <a:spcBef>
                <a:spcPts val="1200"/>
              </a:spcBef>
            </a:pPr>
            <a:r>
              <a:rPr lang="en-US" i="0" u="none" strike="noStrike" dirty="0">
                <a:solidFill>
                  <a:schemeClr val="tx1"/>
                </a:solidFill>
                <a:effectLst/>
                <a:latin typeface="Arial" panose="020B0604020202020204" pitchFamily="34" charset="0"/>
                <a:cs typeface="Arial" panose="020B0604020202020204" pitchFamily="34" charset="0"/>
              </a:rPr>
              <a:t>𝝹 = # of closest neighbors per vertex</a:t>
            </a:r>
          </a:p>
          <a:p>
            <a:pPr lvl="2">
              <a:spcBef>
                <a:spcPts val="1200"/>
              </a:spcBef>
            </a:pPr>
            <a:r>
              <a:rPr lang="en-US" altLang="ko-KR" dirty="0">
                <a:solidFill>
                  <a:schemeClr val="tx1"/>
                </a:solidFill>
                <a:latin typeface="Arial" panose="020B0604020202020204" pitchFamily="34" charset="0"/>
                <a:cs typeface="Arial" panose="020B0604020202020204" pitchFamily="34" charset="0"/>
              </a:rPr>
              <a:t>How do we define a high-density cluster?</a:t>
            </a:r>
          </a:p>
        </p:txBody>
      </p:sp>
      <p:sp>
        <p:nvSpPr>
          <p:cNvPr id="4" name="Google Shape;52;p13">
            <a:extLst>
              <a:ext uri="{FF2B5EF4-FFF2-40B4-BE49-F238E27FC236}">
                <a16:creationId xmlns:a16="http://schemas.microsoft.com/office/drawing/2014/main" id="{DE6CDF3E-320E-46AB-A45F-45450498BFC6}"/>
              </a:ext>
            </a:extLst>
          </p:cNvPr>
          <p:cNvSpPr txBox="1"/>
          <p:nvPr/>
        </p:nvSpPr>
        <p:spPr>
          <a:xfrm>
            <a:off x="142875" y="100013"/>
            <a:ext cx="11611978" cy="4962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254061"/>
              </a:buClr>
              <a:buSzPts val="3200"/>
              <a:buFont typeface="Arial"/>
              <a:buNone/>
              <a:tabLst/>
              <a:defRPr/>
            </a:pPr>
            <a:r>
              <a:rPr kumimoji="0" lang="en-US" sz="3200" b="1" i="0" u="none" strike="noStrike" kern="0" cap="none" spc="0" normalizeH="0" baseline="0" noProof="0" dirty="0">
                <a:ln>
                  <a:noFill/>
                </a:ln>
                <a:solidFill>
                  <a:srgbClr val="254061"/>
                </a:solidFill>
                <a:effectLst/>
                <a:uLnTx/>
                <a:uFillTx/>
                <a:latin typeface="Arial"/>
                <a:ea typeface="Arial"/>
                <a:cs typeface="Arial"/>
                <a:sym typeface="Arial"/>
              </a:rPr>
              <a:t>New Variables</a:t>
            </a:r>
            <a:endParaRPr kumimoji="0" sz="3200" b="1" i="0" u="none" strike="noStrike" kern="0" cap="none" spc="0" normalizeH="0" baseline="0" noProof="0" dirty="0">
              <a:ln>
                <a:noFill/>
              </a:ln>
              <a:solidFill>
                <a:srgbClr val="632423"/>
              </a:solidFill>
              <a:effectLst/>
              <a:uLnTx/>
              <a:uFillTx/>
              <a:latin typeface="Arial"/>
              <a:ea typeface="Arial"/>
              <a:cs typeface="Arial"/>
              <a:sym typeface="Arial"/>
            </a:endParaRPr>
          </a:p>
        </p:txBody>
      </p:sp>
      <p:sp>
        <p:nvSpPr>
          <p:cNvPr id="2" name="슬라이드 번호 개체 틀 1">
            <a:extLst>
              <a:ext uri="{FF2B5EF4-FFF2-40B4-BE49-F238E27FC236}">
                <a16:creationId xmlns:a16="http://schemas.microsoft.com/office/drawing/2014/main" id="{48993EFF-1ED4-DE0E-1103-280F447100B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24</a:t>
            </a:fld>
            <a:endParaRPr lang="en-US"/>
          </a:p>
        </p:txBody>
      </p:sp>
    </p:spTree>
    <p:extLst>
      <p:ext uri="{BB962C8B-B14F-4D97-AF65-F5344CB8AC3E}">
        <p14:creationId xmlns:p14="http://schemas.microsoft.com/office/powerpoint/2010/main" val="1736156897"/>
      </p:ext>
    </p:extLst>
  </p:cSld>
  <p:clrMapOvr>
    <a:masterClrMapping/>
  </p:clrMapOvr>
  <mc:AlternateContent xmlns:mc="http://schemas.openxmlformats.org/markup-compatibility/2006" xmlns:p14="http://schemas.microsoft.com/office/powerpoint/2010/main">
    <mc:Choice Requires="p14">
      <p:transition spd="slow" p14:dur="2000" advTm="31218"/>
    </mc:Choice>
    <mc:Fallback xmlns="">
      <p:transition spd="slow" advTm="31218"/>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2;p13">
            <a:extLst>
              <a:ext uri="{FF2B5EF4-FFF2-40B4-BE49-F238E27FC236}">
                <a16:creationId xmlns:a16="http://schemas.microsoft.com/office/drawing/2014/main" id="{DE6CDF3E-320E-46AB-A45F-45450498BFC6}"/>
              </a:ext>
            </a:extLst>
          </p:cNvPr>
          <p:cNvSpPr txBox="1"/>
          <p:nvPr/>
        </p:nvSpPr>
        <p:spPr>
          <a:xfrm>
            <a:off x="142875" y="100013"/>
            <a:ext cx="11611978" cy="4962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254061"/>
              </a:buClr>
              <a:buSzPts val="3200"/>
              <a:buFont typeface="Arial"/>
              <a:buNone/>
              <a:tabLst/>
              <a:defRPr/>
            </a:pPr>
            <a:r>
              <a:rPr lang="en-US" sz="3200" b="1" dirty="0">
                <a:solidFill>
                  <a:srgbClr val="254061"/>
                </a:solidFill>
                <a:latin typeface="Arial" panose="020B0604020202020204" pitchFamily="34" charset="0"/>
                <a:cs typeface="Arial" panose="020B0604020202020204" pitchFamily="34" charset="0"/>
              </a:rPr>
              <a:t>MSS Rundown</a:t>
            </a:r>
            <a:endParaRPr kumimoji="0" lang="en-US" sz="3200" b="1" i="0" u="none" strike="noStrike" kern="0" cap="none" spc="0" normalizeH="0" baseline="0" noProof="0" dirty="0">
              <a:ln>
                <a:noFill/>
              </a:ln>
              <a:solidFill>
                <a:srgbClr val="632423"/>
              </a:solidFill>
              <a:effectLst/>
              <a:uLnTx/>
              <a:uFillTx/>
              <a:latin typeface="Arial" panose="020B0604020202020204" pitchFamily="34" charset="0"/>
              <a:ea typeface="Arial"/>
              <a:cs typeface="Arial" panose="020B0604020202020204" pitchFamily="34" charset="0"/>
              <a:sym typeface="Arial"/>
            </a:endParaRPr>
          </a:p>
        </p:txBody>
      </p:sp>
      <p:sp>
        <p:nvSpPr>
          <p:cNvPr id="9" name="Content Placeholder 1">
            <a:extLst>
              <a:ext uri="{FF2B5EF4-FFF2-40B4-BE49-F238E27FC236}">
                <a16:creationId xmlns:a16="http://schemas.microsoft.com/office/drawing/2014/main" id="{2D9F073D-75FE-1842-B9F5-359722DD93FE}"/>
              </a:ext>
            </a:extLst>
          </p:cNvPr>
          <p:cNvSpPr>
            <a:spLocks noGrp="1"/>
          </p:cNvSpPr>
          <p:nvPr>
            <p:ph type="body" idx="1"/>
          </p:nvPr>
        </p:nvSpPr>
        <p:spPr>
          <a:xfrm>
            <a:off x="142874" y="694592"/>
            <a:ext cx="12049125" cy="6163408"/>
          </a:xfrm>
        </p:spPr>
        <p:txBody>
          <a:bodyPr>
            <a:noAutofit/>
          </a:bodyPr>
          <a:lstStyle/>
          <a:p>
            <a:pPr marL="285750" indent="-234950"/>
            <a:r>
              <a:rPr lang="en-US" sz="2600" dirty="0"/>
              <a:t>Add all the vertices (except the root) to a set </a:t>
            </a:r>
            <a:r>
              <a:rPr lang="en-US" sz="2600" b="1" dirty="0"/>
              <a:t>S</a:t>
            </a:r>
          </a:p>
          <a:p>
            <a:pPr marL="50800" indent="0">
              <a:buNone/>
            </a:pPr>
            <a:endParaRPr lang="en-US" altLang="ko-KR" sz="2600" dirty="0"/>
          </a:p>
          <a:p>
            <a:pPr marL="285750" indent="-234950"/>
            <a:r>
              <a:rPr lang="en-US" sz="2600" dirty="0"/>
              <a:t>Until |</a:t>
            </a:r>
            <a:r>
              <a:rPr lang="en-US" sz="2600" b="1" dirty="0"/>
              <a:t>S</a:t>
            </a:r>
            <a:r>
              <a:rPr lang="en-US" sz="2600" dirty="0"/>
              <a:t>| &lt;= </a:t>
            </a:r>
            <a:r>
              <a:rPr lang="en-US" sz="2600" dirty="0">
                <a:solidFill>
                  <a:schemeClr val="tx1"/>
                </a:solidFill>
                <a:latin typeface="Arial" panose="020B0604020202020204" pitchFamily="34" charset="0"/>
                <a:cs typeface="Arial" panose="020B0604020202020204" pitchFamily="34" charset="0"/>
              </a:rPr>
              <a:t>𝝺: </a:t>
            </a:r>
            <a:endParaRPr lang="en-US" altLang="ko-KR" sz="2600" dirty="0"/>
          </a:p>
          <a:p>
            <a:pPr marL="742950" lvl="1" indent="-234950"/>
            <a:r>
              <a:rPr lang="en-US" sz="2600" dirty="0"/>
              <a:t>Find the closest pair of vertices in </a:t>
            </a:r>
            <a:r>
              <a:rPr lang="en-US" sz="2600" b="1" dirty="0"/>
              <a:t>S</a:t>
            </a:r>
            <a:endParaRPr lang="en-US" sz="2600" dirty="0"/>
          </a:p>
          <a:p>
            <a:pPr marL="742950" lvl="1" indent="-234950"/>
            <a:r>
              <a:rPr lang="en-US" sz="2600" dirty="0"/>
              <a:t>Remove the vertex with the higher average distance to its </a:t>
            </a:r>
            <a:r>
              <a:rPr lang="en-US" sz="2600" dirty="0">
                <a:solidFill>
                  <a:schemeClr val="tx1"/>
                </a:solidFill>
                <a:latin typeface="Arial" panose="020B0604020202020204" pitchFamily="34" charset="0"/>
                <a:cs typeface="Arial" panose="020B0604020202020204" pitchFamily="34" charset="0"/>
              </a:rPr>
              <a:t>𝝹 closest neighbors</a:t>
            </a:r>
          </a:p>
          <a:p>
            <a:pPr marL="508000" lvl="1" indent="0">
              <a:buNone/>
            </a:pPr>
            <a:endParaRPr lang="en-US" sz="2600" dirty="0">
              <a:solidFill>
                <a:schemeClr val="tx1"/>
              </a:solidFill>
              <a:latin typeface="Arial" panose="020B0604020202020204" pitchFamily="34" charset="0"/>
              <a:cs typeface="Arial" panose="020B0604020202020204" pitchFamily="34" charset="0"/>
            </a:endParaRPr>
          </a:p>
          <a:p>
            <a:pPr marL="285750" indent="-234950"/>
            <a:r>
              <a:rPr lang="en-US" altLang="ko-KR" sz="2600" dirty="0"/>
              <a:t>Add the ”center-most” point into </a:t>
            </a:r>
            <a:r>
              <a:rPr lang="en-US" altLang="ko-KR" sz="2600" b="1" dirty="0"/>
              <a:t>S</a:t>
            </a:r>
            <a:r>
              <a:rPr lang="en-US" altLang="ko-KR" sz="2600" dirty="0"/>
              <a:t>: </a:t>
            </a:r>
          </a:p>
          <a:p>
            <a:pPr marL="742950" lvl="1" indent="-234950"/>
            <a:r>
              <a:rPr lang="en-US" altLang="ko-KR" sz="2600" dirty="0"/>
              <a:t>Find the center </a:t>
            </a:r>
            <a:r>
              <a:rPr lang="en-US" altLang="ko-KR" sz="2600" b="1" dirty="0"/>
              <a:t>C</a:t>
            </a:r>
            <a:r>
              <a:rPr lang="en-US" altLang="ko-KR" sz="2600" dirty="0"/>
              <a:t> of the bbox </a:t>
            </a:r>
          </a:p>
          <a:p>
            <a:pPr marL="742950" lvl="1" indent="-234950"/>
            <a:r>
              <a:rPr lang="en-US" altLang="ko-KR" sz="2600" dirty="0"/>
              <a:t>The ”center-most” point is the vertex which has a minimum distance to </a:t>
            </a:r>
            <a:r>
              <a:rPr lang="en-US" altLang="ko-KR" sz="2600" b="1" dirty="0"/>
              <a:t>C</a:t>
            </a:r>
          </a:p>
          <a:p>
            <a:pPr marL="50800" indent="0">
              <a:buNone/>
            </a:pPr>
            <a:endParaRPr lang="en-US" altLang="ko-KR" sz="2600" dirty="0"/>
          </a:p>
          <a:p>
            <a:pPr marL="285750" indent="-234950"/>
            <a:r>
              <a:rPr lang="en-US" altLang="ko-KR" sz="2600" dirty="0"/>
              <a:t>Find all MSPD trees using the vertices in </a:t>
            </a:r>
            <a:r>
              <a:rPr lang="en-US" altLang="ko-KR" sz="2600" b="1" dirty="0"/>
              <a:t>S </a:t>
            </a:r>
            <a:r>
              <a:rPr lang="en-US" altLang="ko-KR" sz="2600" dirty="0"/>
              <a:t>for source combinations</a:t>
            </a:r>
          </a:p>
          <a:p>
            <a:pPr marL="457200" lvl="1" indent="-220663">
              <a:buSzPct val="110000"/>
            </a:pPr>
            <a:endParaRPr lang="en-US" altLang="ko-KR" sz="2600" dirty="0"/>
          </a:p>
          <a:p>
            <a:pPr marL="236537" lvl="1" indent="0">
              <a:buSzPct val="110000"/>
              <a:buNone/>
            </a:pPr>
            <a:endParaRPr lang="en-US" altLang="ko-KR" sz="2600" dirty="0"/>
          </a:p>
          <a:p>
            <a:pPr marL="457200" lvl="1" indent="-220663">
              <a:buSzPct val="110000"/>
            </a:pPr>
            <a:endParaRPr lang="en-US" altLang="ko-KR" sz="2600" dirty="0"/>
          </a:p>
          <a:p>
            <a:pPr marL="457200" lvl="1" indent="-220663">
              <a:buSzPct val="110000"/>
            </a:pPr>
            <a:endParaRPr lang="en-US" altLang="ko-KR" sz="2600" dirty="0"/>
          </a:p>
          <a:p>
            <a:pPr marL="457200" lvl="1" indent="-220663">
              <a:buSzPct val="110000"/>
            </a:pPr>
            <a:endParaRPr lang="en-US" altLang="ko-KR" sz="2600" dirty="0"/>
          </a:p>
        </p:txBody>
      </p:sp>
      <p:sp>
        <p:nvSpPr>
          <p:cNvPr id="2" name="슬라이드 번호 개체 틀 1">
            <a:extLst>
              <a:ext uri="{FF2B5EF4-FFF2-40B4-BE49-F238E27FC236}">
                <a16:creationId xmlns:a16="http://schemas.microsoft.com/office/drawing/2014/main" id="{A33EC63D-C50F-E100-2DCB-50EE4089A9C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25</a:t>
            </a:fld>
            <a:endParaRPr lang="en-US"/>
          </a:p>
        </p:txBody>
      </p:sp>
    </p:spTree>
    <p:extLst>
      <p:ext uri="{BB962C8B-B14F-4D97-AF65-F5344CB8AC3E}">
        <p14:creationId xmlns:p14="http://schemas.microsoft.com/office/powerpoint/2010/main" val="2115877691"/>
      </p:ext>
    </p:extLst>
  </p:cSld>
  <p:clrMapOvr>
    <a:masterClrMapping/>
  </p:clrMapOvr>
  <mc:AlternateContent xmlns:mc="http://schemas.openxmlformats.org/markup-compatibility/2006" xmlns:p14="http://schemas.microsoft.com/office/powerpoint/2010/main">
    <mc:Choice Requires="p14">
      <p:transition spd="slow" p14:dur="2000" advTm="31218"/>
    </mc:Choice>
    <mc:Fallback xmlns="">
      <p:transition spd="slow" advTm="3121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6" end="6"/>
                                            </p:txEl>
                                          </p:spTgt>
                                        </p:tgtEl>
                                        <p:attrNameLst>
                                          <p:attrName>style.visibility</p:attrName>
                                        </p:attrNameLst>
                                      </p:cBhvr>
                                      <p:to>
                                        <p:strVal val="visible"/>
                                      </p:to>
                                    </p:set>
                                    <p:animEffect transition="in" filter="fade">
                                      <p:cBhvr>
                                        <p:cTn id="7" dur="500"/>
                                        <p:tgtEl>
                                          <p:spTgt spid="9">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7" end="7"/>
                                            </p:txEl>
                                          </p:spTgt>
                                        </p:tgtEl>
                                        <p:attrNameLst>
                                          <p:attrName>style.visibility</p:attrName>
                                        </p:attrNameLst>
                                      </p:cBhvr>
                                      <p:to>
                                        <p:strVal val="visible"/>
                                      </p:to>
                                    </p:set>
                                    <p:animEffect transition="in" filter="fade">
                                      <p:cBhvr>
                                        <p:cTn id="10" dur="500"/>
                                        <p:tgtEl>
                                          <p:spTgt spid="9">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8" end="8"/>
                                            </p:txEl>
                                          </p:spTgt>
                                        </p:tgtEl>
                                        <p:attrNameLst>
                                          <p:attrName>style.visibility</p:attrName>
                                        </p:attrNameLst>
                                      </p:cBhvr>
                                      <p:to>
                                        <p:strVal val="visible"/>
                                      </p:to>
                                    </p:set>
                                    <p:animEffect transition="in" filter="fade">
                                      <p:cBhvr>
                                        <p:cTn id="13" dur="500"/>
                                        <p:tgtEl>
                                          <p:spTgt spid="9">
                                            <p:txEl>
                                              <p:pRg st="8" end="8"/>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xEl>
                                              <p:pRg st="10" end="10"/>
                                            </p:txEl>
                                          </p:spTgt>
                                        </p:tgtEl>
                                        <p:attrNameLst>
                                          <p:attrName>style.visibility</p:attrName>
                                        </p:attrNameLst>
                                      </p:cBhvr>
                                      <p:to>
                                        <p:strVal val="visible"/>
                                      </p:to>
                                    </p:set>
                                    <p:animEffect transition="in" filter="fade">
                                      <p:cBhvr>
                                        <p:cTn id="18" dur="500"/>
                                        <p:tgtEl>
                                          <p:spTgt spid="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Chart, scatter chart&#10;&#10;Description automatically generated">
            <a:extLst>
              <a:ext uri="{FF2B5EF4-FFF2-40B4-BE49-F238E27FC236}">
                <a16:creationId xmlns:a16="http://schemas.microsoft.com/office/drawing/2014/main" id="{F96A4627-13E3-D54C-9B72-AE28AAB26233}"/>
              </a:ext>
            </a:extLst>
          </p:cNvPr>
          <p:cNvPicPr>
            <a:picLocks noChangeAspect="1"/>
          </p:cNvPicPr>
          <p:nvPr/>
        </p:nvPicPr>
        <p:blipFill>
          <a:blip r:embed="rId3"/>
          <a:stretch>
            <a:fillRect/>
          </a:stretch>
        </p:blipFill>
        <p:spPr>
          <a:xfrm>
            <a:off x="9249743" y="3712849"/>
            <a:ext cx="2713656" cy="2523744"/>
          </a:xfrm>
          <a:prstGeom prst="rect">
            <a:avLst/>
          </a:prstGeom>
        </p:spPr>
      </p:pic>
      <p:pic>
        <p:nvPicPr>
          <p:cNvPr id="14" name="Picture 13" descr="Chart, scatter chart&#10;&#10;Description automatically generated">
            <a:extLst>
              <a:ext uri="{FF2B5EF4-FFF2-40B4-BE49-F238E27FC236}">
                <a16:creationId xmlns:a16="http://schemas.microsoft.com/office/drawing/2014/main" id="{40D100DD-3C15-F542-8D93-882E23C242E3}"/>
              </a:ext>
            </a:extLst>
          </p:cNvPr>
          <p:cNvPicPr>
            <a:picLocks noChangeAspect="1"/>
          </p:cNvPicPr>
          <p:nvPr/>
        </p:nvPicPr>
        <p:blipFill>
          <a:blip r:embed="rId4"/>
          <a:stretch>
            <a:fillRect/>
          </a:stretch>
        </p:blipFill>
        <p:spPr>
          <a:xfrm>
            <a:off x="6336995" y="3712850"/>
            <a:ext cx="2869119" cy="2519601"/>
          </a:xfrm>
          <a:prstGeom prst="rect">
            <a:avLst/>
          </a:prstGeom>
        </p:spPr>
      </p:pic>
      <p:pic>
        <p:nvPicPr>
          <p:cNvPr id="12" name="Picture 11" descr="Chart, scatter chart&#10;&#10;Description automatically generated">
            <a:extLst>
              <a:ext uri="{FF2B5EF4-FFF2-40B4-BE49-F238E27FC236}">
                <a16:creationId xmlns:a16="http://schemas.microsoft.com/office/drawing/2014/main" id="{E29A3B40-3B5C-B842-89E1-7FA1E2A5372F}"/>
              </a:ext>
            </a:extLst>
          </p:cNvPr>
          <p:cNvPicPr>
            <a:picLocks noChangeAspect="1"/>
          </p:cNvPicPr>
          <p:nvPr/>
        </p:nvPicPr>
        <p:blipFill>
          <a:blip r:embed="rId5"/>
          <a:stretch>
            <a:fillRect/>
          </a:stretch>
        </p:blipFill>
        <p:spPr>
          <a:xfrm>
            <a:off x="3255817" y="3712850"/>
            <a:ext cx="2936268" cy="2519602"/>
          </a:xfrm>
          <a:prstGeom prst="rect">
            <a:avLst/>
          </a:prstGeom>
        </p:spPr>
      </p:pic>
      <p:pic>
        <p:nvPicPr>
          <p:cNvPr id="10" name="Picture 9" descr="Chart, scatter chart&#10;&#10;Description automatically generated">
            <a:extLst>
              <a:ext uri="{FF2B5EF4-FFF2-40B4-BE49-F238E27FC236}">
                <a16:creationId xmlns:a16="http://schemas.microsoft.com/office/drawing/2014/main" id="{ED144801-E3D7-984C-AEBB-D04948EF7DC3}"/>
              </a:ext>
            </a:extLst>
          </p:cNvPr>
          <p:cNvPicPr>
            <a:picLocks noChangeAspect="1"/>
          </p:cNvPicPr>
          <p:nvPr/>
        </p:nvPicPr>
        <p:blipFill>
          <a:blip r:embed="rId6"/>
          <a:stretch>
            <a:fillRect/>
          </a:stretch>
        </p:blipFill>
        <p:spPr>
          <a:xfrm>
            <a:off x="174639" y="3712850"/>
            <a:ext cx="2936268" cy="2519602"/>
          </a:xfrm>
          <a:prstGeom prst="rect">
            <a:avLst/>
          </a:prstGeom>
        </p:spPr>
      </p:pic>
      <p:sp>
        <p:nvSpPr>
          <p:cNvPr id="2" name="Slide Number Placeholder 1">
            <a:extLst>
              <a:ext uri="{FF2B5EF4-FFF2-40B4-BE49-F238E27FC236}">
                <a16:creationId xmlns:a16="http://schemas.microsoft.com/office/drawing/2014/main" id="{99213959-FD2A-B349-9CBE-723E48CE11D7}"/>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26</a:t>
            </a:fld>
            <a:endParaRPr lang="en-US"/>
          </a:p>
        </p:txBody>
      </p:sp>
      <p:sp>
        <p:nvSpPr>
          <p:cNvPr id="3" name="Text Placeholder 2">
            <a:extLst>
              <a:ext uri="{FF2B5EF4-FFF2-40B4-BE49-F238E27FC236}">
                <a16:creationId xmlns:a16="http://schemas.microsoft.com/office/drawing/2014/main" id="{691DFD97-F642-8943-975D-BBA874142450}"/>
              </a:ext>
            </a:extLst>
          </p:cNvPr>
          <p:cNvSpPr>
            <a:spLocks noGrp="1"/>
          </p:cNvSpPr>
          <p:nvPr>
            <p:ph type="body" idx="1"/>
          </p:nvPr>
        </p:nvSpPr>
        <p:spPr/>
        <p:txBody>
          <a:bodyPr/>
          <a:lstStyle/>
          <a:p>
            <a:r>
              <a:rPr lang="en-US" sz="2000" dirty="0"/>
              <a:t>Example: </a:t>
            </a:r>
            <a:r>
              <a:rPr lang="en-US" sz="2000" i="0" u="none" strike="noStrike" dirty="0">
                <a:solidFill>
                  <a:schemeClr val="tx1"/>
                </a:solidFill>
                <a:effectLst/>
                <a:latin typeface="Arial" panose="020B0604020202020204" pitchFamily="34" charset="0"/>
                <a:cs typeface="Arial" panose="020B0604020202020204" pitchFamily="34" charset="0"/>
              </a:rPr>
              <a:t>𝝺 = 2 and 𝝹 = 2</a:t>
            </a:r>
          </a:p>
          <a:p>
            <a:r>
              <a:rPr lang="en-US" sz="2000" dirty="0">
                <a:solidFill>
                  <a:schemeClr val="tx1"/>
                </a:solidFill>
                <a:latin typeface="Arial" panose="020B0604020202020204" pitchFamily="34" charset="0"/>
                <a:cs typeface="Arial" panose="020B0604020202020204" pitchFamily="34" charset="0"/>
              </a:rPr>
              <a:t>Let d</a:t>
            </a:r>
            <a:r>
              <a:rPr lang="en-US" sz="2000" baseline="-25000" dirty="0">
                <a:solidFill>
                  <a:schemeClr val="tx1"/>
                </a:solidFill>
                <a:latin typeface="Arial" panose="020B0604020202020204" pitchFamily="34" charset="0"/>
                <a:cs typeface="Arial" panose="020B0604020202020204" pitchFamily="34" charset="0"/>
              </a:rPr>
              <a:t>v</a:t>
            </a:r>
            <a:r>
              <a:rPr lang="en-US" sz="2000" dirty="0">
                <a:solidFill>
                  <a:schemeClr val="tx1"/>
                </a:solidFill>
                <a:latin typeface="Arial" panose="020B0604020202020204" pitchFamily="34" charset="0"/>
                <a:cs typeface="Arial" panose="020B0604020202020204" pitchFamily="34" charset="0"/>
              </a:rPr>
              <a:t> = vertex v’s average distance to</a:t>
            </a:r>
            <a:r>
              <a:rPr lang="en-US" sz="2000" i="0" u="none" strike="noStrike" dirty="0">
                <a:solidFill>
                  <a:schemeClr val="tx1"/>
                </a:solidFill>
                <a:effectLst/>
                <a:latin typeface="Arial" panose="020B0604020202020204" pitchFamily="34" charset="0"/>
                <a:cs typeface="Arial" panose="020B0604020202020204" pitchFamily="34" charset="0"/>
              </a:rPr>
              <a:t> 𝝹 of its closest neighbors</a:t>
            </a:r>
            <a:r>
              <a:rPr lang="en-US" sz="2000" dirty="0">
                <a:solidFill>
                  <a:schemeClr val="tx1"/>
                </a:solidFill>
                <a:latin typeface="Arial" panose="020B0604020202020204" pitchFamily="34" charset="0"/>
                <a:cs typeface="Arial" panose="020B0604020202020204" pitchFamily="34" charset="0"/>
              </a:rPr>
              <a:t>  </a:t>
            </a:r>
            <a:endParaRPr lang="en-US" sz="2000" i="0" u="none" strike="noStrike" dirty="0">
              <a:solidFill>
                <a:schemeClr val="tx1"/>
              </a:solidFill>
              <a:effectLst/>
              <a:latin typeface="Arial" panose="020B0604020202020204" pitchFamily="34" charset="0"/>
              <a:cs typeface="Arial" panose="020B0604020202020204" pitchFamily="34" charset="0"/>
            </a:endParaRPr>
          </a:p>
          <a:p>
            <a:r>
              <a:rPr lang="en-US" sz="2000" dirty="0">
                <a:solidFill>
                  <a:schemeClr val="tx1"/>
                </a:solidFill>
                <a:latin typeface="Arial" panose="020B0604020202020204" pitchFamily="34" charset="0"/>
                <a:cs typeface="Arial" panose="020B0604020202020204" pitchFamily="34" charset="0"/>
              </a:rPr>
              <a:t>Initial: All potential vertices except the root </a:t>
            </a:r>
            <a:r>
              <a:rPr lang="en-US" sz="2000" dirty="0">
                <a:solidFill>
                  <a:schemeClr val="tx1"/>
                </a:solidFill>
                <a:latin typeface="Arial" panose="020B0604020202020204" pitchFamily="34" charset="0"/>
                <a:cs typeface="Arial" panose="020B0604020202020204" pitchFamily="34" charset="0"/>
                <a:sym typeface="Wingdings" pitchFamily="2" charset="2"/>
              </a:rPr>
              <a:t>are in </a:t>
            </a:r>
            <a:r>
              <a:rPr lang="en-US" sz="2000" b="1" dirty="0">
                <a:solidFill>
                  <a:schemeClr val="tx1"/>
                </a:solidFill>
                <a:latin typeface="Arial" panose="020B0604020202020204" pitchFamily="34" charset="0"/>
                <a:cs typeface="Arial" panose="020B0604020202020204" pitchFamily="34" charset="0"/>
                <a:sym typeface="Wingdings" pitchFamily="2" charset="2"/>
              </a:rPr>
              <a:t>S</a:t>
            </a:r>
          </a:p>
          <a:p>
            <a:r>
              <a:rPr lang="en-US" sz="2000" dirty="0">
                <a:solidFill>
                  <a:schemeClr val="tx1"/>
                </a:solidFill>
                <a:latin typeface="Arial" panose="020B0604020202020204" pitchFamily="34" charset="0"/>
                <a:cs typeface="Arial" panose="020B0604020202020204" pitchFamily="34" charset="0"/>
                <a:sym typeface="Wingdings" pitchFamily="2" charset="2"/>
              </a:rPr>
              <a:t>Iteration 1: black and orange are the closest pair; remove black from </a:t>
            </a:r>
            <a:r>
              <a:rPr lang="en-US" sz="2000" b="1" dirty="0">
                <a:solidFill>
                  <a:schemeClr val="tx1"/>
                </a:solidFill>
                <a:latin typeface="Arial" panose="020B0604020202020204" pitchFamily="34" charset="0"/>
                <a:cs typeface="Arial" panose="020B0604020202020204" pitchFamily="34" charset="0"/>
                <a:sym typeface="Wingdings" pitchFamily="2" charset="2"/>
              </a:rPr>
              <a:t>S </a:t>
            </a:r>
            <a:r>
              <a:rPr lang="en-US" sz="2000" dirty="0">
                <a:solidFill>
                  <a:schemeClr val="tx1"/>
                </a:solidFill>
                <a:latin typeface="Arial" panose="020B0604020202020204" pitchFamily="34" charset="0"/>
                <a:cs typeface="Arial" panose="020B0604020202020204" pitchFamily="34" charset="0"/>
                <a:sym typeface="Wingdings" pitchFamily="2" charset="2"/>
              </a:rPr>
              <a:t>since d</a:t>
            </a:r>
            <a:r>
              <a:rPr lang="en-US" sz="2000" baseline="-25000" dirty="0">
                <a:solidFill>
                  <a:schemeClr val="tx1"/>
                </a:solidFill>
                <a:latin typeface="Arial" panose="020B0604020202020204" pitchFamily="34" charset="0"/>
                <a:cs typeface="Arial" panose="020B0604020202020204" pitchFamily="34" charset="0"/>
                <a:sym typeface="Wingdings" pitchFamily="2" charset="2"/>
              </a:rPr>
              <a:t>black</a:t>
            </a:r>
            <a:r>
              <a:rPr lang="en-US" sz="2000" dirty="0">
                <a:solidFill>
                  <a:schemeClr val="tx1"/>
                </a:solidFill>
                <a:latin typeface="Arial" panose="020B0604020202020204" pitchFamily="34" charset="0"/>
                <a:cs typeface="Arial" panose="020B0604020202020204" pitchFamily="34" charset="0"/>
                <a:sym typeface="Wingdings" pitchFamily="2" charset="2"/>
              </a:rPr>
              <a:t> &gt; d</a:t>
            </a:r>
            <a:r>
              <a:rPr lang="en-US" sz="2000" baseline="-25000" dirty="0">
                <a:solidFill>
                  <a:schemeClr val="tx1"/>
                </a:solidFill>
                <a:latin typeface="Arial" panose="020B0604020202020204" pitchFamily="34" charset="0"/>
                <a:cs typeface="Arial" panose="020B0604020202020204" pitchFamily="34" charset="0"/>
                <a:sym typeface="Wingdings" pitchFamily="2" charset="2"/>
              </a:rPr>
              <a:t>yellow</a:t>
            </a:r>
            <a:endParaRPr lang="en-US" sz="2000" dirty="0">
              <a:solidFill>
                <a:schemeClr val="tx1"/>
              </a:solidFill>
              <a:latin typeface="Arial" panose="020B0604020202020204" pitchFamily="34" charset="0"/>
              <a:cs typeface="Arial" panose="020B0604020202020204" pitchFamily="34" charset="0"/>
              <a:sym typeface="Wingdings" pitchFamily="2" charset="2"/>
            </a:endParaRPr>
          </a:p>
          <a:p>
            <a:r>
              <a:rPr lang="en-US" sz="2000" dirty="0">
                <a:solidFill>
                  <a:schemeClr val="tx1"/>
                </a:solidFill>
                <a:latin typeface="Arial" panose="020B0604020202020204" pitchFamily="34" charset="0"/>
                <a:cs typeface="Arial" panose="020B0604020202020204" pitchFamily="34" charset="0"/>
                <a:sym typeface="Wingdings" pitchFamily="2" charset="2"/>
              </a:rPr>
              <a:t>Iteration 2: orange and purple are the closest pair; remove orange from </a:t>
            </a:r>
            <a:r>
              <a:rPr lang="en-US" sz="2000" b="1" dirty="0">
                <a:solidFill>
                  <a:schemeClr val="tx1"/>
                </a:solidFill>
                <a:latin typeface="Arial" panose="020B0604020202020204" pitchFamily="34" charset="0"/>
                <a:cs typeface="Arial" panose="020B0604020202020204" pitchFamily="34" charset="0"/>
                <a:sym typeface="Wingdings" pitchFamily="2" charset="2"/>
              </a:rPr>
              <a:t>S </a:t>
            </a:r>
            <a:r>
              <a:rPr lang="en-US" sz="2000" dirty="0">
                <a:solidFill>
                  <a:schemeClr val="tx1"/>
                </a:solidFill>
                <a:latin typeface="Arial" panose="020B0604020202020204" pitchFamily="34" charset="0"/>
                <a:cs typeface="Arial" panose="020B0604020202020204" pitchFamily="34" charset="0"/>
                <a:sym typeface="Wingdings" pitchFamily="2" charset="2"/>
              </a:rPr>
              <a:t>since d</a:t>
            </a:r>
            <a:r>
              <a:rPr lang="en-US" sz="2000" baseline="-25000" dirty="0">
                <a:solidFill>
                  <a:schemeClr val="tx1"/>
                </a:solidFill>
                <a:latin typeface="Arial" panose="020B0604020202020204" pitchFamily="34" charset="0"/>
                <a:cs typeface="Arial" panose="020B0604020202020204" pitchFamily="34" charset="0"/>
                <a:sym typeface="Wingdings" pitchFamily="2" charset="2"/>
              </a:rPr>
              <a:t>orange</a:t>
            </a:r>
            <a:r>
              <a:rPr lang="en-US" sz="2000" dirty="0">
                <a:solidFill>
                  <a:schemeClr val="tx1"/>
                </a:solidFill>
                <a:latin typeface="Arial" panose="020B0604020202020204" pitchFamily="34" charset="0"/>
                <a:cs typeface="Arial" panose="020B0604020202020204" pitchFamily="34" charset="0"/>
                <a:sym typeface="Wingdings" pitchFamily="2" charset="2"/>
              </a:rPr>
              <a:t> &gt; d</a:t>
            </a:r>
            <a:r>
              <a:rPr lang="en-US" sz="2000" baseline="-25000" dirty="0">
                <a:solidFill>
                  <a:schemeClr val="tx1"/>
                </a:solidFill>
                <a:latin typeface="Arial" panose="020B0604020202020204" pitchFamily="34" charset="0"/>
                <a:cs typeface="Arial" panose="020B0604020202020204" pitchFamily="34" charset="0"/>
                <a:sym typeface="Wingdings" pitchFamily="2" charset="2"/>
              </a:rPr>
              <a:t>purple</a:t>
            </a:r>
            <a:endParaRPr lang="en-US" sz="2000" dirty="0">
              <a:solidFill>
                <a:schemeClr val="tx1"/>
              </a:solidFill>
              <a:latin typeface="Arial" panose="020B0604020202020204" pitchFamily="34" charset="0"/>
              <a:cs typeface="Arial" panose="020B0604020202020204" pitchFamily="34" charset="0"/>
              <a:sym typeface="Wingdings" pitchFamily="2" charset="2"/>
            </a:endParaRPr>
          </a:p>
          <a:p>
            <a:r>
              <a:rPr lang="en-US" sz="2000" dirty="0">
                <a:solidFill>
                  <a:schemeClr val="tx1"/>
                </a:solidFill>
                <a:latin typeface="Arial" panose="020B0604020202020204" pitchFamily="34" charset="0"/>
                <a:cs typeface="Arial" panose="020B0604020202020204" pitchFamily="34" charset="0"/>
                <a:sym typeface="Wingdings" pitchFamily="2" charset="2"/>
              </a:rPr>
              <a:t>Final Modification to </a:t>
            </a:r>
            <a:r>
              <a:rPr lang="en-US" sz="2000" b="1" dirty="0">
                <a:solidFill>
                  <a:schemeClr val="tx1"/>
                </a:solidFill>
                <a:latin typeface="Arial" panose="020B0604020202020204" pitchFamily="34" charset="0"/>
                <a:cs typeface="Arial" panose="020B0604020202020204" pitchFamily="34" charset="0"/>
                <a:sym typeface="Wingdings" pitchFamily="2" charset="2"/>
              </a:rPr>
              <a:t>S</a:t>
            </a:r>
            <a:r>
              <a:rPr lang="en-US" sz="2000" dirty="0">
                <a:solidFill>
                  <a:schemeClr val="tx1"/>
                </a:solidFill>
                <a:latin typeface="Arial" panose="020B0604020202020204" pitchFamily="34" charset="0"/>
                <a:cs typeface="Arial" panose="020B0604020202020204" pitchFamily="34" charset="0"/>
                <a:sym typeface="Wingdings" pitchFamily="2" charset="2"/>
              </a:rPr>
              <a:t>: Add center-most point to S (in this case, the black vertex)</a:t>
            </a:r>
            <a:endParaRPr lang="en-US" sz="2000" dirty="0"/>
          </a:p>
        </p:txBody>
      </p:sp>
      <p:sp>
        <p:nvSpPr>
          <p:cNvPr id="17" name="TextBox 16">
            <a:extLst>
              <a:ext uri="{FF2B5EF4-FFF2-40B4-BE49-F238E27FC236}">
                <a16:creationId xmlns:a16="http://schemas.microsoft.com/office/drawing/2014/main" id="{602D380B-A26D-F640-9633-996E0511515D}"/>
              </a:ext>
            </a:extLst>
          </p:cNvPr>
          <p:cNvSpPr txBox="1"/>
          <p:nvPr/>
        </p:nvSpPr>
        <p:spPr>
          <a:xfrm>
            <a:off x="142268" y="105789"/>
            <a:ext cx="5588000" cy="584775"/>
          </a:xfrm>
          <a:prstGeom prst="rect">
            <a:avLst/>
          </a:prstGeom>
          <a:noFill/>
        </p:spPr>
        <p:txBody>
          <a:bodyPr wrap="square" rtlCol="0">
            <a:spAutoFit/>
          </a:bodyPr>
          <a:lstStyle/>
          <a:p>
            <a:r>
              <a:rPr lang="en-US" sz="3200" b="1" dirty="0">
                <a:solidFill>
                  <a:srgbClr val="254061"/>
                </a:solidFill>
                <a:latin typeface="Arial" panose="020B0604020202020204" pitchFamily="34" charset="0"/>
                <a:cs typeface="Arial" panose="020B0604020202020204" pitchFamily="34" charset="0"/>
              </a:rPr>
              <a:t>MSS Example</a:t>
            </a:r>
            <a:endParaRPr kumimoji="0" lang="en-US" sz="3200" b="1" i="0" u="none" strike="noStrike" kern="0" cap="none" spc="0" normalizeH="0" baseline="0" noProof="0" dirty="0">
              <a:ln>
                <a:noFill/>
              </a:ln>
              <a:solidFill>
                <a:srgbClr val="632423"/>
              </a:solidFill>
              <a:effectLst/>
              <a:uLnTx/>
              <a:uFillTx/>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248953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dissolv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 calcmode="lin" valueType="num">
                                      <p:cBhvr additive="base">
                                        <p:cTn id="1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dissolv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dissolve">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ED5601-41CA-0B47-8C7D-6A956A5B4604}"/>
              </a:ext>
            </a:extLst>
          </p:cNvPr>
          <p:cNvSpPr>
            <a:spLocks noGrp="1"/>
          </p:cNvSpPr>
          <p:nvPr>
            <p:ph type="body" idx="1"/>
          </p:nvPr>
        </p:nvSpPr>
        <p:spPr/>
        <p:txBody>
          <a:bodyPr/>
          <a:lstStyle/>
          <a:p>
            <a:r>
              <a:rPr lang="en-US" dirty="0"/>
              <a:t>Background/Motivation</a:t>
            </a:r>
          </a:p>
          <a:p>
            <a:r>
              <a:rPr lang="en-US" dirty="0"/>
              <a:t>PD Characterization Results</a:t>
            </a:r>
          </a:p>
          <a:p>
            <a:r>
              <a:rPr lang="en-US" dirty="0"/>
              <a:t>Multi-Source Prim-Dijkstra (MSPD) Heuristic</a:t>
            </a:r>
          </a:p>
          <a:p>
            <a:r>
              <a:rPr lang="en-US" dirty="0"/>
              <a:t>MSPD Empirical Setup/Results</a:t>
            </a:r>
          </a:p>
          <a:p>
            <a:r>
              <a:rPr lang="en-US" dirty="0"/>
              <a:t>Multi-Source Selection (MSS) Heuristic</a:t>
            </a:r>
          </a:p>
          <a:p>
            <a:r>
              <a:rPr lang="en-US" b="1" dirty="0"/>
              <a:t>MSS Empirical Setup/Results</a:t>
            </a:r>
          </a:p>
          <a:p>
            <a:r>
              <a:rPr lang="en-US" dirty="0"/>
              <a:t>Conclusion</a:t>
            </a:r>
          </a:p>
          <a:p>
            <a:endParaRPr lang="en-US" dirty="0"/>
          </a:p>
          <a:p>
            <a:endParaRPr lang="en-US" dirty="0"/>
          </a:p>
        </p:txBody>
      </p:sp>
      <p:sp>
        <p:nvSpPr>
          <p:cNvPr id="4" name="Google Shape;52;p13">
            <a:extLst>
              <a:ext uri="{FF2B5EF4-FFF2-40B4-BE49-F238E27FC236}">
                <a16:creationId xmlns:a16="http://schemas.microsoft.com/office/drawing/2014/main" id="{CA7CB17E-E080-EF4C-9181-283953A3C364}"/>
              </a:ext>
            </a:extLst>
          </p:cNvPr>
          <p:cNvSpPr txBox="1"/>
          <p:nvPr/>
        </p:nvSpPr>
        <p:spPr>
          <a:xfrm>
            <a:off x="228601" y="100013"/>
            <a:ext cx="11611978" cy="4962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254061"/>
              </a:buClr>
              <a:buSzPts val="3200"/>
              <a:buFont typeface="Arial"/>
              <a:buNone/>
              <a:tabLst/>
              <a:defRPr/>
            </a:pPr>
            <a:r>
              <a:rPr lang="en-US" sz="3200" b="1" dirty="0">
                <a:solidFill>
                  <a:srgbClr val="254061"/>
                </a:solidFill>
                <a:latin typeface="Arial" panose="020B0604020202020204" pitchFamily="34" charset="0"/>
                <a:cs typeface="Arial" panose="020B0604020202020204" pitchFamily="34" charset="0"/>
              </a:rPr>
              <a:t>Outline</a:t>
            </a:r>
            <a:endParaRPr kumimoji="0" lang="en-US" sz="3200" b="1" i="0" u="none" strike="noStrike" kern="0" cap="none" spc="0" normalizeH="0" baseline="0" noProof="0" dirty="0">
              <a:ln>
                <a:noFill/>
              </a:ln>
              <a:solidFill>
                <a:srgbClr val="632423"/>
              </a:solidFill>
              <a:effectLst/>
              <a:uLnTx/>
              <a:uFillTx/>
              <a:latin typeface="Arial" panose="020B0604020202020204" pitchFamily="34" charset="0"/>
              <a:ea typeface="Arial"/>
              <a:cs typeface="Arial" panose="020B0604020202020204" pitchFamily="34" charset="0"/>
              <a:sym typeface="Arial"/>
            </a:endParaRPr>
          </a:p>
        </p:txBody>
      </p:sp>
      <p:sp>
        <p:nvSpPr>
          <p:cNvPr id="3" name="슬라이드 번호 개체 틀 2">
            <a:extLst>
              <a:ext uri="{FF2B5EF4-FFF2-40B4-BE49-F238E27FC236}">
                <a16:creationId xmlns:a16="http://schemas.microsoft.com/office/drawing/2014/main" id="{3857304A-A28C-E2FD-AAD5-ED6FA8809F6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27</a:t>
            </a:fld>
            <a:endParaRPr lang="en-US"/>
          </a:p>
        </p:txBody>
      </p:sp>
    </p:spTree>
    <p:extLst>
      <p:ext uri="{BB962C8B-B14F-4D97-AF65-F5344CB8AC3E}">
        <p14:creationId xmlns:p14="http://schemas.microsoft.com/office/powerpoint/2010/main" val="34177296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id="{E0618EB4-76ED-40F0-AD34-8610B26A9781}"/>
              </a:ext>
            </a:extLst>
          </p:cNvPr>
          <p:cNvSpPr>
            <a:spLocks noGrp="1"/>
          </p:cNvSpPr>
          <p:nvPr>
            <p:ph type="body" idx="1"/>
          </p:nvPr>
        </p:nvSpPr>
        <p:spPr>
          <a:xfrm>
            <a:off x="228600" y="838200"/>
            <a:ext cx="11780838" cy="4976674"/>
          </a:xfrm>
        </p:spPr>
        <p:txBody>
          <a:bodyPr>
            <a:normAutofit/>
          </a:bodyPr>
          <a:lstStyle/>
          <a:p>
            <a:pPr>
              <a:spcBef>
                <a:spcPts val="1200"/>
              </a:spcBef>
            </a:pPr>
            <a:r>
              <a:rPr lang="en-US" altLang="ko-KR" dirty="0"/>
              <a:t>We ran the MSS heuristic for all nets generated in MSPD studies</a:t>
            </a:r>
          </a:p>
          <a:p>
            <a:pPr>
              <a:spcBef>
                <a:spcPts val="1200"/>
              </a:spcBef>
            </a:pPr>
            <a:r>
              <a:rPr lang="en-US" altLang="ko-KR" dirty="0"/>
              <a:t>We evaluate the MSS heuristic produced tree using two metrics:</a:t>
            </a:r>
          </a:p>
          <a:p>
            <a:pPr lvl="1">
              <a:spcBef>
                <a:spcPts val="1200"/>
              </a:spcBef>
            </a:pPr>
            <a:r>
              <a:rPr lang="en-US" altLang="ko-KR" dirty="0"/>
              <a:t> </a:t>
            </a:r>
            <a:r>
              <a:rPr lang="en-US" altLang="ko-KR" b="1" dirty="0"/>
              <a:t>J% </a:t>
            </a:r>
          </a:p>
          <a:p>
            <a:pPr lvl="2">
              <a:spcBef>
                <a:spcPts val="1200"/>
              </a:spcBef>
            </a:pPr>
            <a:r>
              <a:rPr lang="en-US" altLang="ko-KR" dirty="0"/>
              <a:t>Rank all MSPD trees in non-decreasing order of solution cost. </a:t>
            </a:r>
          </a:p>
          <a:p>
            <a:pPr lvl="2">
              <a:spcBef>
                <a:spcPts val="1200"/>
              </a:spcBef>
            </a:pPr>
            <a:r>
              <a:rPr lang="en-US" altLang="ko-KR" dirty="0"/>
              <a:t>The best (lowest cost) MSS-produced tree has a J% suboptimality if it ranks within J% (percentile) of all MSPD tree solutions.</a:t>
            </a:r>
          </a:p>
          <a:p>
            <a:pPr lvl="1">
              <a:spcBef>
                <a:spcPts val="1200"/>
              </a:spcBef>
            </a:pPr>
            <a:r>
              <a:rPr lang="en-US" altLang="ko-KR" b="1" dirty="0"/>
              <a:t>K%</a:t>
            </a:r>
          </a:p>
          <a:p>
            <a:pPr lvl="2">
              <a:spcBef>
                <a:spcPts val="1200"/>
              </a:spcBef>
            </a:pPr>
            <a:r>
              <a:rPr lang="en-US" altLang="ko-KR" dirty="0"/>
              <a:t>Percent increase in the best MSS-produced tree w.r.t. best MSPD-produced tree</a:t>
            </a:r>
            <a:r>
              <a:rPr lang="en-US" altLang="ko-KR" sz="2400" dirty="0"/>
              <a:t>.</a:t>
            </a:r>
          </a:p>
        </p:txBody>
      </p:sp>
      <p:sp>
        <p:nvSpPr>
          <p:cNvPr id="4" name="Google Shape;52;p13">
            <a:extLst>
              <a:ext uri="{FF2B5EF4-FFF2-40B4-BE49-F238E27FC236}">
                <a16:creationId xmlns:a16="http://schemas.microsoft.com/office/drawing/2014/main" id="{DE6CDF3E-320E-46AB-A45F-45450498BFC6}"/>
              </a:ext>
            </a:extLst>
          </p:cNvPr>
          <p:cNvSpPr txBox="1"/>
          <p:nvPr/>
        </p:nvSpPr>
        <p:spPr>
          <a:xfrm>
            <a:off x="142875" y="100013"/>
            <a:ext cx="11611978" cy="4962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254061"/>
              </a:buClr>
              <a:buSzPts val="3200"/>
              <a:buFont typeface="Arial"/>
              <a:buNone/>
              <a:tabLst/>
              <a:defRPr/>
            </a:pPr>
            <a:r>
              <a:rPr lang="en-US" sz="3200" b="1" dirty="0">
                <a:solidFill>
                  <a:srgbClr val="254061"/>
                </a:solidFill>
                <a:latin typeface="Arial" panose="020B0604020202020204" pitchFamily="34" charset="0"/>
                <a:cs typeface="Arial" panose="020B0604020202020204" pitchFamily="34" charset="0"/>
              </a:rPr>
              <a:t>MSS Empirical Setup/Results</a:t>
            </a:r>
            <a:endParaRPr kumimoji="0" sz="3200" b="1" i="0" u="none" strike="noStrike" kern="0" cap="none" spc="0" normalizeH="0" baseline="0" noProof="0" dirty="0">
              <a:ln>
                <a:noFill/>
              </a:ln>
              <a:solidFill>
                <a:srgbClr val="632423"/>
              </a:solidFill>
              <a:effectLst/>
              <a:uLnTx/>
              <a:uFillTx/>
              <a:latin typeface="Arial" panose="020B0604020202020204" pitchFamily="34" charset="0"/>
              <a:ea typeface="Arial"/>
              <a:cs typeface="Arial" panose="020B0604020202020204" pitchFamily="34" charset="0"/>
              <a:sym typeface="Arial"/>
            </a:endParaRPr>
          </a:p>
        </p:txBody>
      </p:sp>
      <p:sp>
        <p:nvSpPr>
          <p:cNvPr id="2" name="슬라이드 번호 개체 틀 1">
            <a:extLst>
              <a:ext uri="{FF2B5EF4-FFF2-40B4-BE49-F238E27FC236}">
                <a16:creationId xmlns:a16="http://schemas.microsoft.com/office/drawing/2014/main" id="{E17802C9-69B9-088B-3469-FFB6F9415B3A}"/>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28</a:t>
            </a:fld>
            <a:endParaRPr lang="en-US"/>
          </a:p>
        </p:txBody>
      </p:sp>
    </p:spTree>
    <p:extLst>
      <p:ext uri="{BB962C8B-B14F-4D97-AF65-F5344CB8AC3E}">
        <p14:creationId xmlns:p14="http://schemas.microsoft.com/office/powerpoint/2010/main" val="2431912040"/>
      </p:ext>
    </p:extLst>
  </p:cSld>
  <p:clrMapOvr>
    <a:masterClrMapping/>
  </p:clrMapOvr>
  <mc:AlternateContent xmlns:mc="http://schemas.openxmlformats.org/markup-compatibility/2006" xmlns:p14="http://schemas.microsoft.com/office/powerpoint/2010/main">
    <mc:Choice Requires="p14">
      <p:transition spd="slow" p14:dur="2000" advTm="31218"/>
    </mc:Choice>
    <mc:Fallback xmlns="">
      <p:transition spd="slow" advTm="3121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id="{E0618EB4-76ED-40F0-AD34-8610B26A9781}"/>
              </a:ext>
            </a:extLst>
          </p:cNvPr>
          <p:cNvSpPr>
            <a:spLocks noGrp="1"/>
          </p:cNvSpPr>
          <p:nvPr>
            <p:ph type="body" idx="1"/>
          </p:nvPr>
        </p:nvSpPr>
        <p:spPr>
          <a:xfrm>
            <a:off x="228600" y="838200"/>
            <a:ext cx="11780838" cy="5410200"/>
          </a:xfrm>
        </p:spPr>
        <p:txBody>
          <a:bodyPr>
            <a:noAutofit/>
          </a:bodyPr>
          <a:lstStyle/>
          <a:p>
            <a:pPr>
              <a:spcBef>
                <a:spcPts val="1200"/>
              </a:spcBef>
            </a:pPr>
            <a:r>
              <a:rPr lang="en-US" altLang="ko-KR" sz="2400" dirty="0">
                <a:solidFill>
                  <a:schemeClr val="tx1"/>
                </a:solidFill>
                <a:latin typeface="Arial" panose="020B0604020202020204" pitchFamily="34" charset="0"/>
                <a:cs typeface="Arial" panose="020B0604020202020204" pitchFamily="34" charset="0"/>
              </a:rPr>
              <a:t>For a </a:t>
            </a:r>
            <a:r>
              <a:rPr lang="en-US" altLang="ko-KR" sz="2400" b="1" dirty="0">
                <a:solidFill>
                  <a:schemeClr val="tx1"/>
                </a:solidFill>
                <a:latin typeface="Arial" panose="020B0604020202020204" pitchFamily="34" charset="0"/>
                <a:cs typeface="Arial" panose="020B0604020202020204" pitchFamily="34" charset="0"/>
              </a:rPr>
              <a:t>fixed </a:t>
            </a:r>
            <a:r>
              <a:rPr lang="en-US" sz="2400" b="1" u="none" strike="noStrike" dirty="0">
                <a:solidFill>
                  <a:schemeClr val="tx1"/>
                </a:solidFill>
                <a:effectLst/>
                <a:latin typeface="Arial" panose="020B0604020202020204" pitchFamily="34" charset="0"/>
                <a:cs typeface="Arial" panose="020B0604020202020204" pitchFamily="34" charset="0"/>
              </a:rPr>
              <a:t>𝝹 and fixed |V| </a:t>
            </a:r>
            <a:r>
              <a:rPr lang="en-US" sz="2400" i="0" u="none" strike="noStrike" dirty="0">
                <a:solidFill>
                  <a:schemeClr val="tx1"/>
                </a:solidFill>
                <a:effectLst/>
                <a:latin typeface="Arial" panose="020B0604020202020204" pitchFamily="34" charset="0"/>
                <a:cs typeface="Arial" panose="020B0604020202020204" pitchFamily="34" charset="0"/>
              </a:rPr>
              <a:t>(net size), increasing 𝝺 </a:t>
            </a:r>
            <a:r>
              <a:rPr lang="en-US" sz="2400" dirty="0">
                <a:solidFill>
                  <a:schemeClr val="accent1"/>
                </a:solidFill>
                <a:latin typeface="Arial" panose="020B0604020202020204" pitchFamily="34" charset="0"/>
                <a:cs typeface="Arial" panose="020B0604020202020204" pitchFamily="34" charset="0"/>
                <a:sym typeface="Wingdings" pitchFamily="2" charset="2"/>
              </a:rPr>
              <a:t>decreases both K% and J%</a:t>
            </a:r>
          </a:p>
          <a:p>
            <a:pPr>
              <a:spcBef>
                <a:spcPts val="1200"/>
              </a:spcBef>
            </a:pPr>
            <a:r>
              <a:rPr lang="en-US" altLang="ko-KR" sz="2400" dirty="0">
                <a:solidFill>
                  <a:schemeClr val="tx1"/>
                </a:solidFill>
                <a:latin typeface="Arial" panose="020B0604020202020204" pitchFamily="34" charset="0"/>
                <a:cs typeface="Arial" panose="020B0604020202020204" pitchFamily="34" charset="0"/>
              </a:rPr>
              <a:t>For a </a:t>
            </a:r>
            <a:r>
              <a:rPr lang="en-US" altLang="ko-KR" sz="2400" b="1" dirty="0">
                <a:solidFill>
                  <a:schemeClr val="tx1"/>
                </a:solidFill>
                <a:latin typeface="Arial" panose="020B0604020202020204" pitchFamily="34" charset="0"/>
                <a:cs typeface="Arial" panose="020B0604020202020204" pitchFamily="34" charset="0"/>
              </a:rPr>
              <a:t>fixed </a:t>
            </a:r>
            <a:r>
              <a:rPr lang="en-US" sz="2400" b="1" i="0" u="none" strike="noStrike" dirty="0">
                <a:solidFill>
                  <a:schemeClr val="tx1"/>
                </a:solidFill>
                <a:effectLst/>
                <a:latin typeface="Arial" panose="020B0604020202020204" pitchFamily="34" charset="0"/>
                <a:cs typeface="Arial" panose="020B0604020202020204" pitchFamily="34" charset="0"/>
              </a:rPr>
              <a:t>𝝹 and fixed 𝝺</a:t>
            </a:r>
            <a:r>
              <a:rPr lang="en-US" sz="2400" i="0" u="none" strike="noStrike" dirty="0">
                <a:solidFill>
                  <a:schemeClr val="tx1"/>
                </a:solidFill>
                <a:effectLst/>
                <a:latin typeface="Arial" panose="020B0604020202020204" pitchFamily="34" charset="0"/>
                <a:cs typeface="Arial" panose="020B0604020202020204" pitchFamily="34" charset="0"/>
              </a:rPr>
              <a:t>, increasing |V| </a:t>
            </a:r>
            <a:r>
              <a:rPr lang="en-US" sz="2400" dirty="0">
                <a:solidFill>
                  <a:schemeClr val="accent1"/>
                </a:solidFill>
                <a:latin typeface="Arial" panose="020B0604020202020204" pitchFamily="34" charset="0"/>
                <a:cs typeface="Arial" panose="020B0604020202020204" pitchFamily="34" charset="0"/>
                <a:sym typeface="Wingdings" pitchFamily="2" charset="2"/>
              </a:rPr>
              <a:t>decreases J%</a:t>
            </a:r>
            <a:r>
              <a:rPr lang="en-US" sz="2400" dirty="0">
                <a:solidFill>
                  <a:schemeClr val="tx1"/>
                </a:solidFill>
                <a:latin typeface="Arial" panose="020B0604020202020204" pitchFamily="34" charset="0"/>
                <a:cs typeface="Arial" panose="020B0604020202020204" pitchFamily="34" charset="0"/>
                <a:sym typeface="Wingdings" pitchFamily="2" charset="2"/>
              </a:rPr>
              <a:t> but </a:t>
            </a:r>
            <a:r>
              <a:rPr lang="en-US" sz="2400" dirty="0">
                <a:solidFill>
                  <a:schemeClr val="accent2"/>
                </a:solidFill>
                <a:latin typeface="Arial" panose="020B0604020202020204" pitchFamily="34" charset="0"/>
                <a:cs typeface="Arial" panose="020B0604020202020204" pitchFamily="34" charset="0"/>
                <a:sym typeface="Wingdings" pitchFamily="2" charset="2"/>
              </a:rPr>
              <a:t>increases K%</a:t>
            </a:r>
          </a:p>
          <a:p>
            <a:pPr>
              <a:spcBef>
                <a:spcPts val="1200"/>
              </a:spcBef>
            </a:pPr>
            <a:r>
              <a:rPr lang="en-US" altLang="ko-KR" sz="2400" dirty="0">
                <a:solidFill>
                  <a:schemeClr val="tx1"/>
                </a:solidFill>
                <a:latin typeface="Arial" panose="020B0604020202020204" pitchFamily="34" charset="0"/>
                <a:cs typeface="Arial" panose="020B0604020202020204" pitchFamily="34" charset="0"/>
              </a:rPr>
              <a:t>For a </a:t>
            </a:r>
            <a:r>
              <a:rPr lang="en-US" altLang="ko-KR" sz="2400" b="1" dirty="0">
                <a:solidFill>
                  <a:schemeClr val="tx1"/>
                </a:solidFill>
                <a:latin typeface="Arial" panose="020B0604020202020204" pitchFamily="34" charset="0"/>
                <a:cs typeface="Arial" panose="020B0604020202020204" pitchFamily="34" charset="0"/>
              </a:rPr>
              <a:t>fixed </a:t>
            </a:r>
            <a:r>
              <a:rPr lang="en-US" sz="2400" b="1" i="0" u="none" strike="noStrike" dirty="0">
                <a:solidFill>
                  <a:schemeClr val="tx1"/>
                </a:solidFill>
                <a:effectLst/>
                <a:latin typeface="Arial" panose="020B0604020202020204" pitchFamily="34" charset="0"/>
                <a:cs typeface="Arial" panose="020B0604020202020204" pitchFamily="34" charset="0"/>
              </a:rPr>
              <a:t>𝝺 and fixed |V|</a:t>
            </a:r>
            <a:r>
              <a:rPr lang="en-US" sz="2400" i="0" u="none" strike="noStrike" dirty="0">
                <a:solidFill>
                  <a:schemeClr val="tx1"/>
                </a:solidFill>
                <a:effectLst/>
                <a:latin typeface="Arial" panose="020B0604020202020204" pitchFamily="34" charset="0"/>
                <a:cs typeface="Arial" panose="020B0604020202020204" pitchFamily="34" charset="0"/>
              </a:rPr>
              <a:t>, increasing 𝝹 </a:t>
            </a:r>
            <a:r>
              <a:rPr lang="en-US" sz="2400" dirty="0">
                <a:solidFill>
                  <a:schemeClr val="accent1"/>
                </a:solidFill>
                <a:latin typeface="Arial" panose="020B0604020202020204" pitchFamily="34" charset="0"/>
                <a:cs typeface="Arial" panose="020B0604020202020204" pitchFamily="34" charset="0"/>
                <a:sym typeface="Wingdings" pitchFamily="2" charset="2"/>
              </a:rPr>
              <a:t>decreases both K% and J%</a:t>
            </a:r>
            <a:endParaRPr lang="en-US" altLang="ko-KR" sz="2400" dirty="0">
              <a:solidFill>
                <a:schemeClr val="accent1"/>
              </a:solidFill>
              <a:latin typeface="Arial" panose="020B0604020202020204" pitchFamily="34" charset="0"/>
              <a:cs typeface="Arial" panose="020B0604020202020204" pitchFamily="34" charset="0"/>
            </a:endParaRPr>
          </a:p>
          <a:p>
            <a:pPr marL="50800" indent="0">
              <a:spcBef>
                <a:spcPts val="1200"/>
              </a:spcBef>
              <a:buNone/>
            </a:pPr>
            <a:endParaRPr lang="en-US" altLang="ko-KR" dirty="0">
              <a:solidFill>
                <a:schemeClr val="tx1"/>
              </a:solidFill>
              <a:latin typeface="Arial" panose="020B0604020202020204" pitchFamily="34" charset="0"/>
              <a:cs typeface="Arial" panose="020B0604020202020204" pitchFamily="34" charset="0"/>
            </a:endParaRPr>
          </a:p>
          <a:p>
            <a:pPr>
              <a:spcBef>
                <a:spcPts val="1200"/>
              </a:spcBef>
            </a:pPr>
            <a:r>
              <a:rPr lang="en-US" altLang="ko-KR" dirty="0">
                <a:solidFill>
                  <a:schemeClr val="tx1"/>
                </a:solidFill>
                <a:latin typeface="Arial" panose="020B0604020202020204" pitchFamily="34" charset="0"/>
                <a:cs typeface="Arial" panose="020B0604020202020204" pitchFamily="34" charset="0"/>
              </a:rPr>
              <a:t>Results for </a:t>
            </a:r>
            <a:r>
              <a:rPr lang="en-US" i="0" u="none" strike="noStrike" dirty="0">
                <a:solidFill>
                  <a:schemeClr val="tx1"/>
                </a:solidFill>
                <a:effectLst/>
                <a:latin typeface="Arial" panose="020B0604020202020204" pitchFamily="34" charset="0"/>
                <a:cs typeface="Arial" panose="020B0604020202020204" pitchFamily="34" charset="0"/>
              </a:rPr>
              <a:t>𝝹 = [1, 2, 4, 8] x 𝝺 = [1, 2, 3, 4]</a:t>
            </a:r>
            <a:r>
              <a:rPr lang="en-US" altLang="ko-KR" dirty="0">
                <a:solidFill>
                  <a:schemeClr val="tx1"/>
                </a:solidFill>
                <a:latin typeface="Arial" panose="020B0604020202020204" pitchFamily="34" charset="0"/>
                <a:cs typeface="Arial" panose="020B0604020202020204" pitchFamily="34" charset="0"/>
              </a:rPr>
              <a:t>:</a:t>
            </a:r>
          </a:p>
          <a:p>
            <a:pPr lvl="1">
              <a:spcBef>
                <a:spcPts val="1200"/>
              </a:spcBef>
            </a:pPr>
            <a:r>
              <a:rPr lang="en-US" altLang="ko-KR" dirty="0">
                <a:solidFill>
                  <a:schemeClr val="tx1"/>
                </a:solidFill>
                <a:latin typeface="Arial" panose="020B0604020202020204" pitchFamily="34" charset="0"/>
                <a:cs typeface="Arial" panose="020B0604020202020204" pitchFamily="34" charset="0"/>
              </a:rPr>
              <a:t>Generally, </a:t>
            </a:r>
            <a:r>
              <a:rPr lang="en-US" altLang="ko-KR" b="1" i="1" dirty="0">
                <a:solidFill>
                  <a:schemeClr val="tx1"/>
                </a:solidFill>
                <a:latin typeface="Arial" panose="020B0604020202020204" pitchFamily="34" charset="0"/>
                <a:cs typeface="Arial" panose="020B0604020202020204" pitchFamily="34" charset="0"/>
              </a:rPr>
              <a:t>K% &lt;= 6%</a:t>
            </a:r>
          </a:p>
          <a:p>
            <a:pPr lvl="1">
              <a:spcBef>
                <a:spcPts val="1200"/>
              </a:spcBef>
            </a:pPr>
            <a:r>
              <a:rPr lang="en-US" altLang="ko-KR" dirty="0">
                <a:solidFill>
                  <a:schemeClr val="tx1"/>
                </a:solidFill>
                <a:latin typeface="Arial" panose="020B0604020202020204" pitchFamily="34" charset="0"/>
                <a:cs typeface="Arial" panose="020B0604020202020204" pitchFamily="34" charset="0"/>
              </a:rPr>
              <a:t>Generally, </a:t>
            </a:r>
            <a:r>
              <a:rPr lang="en-US" altLang="ko-KR" b="1" i="1" dirty="0">
                <a:solidFill>
                  <a:schemeClr val="tx1"/>
                </a:solidFill>
                <a:latin typeface="Arial" panose="020B0604020202020204" pitchFamily="34" charset="0"/>
                <a:cs typeface="Arial" panose="020B0604020202020204" pitchFamily="34" charset="0"/>
              </a:rPr>
              <a:t>J% &lt;= 1%</a:t>
            </a:r>
          </a:p>
          <a:p>
            <a:pPr>
              <a:spcBef>
                <a:spcPts val="1200"/>
              </a:spcBef>
            </a:pPr>
            <a:endParaRPr lang="en-US" altLang="ko-KR" b="1" i="1" dirty="0">
              <a:solidFill>
                <a:schemeClr val="tx1"/>
              </a:solidFill>
              <a:latin typeface="Arial" panose="020B0604020202020204" pitchFamily="34" charset="0"/>
              <a:cs typeface="Arial" panose="020B0604020202020204" pitchFamily="34" charset="0"/>
            </a:endParaRPr>
          </a:p>
          <a:p>
            <a:pPr>
              <a:spcBef>
                <a:spcPts val="1200"/>
              </a:spcBef>
            </a:pPr>
            <a:endParaRPr lang="en-US" altLang="ko-KR" b="1" i="1" dirty="0">
              <a:solidFill>
                <a:schemeClr val="tx1"/>
              </a:solidFill>
              <a:latin typeface="Arial" panose="020B0604020202020204" pitchFamily="34" charset="0"/>
              <a:cs typeface="Arial" panose="020B0604020202020204" pitchFamily="34" charset="0"/>
            </a:endParaRPr>
          </a:p>
          <a:p>
            <a:pPr>
              <a:spcBef>
                <a:spcPts val="1200"/>
              </a:spcBef>
            </a:pPr>
            <a:r>
              <a:rPr lang="en-US" altLang="ko-KR" dirty="0">
                <a:solidFill>
                  <a:schemeClr val="tx1"/>
                </a:solidFill>
                <a:latin typeface="Arial" panose="020B0604020202020204" pitchFamily="34" charset="0"/>
                <a:cs typeface="Arial" panose="020B0604020202020204" pitchFamily="34" charset="0"/>
              </a:rPr>
              <a:t>For more detailed results, please look at Table III from our </a:t>
            </a:r>
            <a:r>
              <a:rPr lang="en-US" altLang="ko-KR" dirty="0">
                <a:solidFill>
                  <a:schemeClr val="tx1"/>
                </a:solidFill>
                <a:latin typeface="Arial" panose="020B0604020202020204" pitchFamily="34" charset="0"/>
                <a:cs typeface="Arial" panose="020B0604020202020204" pitchFamily="34" charset="0"/>
                <a:hlinkClick r:id="rId3"/>
              </a:rPr>
              <a:t>paper</a:t>
            </a:r>
            <a:endParaRPr lang="en-US" altLang="ko-KR" dirty="0">
              <a:solidFill>
                <a:schemeClr val="tx1"/>
              </a:solidFill>
              <a:latin typeface="Arial" panose="020B0604020202020204" pitchFamily="34" charset="0"/>
              <a:cs typeface="Arial" panose="020B0604020202020204" pitchFamily="34" charset="0"/>
            </a:endParaRPr>
          </a:p>
          <a:p>
            <a:pPr marL="508000" lvl="1" indent="0">
              <a:spcBef>
                <a:spcPts val="1200"/>
              </a:spcBef>
              <a:buNone/>
            </a:pPr>
            <a:endParaRPr lang="en-US" altLang="ko-KR" b="1" i="1" dirty="0">
              <a:solidFill>
                <a:schemeClr val="tx1"/>
              </a:solidFill>
              <a:latin typeface="Arial" panose="020B0604020202020204" pitchFamily="34" charset="0"/>
              <a:cs typeface="Arial" panose="020B0604020202020204" pitchFamily="34" charset="0"/>
            </a:endParaRPr>
          </a:p>
          <a:p>
            <a:pPr lvl="1">
              <a:spcBef>
                <a:spcPts val="1200"/>
              </a:spcBef>
            </a:pPr>
            <a:endParaRPr lang="en-US" altLang="ko-KR" b="1" i="1" dirty="0">
              <a:solidFill>
                <a:schemeClr val="tx1"/>
              </a:solidFill>
              <a:latin typeface="Arial" panose="020B0604020202020204" pitchFamily="34" charset="0"/>
              <a:cs typeface="Arial" panose="020B0604020202020204" pitchFamily="34" charset="0"/>
            </a:endParaRPr>
          </a:p>
          <a:p>
            <a:pPr lvl="1">
              <a:spcBef>
                <a:spcPts val="1200"/>
              </a:spcBef>
            </a:pPr>
            <a:endParaRPr lang="en-US" altLang="ko-KR" dirty="0">
              <a:solidFill>
                <a:schemeClr val="tx1"/>
              </a:solidFill>
              <a:latin typeface="Arial" panose="020B0604020202020204" pitchFamily="34" charset="0"/>
              <a:cs typeface="Arial" panose="020B0604020202020204" pitchFamily="34" charset="0"/>
            </a:endParaRPr>
          </a:p>
        </p:txBody>
      </p:sp>
      <p:sp>
        <p:nvSpPr>
          <p:cNvPr id="4" name="Google Shape;52;p13">
            <a:extLst>
              <a:ext uri="{FF2B5EF4-FFF2-40B4-BE49-F238E27FC236}">
                <a16:creationId xmlns:a16="http://schemas.microsoft.com/office/drawing/2014/main" id="{DE6CDF3E-320E-46AB-A45F-45450498BFC6}"/>
              </a:ext>
            </a:extLst>
          </p:cNvPr>
          <p:cNvSpPr txBox="1"/>
          <p:nvPr/>
        </p:nvSpPr>
        <p:spPr>
          <a:xfrm>
            <a:off x="142875" y="100013"/>
            <a:ext cx="11611978" cy="4962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254061"/>
              </a:buClr>
              <a:buSzPts val="3200"/>
              <a:buFont typeface="Arial"/>
              <a:buNone/>
              <a:tabLst/>
              <a:defRPr/>
            </a:pPr>
            <a:r>
              <a:rPr lang="en-US" sz="3200" b="1" dirty="0">
                <a:solidFill>
                  <a:srgbClr val="254061"/>
                </a:solidFill>
                <a:latin typeface="Arial" panose="020B0604020202020204" pitchFamily="34" charset="0"/>
                <a:cs typeface="Arial" panose="020B0604020202020204" pitchFamily="34" charset="0"/>
              </a:rPr>
              <a:t>MSS Results</a:t>
            </a:r>
            <a:endParaRPr kumimoji="0" sz="3200" b="1" i="0" u="none" strike="noStrike" kern="0" cap="none" spc="0" normalizeH="0" baseline="0" noProof="0" dirty="0">
              <a:ln>
                <a:noFill/>
              </a:ln>
              <a:solidFill>
                <a:srgbClr val="632423"/>
              </a:solidFill>
              <a:effectLst/>
              <a:uLnTx/>
              <a:uFillTx/>
              <a:latin typeface="Arial" panose="020B0604020202020204" pitchFamily="34" charset="0"/>
              <a:ea typeface="Arial"/>
              <a:cs typeface="Arial" panose="020B0604020202020204" pitchFamily="34" charset="0"/>
              <a:sym typeface="Arial"/>
            </a:endParaRPr>
          </a:p>
        </p:txBody>
      </p:sp>
      <p:sp>
        <p:nvSpPr>
          <p:cNvPr id="2" name="슬라이드 번호 개체 틀 1">
            <a:extLst>
              <a:ext uri="{FF2B5EF4-FFF2-40B4-BE49-F238E27FC236}">
                <a16:creationId xmlns:a16="http://schemas.microsoft.com/office/drawing/2014/main" id="{2E4952CA-AB5A-D46D-3660-0DB9A493AF4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29</a:t>
            </a:fld>
            <a:endParaRPr lang="en-US"/>
          </a:p>
        </p:txBody>
      </p:sp>
    </p:spTree>
    <p:extLst>
      <p:ext uri="{BB962C8B-B14F-4D97-AF65-F5344CB8AC3E}">
        <p14:creationId xmlns:p14="http://schemas.microsoft.com/office/powerpoint/2010/main" val="3571793864"/>
      </p:ext>
    </p:extLst>
  </p:cSld>
  <p:clrMapOvr>
    <a:masterClrMapping/>
  </p:clrMapOvr>
  <mc:AlternateContent xmlns:mc="http://schemas.openxmlformats.org/markup-compatibility/2006" xmlns:p14="http://schemas.microsoft.com/office/powerpoint/2010/main">
    <mc:Choice Requires="p14">
      <p:transition spd="slow" p14:dur="2000" advTm="31218"/>
    </mc:Choice>
    <mc:Fallback xmlns="">
      <p:transition spd="slow" advTm="3121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ED5601-41CA-0B47-8C7D-6A956A5B4604}"/>
              </a:ext>
            </a:extLst>
          </p:cNvPr>
          <p:cNvSpPr>
            <a:spLocks noGrp="1"/>
          </p:cNvSpPr>
          <p:nvPr>
            <p:ph type="body" idx="1"/>
          </p:nvPr>
        </p:nvSpPr>
        <p:spPr/>
        <p:txBody>
          <a:bodyPr/>
          <a:lstStyle/>
          <a:p>
            <a:r>
              <a:rPr lang="en-US" b="1" dirty="0"/>
              <a:t>Background/Motivation</a:t>
            </a:r>
          </a:p>
          <a:p>
            <a:r>
              <a:rPr lang="en-US" dirty="0"/>
              <a:t>PD Characterization Results</a:t>
            </a:r>
            <a:endParaRPr lang="en-US" b="1" dirty="0"/>
          </a:p>
          <a:p>
            <a:r>
              <a:rPr lang="en-US" dirty="0"/>
              <a:t>Multi-Source Prim-Dijkstra (MSPD) Heuristic</a:t>
            </a:r>
          </a:p>
          <a:p>
            <a:r>
              <a:rPr lang="en-US" dirty="0"/>
              <a:t>MSPD Empirical Setup/Results</a:t>
            </a:r>
          </a:p>
          <a:p>
            <a:r>
              <a:rPr lang="en-US" dirty="0"/>
              <a:t>Multi-Source Selection (MSS) Heuristic</a:t>
            </a:r>
          </a:p>
          <a:p>
            <a:r>
              <a:rPr lang="en-US" dirty="0"/>
              <a:t>MSS Empirical Setup/Results</a:t>
            </a:r>
          </a:p>
          <a:p>
            <a:r>
              <a:rPr lang="en-US" dirty="0"/>
              <a:t>Conclusion</a:t>
            </a:r>
          </a:p>
          <a:p>
            <a:endParaRPr lang="en-US" dirty="0"/>
          </a:p>
          <a:p>
            <a:endParaRPr lang="en-US" dirty="0"/>
          </a:p>
        </p:txBody>
      </p:sp>
      <p:sp>
        <p:nvSpPr>
          <p:cNvPr id="4" name="Google Shape;52;p13">
            <a:extLst>
              <a:ext uri="{FF2B5EF4-FFF2-40B4-BE49-F238E27FC236}">
                <a16:creationId xmlns:a16="http://schemas.microsoft.com/office/drawing/2014/main" id="{CA7CB17E-E080-EF4C-9181-283953A3C364}"/>
              </a:ext>
            </a:extLst>
          </p:cNvPr>
          <p:cNvSpPr txBox="1"/>
          <p:nvPr/>
        </p:nvSpPr>
        <p:spPr>
          <a:xfrm>
            <a:off x="142874" y="100013"/>
            <a:ext cx="11867093" cy="4962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254061"/>
              </a:buClr>
              <a:buSzPts val="3200"/>
              <a:buFont typeface="Arial"/>
              <a:buNone/>
              <a:tabLst/>
              <a:defRPr/>
            </a:pPr>
            <a:r>
              <a:rPr lang="en-US" sz="3200" b="1" dirty="0">
                <a:solidFill>
                  <a:srgbClr val="254061"/>
                </a:solidFill>
                <a:latin typeface="Arial" panose="020B0604020202020204" pitchFamily="34" charset="0"/>
                <a:cs typeface="Arial" panose="020B0604020202020204" pitchFamily="34" charset="0"/>
              </a:rPr>
              <a:t>Outline</a:t>
            </a:r>
            <a:endParaRPr kumimoji="0" lang="en-US" sz="3200" b="1" i="0" u="none" strike="noStrike" kern="0" cap="none" spc="0" normalizeH="0" baseline="0" noProof="0" dirty="0">
              <a:ln>
                <a:noFill/>
              </a:ln>
              <a:solidFill>
                <a:srgbClr val="632423"/>
              </a:solidFill>
              <a:effectLst/>
              <a:uLnTx/>
              <a:uFillTx/>
              <a:latin typeface="Arial" panose="020B0604020202020204" pitchFamily="34" charset="0"/>
              <a:ea typeface="Arial"/>
              <a:cs typeface="Arial" panose="020B0604020202020204" pitchFamily="34" charset="0"/>
              <a:sym typeface="Arial"/>
            </a:endParaRPr>
          </a:p>
        </p:txBody>
      </p:sp>
      <p:sp>
        <p:nvSpPr>
          <p:cNvPr id="3" name="슬라이드 번호 개체 틀 2">
            <a:extLst>
              <a:ext uri="{FF2B5EF4-FFF2-40B4-BE49-F238E27FC236}">
                <a16:creationId xmlns:a16="http://schemas.microsoft.com/office/drawing/2014/main" id="{80EB75F0-472E-9EE3-B999-FAA09583C330}"/>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3</a:t>
            </a:fld>
            <a:endParaRPr lang="en-US"/>
          </a:p>
        </p:txBody>
      </p:sp>
    </p:spTree>
    <p:extLst>
      <p:ext uri="{BB962C8B-B14F-4D97-AF65-F5344CB8AC3E}">
        <p14:creationId xmlns:p14="http://schemas.microsoft.com/office/powerpoint/2010/main" val="25096464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id="{E0618EB4-76ED-40F0-AD34-8610B26A9781}"/>
              </a:ext>
            </a:extLst>
          </p:cNvPr>
          <p:cNvSpPr>
            <a:spLocks noGrp="1"/>
          </p:cNvSpPr>
          <p:nvPr>
            <p:ph type="body" idx="1"/>
          </p:nvPr>
        </p:nvSpPr>
        <p:spPr>
          <a:xfrm>
            <a:off x="142875" y="838199"/>
            <a:ext cx="11780838" cy="3610709"/>
          </a:xfrm>
        </p:spPr>
        <p:txBody>
          <a:bodyPr>
            <a:noAutofit/>
          </a:bodyPr>
          <a:lstStyle/>
          <a:p>
            <a:pPr>
              <a:spcBef>
                <a:spcPts val="1200"/>
              </a:spcBef>
            </a:pPr>
            <a:r>
              <a:rPr lang="en-US" altLang="ko-KR" dirty="0">
                <a:solidFill>
                  <a:schemeClr val="tx1"/>
                </a:solidFill>
                <a:latin typeface="Arial" panose="020B0604020202020204" pitchFamily="34" charset="0"/>
                <a:cs typeface="Arial" panose="020B0604020202020204" pitchFamily="34" charset="0"/>
              </a:rPr>
              <a:t>Runtimes are shown for </a:t>
            </a:r>
            <a:r>
              <a:rPr lang="en-US" i="0" u="none" strike="noStrike" dirty="0">
                <a:solidFill>
                  <a:schemeClr val="tx1"/>
                </a:solidFill>
                <a:effectLst/>
                <a:latin typeface="Arial" panose="020B0604020202020204" pitchFamily="34" charset="0"/>
                <a:cs typeface="Arial" panose="020B0604020202020204" pitchFamily="34" charset="0"/>
              </a:rPr>
              <a:t>𝝹 = 4 and 𝝺 = 2 </a:t>
            </a:r>
            <a:r>
              <a:rPr lang="en-US" i="0" u="none" strike="noStrike" dirty="0">
                <a:solidFill>
                  <a:schemeClr val="tx1"/>
                </a:solidFill>
                <a:effectLst/>
                <a:latin typeface="Arial" panose="020B0604020202020204" pitchFamily="34" charset="0"/>
                <a:cs typeface="Arial" panose="020B0604020202020204" pitchFamily="34" charset="0"/>
                <a:sym typeface="Wingdings" pitchFamily="2" charset="2"/>
              </a:rPr>
              <a:t></a:t>
            </a:r>
            <a:r>
              <a:rPr lang="en-US" i="0" u="none" strike="noStrike" dirty="0">
                <a:solidFill>
                  <a:schemeClr val="tx1"/>
                </a:solidFill>
                <a:effectLst/>
                <a:latin typeface="Arial" panose="020B0604020202020204" pitchFamily="34" charset="0"/>
                <a:cs typeface="Arial" panose="020B0604020202020204" pitchFamily="34" charset="0"/>
              </a:rPr>
              <a:t> ~88 calls to MSPD</a:t>
            </a:r>
          </a:p>
          <a:p>
            <a:pPr>
              <a:spcBef>
                <a:spcPts val="1200"/>
              </a:spcBef>
            </a:pPr>
            <a:endParaRPr lang="en-US" altLang="ko-KR" dirty="0">
              <a:solidFill>
                <a:schemeClr val="tx1"/>
              </a:solidFill>
              <a:latin typeface="Arial" panose="020B0604020202020204" pitchFamily="34" charset="0"/>
              <a:cs typeface="Arial" panose="020B0604020202020204" pitchFamily="34" charset="0"/>
            </a:endParaRPr>
          </a:p>
          <a:p>
            <a:pPr>
              <a:spcBef>
                <a:spcPts val="1200"/>
              </a:spcBef>
            </a:pPr>
            <a:r>
              <a:rPr lang="en-US" altLang="ko-KR" dirty="0">
                <a:solidFill>
                  <a:schemeClr val="tx1"/>
                </a:solidFill>
                <a:latin typeface="Arial" panose="020B0604020202020204" pitchFamily="34" charset="0"/>
                <a:cs typeface="Arial" panose="020B0604020202020204" pitchFamily="34" charset="0"/>
              </a:rPr>
              <a:t>Exponential complexity of </a:t>
            </a:r>
            <a:r>
              <a:rPr lang="en-US" altLang="ko-KR" dirty="0" err="1">
                <a:solidFill>
                  <a:schemeClr val="tx1"/>
                </a:solidFill>
                <a:latin typeface="Arial" panose="020B0604020202020204" pitchFamily="34" charset="0"/>
                <a:cs typeface="Arial" panose="020B0604020202020204" pitchFamily="34" charset="0"/>
              </a:rPr>
              <a:t>PDRev’s</a:t>
            </a:r>
            <a:r>
              <a:rPr lang="en-US" altLang="ko-KR" dirty="0">
                <a:solidFill>
                  <a:schemeClr val="tx1"/>
                </a:solidFill>
                <a:latin typeface="Arial" panose="020B0604020202020204" pitchFamily="34" charset="0"/>
                <a:cs typeface="Arial" panose="020B0604020202020204" pitchFamily="34" charset="0"/>
              </a:rPr>
              <a:t> HVW contribute to runtimes of 100+ seconds for 50 fanouts</a:t>
            </a:r>
          </a:p>
          <a:p>
            <a:pPr marL="50800" indent="0">
              <a:spcBef>
                <a:spcPts val="1200"/>
              </a:spcBef>
              <a:buNone/>
            </a:pPr>
            <a:endParaRPr lang="en-US" altLang="ko-KR" dirty="0">
              <a:solidFill>
                <a:schemeClr val="tx1"/>
              </a:solidFill>
              <a:latin typeface="Arial" panose="020B0604020202020204" pitchFamily="34" charset="0"/>
              <a:cs typeface="Arial" panose="020B0604020202020204" pitchFamily="34" charset="0"/>
            </a:endParaRPr>
          </a:p>
          <a:p>
            <a:pPr>
              <a:spcBef>
                <a:spcPts val="1200"/>
              </a:spcBef>
            </a:pPr>
            <a:r>
              <a:rPr lang="en-US" altLang="ko-KR" dirty="0">
                <a:solidFill>
                  <a:schemeClr val="tx1"/>
                </a:solidFill>
                <a:latin typeface="Arial" panose="020B0604020202020204" pitchFamily="34" charset="0"/>
                <a:cs typeface="Arial" panose="020B0604020202020204" pitchFamily="34" charset="0"/>
              </a:rPr>
              <a:t>STT runtimes are very reasonable: </a:t>
            </a:r>
            <a:r>
              <a:rPr lang="en-US" i="0" u="none" strike="noStrike" dirty="0">
                <a:solidFill>
                  <a:schemeClr val="tx1"/>
                </a:solidFill>
                <a:effectLst/>
                <a:latin typeface="Arial" panose="020B0604020202020204" pitchFamily="34" charset="0"/>
                <a:cs typeface="Arial" panose="020B0604020202020204" pitchFamily="34" charset="0"/>
              </a:rPr>
              <a:t>𝝺 can be increased without any issue</a:t>
            </a:r>
            <a:endParaRPr lang="en-US" altLang="ko-KR" sz="3200" u="sng" dirty="0">
              <a:solidFill>
                <a:schemeClr val="tx1"/>
              </a:solidFill>
              <a:latin typeface="Arial" panose="020B0604020202020204" pitchFamily="34" charset="0"/>
              <a:cs typeface="Arial" panose="020B0604020202020204" pitchFamily="34" charset="0"/>
            </a:endParaRPr>
          </a:p>
          <a:p>
            <a:pPr marL="508000" lvl="1" indent="0">
              <a:buNone/>
            </a:pPr>
            <a:endParaRPr lang="en-US" altLang="ko-KR" sz="3200" dirty="0">
              <a:solidFill>
                <a:schemeClr val="tx1"/>
              </a:solidFill>
              <a:latin typeface="Arial" panose="020B0604020202020204" pitchFamily="34" charset="0"/>
              <a:cs typeface="Arial" panose="020B0604020202020204" pitchFamily="34" charset="0"/>
            </a:endParaRPr>
          </a:p>
        </p:txBody>
      </p:sp>
      <p:sp>
        <p:nvSpPr>
          <p:cNvPr id="4" name="Google Shape;52;p13">
            <a:extLst>
              <a:ext uri="{FF2B5EF4-FFF2-40B4-BE49-F238E27FC236}">
                <a16:creationId xmlns:a16="http://schemas.microsoft.com/office/drawing/2014/main" id="{DE6CDF3E-320E-46AB-A45F-45450498BFC6}"/>
              </a:ext>
            </a:extLst>
          </p:cNvPr>
          <p:cNvSpPr txBox="1"/>
          <p:nvPr/>
        </p:nvSpPr>
        <p:spPr>
          <a:xfrm>
            <a:off x="142875" y="100013"/>
            <a:ext cx="11611978" cy="4962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254061"/>
              </a:buClr>
              <a:buSzPts val="3200"/>
              <a:buFont typeface="Arial"/>
              <a:buNone/>
              <a:tabLst/>
              <a:defRPr/>
            </a:pPr>
            <a:r>
              <a:rPr kumimoji="0" lang="en-US" sz="3200" b="1" i="0" u="none" strike="noStrike" kern="0" cap="none" spc="0" normalizeH="0" baseline="0" noProof="0" dirty="0">
                <a:ln>
                  <a:noFill/>
                </a:ln>
                <a:solidFill>
                  <a:srgbClr val="254061"/>
                </a:solidFill>
                <a:effectLst/>
                <a:uLnTx/>
                <a:uFillTx/>
                <a:latin typeface="Arial"/>
                <a:ea typeface="Arial"/>
                <a:cs typeface="Arial"/>
                <a:sym typeface="Arial"/>
              </a:rPr>
              <a:t>Runtimes</a:t>
            </a:r>
            <a:endParaRPr kumimoji="0" sz="3200" b="1" i="0" u="none" strike="noStrike" kern="0" cap="none" spc="0" normalizeH="0" baseline="0" noProof="0" dirty="0">
              <a:ln>
                <a:noFill/>
              </a:ln>
              <a:solidFill>
                <a:srgbClr val="632423"/>
              </a:solidFill>
              <a:effectLst/>
              <a:uLnTx/>
              <a:uFillTx/>
              <a:latin typeface="Arial"/>
              <a:ea typeface="Arial"/>
              <a:cs typeface="Arial"/>
              <a:sym typeface="Arial"/>
            </a:endParaRPr>
          </a:p>
        </p:txBody>
      </p:sp>
      <p:sp>
        <p:nvSpPr>
          <p:cNvPr id="2" name="슬라이드 번호 개체 틀 1">
            <a:extLst>
              <a:ext uri="{FF2B5EF4-FFF2-40B4-BE49-F238E27FC236}">
                <a16:creationId xmlns:a16="http://schemas.microsoft.com/office/drawing/2014/main" id="{AD963915-9607-8F8C-5999-BEAA58DEFE6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30</a:t>
            </a:fld>
            <a:endParaRPr lang="en-US"/>
          </a:p>
        </p:txBody>
      </p:sp>
      <p:graphicFrame>
        <p:nvGraphicFramePr>
          <p:cNvPr id="6" name="표 7">
            <a:extLst>
              <a:ext uri="{FF2B5EF4-FFF2-40B4-BE49-F238E27FC236}">
                <a16:creationId xmlns:a16="http://schemas.microsoft.com/office/drawing/2014/main" id="{66E87BA8-37CF-D06C-C867-7351E5305DC1}"/>
              </a:ext>
            </a:extLst>
          </p:cNvPr>
          <p:cNvGraphicFramePr>
            <a:graphicFrameLocks noGrp="1"/>
          </p:cNvGraphicFramePr>
          <p:nvPr>
            <p:extLst>
              <p:ext uri="{D42A27DB-BD31-4B8C-83A1-F6EECF244321}">
                <p14:modId xmlns:p14="http://schemas.microsoft.com/office/powerpoint/2010/main" val="3795342429"/>
              </p:ext>
            </p:extLst>
          </p:nvPr>
        </p:nvGraphicFramePr>
        <p:xfrm>
          <a:off x="1368385" y="4626462"/>
          <a:ext cx="9160958" cy="1188720"/>
        </p:xfrm>
        <a:graphic>
          <a:graphicData uri="http://schemas.openxmlformats.org/drawingml/2006/table">
            <a:tbl>
              <a:tblPr firstRow="1" bandRow="1">
                <a:tableStyleId>{073A0DAA-6AF3-43AB-8588-CEC1D06C72B9}</a:tableStyleId>
              </a:tblPr>
              <a:tblGrid>
                <a:gridCol w="4269362">
                  <a:extLst>
                    <a:ext uri="{9D8B030D-6E8A-4147-A177-3AD203B41FA5}">
                      <a16:colId xmlns:a16="http://schemas.microsoft.com/office/drawing/2014/main" val="1031035042"/>
                    </a:ext>
                  </a:extLst>
                </a:gridCol>
                <a:gridCol w="1222899">
                  <a:extLst>
                    <a:ext uri="{9D8B030D-6E8A-4147-A177-3AD203B41FA5}">
                      <a16:colId xmlns:a16="http://schemas.microsoft.com/office/drawing/2014/main" val="3655224296"/>
                    </a:ext>
                  </a:extLst>
                </a:gridCol>
                <a:gridCol w="1222899">
                  <a:extLst>
                    <a:ext uri="{9D8B030D-6E8A-4147-A177-3AD203B41FA5}">
                      <a16:colId xmlns:a16="http://schemas.microsoft.com/office/drawing/2014/main" val="1923343513"/>
                    </a:ext>
                  </a:extLst>
                </a:gridCol>
                <a:gridCol w="1222899">
                  <a:extLst>
                    <a:ext uri="{9D8B030D-6E8A-4147-A177-3AD203B41FA5}">
                      <a16:colId xmlns:a16="http://schemas.microsoft.com/office/drawing/2014/main" val="3608822381"/>
                    </a:ext>
                  </a:extLst>
                </a:gridCol>
                <a:gridCol w="1222899">
                  <a:extLst>
                    <a:ext uri="{9D8B030D-6E8A-4147-A177-3AD203B41FA5}">
                      <a16:colId xmlns:a16="http://schemas.microsoft.com/office/drawing/2014/main" val="1258526277"/>
                    </a:ext>
                  </a:extLst>
                </a:gridCol>
              </a:tblGrid>
              <a:tr h="370840">
                <a:tc>
                  <a:txBody>
                    <a:bodyPr/>
                    <a:lstStyle/>
                    <a:p>
                      <a:pPr algn="ctr" latinLnBrk="1"/>
                      <a:r>
                        <a:rPr lang="en-US" altLang="ko-KR" sz="2000" dirty="0"/>
                        <a:t>N</a:t>
                      </a:r>
                      <a:endParaRPr lang="ko-KR" altLang="en-US" sz="2000" dirty="0"/>
                    </a:p>
                  </a:txBody>
                  <a:tcPr anchor="ctr"/>
                </a:tc>
                <a:tc>
                  <a:txBody>
                    <a:bodyPr/>
                    <a:lstStyle/>
                    <a:p>
                      <a:pPr algn="ctr" latinLnBrk="1"/>
                      <a:r>
                        <a:rPr lang="en-US" altLang="ko-KR" sz="2000" dirty="0"/>
                        <a:t>25</a:t>
                      </a:r>
                      <a:endParaRPr lang="ko-KR" altLang="en-US" sz="2000" dirty="0"/>
                    </a:p>
                  </a:txBody>
                  <a:tcPr anchor="ctr"/>
                </a:tc>
                <a:tc>
                  <a:txBody>
                    <a:bodyPr/>
                    <a:lstStyle/>
                    <a:p>
                      <a:pPr algn="ctr" latinLnBrk="1"/>
                      <a:r>
                        <a:rPr lang="en-US" altLang="ko-KR" sz="2000" dirty="0"/>
                        <a:t>30</a:t>
                      </a:r>
                      <a:endParaRPr lang="ko-KR" altLang="en-US" sz="2000" dirty="0"/>
                    </a:p>
                  </a:txBody>
                  <a:tcPr anchor="ctr"/>
                </a:tc>
                <a:tc>
                  <a:txBody>
                    <a:bodyPr/>
                    <a:lstStyle/>
                    <a:p>
                      <a:pPr algn="ctr" latinLnBrk="1"/>
                      <a:r>
                        <a:rPr lang="en-US" altLang="ko-KR" sz="2000" dirty="0"/>
                        <a:t>40</a:t>
                      </a:r>
                      <a:endParaRPr lang="ko-KR" altLang="en-US" sz="2000" dirty="0"/>
                    </a:p>
                  </a:txBody>
                  <a:tcPr anchor="ctr"/>
                </a:tc>
                <a:tc>
                  <a:txBody>
                    <a:bodyPr/>
                    <a:lstStyle/>
                    <a:p>
                      <a:pPr algn="ctr" latinLnBrk="1"/>
                      <a:r>
                        <a:rPr lang="en-US" altLang="ko-KR" sz="2000" dirty="0"/>
                        <a:t>50</a:t>
                      </a:r>
                      <a:endParaRPr lang="ko-KR" altLang="en-US" sz="2000" dirty="0"/>
                    </a:p>
                  </a:txBody>
                  <a:tcPr anchor="ctr"/>
                </a:tc>
                <a:extLst>
                  <a:ext uri="{0D108BD9-81ED-4DB2-BD59-A6C34878D82A}">
                    <a16:rowId xmlns:a16="http://schemas.microsoft.com/office/drawing/2014/main" val="2545849688"/>
                  </a:ext>
                </a:extLst>
              </a:tr>
              <a:tr h="370840">
                <a:tc>
                  <a:txBody>
                    <a:bodyPr/>
                    <a:lstStyle/>
                    <a:p>
                      <a:pPr algn="ctr" latinLnBrk="1"/>
                      <a:r>
                        <a:rPr lang="en-US" altLang="ko-KR" sz="2000" dirty="0"/>
                        <a:t>Average Runtime using </a:t>
                      </a:r>
                      <a:r>
                        <a:rPr lang="en-US" altLang="ko-KR" sz="2000" dirty="0" err="1"/>
                        <a:t>PDRev</a:t>
                      </a:r>
                      <a:r>
                        <a:rPr lang="en-US" altLang="ko-KR" sz="2000" dirty="0"/>
                        <a:t> (s)</a:t>
                      </a:r>
                      <a:endParaRPr lang="ko-KR" altLang="en-US" sz="2000" dirty="0"/>
                    </a:p>
                  </a:txBody>
                  <a:tcPr anchor="ctr"/>
                </a:tc>
                <a:tc>
                  <a:txBody>
                    <a:bodyPr/>
                    <a:lstStyle/>
                    <a:p>
                      <a:pPr algn="ctr" latinLnBrk="1"/>
                      <a:r>
                        <a:rPr lang="en-US" altLang="ko-KR" sz="2000" dirty="0"/>
                        <a:t>18.09</a:t>
                      </a:r>
                      <a:endParaRPr lang="ko-KR" altLang="en-US" sz="2000" dirty="0"/>
                    </a:p>
                  </a:txBody>
                  <a:tcPr anchor="ctr"/>
                </a:tc>
                <a:tc>
                  <a:txBody>
                    <a:bodyPr/>
                    <a:lstStyle/>
                    <a:p>
                      <a:pPr algn="ctr" latinLnBrk="1"/>
                      <a:r>
                        <a:rPr lang="en-US" altLang="ko-KR" sz="2000" dirty="0"/>
                        <a:t>28.88</a:t>
                      </a:r>
                      <a:endParaRPr lang="ko-KR" altLang="en-US" sz="2000" dirty="0"/>
                    </a:p>
                  </a:txBody>
                  <a:tcPr anchor="ctr"/>
                </a:tc>
                <a:tc>
                  <a:txBody>
                    <a:bodyPr/>
                    <a:lstStyle/>
                    <a:p>
                      <a:pPr algn="ctr" latinLnBrk="1"/>
                      <a:r>
                        <a:rPr lang="en-US" altLang="ko-KR" sz="2000" dirty="0"/>
                        <a:t>56.89</a:t>
                      </a:r>
                      <a:endParaRPr lang="ko-KR" altLang="en-US" sz="2000" dirty="0"/>
                    </a:p>
                  </a:txBody>
                  <a:tcPr anchor="ctr"/>
                </a:tc>
                <a:tc>
                  <a:txBody>
                    <a:bodyPr/>
                    <a:lstStyle/>
                    <a:p>
                      <a:pPr algn="ctr" latinLnBrk="1"/>
                      <a:r>
                        <a:rPr lang="en-US" altLang="ko-KR" sz="2000" dirty="0"/>
                        <a:t>117.04</a:t>
                      </a:r>
                      <a:endParaRPr lang="ko-KR" altLang="en-US" sz="2000" dirty="0"/>
                    </a:p>
                  </a:txBody>
                  <a:tcPr anchor="ctr"/>
                </a:tc>
                <a:extLst>
                  <a:ext uri="{0D108BD9-81ED-4DB2-BD59-A6C34878D82A}">
                    <a16:rowId xmlns:a16="http://schemas.microsoft.com/office/drawing/2014/main" val="326113661"/>
                  </a:ext>
                </a:extLst>
              </a:tr>
              <a:tr h="370840">
                <a:tc>
                  <a:txBody>
                    <a:bodyPr/>
                    <a:lstStyle/>
                    <a:p>
                      <a:pPr algn="ctr" latinLnBrk="1"/>
                      <a:r>
                        <a:rPr lang="en-US" altLang="ko-KR" sz="2000" dirty="0"/>
                        <a:t>Average Runtime using STT (s)</a:t>
                      </a:r>
                      <a:endParaRPr lang="ko-KR" altLang="en-US" sz="2000" dirty="0"/>
                    </a:p>
                  </a:txBody>
                  <a:tcPr anchor="ctr"/>
                </a:tc>
                <a:tc>
                  <a:txBody>
                    <a:bodyPr/>
                    <a:lstStyle/>
                    <a:p>
                      <a:pPr algn="ctr" latinLnBrk="1"/>
                      <a:r>
                        <a:rPr lang="en-US" altLang="ko-KR" sz="2000" dirty="0"/>
                        <a:t>0.06</a:t>
                      </a:r>
                      <a:endParaRPr lang="ko-KR" altLang="en-US" sz="2000" dirty="0"/>
                    </a:p>
                  </a:txBody>
                  <a:tcPr anchor="ctr"/>
                </a:tc>
                <a:tc>
                  <a:txBody>
                    <a:bodyPr/>
                    <a:lstStyle/>
                    <a:p>
                      <a:pPr algn="ctr" latinLnBrk="1"/>
                      <a:r>
                        <a:rPr lang="en-US" altLang="ko-KR" sz="2000" dirty="0"/>
                        <a:t>0.09</a:t>
                      </a:r>
                      <a:endParaRPr lang="ko-KR" altLang="en-US" sz="2000" dirty="0"/>
                    </a:p>
                  </a:txBody>
                  <a:tcPr anchor="ctr"/>
                </a:tc>
                <a:tc>
                  <a:txBody>
                    <a:bodyPr/>
                    <a:lstStyle/>
                    <a:p>
                      <a:pPr algn="ctr" latinLnBrk="1"/>
                      <a:r>
                        <a:rPr lang="en-US" altLang="ko-KR" sz="2000" dirty="0"/>
                        <a:t>0.19</a:t>
                      </a:r>
                      <a:endParaRPr lang="ko-KR" altLang="en-US" sz="2000" dirty="0"/>
                    </a:p>
                  </a:txBody>
                  <a:tcPr anchor="ctr"/>
                </a:tc>
                <a:tc>
                  <a:txBody>
                    <a:bodyPr/>
                    <a:lstStyle/>
                    <a:p>
                      <a:pPr algn="ctr" latinLnBrk="1"/>
                      <a:r>
                        <a:rPr lang="en-US" altLang="ko-KR" sz="2000" dirty="0"/>
                        <a:t>0.34</a:t>
                      </a:r>
                      <a:endParaRPr lang="ko-KR" altLang="en-US" sz="2000" dirty="0"/>
                    </a:p>
                  </a:txBody>
                  <a:tcPr anchor="ctr"/>
                </a:tc>
                <a:extLst>
                  <a:ext uri="{0D108BD9-81ED-4DB2-BD59-A6C34878D82A}">
                    <a16:rowId xmlns:a16="http://schemas.microsoft.com/office/drawing/2014/main" val="443926625"/>
                  </a:ext>
                </a:extLst>
              </a:tr>
            </a:tbl>
          </a:graphicData>
        </a:graphic>
      </p:graphicFrame>
    </p:spTree>
    <p:extLst>
      <p:ext uri="{BB962C8B-B14F-4D97-AF65-F5344CB8AC3E}">
        <p14:creationId xmlns:p14="http://schemas.microsoft.com/office/powerpoint/2010/main" val="40828626"/>
      </p:ext>
    </p:extLst>
  </p:cSld>
  <p:clrMapOvr>
    <a:masterClrMapping/>
  </p:clrMapOvr>
  <mc:AlternateContent xmlns:mc="http://schemas.openxmlformats.org/markup-compatibility/2006" xmlns:p14="http://schemas.microsoft.com/office/powerpoint/2010/main">
    <mc:Choice Requires="p14">
      <p:transition spd="slow" p14:dur="2000" advTm="31218"/>
    </mc:Choice>
    <mc:Fallback xmlns="">
      <p:transition spd="slow" advTm="31218"/>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ED5601-41CA-0B47-8C7D-6A956A5B4604}"/>
              </a:ext>
            </a:extLst>
          </p:cNvPr>
          <p:cNvSpPr>
            <a:spLocks noGrp="1"/>
          </p:cNvSpPr>
          <p:nvPr>
            <p:ph type="body" idx="1"/>
          </p:nvPr>
        </p:nvSpPr>
        <p:spPr/>
        <p:txBody>
          <a:bodyPr/>
          <a:lstStyle/>
          <a:p>
            <a:r>
              <a:rPr lang="en-US" dirty="0"/>
              <a:t>Background/Motivation</a:t>
            </a:r>
          </a:p>
          <a:p>
            <a:r>
              <a:rPr lang="en-US" dirty="0"/>
              <a:t>PD Characterization Results</a:t>
            </a:r>
          </a:p>
          <a:p>
            <a:r>
              <a:rPr lang="en-US" dirty="0"/>
              <a:t>Multi-Source Prim-Dijkstra (MSPD) Heuristic</a:t>
            </a:r>
          </a:p>
          <a:p>
            <a:r>
              <a:rPr lang="en-US" dirty="0"/>
              <a:t>MSPD Empirical Setup/Results</a:t>
            </a:r>
          </a:p>
          <a:p>
            <a:r>
              <a:rPr lang="en-US" dirty="0"/>
              <a:t>Multi-Source Selection (MSS) Heuristic</a:t>
            </a:r>
          </a:p>
          <a:p>
            <a:r>
              <a:rPr lang="en-US" dirty="0"/>
              <a:t>MSS Empirical Setup/Results</a:t>
            </a:r>
          </a:p>
          <a:p>
            <a:r>
              <a:rPr lang="en-US" b="1" dirty="0"/>
              <a:t>Conclusion</a:t>
            </a:r>
          </a:p>
          <a:p>
            <a:pPr marL="50800" indent="0">
              <a:buNone/>
            </a:pPr>
            <a:endParaRPr lang="en-US" dirty="0"/>
          </a:p>
          <a:p>
            <a:endParaRPr lang="en-US" dirty="0"/>
          </a:p>
        </p:txBody>
      </p:sp>
      <p:sp>
        <p:nvSpPr>
          <p:cNvPr id="4" name="Google Shape;52;p13">
            <a:extLst>
              <a:ext uri="{FF2B5EF4-FFF2-40B4-BE49-F238E27FC236}">
                <a16:creationId xmlns:a16="http://schemas.microsoft.com/office/drawing/2014/main" id="{CA7CB17E-E080-EF4C-9181-283953A3C364}"/>
              </a:ext>
            </a:extLst>
          </p:cNvPr>
          <p:cNvSpPr txBox="1"/>
          <p:nvPr/>
        </p:nvSpPr>
        <p:spPr>
          <a:xfrm>
            <a:off x="142875" y="100013"/>
            <a:ext cx="11611978" cy="4962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254061"/>
              </a:buClr>
              <a:buSzPts val="3200"/>
              <a:buFont typeface="Arial"/>
              <a:buNone/>
              <a:tabLst/>
              <a:defRPr/>
            </a:pPr>
            <a:r>
              <a:rPr lang="en-US" sz="3200" b="1" dirty="0">
                <a:solidFill>
                  <a:srgbClr val="254061"/>
                </a:solidFill>
                <a:latin typeface="Arial" panose="020B0604020202020204" pitchFamily="34" charset="0"/>
                <a:cs typeface="Arial" panose="020B0604020202020204" pitchFamily="34" charset="0"/>
              </a:rPr>
              <a:t>Outline</a:t>
            </a:r>
            <a:endParaRPr kumimoji="0" lang="en-US" sz="3200" b="1" i="0" u="none" strike="noStrike" kern="0" cap="none" spc="0" normalizeH="0" baseline="0" noProof="0" dirty="0">
              <a:ln>
                <a:noFill/>
              </a:ln>
              <a:solidFill>
                <a:srgbClr val="632423"/>
              </a:solidFill>
              <a:effectLst/>
              <a:uLnTx/>
              <a:uFillTx/>
              <a:latin typeface="Arial" panose="020B0604020202020204" pitchFamily="34" charset="0"/>
              <a:ea typeface="Arial"/>
              <a:cs typeface="Arial" panose="020B0604020202020204" pitchFamily="34" charset="0"/>
              <a:sym typeface="Arial"/>
            </a:endParaRPr>
          </a:p>
        </p:txBody>
      </p:sp>
      <p:sp>
        <p:nvSpPr>
          <p:cNvPr id="3" name="슬라이드 번호 개체 틀 2">
            <a:extLst>
              <a:ext uri="{FF2B5EF4-FFF2-40B4-BE49-F238E27FC236}">
                <a16:creationId xmlns:a16="http://schemas.microsoft.com/office/drawing/2014/main" id="{B50540D3-E4CE-DDA0-5D63-7D8EE08695D0}"/>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31</a:t>
            </a:fld>
            <a:endParaRPr lang="en-US"/>
          </a:p>
        </p:txBody>
      </p:sp>
    </p:spTree>
    <p:extLst>
      <p:ext uri="{BB962C8B-B14F-4D97-AF65-F5344CB8AC3E}">
        <p14:creationId xmlns:p14="http://schemas.microsoft.com/office/powerpoint/2010/main" val="14659315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40"/>
          <p:cNvSpPr txBox="1"/>
          <p:nvPr/>
        </p:nvSpPr>
        <p:spPr>
          <a:xfrm>
            <a:off x="142875" y="100013"/>
            <a:ext cx="12049125" cy="496335"/>
          </a:xfrm>
          <a:prstGeom prst="rect">
            <a:avLst/>
          </a:prstGeom>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3200"/>
              <a:buFont typeface="Arial"/>
              <a:buNone/>
            </a:pPr>
            <a:r>
              <a:rPr lang="en-US" sz="3200" b="1" dirty="0">
                <a:solidFill>
                  <a:srgbClr val="495E78"/>
                </a:solidFill>
                <a:latin typeface="Arial" panose="020B0604020202020204" pitchFamily="34" charset="0"/>
                <a:cs typeface="Arial" panose="020B0604020202020204" pitchFamily="34" charset="0"/>
              </a:rPr>
              <a:t>Conclusion</a:t>
            </a:r>
            <a:endParaRPr sz="1400" b="0" i="0" u="none" strike="noStrike" cap="none" dirty="0">
              <a:solidFill>
                <a:srgbClr val="495E78"/>
              </a:solidFill>
              <a:latin typeface="Arial" panose="020B0604020202020204" pitchFamily="34" charset="0"/>
              <a:ea typeface="Arial"/>
              <a:cs typeface="Arial" panose="020B0604020202020204" pitchFamily="34" charset="0"/>
              <a:sym typeface="Arial"/>
            </a:endParaRPr>
          </a:p>
        </p:txBody>
      </p:sp>
      <p:sp>
        <p:nvSpPr>
          <p:cNvPr id="156" name="Google Shape;156;p40"/>
          <p:cNvSpPr txBox="1"/>
          <p:nvPr/>
        </p:nvSpPr>
        <p:spPr>
          <a:xfrm>
            <a:off x="142875" y="767825"/>
            <a:ext cx="11869832" cy="5535321"/>
          </a:xfrm>
          <a:prstGeom prst="rect">
            <a:avLst/>
          </a:prstGeom>
          <a:noFill/>
          <a:ln>
            <a:noFill/>
          </a:ln>
        </p:spPr>
        <p:txBody>
          <a:bodyPr spcFirstLastPara="1" wrap="square" lIns="91425" tIns="45700" rIns="91425" bIns="45700" anchor="t" anchorCtr="0">
            <a:noAutofit/>
          </a:bodyPr>
          <a:lstStyle/>
          <a:p>
            <a:pPr marL="293688" marR="0" lvl="0" indent="-242888" algn="l" rtl="0">
              <a:lnSpc>
                <a:spcPct val="85000"/>
              </a:lnSpc>
              <a:spcBef>
                <a:spcPts val="1000"/>
              </a:spcBef>
              <a:spcAft>
                <a:spcPts val="0"/>
              </a:spcAft>
              <a:buClr>
                <a:srgbClr val="C00000"/>
              </a:buClr>
              <a:buSzPct val="108108"/>
              <a:buFont typeface="Arial"/>
              <a:buChar char="•"/>
            </a:pPr>
            <a:r>
              <a:rPr lang="en-US" sz="2400" b="1" dirty="0">
                <a:latin typeface="Arial" panose="020B0604020202020204" pitchFamily="34" charset="0"/>
                <a:cs typeface="Arial" panose="020B0604020202020204" pitchFamily="34" charset="0"/>
              </a:rPr>
              <a:t>PD Characterization Results</a:t>
            </a:r>
          </a:p>
          <a:p>
            <a:pPr marL="517525" marR="0" lvl="1" indent="-223838" algn="l" rtl="0">
              <a:lnSpc>
                <a:spcPct val="85000"/>
              </a:lnSpc>
              <a:spcBef>
                <a:spcPts val="1000"/>
              </a:spcBef>
              <a:spcAft>
                <a:spcPts val="0"/>
              </a:spcAft>
              <a:buClr>
                <a:srgbClr val="C00000"/>
              </a:buClr>
              <a:buSzPct val="108108"/>
              <a:buFont typeface="Arial"/>
              <a:buChar char="•"/>
            </a:pPr>
            <a:r>
              <a:rPr lang="en-US" sz="2400" dirty="0">
                <a:latin typeface="Arial" panose="020B0604020202020204" pitchFamily="34" charset="0"/>
                <a:cs typeface="Arial" panose="020B0604020202020204" pitchFamily="34" charset="0"/>
              </a:rPr>
              <a:t>To our knowledge, we have presented the first study on cost-skew tradeoffs for the PD-II algorithm</a:t>
            </a:r>
            <a:endParaRPr lang="en-US" sz="2400"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517525" marR="0" lvl="1" indent="-223838" algn="l" rtl="0">
              <a:lnSpc>
                <a:spcPct val="85000"/>
              </a:lnSpc>
              <a:spcBef>
                <a:spcPts val="1000"/>
              </a:spcBef>
              <a:spcAft>
                <a:spcPts val="0"/>
              </a:spcAft>
              <a:buClr>
                <a:srgbClr val="C00000"/>
              </a:buClr>
              <a:buSzPct val="108108"/>
              <a:buFont typeface="Arial"/>
              <a:buChar char="•"/>
            </a:pPr>
            <a:r>
              <a:rPr lang="en-US" sz="2400" dirty="0">
                <a:latin typeface="Arial" panose="020B0604020202020204" pitchFamily="34" charset="0"/>
                <a:cs typeface="Arial" panose="020B0604020202020204" pitchFamily="34" charset="0"/>
              </a:rPr>
              <a:t>We note a new sweet-spot of ⍺ = ~0.55 for cost-skew construction</a:t>
            </a:r>
          </a:p>
          <a:p>
            <a:pPr marL="293688" marR="0" lvl="0" indent="-242888" algn="l" rtl="0">
              <a:lnSpc>
                <a:spcPct val="85000"/>
              </a:lnSpc>
              <a:spcBef>
                <a:spcPts val="1000"/>
              </a:spcBef>
              <a:spcAft>
                <a:spcPts val="0"/>
              </a:spcAft>
              <a:buClr>
                <a:srgbClr val="C00000"/>
              </a:buClr>
              <a:buSzPct val="108108"/>
              <a:buFont typeface="Arial"/>
              <a:buChar char="•"/>
            </a:pPr>
            <a:r>
              <a:rPr lang="en-US" sz="2400" b="1" dirty="0">
                <a:latin typeface="Arial" panose="020B0604020202020204" pitchFamily="34" charset="0"/>
                <a:cs typeface="Arial" panose="020B0604020202020204" pitchFamily="34" charset="0"/>
              </a:rPr>
              <a:t>Multi-Source Prim-Dijkstra (MSPD) </a:t>
            </a:r>
            <a:r>
              <a:rPr lang="en-US" sz="2400" dirty="0">
                <a:latin typeface="Arial" panose="020B0604020202020204" pitchFamily="34" charset="0"/>
                <a:cs typeface="Arial" panose="020B0604020202020204" pitchFamily="34" charset="0"/>
              </a:rPr>
              <a:t>Heuristic</a:t>
            </a:r>
            <a:r>
              <a:rPr lang="en-US" sz="2400" b="1" i="0" u="none" strike="noStrike" cap="none" dirty="0">
                <a:solidFill>
                  <a:srgbClr val="000000"/>
                </a:solidFill>
                <a:latin typeface="Arial" panose="020B0604020202020204" pitchFamily="34" charset="0"/>
                <a:ea typeface="Arial"/>
                <a:cs typeface="Arial" panose="020B0604020202020204" pitchFamily="34" charset="0"/>
                <a:sym typeface="Arial"/>
              </a:rPr>
              <a:t>:</a:t>
            </a:r>
          </a:p>
          <a:p>
            <a:pPr marL="517525" marR="0" lvl="1" indent="-223838" algn="l" rtl="0">
              <a:lnSpc>
                <a:spcPct val="85000"/>
              </a:lnSpc>
              <a:spcBef>
                <a:spcPts val="1000"/>
              </a:spcBef>
              <a:spcAft>
                <a:spcPts val="0"/>
              </a:spcAft>
              <a:buClr>
                <a:srgbClr val="C00000"/>
              </a:buClr>
              <a:buSzPct val="108108"/>
              <a:buFont typeface="Arial"/>
              <a:buChar char="•"/>
            </a:pPr>
            <a:r>
              <a:rPr lang="en-US" sz="2400" b="0" i="0" u="none" strike="noStrike" cap="none" dirty="0">
                <a:solidFill>
                  <a:srgbClr val="000000"/>
                </a:solidFill>
                <a:latin typeface="Arial" panose="020B0604020202020204" pitchFamily="34" charset="0"/>
                <a:ea typeface="Arial"/>
                <a:cs typeface="Arial" panose="020B0604020202020204" pitchFamily="34" charset="0"/>
                <a:sym typeface="Arial"/>
              </a:rPr>
              <a:t>An efficient and effective method of tackling cost-skew tradeoffs in routing trees</a:t>
            </a:r>
          </a:p>
          <a:p>
            <a:pPr marL="517525" marR="0" lvl="1" indent="-223838" algn="l" rtl="0">
              <a:lnSpc>
                <a:spcPct val="85000"/>
              </a:lnSpc>
              <a:spcBef>
                <a:spcPts val="1000"/>
              </a:spcBef>
              <a:spcAft>
                <a:spcPts val="0"/>
              </a:spcAft>
              <a:buClr>
                <a:srgbClr val="C00000"/>
              </a:buClr>
              <a:buSzPct val="108108"/>
              <a:buFont typeface="Arial"/>
              <a:buChar char="•"/>
            </a:pPr>
            <a:r>
              <a:rPr lang="en-US" sz="2400" b="0" i="0" u="none" strike="noStrike" cap="none" dirty="0">
                <a:solidFill>
                  <a:srgbClr val="000000"/>
                </a:solidFill>
                <a:latin typeface="Arial" panose="020B0604020202020204" pitchFamily="34" charset="0"/>
                <a:ea typeface="Arial"/>
                <a:cs typeface="Arial" panose="020B0604020202020204" pitchFamily="34" charset="0"/>
                <a:sym typeface="Arial"/>
              </a:rPr>
              <a:t>Achieved with a simple modification to the PD algorithm</a:t>
            </a:r>
            <a:endParaRPr sz="2400"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293688" marR="0" lvl="0" indent="-242888" algn="l" rtl="0">
              <a:lnSpc>
                <a:spcPct val="85000"/>
              </a:lnSpc>
              <a:spcBef>
                <a:spcPts val="1000"/>
              </a:spcBef>
              <a:spcAft>
                <a:spcPts val="0"/>
              </a:spcAft>
              <a:buClr>
                <a:srgbClr val="C00000"/>
              </a:buClr>
              <a:buSzPct val="108108"/>
              <a:buFont typeface="Arial"/>
              <a:buChar char="•"/>
            </a:pPr>
            <a:r>
              <a:rPr lang="en-US" sz="2400" b="1" dirty="0">
                <a:latin typeface="Arial" panose="020B0604020202020204" pitchFamily="34" charset="0"/>
                <a:cs typeface="Arial" panose="020B0604020202020204" pitchFamily="34" charset="0"/>
              </a:rPr>
              <a:t>Multi-Source Selection (MSS) </a:t>
            </a:r>
            <a:r>
              <a:rPr lang="en-US" sz="2400" dirty="0">
                <a:latin typeface="Arial" panose="020B0604020202020204" pitchFamily="34" charset="0"/>
                <a:cs typeface="Arial" panose="020B0604020202020204" pitchFamily="34" charset="0"/>
              </a:rPr>
              <a:t>Heuristic</a:t>
            </a:r>
            <a:r>
              <a:rPr lang="en-US" sz="2400" b="1" i="0" u="none" strike="noStrike" cap="none" dirty="0">
                <a:solidFill>
                  <a:srgbClr val="000000"/>
                </a:solidFill>
                <a:latin typeface="Arial" panose="020B0604020202020204" pitchFamily="34" charset="0"/>
                <a:ea typeface="Arial"/>
                <a:cs typeface="Arial" panose="020B0604020202020204" pitchFamily="34" charset="0"/>
                <a:sym typeface="Arial"/>
              </a:rPr>
              <a:t>:</a:t>
            </a:r>
          </a:p>
          <a:p>
            <a:pPr marL="517525" marR="0" lvl="1" indent="-223838" algn="l" rtl="0">
              <a:lnSpc>
                <a:spcPct val="85000"/>
              </a:lnSpc>
              <a:spcBef>
                <a:spcPts val="1000"/>
              </a:spcBef>
              <a:spcAft>
                <a:spcPts val="0"/>
              </a:spcAft>
              <a:buClr>
                <a:srgbClr val="C00000"/>
              </a:buClr>
              <a:buSzPct val="108108"/>
              <a:buFont typeface="Arial"/>
              <a:buChar char="•"/>
            </a:pPr>
            <a:r>
              <a:rPr lang="en-US" sz="2400" b="0" i="0" u="none" strike="noStrike" cap="none" dirty="0">
                <a:solidFill>
                  <a:srgbClr val="000000"/>
                </a:solidFill>
                <a:latin typeface="Arial" panose="020B0604020202020204" pitchFamily="34" charset="0"/>
                <a:ea typeface="Arial"/>
                <a:cs typeface="Arial" panose="020B0604020202020204" pitchFamily="34" charset="0"/>
                <a:sym typeface="Arial"/>
              </a:rPr>
              <a:t>Finds potential good sources to cut down on MSPD’s computation expense</a:t>
            </a:r>
          </a:p>
          <a:p>
            <a:pPr marL="293688" marR="0" lvl="0" indent="-242888" algn="l" rtl="0">
              <a:lnSpc>
                <a:spcPct val="85000"/>
              </a:lnSpc>
              <a:spcBef>
                <a:spcPts val="1000"/>
              </a:spcBef>
              <a:spcAft>
                <a:spcPts val="0"/>
              </a:spcAft>
              <a:buClr>
                <a:srgbClr val="C00000"/>
              </a:buClr>
              <a:buSzPct val="108108"/>
              <a:buFont typeface="Arial"/>
              <a:buChar char="•"/>
            </a:pPr>
            <a:r>
              <a:rPr lang="en-US" sz="2400" b="1" i="0" u="none" strike="noStrike" cap="none" dirty="0">
                <a:solidFill>
                  <a:srgbClr val="000000"/>
                </a:solidFill>
                <a:latin typeface="Arial" panose="020B0604020202020204" pitchFamily="34" charset="0"/>
                <a:ea typeface="Arial"/>
                <a:cs typeface="Arial" panose="020B0604020202020204" pitchFamily="34" charset="0"/>
                <a:sym typeface="Arial"/>
              </a:rPr>
              <a:t>Future Work</a:t>
            </a:r>
            <a:endParaRPr sz="2400" b="1"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517525" marR="0" lvl="1" indent="-223838" algn="l" rtl="0">
              <a:lnSpc>
                <a:spcPct val="85000"/>
              </a:lnSpc>
              <a:spcBef>
                <a:spcPts val="1000"/>
              </a:spcBef>
              <a:spcAft>
                <a:spcPts val="0"/>
              </a:spcAft>
              <a:buClr>
                <a:srgbClr val="C00000"/>
              </a:buClr>
              <a:buSzPct val="108108"/>
              <a:buFont typeface="Arial"/>
              <a:buChar char="•"/>
            </a:pPr>
            <a:r>
              <a:rPr lang="en-US" sz="2400" dirty="0">
                <a:latin typeface="Arial" panose="020B0604020202020204" pitchFamily="34" charset="0"/>
                <a:cs typeface="Arial" panose="020B0604020202020204" pitchFamily="34" charset="0"/>
              </a:rPr>
              <a:t>Machine learning to identify good multi-sources: </a:t>
            </a:r>
            <a:r>
              <a:rPr lang="en-US" sz="2400" b="1" dirty="0">
                <a:solidFill>
                  <a:srgbClr val="FF0000"/>
                </a:solidFill>
                <a:latin typeface="Arial" panose="020B0604020202020204" pitchFamily="34" charset="0"/>
                <a:cs typeface="Arial" panose="020B0604020202020204" pitchFamily="34" charset="0"/>
              </a:rPr>
              <a:t>MSPD Contest launches today!</a:t>
            </a:r>
          </a:p>
          <a:p>
            <a:pPr marL="293687" lvl="1">
              <a:lnSpc>
                <a:spcPct val="85000"/>
              </a:lnSpc>
              <a:spcBef>
                <a:spcPts val="1000"/>
              </a:spcBef>
              <a:buClr>
                <a:srgbClr val="C00000"/>
              </a:buClr>
              <a:buSzPct val="108108"/>
            </a:pPr>
            <a:r>
              <a:rPr lang="en-US" sz="2200" b="1" dirty="0">
                <a:latin typeface="Arial" panose="020B0604020202020204" pitchFamily="34" charset="0"/>
                <a:cs typeface="Arial" panose="020B0604020202020204" pitchFamily="34" charset="0"/>
                <a:hlinkClick r:id="rId3"/>
              </a:rPr>
              <a:t>https://github.com/TILOS-AI-Institute/Multi-Source-Prim-Dijkstra/tree/main/contest</a:t>
            </a:r>
            <a:r>
              <a:rPr lang="en-US" sz="2200" b="1" dirty="0">
                <a:latin typeface="Arial" panose="020B0604020202020204" pitchFamily="34" charset="0"/>
                <a:cs typeface="Arial" panose="020B0604020202020204" pitchFamily="34" charset="0"/>
              </a:rPr>
              <a:t> </a:t>
            </a:r>
          </a:p>
          <a:p>
            <a:pPr marL="517525" marR="0" lvl="1" indent="-223838" algn="l" rtl="0">
              <a:lnSpc>
                <a:spcPct val="85000"/>
              </a:lnSpc>
              <a:spcBef>
                <a:spcPts val="1000"/>
              </a:spcBef>
              <a:spcAft>
                <a:spcPts val="0"/>
              </a:spcAft>
              <a:buClr>
                <a:srgbClr val="C00000"/>
              </a:buClr>
              <a:buSzPct val="108108"/>
              <a:buFont typeface="Arial"/>
              <a:buChar char="•"/>
            </a:pPr>
            <a:r>
              <a:rPr lang="en-US" sz="2400" dirty="0">
                <a:latin typeface="Arial" panose="020B0604020202020204" pitchFamily="34" charset="0"/>
                <a:cs typeface="Arial" panose="020B0604020202020204" pitchFamily="34" charset="0"/>
              </a:rPr>
              <a:t>Reducing </a:t>
            </a:r>
            <a:r>
              <a:rPr lang="en-US" sz="2400" dirty="0" err="1">
                <a:latin typeface="Arial" panose="020B0604020202020204" pitchFamily="34" charset="0"/>
                <a:cs typeface="Arial" panose="020B0604020202020204" pitchFamily="34" charset="0"/>
              </a:rPr>
              <a:t>PDRev</a:t>
            </a:r>
            <a:r>
              <a:rPr lang="en-US" sz="2400" dirty="0">
                <a:latin typeface="Arial" panose="020B0604020202020204" pitchFamily="34" charset="0"/>
                <a:cs typeface="Arial" panose="020B0604020202020204" pitchFamily="34" charset="0"/>
              </a:rPr>
              <a:t> runtimes for reliability</a:t>
            </a:r>
            <a:endParaRPr lang="en-US" sz="24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2" name="슬라이드 번호 개체 틀 1">
            <a:extLst>
              <a:ext uri="{FF2B5EF4-FFF2-40B4-BE49-F238E27FC236}">
                <a16:creationId xmlns:a16="http://schemas.microsoft.com/office/drawing/2014/main" id="{C53D2936-A76A-6E12-2A38-3651AC7B5D5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32</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46892"/>
    </mc:Choice>
    <mc:Fallback xmlns="">
      <p:transition spd="slow" advTm="4689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6">
                                            <p:txEl>
                                              <p:pRg st="3" end="3"/>
                                            </p:txEl>
                                          </p:spTgt>
                                        </p:tgtEl>
                                        <p:attrNameLst>
                                          <p:attrName>style.visibility</p:attrName>
                                        </p:attrNameLst>
                                      </p:cBhvr>
                                      <p:to>
                                        <p:strVal val="visible"/>
                                      </p:to>
                                    </p:set>
                                    <p:animEffect transition="in" filter="fade">
                                      <p:cBhvr>
                                        <p:cTn id="7" dur="500"/>
                                        <p:tgtEl>
                                          <p:spTgt spid="156">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6">
                                            <p:txEl>
                                              <p:pRg st="4" end="4"/>
                                            </p:txEl>
                                          </p:spTgt>
                                        </p:tgtEl>
                                        <p:attrNameLst>
                                          <p:attrName>style.visibility</p:attrName>
                                        </p:attrNameLst>
                                      </p:cBhvr>
                                      <p:to>
                                        <p:strVal val="visible"/>
                                      </p:to>
                                    </p:set>
                                    <p:animEffect transition="in" filter="fade">
                                      <p:cBhvr>
                                        <p:cTn id="10" dur="500"/>
                                        <p:tgtEl>
                                          <p:spTgt spid="156">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56">
                                            <p:txEl>
                                              <p:pRg st="5" end="5"/>
                                            </p:txEl>
                                          </p:spTgt>
                                        </p:tgtEl>
                                        <p:attrNameLst>
                                          <p:attrName>style.visibility</p:attrName>
                                        </p:attrNameLst>
                                      </p:cBhvr>
                                      <p:to>
                                        <p:strVal val="visible"/>
                                      </p:to>
                                    </p:set>
                                    <p:animEffect transition="in" filter="fade">
                                      <p:cBhvr>
                                        <p:cTn id="13" dur="500"/>
                                        <p:tgtEl>
                                          <p:spTgt spid="156">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56">
                                            <p:txEl>
                                              <p:pRg st="6" end="6"/>
                                            </p:txEl>
                                          </p:spTgt>
                                        </p:tgtEl>
                                        <p:attrNameLst>
                                          <p:attrName>style.visibility</p:attrName>
                                        </p:attrNameLst>
                                      </p:cBhvr>
                                      <p:to>
                                        <p:strVal val="visible"/>
                                      </p:to>
                                    </p:set>
                                    <p:animEffect transition="in" filter="fade">
                                      <p:cBhvr>
                                        <p:cTn id="16" dur="500"/>
                                        <p:tgtEl>
                                          <p:spTgt spid="156">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56">
                                            <p:txEl>
                                              <p:pRg st="7" end="7"/>
                                            </p:txEl>
                                          </p:spTgt>
                                        </p:tgtEl>
                                        <p:attrNameLst>
                                          <p:attrName>style.visibility</p:attrName>
                                        </p:attrNameLst>
                                      </p:cBhvr>
                                      <p:to>
                                        <p:strVal val="visible"/>
                                      </p:to>
                                    </p:set>
                                    <p:animEffect transition="in" filter="fade">
                                      <p:cBhvr>
                                        <p:cTn id="19" dur="500"/>
                                        <p:tgtEl>
                                          <p:spTgt spid="156">
                                            <p:txEl>
                                              <p:pRg st="7" end="7"/>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56">
                                            <p:txEl>
                                              <p:pRg st="8" end="8"/>
                                            </p:txEl>
                                          </p:spTgt>
                                        </p:tgtEl>
                                        <p:attrNameLst>
                                          <p:attrName>style.visibility</p:attrName>
                                        </p:attrNameLst>
                                      </p:cBhvr>
                                      <p:to>
                                        <p:strVal val="visible"/>
                                      </p:to>
                                    </p:set>
                                    <p:animEffect transition="in" filter="fade">
                                      <p:cBhvr>
                                        <p:cTn id="24" dur="500"/>
                                        <p:tgtEl>
                                          <p:spTgt spid="156">
                                            <p:txEl>
                                              <p:pRg st="8" end="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56">
                                            <p:txEl>
                                              <p:pRg st="9" end="9"/>
                                            </p:txEl>
                                          </p:spTgt>
                                        </p:tgtEl>
                                        <p:attrNameLst>
                                          <p:attrName>style.visibility</p:attrName>
                                        </p:attrNameLst>
                                      </p:cBhvr>
                                      <p:to>
                                        <p:strVal val="visible"/>
                                      </p:to>
                                    </p:set>
                                    <p:animEffect transition="in" filter="fade">
                                      <p:cBhvr>
                                        <p:cTn id="27" dur="500"/>
                                        <p:tgtEl>
                                          <p:spTgt spid="156">
                                            <p:txEl>
                                              <p:pRg st="9" end="9"/>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56">
                                            <p:txEl>
                                              <p:pRg st="10" end="10"/>
                                            </p:txEl>
                                          </p:spTgt>
                                        </p:tgtEl>
                                        <p:attrNameLst>
                                          <p:attrName>style.visibility</p:attrName>
                                        </p:attrNameLst>
                                      </p:cBhvr>
                                      <p:to>
                                        <p:strVal val="visible"/>
                                      </p:to>
                                    </p:set>
                                    <p:animEffect transition="in" filter="fade">
                                      <p:cBhvr>
                                        <p:cTn id="30" dur="500"/>
                                        <p:tgtEl>
                                          <p:spTgt spid="156">
                                            <p:txEl>
                                              <p:pRg st="10" end="10"/>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56">
                                            <p:txEl>
                                              <p:pRg st="11" end="11"/>
                                            </p:txEl>
                                          </p:spTgt>
                                        </p:tgtEl>
                                        <p:attrNameLst>
                                          <p:attrName>style.visibility</p:attrName>
                                        </p:attrNameLst>
                                      </p:cBhvr>
                                      <p:to>
                                        <p:strVal val="visible"/>
                                      </p:to>
                                    </p:set>
                                    <p:animEffect transition="in" filter="fade">
                                      <p:cBhvr>
                                        <p:cTn id="33" dur="500"/>
                                        <p:tgtEl>
                                          <p:spTgt spid="15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38"/>
          <p:cNvSpPr txBox="1">
            <a:spLocks noGrp="1"/>
          </p:cNvSpPr>
          <p:nvPr>
            <p:ph type="title"/>
          </p:nvPr>
        </p:nvSpPr>
        <p:spPr>
          <a:xfrm>
            <a:off x="798990" y="3008965"/>
            <a:ext cx="10363200" cy="83506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1F497D"/>
              </a:buClr>
              <a:buSzPts val="3600"/>
              <a:buFont typeface="Arial"/>
              <a:buNone/>
            </a:pPr>
            <a:r>
              <a:rPr lang="en-US" sz="5400" dirty="0">
                <a:solidFill>
                  <a:srgbClr val="495E78"/>
                </a:solidFill>
              </a:rPr>
              <a:t>Thank You !</a:t>
            </a:r>
            <a:endParaRPr sz="5400" dirty="0">
              <a:solidFill>
                <a:srgbClr val="495E78"/>
              </a:solidFill>
            </a:endParaRPr>
          </a:p>
        </p:txBody>
      </p:sp>
    </p:spTree>
    <p:extLst>
      <p:ext uri="{BB962C8B-B14F-4D97-AF65-F5344CB8AC3E}">
        <p14:creationId xmlns:p14="http://schemas.microsoft.com/office/powerpoint/2010/main" val="2072542866"/>
      </p:ext>
    </p:extLst>
  </p:cSld>
  <p:clrMapOvr>
    <a:masterClrMapping/>
  </p:clrMapOvr>
  <mc:AlternateContent xmlns:mc="http://schemas.openxmlformats.org/markup-compatibility/2006" xmlns:p14="http://schemas.microsoft.com/office/powerpoint/2010/main">
    <mc:Choice Requires="p14">
      <p:transition spd="slow" p14:dur="2000" advTm="4375"/>
    </mc:Choice>
    <mc:Fallback xmlns="">
      <p:transition spd="slow" advTm="4375"/>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1" name="Google Shape;51;p13"/>
          <p:cNvSpPr txBox="1">
            <a:spLocks noGrp="1"/>
          </p:cNvSpPr>
          <p:nvPr>
            <p:ph type="body" idx="1"/>
          </p:nvPr>
        </p:nvSpPr>
        <p:spPr>
          <a:xfrm>
            <a:off x="128076" y="846615"/>
            <a:ext cx="11935847" cy="1446234"/>
          </a:xfrm>
          <a:prstGeom prst="rect">
            <a:avLst/>
          </a:prstGeom>
          <a:noFill/>
          <a:ln>
            <a:noFill/>
          </a:ln>
        </p:spPr>
        <p:txBody>
          <a:bodyPr spcFirstLastPara="1" wrap="square" lIns="91425" tIns="45700" rIns="91425" bIns="45700" anchor="t" anchorCtr="0">
            <a:noAutofit/>
          </a:bodyPr>
          <a:lstStyle/>
          <a:p>
            <a:pPr indent="-457200">
              <a:lnSpc>
                <a:spcPct val="100000"/>
              </a:lnSpc>
              <a:spcBef>
                <a:spcPts val="0"/>
              </a:spcBef>
              <a:buSzPct val="100000"/>
            </a:pPr>
            <a:r>
              <a:rPr lang="en-US" sz="2400" b="1" dirty="0">
                <a:solidFill>
                  <a:schemeClr val="dk1"/>
                </a:solidFill>
              </a:rPr>
              <a:t>Prim-Dijkstra (PD) is a commonly used algorithm for routing tree construction</a:t>
            </a:r>
          </a:p>
          <a:p>
            <a:pPr lvl="1" indent="-457200">
              <a:lnSpc>
                <a:spcPct val="100000"/>
              </a:lnSpc>
              <a:spcBef>
                <a:spcPts val="0"/>
              </a:spcBef>
              <a:buSzPct val="100000"/>
            </a:pPr>
            <a:r>
              <a:rPr lang="en-US" altLang="en-US" sz="2400" dirty="0">
                <a:solidFill>
                  <a:schemeClr val="dk1"/>
                </a:solidFill>
              </a:rPr>
              <a:t>Optimizes between wirelength (WL) and pathlength (PL) using ⍺ </a:t>
            </a:r>
          </a:p>
          <a:p>
            <a:pPr lvl="1" indent="-457200">
              <a:lnSpc>
                <a:spcPct val="100000"/>
              </a:lnSpc>
              <a:spcBef>
                <a:spcPts val="0"/>
              </a:spcBef>
              <a:buSzPct val="100000"/>
            </a:pPr>
            <a:r>
              <a:rPr lang="en-US" altLang="en-US" sz="2400" dirty="0">
                <a:solidFill>
                  <a:schemeClr val="dk1"/>
                </a:solidFill>
              </a:rPr>
              <a:t>⍺ is weight used to trade off between minimum spanning tree and shortest-paths tree constructions</a:t>
            </a:r>
          </a:p>
        </p:txBody>
      </p:sp>
      <p:sp>
        <p:nvSpPr>
          <p:cNvPr id="52" name="Google Shape;52;p13"/>
          <p:cNvSpPr txBox="1"/>
          <p:nvPr/>
        </p:nvSpPr>
        <p:spPr>
          <a:xfrm>
            <a:off x="142875" y="100013"/>
            <a:ext cx="11611978" cy="4962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254061"/>
              </a:buClr>
              <a:buSzPts val="3200"/>
              <a:buFont typeface="Arial"/>
              <a:buNone/>
              <a:tabLst/>
              <a:defRPr/>
            </a:pPr>
            <a:r>
              <a:rPr kumimoji="0" lang="en-US" sz="3200" b="1" i="0" u="none" strike="noStrike" kern="0" cap="none" spc="0" normalizeH="0" baseline="0" noProof="0" dirty="0">
                <a:ln>
                  <a:noFill/>
                </a:ln>
                <a:solidFill>
                  <a:srgbClr val="254061"/>
                </a:solidFill>
                <a:effectLst/>
                <a:uLnTx/>
                <a:uFillTx/>
                <a:latin typeface="Arial"/>
                <a:ea typeface="Arial"/>
                <a:cs typeface="Arial"/>
                <a:sym typeface="Arial"/>
              </a:rPr>
              <a:t>Background/Motivation</a:t>
            </a:r>
            <a:endParaRPr kumimoji="0" lang="en-US" sz="3200" b="1" i="0" u="none" strike="noStrike" kern="0" cap="none" spc="0" normalizeH="0" baseline="0" noProof="0" dirty="0">
              <a:ln>
                <a:noFill/>
              </a:ln>
              <a:solidFill>
                <a:srgbClr val="632423"/>
              </a:solidFill>
              <a:effectLst/>
              <a:uLnTx/>
              <a:uFillTx/>
              <a:latin typeface="Arial"/>
              <a:ea typeface="Arial"/>
              <a:cs typeface="Arial"/>
              <a:sym typeface="Arial"/>
            </a:endParaRPr>
          </a:p>
        </p:txBody>
      </p:sp>
      <p:sp>
        <p:nvSpPr>
          <p:cNvPr id="2" name="슬라이드 번호 개체 틀 1">
            <a:extLst>
              <a:ext uri="{FF2B5EF4-FFF2-40B4-BE49-F238E27FC236}">
                <a16:creationId xmlns:a16="http://schemas.microsoft.com/office/drawing/2014/main" id="{B557BD8A-AD5A-087B-15F8-F4186BE4C5C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4</a:t>
            </a:fld>
            <a:endParaRPr lang="en-US"/>
          </a:p>
        </p:txBody>
      </p:sp>
      <p:pic>
        <p:nvPicPr>
          <p:cNvPr id="14" name="Picture 13" descr="A picture containing chart&#10;&#10;Description automatically generated">
            <a:extLst>
              <a:ext uri="{FF2B5EF4-FFF2-40B4-BE49-F238E27FC236}">
                <a16:creationId xmlns:a16="http://schemas.microsoft.com/office/drawing/2014/main" id="{3DB3C249-6C17-3843-9FF4-0CE1FB72417B}"/>
              </a:ext>
            </a:extLst>
          </p:cNvPr>
          <p:cNvPicPr>
            <a:picLocks noChangeAspect="1"/>
          </p:cNvPicPr>
          <p:nvPr/>
        </p:nvPicPr>
        <p:blipFill>
          <a:blip r:embed="rId3"/>
          <a:stretch>
            <a:fillRect/>
          </a:stretch>
        </p:blipFill>
        <p:spPr>
          <a:xfrm>
            <a:off x="3174999" y="2292849"/>
            <a:ext cx="5842000" cy="4381500"/>
          </a:xfrm>
          <a:prstGeom prst="rect">
            <a:avLst/>
          </a:prstGeom>
        </p:spPr>
      </p:pic>
      <p:sp>
        <p:nvSpPr>
          <p:cNvPr id="5" name="TextBox 4">
            <a:extLst>
              <a:ext uri="{FF2B5EF4-FFF2-40B4-BE49-F238E27FC236}">
                <a16:creationId xmlns:a16="http://schemas.microsoft.com/office/drawing/2014/main" id="{31AA5F75-1203-CE49-A766-18466E13E34A}"/>
              </a:ext>
            </a:extLst>
          </p:cNvPr>
          <p:cNvSpPr txBox="1"/>
          <p:nvPr/>
        </p:nvSpPr>
        <p:spPr>
          <a:xfrm>
            <a:off x="3773428" y="6302216"/>
            <a:ext cx="4350871"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 = 0:  the minimum spanning tree</a:t>
            </a:r>
          </a:p>
        </p:txBody>
      </p:sp>
    </p:spTree>
    <p:extLst>
      <p:ext uri="{BB962C8B-B14F-4D97-AF65-F5344CB8AC3E}">
        <p14:creationId xmlns:p14="http://schemas.microsoft.com/office/powerpoint/2010/main" val="952524633"/>
      </p:ext>
    </p:extLst>
  </p:cSld>
  <p:clrMapOvr>
    <a:masterClrMapping/>
  </p:clrMapOvr>
  <mc:AlternateContent xmlns:mc="http://schemas.openxmlformats.org/markup-compatibility/2006" xmlns:p14="http://schemas.microsoft.com/office/powerpoint/2010/main">
    <mc:Choice Requires="p14">
      <p:transition spd="slow" p14:dur="2000" advTm="26034"/>
    </mc:Choice>
    <mc:Fallback xmlns="">
      <p:transition spd="slow" advTm="2603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1" name="Google Shape;51;p13"/>
          <p:cNvSpPr txBox="1">
            <a:spLocks noGrp="1"/>
          </p:cNvSpPr>
          <p:nvPr>
            <p:ph type="body" idx="1"/>
          </p:nvPr>
        </p:nvSpPr>
        <p:spPr>
          <a:xfrm>
            <a:off x="128076" y="846615"/>
            <a:ext cx="11935847" cy="1446234"/>
          </a:xfrm>
          <a:prstGeom prst="rect">
            <a:avLst/>
          </a:prstGeom>
          <a:noFill/>
          <a:ln>
            <a:noFill/>
          </a:ln>
        </p:spPr>
        <p:txBody>
          <a:bodyPr spcFirstLastPara="1" wrap="square" lIns="91425" tIns="45700" rIns="91425" bIns="45700" anchor="t" anchorCtr="0">
            <a:noAutofit/>
          </a:bodyPr>
          <a:lstStyle/>
          <a:p>
            <a:pPr indent="-457200">
              <a:lnSpc>
                <a:spcPct val="100000"/>
              </a:lnSpc>
              <a:spcBef>
                <a:spcPts val="0"/>
              </a:spcBef>
              <a:buSzPct val="100000"/>
            </a:pPr>
            <a:r>
              <a:rPr lang="en-US" sz="2400" b="1" dirty="0">
                <a:solidFill>
                  <a:schemeClr val="dk1"/>
                </a:solidFill>
              </a:rPr>
              <a:t>Prim-Dijkstra (PD) is a commonly used algorithm for routing tree construction</a:t>
            </a:r>
          </a:p>
          <a:p>
            <a:pPr lvl="1" indent="-457200">
              <a:lnSpc>
                <a:spcPct val="100000"/>
              </a:lnSpc>
              <a:spcBef>
                <a:spcPts val="0"/>
              </a:spcBef>
              <a:buSzPct val="100000"/>
            </a:pPr>
            <a:r>
              <a:rPr lang="en-US" altLang="en-US" sz="2400" dirty="0">
                <a:solidFill>
                  <a:schemeClr val="dk1"/>
                </a:solidFill>
              </a:rPr>
              <a:t>Optimizes between wirelength (WL) and pathlength (PL) using ⍺ </a:t>
            </a:r>
          </a:p>
          <a:p>
            <a:pPr lvl="1" indent="-457200">
              <a:lnSpc>
                <a:spcPct val="100000"/>
              </a:lnSpc>
              <a:spcBef>
                <a:spcPts val="0"/>
              </a:spcBef>
              <a:buSzPct val="100000"/>
            </a:pPr>
            <a:r>
              <a:rPr lang="en-US" altLang="en-US" sz="2400" dirty="0">
                <a:solidFill>
                  <a:schemeClr val="dk1"/>
                </a:solidFill>
              </a:rPr>
              <a:t>⍺ is weight used to trade off between minimum spanning tree and shortest-paths tree constructions</a:t>
            </a:r>
          </a:p>
        </p:txBody>
      </p:sp>
      <p:sp>
        <p:nvSpPr>
          <p:cNvPr id="52" name="Google Shape;52;p13"/>
          <p:cNvSpPr txBox="1"/>
          <p:nvPr/>
        </p:nvSpPr>
        <p:spPr>
          <a:xfrm>
            <a:off x="142875" y="100013"/>
            <a:ext cx="11611978" cy="4962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254061"/>
              </a:buClr>
              <a:buSzPts val="3200"/>
              <a:buFont typeface="Arial"/>
              <a:buNone/>
              <a:tabLst/>
              <a:defRPr/>
            </a:pPr>
            <a:r>
              <a:rPr kumimoji="0" lang="en-US" sz="3200" b="1" i="0" u="none" strike="noStrike" kern="0" cap="none" spc="0" normalizeH="0" baseline="0" noProof="0" dirty="0">
                <a:ln>
                  <a:noFill/>
                </a:ln>
                <a:solidFill>
                  <a:srgbClr val="254061"/>
                </a:solidFill>
                <a:effectLst/>
                <a:uLnTx/>
                <a:uFillTx/>
                <a:latin typeface="Arial"/>
                <a:ea typeface="Arial"/>
                <a:cs typeface="Arial"/>
                <a:sym typeface="Arial"/>
              </a:rPr>
              <a:t>Background/Motivation</a:t>
            </a:r>
            <a:endParaRPr kumimoji="0" lang="en-US" sz="3200" b="1" i="0" u="none" strike="noStrike" kern="0" cap="none" spc="0" normalizeH="0" baseline="0" noProof="0" dirty="0">
              <a:ln>
                <a:noFill/>
              </a:ln>
              <a:solidFill>
                <a:srgbClr val="632423"/>
              </a:solidFill>
              <a:effectLst/>
              <a:uLnTx/>
              <a:uFillTx/>
              <a:latin typeface="Arial"/>
              <a:ea typeface="Arial"/>
              <a:cs typeface="Arial"/>
              <a:sym typeface="Arial"/>
            </a:endParaRPr>
          </a:p>
        </p:txBody>
      </p:sp>
      <p:sp>
        <p:nvSpPr>
          <p:cNvPr id="2" name="슬라이드 번호 개체 틀 1">
            <a:extLst>
              <a:ext uri="{FF2B5EF4-FFF2-40B4-BE49-F238E27FC236}">
                <a16:creationId xmlns:a16="http://schemas.microsoft.com/office/drawing/2014/main" id="{B557BD8A-AD5A-087B-15F8-F4186BE4C5C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5</a:t>
            </a:fld>
            <a:endParaRPr lang="en-US"/>
          </a:p>
        </p:txBody>
      </p:sp>
      <p:pic>
        <p:nvPicPr>
          <p:cNvPr id="4" name="Picture 3" descr="Chart, diagram&#10;&#10;Description automatically generated with medium confidence">
            <a:extLst>
              <a:ext uri="{FF2B5EF4-FFF2-40B4-BE49-F238E27FC236}">
                <a16:creationId xmlns:a16="http://schemas.microsoft.com/office/drawing/2014/main" id="{2D8834F6-9543-6444-99FB-EB514930BE91}"/>
              </a:ext>
            </a:extLst>
          </p:cNvPr>
          <p:cNvPicPr>
            <a:picLocks noChangeAspect="1"/>
          </p:cNvPicPr>
          <p:nvPr/>
        </p:nvPicPr>
        <p:blipFill>
          <a:blip r:embed="rId3"/>
          <a:stretch>
            <a:fillRect/>
          </a:stretch>
        </p:blipFill>
        <p:spPr>
          <a:xfrm>
            <a:off x="3174999" y="2292849"/>
            <a:ext cx="5842000" cy="4381500"/>
          </a:xfrm>
          <a:prstGeom prst="rect">
            <a:avLst/>
          </a:prstGeom>
        </p:spPr>
      </p:pic>
      <p:sp>
        <p:nvSpPr>
          <p:cNvPr id="5" name="TextBox 4">
            <a:extLst>
              <a:ext uri="{FF2B5EF4-FFF2-40B4-BE49-F238E27FC236}">
                <a16:creationId xmlns:a16="http://schemas.microsoft.com/office/drawing/2014/main" id="{31AA5F75-1203-CE49-A766-18466E13E34A}"/>
              </a:ext>
            </a:extLst>
          </p:cNvPr>
          <p:cNvSpPr txBox="1"/>
          <p:nvPr/>
        </p:nvSpPr>
        <p:spPr>
          <a:xfrm>
            <a:off x="4247576" y="6302216"/>
            <a:ext cx="3696846"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 = 1: the shortest-paths tree</a:t>
            </a:r>
          </a:p>
        </p:txBody>
      </p:sp>
    </p:spTree>
    <p:extLst>
      <p:ext uri="{BB962C8B-B14F-4D97-AF65-F5344CB8AC3E}">
        <p14:creationId xmlns:p14="http://schemas.microsoft.com/office/powerpoint/2010/main" val="3620249222"/>
      </p:ext>
    </p:extLst>
  </p:cSld>
  <p:clrMapOvr>
    <a:masterClrMapping/>
  </p:clrMapOvr>
  <mc:AlternateContent xmlns:mc="http://schemas.openxmlformats.org/markup-compatibility/2006" xmlns:p14="http://schemas.microsoft.com/office/powerpoint/2010/main">
    <mc:Choice Requires="p14">
      <p:transition spd="slow" p14:dur="2000" advTm="26034"/>
    </mc:Choice>
    <mc:Fallback xmlns="">
      <p:transition spd="slow" advTm="26034"/>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1" name="Google Shape;51;p13"/>
          <p:cNvSpPr txBox="1">
            <a:spLocks noGrp="1"/>
          </p:cNvSpPr>
          <p:nvPr>
            <p:ph type="body" idx="1"/>
          </p:nvPr>
        </p:nvSpPr>
        <p:spPr>
          <a:xfrm>
            <a:off x="128076" y="846615"/>
            <a:ext cx="11935847" cy="1446234"/>
          </a:xfrm>
          <a:prstGeom prst="rect">
            <a:avLst/>
          </a:prstGeom>
          <a:noFill/>
          <a:ln>
            <a:noFill/>
          </a:ln>
        </p:spPr>
        <p:txBody>
          <a:bodyPr spcFirstLastPara="1" wrap="square" lIns="91425" tIns="45700" rIns="91425" bIns="45700" anchor="t" anchorCtr="0">
            <a:noAutofit/>
          </a:bodyPr>
          <a:lstStyle/>
          <a:p>
            <a:pPr indent="-457200">
              <a:lnSpc>
                <a:spcPct val="100000"/>
              </a:lnSpc>
              <a:spcBef>
                <a:spcPts val="0"/>
              </a:spcBef>
              <a:buSzPct val="100000"/>
            </a:pPr>
            <a:r>
              <a:rPr lang="en-US" sz="2400" b="1" dirty="0">
                <a:solidFill>
                  <a:schemeClr val="dk1"/>
                </a:solidFill>
              </a:rPr>
              <a:t>Prim-Dijkstra (PD) is a commonly used algorithm for routing tree construction</a:t>
            </a:r>
          </a:p>
          <a:p>
            <a:pPr lvl="1" indent="-457200">
              <a:lnSpc>
                <a:spcPct val="100000"/>
              </a:lnSpc>
              <a:spcBef>
                <a:spcPts val="0"/>
              </a:spcBef>
              <a:buSzPct val="100000"/>
            </a:pPr>
            <a:r>
              <a:rPr lang="en-US" altLang="en-US" sz="2400" dirty="0">
                <a:solidFill>
                  <a:schemeClr val="dk1"/>
                </a:solidFill>
              </a:rPr>
              <a:t>Optimizes between wirelength (WL) and pathlength (PL) using ⍺ </a:t>
            </a:r>
          </a:p>
          <a:p>
            <a:pPr lvl="1" indent="-457200">
              <a:lnSpc>
                <a:spcPct val="100000"/>
              </a:lnSpc>
              <a:spcBef>
                <a:spcPts val="0"/>
              </a:spcBef>
              <a:buSzPct val="100000"/>
            </a:pPr>
            <a:r>
              <a:rPr lang="en-US" altLang="en-US" sz="2400" dirty="0">
                <a:solidFill>
                  <a:schemeClr val="dk1"/>
                </a:solidFill>
              </a:rPr>
              <a:t>⍺ is weight used to trade off between minimum spanning tree and shortest-paths tree constructions</a:t>
            </a:r>
          </a:p>
        </p:txBody>
      </p:sp>
      <p:sp>
        <p:nvSpPr>
          <p:cNvPr id="52" name="Google Shape;52;p13"/>
          <p:cNvSpPr txBox="1"/>
          <p:nvPr/>
        </p:nvSpPr>
        <p:spPr>
          <a:xfrm>
            <a:off x="142875" y="100013"/>
            <a:ext cx="11611978" cy="4962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254061"/>
              </a:buClr>
              <a:buSzPts val="3200"/>
              <a:buFont typeface="Arial"/>
              <a:buNone/>
              <a:tabLst/>
              <a:defRPr/>
            </a:pPr>
            <a:r>
              <a:rPr kumimoji="0" lang="en-US" sz="3200" b="1" i="0" u="none" strike="noStrike" kern="0" cap="none" spc="0" normalizeH="0" baseline="0" noProof="0" dirty="0">
                <a:ln>
                  <a:noFill/>
                </a:ln>
                <a:solidFill>
                  <a:srgbClr val="254061"/>
                </a:solidFill>
                <a:effectLst/>
                <a:uLnTx/>
                <a:uFillTx/>
                <a:latin typeface="Arial"/>
                <a:ea typeface="Arial"/>
                <a:cs typeface="Arial"/>
                <a:sym typeface="Arial"/>
              </a:rPr>
              <a:t>Background/Motivation</a:t>
            </a:r>
            <a:endParaRPr kumimoji="0" lang="en-US" sz="3200" b="1" i="0" u="none" strike="noStrike" kern="0" cap="none" spc="0" normalizeH="0" baseline="0" noProof="0" dirty="0">
              <a:ln>
                <a:noFill/>
              </a:ln>
              <a:solidFill>
                <a:srgbClr val="632423"/>
              </a:solidFill>
              <a:effectLst/>
              <a:uLnTx/>
              <a:uFillTx/>
              <a:latin typeface="Arial"/>
              <a:ea typeface="Arial"/>
              <a:cs typeface="Arial"/>
              <a:sym typeface="Arial"/>
            </a:endParaRPr>
          </a:p>
        </p:txBody>
      </p:sp>
      <p:sp>
        <p:nvSpPr>
          <p:cNvPr id="2" name="슬라이드 번호 개체 틀 1">
            <a:extLst>
              <a:ext uri="{FF2B5EF4-FFF2-40B4-BE49-F238E27FC236}">
                <a16:creationId xmlns:a16="http://schemas.microsoft.com/office/drawing/2014/main" id="{B557BD8A-AD5A-087B-15F8-F4186BE4C5C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6</a:t>
            </a:fld>
            <a:endParaRPr lang="en-US"/>
          </a:p>
        </p:txBody>
      </p:sp>
      <p:pic>
        <p:nvPicPr>
          <p:cNvPr id="4" name="Picture 3" descr="Chart&#10;&#10;Description automatically generated">
            <a:extLst>
              <a:ext uri="{FF2B5EF4-FFF2-40B4-BE49-F238E27FC236}">
                <a16:creationId xmlns:a16="http://schemas.microsoft.com/office/drawing/2014/main" id="{BB099AC0-F82B-4940-8AA7-F0A2B2830EAC}"/>
              </a:ext>
            </a:extLst>
          </p:cNvPr>
          <p:cNvPicPr>
            <a:picLocks noChangeAspect="1"/>
          </p:cNvPicPr>
          <p:nvPr/>
        </p:nvPicPr>
        <p:blipFill>
          <a:blip r:embed="rId3"/>
          <a:stretch>
            <a:fillRect/>
          </a:stretch>
        </p:blipFill>
        <p:spPr>
          <a:xfrm>
            <a:off x="3174996" y="2292849"/>
            <a:ext cx="5842000" cy="4381500"/>
          </a:xfrm>
          <a:prstGeom prst="rect">
            <a:avLst/>
          </a:prstGeom>
        </p:spPr>
      </p:pic>
      <p:sp>
        <p:nvSpPr>
          <p:cNvPr id="5" name="TextBox 4">
            <a:extLst>
              <a:ext uri="{FF2B5EF4-FFF2-40B4-BE49-F238E27FC236}">
                <a16:creationId xmlns:a16="http://schemas.microsoft.com/office/drawing/2014/main" id="{31AA5F75-1203-CE49-A766-18466E13E34A}"/>
              </a:ext>
            </a:extLst>
          </p:cNvPr>
          <p:cNvSpPr txBox="1"/>
          <p:nvPr/>
        </p:nvSpPr>
        <p:spPr>
          <a:xfrm>
            <a:off x="1834253" y="6302216"/>
            <a:ext cx="8666155"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 = 0.3: tradeoff between minimum spanning and shortest paths trees</a:t>
            </a:r>
          </a:p>
        </p:txBody>
      </p:sp>
    </p:spTree>
    <p:extLst>
      <p:ext uri="{BB962C8B-B14F-4D97-AF65-F5344CB8AC3E}">
        <p14:creationId xmlns:p14="http://schemas.microsoft.com/office/powerpoint/2010/main" val="2364873941"/>
      </p:ext>
    </p:extLst>
  </p:cSld>
  <p:clrMapOvr>
    <a:masterClrMapping/>
  </p:clrMapOvr>
  <mc:AlternateContent xmlns:mc="http://schemas.openxmlformats.org/markup-compatibility/2006" xmlns:p14="http://schemas.microsoft.com/office/powerpoint/2010/main">
    <mc:Choice Requires="p14">
      <p:transition spd="slow" p14:dur="2000" advTm="26034"/>
    </mc:Choice>
    <mc:Fallback xmlns="">
      <p:transition spd="slow" advTm="26034"/>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pic>
        <p:nvPicPr>
          <p:cNvPr id="5" name="Picture 4" descr="A picture containing skiing, indoor, equipment, line&#10;&#10;Description automatically generated">
            <a:extLst>
              <a:ext uri="{FF2B5EF4-FFF2-40B4-BE49-F238E27FC236}">
                <a16:creationId xmlns:a16="http://schemas.microsoft.com/office/drawing/2014/main" id="{57CEFB79-082B-B847-B0E6-A8859DB79E5E}"/>
              </a:ext>
            </a:extLst>
          </p:cNvPr>
          <p:cNvPicPr>
            <a:picLocks noChangeAspect="1"/>
          </p:cNvPicPr>
          <p:nvPr/>
        </p:nvPicPr>
        <p:blipFill>
          <a:blip r:embed="rId3"/>
          <a:stretch>
            <a:fillRect/>
          </a:stretch>
        </p:blipFill>
        <p:spPr>
          <a:xfrm>
            <a:off x="1982064" y="2764465"/>
            <a:ext cx="7955150" cy="3409350"/>
          </a:xfrm>
          <a:prstGeom prst="rect">
            <a:avLst/>
          </a:prstGeom>
        </p:spPr>
      </p:pic>
      <p:sp>
        <p:nvSpPr>
          <p:cNvPr id="51" name="Google Shape;51;p13"/>
          <p:cNvSpPr txBox="1">
            <a:spLocks noGrp="1"/>
          </p:cNvSpPr>
          <p:nvPr>
            <p:ph type="body" idx="1"/>
          </p:nvPr>
        </p:nvSpPr>
        <p:spPr>
          <a:xfrm>
            <a:off x="142875" y="846615"/>
            <a:ext cx="12059435" cy="1917850"/>
          </a:xfrm>
          <a:prstGeom prst="rect">
            <a:avLst/>
          </a:prstGeom>
          <a:noFill/>
          <a:ln>
            <a:noFill/>
          </a:ln>
        </p:spPr>
        <p:txBody>
          <a:bodyPr spcFirstLastPara="1" wrap="square" lIns="91425" tIns="45700" rIns="91425" bIns="45700" anchor="t" anchorCtr="0">
            <a:noAutofit/>
          </a:bodyPr>
          <a:lstStyle/>
          <a:p>
            <a:pPr marL="342900" indent="-342900">
              <a:lnSpc>
                <a:spcPct val="100000"/>
              </a:lnSpc>
              <a:spcBef>
                <a:spcPts val="0"/>
              </a:spcBef>
              <a:buSzPct val="100000"/>
            </a:pPr>
            <a:r>
              <a:rPr lang="en-US" altLang="en-US" sz="2400" b="1" dirty="0"/>
              <a:t>PD-II improves on WL and PL from PD using </a:t>
            </a:r>
            <a:r>
              <a:rPr lang="en-US" altLang="en-US" sz="2400" b="1" i="1" dirty="0"/>
              <a:t>edge flipping</a:t>
            </a:r>
          </a:p>
          <a:p>
            <a:pPr lvl="1" indent="-457200">
              <a:lnSpc>
                <a:spcPct val="100000"/>
              </a:lnSpc>
              <a:spcBef>
                <a:spcPts val="0"/>
              </a:spcBef>
              <a:buSzPct val="100000"/>
            </a:pPr>
            <a:r>
              <a:rPr lang="en-US" altLang="en-US" sz="2400" dirty="0"/>
              <a:t>Further decreases WL using L-shape flipping </a:t>
            </a:r>
            <a:r>
              <a:rPr lang="en-US" altLang="en-US" sz="2400" b="1" dirty="0"/>
              <a:t>(HVW)</a:t>
            </a:r>
          </a:p>
          <a:p>
            <a:pPr lvl="1" indent="-457200">
              <a:lnSpc>
                <a:spcPct val="100000"/>
              </a:lnSpc>
              <a:spcBef>
                <a:spcPts val="0"/>
              </a:spcBef>
              <a:buSzPct val="100000"/>
            </a:pPr>
            <a:r>
              <a:rPr lang="en-US" altLang="en-US" sz="2400" dirty="0"/>
              <a:t>Also improves detour cost using extra Steiner step, Detour-Aware Steinerization </a:t>
            </a:r>
            <a:r>
              <a:rPr lang="en-US" altLang="en-US" sz="2400" b="1" dirty="0"/>
              <a:t>(DAS) </a:t>
            </a:r>
          </a:p>
          <a:p>
            <a:pPr lvl="1" indent="-457200">
              <a:lnSpc>
                <a:spcPct val="100000"/>
              </a:lnSpc>
              <a:spcBef>
                <a:spcPts val="0"/>
              </a:spcBef>
              <a:buSzPct val="100000"/>
            </a:pPr>
            <a:r>
              <a:rPr lang="en-US" sz="2400" dirty="0"/>
              <a:t>Continues to use the ⍺ parameter</a:t>
            </a:r>
            <a:endParaRPr sz="2400" dirty="0"/>
          </a:p>
        </p:txBody>
      </p:sp>
      <p:sp>
        <p:nvSpPr>
          <p:cNvPr id="52" name="Google Shape;52;p13"/>
          <p:cNvSpPr txBox="1"/>
          <p:nvPr/>
        </p:nvSpPr>
        <p:spPr>
          <a:xfrm>
            <a:off x="142875" y="100013"/>
            <a:ext cx="11611978" cy="4962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254061"/>
              </a:buClr>
              <a:buSzPts val="3200"/>
              <a:buFont typeface="Arial"/>
              <a:buNone/>
              <a:tabLst/>
              <a:defRPr/>
            </a:pPr>
            <a:r>
              <a:rPr kumimoji="0" lang="en-US" sz="3200" b="1" i="0" u="none" strike="noStrike" kern="0" cap="none" spc="0" normalizeH="0" baseline="0" noProof="0" dirty="0">
                <a:ln>
                  <a:noFill/>
                </a:ln>
                <a:solidFill>
                  <a:srgbClr val="254061"/>
                </a:solidFill>
                <a:effectLst/>
                <a:uLnTx/>
                <a:uFillTx/>
                <a:latin typeface="Arial"/>
                <a:ea typeface="Arial"/>
                <a:cs typeface="Arial"/>
                <a:sym typeface="Arial"/>
              </a:rPr>
              <a:t>Background/Motivation</a:t>
            </a:r>
            <a:endParaRPr kumimoji="0" lang="en-US" sz="3200" b="1" i="0" u="none" strike="noStrike" kern="0" cap="none" spc="0" normalizeH="0" baseline="0" noProof="0" dirty="0">
              <a:ln>
                <a:noFill/>
              </a:ln>
              <a:solidFill>
                <a:srgbClr val="632423"/>
              </a:solidFill>
              <a:effectLst/>
              <a:uLnTx/>
              <a:uFillTx/>
              <a:latin typeface="Arial"/>
              <a:ea typeface="Arial"/>
              <a:cs typeface="Arial"/>
              <a:sym typeface="Arial"/>
            </a:endParaRPr>
          </a:p>
        </p:txBody>
      </p:sp>
      <p:sp>
        <p:nvSpPr>
          <p:cNvPr id="2" name="슬라이드 번호 개체 틀 1">
            <a:extLst>
              <a:ext uri="{FF2B5EF4-FFF2-40B4-BE49-F238E27FC236}">
                <a16:creationId xmlns:a16="http://schemas.microsoft.com/office/drawing/2014/main" id="{B557BD8A-AD5A-087B-15F8-F4186BE4C5C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7</a:t>
            </a:fld>
            <a:endParaRPr lang="en-US"/>
          </a:p>
        </p:txBody>
      </p:sp>
      <p:sp>
        <p:nvSpPr>
          <p:cNvPr id="4" name="TextBox 3">
            <a:extLst>
              <a:ext uri="{FF2B5EF4-FFF2-40B4-BE49-F238E27FC236}">
                <a16:creationId xmlns:a16="http://schemas.microsoft.com/office/drawing/2014/main" id="{1F51E8B5-37BC-14B1-DACF-146F6115460C}"/>
              </a:ext>
            </a:extLst>
          </p:cNvPr>
          <p:cNvSpPr txBox="1"/>
          <p:nvPr/>
        </p:nvSpPr>
        <p:spPr>
          <a:xfrm>
            <a:off x="2136872" y="6173815"/>
            <a:ext cx="8071440" cy="369332"/>
          </a:xfrm>
          <a:prstGeom prst="rect">
            <a:avLst/>
          </a:prstGeom>
          <a:noFill/>
        </p:spPr>
        <p:txBody>
          <a:bodyPr wrap="none" rtlCol="0">
            <a:spAutoFit/>
          </a:bodyPr>
          <a:lstStyle/>
          <a:p>
            <a:r>
              <a:rPr lang="en-US" altLang="ko-KR" b="1" dirty="0"/>
              <a:t>An illustration of edge-flipping – a key component of the PD-II algorithm</a:t>
            </a:r>
            <a:endParaRPr lang="ko-KR" altLang="en-US" b="1" dirty="0"/>
          </a:p>
        </p:txBody>
      </p:sp>
    </p:spTree>
    <p:extLst>
      <p:ext uri="{BB962C8B-B14F-4D97-AF65-F5344CB8AC3E}">
        <p14:creationId xmlns:p14="http://schemas.microsoft.com/office/powerpoint/2010/main" val="421839369"/>
      </p:ext>
    </p:extLst>
  </p:cSld>
  <p:clrMapOvr>
    <a:masterClrMapping/>
  </p:clrMapOvr>
  <mc:AlternateContent xmlns:mc="http://schemas.openxmlformats.org/markup-compatibility/2006" xmlns:p14="http://schemas.microsoft.com/office/powerpoint/2010/main">
    <mc:Choice Requires="p14">
      <p:transition spd="slow" p14:dur="2000" advTm="26034"/>
    </mc:Choice>
    <mc:Fallback xmlns="">
      <p:transition spd="slow" advTm="2603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8248EF-D586-7544-87F1-30AAD495004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8</a:t>
            </a:fld>
            <a:endParaRPr lang="en-US"/>
          </a:p>
        </p:txBody>
      </p:sp>
      <p:pic>
        <p:nvPicPr>
          <p:cNvPr id="24" name="Picture 23" descr="Chart, radar chart&#10;&#10;Description automatically generated">
            <a:extLst>
              <a:ext uri="{FF2B5EF4-FFF2-40B4-BE49-F238E27FC236}">
                <a16:creationId xmlns:a16="http://schemas.microsoft.com/office/drawing/2014/main" id="{3B289830-8D53-9F40-A594-0A7D8CB6E1F6}"/>
              </a:ext>
            </a:extLst>
          </p:cNvPr>
          <p:cNvPicPr>
            <a:picLocks noChangeAspect="1"/>
          </p:cNvPicPr>
          <p:nvPr/>
        </p:nvPicPr>
        <p:blipFill>
          <a:blip r:embed="rId3"/>
          <a:stretch>
            <a:fillRect/>
          </a:stretch>
        </p:blipFill>
        <p:spPr>
          <a:xfrm>
            <a:off x="6032210" y="1321615"/>
            <a:ext cx="5421288" cy="4214770"/>
          </a:xfrm>
          <a:prstGeom prst="rect">
            <a:avLst/>
          </a:prstGeom>
        </p:spPr>
      </p:pic>
      <p:sp>
        <p:nvSpPr>
          <p:cNvPr id="25" name="Text Placeholder 1">
            <a:extLst>
              <a:ext uri="{FF2B5EF4-FFF2-40B4-BE49-F238E27FC236}">
                <a16:creationId xmlns:a16="http://schemas.microsoft.com/office/drawing/2014/main" id="{6A718061-9FA3-E446-A6C5-B3226DB90E2A}"/>
              </a:ext>
            </a:extLst>
          </p:cNvPr>
          <p:cNvSpPr>
            <a:spLocks noGrp="1"/>
          </p:cNvSpPr>
          <p:nvPr>
            <p:ph type="body" idx="1"/>
          </p:nvPr>
        </p:nvSpPr>
        <p:spPr>
          <a:xfrm>
            <a:off x="142874" y="818869"/>
            <a:ext cx="5200650" cy="5939118"/>
          </a:xfrm>
        </p:spPr>
        <p:txBody>
          <a:bodyPr/>
          <a:lstStyle/>
          <a:p>
            <a:r>
              <a:rPr lang="en-US" altLang="ko-KR" sz="3000" b="1" i="1" dirty="0"/>
              <a:t>Skew</a:t>
            </a:r>
            <a:r>
              <a:rPr lang="en-US" altLang="ko-KR" sz="3000" dirty="0"/>
              <a:t>, the maximum difference in PLs, is important for chip performance</a:t>
            </a:r>
          </a:p>
          <a:p>
            <a:endParaRPr lang="en-US" altLang="ko-KR" sz="3000" dirty="0"/>
          </a:p>
          <a:p>
            <a:r>
              <a:rPr lang="en-US" altLang="ko-KR" sz="3000" dirty="0">
                <a:sym typeface="Wingdings" pitchFamily="2" charset="2"/>
              </a:rPr>
              <a:t>PD doesn’t consider skew, and thus produces very high skew trees </a:t>
            </a:r>
          </a:p>
          <a:p>
            <a:pPr lvl="1"/>
            <a:r>
              <a:rPr lang="en-US" altLang="ko-KR" sz="3000" b="1" dirty="0">
                <a:solidFill>
                  <a:schemeClr val="tx1"/>
                </a:solidFill>
                <a:sym typeface="Wingdings" pitchFamily="2" charset="2"/>
              </a:rPr>
              <a:t>Black</a:t>
            </a:r>
            <a:r>
              <a:rPr lang="en-US" altLang="ko-KR" sz="3000" dirty="0">
                <a:sym typeface="Wingdings" pitchFamily="2" charset="2"/>
              </a:rPr>
              <a:t> = root</a:t>
            </a:r>
          </a:p>
          <a:p>
            <a:pPr lvl="1"/>
            <a:r>
              <a:rPr lang="en-US" altLang="ko-KR" sz="3000" dirty="0">
                <a:solidFill>
                  <a:srgbClr val="FF0000"/>
                </a:solidFill>
                <a:sym typeface="Wingdings" pitchFamily="2" charset="2"/>
              </a:rPr>
              <a:t>Red</a:t>
            </a:r>
            <a:r>
              <a:rPr lang="en-US" altLang="ko-KR" sz="3000" dirty="0">
                <a:sym typeface="Wingdings" pitchFamily="2" charset="2"/>
              </a:rPr>
              <a:t> = min PL from root</a:t>
            </a:r>
          </a:p>
          <a:p>
            <a:pPr lvl="1"/>
            <a:r>
              <a:rPr lang="en-US" altLang="ko-KR" sz="3000" dirty="0">
                <a:solidFill>
                  <a:srgbClr val="FFC000"/>
                </a:solidFill>
                <a:sym typeface="Wingdings" pitchFamily="2" charset="2"/>
              </a:rPr>
              <a:t>Orange</a:t>
            </a:r>
            <a:r>
              <a:rPr lang="en-US" altLang="ko-KR" sz="3000" dirty="0">
                <a:sym typeface="Wingdings" pitchFamily="2" charset="2"/>
              </a:rPr>
              <a:t> = max PL from root </a:t>
            </a:r>
            <a:endParaRPr lang="en-US" altLang="ko-KR" sz="3000" dirty="0"/>
          </a:p>
          <a:p>
            <a:endParaRPr lang="en-US" altLang="ko-KR" sz="3000" dirty="0"/>
          </a:p>
          <a:p>
            <a:endParaRPr lang="en-US" altLang="ko-KR" sz="3000" dirty="0"/>
          </a:p>
        </p:txBody>
      </p:sp>
      <p:sp>
        <p:nvSpPr>
          <p:cNvPr id="26" name="Google Shape;52;p13">
            <a:extLst>
              <a:ext uri="{FF2B5EF4-FFF2-40B4-BE49-F238E27FC236}">
                <a16:creationId xmlns:a16="http://schemas.microsoft.com/office/drawing/2014/main" id="{F3437909-6E2D-1F46-B1C7-0190B063AE0D}"/>
              </a:ext>
            </a:extLst>
          </p:cNvPr>
          <p:cNvSpPr txBox="1"/>
          <p:nvPr/>
        </p:nvSpPr>
        <p:spPr>
          <a:xfrm>
            <a:off x="142874" y="100013"/>
            <a:ext cx="12049125" cy="4962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254061"/>
              </a:buClr>
              <a:buSzPts val="3200"/>
              <a:buFont typeface="Arial"/>
              <a:buNone/>
              <a:tabLst/>
              <a:defRPr/>
            </a:pPr>
            <a:r>
              <a:rPr lang="en-US" sz="3200" b="1" dirty="0">
                <a:solidFill>
                  <a:srgbClr val="254061"/>
                </a:solidFill>
                <a:latin typeface="Arial" panose="020B0604020202020204" pitchFamily="34" charset="0"/>
                <a:ea typeface="Arial"/>
                <a:cs typeface="Arial" panose="020B0604020202020204" pitchFamily="34" charset="0"/>
              </a:rPr>
              <a:t>PD Ignores Skew </a:t>
            </a:r>
            <a:r>
              <a:rPr lang="en-US" sz="3200" b="1" dirty="0">
                <a:solidFill>
                  <a:srgbClr val="254061"/>
                </a:solidFill>
                <a:latin typeface="Arial" panose="020B0604020202020204" pitchFamily="34" charset="0"/>
                <a:ea typeface="Arial"/>
                <a:cs typeface="Arial" panose="020B0604020202020204" pitchFamily="34" charset="0"/>
                <a:sym typeface="Wingdings" pitchFamily="2" charset="2"/>
              </a:rPr>
              <a:t> </a:t>
            </a:r>
            <a:endParaRPr kumimoji="0" lang="en-US" sz="3200" b="1" i="0" u="none" strike="noStrike" kern="0" cap="none" spc="0" normalizeH="0" baseline="0" noProof="0" dirty="0">
              <a:ln>
                <a:noFill/>
              </a:ln>
              <a:solidFill>
                <a:srgbClr val="632423"/>
              </a:solidFill>
              <a:effectLst/>
              <a:uLnTx/>
              <a:uFillTx/>
              <a:latin typeface="Arial" panose="020B0604020202020204" pitchFamily="34" charset="0"/>
              <a:ea typeface="Arial"/>
              <a:cs typeface="Arial" panose="020B0604020202020204" pitchFamily="34" charset="0"/>
              <a:sym typeface="Arial"/>
            </a:endParaRPr>
          </a:p>
        </p:txBody>
      </p:sp>
      <p:sp>
        <p:nvSpPr>
          <p:cNvPr id="27" name="슬라이드 번호 개체 틀 2">
            <a:extLst>
              <a:ext uri="{FF2B5EF4-FFF2-40B4-BE49-F238E27FC236}">
                <a16:creationId xmlns:a16="http://schemas.microsoft.com/office/drawing/2014/main" id="{0375428C-5452-F440-962C-078753CD2928}"/>
              </a:ext>
            </a:extLst>
          </p:cNvPr>
          <p:cNvSpPr txBox="1">
            <a:spLocks/>
          </p:cNvSpPr>
          <p:nvPr/>
        </p:nvSpPr>
        <p:spPr>
          <a:xfrm>
            <a:off x="11768383" y="6548438"/>
            <a:ext cx="310339" cy="307777"/>
          </a:xfrm>
          <a:prstGeom prst="rect">
            <a:avLst/>
          </a:prstGeom>
          <a:noFill/>
          <a:ln>
            <a:noFill/>
          </a:ln>
        </p:spPr>
        <p:txBody>
          <a:bodyPr spcFirstLastPara="1" wrap="square" lIns="45700" tIns="45700" rIns="45700" bIns="45700" anchor="t" anchorCtr="0">
            <a:noAutofit/>
          </a:bodyPr>
          <a:lstStyle>
            <a:defPPr>
              <a:defRPr lang="en-US"/>
            </a:defPPr>
            <a:lvl1pPr marL="0" marR="0" lvl="0" indent="0" algn="ctr" defTabSz="914400" rtl="0" eaLnBrk="1" latinLnBrk="0" hangingPunct="1">
              <a:lnSpc>
                <a:spcPct val="100000"/>
              </a:lnSpc>
              <a:spcBef>
                <a:spcPts val="0"/>
              </a:spcBef>
              <a:spcAft>
                <a:spcPts val="0"/>
              </a:spcAft>
              <a:buClr>
                <a:srgbClr val="000000"/>
              </a:buClr>
              <a:buSzPts val="1400"/>
              <a:buFont typeface="Arial"/>
              <a:buNone/>
              <a:defRPr sz="1400" b="0" i="0" u="none" strike="noStrike" kern="1200" cap="none">
                <a:solidFill>
                  <a:srgbClr val="000000"/>
                </a:solidFill>
                <a:latin typeface="Arial"/>
                <a:ea typeface="Arial"/>
                <a:cs typeface="Arial"/>
                <a:sym typeface="Arial"/>
              </a:defRPr>
            </a:lvl1pPr>
            <a:lvl2pPr marL="0" marR="0" lvl="1" indent="0" algn="ctr" defTabSz="914400" rtl="0" eaLnBrk="1" latinLnBrk="0" hangingPunct="1">
              <a:lnSpc>
                <a:spcPct val="100000"/>
              </a:lnSpc>
              <a:spcBef>
                <a:spcPts val="0"/>
              </a:spcBef>
              <a:spcAft>
                <a:spcPts val="0"/>
              </a:spcAft>
              <a:buClr>
                <a:srgbClr val="000000"/>
              </a:buClr>
              <a:buSzPts val="1400"/>
              <a:buFont typeface="Arial"/>
              <a:buNone/>
              <a:defRPr sz="1400" b="0" i="0" u="none" strike="noStrike" kern="1200" cap="none">
                <a:solidFill>
                  <a:srgbClr val="000000"/>
                </a:solidFill>
                <a:latin typeface="Arial"/>
                <a:ea typeface="Arial"/>
                <a:cs typeface="Arial"/>
                <a:sym typeface="Arial"/>
              </a:defRPr>
            </a:lvl2pPr>
            <a:lvl3pPr marL="0" marR="0" lvl="2" indent="0" algn="ctr" defTabSz="914400" rtl="0" eaLnBrk="1" latinLnBrk="0" hangingPunct="1">
              <a:lnSpc>
                <a:spcPct val="100000"/>
              </a:lnSpc>
              <a:spcBef>
                <a:spcPts val="0"/>
              </a:spcBef>
              <a:spcAft>
                <a:spcPts val="0"/>
              </a:spcAft>
              <a:buClr>
                <a:srgbClr val="000000"/>
              </a:buClr>
              <a:buSzPts val="1400"/>
              <a:buFont typeface="Arial"/>
              <a:buNone/>
              <a:defRPr sz="1400" b="0" i="0" u="none" strike="noStrike" kern="1200" cap="none">
                <a:solidFill>
                  <a:srgbClr val="000000"/>
                </a:solidFill>
                <a:latin typeface="Arial"/>
                <a:ea typeface="Arial"/>
                <a:cs typeface="Arial"/>
                <a:sym typeface="Arial"/>
              </a:defRPr>
            </a:lvl3pPr>
            <a:lvl4pPr marL="0" marR="0" lvl="3" indent="0" algn="ctr" defTabSz="914400" rtl="0" eaLnBrk="1" latinLnBrk="0" hangingPunct="1">
              <a:lnSpc>
                <a:spcPct val="100000"/>
              </a:lnSpc>
              <a:spcBef>
                <a:spcPts val="0"/>
              </a:spcBef>
              <a:spcAft>
                <a:spcPts val="0"/>
              </a:spcAft>
              <a:buClr>
                <a:srgbClr val="000000"/>
              </a:buClr>
              <a:buSzPts val="1400"/>
              <a:buFont typeface="Arial"/>
              <a:buNone/>
              <a:defRPr sz="1400" b="0" i="0" u="none" strike="noStrike" kern="1200" cap="none">
                <a:solidFill>
                  <a:srgbClr val="000000"/>
                </a:solidFill>
                <a:latin typeface="Arial"/>
                <a:ea typeface="Arial"/>
                <a:cs typeface="Arial"/>
                <a:sym typeface="Arial"/>
              </a:defRPr>
            </a:lvl4pPr>
            <a:lvl5pPr marL="0" marR="0" lvl="4" indent="0" algn="ctr" defTabSz="914400" rtl="0" eaLnBrk="1" latinLnBrk="0" hangingPunct="1">
              <a:lnSpc>
                <a:spcPct val="100000"/>
              </a:lnSpc>
              <a:spcBef>
                <a:spcPts val="0"/>
              </a:spcBef>
              <a:spcAft>
                <a:spcPts val="0"/>
              </a:spcAft>
              <a:buClr>
                <a:srgbClr val="000000"/>
              </a:buClr>
              <a:buSzPts val="1400"/>
              <a:buFont typeface="Arial"/>
              <a:buNone/>
              <a:defRPr sz="1400" b="0" i="0" u="none" strike="noStrike" kern="1200" cap="none">
                <a:solidFill>
                  <a:srgbClr val="000000"/>
                </a:solidFill>
                <a:latin typeface="Arial"/>
                <a:ea typeface="Arial"/>
                <a:cs typeface="Arial"/>
                <a:sym typeface="Arial"/>
              </a:defRPr>
            </a:lvl5pPr>
            <a:lvl6pPr marL="0" marR="0" lvl="5" indent="0" algn="ctr" defTabSz="914400" rtl="0" eaLnBrk="1" latinLnBrk="0" hangingPunct="1">
              <a:lnSpc>
                <a:spcPct val="100000"/>
              </a:lnSpc>
              <a:spcBef>
                <a:spcPts val="0"/>
              </a:spcBef>
              <a:spcAft>
                <a:spcPts val="0"/>
              </a:spcAft>
              <a:buClr>
                <a:srgbClr val="000000"/>
              </a:buClr>
              <a:buSzPts val="1400"/>
              <a:buFont typeface="Arial"/>
              <a:buNone/>
              <a:defRPr sz="1400" b="0" i="0" u="none" strike="noStrike" kern="1200" cap="none">
                <a:solidFill>
                  <a:srgbClr val="000000"/>
                </a:solidFill>
                <a:latin typeface="Arial"/>
                <a:ea typeface="Arial"/>
                <a:cs typeface="Arial"/>
                <a:sym typeface="Arial"/>
              </a:defRPr>
            </a:lvl6pPr>
            <a:lvl7pPr marL="0" marR="0" lvl="6" indent="0" algn="ctr" defTabSz="914400" rtl="0" eaLnBrk="1" latinLnBrk="0" hangingPunct="1">
              <a:lnSpc>
                <a:spcPct val="100000"/>
              </a:lnSpc>
              <a:spcBef>
                <a:spcPts val="0"/>
              </a:spcBef>
              <a:spcAft>
                <a:spcPts val="0"/>
              </a:spcAft>
              <a:buClr>
                <a:srgbClr val="000000"/>
              </a:buClr>
              <a:buSzPts val="1400"/>
              <a:buFont typeface="Arial"/>
              <a:buNone/>
              <a:defRPr sz="1400" b="0" i="0" u="none" strike="noStrike" kern="1200" cap="none">
                <a:solidFill>
                  <a:srgbClr val="000000"/>
                </a:solidFill>
                <a:latin typeface="Arial"/>
                <a:ea typeface="Arial"/>
                <a:cs typeface="Arial"/>
                <a:sym typeface="Arial"/>
              </a:defRPr>
            </a:lvl7pPr>
            <a:lvl8pPr marL="0" marR="0" lvl="7" indent="0" algn="ctr" defTabSz="914400" rtl="0" eaLnBrk="1" latinLnBrk="0" hangingPunct="1">
              <a:lnSpc>
                <a:spcPct val="100000"/>
              </a:lnSpc>
              <a:spcBef>
                <a:spcPts val="0"/>
              </a:spcBef>
              <a:spcAft>
                <a:spcPts val="0"/>
              </a:spcAft>
              <a:buClr>
                <a:srgbClr val="000000"/>
              </a:buClr>
              <a:buSzPts val="1400"/>
              <a:buFont typeface="Arial"/>
              <a:buNone/>
              <a:defRPr sz="1400" b="0" i="0" u="none" strike="noStrike" kern="1200" cap="none">
                <a:solidFill>
                  <a:srgbClr val="000000"/>
                </a:solidFill>
                <a:latin typeface="Arial"/>
                <a:ea typeface="Arial"/>
                <a:cs typeface="Arial"/>
                <a:sym typeface="Arial"/>
              </a:defRPr>
            </a:lvl8pPr>
            <a:lvl9pPr marL="0" marR="0" lvl="8" indent="0" algn="ctr" defTabSz="914400" rtl="0" eaLnBrk="1" latinLnBrk="0" hangingPunct="1">
              <a:lnSpc>
                <a:spcPct val="100000"/>
              </a:lnSpc>
              <a:spcBef>
                <a:spcPts val="0"/>
              </a:spcBef>
              <a:spcAft>
                <a:spcPts val="0"/>
              </a:spcAft>
              <a:buClr>
                <a:srgbClr val="000000"/>
              </a:buClr>
              <a:buSzPts val="1400"/>
              <a:buFont typeface="Arial"/>
              <a:buNone/>
              <a:defRPr sz="1400" b="0" i="0" u="none" strike="noStrike" kern="1200" cap="none">
                <a:solidFill>
                  <a:srgbClr val="000000"/>
                </a:solidFill>
                <a:latin typeface="Arial"/>
                <a:ea typeface="Arial"/>
                <a:cs typeface="Arial"/>
                <a:sym typeface="Arial"/>
              </a:defRPr>
            </a:lvl9pPr>
          </a:lstStyle>
          <a:p>
            <a:fld id="{00000000-1234-1234-1234-123412341234}" type="slidenum">
              <a:rPr lang="en-US" smtClean="0"/>
              <a:pPr/>
              <a:t>8</a:t>
            </a:fld>
            <a:endParaRPr lang="en-US"/>
          </a:p>
        </p:txBody>
      </p:sp>
      <p:sp>
        <p:nvSpPr>
          <p:cNvPr id="28" name="TextBox 27">
            <a:extLst>
              <a:ext uri="{FF2B5EF4-FFF2-40B4-BE49-F238E27FC236}">
                <a16:creationId xmlns:a16="http://schemas.microsoft.com/office/drawing/2014/main" id="{24B0F785-6FEC-FB4F-889B-255072130BD5}"/>
              </a:ext>
            </a:extLst>
          </p:cNvPr>
          <p:cNvSpPr txBox="1"/>
          <p:nvPr/>
        </p:nvSpPr>
        <p:spPr>
          <a:xfrm>
            <a:off x="6502498" y="6135893"/>
            <a:ext cx="4480714" cy="369332"/>
          </a:xfrm>
          <a:prstGeom prst="rect">
            <a:avLst/>
          </a:prstGeom>
          <a:noFill/>
        </p:spPr>
        <p:txBody>
          <a:bodyPr wrap="none" rtlCol="0">
            <a:spAutoFit/>
          </a:bodyPr>
          <a:lstStyle/>
          <a:p>
            <a:r>
              <a:rPr lang="en-US" altLang="ko-KR" b="1" dirty="0"/>
              <a:t>Example of a PD tree with terrible skew</a:t>
            </a:r>
            <a:endParaRPr lang="ko-KR" altLang="en-US" b="1" dirty="0"/>
          </a:p>
        </p:txBody>
      </p:sp>
      <p:grpSp>
        <p:nvGrpSpPr>
          <p:cNvPr id="29" name="그룹 17">
            <a:extLst>
              <a:ext uri="{FF2B5EF4-FFF2-40B4-BE49-F238E27FC236}">
                <a16:creationId xmlns:a16="http://schemas.microsoft.com/office/drawing/2014/main" id="{EACE4F52-E582-554F-87DB-4958DFAD7354}"/>
              </a:ext>
            </a:extLst>
          </p:cNvPr>
          <p:cNvGrpSpPr/>
          <p:nvPr/>
        </p:nvGrpSpPr>
        <p:grpSpPr>
          <a:xfrm>
            <a:off x="6502497" y="1525487"/>
            <a:ext cx="3068223" cy="3866978"/>
            <a:chOff x="6502497" y="1525487"/>
            <a:chExt cx="3068223" cy="3866978"/>
          </a:xfrm>
        </p:grpSpPr>
        <p:cxnSp>
          <p:nvCxnSpPr>
            <p:cNvPr id="30" name="직선 화살표 연결선 8">
              <a:extLst>
                <a:ext uri="{FF2B5EF4-FFF2-40B4-BE49-F238E27FC236}">
                  <a16:creationId xmlns:a16="http://schemas.microsoft.com/office/drawing/2014/main" id="{C5D2DF5F-E65F-8940-9006-4228BA25EF28}"/>
                </a:ext>
              </a:extLst>
            </p:cNvPr>
            <p:cNvCxnSpPr>
              <a:cxnSpLocks/>
            </p:cNvCxnSpPr>
            <p:nvPr/>
          </p:nvCxnSpPr>
          <p:spPr>
            <a:xfrm flipH="1" flipV="1">
              <a:off x="8945880" y="1525487"/>
              <a:ext cx="624840" cy="22860"/>
            </a:xfrm>
            <a:prstGeom prst="straightConnector1">
              <a:avLst/>
            </a:prstGeom>
            <a:ln w="444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1" name="자유형: 도형 15">
              <a:extLst>
                <a:ext uri="{FF2B5EF4-FFF2-40B4-BE49-F238E27FC236}">
                  <a16:creationId xmlns:a16="http://schemas.microsoft.com/office/drawing/2014/main" id="{44810C48-73CF-4740-9153-62BB4114EC32}"/>
                </a:ext>
              </a:extLst>
            </p:cNvPr>
            <p:cNvSpPr/>
            <p:nvPr/>
          </p:nvSpPr>
          <p:spPr>
            <a:xfrm>
              <a:off x="6502497" y="1765345"/>
              <a:ext cx="3068223" cy="3627120"/>
            </a:xfrm>
            <a:custGeom>
              <a:avLst/>
              <a:gdLst>
                <a:gd name="connsiteX0" fmla="*/ 3268980 w 3268980"/>
                <a:gd name="connsiteY0" fmla="*/ 15240 h 3627120"/>
                <a:gd name="connsiteX1" fmla="*/ 2644140 w 3268980"/>
                <a:gd name="connsiteY1" fmla="*/ 0 h 3627120"/>
                <a:gd name="connsiteX2" fmla="*/ 2301240 w 3268980"/>
                <a:gd name="connsiteY2" fmla="*/ 868680 h 3627120"/>
                <a:gd name="connsiteX3" fmla="*/ 1965960 w 3268980"/>
                <a:gd name="connsiteY3" fmla="*/ 967740 h 3627120"/>
                <a:gd name="connsiteX4" fmla="*/ 815340 w 3268980"/>
                <a:gd name="connsiteY4" fmla="*/ 929640 h 3627120"/>
                <a:gd name="connsiteX5" fmla="*/ 990600 w 3268980"/>
                <a:gd name="connsiteY5" fmla="*/ 1280160 h 3627120"/>
                <a:gd name="connsiteX6" fmla="*/ 1203960 w 3268980"/>
                <a:gd name="connsiteY6" fmla="*/ 1783080 h 3627120"/>
                <a:gd name="connsiteX7" fmla="*/ 1158240 w 3268980"/>
                <a:gd name="connsiteY7" fmla="*/ 2202180 h 3627120"/>
                <a:gd name="connsiteX8" fmla="*/ 952500 w 3268980"/>
                <a:gd name="connsiteY8" fmla="*/ 2689860 h 3627120"/>
                <a:gd name="connsiteX9" fmla="*/ 0 w 3268980"/>
                <a:gd name="connsiteY9" fmla="*/ 3048000 h 3627120"/>
                <a:gd name="connsiteX10" fmla="*/ 213360 w 3268980"/>
                <a:gd name="connsiteY10" fmla="*/ 3627120 h 3627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68980" h="3627120">
                  <a:moveTo>
                    <a:pt x="3268980" y="15240"/>
                  </a:moveTo>
                  <a:lnTo>
                    <a:pt x="2644140" y="0"/>
                  </a:lnTo>
                  <a:lnTo>
                    <a:pt x="2301240" y="868680"/>
                  </a:lnTo>
                  <a:lnTo>
                    <a:pt x="1965960" y="967740"/>
                  </a:lnTo>
                  <a:lnTo>
                    <a:pt x="815340" y="929640"/>
                  </a:lnTo>
                  <a:lnTo>
                    <a:pt x="990600" y="1280160"/>
                  </a:lnTo>
                  <a:lnTo>
                    <a:pt x="1203960" y="1783080"/>
                  </a:lnTo>
                  <a:lnTo>
                    <a:pt x="1158240" y="2202180"/>
                  </a:lnTo>
                  <a:lnTo>
                    <a:pt x="952500" y="2689860"/>
                  </a:lnTo>
                  <a:lnTo>
                    <a:pt x="0" y="3048000"/>
                  </a:lnTo>
                  <a:lnTo>
                    <a:pt x="213360" y="3627120"/>
                  </a:lnTo>
                </a:path>
              </a:pathLst>
            </a:custGeom>
            <a:noFill/>
            <a:ln w="57150">
              <a:solidFill>
                <a:srgbClr val="FFC000"/>
              </a:solidFill>
              <a:prstDash val="sys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
        <p:nvSpPr>
          <p:cNvPr id="32" name="타원 9">
            <a:extLst>
              <a:ext uri="{FF2B5EF4-FFF2-40B4-BE49-F238E27FC236}">
                <a16:creationId xmlns:a16="http://schemas.microsoft.com/office/drawing/2014/main" id="{24D11391-F0B4-8841-8A94-7BA45551FE93}"/>
              </a:ext>
            </a:extLst>
          </p:cNvPr>
          <p:cNvSpPr/>
          <p:nvPr/>
        </p:nvSpPr>
        <p:spPr>
          <a:xfrm>
            <a:off x="8811097" y="1585341"/>
            <a:ext cx="269565" cy="26275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3" name="타원 10">
            <a:extLst>
              <a:ext uri="{FF2B5EF4-FFF2-40B4-BE49-F238E27FC236}">
                <a16:creationId xmlns:a16="http://schemas.microsoft.com/office/drawing/2014/main" id="{2E9756B2-A96F-D04B-B250-5F163057A7B4}"/>
              </a:ext>
            </a:extLst>
          </p:cNvPr>
          <p:cNvSpPr/>
          <p:nvPr/>
        </p:nvSpPr>
        <p:spPr>
          <a:xfrm>
            <a:off x="6367715" y="5254505"/>
            <a:ext cx="269565" cy="26275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894155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xEl>
                                              <p:pRg st="2" end="2"/>
                                            </p:txEl>
                                          </p:spTgt>
                                        </p:tgtEl>
                                        <p:attrNameLst>
                                          <p:attrName>style.visibility</p:attrName>
                                        </p:attrNameLst>
                                      </p:cBhvr>
                                      <p:to>
                                        <p:strVal val="visible"/>
                                      </p:to>
                                    </p:set>
                                    <p:anim calcmode="lin" valueType="num">
                                      <p:cBhvr additive="base">
                                        <p:cTn id="7" dur="500" fill="hold"/>
                                        <p:tgtEl>
                                          <p:spTgt spid="2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5">
                                            <p:txEl>
                                              <p:pRg st="3" end="3"/>
                                            </p:txEl>
                                          </p:spTgt>
                                        </p:tgtEl>
                                        <p:attrNameLst>
                                          <p:attrName>style.visibility</p:attrName>
                                        </p:attrNameLst>
                                      </p:cBhvr>
                                      <p:to>
                                        <p:strVal val="visible"/>
                                      </p:to>
                                    </p:set>
                                    <p:anim calcmode="lin" valueType="num">
                                      <p:cBhvr additive="base">
                                        <p:cTn id="11" dur="500" fill="hold"/>
                                        <p:tgtEl>
                                          <p:spTgt spid="2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5">
                                            <p:txEl>
                                              <p:pRg st="4" end="4"/>
                                            </p:txEl>
                                          </p:spTgt>
                                        </p:tgtEl>
                                        <p:attrNameLst>
                                          <p:attrName>style.visibility</p:attrName>
                                        </p:attrNameLst>
                                      </p:cBhvr>
                                      <p:to>
                                        <p:strVal val="visible"/>
                                      </p:to>
                                    </p:set>
                                    <p:anim calcmode="lin" valueType="num">
                                      <p:cBhvr additive="base">
                                        <p:cTn id="15" dur="500" fill="hold"/>
                                        <p:tgtEl>
                                          <p:spTgt spid="25">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5">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5">
                                            <p:txEl>
                                              <p:pRg st="5" end="5"/>
                                            </p:txEl>
                                          </p:spTgt>
                                        </p:tgtEl>
                                        <p:attrNameLst>
                                          <p:attrName>style.visibility</p:attrName>
                                        </p:attrNameLst>
                                      </p:cBhvr>
                                      <p:to>
                                        <p:strVal val="visible"/>
                                      </p:to>
                                    </p:set>
                                    <p:anim calcmode="lin" valueType="num">
                                      <p:cBhvr additive="base">
                                        <p:cTn id="19" dur="500" fill="hold"/>
                                        <p:tgtEl>
                                          <p:spTgt spid="2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ppt_x"/>
                                          </p:val>
                                        </p:tav>
                                        <p:tav tm="100000">
                                          <p:val>
                                            <p:strVal val="#ppt_x"/>
                                          </p:val>
                                        </p:tav>
                                      </p:tavLst>
                                    </p:anim>
                                    <p:anim calcmode="lin" valueType="num">
                                      <p:cBhvr additive="base">
                                        <p:cTn id="24" dur="500" fill="hold"/>
                                        <p:tgtEl>
                                          <p:spTgt spid="2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500" fill="hold"/>
                                        <p:tgtEl>
                                          <p:spTgt spid="32"/>
                                        </p:tgtEl>
                                        <p:attrNameLst>
                                          <p:attrName>ppt_x</p:attrName>
                                        </p:attrNameLst>
                                      </p:cBhvr>
                                      <p:tavLst>
                                        <p:tav tm="0">
                                          <p:val>
                                            <p:strVal val="#ppt_x"/>
                                          </p:val>
                                        </p:tav>
                                        <p:tav tm="100000">
                                          <p:val>
                                            <p:strVal val="#ppt_x"/>
                                          </p:val>
                                        </p:tav>
                                      </p:tavLst>
                                    </p:anim>
                                    <p:anim calcmode="lin" valueType="num">
                                      <p:cBhvr additive="base">
                                        <p:cTn id="28" dur="500" fill="hold"/>
                                        <p:tgtEl>
                                          <p:spTgt spid="3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500" fill="hold"/>
                                        <p:tgtEl>
                                          <p:spTgt spid="33"/>
                                        </p:tgtEl>
                                        <p:attrNameLst>
                                          <p:attrName>ppt_x</p:attrName>
                                        </p:attrNameLst>
                                      </p:cBhvr>
                                      <p:tavLst>
                                        <p:tav tm="0">
                                          <p:val>
                                            <p:strVal val="#ppt_x"/>
                                          </p:val>
                                        </p:tav>
                                        <p:tav tm="100000">
                                          <p:val>
                                            <p:strVal val="#ppt_x"/>
                                          </p:val>
                                        </p:tav>
                                      </p:tavLst>
                                    </p:anim>
                                    <p:anim calcmode="lin" valueType="num">
                                      <p:cBhvr additive="base">
                                        <p:cTn id="3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checkerboard(across)">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additive="base">
                                        <p:cTn id="42" dur="500" fill="hold"/>
                                        <p:tgtEl>
                                          <p:spTgt spid="28"/>
                                        </p:tgtEl>
                                        <p:attrNameLst>
                                          <p:attrName>ppt_x</p:attrName>
                                        </p:attrNameLst>
                                      </p:cBhvr>
                                      <p:tavLst>
                                        <p:tav tm="0">
                                          <p:val>
                                            <p:strVal val="#ppt_x"/>
                                          </p:val>
                                        </p:tav>
                                        <p:tav tm="100000">
                                          <p:val>
                                            <p:strVal val="#ppt_x"/>
                                          </p:val>
                                        </p:tav>
                                      </p:tavLst>
                                    </p:anim>
                                    <p:anim calcmode="lin" valueType="num">
                                      <p:cBhvr additive="base">
                                        <p:cTn id="43"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uiExpand="1" build="p"/>
      <p:bldP spid="28" grpId="0"/>
      <p:bldP spid="32" grpId="0" animBg="1"/>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ED5601-41CA-0B47-8C7D-6A956A5B4604}"/>
              </a:ext>
            </a:extLst>
          </p:cNvPr>
          <p:cNvSpPr>
            <a:spLocks noGrp="1"/>
          </p:cNvSpPr>
          <p:nvPr>
            <p:ph type="body" idx="1"/>
          </p:nvPr>
        </p:nvSpPr>
        <p:spPr/>
        <p:txBody>
          <a:bodyPr/>
          <a:lstStyle/>
          <a:p>
            <a:r>
              <a:rPr lang="en-US" dirty="0"/>
              <a:t>Background/Motivation</a:t>
            </a:r>
          </a:p>
          <a:p>
            <a:r>
              <a:rPr lang="en-US" b="1" dirty="0"/>
              <a:t>PD Characterization Results</a:t>
            </a:r>
          </a:p>
          <a:p>
            <a:r>
              <a:rPr lang="en-US" dirty="0"/>
              <a:t>Multi-Source Prim-Dijkstra (MSPD) Heuristic</a:t>
            </a:r>
          </a:p>
          <a:p>
            <a:r>
              <a:rPr lang="en-US" dirty="0"/>
              <a:t>MSPD Empirical Setup/Results</a:t>
            </a:r>
          </a:p>
          <a:p>
            <a:r>
              <a:rPr lang="en-US" dirty="0"/>
              <a:t>Multi-Source Selection (MSS) Heuristic</a:t>
            </a:r>
          </a:p>
          <a:p>
            <a:r>
              <a:rPr lang="en-US" dirty="0"/>
              <a:t>MSS Empirical Setup/Results</a:t>
            </a:r>
          </a:p>
          <a:p>
            <a:r>
              <a:rPr lang="en-US" dirty="0"/>
              <a:t>Conclusion</a:t>
            </a:r>
          </a:p>
          <a:p>
            <a:endParaRPr lang="en-US" dirty="0"/>
          </a:p>
          <a:p>
            <a:endParaRPr lang="en-US" dirty="0"/>
          </a:p>
        </p:txBody>
      </p:sp>
      <p:sp>
        <p:nvSpPr>
          <p:cNvPr id="4" name="Google Shape;52;p13">
            <a:extLst>
              <a:ext uri="{FF2B5EF4-FFF2-40B4-BE49-F238E27FC236}">
                <a16:creationId xmlns:a16="http://schemas.microsoft.com/office/drawing/2014/main" id="{CA7CB17E-E080-EF4C-9181-283953A3C364}"/>
              </a:ext>
            </a:extLst>
          </p:cNvPr>
          <p:cNvSpPr txBox="1"/>
          <p:nvPr/>
        </p:nvSpPr>
        <p:spPr>
          <a:xfrm>
            <a:off x="142874" y="100013"/>
            <a:ext cx="11867093" cy="4962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254061"/>
              </a:buClr>
              <a:buSzPts val="3200"/>
              <a:buFont typeface="Arial"/>
              <a:buNone/>
              <a:tabLst/>
              <a:defRPr/>
            </a:pPr>
            <a:r>
              <a:rPr lang="en-US" sz="3200" b="1" dirty="0">
                <a:solidFill>
                  <a:srgbClr val="254061"/>
                </a:solidFill>
                <a:latin typeface="Arial" panose="020B0604020202020204" pitchFamily="34" charset="0"/>
                <a:cs typeface="Arial" panose="020B0604020202020204" pitchFamily="34" charset="0"/>
              </a:rPr>
              <a:t>Outline</a:t>
            </a:r>
            <a:endParaRPr kumimoji="0" lang="en-US" sz="3200" b="1" i="0" u="none" strike="noStrike" kern="0" cap="none" spc="0" normalizeH="0" baseline="0" noProof="0" dirty="0">
              <a:ln>
                <a:noFill/>
              </a:ln>
              <a:solidFill>
                <a:srgbClr val="632423"/>
              </a:solidFill>
              <a:effectLst/>
              <a:uLnTx/>
              <a:uFillTx/>
              <a:latin typeface="Arial" panose="020B0604020202020204" pitchFamily="34" charset="0"/>
              <a:ea typeface="Arial"/>
              <a:cs typeface="Arial" panose="020B0604020202020204" pitchFamily="34" charset="0"/>
              <a:sym typeface="Arial"/>
            </a:endParaRPr>
          </a:p>
        </p:txBody>
      </p:sp>
      <p:sp>
        <p:nvSpPr>
          <p:cNvPr id="3" name="슬라이드 번호 개체 틀 2">
            <a:extLst>
              <a:ext uri="{FF2B5EF4-FFF2-40B4-BE49-F238E27FC236}">
                <a16:creationId xmlns:a16="http://schemas.microsoft.com/office/drawing/2014/main" id="{09ADC8C1-2AF4-8066-AD52-FC1163FAE12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9</a:t>
            </a:fld>
            <a:endParaRPr lang="en-US"/>
          </a:p>
        </p:txBody>
      </p:sp>
    </p:spTree>
    <p:extLst>
      <p:ext uri="{BB962C8B-B14F-4D97-AF65-F5344CB8AC3E}">
        <p14:creationId xmlns:p14="http://schemas.microsoft.com/office/powerpoint/2010/main" val="4040836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5.7|9.5|19.1|27.1"/>
</p:tagLst>
</file>

<file path=ppt/tags/tag2.xml><?xml version="1.0" encoding="utf-8"?>
<p:tagLst xmlns:a="http://schemas.openxmlformats.org/drawingml/2006/main" xmlns:r="http://schemas.openxmlformats.org/officeDocument/2006/relationships" xmlns:p="http://schemas.openxmlformats.org/presentationml/2006/main">
  <p:tag name="TIMING" val="|16.7"/>
</p:tagLst>
</file>

<file path=ppt/tags/tag3.xml><?xml version="1.0" encoding="utf-8"?>
<p:tagLst xmlns:a="http://schemas.openxmlformats.org/drawingml/2006/main" xmlns:r="http://schemas.openxmlformats.org/officeDocument/2006/relationships" xmlns:p="http://schemas.openxmlformats.org/presentationml/2006/main">
  <p:tag name="TIMING" val="|16.7"/>
</p:tagLst>
</file>

<file path=ppt/tags/tag4.xml><?xml version="1.0" encoding="utf-8"?>
<p:tagLst xmlns:a="http://schemas.openxmlformats.org/drawingml/2006/main" xmlns:r="http://schemas.openxmlformats.org/officeDocument/2006/relationships" xmlns:p="http://schemas.openxmlformats.org/presentationml/2006/main">
  <p:tag name="TIMING" val="|17"/>
</p:tagLst>
</file>

<file path=ppt/theme/theme1.xml><?xml version="1.0" encoding="utf-8"?>
<a:theme xmlns:a="http://schemas.openxmlformats.org/drawingml/2006/main" name="1_ABKGROUP">
  <a:themeElements>
    <a:clrScheme name="1_ABKGROUP">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937</TotalTime>
  <Words>4693</Words>
  <Application>Microsoft Macintosh PowerPoint</Application>
  <PresentationFormat>Widescreen</PresentationFormat>
  <Paragraphs>518</Paragraphs>
  <Slides>33</Slides>
  <Notes>33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맑은 고딕</vt:lpstr>
      <vt:lpstr>Arial</vt:lpstr>
      <vt:lpstr>Arial Narrow</vt:lpstr>
      <vt:lpstr>Calibri</vt:lpstr>
      <vt:lpstr>Cambria Math</vt:lpstr>
      <vt:lpstr>Tahoma</vt:lpstr>
      <vt:lpstr>1_ABKGROUP</vt:lpstr>
      <vt:lpstr>An Effective Cost-Skew Tradeoff Heuristic for VLSI Global Routing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Effective Cost-Skew Tradeoff Heuristic for VLSI Global Routing</dc:title>
  <dc:creator>Shreyas T</dc:creator>
  <cp:lastModifiedBy>Shreyas T</cp:lastModifiedBy>
  <cp:revision>58</cp:revision>
  <dcterms:created xsi:type="dcterms:W3CDTF">2023-03-31T17:12:12Z</dcterms:created>
  <dcterms:modified xsi:type="dcterms:W3CDTF">2023-04-04T17:07:50Z</dcterms:modified>
</cp:coreProperties>
</file>