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handoutMasterIdLst>
    <p:handoutMasterId r:id="rId13"/>
  </p:handoutMasterIdLst>
  <p:sldIdLst>
    <p:sldId id="10797" r:id="rId2"/>
    <p:sldId id="10844" r:id="rId3"/>
    <p:sldId id="10800" r:id="rId4"/>
    <p:sldId id="10846" r:id="rId5"/>
    <p:sldId id="10848" r:id="rId6"/>
    <p:sldId id="10580" r:id="rId7"/>
    <p:sldId id="10831" r:id="rId8"/>
    <p:sldId id="10849" r:id="rId9"/>
    <p:sldId id="10837" r:id="rId10"/>
    <p:sldId id="10813" r:id="rId11"/>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432FF"/>
    <a:srgbClr val="00A300"/>
    <a:srgbClr val="FF7500"/>
    <a:srgbClr val="0178B9"/>
    <a:srgbClr val="FFFF00"/>
    <a:srgbClr val="FF7F0D"/>
    <a:srgbClr val="1E77B4"/>
    <a:srgbClr val="FF983E"/>
    <a:srgbClr val="D62729"/>
    <a:srgbClr val="2CA0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13" autoAdjust="0"/>
    <p:restoredTop sz="45932" autoAdjust="0"/>
  </p:normalViewPr>
  <p:slideViewPr>
    <p:cSldViewPr>
      <p:cViewPr varScale="1">
        <p:scale>
          <a:sx n="32" d="100"/>
          <a:sy n="32" d="100"/>
        </p:scale>
        <p:origin x="1788"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82" d="100"/>
          <a:sy n="82" d="100"/>
        </p:scale>
        <p:origin x="1986" y="90"/>
      </p:cViewPr>
      <p:guideLst>
        <p:guide orient="horz" pos="2208"/>
        <p:guide pos="2929"/>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4029513" cy="351957"/>
          </a:xfrm>
          <a:prstGeom prst="rect">
            <a:avLst/>
          </a:prstGeom>
        </p:spPr>
        <p:txBody>
          <a:bodyPr vert="horz" lIns="90684" tIns="45343" rIns="90684" bIns="45343" rtlCol="0"/>
          <a:lstStyle>
            <a:lvl1pPr algn="l">
              <a:defRPr sz="1100"/>
            </a:lvl1pPr>
          </a:lstStyle>
          <a:p>
            <a:endParaRPr lang="en-US"/>
          </a:p>
        </p:txBody>
      </p:sp>
      <p:sp>
        <p:nvSpPr>
          <p:cNvPr id="3" name="Date Placeholder 2"/>
          <p:cNvSpPr>
            <a:spLocks noGrp="1"/>
          </p:cNvSpPr>
          <p:nvPr>
            <p:ph type="dt" sz="quarter" idx="1"/>
          </p:nvPr>
        </p:nvSpPr>
        <p:spPr>
          <a:xfrm>
            <a:off x="5264744" y="4"/>
            <a:ext cx="4029511" cy="351957"/>
          </a:xfrm>
          <a:prstGeom prst="rect">
            <a:avLst/>
          </a:prstGeom>
        </p:spPr>
        <p:txBody>
          <a:bodyPr vert="horz" lIns="90684" tIns="45343" rIns="90684" bIns="45343" rtlCol="0"/>
          <a:lstStyle>
            <a:lvl1pPr algn="r">
              <a:defRPr sz="1100"/>
            </a:lvl1pPr>
          </a:lstStyle>
          <a:p>
            <a:fld id="{B0023BA6-91CC-4CF9-8EDA-D85966E311D3}" type="datetimeFigureOut">
              <a:rPr lang="en-US" smtClean="0"/>
              <a:t>3/23/2023</a:t>
            </a:fld>
            <a:endParaRPr lang="en-US"/>
          </a:p>
        </p:txBody>
      </p:sp>
      <p:sp>
        <p:nvSpPr>
          <p:cNvPr id="4" name="Footer Placeholder 3"/>
          <p:cNvSpPr>
            <a:spLocks noGrp="1"/>
          </p:cNvSpPr>
          <p:nvPr>
            <p:ph type="ftr" sz="quarter" idx="2"/>
          </p:nvPr>
        </p:nvSpPr>
        <p:spPr>
          <a:xfrm>
            <a:off x="5" y="6658447"/>
            <a:ext cx="4029513" cy="351957"/>
          </a:xfrm>
          <a:prstGeom prst="rect">
            <a:avLst/>
          </a:prstGeom>
        </p:spPr>
        <p:txBody>
          <a:bodyPr vert="horz" lIns="90684" tIns="45343" rIns="90684" bIns="45343" rtlCol="0" anchor="b"/>
          <a:lstStyle>
            <a:lvl1pPr algn="l">
              <a:defRPr sz="1100"/>
            </a:lvl1pPr>
          </a:lstStyle>
          <a:p>
            <a:endParaRPr lang="en-US"/>
          </a:p>
        </p:txBody>
      </p:sp>
      <p:sp>
        <p:nvSpPr>
          <p:cNvPr id="5" name="Slide Number Placeholder 4"/>
          <p:cNvSpPr>
            <a:spLocks noGrp="1"/>
          </p:cNvSpPr>
          <p:nvPr>
            <p:ph type="sldNum" sz="quarter" idx="3"/>
          </p:nvPr>
        </p:nvSpPr>
        <p:spPr>
          <a:xfrm>
            <a:off x="5264744" y="6658447"/>
            <a:ext cx="4029511" cy="351957"/>
          </a:xfrm>
          <a:prstGeom prst="rect">
            <a:avLst/>
          </a:prstGeom>
        </p:spPr>
        <p:txBody>
          <a:bodyPr vert="horz" lIns="90684" tIns="45343" rIns="90684" bIns="45343" rtlCol="0" anchor="b"/>
          <a:lstStyle>
            <a:lvl1pPr algn="r">
              <a:defRPr sz="1100"/>
            </a:lvl1pPr>
          </a:lstStyle>
          <a:p>
            <a:fld id="{B061756B-133A-47BB-B1C4-8AA9463FDD64}" type="slidenum">
              <a:rPr lang="en-US" smtClean="0"/>
              <a:t>‹#›</a:t>
            </a:fld>
            <a:endParaRPr lang="en-US"/>
          </a:p>
        </p:txBody>
      </p:sp>
    </p:spTree>
    <p:extLst>
      <p:ext uri="{BB962C8B-B14F-4D97-AF65-F5344CB8AC3E}">
        <p14:creationId xmlns:p14="http://schemas.microsoft.com/office/powerpoint/2010/main" val="291867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4028440" cy="350520"/>
          </a:xfrm>
          <a:prstGeom prst="rect">
            <a:avLst/>
          </a:prstGeom>
        </p:spPr>
        <p:txBody>
          <a:bodyPr vert="horz" lIns="89469" tIns="44734" rIns="89469" bIns="44734" rtlCol="0"/>
          <a:lstStyle>
            <a:lvl1pPr algn="l">
              <a:defRPr sz="1100"/>
            </a:lvl1pPr>
          </a:lstStyle>
          <a:p>
            <a:endParaRPr lang="en-US"/>
          </a:p>
        </p:txBody>
      </p:sp>
      <p:sp>
        <p:nvSpPr>
          <p:cNvPr id="3" name="Date Placeholder 2"/>
          <p:cNvSpPr>
            <a:spLocks noGrp="1"/>
          </p:cNvSpPr>
          <p:nvPr>
            <p:ph type="dt" idx="1"/>
          </p:nvPr>
        </p:nvSpPr>
        <p:spPr>
          <a:xfrm>
            <a:off x="5265812" y="1"/>
            <a:ext cx="4028440" cy="350520"/>
          </a:xfrm>
          <a:prstGeom prst="rect">
            <a:avLst/>
          </a:prstGeom>
        </p:spPr>
        <p:txBody>
          <a:bodyPr vert="horz" lIns="89469" tIns="44734" rIns="89469" bIns="44734" rtlCol="0"/>
          <a:lstStyle>
            <a:lvl1pPr algn="r">
              <a:defRPr sz="1100"/>
            </a:lvl1pPr>
          </a:lstStyle>
          <a:p>
            <a:fld id="{D0FDDF39-B491-4D15-83C3-F2130CB8F0F8}" type="datetimeFigureOut">
              <a:rPr lang="en-US" smtClean="0"/>
              <a:t>3/23/2023</a:t>
            </a:fld>
            <a:endParaRPr lang="en-US"/>
          </a:p>
        </p:txBody>
      </p:sp>
      <p:sp>
        <p:nvSpPr>
          <p:cNvPr id="4" name="Slide Image Placeholder 3"/>
          <p:cNvSpPr>
            <a:spLocks noGrp="1" noRot="1" noChangeAspect="1"/>
          </p:cNvSpPr>
          <p:nvPr>
            <p:ph type="sldImg" idx="2"/>
          </p:nvPr>
        </p:nvSpPr>
        <p:spPr>
          <a:xfrm>
            <a:off x="2311400" y="527050"/>
            <a:ext cx="4673600" cy="2628900"/>
          </a:xfrm>
          <a:prstGeom prst="rect">
            <a:avLst/>
          </a:prstGeom>
          <a:noFill/>
          <a:ln w="12700">
            <a:solidFill>
              <a:prstClr val="black"/>
            </a:solidFill>
          </a:ln>
        </p:spPr>
        <p:txBody>
          <a:bodyPr vert="horz" lIns="89469" tIns="44734" rIns="89469" bIns="44734" rtlCol="0" anchor="ctr"/>
          <a:lstStyle/>
          <a:p>
            <a:endParaRPr lang="en-US"/>
          </a:p>
        </p:txBody>
      </p:sp>
      <p:sp>
        <p:nvSpPr>
          <p:cNvPr id="5" name="Notes Placeholder 4"/>
          <p:cNvSpPr>
            <a:spLocks noGrp="1"/>
          </p:cNvSpPr>
          <p:nvPr>
            <p:ph type="body" sz="quarter" idx="3"/>
          </p:nvPr>
        </p:nvSpPr>
        <p:spPr>
          <a:xfrm>
            <a:off x="929641" y="3329940"/>
            <a:ext cx="7437120" cy="3154680"/>
          </a:xfrm>
          <a:prstGeom prst="rect">
            <a:avLst/>
          </a:prstGeom>
        </p:spPr>
        <p:txBody>
          <a:bodyPr vert="horz" lIns="89469" tIns="44734" rIns="89469" bIns="447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6658664"/>
            <a:ext cx="4028440" cy="350520"/>
          </a:xfrm>
          <a:prstGeom prst="rect">
            <a:avLst/>
          </a:prstGeom>
        </p:spPr>
        <p:txBody>
          <a:bodyPr vert="horz" lIns="89469" tIns="44734" rIns="89469" bIns="44734" rtlCol="0" anchor="b"/>
          <a:lstStyle>
            <a:lvl1pPr algn="l">
              <a:defRPr sz="1100"/>
            </a:lvl1pPr>
          </a:lstStyle>
          <a:p>
            <a:endParaRPr lang="en-US"/>
          </a:p>
        </p:txBody>
      </p:sp>
      <p:sp>
        <p:nvSpPr>
          <p:cNvPr id="7" name="Slide Number Placeholder 6"/>
          <p:cNvSpPr>
            <a:spLocks noGrp="1"/>
          </p:cNvSpPr>
          <p:nvPr>
            <p:ph type="sldNum" sz="quarter" idx="5"/>
          </p:nvPr>
        </p:nvSpPr>
        <p:spPr>
          <a:xfrm>
            <a:off x="5265812" y="6658664"/>
            <a:ext cx="4028440" cy="350520"/>
          </a:xfrm>
          <a:prstGeom prst="rect">
            <a:avLst/>
          </a:prstGeom>
        </p:spPr>
        <p:txBody>
          <a:bodyPr vert="horz" lIns="89469" tIns="44734" rIns="89469" bIns="44734" rtlCol="0" anchor="b"/>
          <a:lstStyle>
            <a:lvl1pPr algn="r">
              <a:defRPr sz="1100"/>
            </a:lvl1pPr>
          </a:lstStyle>
          <a:p>
            <a:fld id="{3E4061D9-ECA4-4CED-903E-8395C236FDCB}" type="slidenum">
              <a:rPr lang="en-US" smtClean="0"/>
              <a:t>‹#›</a:t>
            </a:fld>
            <a:endParaRPr lang="en-US"/>
          </a:p>
        </p:txBody>
      </p:sp>
    </p:spTree>
    <p:extLst>
      <p:ext uri="{BB962C8B-B14F-4D97-AF65-F5344CB8AC3E}">
        <p14:creationId xmlns:p14="http://schemas.microsoft.com/office/powerpoint/2010/main" val="3289797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Hello and on behalf of my coauthors, thank you for watching this video. This talk is about our “</a:t>
            </a:r>
            <a:r>
              <a:rPr lang="en-US" sz="1800" b="0" i="0" u="none" strike="noStrike" dirty="0" err="1">
                <a:solidFill>
                  <a:srgbClr val="000000"/>
                </a:solidFill>
                <a:effectLst/>
                <a:latin typeface="Arial" panose="020B0604020202020204" pitchFamily="34" charset="0"/>
              </a:rPr>
              <a:t>MacroPlacement</a:t>
            </a:r>
            <a:r>
              <a:rPr lang="en-US" sz="1800" b="0" i="0" u="none" strike="noStrike" dirty="0">
                <a:solidFill>
                  <a:srgbClr val="000000"/>
                </a:solidFill>
                <a:effectLst/>
                <a:latin typeface="Arial" panose="020B0604020202020204" pitchFamily="34" charset="0"/>
              </a:rPr>
              <a:t>” effort.</a:t>
            </a:r>
            <a:endParaRPr lang="en-US" dirty="0"/>
          </a:p>
        </p:txBody>
      </p:sp>
      <p:sp>
        <p:nvSpPr>
          <p:cNvPr id="4" name="Slide Number Placeholder 3"/>
          <p:cNvSpPr>
            <a:spLocks noGrp="1"/>
          </p:cNvSpPr>
          <p:nvPr>
            <p:ph type="sldNum" sz="quarter" idx="5"/>
          </p:nvPr>
        </p:nvSpPr>
        <p:spPr/>
        <p:txBody>
          <a:bodyPr/>
          <a:lstStyle/>
          <a:p>
            <a:fld id="{3E4061D9-ECA4-4CED-903E-8395C236FDCB}" type="slidenum">
              <a:rPr lang="en-US" smtClean="0"/>
              <a:t>1</a:t>
            </a:fld>
            <a:endParaRPr lang="en-US"/>
          </a:p>
        </p:txBody>
      </p:sp>
    </p:spTree>
    <p:extLst>
      <p:ext uri="{BB962C8B-B14F-4D97-AF65-F5344CB8AC3E}">
        <p14:creationId xmlns:p14="http://schemas.microsoft.com/office/powerpoint/2010/main" val="2115241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thank many folks, especially the Google engineers who have </a:t>
            </a:r>
            <a:r>
              <a:rPr lang="en-US" b="0" i="0" dirty="0">
                <a:solidFill>
                  <a:srgbClr val="222222"/>
                </a:solidFill>
                <a:effectLst/>
                <a:latin typeface="Arial" panose="020B0604020202020204" pitchFamily="34" charset="0"/>
              </a:rPr>
              <a:t>been very open and collaborative, </a:t>
            </a:r>
            <a:r>
              <a:rPr lang="en-US" dirty="0"/>
              <a:t>answering questions and running studies, reviewing our paper and slides, and continuing to update the CT code. </a:t>
            </a:r>
            <a:r>
              <a:rPr lang="en-US" b="0" i="0" dirty="0">
                <a:solidFill>
                  <a:srgbClr val="222222"/>
                </a:solidFill>
                <a:effectLst/>
                <a:latin typeface="Arial" panose="020B0604020202020204" pitchFamily="34" charset="0"/>
              </a:rPr>
              <a:t>This spirit is how we will keep moving our field forward.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your attention.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E4061D9-ECA4-4CED-903E-8395C236FDCB}" type="slidenum">
              <a:rPr lang="en-US" smtClean="0"/>
              <a:t>10</a:t>
            </a:fld>
            <a:endParaRPr lang="en-US"/>
          </a:p>
        </p:txBody>
      </p:sp>
    </p:spTree>
    <p:extLst>
      <p:ext uri="{BB962C8B-B14F-4D97-AF65-F5344CB8AC3E}">
        <p14:creationId xmlns:p14="http://schemas.microsoft.com/office/powerpoint/2010/main" val="41084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1" i="0" u="none" strike="noStrike" dirty="0">
                <a:solidFill>
                  <a:srgbClr val="000000"/>
                </a:solidFill>
                <a:effectLst/>
                <a:latin typeface="Calibri" panose="020F0502020204030204" pitchFamily="34" charset="0"/>
              </a:rPr>
              <a:t>Why </a:t>
            </a:r>
            <a:r>
              <a:rPr lang="en-US" sz="1800" b="1" i="0" u="none" strike="noStrike" dirty="0" err="1">
                <a:solidFill>
                  <a:srgbClr val="000000"/>
                </a:solidFill>
                <a:effectLst/>
                <a:latin typeface="Calibri" panose="020F0502020204030204" pitchFamily="34" charset="0"/>
              </a:rPr>
              <a:t>MacroPlacement</a:t>
            </a:r>
            <a:r>
              <a:rPr lang="en-US" sz="1800" b="1" i="0" u="none" strike="noStrike" dirty="0">
                <a:solidFill>
                  <a:srgbClr val="000000"/>
                </a:solidFill>
                <a:effectLst/>
                <a:latin typeface="Calibri" panose="020F0502020204030204" pitchFamily="34" charset="0"/>
              </a:rPr>
              <a:t>?</a:t>
            </a:r>
          </a:p>
          <a:p>
            <a:pPr rtl="0">
              <a:spcBef>
                <a:spcPts val="0"/>
              </a:spcBef>
              <a:spcAft>
                <a:spcPts val="0"/>
              </a:spcAft>
            </a:pPr>
            <a:endParaRPr lang="en-US" sz="1800" b="0" i="0" u="none" strike="noStrike" dirty="0">
              <a:solidFill>
                <a:srgbClr val="000000"/>
              </a:solidFill>
              <a:effectLst/>
              <a:latin typeface="Calibri" panose="020F0502020204030204" pitchFamily="34" charset="0"/>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Google Brain’s June 2021 Nature paper stated that their RL-based macro placement method could generate chip floorplans superior or comparable to those produced by humans, in under six hours.</a:t>
            </a:r>
            <a:endParaRPr lang="en-US" b="0" dirty="0">
              <a:effectLst/>
            </a:endParaRPr>
          </a:p>
          <a:p>
            <a:pPr rtl="0">
              <a:spcBef>
                <a:spcPts val="0"/>
              </a:spcBef>
              <a:spcAft>
                <a:spcPts val="0"/>
              </a:spcAft>
            </a:pPr>
            <a:br>
              <a:rPr lang="en-US" b="0" dirty="0">
                <a:effectLst/>
              </a:rPr>
            </a:br>
            <a:r>
              <a:rPr lang="en-US" b="0" dirty="0">
                <a:effectLst/>
              </a:rPr>
              <a:t>In </a:t>
            </a:r>
            <a:r>
              <a:rPr lang="en-US" sz="1800" b="0" i="0" u="none" strike="noStrike" dirty="0">
                <a:solidFill>
                  <a:srgbClr val="000000"/>
                </a:solidFill>
                <a:effectLst/>
                <a:latin typeface="Calibri" panose="020F0502020204030204" pitchFamily="34" charset="0"/>
              </a:rPr>
              <a:t>January 2022, Circuit Training was released -- which “reproduces the methodology published in the Nature paper”. </a:t>
            </a:r>
            <a:endParaRPr lang="en-US" b="0" dirty="0">
              <a:effectLst/>
            </a:endParaRPr>
          </a:p>
          <a:p>
            <a:pPr rtl="0">
              <a:spcBef>
                <a:spcPts val="0"/>
              </a:spcBef>
              <a:spcAft>
                <a:spcPts val="0"/>
              </a:spcAft>
            </a:pPr>
            <a:br>
              <a:rPr lang="en-US" b="0" dirty="0">
                <a:effectLst/>
              </a:rPr>
            </a:br>
            <a:r>
              <a:rPr lang="en-US" sz="1800" b="1" i="0" u="none" strike="noStrike" dirty="0">
                <a:solidFill>
                  <a:srgbClr val="000000"/>
                </a:solidFill>
                <a:effectLst/>
                <a:latin typeface="Calibri" panose="020F0502020204030204" pitchFamily="34" charset="0"/>
              </a:rPr>
              <a:t>[CLICK]</a:t>
            </a:r>
            <a:r>
              <a:rPr lang="en-US" sz="1800" b="0" i="0" u="none" strike="noStrike" dirty="0">
                <a:solidFill>
                  <a:srgbClr val="000000"/>
                </a:solidFill>
                <a:effectLst/>
                <a:latin typeface="Calibri" panose="020F0502020204030204" pitchFamily="34" charset="0"/>
              </a:rPr>
              <a:t> During ISPD last year, a “Stronger Baselines” manuscript was posted, stating shortcomings of the Nature paper. </a:t>
            </a:r>
            <a:endParaRPr lang="en-US" b="0" dirty="0">
              <a:effectLst/>
            </a:endParaRPr>
          </a:p>
          <a:p>
            <a:pPr rtl="0">
              <a:spcBef>
                <a:spcPts val="0"/>
              </a:spcBef>
              <a:spcAft>
                <a:spcPts val="0"/>
              </a:spcAft>
            </a:pPr>
            <a:br>
              <a:rPr lang="en-US" b="0" dirty="0">
                <a:effectLst/>
              </a:rPr>
            </a:br>
            <a:r>
              <a:rPr lang="en-US" sz="1800" b="1" i="0" u="none" strike="noStrike" dirty="0">
                <a:solidFill>
                  <a:srgbClr val="000000"/>
                </a:solidFill>
                <a:effectLst/>
                <a:latin typeface="Calibri" panose="020F0502020204030204" pitchFamily="34" charset="0"/>
              </a:rPr>
              <a:t>[CLICK] </a:t>
            </a:r>
            <a:r>
              <a:rPr lang="en-US" sz="1800" b="0" i="0" u="none" strike="noStrike" dirty="0">
                <a:solidFill>
                  <a:srgbClr val="000000"/>
                </a:solidFill>
                <a:effectLst/>
                <a:latin typeface="Calibri" panose="020F0502020204030204" pitchFamily="34" charset="0"/>
              </a:rPr>
              <a:t>However, neither Circuit Training nor Stronger Baselines published sufficient code and datasets to reproduce their claims.</a:t>
            </a:r>
            <a:endParaRPr lang="en-US" b="0" dirty="0">
              <a:effectLst/>
            </a:endParaRPr>
          </a:p>
          <a:p>
            <a:br>
              <a:rPr lang="en-US" b="0" dirty="0">
                <a:effectLst/>
              </a:rPr>
            </a:br>
            <a:r>
              <a:rPr lang="en-US" sz="1800" b="1" i="0" u="none" strike="noStrike" dirty="0">
                <a:solidFill>
                  <a:srgbClr val="000000"/>
                </a:solidFill>
                <a:effectLst/>
                <a:latin typeface="Calibri" panose="020F0502020204030204" pitchFamily="34" charset="0"/>
              </a:rPr>
              <a:t>[CLICK]</a:t>
            </a:r>
            <a:r>
              <a:rPr lang="en-US" sz="1800" b="0" i="0" u="none" strike="noStrike" dirty="0">
                <a:solidFill>
                  <a:srgbClr val="000000"/>
                </a:solidFill>
                <a:effectLst/>
                <a:latin typeface="Calibri" panose="020F0502020204030204" pitchFamily="34" charset="0"/>
              </a:rPr>
              <a:t> The ongoing </a:t>
            </a:r>
            <a:r>
              <a:rPr lang="en-US" sz="1800" b="1" i="0" u="none" strike="noStrike" dirty="0">
                <a:solidFill>
                  <a:srgbClr val="000000"/>
                </a:solidFill>
                <a:effectLst/>
                <a:latin typeface="Calibri" panose="020F0502020204030204" pitchFamily="34" charset="0"/>
              </a:rPr>
              <a:t>controversy </a:t>
            </a:r>
            <a:r>
              <a:rPr lang="en-US" sz="1800" b="0" i="0" u="none" strike="noStrike" dirty="0">
                <a:solidFill>
                  <a:srgbClr val="000000"/>
                </a:solidFill>
                <a:effectLst/>
                <a:latin typeface="Calibri" panose="020F0502020204030204" pitchFamily="34" charset="0"/>
              </a:rPr>
              <a:t>motivated us to pursue </a:t>
            </a:r>
            <a:r>
              <a:rPr lang="en-US" sz="1800" b="1" i="0" u="none" strike="noStrike" dirty="0">
                <a:solidFill>
                  <a:srgbClr val="000000"/>
                </a:solidFill>
                <a:effectLst/>
                <a:latin typeface="Calibri" panose="020F0502020204030204" pitchFamily="34" charset="0"/>
              </a:rPr>
              <a:t>an open, transparent assessment</a:t>
            </a:r>
            <a:r>
              <a:rPr lang="en-US" sz="1800" b="0" i="0" u="none" strike="noStrike" dirty="0">
                <a:solidFill>
                  <a:srgbClr val="000000"/>
                </a:solidFill>
                <a:effectLst/>
                <a:latin typeface="Calibri" panose="020F0502020204030204" pitchFamily="34" charset="0"/>
              </a:rPr>
              <a:t> of the Nature paper’s RL-based macro placement approach.</a:t>
            </a:r>
            <a:endParaRPr lang="en-US" sz="1200" b="0" i="0" u="none" strike="noStrike" dirty="0">
              <a:solidFill>
                <a:schemeClr val="tx1"/>
              </a:solidFill>
              <a:effectLst/>
              <a:latin typeface="+mn-lt"/>
            </a:endParaRPr>
          </a:p>
        </p:txBody>
      </p:sp>
      <p:sp>
        <p:nvSpPr>
          <p:cNvPr id="4" name="Slide Number Placeholder 3"/>
          <p:cNvSpPr>
            <a:spLocks noGrp="1"/>
          </p:cNvSpPr>
          <p:nvPr>
            <p:ph type="sldNum" sz="quarter" idx="5"/>
          </p:nvPr>
        </p:nvSpPr>
        <p:spPr/>
        <p:txBody>
          <a:bodyPr/>
          <a:lstStyle/>
          <a:p>
            <a:fld id="{3E4061D9-ECA4-4CED-903E-8395C236FDCB}" type="slidenum">
              <a:rPr lang="en-US" smtClean="0"/>
              <a:t>2</a:t>
            </a:fld>
            <a:endParaRPr lang="en-US"/>
          </a:p>
        </p:txBody>
      </p:sp>
    </p:spTree>
    <p:extLst>
      <p:ext uri="{BB962C8B-B14F-4D97-AF65-F5344CB8AC3E}">
        <p14:creationId xmlns:p14="http://schemas.microsoft.com/office/powerpoint/2010/main" val="265825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7050"/>
            <a:ext cx="4673600" cy="2628900"/>
          </a:xfrm>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Our study of CT revealed important surprises and gaps.</a:t>
            </a:r>
          </a:p>
          <a:p>
            <a:pPr rtl="0">
              <a:spcBef>
                <a:spcPts val="0"/>
              </a:spcBef>
              <a:spcAft>
                <a:spcPts val="0"/>
              </a:spcAft>
            </a:pPr>
            <a:r>
              <a:rPr lang="en-US" sz="1800" b="0" i="0" u="none" strike="noStrike" dirty="0">
                <a:solidFill>
                  <a:srgbClr val="000000"/>
                </a:solidFill>
                <a:effectLst/>
                <a:latin typeface="Calibri" panose="020F0502020204030204" pitchFamily="34" charset="0"/>
              </a:rPr>
              <a:t>The biggest </a:t>
            </a:r>
            <a:r>
              <a:rPr lang="en-US" sz="1800" b="1" i="0" u="none" strike="noStrike" dirty="0">
                <a:solidFill>
                  <a:srgbClr val="000000"/>
                </a:solidFill>
                <a:effectLst/>
                <a:latin typeface="Calibri" panose="020F0502020204030204" pitchFamily="34" charset="0"/>
              </a:rPr>
              <a:t>surprise</a:t>
            </a:r>
            <a:r>
              <a:rPr lang="en-US" sz="1800" b="0" i="0" u="none" strike="noStrike" dirty="0">
                <a:solidFill>
                  <a:srgbClr val="000000"/>
                </a:solidFill>
                <a:effectLst/>
                <a:latin typeface="Calibri" panose="020F0502020204030204" pitchFamily="34" charset="0"/>
              </a:rPr>
              <a:t>: </a:t>
            </a:r>
            <a:r>
              <a:rPr lang="en-US" sz="1800" b="1" i="0" u="none" strike="noStrike" dirty="0">
                <a:solidFill>
                  <a:srgbClr val="000000"/>
                </a:solidFill>
                <a:effectLst/>
                <a:latin typeface="Calibri" panose="020F0502020204030204" pitchFamily="34" charset="0"/>
              </a:rPr>
              <a:t>[CLICK] </a:t>
            </a:r>
            <a:r>
              <a:rPr lang="en-US" sz="1800" b="0" i="0" u="none" strike="noStrike" dirty="0">
                <a:solidFill>
                  <a:srgbClr val="000000"/>
                </a:solidFill>
                <a:effectLst/>
                <a:latin typeface="Calibri" panose="020F0502020204030204" pitchFamily="34" charset="0"/>
              </a:rPr>
              <a:t>CT assumes that the input is a </a:t>
            </a:r>
            <a:r>
              <a:rPr lang="en-US" sz="1800" b="1" i="0" u="none" strike="noStrike" dirty="0">
                <a:solidFill>
                  <a:srgbClr val="000000"/>
                </a:solidFill>
                <a:effectLst/>
                <a:latin typeface="Calibri" panose="020F0502020204030204" pitchFamily="34" charset="0"/>
              </a:rPr>
              <a:t>placed</a:t>
            </a:r>
            <a:r>
              <a:rPr lang="en-US" sz="1800" b="0" i="0" u="none" strike="noStrike" dirty="0">
                <a:solidFill>
                  <a:srgbClr val="000000"/>
                </a:solidFill>
                <a:effectLst/>
                <a:latin typeface="Calibri" panose="020F0502020204030204" pitchFamily="34" charset="0"/>
              </a:rPr>
              <a:t> netlist – and it leverages this placement information in the CT Grouping Flow. The Nature paper does not mention this, but it </a:t>
            </a:r>
            <a:r>
              <a:rPr lang="en-US" sz="2800" b="0" dirty="0">
                <a:effectLst/>
              </a:rPr>
              <a:t>matters a lot: using the placement information reduces wirelength by 7 to 10 percent!</a:t>
            </a:r>
          </a:p>
          <a:p>
            <a:pPr rtl="0">
              <a:spcBef>
                <a:spcPts val="0"/>
              </a:spcBef>
              <a:spcAft>
                <a:spcPts val="0"/>
              </a:spcAft>
            </a:pPr>
            <a:br>
              <a:rPr lang="en-US" sz="2800" b="0" dirty="0">
                <a:effectLst/>
              </a:rPr>
            </a:br>
            <a:r>
              <a:rPr lang="en-US" sz="1800" b="1" i="0" u="none" strike="noStrike" dirty="0">
                <a:solidFill>
                  <a:srgbClr val="000000"/>
                </a:solidFill>
                <a:effectLst/>
                <a:latin typeface="Calibri" panose="020F0502020204030204" pitchFamily="34" charset="0"/>
              </a:rPr>
              <a:t>[CLICK]</a:t>
            </a:r>
            <a:r>
              <a:rPr lang="en-US" sz="1800" b="0" i="0" u="none" strike="noStrike" dirty="0">
                <a:solidFill>
                  <a:srgbClr val="000000"/>
                </a:solidFill>
                <a:effectLst/>
                <a:latin typeface="Calibri" panose="020F0502020204030204" pitchFamily="34" charset="0"/>
              </a:rPr>
              <a:t> Also, CT’s RL training optimizes a </a:t>
            </a:r>
            <a:r>
              <a:rPr lang="en-US" sz="1800" b="1" i="0" u="none" strike="noStrike" dirty="0">
                <a:solidFill>
                  <a:srgbClr val="000000"/>
                </a:solidFill>
                <a:effectLst/>
                <a:latin typeface="Calibri" panose="020F0502020204030204" pitchFamily="34" charset="0"/>
              </a:rPr>
              <a:t>proxy </a:t>
            </a:r>
            <a:r>
              <a:rPr lang="en-US" sz="1800" b="0" i="0" u="none" strike="noStrike" dirty="0">
                <a:solidFill>
                  <a:srgbClr val="000000"/>
                </a:solidFill>
                <a:effectLst/>
                <a:latin typeface="Calibri" panose="020F0502020204030204" pitchFamily="34" charset="0"/>
              </a:rPr>
              <a:t>cost. The RL agent places the macros one by one on the gridded canvas, then places standard-cell  clusters using a </a:t>
            </a:r>
            <a:r>
              <a:rPr lang="en-US" sz="1800" b="1" i="0" u="none" strike="noStrike" dirty="0">
                <a:solidFill>
                  <a:srgbClr val="000000"/>
                </a:solidFill>
                <a:effectLst/>
                <a:latin typeface="Calibri" panose="020F0502020204030204" pitchFamily="34" charset="0"/>
              </a:rPr>
              <a:t>force-directed placer</a:t>
            </a:r>
            <a:r>
              <a:rPr lang="en-US" sz="1800" b="0" i="0" u="none" strike="noStrike" dirty="0">
                <a:solidFill>
                  <a:srgbClr val="000000"/>
                </a:solidFill>
                <a:effectLst/>
                <a:latin typeface="Calibri" panose="020F0502020204030204" pitchFamily="34" charset="0"/>
              </a:rPr>
              <a:t>, then computes </a:t>
            </a:r>
            <a:r>
              <a:rPr lang="en-US" sz="1800" b="1" i="0" u="none" strike="noStrike" dirty="0">
                <a:solidFill>
                  <a:srgbClr val="000000"/>
                </a:solidFill>
                <a:effectLst/>
                <a:latin typeface="Calibri" panose="020F0502020204030204" pitchFamily="34" charset="0"/>
              </a:rPr>
              <a:t>proxy cost</a:t>
            </a:r>
            <a:r>
              <a:rPr lang="en-US" sz="1800" b="0" i="0" u="none" strike="noStrike" dirty="0">
                <a:solidFill>
                  <a:srgbClr val="000000"/>
                </a:solidFill>
                <a:effectLst/>
                <a:latin typeface="Calibri" panose="020F0502020204030204" pitchFamily="34" charset="0"/>
              </a:rPr>
              <a:t> which has wirelength, density and congestion components. </a:t>
            </a:r>
            <a:r>
              <a:rPr lang="en-US" sz="1800" b="1" i="0" u="none" strike="noStrike" dirty="0">
                <a:solidFill>
                  <a:srgbClr val="000000"/>
                </a:solidFill>
                <a:effectLst/>
                <a:latin typeface="Calibri" panose="020F0502020204030204" pitchFamily="34" charset="0"/>
              </a:rPr>
              <a:t>A major gap </a:t>
            </a:r>
            <a:r>
              <a:rPr lang="en-US" sz="1800" b="0" i="0" u="none" strike="noStrike" dirty="0">
                <a:solidFill>
                  <a:srgbClr val="000000"/>
                </a:solidFill>
                <a:effectLst/>
                <a:latin typeface="Calibri" panose="020F0502020204030204" pitchFamily="34" charset="0"/>
              </a:rPr>
              <a:t>is that the FD placer and proxy cost calculation are hidden behind APIs. So we reverse-engineered these and open-sourced the implementation.</a:t>
            </a:r>
          </a:p>
          <a:p>
            <a:pPr rtl="0">
              <a:spcBef>
                <a:spcPts val="0"/>
              </a:spcBef>
              <a:spcAft>
                <a:spcPts val="0"/>
              </a:spcAft>
            </a:pPr>
            <a:r>
              <a:rPr lang="en-US" sz="1800" b="1" i="0" u="none" strike="noStrike" dirty="0">
                <a:solidFill>
                  <a:srgbClr val="000000"/>
                </a:solidFill>
                <a:effectLst/>
                <a:latin typeface="Calibri" panose="020F0502020204030204" pitchFamily="34" charset="0"/>
              </a:rPr>
              <a:t>[CLICK] </a:t>
            </a:r>
            <a:r>
              <a:rPr lang="en-US" sz="1800" b="0" i="0" u="none" strike="noStrike" dirty="0">
                <a:solidFill>
                  <a:srgbClr val="000000"/>
                </a:solidFill>
                <a:effectLst/>
                <a:latin typeface="Calibri" panose="020F0502020204030204" pitchFamily="34" charset="0"/>
              </a:rPr>
              <a:t>Many thanks to the TF Agents team for their work to open-source CT, and to Google Brain for extensive help and confirmations.</a:t>
            </a:r>
          </a:p>
          <a:p>
            <a:pPr rtl="0">
              <a:spcBef>
                <a:spcPts val="0"/>
              </a:spcBef>
              <a:spcAft>
                <a:spcPts val="0"/>
              </a:spcAft>
            </a:pPr>
            <a:endParaRPr lang="en-US" sz="1800" b="1" i="0" u="none" strike="noStrike" dirty="0">
              <a:solidFill>
                <a:srgbClr val="000000"/>
              </a:solidFill>
              <a:effectLst/>
              <a:latin typeface="Calibri" panose="020F0502020204030204" pitchFamily="34" charset="0"/>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 grouper.py open-sourced on July 15, 2022 – confirms use of placement information from physical synthesis ! ]]</a:t>
            </a:r>
            <a:endParaRPr lang="en-US" sz="2800" b="0" dirty="0">
              <a:effectLst/>
            </a:endParaRPr>
          </a:p>
        </p:txBody>
      </p:sp>
      <p:sp>
        <p:nvSpPr>
          <p:cNvPr id="4" name="Slide Number Placeholder 3"/>
          <p:cNvSpPr>
            <a:spLocks noGrp="1"/>
          </p:cNvSpPr>
          <p:nvPr>
            <p:ph type="sldNum" sz="quarter" idx="5"/>
          </p:nvPr>
        </p:nvSpPr>
        <p:spPr/>
        <p:txBody>
          <a:bodyPr/>
          <a:lstStyle/>
          <a:p>
            <a:fld id="{3E4061D9-ECA4-4CED-903E-8395C236FDCB}" type="slidenum">
              <a:rPr lang="en-US" smtClean="0"/>
              <a:t>3</a:t>
            </a:fld>
            <a:endParaRPr lang="en-US"/>
          </a:p>
        </p:txBody>
      </p:sp>
    </p:spTree>
    <p:extLst>
      <p:ext uri="{BB962C8B-B14F-4D97-AF65-F5344CB8AC3E}">
        <p14:creationId xmlns:p14="http://schemas.microsoft.com/office/powerpoint/2010/main" val="693185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The scope of </a:t>
            </a:r>
            <a:r>
              <a:rPr lang="en-US" sz="1800" b="0" i="0" u="none" strike="noStrike" dirty="0" err="1">
                <a:solidFill>
                  <a:srgbClr val="000000"/>
                </a:solidFill>
                <a:effectLst/>
                <a:latin typeface="Calibri" panose="020F0502020204030204" pitchFamily="34" charset="0"/>
              </a:rPr>
              <a:t>MacroPlacement</a:t>
            </a:r>
            <a:r>
              <a:rPr lang="en-US" sz="1800" b="0" i="0" u="none" strike="noStrike" dirty="0">
                <a:solidFill>
                  <a:srgbClr val="000000"/>
                </a:solidFill>
                <a:effectLst/>
                <a:latin typeface="Calibri" panose="020F0502020204030204" pitchFamily="34" charset="0"/>
              </a:rPr>
              <a:t> includes source code for the reverse-engineered elements, and</a:t>
            </a:r>
          </a:p>
          <a:p>
            <a:pPr rtl="0">
              <a:spcBef>
                <a:spcPts val="0"/>
              </a:spcBef>
              <a:spcAft>
                <a:spcPts val="0"/>
              </a:spcAft>
            </a:pPr>
            <a:r>
              <a:rPr lang="en-US" sz="1800" b="1" i="0" u="none" strike="noStrike" dirty="0">
                <a:solidFill>
                  <a:srgbClr val="000000"/>
                </a:solidFill>
                <a:effectLst/>
                <a:latin typeface="Calibri" panose="020F0502020204030204" pitchFamily="34" charset="0"/>
              </a:rPr>
              <a:t>[CLICK] </a:t>
            </a:r>
            <a:r>
              <a:rPr lang="en-US" sz="1800" b="0" i="0" u="none" strike="noStrike" dirty="0">
                <a:solidFill>
                  <a:srgbClr val="000000"/>
                </a:solidFill>
                <a:effectLst/>
                <a:latin typeface="Calibri" panose="020F0502020204030204" pitchFamily="34" charset="0"/>
              </a:rPr>
              <a:t>new macro-heavy, </a:t>
            </a:r>
            <a:r>
              <a:rPr lang="en-US" sz="1800" b="1" i="0" u="none" strike="noStrike" dirty="0">
                <a:solidFill>
                  <a:srgbClr val="000000"/>
                </a:solidFill>
                <a:effectLst/>
                <a:latin typeface="Calibri" panose="020F0502020204030204" pitchFamily="34" charset="0"/>
              </a:rPr>
              <a:t>modern testcases</a:t>
            </a:r>
            <a:r>
              <a:rPr lang="en-US" sz="1800" b="0" i="0" u="none" strike="noStrike" dirty="0">
                <a:solidFill>
                  <a:srgbClr val="000000"/>
                </a:solidFill>
                <a:effectLst/>
                <a:latin typeface="Calibri" panose="020F0502020204030204" pitchFamily="34" charset="0"/>
              </a:rPr>
              <a:t> on three open </a:t>
            </a:r>
            <a:r>
              <a:rPr lang="en-US" sz="1800" b="0" i="0" u="none" strike="noStrike" dirty="0" err="1">
                <a:solidFill>
                  <a:srgbClr val="000000"/>
                </a:solidFill>
                <a:effectLst/>
                <a:latin typeface="Calibri" panose="020F0502020204030204" pitchFamily="34" charset="0"/>
              </a:rPr>
              <a:t>enablements</a:t>
            </a:r>
            <a:r>
              <a:rPr lang="en-US" sz="1800" b="0" i="0" u="none" strike="noStrike" dirty="0">
                <a:solidFill>
                  <a:srgbClr val="000000"/>
                </a:solidFill>
                <a:effectLst/>
                <a:latin typeface="Calibri" panose="020F0502020204030204" pitchFamily="34" charset="0"/>
              </a:rPr>
              <a:t>.</a:t>
            </a:r>
            <a:endParaRPr lang="en-US" sz="2800" b="0" dirty="0">
              <a:effectLst/>
            </a:endParaRPr>
          </a:p>
          <a:p>
            <a:pPr rtl="0">
              <a:spcBef>
                <a:spcPts val="0"/>
              </a:spcBef>
              <a:spcAft>
                <a:spcPts val="0"/>
              </a:spcAft>
            </a:pPr>
            <a:br>
              <a:rPr lang="en-US" sz="1800" b="0" i="0" u="none" strike="noStrike" dirty="0">
                <a:solidFill>
                  <a:srgbClr val="000000"/>
                </a:solidFill>
                <a:effectLst/>
                <a:latin typeface="Calibri" panose="020F0502020204030204" pitchFamily="34" charset="0"/>
              </a:rPr>
            </a:br>
            <a:r>
              <a:rPr lang="en-US" sz="1800" b="1" i="0" u="none" strike="noStrike" dirty="0">
                <a:solidFill>
                  <a:srgbClr val="000000"/>
                </a:solidFill>
                <a:effectLst/>
                <a:latin typeface="Calibri" panose="020F0502020204030204" pitchFamily="34" charset="0"/>
              </a:rPr>
              <a:t>[CLICK]</a:t>
            </a:r>
            <a:r>
              <a:rPr lang="en-US" sz="1800" b="0" i="0" u="none" strike="noStrike" dirty="0">
                <a:solidFill>
                  <a:srgbClr val="000000"/>
                </a:solidFill>
                <a:effectLst/>
                <a:latin typeface="Calibri" panose="020F0502020204030204" pitchFamily="34" charset="0"/>
              </a:rPr>
              <a:t> We give </a:t>
            </a:r>
            <a:r>
              <a:rPr lang="en-US" sz="1800" b="1" i="0" u="none" strike="noStrike" dirty="0">
                <a:solidFill>
                  <a:srgbClr val="000000"/>
                </a:solidFill>
                <a:effectLst/>
                <a:latin typeface="Calibri" panose="020F0502020204030204" pitchFamily="34" charset="0"/>
              </a:rPr>
              <a:t>reproducible results</a:t>
            </a:r>
            <a:r>
              <a:rPr lang="en-US" sz="1800" b="0" i="0" u="none" strike="noStrike" dirty="0">
                <a:solidFill>
                  <a:srgbClr val="000000"/>
                </a:solidFill>
                <a:effectLst/>
                <a:latin typeface="Calibri" panose="020F0502020204030204" pitchFamily="34" charset="0"/>
              </a:rPr>
              <a:t> with a </a:t>
            </a:r>
            <a:r>
              <a:rPr lang="en-US" sz="1800" b="1" i="0" u="none" strike="noStrike" dirty="0">
                <a:solidFill>
                  <a:srgbClr val="000000"/>
                </a:solidFill>
                <a:effectLst/>
                <a:latin typeface="Calibri" panose="020F0502020204030204" pitchFamily="34" charset="0"/>
              </a:rPr>
              <a:t>commercial</a:t>
            </a:r>
            <a:r>
              <a:rPr lang="en-US" sz="1800" b="0" i="0" u="none" strike="noStrike" dirty="0">
                <a:solidFill>
                  <a:srgbClr val="000000"/>
                </a:solidFill>
                <a:effectLst/>
                <a:latin typeface="Calibri" panose="020F0502020204030204" pitchFamily="34" charset="0"/>
              </a:rPr>
              <a:t> </a:t>
            </a:r>
            <a:r>
              <a:rPr lang="en-US" sz="1800" b="1" i="0" u="none" strike="noStrike" dirty="0">
                <a:solidFill>
                  <a:srgbClr val="000000"/>
                </a:solidFill>
                <a:effectLst/>
                <a:latin typeface="Calibri" panose="020F0502020204030204" pitchFamily="34" charset="0"/>
              </a:rPr>
              <a:t>evaluation flow </a:t>
            </a:r>
            <a:r>
              <a:rPr lang="en-US" sz="1800" b="0" i="0" u="none" strike="noStrike" dirty="0">
                <a:solidFill>
                  <a:srgbClr val="000000"/>
                </a:solidFill>
                <a:effectLst/>
                <a:latin typeface="Calibri" panose="020F0502020204030204" pitchFamily="34" charset="0"/>
              </a:rPr>
              <a:t>that includes </a:t>
            </a:r>
            <a:r>
              <a:rPr lang="en-US" sz="1800" b="0" i="0" u="none" strike="noStrike" dirty="0" err="1">
                <a:solidFill>
                  <a:srgbClr val="000000"/>
                </a:solidFill>
                <a:effectLst/>
                <a:latin typeface="Calibri" panose="020F0502020204030204" pitchFamily="34" charset="0"/>
              </a:rPr>
              <a:t>Innovus</a:t>
            </a:r>
            <a:r>
              <a:rPr lang="en-US" sz="1800" b="0" i="0" u="none" strike="noStrike" dirty="0">
                <a:solidFill>
                  <a:srgbClr val="000000"/>
                </a:solidFill>
                <a:effectLst/>
                <a:latin typeface="Calibri" panose="020F0502020204030204" pitchFamily="34" charset="0"/>
              </a:rPr>
              <a:t> P&amp;R and both major physical synthesis tools. We thank Cadence and Synopsys for revising their policies and making it possible for us to share </a:t>
            </a:r>
            <a:r>
              <a:rPr lang="en-US" sz="1800" b="0" i="0" u="none" strike="noStrike" dirty="0" err="1">
                <a:solidFill>
                  <a:srgbClr val="000000"/>
                </a:solidFill>
                <a:effectLst/>
                <a:latin typeface="Calibri" panose="020F0502020204030204" pitchFamily="34" charset="0"/>
              </a:rPr>
              <a:t>Tcl</a:t>
            </a:r>
            <a:r>
              <a:rPr lang="en-US" sz="1800" b="0" i="0" u="none" strike="noStrike" dirty="0">
                <a:solidFill>
                  <a:srgbClr val="000000"/>
                </a:solidFill>
                <a:effectLst/>
                <a:latin typeface="Calibri" panose="020F0502020204030204" pitchFamily="34" charset="0"/>
              </a:rPr>
              <a:t> scripts in GitHub for research purposes.  </a:t>
            </a:r>
            <a:endParaRPr lang="en-US" sz="2800"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And there is extensive documentation and data and a timeline of progress, as well.</a:t>
            </a:r>
            <a:endParaRPr lang="en-US" sz="2800" b="0" dirty="0">
              <a:effectLst/>
            </a:endParaRPr>
          </a:p>
          <a:p>
            <a:endParaRPr lang="en-US" dirty="0"/>
          </a:p>
        </p:txBody>
      </p:sp>
      <p:sp>
        <p:nvSpPr>
          <p:cNvPr id="4" name="Slide Number Placeholder 3"/>
          <p:cNvSpPr>
            <a:spLocks noGrp="1"/>
          </p:cNvSpPr>
          <p:nvPr>
            <p:ph type="sldNum" sz="quarter" idx="5"/>
          </p:nvPr>
        </p:nvSpPr>
        <p:spPr/>
        <p:txBody>
          <a:bodyPr/>
          <a:lstStyle/>
          <a:p>
            <a:fld id="{3E4061D9-ECA4-4CED-903E-8395C236FDCB}" type="slidenum">
              <a:rPr lang="en-US" smtClean="0"/>
              <a:t>4</a:t>
            </a:fld>
            <a:endParaRPr lang="en-US"/>
          </a:p>
        </p:txBody>
      </p:sp>
    </p:spTree>
    <p:extLst>
      <p:ext uri="{BB962C8B-B14F-4D97-AF65-F5344CB8AC3E}">
        <p14:creationId xmlns:p14="http://schemas.microsoft.com/office/powerpoint/2010/main" val="147336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These plots show normalized wirelength, total negative slack and proxy cost for Ariane, </a:t>
            </a:r>
            <a:r>
              <a:rPr lang="en-US" sz="1800" b="0" i="0" u="none" strike="noStrike" dirty="0" err="1">
                <a:solidFill>
                  <a:srgbClr val="000000"/>
                </a:solidFill>
                <a:effectLst/>
                <a:latin typeface="Calibri" panose="020F0502020204030204" pitchFamily="34" charset="0"/>
              </a:rPr>
              <a:t>BlackParrot</a:t>
            </a:r>
            <a:r>
              <a:rPr lang="en-US" sz="1800" b="0" i="0" u="none" strike="noStrike" dirty="0">
                <a:solidFill>
                  <a:srgbClr val="000000"/>
                </a:solidFill>
                <a:effectLst/>
                <a:latin typeface="Calibri" panose="020F0502020204030204" pitchFamily="34" charset="0"/>
              </a:rPr>
              <a:t> and </a:t>
            </a:r>
            <a:r>
              <a:rPr lang="en-US" sz="1800" b="0" i="0" u="none" strike="noStrike" dirty="0" err="1">
                <a:solidFill>
                  <a:srgbClr val="000000"/>
                </a:solidFill>
                <a:effectLst/>
                <a:latin typeface="Calibri" panose="020F0502020204030204" pitchFamily="34" charset="0"/>
              </a:rPr>
              <a:t>MemPool</a:t>
            </a:r>
            <a:r>
              <a:rPr lang="en-US" sz="1800" b="0" i="0" u="none" strike="noStrike" dirty="0">
                <a:solidFill>
                  <a:srgbClr val="000000"/>
                </a:solidFill>
                <a:effectLst/>
                <a:latin typeface="Calibri" panose="020F0502020204030204" pitchFamily="34" charset="0"/>
              </a:rPr>
              <a:t> group on NanGate45 and commercial GF12 enablement. Data are normalized to the CT result.</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Among CT, SA and Human:</a:t>
            </a:r>
            <a:endParaRPr lang="en-US" b="0" dirty="0">
              <a:effectLst/>
            </a:endParaRPr>
          </a:p>
          <a:p>
            <a:pPr rtl="0">
              <a:spcBef>
                <a:spcPts val="0"/>
              </a:spcBef>
              <a:spcAft>
                <a:spcPts val="0"/>
              </a:spcAft>
            </a:pPr>
            <a:r>
              <a:rPr lang="en-US" sz="1800" b="1" i="0" u="none" strike="noStrike" dirty="0">
                <a:solidFill>
                  <a:srgbClr val="000000"/>
                </a:solidFill>
                <a:effectLst/>
                <a:latin typeface="Calibri" panose="020F0502020204030204" pitchFamily="34" charset="0"/>
              </a:rPr>
              <a:t>[CLICK] </a:t>
            </a:r>
            <a:r>
              <a:rPr lang="en-US" sz="1800" b="0" i="0" u="none" strike="noStrike" dirty="0">
                <a:solidFill>
                  <a:srgbClr val="000000"/>
                </a:solidFill>
                <a:effectLst/>
                <a:latin typeface="Calibri" panose="020F0502020204030204" pitchFamily="34" charset="0"/>
              </a:rPr>
              <a:t>For routed wirelength, Human produces the best result in 4 cases and SA in 2 cases;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For </a:t>
            </a:r>
            <a:r>
              <a:rPr lang="en-US" sz="1800" b="1" i="0" u="none" strike="noStrike" dirty="0">
                <a:solidFill>
                  <a:srgbClr val="000000"/>
                </a:solidFill>
                <a:effectLst/>
                <a:latin typeface="Calibri" panose="020F0502020204030204" pitchFamily="34" charset="0"/>
              </a:rPr>
              <a:t>[CLICK] </a:t>
            </a:r>
            <a:r>
              <a:rPr lang="en-US" sz="1800" b="0" i="0" u="none" strike="noStrike" dirty="0">
                <a:solidFill>
                  <a:srgbClr val="000000"/>
                </a:solidFill>
                <a:effectLst/>
                <a:latin typeface="Calibri" panose="020F0502020204030204" pitchFamily="34" charset="0"/>
              </a:rPr>
              <a:t>TNS, CT and SA each win one case, while Human wins three;</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And for </a:t>
            </a:r>
            <a:r>
              <a:rPr lang="en-US" sz="1800" b="1" i="0" u="none" strike="noStrike" dirty="0">
                <a:solidFill>
                  <a:srgbClr val="000000"/>
                </a:solidFill>
                <a:effectLst/>
                <a:latin typeface="Calibri" panose="020F0502020204030204" pitchFamily="34" charset="0"/>
              </a:rPr>
              <a:t>[CLICK] </a:t>
            </a:r>
            <a:r>
              <a:rPr lang="en-US" sz="1800" b="0" i="0" u="none" strike="noStrike" dirty="0">
                <a:solidFill>
                  <a:srgbClr val="000000"/>
                </a:solidFill>
                <a:effectLst/>
                <a:latin typeface="Calibri" panose="020F0502020204030204" pitchFamily="34" charset="0"/>
              </a:rPr>
              <a:t>proxy cost, CT is best in </a:t>
            </a:r>
            <a:r>
              <a:rPr lang="en-US" sz="1800" b="1" i="0" u="none" strike="noStrike" dirty="0">
                <a:solidFill>
                  <a:srgbClr val="000000"/>
                </a:solidFill>
                <a:effectLst/>
                <a:latin typeface="Calibri" panose="020F0502020204030204" pitchFamily="34" charset="0"/>
              </a:rPr>
              <a:t>two</a:t>
            </a:r>
            <a:r>
              <a:rPr lang="en-US" sz="1800" b="0" i="0" u="none" strike="noStrike" dirty="0">
                <a:solidFill>
                  <a:srgbClr val="000000"/>
                </a:solidFill>
                <a:effectLst/>
                <a:latin typeface="Calibri" panose="020F0502020204030204" pitchFamily="34" charset="0"/>
              </a:rPr>
              <a:t> cases while SA is best in </a:t>
            </a:r>
            <a:r>
              <a:rPr lang="en-US" sz="1800" b="1" i="0" u="none" strike="noStrike" dirty="0">
                <a:solidFill>
                  <a:srgbClr val="000000"/>
                </a:solidFill>
                <a:effectLst/>
                <a:latin typeface="Calibri" panose="020F0502020204030204" pitchFamily="34" charset="0"/>
              </a:rPr>
              <a:t>four</a:t>
            </a:r>
            <a:r>
              <a:rPr lang="en-US" sz="1800" b="0" i="0" u="none" strike="noStrike" dirty="0">
                <a:solidFill>
                  <a:srgbClr val="000000"/>
                </a:solidFill>
                <a:effectLst/>
                <a:latin typeface="Calibri" panose="020F0502020204030204" pitchFamily="34" charset="0"/>
              </a:rPr>
              <a:t> cases.</a:t>
            </a:r>
            <a:endParaRPr lang="en-US" b="0" dirty="0">
              <a:effectLst/>
            </a:endParaRPr>
          </a:p>
          <a:p>
            <a:pPr rtl="0">
              <a:spcBef>
                <a:spcPts val="0"/>
              </a:spcBef>
              <a:spcAft>
                <a:spcPts val="0"/>
              </a:spcAft>
            </a:pPr>
            <a:br>
              <a:rPr lang="en-US" b="0" dirty="0">
                <a:effectLst/>
              </a:rPr>
            </a:br>
            <a:r>
              <a:rPr lang="en-US" b="1" dirty="0">
                <a:effectLst/>
              </a:rPr>
              <a:t>[CLICK] </a:t>
            </a:r>
            <a:r>
              <a:rPr lang="en-US" sz="1800" b="0" i="0" u="none" strike="noStrike" dirty="0">
                <a:solidFill>
                  <a:srgbClr val="000000"/>
                </a:solidFill>
                <a:effectLst/>
                <a:latin typeface="Calibri" panose="020F0502020204030204" pitchFamily="34" charset="0"/>
              </a:rPr>
              <a:t>Human experts outperform CT for the macro-heavy designs: </a:t>
            </a:r>
            <a:r>
              <a:rPr lang="en-US" sz="1800" b="0" i="0" u="none" strike="noStrike" dirty="0" err="1">
                <a:solidFill>
                  <a:srgbClr val="000000"/>
                </a:solidFill>
                <a:effectLst/>
                <a:latin typeface="Calibri" panose="020F0502020204030204" pitchFamily="34" charset="0"/>
              </a:rPr>
              <a:t>BlackParrot</a:t>
            </a:r>
            <a:r>
              <a:rPr lang="en-US" sz="1800" b="0" i="0" u="none" strike="noStrike" dirty="0">
                <a:solidFill>
                  <a:srgbClr val="000000"/>
                </a:solidFill>
                <a:effectLst/>
                <a:latin typeface="Calibri" panose="020F0502020204030204" pitchFamily="34" charset="0"/>
              </a:rPr>
              <a:t> and </a:t>
            </a:r>
            <a:r>
              <a:rPr lang="en-US" sz="1800" b="0" i="0" u="none" strike="noStrike" dirty="0" err="1">
                <a:solidFill>
                  <a:srgbClr val="000000"/>
                </a:solidFill>
                <a:effectLst/>
                <a:latin typeface="Calibri" panose="020F0502020204030204" pitchFamily="34" charset="0"/>
              </a:rPr>
              <a:t>MemPool</a:t>
            </a:r>
            <a:r>
              <a:rPr lang="en-US" sz="1800" b="0" i="0" u="none" strike="noStrike" dirty="0">
                <a:solidFill>
                  <a:srgbClr val="000000"/>
                </a:solidFill>
                <a:effectLst/>
                <a:latin typeface="Calibri" panose="020F0502020204030204" pitchFamily="34" charset="0"/>
              </a:rPr>
              <a:t> Group.</a:t>
            </a:r>
            <a:endParaRPr lang="en-US" b="0" dirty="0">
              <a:effectLst/>
            </a:endParaRPr>
          </a:p>
        </p:txBody>
      </p:sp>
      <p:sp>
        <p:nvSpPr>
          <p:cNvPr id="4" name="Slide Number Placeholder 3"/>
          <p:cNvSpPr>
            <a:spLocks noGrp="1"/>
          </p:cNvSpPr>
          <p:nvPr>
            <p:ph type="sldNum" sz="quarter" idx="5"/>
          </p:nvPr>
        </p:nvSpPr>
        <p:spPr/>
        <p:txBody>
          <a:bodyPr/>
          <a:lstStyle/>
          <a:p>
            <a:fld id="{3E4061D9-ECA4-4CED-903E-8395C236FDCB}" type="slidenum">
              <a:rPr lang="en-US" smtClean="0"/>
              <a:t>5</a:t>
            </a:fld>
            <a:endParaRPr lang="en-US"/>
          </a:p>
        </p:txBody>
      </p:sp>
    </p:spTree>
    <p:extLst>
      <p:ext uri="{BB962C8B-B14F-4D97-AF65-F5344CB8AC3E}">
        <p14:creationId xmlns:p14="http://schemas.microsoft.com/office/powerpoint/2010/main" val="1620053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Here are solutions for Ariane in Nangate45, generated by six different macro placers. </a:t>
            </a: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E4061D9-ECA4-4CED-903E-8395C236FDCB}" type="slidenum">
              <a:rPr lang="en-US" smtClean="0"/>
              <a:t>6</a:t>
            </a:fld>
            <a:endParaRPr lang="en-US"/>
          </a:p>
        </p:txBody>
      </p:sp>
    </p:spTree>
    <p:extLst>
      <p:ext uri="{BB962C8B-B14F-4D97-AF65-F5344CB8AC3E}">
        <p14:creationId xmlns:p14="http://schemas.microsoft.com/office/powerpoint/2010/main" val="147620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We also performed studies using the ICCAD04 mixed-size placement benchmarks, since results were reported for them in the Stronger Baselines manuscript.</a:t>
            </a:r>
          </a:p>
          <a:p>
            <a:pPr rtl="0">
              <a:spcBef>
                <a:spcPts val="0"/>
              </a:spcBef>
              <a:spcAft>
                <a:spcPts val="0"/>
              </a:spcAft>
            </a:pPr>
            <a:r>
              <a:rPr lang="en-US" sz="1800" b="0" i="0" u="none" strike="noStrike" dirty="0">
                <a:solidFill>
                  <a:srgbClr val="000000"/>
                </a:solidFill>
                <a:effectLst/>
                <a:latin typeface="Calibri" panose="020F0502020204030204" pitchFamily="34" charset="0"/>
              </a:rPr>
              <a:t>These plots show normalized proxy cost (above) and HPWL (below) for macro placement solutions generated by CT, SA and </a:t>
            </a:r>
            <a:r>
              <a:rPr lang="en-US" sz="1800" b="0" i="0" u="none" strike="noStrike" dirty="0" err="1">
                <a:solidFill>
                  <a:srgbClr val="000000"/>
                </a:solidFill>
                <a:effectLst/>
                <a:latin typeface="Calibri" panose="020F0502020204030204" pitchFamily="34" charset="0"/>
              </a:rPr>
              <a:t>RePlAce</a:t>
            </a:r>
            <a:r>
              <a:rPr lang="en-US" sz="1800" b="0" i="0" u="none" strike="noStrike" dirty="0">
                <a:solidFill>
                  <a:srgbClr val="000000"/>
                </a:solidFill>
                <a:effectLst/>
                <a:latin typeface="Calibri" panose="020F0502020204030204" pitchFamily="34" charset="0"/>
              </a:rPr>
              <a:t>.  Data is again normalized to CT results.</a:t>
            </a:r>
            <a:endParaRPr lang="en-US" b="0" dirty="0">
              <a:effectLst/>
            </a:endParaRPr>
          </a:p>
          <a:p>
            <a:pPr rtl="0">
              <a:spcBef>
                <a:spcPts val="0"/>
              </a:spcBef>
              <a:spcAft>
                <a:spcPts val="0"/>
              </a:spcAft>
            </a:pPr>
            <a:br>
              <a:rPr lang="en-US" b="0" dirty="0">
                <a:effectLst/>
              </a:rPr>
            </a:br>
            <a:r>
              <a:rPr lang="en-US" sz="1800" b="1" i="0" u="none" strike="noStrike" dirty="0">
                <a:solidFill>
                  <a:srgbClr val="000000"/>
                </a:solidFill>
                <a:effectLst/>
                <a:latin typeface="Calibri" panose="020F0502020204030204" pitchFamily="34" charset="0"/>
              </a:rPr>
              <a:t>[CLICK] </a:t>
            </a:r>
            <a:r>
              <a:rPr lang="en-US" sz="1800" b="0" i="0" u="none" strike="noStrike" dirty="0">
                <a:solidFill>
                  <a:srgbClr val="000000"/>
                </a:solidFill>
                <a:effectLst/>
                <a:latin typeface="Calibri" panose="020F0502020204030204" pitchFamily="34" charset="0"/>
              </a:rPr>
              <a:t>For proxy cost, </a:t>
            </a:r>
            <a:r>
              <a:rPr lang="en-US" sz="1800" b="0" i="0" u="none" strike="noStrike" dirty="0" err="1">
                <a:solidFill>
                  <a:srgbClr val="000000"/>
                </a:solidFill>
                <a:effectLst/>
                <a:latin typeface="Calibri" panose="020F0502020204030204" pitchFamily="34" charset="0"/>
              </a:rPr>
              <a:t>RePlAce</a:t>
            </a:r>
            <a:r>
              <a:rPr lang="en-US" sz="1800" b="0" i="0" u="none" strike="noStrike" dirty="0">
                <a:solidFill>
                  <a:srgbClr val="000000"/>
                </a:solidFill>
                <a:effectLst/>
                <a:latin typeface="Calibri" panose="020F0502020204030204" pitchFamily="34" charset="0"/>
              </a:rPr>
              <a:t> beats SA and SA beats CT.</a:t>
            </a:r>
            <a:endParaRPr lang="en-US" b="0" dirty="0">
              <a:effectLst/>
            </a:endParaRPr>
          </a:p>
          <a:p>
            <a:pPr rtl="0">
              <a:spcBef>
                <a:spcPts val="0"/>
              </a:spcBef>
              <a:spcAft>
                <a:spcPts val="0"/>
              </a:spcAft>
            </a:pPr>
            <a:br>
              <a:rPr lang="en-US" b="0" dirty="0">
                <a:effectLst/>
              </a:rPr>
            </a:br>
            <a:r>
              <a:rPr lang="en-US" b="1" dirty="0">
                <a:effectLst/>
              </a:rPr>
              <a:t>[CLICK] </a:t>
            </a:r>
            <a:r>
              <a:rPr lang="en-US" sz="1800" b="0" i="0" u="none" strike="noStrike" dirty="0">
                <a:solidFill>
                  <a:srgbClr val="000000"/>
                </a:solidFill>
                <a:effectLst/>
                <a:latin typeface="Calibri" panose="020F0502020204030204" pitchFamily="34" charset="0"/>
              </a:rPr>
              <a:t>For HPWL, </a:t>
            </a:r>
            <a:r>
              <a:rPr lang="en-US" sz="1800" b="0" i="0" u="none" strike="noStrike" dirty="0" err="1">
                <a:solidFill>
                  <a:srgbClr val="000000"/>
                </a:solidFill>
                <a:effectLst/>
                <a:latin typeface="Calibri" panose="020F0502020204030204" pitchFamily="34" charset="0"/>
              </a:rPr>
              <a:t>RePlAce</a:t>
            </a:r>
            <a:r>
              <a:rPr lang="en-US" sz="1800" b="0" i="0" u="none" strike="noStrike" dirty="0">
                <a:solidFill>
                  <a:srgbClr val="000000"/>
                </a:solidFill>
                <a:effectLst/>
                <a:latin typeface="Calibri" panose="020F0502020204030204" pitchFamily="34" charset="0"/>
              </a:rPr>
              <a:t> beats SA in 15 out of 17 cases and SA beats CT in all but one case.</a:t>
            </a:r>
            <a:endParaRPr lang="en-US" b="0" dirty="0">
              <a:effectLst/>
            </a:endParaRPr>
          </a:p>
        </p:txBody>
      </p:sp>
      <p:sp>
        <p:nvSpPr>
          <p:cNvPr id="4" name="Slide Number Placeholder 3"/>
          <p:cNvSpPr>
            <a:spLocks noGrp="1"/>
          </p:cNvSpPr>
          <p:nvPr>
            <p:ph type="sldNum" sz="quarter" idx="5"/>
          </p:nvPr>
        </p:nvSpPr>
        <p:spPr/>
        <p:txBody>
          <a:bodyPr/>
          <a:lstStyle/>
          <a:p>
            <a:fld id="{3E4061D9-ECA4-4CED-903E-8395C236FDCB}" type="slidenum">
              <a:rPr lang="en-US" smtClean="0"/>
              <a:t>7</a:t>
            </a:fld>
            <a:endParaRPr lang="en-US"/>
          </a:p>
        </p:txBody>
      </p:sp>
    </p:spTree>
    <p:extLst>
      <p:ext uri="{BB962C8B-B14F-4D97-AF65-F5344CB8AC3E}">
        <p14:creationId xmlns:p14="http://schemas.microsoft.com/office/powerpoint/2010/main" val="485248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Our work provides an open, transparent implementation and assessment of Nature and Circuit Training, along with key elements that are still missing or black-boxed in CT.</a:t>
            </a:r>
            <a:endParaRPr lang="en-US" sz="2800" b="0" dirty="0">
              <a:effectLst/>
            </a:endParaRPr>
          </a:p>
          <a:p>
            <a:pPr rtl="0">
              <a:spcBef>
                <a:spcPts val="0"/>
              </a:spcBef>
              <a:spcAft>
                <a:spcPts val="0"/>
              </a:spcAft>
            </a:pPr>
            <a:br>
              <a:rPr lang="en-US" sz="2800" b="0" dirty="0">
                <a:effectLst/>
              </a:rPr>
            </a:br>
            <a:r>
              <a:rPr lang="en-US" sz="1800" b="1" i="0" u="none" strike="noStrike" dirty="0">
                <a:solidFill>
                  <a:srgbClr val="000000"/>
                </a:solidFill>
                <a:effectLst/>
                <a:latin typeface="Calibri" panose="020F0502020204030204" pitchFamily="34" charset="0"/>
              </a:rPr>
              <a:t>[CLICK]</a:t>
            </a:r>
            <a:r>
              <a:rPr lang="en-US" sz="1800" b="0" i="0" u="none" strike="noStrike" dirty="0">
                <a:solidFill>
                  <a:srgbClr val="000000"/>
                </a:solidFill>
                <a:effectLst/>
                <a:latin typeface="Calibri" panose="020F0502020204030204" pitchFamily="34" charset="0"/>
              </a:rPr>
              <a:t> An important fact is that CT benefits from placement location data in the incoming netlist.</a:t>
            </a:r>
          </a:p>
          <a:p>
            <a:pPr rtl="0">
              <a:spcBef>
                <a:spcPts val="0"/>
              </a:spcBef>
              <a:spcAft>
                <a:spcPts val="0"/>
              </a:spcAft>
            </a:pPr>
            <a:r>
              <a:rPr lang="en-US" sz="1800" b="1" i="0" u="none" strike="noStrike" dirty="0">
                <a:solidFill>
                  <a:srgbClr val="000000"/>
                </a:solidFill>
                <a:effectLst/>
                <a:latin typeface="Calibri" panose="020F0502020204030204" pitchFamily="34" charset="0"/>
              </a:rPr>
              <a:t>[CLICK] </a:t>
            </a:r>
            <a:r>
              <a:rPr lang="en-US" sz="1800" b="0" i="0" u="none" strike="noStrike" dirty="0">
                <a:solidFill>
                  <a:srgbClr val="000000"/>
                </a:solidFill>
                <a:effectLst/>
                <a:latin typeface="Calibri" panose="020F0502020204030204" pitchFamily="34" charset="0"/>
              </a:rPr>
              <a:t>We find that SA produces better proxy cost than CT for all the ICCAD04 testcases and 4 out of 6 modern testcases.</a:t>
            </a:r>
            <a:endParaRPr lang="en-US" sz="2800" b="0" dirty="0">
              <a:effectLst/>
            </a:endParaRPr>
          </a:p>
          <a:p>
            <a:pPr rtl="0">
              <a:spcBef>
                <a:spcPts val="0"/>
              </a:spcBef>
              <a:spcAft>
                <a:spcPts val="0"/>
              </a:spcAft>
            </a:pPr>
            <a:br>
              <a:rPr lang="en-US" sz="2800" b="0" dirty="0">
                <a:effectLst/>
              </a:rPr>
            </a:br>
            <a:r>
              <a:rPr lang="en-US" sz="1800" b="0" i="0" u="none" strike="noStrike" dirty="0">
                <a:solidFill>
                  <a:srgbClr val="000000"/>
                </a:solidFill>
                <a:effectLst/>
                <a:latin typeface="Calibri" panose="020F0502020204030204" pitchFamily="34" charset="0"/>
              </a:rPr>
              <a:t>For </a:t>
            </a:r>
            <a:r>
              <a:rPr lang="en-US" sz="1800" b="0" i="0" u="none" strike="noStrike" dirty="0" err="1">
                <a:solidFill>
                  <a:srgbClr val="000000"/>
                </a:solidFill>
                <a:effectLst/>
                <a:latin typeface="Calibri" panose="020F0502020204030204" pitchFamily="34" charset="0"/>
              </a:rPr>
              <a:t>postRouteOpt</a:t>
            </a:r>
            <a:r>
              <a:rPr lang="en-US" sz="1800" b="0" i="0" u="none" strike="noStrike" dirty="0">
                <a:solidFill>
                  <a:srgbClr val="000000"/>
                </a:solidFill>
                <a:effectLst/>
                <a:latin typeface="Calibri" panose="020F0502020204030204" pitchFamily="34" charset="0"/>
              </a:rPr>
              <a:t> metrics, human experts outperform CT for the large macro-heavy designs </a:t>
            </a:r>
            <a:r>
              <a:rPr lang="en-US" sz="1800" b="0" i="0" u="none" strike="noStrike" dirty="0" err="1">
                <a:solidFill>
                  <a:srgbClr val="000000"/>
                </a:solidFill>
                <a:effectLst/>
                <a:latin typeface="Calibri" panose="020F0502020204030204" pitchFamily="34" charset="0"/>
              </a:rPr>
              <a:t>BlackParrot</a:t>
            </a:r>
            <a:r>
              <a:rPr lang="en-US" sz="1800" b="0" i="0" u="none" strike="noStrike" dirty="0">
                <a:solidFill>
                  <a:srgbClr val="000000"/>
                </a:solidFill>
                <a:effectLst/>
                <a:latin typeface="Calibri" panose="020F0502020204030204" pitchFamily="34" charset="0"/>
              </a:rPr>
              <a:t> and </a:t>
            </a:r>
            <a:r>
              <a:rPr lang="en-US" sz="1800" b="0" i="0" u="none" strike="noStrike" dirty="0" err="1">
                <a:solidFill>
                  <a:srgbClr val="000000"/>
                </a:solidFill>
                <a:effectLst/>
                <a:latin typeface="Calibri" panose="020F0502020204030204" pitchFamily="34" charset="0"/>
              </a:rPr>
              <a:t>MemPool</a:t>
            </a:r>
            <a:r>
              <a:rPr lang="en-US" sz="1800" b="0" i="0" u="none" strike="noStrike" dirty="0">
                <a:solidFill>
                  <a:srgbClr val="000000"/>
                </a:solidFill>
                <a:effectLst/>
                <a:latin typeface="Calibri" panose="020F0502020204030204" pitchFamily="34" charset="0"/>
              </a:rPr>
              <a:t> Group.</a:t>
            </a:r>
            <a:endParaRPr lang="en-US" sz="2800" b="0" dirty="0">
              <a:effectLst/>
            </a:endParaRPr>
          </a:p>
          <a:p>
            <a:pPr rtl="0">
              <a:spcBef>
                <a:spcPts val="0"/>
              </a:spcBef>
              <a:spcAft>
                <a:spcPts val="0"/>
              </a:spcAft>
            </a:pPr>
            <a:br>
              <a:rPr lang="en-US" sz="2800" b="0" dirty="0">
                <a:effectLst/>
              </a:rPr>
            </a:br>
            <a:r>
              <a:rPr lang="en-US" sz="1800" b="0" i="0" u="none" strike="noStrike" dirty="0">
                <a:solidFill>
                  <a:srgbClr val="000000"/>
                </a:solidFill>
                <a:effectLst/>
                <a:latin typeface="Calibri" panose="020F0502020204030204" pitchFamily="34" charset="0"/>
              </a:rPr>
              <a:t>So, the SA and Human expert baselines outperform CT in most cases.</a:t>
            </a:r>
            <a:endParaRPr lang="en-US" sz="2800" b="0" dirty="0">
              <a:effectLst/>
            </a:endParaRPr>
          </a:p>
          <a:p>
            <a:br>
              <a:rPr lang="en-US" sz="2800" b="0" dirty="0">
                <a:effectLst/>
              </a:rPr>
            </a:br>
            <a:r>
              <a:rPr lang="en-US" sz="1800" b="1" i="0" u="none" strike="noStrike" dirty="0">
                <a:solidFill>
                  <a:srgbClr val="000000"/>
                </a:solidFill>
                <a:effectLst/>
                <a:latin typeface="Calibri" panose="020F0502020204030204" pitchFamily="34" charset="0"/>
              </a:rPr>
              <a:t>[CLICK] </a:t>
            </a:r>
            <a:r>
              <a:rPr lang="en-US" sz="1800" b="0" i="0" u="none" strike="noStrike" dirty="0">
                <a:solidFill>
                  <a:srgbClr val="000000"/>
                </a:solidFill>
                <a:effectLst/>
                <a:latin typeface="Calibri" panose="020F0502020204030204" pitchFamily="34" charset="0"/>
              </a:rPr>
              <a:t>We hope that our work helps show why source code, data and reproducibility are so essential in fields such as ours.  </a:t>
            </a:r>
            <a:r>
              <a:rPr lang="en-US" sz="1800" b="1" i="0" u="none" strike="noStrike" dirty="0">
                <a:solidFill>
                  <a:srgbClr val="000000"/>
                </a:solidFill>
                <a:effectLst/>
                <a:latin typeface="Calibri" panose="020F0502020204030204" pitchFamily="34" charset="0"/>
              </a:rPr>
              <a:t>[CLICK] </a:t>
            </a:r>
            <a:r>
              <a:rPr lang="en-US" sz="1800" b="0" i="0" u="none" strike="noStrike" dirty="0">
                <a:solidFill>
                  <a:srgbClr val="000000"/>
                </a:solidFill>
                <a:effectLst/>
                <a:latin typeface="Calibri" panose="020F0502020204030204" pitchFamily="34" charset="0"/>
              </a:rPr>
              <a:t>And please see the long video and FAQs for more information!</a:t>
            </a:r>
            <a:endParaRPr lang="en-US" dirty="0"/>
          </a:p>
        </p:txBody>
      </p:sp>
      <p:sp>
        <p:nvSpPr>
          <p:cNvPr id="4" name="Slide Number Placeholder 3"/>
          <p:cNvSpPr>
            <a:spLocks noGrp="1"/>
          </p:cNvSpPr>
          <p:nvPr>
            <p:ph type="sldNum" sz="quarter" idx="5"/>
          </p:nvPr>
        </p:nvSpPr>
        <p:spPr/>
        <p:txBody>
          <a:bodyPr/>
          <a:lstStyle/>
          <a:p>
            <a:fld id="{3E4061D9-ECA4-4CED-903E-8395C236FDCB}" type="slidenum">
              <a:rPr lang="en-US" smtClean="0"/>
              <a:t>8</a:t>
            </a:fld>
            <a:endParaRPr lang="en-US"/>
          </a:p>
        </p:txBody>
      </p:sp>
    </p:spTree>
    <p:extLst>
      <p:ext uri="{BB962C8B-B14F-4D97-AF65-F5344CB8AC3E}">
        <p14:creationId xmlns:p14="http://schemas.microsoft.com/office/powerpoint/2010/main" val="3449690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222222"/>
                </a:solidFill>
                <a:effectLst/>
                <a:latin typeface="Arial" panose="020B0604020202020204" pitchFamily="34" charset="0"/>
              </a:rPr>
              <a:t>The long video flashes a couple of slides with “FAQs”. This is one of them, about wall times and resources used by different macro placers.</a:t>
            </a:r>
          </a:p>
          <a:p>
            <a:endParaRPr lang="en-US" sz="1800" b="0" i="0" u="none" strike="noStrike" dirty="0">
              <a:solidFill>
                <a:srgbClr val="222222"/>
              </a:solidFill>
              <a:effectLst/>
              <a:latin typeface="Arial" panose="020B0604020202020204" pitchFamily="34" charset="0"/>
            </a:endParaRPr>
          </a:p>
          <a:p>
            <a:r>
              <a:rPr lang="en-US" sz="1800" b="0" i="0" u="none" strike="noStrike" dirty="0">
                <a:solidFill>
                  <a:srgbClr val="222222"/>
                </a:solidFill>
                <a:effectLst/>
                <a:latin typeface="Arial" panose="020B0604020202020204" pitchFamily="34" charset="0"/>
              </a:rPr>
              <a:t>[[The table presents the runtime of different macro placers. Lowest runtimes are highlighted with blue texts. We see CMP has the lowest runtime in two out of three cases.</a:t>
            </a:r>
          </a:p>
          <a:p>
            <a:pPr rtl="0">
              <a:spcBef>
                <a:spcPts val="0"/>
              </a:spcBef>
              <a:spcAft>
                <a:spcPts val="0"/>
              </a:spcAft>
            </a:pPr>
            <a:endParaRPr lang="en-US" sz="1800" b="0" i="0" u="none" strike="noStrike" dirty="0">
              <a:solidFill>
                <a:srgbClr val="222222"/>
              </a:solidFill>
              <a:effectLst/>
              <a:latin typeface="Arial" panose="020B0604020202020204" pitchFamily="34" charset="0"/>
            </a:endParaRPr>
          </a:p>
          <a:p>
            <a:pPr rtl="0">
              <a:spcBef>
                <a:spcPts val="0"/>
              </a:spcBef>
              <a:spcAft>
                <a:spcPts val="0"/>
              </a:spcAft>
            </a:pPr>
            <a:r>
              <a:rPr lang="en-US" sz="1800" b="0" i="0" u="none" strike="noStrike" dirty="0">
                <a:solidFill>
                  <a:srgbClr val="222222"/>
                </a:solidFill>
                <a:effectLst/>
                <a:latin typeface="Arial" panose="020B0604020202020204" pitchFamily="34" charset="0"/>
              </a:rPr>
              <a:t>The compute resource used for each of the macro placers are as follows:</a:t>
            </a:r>
            <a:endParaRPr lang="en-US" b="0" dirty="0">
              <a:effectLst/>
            </a:endParaRP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222222"/>
                </a:solidFill>
                <a:effectLst/>
                <a:latin typeface="Arial" panose="020B0604020202020204" pitchFamily="34" charset="0"/>
              </a:rPr>
              <a:t>CT training and evaluation jobs were run on an 8 GPU machine, while the collector jobs were run on two 96 CPU machines. </a:t>
            </a:r>
            <a:endParaRPr lang="en-US" b="0" dirty="0">
              <a:effectLst/>
            </a:endParaRP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222222"/>
                </a:solidFill>
                <a:effectLst/>
                <a:latin typeface="Arial" panose="020B0604020202020204" pitchFamily="34" charset="0"/>
              </a:rPr>
              <a:t>320 SA jobs were launched in parallel for 12.50 hours, with each SA job using a single thread. </a:t>
            </a:r>
            <a:endParaRPr lang="en-US" b="0" dirty="0">
              <a:effectLst/>
            </a:endParaRP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222222"/>
                </a:solidFill>
                <a:effectLst/>
                <a:latin typeface="Arial" panose="020B0604020202020204" pitchFamily="34" charset="0"/>
              </a:rPr>
              <a:t>The </a:t>
            </a:r>
            <a:r>
              <a:rPr lang="en-US" sz="1800" b="0" i="0" u="none" strike="noStrike" dirty="0" err="1">
                <a:solidFill>
                  <a:srgbClr val="222222"/>
                </a:solidFill>
                <a:effectLst/>
                <a:latin typeface="Arial" panose="020B0604020202020204" pitchFamily="34" charset="0"/>
              </a:rPr>
              <a:t>RePlAce</a:t>
            </a:r>
            <a:r>
              <a:rPr lang="en-US" sz="1800" b="0" i="0" u="none" strike="noStrike" dirty="0">
                <a:solidFill>
                  <a:srgbClr val="222222"/>
                </a:solidFill>
                <a:effectLst/>
                <a:latin typeface="Arial" panose="020B0604020202020204" pitchFamily="34" charset="0"/>
              </a:rPr>
              <a:t> run was launched using a single thread, while </a:t>
            </a:r>
            <a:r>
              <a:rPr lang="en-US" sz="1800" b="0" i="0" u="none" strike="noStrike" dirty="0" err="1">
                <a:solidFill>
                  <a:srgbClr val="222222"/>
                </a:solidFill>
                <a:effectLst/>
                <a:latin typeface="Arial" panose="020B0604020202020204" pitchFamily="34" charset="0"/>
              </a:rPr>
              <a:t>Innovus</a:t>
            </a:r>
            <a:r>
              <a:rPr lang="en-US" sz="1800" b="0" i="0" u="none" strike="noStrike" dirty="0">
                <a:solidFill>
                  <a:srgbClr val="222222"/>
                </a:solidFill>
                <a:effectLst/>
                <a:latin typeface="Arial" panose="020B0604020202020204" pitchFamily="34" charset="0"/>
              </a:rPr>
              <a:t> was launched with 8 threads for the CMP run. </a:t>
            </a:r>
            <a:endParaRPr lang="en-US" b="0" dirty="0">
              <a:effectLst/>
            </a:endParaRP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222222"/>
                </a:solidFill>
                <a:effectLst/>
                <a:latin typeface="Arial" panose="020B0604020202020204" pitchFamily="34" charset="0"/>
              </a:rPr>
              <a:t>The </a:t>
            </a:r>
            <a:r>
              <a:rPr lang="en-US" sz="1800" b="0" i="0" u="none" strike="noStrike" dirty="0" err="1">
                <a:solidFill>
                  <a:srgbClr val="222222"/>
                </a:solidFill>
                <a:effectLst/>
                <a:latin typeface="Arial" panose="020B0604020202020204" pitchFamily="34" charset="0"/>
              </a:rPr>
              <a:t>AutoDMP</a:t>
            </a:r>
            <a:r>
              <a:rPr lang="en-US" sz="1800" b="0" i="0" u="none" strike="noStrike" dirty="0">
                <a:solidFill>
                  <a:srgbClr val="222222"/>
                </a:solidFill>
                <a:effectLst/>
                <a:latin typeface="Arial" panose="020B0604020202020204" pitchFamily="34" charset="0"/>
              </a:rPr>
              <a:t> runs were conducted on our NVIDIA DGX-A1000 machine with two GPU workers.]]</a:t>
            </a:r>
            <a:endParaRPr lang="en-US" b="0" dirty="0">
              <a:effectLst/>
            </a:endParaRPr>
          </a:p>
        </p:txBody>
      </p:sp>
      <p:sp>
        <p:nvSpPr>
          <p:cNvPr id="4" name="Slide Number Placeholder 3"/>
          <p:cNvSpPr>
            <a:spLocks noGrp="1"/>
          </p:cNvSpPr>
          <p:nvPr>
            <p:ph type="sldNum" sz="quarter" idx="5"/>
          </p:nvPr>
        </p:nvSpPr>
        <p:spPr/>
        <p:txBody>
          <a:bodyPr/>
          <a:lstStyle/>
          <a:p>
            <a:fld id="{3E4061D9-ECA4-4CED-903E-8395C236FDCB}" type="slidenum">
              <a:rPr lang="en-US" smtClean="0"/>
              <a:t>9</a:t>
            </a:fld>
            <a:endParaRPr lang="en-US"/>
          </a:p>
        </p:txBody>
      </p:sp>
    </p:spTree>
    <p:extLst>
      <p:ext uri="{BB962C8B-B14F-4D97-AF65-F5344CB8AC3E}">
        <p14:creationId xmlns:p14="http://schemas.microsoft.com/office/powerpoint/2010/main" val="3243279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59490" name="Rectangle 2"/>
          <p:cNvSpPr>
            <a:spLocks noGrp="1" noChangeArrowheads="1"/>
          </p:cNvSpPr>
          <p:nvPr>
            <p:ph type="ctrTitle"/>
          </p:nvPr>
        </p:nvSpPr>
        <p:spPr>
          <a:xfrm>
            <a:off x="914400" y="1900237"/>
            <a:ext cx="10363200" cy="1143000"/>
          </a:xfrm>
        </p:spPr>
        <p:txBody>
          <a:bodyPr/>
          <a:lstStyle>
            <a:lvl1pPr algn="ctr">
              <a:defRPr sz="4000">
                <a:solidFill>
                  <a:schemeClr val="tx2"/>
                </a:solidFill>
              </a:defRPr>
            </a:lvl1pPr>
          </a:lstStyle>
          <a:p>
            <a:r>
              <a:rPr lang="en-US" altLang="ko-KR" dirty="0"/>
              <a:t>Click to edit Master title style</a:t>
            </a:r>
          </a:p>
        </p:txBody>
      </p:sp>
      <p:sp>
        <p:nvSpPr>
          <p:cNvPr id="959491" name="Rectangle 3"/>
          <p:cNvSpPr>
            <a:spLocks noGrp="1" noChangeArrowheads="1"/>
          </p:cNvSpPr>
          <p:nvPr>
            <p:ph type="subTitle" idx="1"/>
          </p:nvPr>
        </p:nvSpPr>
        <p:spPr>
          <a:xfrm>
            <a:off x="1701800" y="4191000"/>
            <a:ext cx="8534400" cy="1752600"/>
          </a:xfrm>
        </p:spPr>
        <p:txBody>
          <a:bodyPr/>
          <a:lstStyle>
            <a:lvl1pPr marL="0" indent="0" algn="ctr">
              <a:lnSpc>
                <a:spcPct val="95000"/>
              </a:lnSpc>
              <a:buFontTx/>
              <a:buNone/>
              <a:defRPr sz="2400" b="1"/>
            </a:lvl1pPr>
          </a:lstStyle>
          <a:p>
            <a:r>
              <a:rPr lang="en-US" altLang="ko-KR" dirty="0"/>
              <a:t>Click to edit Master subtitle style</a:t>
            </a:r>
          </a:p>
        </p:txBody>
      </p:sp>
      <p:sp>
        <p:nvSpPr>
          <p:cNvPr id="4" name="Line 18"/>
          <p:cNvSpPr>
            <a:spLocks noChangeShapeType="1"/>
          </p:cNvSpPr>
          <p:nvPr/>
        </p:nvSpPr>
        <p:spPr bwMode="auto">
          <a:xfrm flipV="1">
            <a:off x="218017" y="3276600"/>
            <a:ext cx="11794067" cy="0"/>
          </a:xfrm>
          <a:prstGeom prst="line">
            <a:avLst/>
          </a:prstGeom>
          <a:noFill/>
          <a:ln w="57150">
            <a:solidFill>
              <a:srgbClr val="C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mn-cs"/>
            </a:endParaRPr>
          </a:p>
        </p:txBody>
      </p:sp>
      <p:pic>
        <p:nvPicPr>
          <p:cNvPr id="3" name="Picture 2" descr="Logo, company name&#10;&#10;Description automatically generated">
            <a:extLst>
              <a:ext uri="{FF2B5EF4-FFF2-40B4-BE49-F238E27FC236}">
                <a16:creationId xmlns:a16="http://schemas.microsoft.com/office/drawing/2014/main" id="{673F61C3-529E-D146-DCC9-A88926F881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775" y="6505369"/>
            <a:ext cx="484027" cy="374069"/>
          </a:xfrm>
          <a:prstGeom prst="rect">
            <a:avLst/>
          </a:prstGeom>
        </p:spPr>
      </p:pic>
    </p:spTree>
    <p:extLst>
      <p:ext uri="{BB962C8B-B14F-4D97-AF65-F5344CB8AC3E}">
        <p14:creationId xmlns:p14="http://schemas.microsoft.com/office/powerpoint/2010/main" val="146417636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1" y="144464"/>
            <a:ext cx="2950633" cy="6542087"/>
          </a:xfr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215901" y="144464"/>
            <a:ext cx="8648700" cy="6542087"/>
          </a:xfrm>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9416380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838201"/>
            <a:ext cx="11781367" cy="5562601"/>
          </a:xfrm>
        </p:spPr>
        <p:txBody>
          <a:bodyPr/>
          <a:lstStyle>
            <a:lvl1pPr>
              <a:buClr>
                <a:srgbClr val="C00000"/>
              </a:buClr>
              <a:defRPr>
                <a:latin typeface="Arial" panose="020B0604020202020204" pitchFamily="34" charset="0"/>
                <a:cs typeface="Arial" panose="020B0604020202020204" pitchFamily="34" charset="0"/>
              </a:defRPr>
            </a:lvl1pPr>
            <a:lvl2pPr marL="569913" indent="-222250">
              <a:buClr>
                <a:srgbClr val="C00000"/>
              </a:buClr>
              <a:defRPr>
                <a:latin typeface="Arial" panose="020B0604020202020204" pitchFamily="34" charset="0"/>
                <a:cs typeface="Arial" panose="020B0604020202020204" pitchFamily="34" charset="0"/>
              </a:defRPr>
            </a:lvl2pPr>
            <a:lvl3pPr marL="803275" indent="-230188">
              <a:buClr>
                <a:srgbClr val="C00000"/>
              </a:buClr>
              <a:defRPr>
                <a:latin typeface="Arial" panose="020B0604020202020204" pitchFamily="34" charset="0"/>
                <a:cs typeface="Arial" panose="020B0604020202020204" pitchFamily="34" charset="0"/>
              </a:defRPr>
            </a:lvl3pPr>
            <a:lvl4pPr marL="1025525" indent="-222250">
              <a:buClr>
                <a:srgbClr val="C00000"/>
              </a:buClr>
              <a:buFont typeface="Arial" pitchFamily="34" charset="0"/>
              <a:buChar char="•"/>
              <a:defRPr>
                <a:latin typeface="Arial" panose="020B0604020202020204" pitchFamily="34" charset="0"/>
                <a:cs typeface="Arial" panose="020B0604020202020204" pitchFamily="34" charset="0"/>
              </a:defRPr>
            </a:lvl4pPr>
            <a:lvl5pPr marL="1255713" indent="-230188">
              <a:defRPr>
                <a:latin typeface="Arial" panose="020B0604020202020204" pitchFamily="34" charset="0"/>
                <a:cs typeface="Arial" panose="020B0604020202020204" pitchFamily="34" charset="0"/>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341749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tx2"/>
                </a:solidFill>
              </a:defRPr>
            </a:lvl1pPr>
          </a:lstStyle>
          <a:p>
            <a:r>
              <a:rPr lang="en-US" altLang="ko-KR" dirty="0"/>
              <a:t>Click to edit Master title style</a:t>
            </a:r>
            <a:endParaRPr lang="ko-KR" alt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ko-KR"/>
              <a:t>Click to edit Master text styles</a:t>
            </a:r>
          </a:p>
        </p:txBody>
      </p:sp>
    </p:spTree>
    <p:extLst>
      <p:ext uri="{BB962C8B-B14F-4D97-AF65-F5344CB8AC3E}">
        <p14:creationId xmlns:p14="http://schemas.microsoft.com/office/powerpoint/2010/main" val="32622927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Click to edit Master title style</a:t>
            </a:r>
            <a:endParaRPr lang="ko-KR" altLang="en-US" dirty="0"/>
          </a:p>
        </p:txBody>
      </p:sp>
      <p:sp>
        <p:nvSpPr>
          <p:cNvPr id="3" name="Content Placeholder 2"/>
          <p:cNvSpPr>
            <a:spLocks noGrp="1"/>
          </p:cNvSpPr>
          <p:nvPr>
            <p:ph sz="half" idx="1"/>
          </p:nvPr>
        </p:nvSpPr>
        <p:spPr>
          <a:xfrm>
            <a:off x="228601" y="801688"/>
            <a:ext cx="5789084" cy="5884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
        <p:nvSpPr>
          <p:cNvPr id="4" name="Content Placeholder 3"/>
          <p:cNvSpPr>
            <a:spLocks noGrp="1"/>
          </p:cNvSpPr>
          <p:nvPr>
            <p:ph sz="half" idx="2"/>
          </p:nvPr>
        </p:nvSpPr>
        <p:spPr>
          <a:xfrm>
            <a:off x="6220884" y="801688"/>
            <a:ext cx="5789083" cy="5884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185078541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Tree>
    <p:extLst>
      <p:ext uri="{BB962C8B-B14F-4D97-AF65-F5344CB8AC3E}">
        <p14:creationId xmlns:p14="http://schemas.microsoft.com/office/powerpoint/2010/main" val="22114995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9211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4766733" y="273051"/>
            <a:ext cx="6815667" cy="5853113"/>
          </a:xfrm>
        </p:spPr>
        <p:txBody>
          <a:bodyPr/>
          <a:lstStyle>
            <a:lvl1pPr>
              <a:buClr>
                <a:srgbClr val="C00000"/>
              </a:buClr>
              <a:defRPr sz="3200"/>
            </a:lvl1pPr>
            <a:lvl2pPr>
              <a:buClr>
                <a:srgbClr val="C00000"/>
              </a:buClr>
              <a:defRPr sz="2800"/>
            </a:lvl2pPr>
            <a:lvl3pPr>
              <a:buClr>
                <a:srgbClr val="C00000"/>
              </a:buClr>
              <a:defRPr sz="2400"/>
            </a:lvl3pPr>
            <a:lvl4pPr>
              <a:defRPr sz="2000"/>
            </a:lvl4pPr>
            <a:lvl5pPr>
              <a:defRPr sz="2000"/>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35151914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dirty="0"/>
              <a:t>Drag picture to placeholder or click icon to add</a:t>
            </a:r>
            <a:endParaRPr lang="ko-KR" alt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186824097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dirty="0"/>
          </a:p>
        </p:txBody>
      </p:sp>
      <p:sp>
        <p:nvSpPr>
          <p:cNvPr id="3" name="Vertical Text Placeholder 2"/>
          <p:cNvSpPr>
            <a:spLocks noGrp="1"/>
          </p:cNvSpPr>
          <p:nvPr>
            <p:ph type="body" orient="vert" idx="1"/>
          </p:nvPr>
        </p:nvSpPr>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1122852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15900" y="144463"/>
            <a:ext cx="11802533" cy="595312"/>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dirty="0"/>
              <a:t>Slide Title</a:t>
            </a:r>
          </a:p>
        </p:txBody>
      </p:sp>
      <p:sp>
        <p:nvSpPr>
          <p:cNvPr id="3075" name="Rectangle 3"/>
          <p:cNvSpPr>
            <a:spLocks noGrp="1" noChangeArrowheads="1"/>
          </p:cNvSpPr>
          <p:nvPr>
            <p:ph type="body" idx="1"/>
          </p:nvPr>
        </p:nvSpPr>
        <p:spPr bwMode="auto">
          <a:xfrm>
            <a:off x="228601" y="801688"/>
            <a:ext cx="11781367" cy="57467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dirty="0"/>
              <a:t>Body Text</a:t>
            </a:r>
          </a:p>
          <a:p>
            <a:pPr lvl="1"/>
            <a:r>
              <a:rPr lang="en-US" altLang="ko-KR" dirty="0"/>
              <a:t>Second Level</a:t>
            </a:r>
          </a:p>
          <a:p>
            <a:pPr lvl="2"/>
            <a:r>
              <a:rPr lang="en-US" altLang="ko-KR" dirty="0"/>
              <a:t>Third Level</a:t>
            </a:r>
          </a:p>
        </p:txBody>
      </p:sp>
      <p:sp>
        <p:nvSpPr>
          <p:cNvPr id="1028" name="Line 18"/>
          <p:cNvSpPr>
            <a:spLocks noChangeShapeType="1"/>
          </p:cNvSpPr>
          <p:nvPr/>
        </p:nvSpPr>
        <p:spPr bwMode="auto">
          <a:xfrm flipV="1">
            <a:off x="218017" y="684213"/>
            <a:ext cx="11794067" cy="0"/>
          </a:xfrm>
          <a:prstGeom prst="line">
            <a:avLst/>
          </a:prstGeom>
          <a:noFill/>
          <a:ln w="57150">
            <a:solidFill>
              <a:srgbClr val="C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mn-cs"/>
            </a:endParaRPr>
          </a:p>
        </p:txBody>
      </p:sp>
      <p:sp>
        <p:nvSpPr>
          <p:cNvPr id="7" name="TextBox 6"/>
          <p:cNvSpPr txBox="1"/>
          <p:nvPr/>
        </p:nvSpPr>
        <p:spPr>
          <a:xfrm>
            <a:off x="11703261" y="6591081"/>
            <a:ext cx="402674" cy="307777"/>
          </a:xfrm>
          <a:prstGeom prst="rect">
            <a:avLst/>
          </a:prstGeom>
          <a:noFill/>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16E0590D-16E1-486A-A147-2F126A5F0FEE}" type="slidenum">
              <a:rPr kumimoji="0" lang="ko-KR" altLang="en-US" sz="14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ctr" defTabSz="457200" rtl="0" eaLnBrk="0" fontAlgn="auto" latinLnBrk="0" hangingPunct="0">
                <a:lnSpc>
                  <a:spcPct val="100000"/>
                </a:lnSpc>
                <a:spcBef>
                  <a:spcPts val="0"/>
                </a:spcBef>
                <a:spcAft>
                  <a:spcPts val="0"/>
                </a:spcAft>
                <a:buClrTx/>
                <a:buSzTx/>
                <a:buFontTx/>
                <a:buNone/>
                <a:tabLst/>
                <a:defRPr/>
              </a:pPr>
              <a:t>‹#›</a:t>
            </a:fld>
            <a:endParaRPr kumimoji="0" lang="ko-KR" alt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2" name="Picture 1" descr="Logo, company name&#10;&#10;Description automatically generated">
            <a:extLst>
              <a:ext uri="{FF2B5EF4-FFF2-40B4-BE49-F238E27FC236}">
                <a16:creationId xmlns:a16="http://schemas.microsoft.com/office/drawing/2014/main" id="{C6D002E3-DC39-88EB-537E-1735EABCA46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600" y="6505369"/>
            <a:ext cx="484027" cy="374069"/>
          </a:xfrm>
          <a:prstGeom prst="rect">
            <a:avLst/>
          </a:prstGeom>
        </p:spPr>
      </p:pic>
    </p:spTree>
    <p:extLst>
      <p:ext uri="{BB962C8B-B14F-4D97-AF65-F5344CB8AC3E}">
        <p14:creationId xmlns:p14="http://schemas.microsoft.com/office/powerpoint/2010/main" val="3682752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p:txStyles>
    <p:titleStyle>
      <a:lvl1pPr algn="l" rtl="0" eaLnBrk="1" fontAlgn="base" hangingPunct="1">
        <a:lnSpc>
          <a:spcPct val="90000"/>
        </a:lnSpc>
        <a:spcBef>
          <a:spcPct val="0"/>
        </a:spcBef>
        <a:spcAft>
          <a:spcPct val="0"/>
        </a:spcAft>
        <a:defRPr sz="3200" b="1" baseline="0">
          <a:solidFill>
            <a:srgbClr val="254061"/>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3200" b="1">
          <a:solidFill>
            <a:srgbClr val="254061"/>
          </a:solidFill>
          <a:latin typeface="Arial" charset="0"/>
          <a:cs typeface="Arial" charset="0"/>
        </a:defRPr>
      </a:lvl2pPr>
      <a:lvl3pPr algn="l" rtl="0" eaLnBrk="1" fontAlgn="base" hangingPunct="1">
        <a:lnSpc>
          <a:spcPct val="90000"/>
        </a:lnSpc>
        <a:spcBef>
          <a:spcPct val="0"/>
        </a:spcBef>
        <a:spcAft>
          <a:spcPct val="0"/>
        </a:spcAft>
        <a:defRPr sz="3200" b="1">
          <a:solidFill>
            <a:srgbClr val="254061"/>
          </a:solidFill>
          <a:latin typeface="Arial" charset="0"/>
          <a:cs typeface="Arial" charset="0"/>
        </a:defRPr>
      </a:lvl3pPr>
      <a:lvl4pPr algn="l" rtl="0" eaLnBrk="1" fontAlgn="base" hangingPunct="1">
        <a:lnSpc>
          <a:spcPct val="90000"/>
        </a:lnSpc>
        <a:spcBef>
          <a:spcPct val="0"/>
        </a:spcBef>
        <a:spcAft>
          <a:spcPct val="0"/>
        </a:spcAft>
        <a:defRPr sz="3200" b="1">
          <a:solidFill>
            <a:srgbClr val="254061"/>
          </a:solidFill>
          <a:latin typeface="Arial" charset="0"/>
          <a:cs typeface="Arial" charset="0"/>
        </a:defRPr>
      </a:lvl4pPr>
      <a:lvl5pPr algn="l" rtl="0" eaLnBrk="1" fontAlgn="base" hangingPunct="1">
        <a:lnSpc>
          <a:spcPct val="90000"/>
        </a:lnSpc>
        <a:spcBef>
          <a:spcPct val="0"/>
        </a:spcBef>
        <a:spcAft>
          <a:spcPct val="0"/>
        </a:spcAft>
        <a:defRPr sz="3200" b="1">
          <a:solidFill>
            <a:srgbClr val="254061"/>
          </a:solidFill>
          <a:latin typeface="Arial" charset="0"/>
          <a:cs typeface="Arial" charset="0"/>
        </a:defRPr>
      </a:lvl5pPr>
      <a:lvl6pPr marL="457200" algn="l" rtl="0" eaLnBrk="1" fontAlgn="base" hangingPunct="1">
        <a:lnSpc>
          <a:spcPct val="90000"/>
        </a:lnSpc>
        <a:spcBef>
          <a:spcPct val="0"/>
        </a:spcBef>
        <a:spcAft>
          <a:spcPct val="0"/>
        </a:spcAft>
        <a:defRPr sz="3200">
          <a:solidFill>
            <a:schemeClr val="hlink"/>
          </a:solidFill>
          <a:latin typeface="Tahoma" pitchFamily="34" charset="0"/>
        </a:defRPr>
      </a:lvl6pPr>
      <a:lvl7pPr marL="914400" algn="l" rtl="0" eaLnBrk="1" fontAlgn="base" hangingPunct="1">
        <a:lnSpc>
          <a:spcPct val="90000"/>
        </a:lnSpc>
        <a:spcBef>
          <a:spcPct val="0"/>
        </a:spcBef>
        <a:spcAft>
          <a:spcPct val="0"/>
        </a:spcAft>
        <a:defRPr sz="3200">
          <a:solidFill>
            <a:schemeClr val="hlink"/>
          </a:solidFill>
          <a:latin typeface="Tahoma" pitchFamily="34" charset="0"/>
        </a:defRPr>
      </a:lvl7pPr>
      <a:lvl8pPr marL="1371600" algn="l" rtl="0" eaLnBrk="1" fontAlgn="base" hangingPunct="1">
        <a:lnSpc>
          <a:spcPct val="90000"/>
        </a:lnSpc>
        <a:spcBef>
          <a:spcPct val="0"/>
        </a:spcBef>
        <a:spcAft>
          <a:spcPct val="0"/>
        </a:spcAft>
        <a:defRPr sz="3200">
          <a:solidFill>
            <a:schemeClr val="hlink"/>
          </a:solidFill>
          <a:latin typeface="Tahoma" pitchFamily="34" charset="0"/>
        </a:defRPr>
      </a:lvl8pPr>
      <a:lvl9pPr marL="1828800" algn="l" rtl="0" eaLnBrk="1" fontAlgn="base" hangingPunct="1">
        <a:lnSpc>
          <a:spcPct val="90000"/>
        </a:lnSpc>
        <a:spcBef>
          <a:spcPct val="0"/>
        </a:spcBef>
        <a:spcAft>
          <a:spcPct val="0"/>
        </a:spcAft>
        <a:defRPr sz="3200">
          <a:solidFill>
            <a:schemeClr val="hlink"/>
          </a:solidFill>
          <a:latin typeface="Tahoma" pitchFamily="34" charset="0"/>
        </a:defRPr>
      </a:lvl9pPr>
    </p:titleStyle>
    <p:body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ea typeface="+mn-ea"/>
          <a:cs typeface="Arial" pitchFamily="34" charset="0"/>
        </a:defRPr>
      </a:lvl1pPr>
      <a:lvl2pPr marL="461963" indent="-231775"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684213" indent="-222250" algn="l" rtl="0" eaLnBrk="1" fontAlgn="base" hangingPunct="1">
        <a:lnSpc>
          <a:spcPct val="85000"/>
        </a:lnSpc>
        <a:spcBef>
          <a:spcPct val="30000"/>
        </a:spcBef>
        <a:spcAft>
          <a:spcPct val="0"/>
        </a:spcAft>
        <a:buClr>
          <a:srgbClr val="C00000"/>
        </a:buClr>
        <a:buChar char="•"/>
        <a:defRPr sz="2000">
          <a:solidFill>
            <a:schemeClr val="tx1"/>
          </a:solidFill>
          <a:latin typeface="Arial" panose="020B0604020202020204" pitchFamily="34" charset="0"/>
          <a:cs typeface="Arial" pitchFamily="34" charset="0"/>
        </a:defRPr>
      </a:lvl3pPr>
      <a:lvl4pPr marL="1600200" indent="-228600" algn="l" rtl="0" eaLnBrk="1" fontAlgn="base" hangingPunct="1">
        <a:spcBef>
          <a:spcPct val="20000"/>
        </a:spcBef>
        <a:spcAft>
          <a:spcPct val="0"/>
        </a:spcAft>
        <a:buClr>
          <a:srgbClr val="FF3300"/>
        </a:buClr>
        <a:buSzPct val="50000"/>
        <a:buFont typeface="Monotype Sorts"/>
        <a:buChar char="u"/>
        <a:defRPr>
          <a:solidFill>
            <a:schemeClr val="tx1"/>
          </a:solidFill>
          <a:latin typeface="Arial Narrow" pitchFamily="34" charset="0"/>
          <a:cs typeface="Arial" charset="0"/>
        </a:defRPr>
      </a:lvl4pPr>
      <a:lvl5pPr marL="2057400" indent="-228600" algn="l" rtl="0" eaLnBrk="1" fontAlgn="base" hangingPunct="1">
        <a:spcBef>
          <a:spcPct val="20000"/>
        </a:spcBef>
        <a:spcAft>
          <a:spcPct val="0"/>
        </a:spcAft>
        <a:buChar char="•"/>
        <a:defRPr sz="1600">
          <a:solidFill>
            <a:schemeClr val="tx1"/>
          </a:solidFill>
          <a:latin typeface="Arial Narrow" pitchFamily="34" charset="0"/>
          <a:cs typeface="Arial"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ithub.com/TILOS-AI-Institute/MacroPlaceme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ithub.com/TILOS-AI-Institute/MacroPlacemen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65F2A-3F7E-F682-6BE7-92D6A21C1465}"/>
              </a:ext>
            </a:extLst>
          </p:cNvPr>
          <p:cNvSpPr>
            <a:spLocks noGrp="1"/>
          </p:cNvSpPr>
          <p:nvPr>
            <p:ph type="ctrTitle"/>
          </p:nvPr>
        </p:nvSpPr>
        <p:spPr>
          <a:xfrm>
            <a:off x="228600" y="1900237"/>
            <a:ext cx="11734800" cy="1143000"/>
          </a:xfrm>
        </p:spPr>
        <p:txBody>
          <a:bodyPr/>
          <a:lstStyle/>
          <a:p>
            <a:r>
              <a:rPr lang="en-US" sz="4400" dirty="0"/>
              <a:t>Assessment of Reinforcement Learning for Macro Placement</a:t>
            </a:r>
          </a:p>
        </p:txBody>
      </p:sp>
      <p:sp>
        <p:nvSpPr>
          <p:cNvPr id="3" name="Subtitle 2">
            <a:extLst>
              <a:ext uri="{FF2B5EF4-FFF2-40B4-BE49-F238E27FC236}">
                <a16:creationId xmlns:a16="http://schemas.microsoft.com/office/drawing/2014/main" id="{679B721B-8D66-76CA-225E-31BC30C43383}"/>
              </a:ext>
            </a:extLst>
          </p:cNvPr>
          <p:cNvSpPr>
            <a:spLocks noGrp="1"/>
          </p:cNvSpPr>
          <p:nvPr>
            <p:ph type="subTitle" idx="1"/>
          </p:nvPr>
        </p:nvSpPr>
        <p:spPr>
          <a:xfrm>
            <a:off x="228600" y="4191000"/>
            <a:ext cx="11734800" cy="1752600"/>
          </a:xfrm>
        </p:spPr>
        <p:txBody>
          <a:bodyPr/>
          <a:lstStyle/>
          <a:p>
            <a:r>
              <a:rPr lang="en-US" sz="3200" dirty="0"/>
              <a:t>Chung-</a:t>
            </a:r>
            <a:r>
              <a:rPr lang="en-US" sz="3200" dirty="0" err="1"/>
              <a:t>Kuan</a:t>
            </a:r>
            <a:r>
              <a:rPr lang="en-US" sz="3200" dirty="0"/>
              <a:t> Cheng</a:t>
            </a:r>
            <a:r>
              <a:rPr lang="en-US" sz="3200" baseline="30000" dirty="0"/>
              <a:t>[1]</a:t>
            </a:r>
            <a:r>
              <a:rPr lang="en-US" sz="3200" dirty="0"/>
              <a:t>, Andrew B. </a:t>
            </a:r>
            <a:r>
              <a:rPr lang="en-US" sz="3200" dirty="0" err="1"/>
              <a:t>Kahng</a:t>
            </a:r>
            <a:r>
              <a:rPr lang="en-US" sz="3200" baseline="30000" dirty="0"/>
              <a:t>[1][2],</a:t>
            </a:r>
            <a:r>
              <a:rPr lang="en-US" sz="3200" dirty="0"/>
              <a:t> Sayak Kundu</a:t>
            </a:r>
            <a:r>
              <a:rPr lang="en-US" sz="3200" baseline="30000" dirty="0"/>
              <a:t>[2]</a:t>
            </a:r>
            <a:r>
              <a:rPr lang="en-US" sz="3200" dirty="0"/>
              <a:t>, Yucheng Wang</a:t>
            </a:r>
            <a:r>
              <a:rPr lang="en-US" sz="3200" baseline="30000" dirty="0"/>
              <a:t>[1]</a:t>
            </a:r>
            <a:r>
              <a:rPr lang="en-US" sz="3200" dirty="0"/>
              <a:t> and </a:t>
            </a:r>
            <a:r>
              <a:rPr lang="en-US" sz="3200" dirty="0" err="1"/>
              <a:t>Zhiang</a:t>
            </a:r>
            <a:r>
              <a:rPr lang="en-US" sz="3200" dirty="0"/>
              <a:t> Wang</a:t>
            </a:r>
            <a:r>
              <a:rPr lang="en-US" sz="3200" baseline="30000" dirty="0"/>
              <a:t>[2]</a:t>
            </a:r>
            <a:endParaRPr lang="en-US" sz="3200" dirty="0"/>
          </a:p>
          <a:p>
            <a:endParaRPr lang="en-US" b="0" baseline="30000" dirty="0"/>
          </a:p>
          <a:p>
            <a:r>
              <a:rPr lang="en-US" sz="2800" b="0" baseline="30000" dirty="0"/>
              <a:t>[1]</a:t>
            </a:r>
            <a:r>
              <a:rPr lang="en-US" sz="2800" b="0" dirty="0"/>
              <a:t>CSE and </a:t>
            </a:r>
            <a:r>
              <a:rPr lang="en-US" sz="2800" b="0" baseline="30000" dirty="0"/>
              <a:t>[2]</a:t>
            </a:r>
            <a:r>
              <a:rPr lang="en-US" sz="2800" b="0" dirty="0"/>
              <a:t>ECE Departments, UC San Diego</a:t>
            </a:r>
          </a:p>
          <a:p>
            <a:r>
              <a:rPr lang="en-US" sz="2800" b="0" dirty="0"/>
              <a:t>GitHub: </a:t>
            </a:r>
            <a:r>
              <a:rPr lang="en-US" sz="2800" b="0" dirty="0">
                <a:hlinkClick r:id="rId3"/>
              </a:rPr>
              <a:t>https://github.com/TILOS-AI-Institute/MacroPlacement</a:t>
            </a:r>
            <a:endParaRPr lang="en-US" sz="2800" b="0" dirty="0"/>
          </a:p>
        </p:txBody>
      </p:sp>
    </p:spTree>
    <p:extLst>
      <p:ext uri="{BB962C8B-B14F-4D97-AF65-F5344CB8AC3E}">
        <p14:creationId xmlns:p14="http://schemas.microsoft.com/office/powerpoint/2010/main" val="4595501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FA8B7E-A7F6-638C-28CC-8A2F48319EC3}"/>
              </a:ext>
            </a:extLst>
          </p:cNvPr>
          <p:cNvSpPr>
            <a:spLocks noGrp="1"/>
          </p:cNvSpPr>
          <p:nvPr>
            <p:ph type="title"/>
          </p:nvPr>
        </p:nvSpPr>
        <p:spPr/>
        <p:txBody>
          <a:bodyPr/>
          <a:lstStyle/>
          <a:p>
            <a:pPr algn="r"/>
            <a:r>
              <a:rPr lang="en-US" dirty="0"/>
              <a:t>Thank you !</a:t>
            </a:r>
          </a:p>
        </p:txBody>
      </p:sp>
      <p:sp>
        <p:nvSpPr>
          <p:cNvPr id="5" name="Text Placeholder 4">
            <a:extLst>
              <a:ext uri="{FF2B5EF4-FFF2-40B4-BE49-F238E27FC236}">
                <a16:creationId xmlns:a16="http://schemas.microsoft.com/office/drawing/2014/main" id="{50CCAD63-2EB4-FB50-2D39-AEAB9CAFB587}"/>
              </a:ext>
            </a:extLst>
          </p:cNvPr>
          <p:cNvSpPr>
            <a:spLocks noGrp="1"/>
          </p:cNvSpPr>
          <p:nvPr>
            <p:ph type="body" idx="1"/>
          </p:nvPr>
        </p:nvSpPr>
        <p:spPr>
          <a:xfrm>
            <a:off x="990600" y="1143000"/>
            <a:ext cx="10363200" cy="2414587"/>
          </a:xfrm>
        </p:spPr>
        <p:txBody>
          <a:bodyPr/>
          <a:lstStyle/>
          <a:p>
            <a:r>
              <a:rPr lang="en-US" dirty="0">
                <a:effectLst/>
                <a:latin typeface="LinLibertineT"/>
                <a:ea typeface="Calibri" panose="020F0502020204030204" pitchFamily="34" charset="0"/>
                <a:cs typeface="LinLibertineT"/>
              </a:rPr>
              <a:t>We thank David </a:t>
            </a:r>
            <a:r>
              <a:rPr lang="en-US" dirty="0" err="1">
                <a:effectLst/>
                <a:latin typeface="LinLibertineT"/>
                <a:ea typeface="Calibri" panose="020F0502020204030204" pitchFamily="34" charset="0"/>
                <a:cs typeface="LinLibertineT"/>
              </a:rPr>
              <a:t>Junkin</a:t>
            </a:r>
            <a:r>
              <a:rPr lang="en-US" dirty="0">
                <a:effectLst/>
                <a:latin typeface="LinLibertineT"/>
                <a:ea typeface="Calibri" panose="020F0502020204030204" pitchFamily="34" charset="0"/>
                <a:cs typeface="LinLibertineT"/>
              </a:rPr>
              <a:t>, Patrick Haspel, Angela Hwang and their colleagues at Cadence and Synopsys for policy changes that permit our methods and results to be reproducible and sharable in the open, toward advancement of research in the field. We thank </a:t>
            </a:r>
            <a:r>
              <a:rPr lang="en-US" b="1" dirty="0">
                <a:effectLst/>
                <a:latin typeface="LinLibertineT"/>
                <a:ea typeface="Calibri" panose="020F0502020204030204" pitchFamily="34" charset="0"/>
                <a:cs typeface="LinLibertineT"/>
              </a:rPr>
              <a:t>many</a:t>
            </a:r>
            <a:r>
              <a:rPr lang="en-US" dirty="0">
                <a:effectLst/>
                <a:latin typeface="LinLibertineT"/>
                <a:ea typeface="Calibri" panose="020F0502020204030204" pitchFamily="34" charset="0"/>
                <a:cs typeface="LinLibertineT"/>
              </a:rPr>
              <a:t> Google engineers (</a:t>
            </a:r>
            <a:r>
              <a:rPr lang="en-US" dirty="0" err="1">
                <a:effectLst/>
                <a:latin typeface="LinLibertineT"/>
                <a:ea typeface="Calibri" panose="020F0502020204030204" pitchFamily="34" charset="0"/>
                <a:cs typeface="LinLibertineT"/>
              </a:rPr>
              <a:t>Azalia</a:t>
            </a:r>
            <a:r>
              <a:rPr lang="en-US" dirty="0">
                <a:effectLst/>
                <a:latin typeface="LinLibertineT"/>
                <a:ea typeface="Calibri" panose="020F0502020204030204" pitchFamily="34" charset="0"/>
                <a:cs typeface="LinLibertineT"/>
              </a:rPr>
              <a:t> </a:t>
            </a:r>
            <a:r>
              <a:rPr lang="en-US" dirty="0" err="1">
                <a:effectLst/>
                <a:latin typeface="LinLibertineT"/>
                <a:ea typeface="Calibri" panose="020F0502020204030204" pitchFamily="34" charset="0"/>
                <a:cs typeface="LinLibertineT"/>
              </a:rPr>
              <a:t>Mirhoseini</a:t>
            </a:r>
            <a:r>
              <a:rPr lang="en-US" dirty="0">
                <a:effectLst/>
                <a:latin typeface="LinLibertineT"/>
                <a:ea typeface="Calibri" panose="020F0502020204030204" pitchFamily="34" charset="0"/>
                <a:cs typeface="LinLibertineT"/>
              </a:rPr>
              <a:t>, Anna Goldie, Mustafa </a:t>
            </a:r>
            <a:r>
              <a:rPr lang="en-US" dirty="0" err="1">
                <a:effectLst/>
                <a:latin typeface="LinLibertineT"/>
                <a:ea typeface="Calibri" panose="020F0502020204030204" pitchFamily="34" charset="0"/>
                <a:cs typeface="LinLibertineT"/>
              </a:rPr>
              <a:t>Yazgan</a:t>
            </a:r>
            <a:r>
              <a:rPr lang="en-US" dirty="0">
                <a:effectLst/>
                <a:latin typeface="LinLibertineT"/>
                <a:ea typeface="Calibri" panose="020F0502020204030204" pitchFamily="34" charset="0"/>
                <a:cs typeface="LinLibertineT"/>
              </a:rPr>
              <a:t>, Eric Johnson, Roger Carpenter, Sergio </a:t>
            </a:r>
            <a:r>
              <a:rPr lang="en-US" dirty="0" err="1">
                <a:effectLst/>
                <a:latin typeface="LinLibertineT"/>
                <a:ea typeface="Calibri" panose="020F0502020204030204" pitchFamily="34" charset="0"/>
                <a:cs typeface="LinLibertineT"/>
              </a:rPr>
              <a:t>Guadarrama</a:t>
            </a:r>
            <a:r>
              <a:rPr lang="en-US" dirty="0">
                <a:effectLst/>
                <a:latin typeface="LinLibertineT"/>
                <a:ea typeface="Calibri" panose="020F0502020204030204" pitchFamily="34" charset="0"/>
                <a:cs typeface="LinLibertineT"/>
              </a:rPr>
              <a:t>, </a:t>
            </a:r>
            <a:r>
              <a:rPr lang="en-US" dirty="0" err="1">
                <a:effectLst/>
                <a:latin typeface="LinLibertineT"/>
                <a:ea typeface="Calibri" panose="020F0502020204030204" pitchFamily="34" charset="0"/>
                <a:cs typeface="LinLibertineT"/>
              </a:rPr>
              <a:t>Guanhang</a:t>
            </a:r>
            <a:r>
              <a:rPr lang="en-US" dirty="0">
                <a:effectLst/>
                <a:latin typeface="LinLibertineT"/>
                <a:ea typeface="Calibri" panose="020F0502020204030204" pitchFamily="34" charset="0"/>
                <a:cs typeface="LinLibertineT"/>
              </a:rPr>
              <a:t> Wu, Joe Jiang, Ebrahim </a:t>
            </a:r>
            <a:r>
              <a:rPr lang="en-US" dirty="0" err="1">
                <a:effectLst/>
                <a:latin typeface="LinLibertineT"/>
                <a:ea typeface="Calibri" panose="020F0502020204030204" pitchFamily="34" charset="0"/>
                <a:cs typeface="LinLibertineT"/>
              </a:rPr>
              <a:t>Songhori</a:t>
            </a:r>
            <a:r>
              <a:rPr lang="en-US" dirty="0">
                <a:effectLst/>
                <a:latin typeface="LinLibertineT"/>
                <a:ea typeface="Calibri" panose="020F0502020204030204" pitchFamily="34" charset="0"/>
                <a:cs typeface="LinLibertineT"/>
              </a:rPr>
              <a:t>, Young-Joon Lee and Ed Chi) and the TensorFlow Agents team for their time and discussions to clarify aspects of Circuit Training, and to run their internal flow with our data. We thank Ravi </a:t>
            </a:r>
            <a:r>
              <a:rPr lang="en-US" dirty="0" err="1">
                <a:effectLst/>
                <a:latin typeface="LinLibertineT"/>
                <a:ea typeface="Calibri" panose="020F0502020204030204" pitchFamily="34" charset="0"/>
                <a:cs typeface="LinLibertineT"/>
              </a:rPr>
              <a:t>Varadarajan</a:t>
            </a:r>
            <a:r>
              <a:rPr lang="en-US" dirty="0">
                <a:effectLst/>
                <a:latin typeface="LinLibertineT"/>
                <a:ea typeface="Calibri" panose="020F0502020204030204" pitchFamily="34" charset="0"/>
                <a:cs typeface="LinLibertineT"/>
              </a:rPr>
              <a:t> for early discussions and flow setup, and </a:t>
            </a:r>
            <a:r>
              <a:rPr lang="en-US" dirty="0" err="1">
                <a:effectLst/>
                <a:latin typeface="LinLibertineT"/>
                <a:ea typeface="Calibri" panose="020F0502020204030204" pitchFamily="34" charset="0"/>
                <a:cs typeface="LinLibertineT"/>
              </a:rPr>
              <a:t>Mingyu</a:t>
            </a:r>
            <a:r>
              <a:rPr lang="en-US" dirty="0">
                <a:effectLst/>
                <a:latin typeface="LinLibertineT"/>
                <a:ea typeface="Calibri" panose="020F0502020204030204" pitchFamily="34" charset="0"/>
                <a:cs typeface="LinLibertineT"/>
              </a:rPr>
              <a:t> Woo for guidance on </a:t>
            </a:r>
            <a:r>
              <a:rPr lang="en-US" dirty="0" err="1">
                <a:effectLst/>
                <a:latin typeface="LinLibertineT"/>
                <a:ea typeface="Calibri" panose="020F0502020204030204" pitchFamily="34" charset="0"/>
                <a:cs typeface="LinLibertineT"/>
              </a:rPr>
              <a:t>RePlAce</a:t>
            </a:r>
            <a:r>
              <a:rPr lang="en-US" dirty="0">
                <a:effectLst/>
                <a:latin typeface="LinLibertineT"/>
                <a:ea typeface="Calibri" panose="020F0502020204030204" pitchFamily="34" charset="0"/>
                <a:cs typeface="LinLibertineT"/>
              </a:rPr>
              <a:t> versions and setup. Support from NSF CCF-2112665 (TILOS) and DARPA HR0011-18-2-0032 (</a:t>
            </a:r>
            <a:r>
              <a:rPr lang="en-US" dirty="0" err="1">
                <a:effectLst/>
                <a:latin typeface="LinLibertineT"/>
                <a:ea typeface="Calibri" panose="020F0502020204030204" pitchFamily="34" charset="0"/>
                <a:cs typeface="LinLibertineT"/>
              </a:rPr>
              <a:t>OpenROAD</a:t>
            </a:r>
            <a:r>
              <a:rPr lang="en-US" dirty="0">
                <a:effectLst/>
                <a:latin typeface="LinLibertineT"/>
                <a:ea typeface="Calibri" panose="020F0502020204030204" pitchFamily="34" charset="0"/>
                <a:cs typeface="LinLibertineT"/>
              </a:rPr>
              <a:t>) is gratefully acknowledged.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978624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2D3D28-87BF-FE79-A53F-00E51995701E}"/>
              </a:ext>
            </a:extLst>
          </p:cNvPr>
          <p:cNvSpPr>
            <a:spLocks noGrp="1"/>
          </p:cNvSpPr>
          <p:nvPr>
            <p:ph idx="1"/>
          </p:nvPr>
        </p:nvSpPr>
        <p:spPr>
          <a:xfrm>
            <a:off x="1" y="817881"/>
            <a:ext cx="12009968" cy="6019799"/>
          </a:xfrm>
        </p:spPr>
        <p:txBody>
          <a:bodyPr/>
          <a:lstStyle/>
          <a:p>
            <a:pPr>
              <a:lnSpc>
                <a:spcPct val="100000"/>
              </a:lnSpc>
              <a:spcBef>
                <a:spcPts val="300"/>
              </a:spcBef>
            </a:pPr>
            <a:r>
              <a:rPr lang="en-US" b="1" dirty="0">
                <a:solidFill>
                  <a:srgbClr val="0432FF"/>
                </a:solidFill>
              </a:rPr>
              <a:t>June 2021:</a:t>
            </a:r>
            <a:r>
              <a:rPr lang="en-US" dirty="0"/>
              <a:t> </a:t>
            </a:r>
            <a:r>
              <a:rPr lang="en-US" sz="2800" dirty="0">
                <a:latin typeface="Arial" panose="020B0604020202020204" pitchFamily="34" charset="0"/>
                <a:cs typeface="Arial" panose="020B0604020202020204" pitchFamily="34" charset="0"/>
              </a:rPr>
              <a:t>Google Brain </a:t>
            </a:r>
            <a:r>
              <a:rPr lang="en-US" sz="2800" i="1" dirty="0">
                <a:latin typeface="Arial" panose="020B0604020202020204" pitchFamily="34" charset="0"/>
                <a:cs typeface="Arial" panose="020B0604020202020204" pitchFamily="34" charset="0"/>
              </a:rPr>
              <a:t>Nature</a:t>
            </a:r>
            <a:r>
              <a:rPr lang="en-US" sz="2800" dirty="0">
                <a:latin typeface="Arial" panose="020B0604020202020204" pitchFamily="34" charset="0"/>
                <a:cs typeface="Arial" panose="020B0604020202020204" pitchFamily="34" charset="0"/>
              </a:rPr>
              <a:t> paper proposed RL-based macro placer</a:t>
            </a:r>
          </a:p>
          <a:p>
            <a:pPr lvl="1">
              <a:lnSpc>
                <a:spcPct val="100000"/>
              </a:lnSpc>
              <a:spcBef>
                <a:spcPts val="300"/>
              </a:spcBef>
            </a:pPr>
            <a:r>
              <a:rPr lang="en-US" dirty="0">
                <a:latin typeface="Arial" panose="020B0604020202020204" pitchFamily="34" charset="0"/>
                <a:cs typeface="Arial" panose="020B0604020202020204" pitchFamily="34" charset="0"/>
              </a:rPr>
              <a:t>Claimed superior or comparable macro placement solutions compared to human experts, in under six hours</a:t>
            </a:r>
          </a:p>
          <a:p>
            <a:pPr lvl="1">
              <a:lnSpc>
                <a:spcPct val="100000"/>
              </a:lnSpc>
              <a:spcBef>
                <a:spcPts val="300"/>
              </a:spcBef>
            </a:pPr>
            <a:r>
              <a:rPr lang="en-US" dirty="0">
                <a:solidFill>
                  <a:srgbClr val="FF0000"/>
                </a:solidFill>
                <a:latin typeface="Arial" panose="020B0604020202020204" pitchFamily="34" charset="0"/>
                <a:cs typeface="Arial" panose="020B0604020202020204" pitchFamily="34" charset="0"/>
              </a:rPr>
              <a:t>Did not release code or data as had been committed</a:t>
            </a:r>
          </a:p>
          <a:p>
            <a:pPr>
              <a:lnSpc>
                <a:spcPct val="100000"/>
              </a:lnSpc>
              <a:spcBef>
                <a:spcPts val="300"/>
              </a:spcBef>
            </a:pPr>
            <a:r>
              <a:rPr lang="en-US" b="1" dirty="0">
                <a:solidFill>
                  <a:srgbClr val="0432FF"/>
                </a:solidFill>
              </a:rPr>
              <a:t>January 2022:</a:t>
            </a:r>
            <a:r>
              <a:rPr lang="en-US" dirty="0"/>
              <a:t> Google Research open-sourced Circuit Training (</a:t>
            </a:r>
            <a:r>
              <a:rPr lang="en-US" i="1" dirty="0"/>
              <a:t>CT</a:t>
            </a:r>
            <a:r>
              <a:rPr lang="en-US" dirty="0"/>
              <a:t>)  </a:t>
            </a:r>
          </a:p>
          <a:p>
            <a:pPr lvl="1">
              <a:lnSpc>
                <a:spcPct val="100000"/>
              </a:lnSpc>
              <a:spcBef>
                <a:spcPts val="300"/>
              </a:spcBef>
            </a:pPr>
            <a:r>
              <a:rPr lang="en-US" dirty="0"/>
              <a:t>“reproduces the methodology published in the </a:t>
            </a:r>
            <a:r>
              <a:rPr lang="en-US" i="1" dirty="0"/>
              <a:t>Nature</a:t>
            </a:r>
            <a:r>
              <a:rPr lang="en-US" dirty="0"/>
              <a:t> 2021 paper”</a:t>
            </a:r>
          </a:p>
          <a:p>
            <a:pPr lvl="1">
              <a:lnSpc>
                <a:spcPct val="100000"/>
              </a:lnSpc>
              <a:spcBef>
                <a:spcPts val="300"/>
              </a:spcBef>
            </a:pPr>
            <a:r>
              <a:rPr lang="en-US" dirty="0">
                <a:solidFill>
                  <a:srgbClr val="FF0000"/>
                </a:solidFill>
              </a:rPr>
              <a:t>No dataset, and insufficient code to reproduce the </a:t>
            </a:r>
            <a:r>
              <a:rPr lang="en-US" i="1" dirty="0">
                <a:solidFill>
                  <a:srgbClr val="FF0000"/>
                </a:solidFill>
              </a:rPr>
              <a:t>Nature</a:t>
            </a:r>
            <a:r>
              <a:rPr lang="en-US" dirty="0">
                <a:solidFill>
                  <a:srgbClr val="FF0000"/>
                </a:solidFill>
              </a:rPr>
              <a:t> results</a:t>
            </a:r>
          </a:p>
          <a:p>
            <a:pPr>
              <a:lnSpc>
                <a:spcPct val="100000"/>
              </a:lnSpc>
              <a:spcBef>
                <a:spcPts val="300"/>
              </a:spcBef>
            </a:pPr>
            <a:r>
              <a:rPr lang="en-US" b="1" dirty="0">
                <a:solidFill>
                  <a:srgbClr val="0432FF"/>
                </a:solidFill>
              </a:rPr>
              <a:t>March 28, 2022:</a:t>
            </a:r>
            <a:r>
              <a:rPr lang="en-US" dirty="0"/>
              <a:t> </a:t>
            </a:r>
            <a:r>
              <a:rPr lang="en-US" sz="2800" dirty="0">
                <a:latin typeface="Arial" panose="020B0604020202020204" pitchFamily="34" charset="0"/>
                <a:cs typeface="Arial" panose="020B0604020202020204" pitchFamily="34" charset="0"/>
              </a:rPr>
              <a:t>“Stronger Baselines” manuscript posted during ISPD-22</a:t>
            </a:r>
          </a:p>
          <a:p>
            <a:pPr lvl="1">
              <a:lnSpc>
                <a:spcPct val="100000"/>
              </a:lnSpc>
              <a:spcBef>
                <a:spcPts val="300"/>
              </a:spcBef>
            </a:pPr>
            <a:r>
              <a:rPr lang="en-US" dirty="0"/>
              <a:t>States shortcomings of the Nature paper</a:t>
            </a:r>
          </a:p>
          <a:p>
            <a:pPr lvl="1">
              <a:lnSpc>
                <a:spcPct val="100000"/>
              </a:lnSpc>
              <a:spcBef>
                <a:spcPts val="300"/>
              </a:spcBef>
            </a:pPr>
            <a:r>
              <a:rPr lang="en-US" dirty="0">
                <a:solidFill>
                  <a:srgbClr val="FF0000"/>
                </a:solidFill>
              </a:rPr>
              <a:t>Also lacks code and dataset to reproduce results or confirm claims</a:t>
            </a:r>
          </a:p>
          <a:p>
            <a:pPr>
              <a:lnSpc>
                <a:spcPct val="100000"/>
              </a:lnSpc>
              <a:spcBef>
                <a:spcPts val="300"/>
              </a:spcBef>
            </a:pPr>
            <a:r>
              <a:rPr lang="en-US" b="1" i="1" dirty="0" err="1">
                <a:solidFill>
                  <a:srgbClr val="0432FF"/>
                </a:solidFill>
              </a:rPr>
              <a:t>MacroPlacement</a:t>
            </a:r>
            <a:r>
              <a:rPr lang="en-US" b="1" dirty="0">
                <a:solidFill>
                  <a:srgbClr val="0432FF"/>
                </a:solidFill>
              </a:rPr>
              <a:t>: open, transparent assessment of </a:t>
            </a:r>
            <a:r>
              <a:rPr lang="en-US" b="1" i="1" dirty="0">
                <a:solidFill>
                  <a:srgbClr val="0432FF"/>
                </a:solidFill>
              </a:rPr>
              <a:t>Nature, CT</a:t>
            </a:r>
          </a:p>
          <a:p>
            <a:pPr lvl="1">
              <a:lnSpc>
                <a:spcPct val="100000"/>
              </a:lnSpc>
              <a:spcBef>
                <a:spcPts val="300"/>
              </a:spcBef>
            </a:pPr>
            <a:r>
              <a:rPr lang="en-US" b="1" dirty="0"/>
              <a:t>Goal: resolve controversy; foster calm discussion and scientific progress</a:t>
            </a:r>
          </a:p>
          <a:p>
            <a:pPr lvl="1">
              <a:lnSpc>
                <a:spcPct val="100000"/>
              </a:lnSpc>
              <a:spcBef>
                <a:spcPts val="300"/>
              </a:spcBef>
            </a:pPr>
            <a:r>
              <a:rPr lang="en-US" b="1" dirty="0">
                <a:solidFill>
                  <a:srgbClr val="0432FF"/>
                </a:solidFill>
              </a:rPr>
              <a:t>June 2022:</a:t>
            </a:r>
            <a:r>
              <a:rPr lang="en-US" b="1" dirty="0"/>
              <a:t> </a:t>
            </a:r>
            <a:r>
              <a:rPr lang="en-US" b="1" i="1" dirty="0" err="1"/>
              <a:t>MacroPlacement</a:t>
            </a:r>
            <a:r>
              <a:rPr lang="en-US" b="1" i="1" dirty="0"/>
              <a:t> </a:t>
            </a:r>
            <a:r>
              <a:rPr lang="en-US" dirty="0"/>
              <a:t>repository open-sourced</a:t>
            </a:r>
            <a:endParaRPr lang="en-US" b="1" dirty="0"/>
          </a:p>
        </p:txBody>
      </p:sp>
      <p:sp>
        <p:nvSpPr>
          <p:cNvPr id="3" name="Title 2">
            <a:extLst>
              <a:ext uri="{FF2B5EF4-FFF2-40B4-BE49-F238E27FC236}">
                <a16:creationId xmlns:a16="http://schemas.microsoft.com/office/drawing/2014/main" id="{A9DF1656-7948-59BB-D8D4-7F8AF12AC1BF}"/>
              </a:ext>
            </a:extLst>
          </p:cNvPr>
          <p:cNvSpPr>
            <a:spLocks noGrp="1"/>
          </p:cNvSpPr>
          <p:nvPr>
            <p:ph type="title"/>
          </p:nvPr>
        </p:nvSpPr>
        <p:spPr>
          <a:xfrm>
            <a:off x="215900" y="116632"/>
            <a:ext cx="11802533" cy="595312"/>
          </a:xfrm>
        </p:spPr>
        <p:txBody>
          <a:bodyPr/>
          <a:lstStyle/>
          <a:p>
            <a:r>
              <a:rPr lang="en-US" dirty="0"/>
              <a:t>Why </a:t>
            </a:r>
            <a:r>
              <a:rPr lang="en-US" i="1" dirty="0" err="1"/>
              <a:t>MacroPlacement</a:t>
            </a:r>
            <a:r>
              <a:rPr lang="en-US" i="1" dirty="0"/>
              <a:t> </a:t>
            </a:r>
            <a:r>
              <a:rPr lang="en-US" dirty="0"/>
              <a:t>?</a:t>
            </a:r>
          </a:p>
        </p:txBody>
      </p:sp>
    </p:spTree>
    <p:extLst>
      <p:ext uri="{BB962C8B-B14F-4D97-AF65-F5344CB8AC3E}">
        <p14:creationId xmlns:p14="http://schemas.microsoft.com/office/powerpoint/2010/main" val="1653649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500"/>
                                        <p:tgtEl>
                                          <p:spTgt spid="2">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9" end="9"/>
                                            </p:txEl>
                                          </p:spTgt>
                                        </p:tgtEl>
                                        <p:attrNameLst>
                                          <p:attrName>style.visibility</p:attrName>
                                        </p:attrNameLst>
                                      </p:cBhvr>
                                      <p:to>
                                        <p:strVal val="visible"/>
                                      </p:to>
                                    </p:set>
                                    <p:animEffect transition="in" filter="fade">
                                      <p:cBhvr>
                                        <p:cTn id="26" dur="500"/>
                                        <p:tgtEl>
                                          <p:spTgt spid="2">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animEffect transition="in" filter="fade">
                                      <p:cBhvr>
                                        <p:cTn id="29" dur="500"/>
                                        <p:tgtEl>
                                          <p:spTgt spid="2">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fade">
                                      <p:cBhvr>
                                        <p:cTn id="3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14AB54-8409-09FB-184F-99876D6D55A3}"/>
              </a:ext>
            </a:extLst>
          </p:cNvPr>
          <p:cNvSpPr>
            <a:spLocks noGrp="1"/>
          </p:cNvSpPr>
          <p:nvPr>
            <p:ph type="title"/>
          </p:nvPr>
        </p:nvSpPr>
        <p:spPr>
          <a:xfrm>
            <a:off x="215900" y="112931"/>
            <a:ext cx="11802533" cy="595312"/>
          </a:xfrm>
        </p:spPr>
        <p:txBody>
          <a:bodyPr/>
          <a:lstStyle/>
          <a:p>
            <a:r>
              <a:rPr lang="en-US" i="1" dirty="0"/>
              <a:t>Circuit Training</a:t>
            </a:r>
            <a:r>
              <a:rPr lang="en-US" dirty="0"/>
              <a:t> (</a:t>
            </a:r>
            <a:r>
              <a:rPr lang="en-US" i="1" dirty="0"/>
              <a:t>CT</a:t>
            </a:r>
            <a:r>
              <a:rPr lang="en-US" dirty="0"/>
              <a:t>): Important Surprises and Gaps</a:t>
            </a:r>
          </a:p>
        </p:txBody>
      </p:sp>
      <mc:AlternateContent xmlns:mc="http://schemas.openxmlformats.org/markup-compatibility/2006">
        <mc:Choice xmlns:a14="http://schemas.microsoft.com/office/drawing/2010/main" Requires="a14">
          <p:sp>
            <p:nvSpPr>
              <p:cNvPr id="9" name="Content Placeholder 8">
                <a:extLst>
                  <a:ext uri="{FF2B5EF4-FFF2-40B4-BE49-F238E27FC236}">
                    <a16:creationId xmlns:a16="http://schemas.microsoft.com/office/drawing/2014/main" id="{F6501F8A-216E-EDB7-D15B-4FE8820165FB}"/>
                  </a:ext>
                </a:extLst>
              </p:cNvPr>
              <p:cNvSpPr>
                <a:spLocks noGrp="1"/>
              </p:cNvSpPr>
              <p:nvPr>
                <p:ph idx="1"/>
              </p:nvPr>
            </p:nvSpPr>
            <p:spPr>
              <a:xfrm>
                <a:off x="3540411" y="858239"/>
                <a:ext cx="8755704" cy="5503430"/>
              </a:xfrm>
            </p:spPr>
            <p:txBody>
              <a:bodyPr/>
              <a:lstStyle/>
              <a:p>
                <a:pPr marL="174625" indent="-174625"/>
                <a:r>
                  <a:rPr lang="en-US" sz="2400" b="1" dirty="0">
                    <a:solidFill>
                      <a:srgbClr val="0432FF"/>
                    </a:solidFill>
                  </a:rPr>
                  <a:t>Surprise: </a:t>
                </a:r>
                <a:r>
                  <a:rPr lang="en-US" sz="2400" b="1" i="1" dirty="0">
                    <a:solidFill>
                      <a:srgbClr val="0432FF"/>
                    </a:solidFill>
                  </a:rPr>
                  <a:t>CT</a:t>
                </a:r>
                <a:r>
                  <a:rPr lang="en-US" sz="2400" b="1" dirty="0"/>
                  <a:t> </a:t>
                </a:r>
                <a:r>
                  <a:rPr lang="en-US" sz="2400" b="1" dirty="0">
                    <a:solidFill>
                      <a:srgbClr val="0432FF"/>
                    </a:solidFill>
                  </a:rPr>
                  <a:t>uses placement information from its input </a:t>
                </a:r>
              </a:p>
              <a:p>
                <a:pPr marL="460375" lvl="1" indent="-233363"/>
                <a:r>
                  <a:rPr lang="en-US" sz="2000" i="1" dirty="0"/>
                  <a:t>Nature</a:t>
                </a:r>
                <a:r>
                  <a:rPr lang="en-US" sz="2000" dirty="0"/>
                  <a:t> paper does not mention this </a:t>
                </a:r>
              </a:p>
              <a:p>
                <a:pPr marL="460375" lvl="1" indent="-233363"/>
                <a:r>
                  <a:rPr lang="en-US" sz="2000" dirty="0"/>
                  <a:t>Ablation: use of placement info </a:t>
                </a:r>
                <a:r>
                  <a:rPr lang="en-US" sz="2000" b="1" dirty="0"/>
                  <a:t>reduces routed wirelength by 7-10%</a:t>
                </a:r>
              </a:p>
              <a:p>
                <a:pPr marL="174625" indent="-174625">
                  <a:spcBef>
                    <a:spcPts val="2400"/>
                  </a:spcBef>
                </a:pPr>
                <a:r>
                  <a:rPr lang="en-US" sz="2400" b="1" i="1" dirty="0"/>
                  <a:t>CT</a:t>
                </a:r>
                <a:r>
                  <a:rPr lang="en-US" sz="2400" b="1" dirty="0"/>
                  <a:t> optimizes </a:t>
                </a:r>
                <a:r>
                  <a:rPr lang="en-US" sz="2400" b="1" i="1" dirty="0"/>
                  <a:t>proxy cost </a:t>
                </a:r>
                <a:r>
                  <a:rPr lang="en-US" sz="2400" b="1" dirty="0"/>
                  <a:t>during training</a:t>
                </a:r>
              </a:p>
              <a:p>
                <a:pPr marL="339725" lvl="1" indent="-165100"/>
                <a:r>
                  <a:rPr lang="en-US" sz="2000" dirty="0"/>
                  <a:t>RL agent places hard macros on gridded canvas</a:t>
                </a:r>
              </a:p>
              <a:p>
                <a:pPr marL="339725" lvl="1" indent="-165100"/>
                <a:r>
                  <a:rPr lang="en-US" sz="2000" dirty="0" err="1"/>
                  <a:t>Stdcell</a:t>
                </a:r>
                <a:r>
                  <a:rPr lang="en-US" sz="2000" dirty="0"/>
                  <a:t> clusters placed using force-directed (FD) placer</a:t>
                </a:r>
              </a:p>
              <a:p>
                <a:pPr marL="339725" lvl="1" indent="-165100">
                  <a:spcAft>
                    <a:spcPts val="600"/>
                  </a:spcAft>
                </a:pPr>
                <a:r>
                  <a:rPr lang="en-US" sz="2000" dirty="0"/>
                  <a:t>Proxy cost (</a:t>
                </a:r>
                <a14:m>
                  <m:oMath xmlns:m="http://schemas.openxmlformats.org/officeDocument/2006/math">
                    <m:r>
                      <a:rPr lang="en-US" sz="2000" i="1">
                        <a:latin typeface="Cambria Math" panose="02040503050406030204" pitchFamily="18" charset="0"/>
                      </a:rPr>
                      <m:t>𝑅</m:t>
                    </m:r>
                  </m:oMath>
                </a14:m>
                <a:r>
                  <a:rPr lang="en-US" sz="2000" dirty="0"/>
                  <a:t>) is then evaluated:</a:t>
                </a:r>
              </a:p>
              <a:p>
                <a:pPr marL="0" indent="0">
                  <a:lnSpc>
                    <a:spcPct val="100000"/>
                  </a:lnSpc>
                  <a:spcBef>
                    <a:spcPts val="1200"/>
                  </a:spcBef>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  </m:t>
                      </m:r>
                      <m:r>
                        <a:rPr lang="en-US" sz="2000" i="1">
                          <a:latin typeface="Cambria Math" panose="02040503050406030204" pitchFamily="18" charset="0"/>
                        </a:rPr>
                        <m:t>𝑅</m:t>
                      </m:r>
                      <m:r>
                        <a:rPr lang="en-US" sz="2000" i="1">
                          <a:latin typeface="Cambria Math" panose="02040503050406030204" pitchFamily="18" charset="0"/>
                        </a:rPr>
                        <m:t>=</m:t>
                      </m:r>
                      <m:r>
                        <a:rPr lang="en-US" sz="2000" i="1">
                          <a:latin typeface="Cambria Math" panose="02040503050406030204" pitchFamily="18" charset="0"/>
                        </a:rPr>
                        <m:t>𝑊𝑖𝑟𝑒𝑙𝑒𝑛𝑔𝑡h</m:t>
                      </m:r>
                      <m:r>
                        <a:rPr lang="en-US" sz="2000" i="1">
                          <a:latin typeface="Cambria Math" panose="02040503050406030204" pitchFamily="18" charset="0"/>
                        </a:rPr>
                        <m:t>+</m:t>
                      </m:r>
                      <m:r>
                        <m:rPr>
                          <m:sty m:val="p"/>
                        </m:rPr>
                        <a:rPr lang="el-GR" sz="2000" i="1">
                          <a:latin typeface="Cambria Math" panose="02040503050406030204" pitchFamily="18" charset="0"/>
                        </a:rPr>
                        <m:t>γ</m:t>
                      </m:r>
                      <m:r>
                        <a:rPr lang="el-GR" sz="2000" i="1">
                          <a:latin typeface="Cambria Math" panose="02040503050406030204" pitchFamily="18" charset="0"/>
                        </a:rPr>
                        <m:t>×</m:t>
                      </m:r>
                      <m:r>
                        <a:rPr lang="en-US" sz="2000" i="1">
                          <a:latin typeface="Cambria Math" panose="02040503050406030204" pitchFamily="18" charset="0"/>
                        </a:rPr>
                        <m:t>𝐷𝑒𝑛𝑠𝑖𝑡𝑦</m:t>
                      </m:r>
                      <m:r>
                        <a:rPr lang="en-US" sz="2000" i="1">
                          <a:latin typeface="Cambria Math" panose="02040503050406030204" pitchFamily="18" charset="0"/>
                        </a:rPr>
                        <m:t>+</m:t>
                      </m:r>
                      <m:r>
                        <m:rPr>
                          <m:sty m:val="p"/>
                        </m:rPr>
                        <a:rPr lang="el-GR" sz="2000" i="1">
                          <a:latin typeface="Cambria Math" panose="02040503050406030204" pitchFamily="18" charset="0"/>
                        </a:rPr>
                        <m:t>λ</m:t>
                      </m:r>
                      <m:r>
                        <a:rPr lang="el-GR" sz="2000" i="1">
                          <a:latin typeface="Cambria Math" panose="02040503050406030204" pitchFamily="18" charset="0"/>
                        </a:rPr>
                        <m:t>×</m:t>
                      </m:r>
                      <m:r>
                        <a:rPr lang="en-US" sz="2000" i="1">
                          <a:latin typeface="Cambria Math" panose="02040503050406030204" pitchFamily="18" charset="0"/>
                        </a:rPr>
                        <m:t>𝐶𝑜𝑛𝑔𝑒𝑠𝑡𝑖𝑜𝑛</m:t>
                      </m:r>
                      <m:r>
                        <a:rPr lang="en-US" sz="2000" i="1">
                          <a:latin typeface="Cambria Math" panose="02040503050406030204" pitchFamily="18" charset="0"/>
                        </a:rPr>
                        <m:t>  </m:t>
                      </m:r>
                    </m:oMath>
                  </m:oMathPara>
                </a14:m>
                <a:endParaRPr lang="en-US" sz="2000" dirty="0"/>
              </a:p>
              <a:p>
                <a:pPr marL="174625" indent="-174625"/>
                <a:r>
                  <a:rPr lang="en-US" sz="2400" b="1" dirty="0">
                    <a:solidFill>
                      <a:srgbClr val="0432FF"/>
                    </a:solidFill>
                  </a:rPr>
                  <a:t>Gap: key elements hidden behind </a:t>
                </a:r>
                <a:r>
                  <a:rPr lang="en-US" sz="2400" b="1" dirty="0" err="1">
                    <a:solidFill>
                      <a:srgbClr val="0432FF"/>
                    </a:solidFill>
                  </a:rPr>
                  <a:t>plc_client</a:t>
                </a:r>
                <a:r>
                  <a:rPr lang="en-US" sz="2400" b="1" dirty="0">
                    <a:solidFill>
                      <a:srgbClr val="0432FF"/>
                    </a:solidFill>
                  </a:rPr>
                  <a:t> APIs</a:t>
                </a:r>
              </a:p>
              <a:p>
                <a:pPr marL="349250" lvl="1" indent="-182563"/>
                <a:r>
                  <a:rPr lang="en-US" sz="2000" dirty="0">
                    <a:solidFill>
                      <a:srgbClr val="0432FF"/>
                    </a:solidFill>
                  </a:rPr>
                  <a:t>FD placer, proxy cost calculation</a:t>
                </a:r>
              </a:p>
              <a:p>
                <a:pPr marL="349250" lvl="1" indent="-182563"/>
                <a:r>
                  <a:rPr lang="en-US" sz="2000" dirty="0"/>
                  <a:t>We reverse-engineered these and released as open source</a:t>
                </a:r>
              </a:p>
              <a:p>
                <a:pPr marL="0" indent="0">
                  <a:buNone/>
                </a:pPr>
                <a:endParaRPr lang="en-US" sz="2400" dirty="0">
                  <a:solidFill>
                    <a:srgbClr val="0432FF"/>
                  </a:solidFill>
                </a:endParaRPr>
              </a:p>
              <a:p>
                <a:pPr marL="174625" indent="-174625"/>
                <a:r>
                  <a:rPr lang="en-US" sz="2400" b="1" dirty="0"/>
                  <a:t>Thanks</a:t>
                </a:r>
                <a:r>
                  <a:rPr lang="en-US" sz="2400" dirty="0"/>
                  <a:t> to the </a:t>
                </a:r>
                <a:r>
                  <a:rPr lang="en-US" sz="2400" b="1" dirty="0"/>
                  <a:t>TensorFlow Agents</a:t>
                </a:r>
                <a:r>
                  <a:rPr lang="en-US" sz="2400" dirty="0"/>
                  <a:t> team for open-sourcing   the grouping and training flows in the CT repository, and to </a:t>
                </a:r>
                <a:r>
                  <a:rPr lang="en-US" sz="2400" b="1" dirty="0"/>
                  <a:t>Google Brain </a:t>
                </a:r>
                <a:r>
                  <a:rPr lang="en-US" sz="2400" dirty="0"/>
                  <a:t>engineers for extensive Q&amp;A and checking ! </a:t>
                </a:r>
              </a:p>
              <a:p>
                <a:pPr marL="120650" indent="-233363"/>
                <a:endParaRPr lang="en-US" sz="2400" dirty="0">
                  <a:solidFill>
                    <a:srgbClr val="FF0000"/>
                  </a:solidFill>
                </a:endParaRPr>
              </a:p>
            </p:txBody>
          </p:sp>
        </mc:Choice>
        <mc:Fallback>
          <p:sp>
            <p:nvSpPr>
              <p:cNvPr id="9" name="Content Placeholder 8">
                <a:extLst>
                  <a:ext uri="{FF2B5EF4-FFF2-40B4-BE49-F238E27FC236}">
                    <a16:creationId xmlns:a16="http://schemas.microsoft.com/office/drawing/2014/main" id="{F6501F8A-216E-EDB7-D15B-4FE8820165FB}"/>
                  </a:ext>
                </a:extLst>
              </p:cNvPr>
              <p:cNvSpPr>
                <a:spLocks noGrp="1" noRot="1" noChangeAspect="1" noMove="1" noResize="1" noEditPoints="1" noAdjustHandles="1" noChangeArrowheads="1" noChangeShapeType="1" noTextEdit="1"/>
              </p:cNvSpPr>
              <p:nvPr>
                <p:ph idx="1"/>
              </p:nvPr>
            </p:nvSpPr>
            <p:spPr>
              <a:xfrm>
                <a:off x="3540411" y="858239"/>
                <a:ext cx="8755704" cy="5503430"/>
              </a:xfrm>
              <a:blipFill>
                <a:blip r:embed="rId3"/>
                <a:stretch>
                  <a:fillRect l="-975" t="-1772" b="-6866"/>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384D6180-F723-79EB-5478-9F2D4D605EE2}"/>
              </a:ext>
            </a:extLst>
          </p:cNvPr>
          <p:cNvSpPr/>
          <p:nvPr/>
        </p:nvSpPr>
        <p:spPr bwMode="auto">
          <a:xfrm>
            <a:off x="1898596" y="2271672"/>
            <a:ext cx="609600" cy="1920240"/>
          </a:xfrm>
          <a:prstGeom prst="leftBrace">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b="1">
              <a:latin typeface="Arial Narrow" pitchFamily="34" charset="0"/>
            </a:endParaRPr>
          </a:p>
        </p:txBody>
      </p:sp>
      <p:sp>
        <p:nvSpPr>
          <p:cNvPr id="6" name="Rectangle 5">
            <a:extLst>
              <a:ext uri="{FF2B5EF4-FFF2-40B4-BE49-F238E27FC236}">
                <a16:creationId xmlns:a16="http://schemas.microsoft.com/office/drawing/2014/main" id="{2382B087-63FA-255F-A52B-FDCCC3622623}"/>
              </a:ext>
            </a:extLst>
          </p:cNvPr>
          <p:cNvSpPr/>
          <p:nvPr/>
        </p:nvSpPr>
        <p:spPr bwMode="auto">
          <a:xfrm>
            <a:off x="2325316" y="2347872"/>
            <a:ext cx="1097280" cy="4572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dirty="0">
                <a:latin typeface="Arial Narrow" pitchFamily="34" charset="0"/>
              </a:rPr>
              <a:t>Gridding</a:t>
            </a:r>
          </a:p>
        </p:txBody>
      </p:sp>
      <p:sp>
        <p:nvSpPr>
          <p:cNvPr id="7" name="Rectangle 6">
            <a:extLst>
              <a:ext uri="{FF2B5EF4-FFF2-40B4-BE49-F238E27FC236}">
                <a16:creationId xmlns:a16="http://schemas.microsoft.com/office/drawing/2014/main" id="{D159C07F-85B0-5F42-8FED-8B5C8B97D3FE}"/>
              </a:ext>
            </a:extLst>
          </p:cNvPr>
          <p:cNvSpPr/>
          <p:nvPr/>
        </p:nvSpPr>
        <p:spPr bwMode="auto">
          <a:xfrm>
            <a:off x="2325316" y="2995572"/>
            <a:ext cx="1097280" cy="4572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dirty="0">
                <a:latin typeface="Arial Narrow" pitchFamily="34" charset="0"/>
              </a:rPr>
              <a:t>Grouping</a:t>
            </a:r>
          </a:p>
        </p:txBody>
      </p:sp>
      <p:sp>
        <p:nvSpPr>
          <p:cNvPr id="8" name="Rectangle 7">
            <a:extLst>
              <a:ext uri="{FF2B5EF4-FFF2-40B4-BE49-F238E27FC236}">
                <a16:creationId xmlns:a16="http://schemas.microsoft.com/office/drawing/2014/main" id="{5E232DBF-85FB-BABC-B5CA-CCE466896246}"/>
              </a:ext>
            </a:extLst>
          </p:cNvPr>
          <p:cNvSpPr/>
          <p:nvPr/>
        </p:nvSpPr>
        <p:spPr bwMode="auto">
          <a:xfrm>
            <a:off x="2325316" y="3643272"/>
            <a:ext cx="1097280" cy="4572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dirty="0">
                <a:latin typeface="Arial Narrow" pitchFamily="34" charset="0"/>
              </a:rPr>
              <a:t>Clustering</a:t>
            </a:r>
          </a:p>
        </p:txBody>
      </p:sp>
      <p:cxnSp>
        <p:nvCxnSpPr>
          <p:cNvPr id="10" name="Straight Arrow Connector 9">
            <a:extLst>
              <a:ext uri="{FF2B5EF4-FFF2-40B4-BE49-F238E27FC236}">
                <a16:creationId xmlns:a16="http://schemas.microsoft.com/office/drawing/2014/main" id="{DE1FAD77-BC8D-0ADD-3222-0A4508B2A62E}"/>
              </a:ext>
            </a:extLst>
          </p:cNvPr>
          <p:cNvCxnSpPr>
            <a:stCxn id="6" idx="2"/>
            <a:endCxn id="7" idx="0"/>
          </p:cNvCxnSpPr>
          <p:nvPr/>
        </p:nvCxnSpPr>
        <p:spPr bwMode="auto">
          <a:xfrm>
            <a:off x="2873956" y="2805072"/>
            <a:ext cx="0" cy="19050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3D4ACCB9-552C-C58D-8E96-807182193E04}"/>
              </a:ext>
            </a:extLst>
          </p:cNvPr>
          <p:cNvCxnSpPr/>
          <p:nvPr/>
        </p:nvCxnSpPr>
        <p:spPr bwMode="auto">
          <a:xfrm>
            <a:off x="2876242" y="3452772"/>
            <a:ext cx="0" cy="19050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3" name="Rectangle 12">
            <a:extLst>
              <a:ext uri="{FF2B5EF4-FFF2-40B4-BE49-F238E27FC236}">
                <a16:creationId xmlns:a16="http://schemas.microsoft.com/office/drawing/2014/main" id="{3B537C72-F00A-1680-669B-8779EFA6C183}"/>
              </a:ext>
            </a:extLst>
          </p:cNvPr>
          <p:cNvSpPr/>
          <p:nvPr/>
        </p:nvSpPr>
        <p:spPr bwMode="auto">
          <a:xfrm>
            <a:off x="145996" y="1122680"/>
            <a:ext cx="1752600" cy="6096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dirty="0">
                <a:latin typeface="Arial Narrow" pitchFamily="34" charset="0"/>
              </a:rPr>
              <a:t>Placed Netlist</a:t>
            </a:r>
          </a:p>
        </p:txBody>
      </p:sp>
      <p:sp>
        <p:nvSpPr>
          <p:cNvPr id="14" name="Rectangle 13">
            <a:extLst>
              <a:ext uri="{FF2B5EF4-FFF2-40B4-BE49-F238E27FC236}">
                <a16:creationId xmlns:a16="http://schemas.microsoft.com/office/drawing/2014/main" id="{8F64377E-C1C5-1FF3-CE9A-93F2163C8366}"/>
              </a:ext>
            </a:extLst>
          </p:cNvPr>
          <p:cNvSpPr/>
          <p:nvPr/>
        </p:nvSpPr>
        <p:spPr bwMode="auto">
          <a:xfrm>
            <a:off x="145996" y="2019528"/>
            <a:ext cx="1752600" cy="6096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dirty="0">
                <a:latin typeface="Arial Narrow" pitchFamily="34" charset="0"/>
              </a:rPr>
              <a:t>LEF / DEF to </a:t>
            </a:r>
          </a:p>
          <a:p>
            <a:pPr algn="ctr" eaLnBrk="0" fontAlgn="base" hangingPunct="0">
              <a:spcBef>
                <a:spcPct val="0"/>
              </a:spcBef>
              <a:spcAft>
                <a:spcPct val="0"/>
              </a:spcAft>
            </a:pPr>
            <a:r>
              <a:rPr lang="en-US" b="1" dirty="0">
                <a:latin typeface="Arial Narrow" pitchFamily="34" charset="0"/>
              </a:rPr>
              <a:t>Protobuf converter</a:t>
            </a:r>
          </a:p>
        </p:txBody>
      </p:sp>
      <p:sp>
        <p:nvSpPr>
          <p:cNvPr id="15" name="Rectangle 14">
            <a:extLst>
              <a:ext uri="{FF2B5EF4-FFF2-40B4-BE49-F238E27FC236}">
                <a16:creationId xmlns:a16="http://schemas.microsoft.com/office/drawing/2014/main" id="{709BAC06-51A2-DA0E-6D65-5337D0AD0AB0}"/>
              </a:ext>
            </a:extLst>
          </p:cNvPr>
          <p:cNvSpPr/>
          <p:nvPr/>
        </p:nvSpPr>
        <p:spPr bwMode="auto">
          <a:xfrm>
            <a:off x="145996" y="2916376"/>
            <a:ext cx="1752600" cy="6096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i="1" dirty="0">
                <a:latin typeface="Arial Narrow" pitchFamily="34" charset="0"/>
              </a:rPr>
              <a:t>CT</a:t>
            </a:r>
            <a:r>
              <a:rPr lang="en-US" b="1" dirty="0">
                <a:latin typeface="Arial Narrow" pitchFamily="34" charset="0"/>
              </a:rPr>
              <a:t> Grouping Flow</a:t>
            </a:r>
          </a:p>
        </p:txBody>
      </p:sp>
      <p:sp>
        <p:nvSpPr>
          <p:cNvPr id="19" name="Rectangle 18">
            <a:extLst>
              <a:ext uri="{FF2B5EF4-FFF2-40B4-BE49-F238E27FC236}">
                <a16:creationId xmlns:a16="http://schemas.microsoft.com/office/drawing/2014/main" id="{A9E0590B-3EB6-BCCF-B106-64CDD0F51828}"/>
              </a:ext>
            </a:extLst>
          </p:cNvPr>
          <p:cNvSpPr/>
          <p:nvPr/>
        </p:nvSpPr>
        <p:spPr bwMode="auto">
          <a:xfrm>
            <a:off x="145996" y="3813224"/>
            <a:ext cx="1752600" cy="6096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i="1" dirty="0">
                <a:latin typeface="Arial Narrow" pitchFamily="34" charset="0"/>
              </a:rPr>
              <a:t>CT</a:t>
            </a:r>
            <a:r>
              <a:rPr lang="en-US" b="1" dirty="0">
                <a:latin typeface="Arial Narrow" pitchFamily="34" charset="0"/>
              </a:rPr>
              <a:t> Training</a:t>
            </a:r>
          </a:p>
        </p:txBody>
      </p:sp>
      <p:sp>
        <p:nvSpPr>
          <p:cNvPr id="23" name="Rectangle 22">
            <a:extLst>
              <a:ext uri="{FF2B5EF4-FFF2-40B4-BE49-F238E27FC236}">
                <a16:creationId xmlns:a16="http://schemas.microsoft.com/office/drawing/2014/main" id="{C70167E4-A2EA-0C23-6AAE-F6A62C2ED9F6}"/>
              </a:ext>
            </a:extLst>
          </p:cNvPr>
          <p:cNvSpPr/>
          <p:nvPr/>
        </p:nvSpPr>
        <p:spPr bwMode="auto">
          <a:xfrm>
            <a:off x="145996" y="4710072"/>
            <a:ext cx="1752600" cy="6096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dirty="0">
                <a:latin typeface="Arial Narrow" pitchFamily="34" charset="0"/>
              </a:rPr>
              <a:t>Final Macro </a:t>
            </a:r>
          </a:p>
          <a:p>
            <a:pPr algn="ctr" eaLnBrk="0" fontAlgn="base" hangingPunct="0">
              <a:spcBef>
                <a:spcPct val="0"/>
              </a:spcBef>
              <a:spcAft>
                <a:spcPct val="0"/>
              </a:spcAft>
            </a:pPr>
            <a:r>
              <a:rPr lang="en-US" b="1" dirty="0">
                <a:latin typeface="Arial Narrow" pitchFamily="34" charset="0"/>
              </a:rPr>
              <a:t>Placement Solution</a:t>
            </a:r>
          </a:p>
        </p:txBody>
      </p:sp>
      <p:cxnSp>
        <p:nvCxnSpPr>
          <p:cNvPr id="25" name="Straight Arrow Connector 24">
            <a:extLst>
              <a:ext uri="{FF2B5EF4-FFF2-40B4-BE49-F238E27FC236}">
                <a16:creationId xmlns:a16="http://schemas.microsoft.com/office/drawing/2014/main" id="{9D4BEDD0-8AFC-79A2-FDBC-343FE6AA366F}"/>
              </a:ext>
            </a:extLst>
          </p:cNvPr>
          <p:cNvCxnSpPr>
            <a:stCxn id="13" idx="2"/>
            <a:endCxn id="14" idx="0"/>
          </p:cNvCxnSpPr>
          <p:nvPr/>
        </p:nvCxnSpPr>
        <p:spPr bwMode="auto">
          <a:xfrm>
            <a:off x="1022296" y="1732280"/>
            <a:ext cx="0" cy="287248"/>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624B6927-BEC9-AACC-CA43-244FA8A94D3A}"/>
              </a:ext>
            </a:extLst>
          </p:cNvPr>
          <p:cNvCxnSpPr/>
          <p:nvPr/>
        </p:nvCxnSpPr>
        <p:spPr bwMode="auto">
          <a:xfrm>
            <a:off x="1020772" y="2640480"/>
            <a:ext cx="0" cy="287248"/>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D1C05089-23CB-B69B-C7EE-B16983E05411}"/>
              </a:ext>
            </a:extLst>
          </p:cNvPr>
          <p:cNvCxnSpPr/>
          <p:nvPr/>
        </p:nvCxnSpPr>
        <p:spPr bwMode="auto">
          <a:xfrm>
            <a:off x="1020772" y="3536592"/>
            <a:ext cx="0" cy="287248"/>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01519B39-040A-4AA5-D45E-6B5E5363A148}"/>
              </a:ext>
            </a:extLst>
          </p:cNvPr>
          <p:cNvCxnSpPr/>
          <p:nvPr/>
        </p:nvCxnSpPr>
        <p:spPr bwMode="auto">
          <a:xfrm>
            <a:off x="1020772" y="4432704"/>
            <a:ext cx="0" cy="287248"/>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5" name="Rectangle 4">
            <a:extLst>
              <a:ext uri="{FF2B5EF4-FFF2-40B4-BE49-F238E27FC236}">
                <a16:creationId xmlns:a16="http://schemas.microsoft.com/office/drawing/2014/main" id="{C1F4D83C-FB44-F997-EE7C-567B7C64C998}"/>
              </a:ext>
            </a:extLst>
          </p:cNvPr>
          <p:cNvSpPr/>
          <p:nvPr/>
        </p:nvSpPr>
        <p:spPr bwMode="auto">
          <a:xfrm>
            <a:off x="51620" y="940136"/>
            <a:ext cx="2085496" cy="886219"/>
          </a:xfrm>
          <a:prstGeom prst="rect">
            <a:avLst/>
          </a:prstGeom>
          <a:solidFill>
            <a:srgbClr val="FFFF00">
              <a:alpha val="21961"/>
            </a:srgbClr>
          </a:solidFill>
          <a:ln w="2540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2" name="Rectangle 11">
            <a:extLst>
              <a:ext uri="{FF2B5EF4-FFF2-40B4-BE49-F238E27FC236}">
                <a16:creationId xmlns:a16="http://schemas.microsoft.com/office/drawing/2014/main" id="{10B6CCEF-2D63-52CB-0D02-343A5217D7E5}"/>
              </a:ext>
            </a:extLst>
          </p:cNvPr>
          <p:cNvSpPr/>
          <p:nvPr/>
        </p:nvSpPr>
        <p:spPr bwMode="auto">
          <a:xfrm>
            <a:off x="2135091" y="2151131"/>
            <a:ext cx="1363705" cy="2157649"/>
          </a:xfrm>
          <a:prstGeom prst="rect">
            <a:avLst/>
          </a:prstGeom>
          <a:solidFill>
            <a:srgbClr val="FFFF00">
              <a:alpha val="21961"/>
            </a:srgbClr>
          </a:solidFill>
          <a:ln w="2540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7" name="Rectangle 16">
            <a:extLst>
              <a:ext uri="{FF2B5EF4-FFF2-40B4-BE49-F238E27FC236}">
                <a16:creationId xmlns:a16="http://schemas.microsoft.com/office/drawing/2014/main" id="{4AC2C4B3-A0BB-87C6-F43C-7DEC3E900F6F}"/>
              </a:ext>
            </a:extLst>
          </p:cNvPr>
          <p:cNvSpPr/>
          <p:nvPr/>
        </p:nvSpPr>
        <p:spPr bwMode="auto">
          <a:xfrm>
            <a:off x="29800" y="3640302"/>
            <a:ext cx="2063676" cy="1784601"/>
          </a:xfrm>
          <a:prstGeom prst="rect">
            <a:avLst/>
          </a:prstGeom>
          <a:solidFill>
            <a:srgbClr val="FFFF00">
              <a:alpha val="21961"/>
            </a:srgbClr>
          </a:solidFill>
          <a:ln w="2540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8" name="Rectangle 17">
            <a:extLst>
              <a:ext uri="{FF2B5EF4-FFF2-40B4-BE49-F238E27FC236}">
                <a16:creationId xmlns:a16="http://schemas.microsoft.com/office/drawing/2014/main" id="{C39C851D-A174-07B2-FDDE-F69DAF0792F2}"/>
              </a:ext>
            </a:extLst>
          </p:cNvPr>
          <p:cNvSpPr/>
          <p:nvPr/>
        </p:nvSpPr>
        <p:spPr bwMode="auto">
          <a:xfrm>
            <a:off x="51620" y="2749669"/>
            <a:ext cx="2063676" cy="890633"/>
          </a:xfrm>
          <a:prstGeom prst="rect">
            <a:avLst/>
          </a:prstGeom>
          <a:solidFill>
            <a:srgbClr val="FFFF00">
              <a:alpha val="21961"/>
            </a:srgbClr>
          </a:solidFill>
          <a:ln w="2540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6" name="Heart 15">
            <a:extLst>
              <a:ext uri="{FF2B5EF4-FFF2-40B4-BE49-F238E27FC236}">
                <a16:creationId xmlns:a16="http://schemas.microsoft.com/office/drawing/2014/main" id="{7694F367-C51D-5AA5-DE8D-B8502FABE17F}"/>
              </a:ext>
            </a:extLst>
          </p:cNvPr>
          <p:cNvSpPr/>
          <p:nvPr/>
        </p:nvSpPr>
        <p:spPr bwMode="auto">
          <a:xfrm>
            <a:off x="11830261" y="6244441"/>
            <a:ext cx="252028" cy="257599"/>
          </a:xfrm>
          <a:prstGeom prst="heart">
            <a:avLst/>
          </a:prstGeom>
          <a:solidFill>
            <a:srgbClr val="FF0000"/>
          </a:solid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31970032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500"/>
                                        <p:tgtEl>
                                          <p:spTgt spid="9">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fade">
                                      <p:cBhvr>
                                        <p:cTn id="36" dur="500"/>
                                        <p:tgtEl>
                                          <p:spTgt spid="9">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Effect transition="in" filter="fade">
                                      <p:cBhvr>
                                        <p:cTn id="39" dur="500"/>
                                        <p:tgtEl>
                                          <p:spTgt spid="9">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fade">
                                      <p:cBhvr>
                                        <p:cTn id="42" dur="500"/>
                                        <p:tgtEl>
                                          <p:spTgt spid="9">
                                            <p:txEl>
                                              <p:pRg st="5" end="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9">
                                            <p:txEl>
                                              <p:pRg st="6" end="6"/>
                                            </p:txEl>
                                          </p:spTgt>
                                        </p:tgtEl>
                                        <p:attrNameLst>
                                          <p:attrName>style.visibility</p:attrName>
                                        </p:attrNameLst>
                                      </p:cBhvr>
                                      <p:to>
                                        <p:strVal val="visible"/>
                                      </p:to>
                                    </p:set>
                                    <p:animEffect transition="in" filter="fade">
                                      <p:cBhvr>
                                        <p:cTn id="45" dur="500"/>
                                        <p:tgtEl>
                                          <p:spTgt spid="9">
                                            <p:txEl>
                                              <p:pRg st="6" end="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9">
                                            <p:txEl>
                                              <p:pRg st="7" end="7"/>
                                            </p:txEl>
                                          </p:spTgt>
                                        </p:tgtEl>
                                        <p:attrNameLst>
                                          <p:attrName>style.visibility</p:attrName>
                                        </p:attrNameLst>
                                      </p:cBhvr>
                                      <p:to>
                                        <p:strVal val="visible"/>
                                      </p:to>
                                    </p:set>
                                    <p:animEffect transition="in" filter="fade">
                                      <p:cBhvr>
                                        <p:cTn id="48" dur="500"/>
                                        <p:tgtEl>
                                          <p:spTgt spid="9">
                                            <p:txEl>
                                              <p:pRg st="7" end="7"/>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9">
                                            <p:txEl>
                                              <p:pRg st="8" end="8"/>
                                            </p:txEl>
                                          </p:spTgt>
                                        </p:tgtEl>
                                        <p:attrNameLst>
                                          <p:attrName>style.visibility</p:attrName>
                                        </p:attrNameLst>
                                      </p:cBhvr>
                                      <p:to>
                                        <p:strVal val="visible"/>
                                      </p:to>
                                    </p:set>
                                    <p:animEffect transition="in" filter="fade">
                                      <p:cBhvr>
                                        <p:cTn id="51" dur="500"/>
                                        <p:tgtEl>
                                          <p:spTgt spid="9">
                                            <p:txEl>
                                              <p:pRg st="8" end="8"/>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9">
                                            <p:txEl>
                                              <p:pRg st="9" end="9"/>
                                            </p:txEl>
                                          </p:spTgt>
                                        </p:tgtEl>
                                        <p:attrNameLst>
                                          <p:attrName>style.visibility</p:attrName>
                                        </p:attrNameLst>
                                      </p:cBhvr>
                                      <p:to>
                                        <p:strVal val="visible"/>
                                      </p:to>
                                    </p:set>
                                    <p:animEffect transition="in" filter="fade">
                                      <p:cBhvr>
                                        <p:cTn id="54" dur="500"/>
                                        <p:tgtEl>
                                          <p:spTgt spid="9">
                                            <p:txEl>
                                              <p:pRg st="9" end="9"/>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9">
                                            <p:txEl>
                                              <p:pRg st="10" end="10"/>
                                            </p:txEl>
                                          </p:spTgt>
                                        </p:tgtEl>
                                        <p:attrNameLst>
                                          <p:attrName>style.visibility</p:attrName>
                                        </p:attrNameLst>
                                      </p:cBhvr>
                                      <p:to>
                                        <p:strVal val="visible"/>
                                      </p:to>
                                    </p:set>
                                    <p:animEffect transition="in" filter="fade">
                                      <p:cBhvr>
                                        <p:cTn id="57" dur="500"/>
                                        <p:tgtEl>
                                          <p:spTgt spid="9">
                                            <p:txEl>
                                              <p:pRg st="10" end="10"/>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
                                            <p:txEl>
                                              <p:pRg st="12" end="12"/>
                                            </p:txEl>
                                          </p:spTgt>
                                        </p:tgtEl>
                                        <p:attrNameLst>
                                          <p:attrName>style.visibility</p:attrName>
                                        </p:attrNameLst>
                                      </p:cBhvr>
                                      <p:to>
                                        <p:strVal val="visible"/>
                                      </p:to>
                                    </p:set>
                                    <p:animEffect transition="in" filter="fade">
                                      <p:cBhvr>
                                        <p:cTn id="65" dur="5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animBg="1"/>
      <p:bldP spid="12" grpId="1" animBg="1"/>
      <p:bldP spid="17" grpId="0" animBg="1"/>
      <p:bldP spid="18" grpId="0" animBg="1"/>
      <p:bldP spid="1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5E9A2F-0B05-D3BF-A965-B0DDAA26B8DC}"/>
              </a:ext>
            </a:extLst>
          </p:cNvPr>
          <p:cNvSpPr>
            <a:spLocks noGrp="1"/>
          </p:cNvSpPr>
          <p:nvPr>
            <p:ph idx="1"/>
          </p:nvPr>
        </p:nvSpPr>
        <p:spPr>
          <a:xfrm>
            <a:off x="22861" y="838201"/>
            <a:ext cx="12169139" cy="5562601"/>
          </a:xfrm>
        </p:spPr>
        <p:txBody>
          <a:bodyPr/>
          <a:lstStyle/>
          <a:p>
            <a:pPr marL="176213" indent="-176213"/>
            <a:r>
              <a:rPr lang="en-US" sz="2400" b="1" dirty="0">
                <a:solidFill>
                  <a:srgbClr val="0432FF"/>
                </a:solidFill>
              </a:rPr>
              <a:t>Code</a:t>
            </a:r>
            <a:r>
              <a:rPr lang="en-US" sz="2400" dirty="0">
                <a:solidFill>
                  <a:srgbClr val="0432FF"/>
                </a:solidFill>
              </a:rPr>
              <a:t>: </a:t>
            </a:r>
            <a:r>
              <a:rPr lang="en-US" sz="2400" dirty="0"/>
              <a:t>Includes open-source implementation of missing, </a:t>
            </a:r>
            <a:r>
              <a:rPr lang="en-US" sz="2400" dirty="0" err="1"/>
              <a:t>blackbox</a:t>
            </a:r>
            <a:r>
              <a:rPr lang="en-US" sz="2400" dirty="0"/>
              <a:t> elements of CT</a:t>
            </a:r>
          </a:p>
          <a:p>
            <a:pPr marL="339725" lvl="1" indent="-163513"/>
            <a:r>
              <a:rPr lang="en-US" sz="2000" b="1" dirty="0"/>
              <a:t>Missing elements</a:t>
            </a:r>
            <a:r>
              <a:rPr lang="en-US" sz="2000" dirty="0"/>
              <a:t>: Format translators, </a:t>
            </a:r>
            <a:r>
              <a:rPr lang="en-US" sz="2000" dirty="0">
                <a:solidFill>
                  <a:srgbClr val="0432FF"/>
                </a:solidFill>
              </a:rPr>
              <a:t>Baselines for comparison </a:t>
            </a:r>
            <a:r>
              <a:rPr lang="en-US" sz="2000" dirty="0"/>
              <a:t>(simulated annealing, human expert)</a:t>
            </a:r>
          </a:p>
          <a:p>
            <a:pPr marL="339725" lvl="1" indent="-163513"/>
            <a:r>
              <a:rPr lang="en-US" sz="2000" b="1" dirty="0"/>
              <a:t>Blackbox elements</a:t>
            </a:r>
            <a:r>
              <a:rPr lang="en-US" sz="2000" dirty="0"/>
              <a:t>: force-directed placement, proxy cost components</a:t>
            </a:r>
          </a:p>
          <a:p>
            <a:pPr marL="176213" indent="-176213">
              <a:spcBef>
                <a:spcPts val="1800"/>
              </a:spcBef>
            </a:pPr>
            <a:r>
              <a:rPr lang="en-US" sz="2400" b="1" dirty="0">
                <a:solidFill>
                  <a:srgbClr val="0432FF"/>
                </a:solidFill>
              </a:rPr>
              <a:t>Modern benchmarks</a:t>
            </a:r>
            <a:r>
              <a:rPr lang="en-US" sz="2400" dirty="0">
                <a:solidFill>
                  <a:srgbClr val="0432FF"/>
                </a:solidFill>
              </a:rPr>
              <a:t>: </a:t>
            </a:r>
            <a:r>
              <a:rPr lang="en-US" sz="2400" dirty="0"/>
              <a:t>Open testcases on open </a:t>
            </a:r>
            <a:r>
              <a:rPr lang="en-US" sz="2400" dirty="0" err="1"/>
              <a:t>enablements</a:t>
            </a:r>
            <a:endParaRPr lang="en-US" sz="2400" dirty="0"/>
          </a:p>
          <a:p>
            <a:pPr marL="339725" lvl="1" indent="-163513"/>
            <a:r>
              <a:rPr lang="en-US" sz="2000" b="1" dirty="0"/>
              <a:t>Testcases (#macros, #insts):</a:t>
            </a:r>
            <a:r>
              <a:rPr lang="en-US" sz="2000" dirty="0"/>
              <a:t> </a:t>
            </a:r>
            <a:r>
              <a:rPr lang="en-US" sz="2000" b="1" dirty="0"/>
              <a:t>Ariane</a:t>
            </a:r>
            <a:r>
              <a:rPr lang="en-US" sz="2000" dirty="0"/>
              <a:t> (133, 117K), </a:t>
            </a:r>
            <a:r>
              <a:rPr lang="en-US" sz="2000" b="1" dirty="0" err="1"/>
              <a:t>BlackParrot</a:t>
            </a:r>
            <a:r>
              <a:rPr lang="en-US" sz="2000" dirty="0"/>
              <a:t> (220, 769K),</a:t>
            </a:r>
            <a:br>
              <a:rPr lang="en-US" sz="2000" dirty="0"/>
            </a:br>
            <a:r>
              <a:rPr lang="en-US" sz="2000" b="1" dirty="0" err="1"/>
              <a:t>MemPool</a:t>
            </a:r>
            <a:r>
              <a:rPr lang="en-US" sz="2000" b="1" dirty="0"/>
              <a:t> Group </a:t>
            </a:r>
            <a:r>
              <a:rPr lang="en-US" sz="2000" dirty="0"/>
              <a:t>(324, 2729K), </a:t>
            </a:r>
            <a:r>
              <a:rPr lang="en-US" sz="2000" b="1" dirty="0"/>
              <a:t>NVDLA</a:t>
            </a:r>
            <a:r>
              <a:rPr lang="en-US" sz="2000" dirty="0"/>
              <a:t> (128, 156K)</a:t>
            </a:r>
          </a:p>
          <a:p>
            <a:pPr marL="339725" lvl="1" indent="-163513">
              <a:spcAft>
                <a:spcPts val="1200"/>
              </a:spcAft>
            </a:pPr>
            <a:r>
              <a:rPr lang="en-US" sz="2000" b="1" dirty="0" err="1"/>
              <a:t>Enablements</a:t>
            </a:r>
            <a:r>
              <a:rPr lang="en-US" sz="2000" b="1" dirty="0"/>
              <a:t>:</a:t>
            </a:r>
            <a:r>
              <a:rPr lang="en-US" sz="2000" dirty="0"/>
              <a:t> </a:t>
            </a:r>
            <a:r>
              <a:rPr lang="en-US" sz="2000" b="1" dirty="0"/>
              <a:t>SKY130HD</a:t>
            </a:r>
            <a:r>
              <a:rPr lang="en-US" sz="2000" dirty="0"/>
              <a:t>+FakeStack, </a:t>
            </a:r>
            <a:r>
              <a:rPr lang="en-US" sz="2000" b="1" dirty="0"/>
              <a:t>NanGate45</a:t>
            </a:r>
            <a:r>
              <a:rPr lang="en-US" sz="2000" dirty="0"/>
              <a:t>, </a:t>
            </a:r>
            <a:r>
              <a:rPr lang="en-US" sz="2000" b="1" dirty="0"/>
              <a:t>ASAP7</a:t>
            </a:r>
            <a:r>
              <a:rPr lang="en-US" sz="2000" dirty="0"/>
              <a:t>+FakeRAM</a:t>
            </a:r>
            <a:endParaRPr lang="en-US" sz="2400" dirty="0"/>
          </a:p>
          <a:p>
            <a:pPr marL="176213" indent="-176213">
              <a:spcBef>
                <a:spcPts val="1800"/>
              </a:spcBef>
            </a:pPr>
            <a:r>
              <a:rPr lang="en-US" sz="2400" b="1" dirty="0">
                <a:solidFill>
                  <a:srgbClr val="0432FF"/>
                </a:solidFill>
              </a:rPr>
              <a:t>Reproducible results with </a:t>
            </a:r>
            <a:r>
              <a:rPr lang="en-US" sz="2400" b="1" u="sng" dirty="0">
                <a:solidFill>
                  <a:srgbClr val="0432FF"/>
                </a:solidFill>
              </a:rPr>
              <a:t>commercial</a:t>
            </a:r>
            <a:r>
              <a:rPr lang="en-US" sz="2400" b="1" dirty="0">
                <a:solidFill>
                  <a:srgbClr val="0432FF"/>
                </a:solidFill>
              </a:rPr>
              <a:t> synthesis, place and route evaluation flow</a:t>
            </a:r>
          </a:p>
          <a:p>
            <a:pPr marL="339725" lvl="1" indent="-163513"/>
            <a:r>
              <a:rPr lang="en-US" sz="2000" dirty="0"/>
              <a:t>Cadence Genus </a:t>
            </a:r>
            <a:r>
              <a:rPr lang="en-US" sz="2000" dirty="0" err="1"/>
              <a:t>iSpatial</a:t>
            </a:r>
            <a:r>
              <a:rPr lang="en-US" sz="2000" dirty="0"/>
              <a:t> physical synthesis flow and Cadence </a:t>
            </a:r>
            <a:r>
              <a:rPr lang="en-US" sz="2000" dirty="0" err="1"/>
              <a:t>Innovus</a:t>
            </a:r>
            <a:r>
              <a:rPr lang="en-US" sz="2000" dirty="0"/>
              <a:t> P&amp;R flow</a:t>
            </a:r>
          </a:p>
          <a:p>
            <a:pPr marL="339725" lvl="1" indent="-163513"/>
            <a:r>
              <a:rPr lang="en-US" sz="2000" dirty="0"/>
              <a:t>Synopsys Design Compiler Topographical physical synthesis flow</a:t>
            </a:r>
          </a:p>
          <a:p>
            <a:pPr marL="339725" lvl="1" indent="-163513"/>
            <a:r>
              <a:rPr lang="en-US" sz="2000" b="1" dirty="0">
                <a:solidFill>
                  <a:srgbClr val="0432FF"/>
                </a:solidFill>
              </a:rPr>
              <a:t>Major changes in EDA vendor policies allow us to share our </a:t>
            </a:r>
            <a:r>
              <a:rPr lang="en-US" sz="2000" b="1" dirty="0" err="1">
                <a:solidFill>
                  <a:srgbClr val="0432FF"/>
                </a:solidFill>
              </a:rPr>
              <a:t>Tcl</a:t>
            </a:r>
            <a:r>
              <a:rPr lang="en-US" sz="2000" b="1" dirty="0">
                <a:solidFill>
                  <a:srgbClr val="0432FF"/>
                </a:solidFill>
              </a:rPr>
              <a:t> scripts in GitHub for research purposes!   </a:t>
            </a:r>
            <a:r>
              <a:rPr lang="en-US" sz="2000" b="1" dirty="0">
                <a:solidFill>
                  <a:srgbClr val="2CA02B"/>
                </a:solidFill>
                <a:sym typeface="Wingdings" panose="05000000000000000000" pitchFamily="2" charset="2"/>
              </a:rPr>
              <a:t> </a:t>
            </a:r>
            <a:r>
              <a:rPr lang="en-US" sz="2000" b="1" i="1" dirty="0">
                <a:solidFill>
                  <a:srgbClr val="00B050"/>
                </a:solidFill>
                <a:sym typeface="Wingdings" panose="05000000000000000000" pitchFamily="2" charset="2"/>
              </a:rPr>
              <a:t>Kudos and thanks to Cadence and Synopsys !!!</a:t>
            </a:r>
          </a:p>
          <a:p>
            <a:pPr marL="0" indent="-163513">
              <a:spcBef>
                <a:spcPts val="1800"/>
              </a:spcBef>
            </a:pPr>
            <a:r>
              <a:rPr lang="en-US" sz="2400" b="1" i="1" dirty="0">
                <a:solidFill>
                  <a:srgbClr val="0432FF"/>
                </a:solidFill>
                <a:sym typeface="Wingdings" panose="05000000000000000000" pitchFamily="2" charset="2"/>
              </a:rPr>
              <a:t>Extensive documentation and data: See FAQs, Docs, “Our Progress”</a:t>
            </a:r>
          </a:p>
          <a:p>
            <a:pPr marL="0" indent="-163513"/>
            <a:endParaRPr lang="en-US" sz="2400" i="1" dirty="0">
              <a:solidFill>
                <a:srgbClr val="00B050"/>
              </a:solidFill>
            </a:endParaRPr>
          </a:p>
        </p:txBody>
      </p:sp>
      <p:sp>
        <p:nvSpPr>
          <p:cNvPr id="3" name="Title 2">
            <a:extLst>
              <a:ext uri="{FF2B5EF4-FFF2-40B4-BE49-F238E27FC236}">
                <a16:creationId xmlns:a16="http://schemas.microsoft.com/office/drawing/2014/main" id="{6604006F-3586-8F7F-EAE4-1B77187F4534}"/>
              </a:ext>
            </a:extLst>
          </p:cNvPr>
          <p:cNvSpPr>
            <a:spLocks noGrp="1"/>
          </p:cNvSpPr>
          <p:nvPr>
            <p:ph type="title"/>
          </p:nvPr>
        </p:nvSpPr>
        <p:spPr>
          <a:xfrm>
            <a:off x="215900" y="112931"/>
            <a:ext cx="11802533" cy="595312"/>
          </a:xfrm>
        </p:spPr>
        <p:txBody>
          <a:bodyPr/>
          <a:lstStyle/>
          <a:p>
            <a:r>
              <a:rPr lang="en-US" dirty="0"/>
              <a:t>Scope of</a:t>
            </a:r>
            <a:r>
              <a:rPr lang="en-US" i="1" dirty="0"/>
              <a:t> </a:t>
            </a:r>
            <a:r>
              <a:rPr lang="en-US" i="1" dirty="0" err="1"/>
              <a:t>MacroPlacement</a:t>
            </a:r>
            <a:endParaRPr lang="en-US" dirty="0"/>
          </a:p>
        </p:txBody>
      </p:sp>
      <p:sp>
        <p:nvSpPr>
          <p:cNvPr id="4" name="TextBox 3">
            <a:extLst>
              <a:ext uri="{FF2B5EF4-FFF2-40B4-BE49-F238E27FC236}">
                <a16:creationId xmlns:a16="http://schemas.microsoft.com/office/drawing/2014/main" id="{44A3F50E-9FCF-1FFE-84C9-6A2BD29279EE}"/>
              </a:ext>
            </a:extLst>
          </p:cNvPr>
          <p:cNvSpPr txBox="1"/>
          <p:nvPr/>
        </p:nvSpPr>
        <p:spPr>
          <a:xfrm>
            <a:off x="873465" y="6192016"/>
            <a:ext cx="10467930" cy="369332"/>
          </a:xfrm>
          <a:prstGeom prst="rect">
            <a:avLst/>
          </a:prstGeom>
          <a:noFill/>
        </p:spPr>
        <p:txBody>
          <a:bodyPr wrap="none" rtlCol="0">
            <a:spAutoFit/>
          </a:bodyPr>
          <a:lstStyle/>
          <a:p>
            <a:r>
              <a:rPr lang="en-US" dirty="0">
                <a:solidFill>
                  <a:srgbClr val="00B050"/>
                </a:solidFill>
              </a:rPr>
              <a:t>*</a:t>
            </a:r>
            <a:r>
              <a:rPr lang="en-US" dirty="0">
                <a:latin typeface="Arial" panose="020B0604020202020204" pitchFamily="34" charset="0"/>
                <a:cs typeface="Arial" panose="020B0604020202020204" pitchFamily="34" charset="0"/>
              </a:rPr>
              <a:t>Simulated annealing is implemented following the description in the “Stronger Baselines” manuscript</a:t>
            </a:r>
          </a:p>
        </p:txBody>
      </p:sp>
    </p:spTree>
    <p:extLst>
      <p:ext uri="{BB962C8B-B14F-4D97-AF65-F5344CB8AC3E}">
        <p14:creationId xmlns:p14="http://schemas.microsoft.com/office/powerpoint/2010/main" val="2543266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8DBB76-5F92-316D-B541-AAACF675907B}"/>
              </a:ext>
            </a:extLst>
          </p:cNvPr>
          <p:cNvSpPr>
            <a:spLocks noGrp="1"/>
          </p:cNvSpPr>
          <p:nvPr>
            <p:ph type="title"/>
          </p:nvPr>
        </p:nvSpPr>
        <p:spPr>
          <a:xfrm>
            <a:off x="205581" y="116632"/>
            <a:ext cx="11802533" cy="595312"/>
          </a:xfrm>
        </p:spPr>
        <p:txBody>
          <a:bodyPr/>
          <a:lstStyle/>
          <a:p>
            <a:r>
              <a:rPr lang="en-US" dirty="0"/>
              <a:t>CT, SA and Human results for Modern Benchmarks</a:t>
            </a:r>
          </a:p>
        </p:txBody>
      </p:sp>
      <p:pic>
        <p:nvPicPr>
          <p:cNvPr id="1026" name="Picture 2">
            <a:extLst>
              <a:ext uri="{FF2B5EF4-FFF2-40B4-BE49-F238E27FC236}">
                <a16:creationId xmlns:a16="http://schemas.microsoft.com/office/drawing/2014/main" id="{000E2155-77EB-B00B-DDEF-53799F860B07}"/>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p:blipFill>
        <p:spPr bwMode="auto">
          <a:xfrm>
            <a:off x="205581" y="1217340"/>
            <a:ext cx="11780838" cy="35798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7F29745-E540-3502-3B21-CF83581E5AA6}"/>
              </a:ext>
            </a:extLst>
          </p:cNvPr>
          <p:cNvSpPr txBox="1"/>
          <p:nvPr/>
        </p:nvSpPr>
        <p:spPr>
          <a:xfrm>
            <a:off x="375976" y="4941168"/>
            <a:ext cx="11582400" cy="1200329"/>
          </a:xfrm>
          <a:prstGeom prst="rect">
            <a:avLst/>
          </a:prstGeom>
          <a:noFill/>
        </p:spPr>
        <p:txBody>
          <a:bodyPr wrap="square" rtlCol="0">
            <a:spAutoFit/>
          </a:bodyPr>
          <a:lstStyle/>
          <a:p>
            <a:pPr marL="228600" indent="-228600">
              <a:buClr>
                <a:srgbClr val="C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Normalized routed wirelength, proxy cost, and TNS </a:t>
            </a:r>
            <a:r>
              <a:rPr lang="en-US" sz="2400" dirty="0">
                <a:latin typeface="Arial" panose="020B0604020202020204" pitchFamily="34" charset="0"/>
                <a:cs typeface="Arial" panose="020B0604020202020204" pitchFamily="34" charset="0"/>
                <a:sym typeface="Wingdings" pitchFamily="2" charset="2"/>
              </a:rPr>
              <a:t></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Lower values are better</a:t>
            </a:r>
            <a:r>
              <a:rPr lang="en-US" sz="2400" dirty="0">
                <a:latin typeface="Arial" panose="020B0604020202020204" pitchFamily="34" charset="0"/>
                <a:cs typeface="Arial" panose="020B0604020202020204" pitchFamily="34" charset="0"/>
              </a:rPr>
              <a:t> </a:t>
            </a:r>
          </a:p>
          <a:p>
            <a:pPr marL="228600" indent="-228600">
              <a:buClr>
                <a:srgbClr val="C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All data is normalized to </a:t>
            </a:r>
            <a:r>
              <a:rPr lang="en-US" sz="2400" i="1" dirty="0">
                <a:latin typeface="Arial" panose="020B0604020202020204" pitchFamily="34" charset="0"/>
                <a:cs typeface="Arial" panose="020B0604020202020204" pitchFamily="34" charset="0"/>
              </a:rPr>
              <a:t>CT </a:t>
            </a:r>
            <a:r>
              <a:rPr lang="en-US" sz="2400" dirty="0">
                <a:latin typeface="Arial" panose="020B0604020202020204" pitchFamily="34" charset="0"/>
                <a:cs typeface="Arial" panose="020B0604020202020204" pitchFamily="34" charset="0"/>
              </a:rPr>
              <a:t>results</a:t>
            </a:r>
            <a:endParaRPr lang="en-US" sz="2400" i="1" dirty="0">
              <a:latin typeface="Arial" panose="020B0604020202020204" pitchFamily="34" charset="0"/>
              <a:cs typeface="Arial" panose="020B0604020202020204" pitchFamily="34" charset="0"/>
            </a:endParaRPr>
          </a:p>
          <a:p>
            <a:pPr marL="228600" indent="-228600">
              <a:buClr>
                <a:srgbClr val="C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More details: </a:t>
            </a:r>
            <a:r>
              <a:rPr lang="en-US" sz="2400" b="1" dirty="0">
                <a:latin typeface="Arial" panose="020B0604020202020204" pitchFamily="34" charset="0"/>
                <a:cs typeface="Arial" panose="020B0604020202020204" pitchFamily="34" charset="0"/>
              </a:rPr>
              <a:t>Table 1</a:t>
            </a:r>
            <a:r>
              <a:rPr lang="en-US" sz="2400" dirty="0">
                <a:latin typeface="Arial" panose="020B0604020202020204" pitchFamily="34" charset="0"/>
                <a:cs typeface="Arial" panose="020B0604020202020204" pitchFamily="34" charset="0"/>
              </a:rPr>
              <a:t> of our paper</a:t>
            </a:r>
          </a:p>
        </p:txBody>
      </p:sp>
      <p:sp>
        <p:nvSpPr>
          <p:cNvPr id="4" name="TextBox 3">
            <a:extLst>
              <a:ext uri="{FF2B5EF4-FFF2-40B4-BE49-F238E27FC236}">
                <a16:creationId xmlns:a16="http://schemas.microsoft.com/office/drawing/2014/main" id="{E0D48EE3-40BA-2858-23D9-1E21E63913AD}"/>
              </a:ext>
            </a:extLst>
          </p:cNvPr>
          <p:cNvSpPr txBox="1"/>
          <p:nvPr/>
        </p:nvSpPr>
        <p:spPr>
          <a:xfrm>
            <a:off x="1158682" y="892985"/>
            <a:ext cx="2525050" cy="369332"/>
          </a:xfrm>
          <a:prstGeom prst="rect">
            <a:avLst/>
          </a:prstGeom>
          <a:noFill/>
        </p:spPr>
        <p:txBody>
          <a:bodyPr wrap="none" rtlCol="0">
            <a:spAutoFit/>
          </a:bodyPr>
          <a:lstStyle/>
          <a:p>
            <a:r>
              <a:rPr lang="en-US" b="1" dirty="0"/>
              <a:t>*Routed Wirelength</a:t>
            </a:r>
          </a:p>
        </p:txBody>
      </p:sp>
      <p:sp>
        <p:nvSpPr>
          <p:cNvPr id="5" name="TextBox 4">
            <a:extLst>
              <a:ext uri="{FF2B5EF4-FFF2-40B4-BE49-F238E27FC236}">
                <a16:creationId xmlns:a16="http://schemas.microsoft.com/office/drawing/2014/main" id="{CB35D056-5D6B-6463-4681-DD26372DE62A}"/>
              </a:ext>
            </a:extLst>
          </p:cNvPr>
          <p:cNvSpPr txBox="1"/>
          <p:nvPr/>
        </p:nvSpPr>
        <p:spPr>
          <a:xfrm>
            <a:off x="9526340" y="890988"/>
            <a:ext cx="1430200" cy="369332"/>
          </a:xfrm>
          <a:prstGeom prst="rect">
            <a:avLst/>
          </a:prstGeom>
          <a:noFill/>
        </p:spPr>
        <p:txBody>
          <a:bodyPr wrap="none" rtlCol="0">
            <a:spAutoFit/>
          </a:bodyPr>
          <a:lstStyle/>
          <a:p>
            <a:r>
              <a:rPr lang="en-US" b="1" dirty="0"/>
              <a:t>Proxy Cost</a:t>
            </a:r>
          </a:p>
        </p:txBody>
      </p:sp>
      <p:sp>
        <p:nvSpPr>
          <p:cNvPr id="6" name="TextBox 5">
            <a:extLst>
              <a:ext uri="{FF2B5EF4-FFF2-40B4-BE49-F238E27FC236}">
                <a16:creationId xmlns:a16="http://schemas.microsoft.com/office/drawing/2014/main" id="{92F2039F-7342-6D55-63F2-DB8B283D767E}"/>
              </a:ext>
            </a:extLst>
          </p:cNvPr>
          <p:cNvSpPr txBox="1"/>
          <p:nvPr/>
        </p:nvSpPr>
        <p:spPr>
          <a:xfrm>
            <a:off x="5732165" y="876992"/>
            <a:ext cx="797013" cy="369332"/>
          </a:xfrm>
          <a:prstGeom prst="rect">
            <a:avLst/>
          </a:prstGeom>
          <a:noFill/>
        </p:spPr>
        <p:txBody>
          <a:bodyPr wrap="none" rtlCol="0">
            <a:spAutoFit/>
          </a:bodyPr>
          <a:lstStyle/>
          <a:p>
            <a:r>
              <a:rPr lang="en-US" b="1" dirty="0"/>
              <a:t>*TNS</a:t>
            </a:r>
          </a:p>
        </p:txBody>
      </p:sp>
      <p:sp>
        <p:nvSpPr>
          <p:cNvPr id="2" name="TextBox 1">
            <a:extLst>
              <a:ext uri="{FF2B5EF4-FFF2-40B4-BE49-F238E27FC236}">
                <a16:creationId xmlns:a16="http://schemas.microsoft.com/office/drawing/2014/main" id="{A709CC26-E916-C8AB-712A-7DA1E1325E71}"/>
              </a:ext>
            </a:extLst>
          </p:cNvPr>
          <p:cNvSpPr txBox="1"/>
          <p:nvPr/>
        </p:nvSpPr>
        <p:spPr>
          <a:xfrm>
            <a:off x="875420" y="1343958"/>
            <a:ext cx="492443" cy="369332"/>
          </a:xfrm>
          <a:prstGeom prst="rect">
            <a:avLst/>
          </a:prstGeom>
          <a:noFill/>
        </p:spPr>
        <p:txBody>
          <a:bodyPr wrap="none" rtlCol="0">
            <a:spAutoFit/>
          </a:bodyPr>
          <a:lstStyle/>
          <a:p>
            <a:r>
              <a:rPr lang="en-US" b="1" dirty="0">
                <a:solidFill>
                  <a:srgbClr val="0178B9"/>
                </a:solidFill>
                <a:latin typeface="Arial" panose="020B0604020202020204" pitchFamily="34" charset="0"/>
                <a:cs typeface="Arial" panose="020B0604020202020204" pitchFamily="34" charset="0"/>
              </a:rPr>
              <a:t>CT</a:t>
            </a:r>
          </a:p>
        </p:txBody>
      </p:sp>
      <p:sp>
        <p:nvSpPr>
          <p:cNvPr id="8" name="TextBox 7">
            <a:extLst>
              <a:ext uri="{FF2B5EF4-FFF2-40B4-BE49-F238E27FC236}">
                <a16:creationId xmlns:a16="http://schemas.microsoft.com/office/drawing/2014/main" id="{99AC9BAC-2EDE-EFED-DA81-9791C22EFFFF}"/>
              </a:ext>
            </a:extLst>
          </p:cNvPr>
          <p:cNvSpPr txBox="1"/>
          <p:nvPr/>
        </p:nvSpPr>
        <p:spPr>
          <a:xfrm>
            <a:off x="4619836" y="3007246"/>
            <a:ext cx="492443" cy="369332"/>
          </a:xfrm>
          <a:prstGeom prst="rect">
            <a:avLst/>
          </a:prstGeom>
          <a:noFill/>
        </p:spPr>
        <p:txBody>
          <a:bodyPr wrap="none" rtlCol="0">
            <a:spAutoFit/>
          </a:bodyPr>
          <a:lstStyle/>
          <a:p>
            <a:r>
              <a:rPr lang="en-US" b="1" dirty="0">
                <a:solidFill>
                  <a:srgbClr val="0178B9"/>
                </a:solidFill>
                <a:latin typeface="Arial" panose="020B0604020202020204" pitchFamily="34" charset="0"/>
                <a:cs typeface="Arial" panose="020B0604020202020204" pitchFamily="34" charset="0"/>
              </a:rPr>
              <a:t>CT</a:t>
            </a:r>
          </a:p>
        </p:txBody>
      </p:sp>
      <p:sp>
        <p:nvSpPr>
          <p:cNvPr id="9" name="TextBox 8">
            <a:extLst>
              <a:ext uri="{FF2B5EF4-FFF2-40B4-BE49-F238E27FC236}">
                <a16:creationId xmlns:a16="http://schemas.microsoft.com/office/drawing/2014/main" id="{E5C964A3-D483-4CE6-8AD3-4BAEA0F74B9F}"/>
              </a:ext>
            </a:extLst>
          </p:cNvPr>
          <p:cNvSpPr txBox="1"/>
          <p:nvPr/>
        </p:nvSpPr>
        <p:spPr>
          <a:xfrm>
            <a:off x="8580276" y="2729508"/>
            <a:ext cx="492443" cy="369332"/>
          </a:xfrm>
          <a:prstGeom prst="rect">
            <a:avLst/>
          </a:prstGeom>
          <a:noFill/>
        </p:spPr>
        <p:txBody>
          <a:bodyPr wrap="none" rtlCol="0">
            <a:spAutoFit/>
          </a:bodyPr>
          <a:lstStyle/>
          <a:p>
            <a:r>
              <a:rPr lang="en-US" b="1" dirty="0">
                <a:solidFill>
                  <a:srgbClr val="0178B9"/>
                </a:solidFill>
                <a:latin typeface="Arial" panose="020B0604020202020204" pitchFamily="34" charset="0"/>
                <a:cs typeface="Arial" panose="020B0604020202020204" pitchFamily="34" charset="0"/>
              </a:rPr>
              <a:t>CT</a:t>
            </a:r>
          </a:p>
        </p:txBody>
      </p:sp>
      <p:sp>
        <p:nvSpPr>
          <p:cNvPr id="10" name="TextBox 9">
            <a:extLst>
              <a:ext uri="{FF2B5EF4-FFF2-40B4-BE49-F238E27FC236}">
                <a16:creationId xmlns:a16="http://schemas.microsoft.com/office/drawing/2014/main" id="{1741E534-3419-E902-FCDA-FF2C6C391521}"/>
              </a:ext>
            </a:extLst>
          </p:cNvPr>
          <p:cNvSpPr txBox="1"/>
          <p:nvPr/>
        </p:nvSpPr>
        <p:spPr>
          <a:xfrm>
            <a:off x="948655" y="3269568"/>
            <a:ext cx="966931" cy="369332"/>
          </a:xfrm>
          <a:prstGeom prst="rect">
            <a:avLst/>
          </a:prstGeom>
          <a:noFill/>
        </p:spPr>
        <p:txBody>
          <a:bodyPr wrap="none" rtlCol="0">
            <a:spAutoFit/>
          </a:bodyPr>
          <a:lstStyle/>
          <a:p>
            <a:r>
              <a:rPr lang="en-US" b="1" dirty="0">
                <a:solidFill>
                  <a:srgbClr val="00A300"/>
                </a:solidFill>
                <a:latin typeface="Arial" panose="020B0604020202020204" pitchFamily="34" charset="0"/>
                <a:cs typeface="Arial" panose="020B0604020202020204" pitchFamily="34" charset="0"/>
              </a:rPr>
              <a:t>Human</a:t>
            </a:r>
          </a:p>
        </p:txBody>
      </p:sp>
      <p:sp>
        <p:nvSpPr>
          <p:cNvPr id="11" name="TextBox 10">
            <a:extLst>
              <a:ext uri="{FF2B5EF4-FFF2-40B4-BE49-F238E27FC236}">
                <a16:creationId xmlns:a16="http://schemas.microsoft.com/office/drawing/2014/main" id="{962EB88A-98BC-4B26-61D7-8487CC1ADBD3}"/>
              </a:ext>
            </a:extLst>
          </p:cNvPr>
          <p:cNvSpPr txBox="1"/>
          <p:nvPr/>
        </p:nvSpPr>
        <p:spPr>
          <a:xfrm>
            <a:off x="6577101" y="3269568"/>
            <a:ext cx="966931" cy="369332"/>
          </a:xfrm>
          <a:prstGeom prst="rect">
            <a:avLst/>
          </a:prstGeom>
          <a:noFill/>
        </p:spPr>
        <p:txBody>
          <a:bodyPr wrap="none" rtlCol="0">
            <a:spAutoFit/>
          </a:bodyPr>
          <a:lstStyle/>
          <a:p>
            <a:r>
              <a:rPr lang="en-US" b="1" dirty="0">
                <a:solidFill>
                  <a:srgbClr val="00A300"/>
                </a:solidFill>
                <a:latin typeface="Arial" panose="020B0604020202020204" pitchFamily="34" charset="0"/>
                <a:cs typeface="Arial" panose="020B0604020202020204" pitchFamily="34" charset="0"/>
              </a:rPr>
              <a:t>Human</a:t>
            </a:r>
          </a:p>
        </p:txBody>
      </p:sp>
      <p:sp>
        <p:nvSpPr>
          <p:cNvPr id="12" name="TextBox 11">
            <a:extLst>
              <a:ext uri="{FF2B5EF4-FFF2-40B4-BE49-F238E27FC236}">
                <a16:creationId xmlns:a16="http://schemas.microsoft.com/office/drawing/2014/main" id="{1D10D4F0-9E14-5646-BF7F-94033737D172}"/>
              </a:ext>
            </a:extLst>
          </p:cNvPr>
          <p:cNvSpPr txBox="1"/>
          <p:nvPr/>
        </p:nvSpPr>
        <p:spPr>
          <a:xfrm>
            <a:off x="8580276" y="1657018"/>
            <a:ext cx="966931" cy="369332"/>
          </a:xfrm>
          <a:prstGeom prst="rect">
            <a:avLst/>
          </a:prstGeom>
          <a:noFill/>
        </p:spPr>
        <p:txBody>
          <a:bodyPr wrap="none" rtlCol="0">
            <a:spAutoFit/>
          </a:bodyPr>
          <a:lstStyle/>
          <a:p>
            <a:r>
              <a:rPr lang="en-US" b="1" dirty="0">
                <a:solidFill>
                  <a:srgbClr val="00A300"/>
                </a:solidFill>
                <a:latin typeface="Arial" panose="020B0604020202020204" pitchFamily="34" charset="0"/>
                <a:cs typeface="Arial" panose="020B0604020202020204" pitchFamily="34" charset="0"/>
              </a:rPr>
              <a:t>Human</a:t>
            </a:r>
          </a:p>
        </p:txBody>
      </p:sp>
      <p:sp>
        <p:nvSpPr>
          <p:cNvPr id="13" name="TextBox 12">
            <a:extLst>
              <a:ext uri="{FF2B5EF4-FFF2-40B4-BE49-F238E27FC236}">
                <a16:creationId xmlns:a16="http://schemas.microsoft.com/office/drawing/2014/main" id="{5E624EF7-EB9A-072A-CE29-D57ACC79F9EB}"/>
              </a:ext>
            </a:extLst>
          </p:cNvPr>
          <p:cNvSpPr txBox="1"/>
          <p:nvPr/>
        </p:nvSpPr>
        <p:spPr>
          <a:xfrm>
            <a:off x="803412" y="2651295"/>
            <a:ext cx="505267" cy="369332"/>
          </a:xfrm>
          <a:prstGeom prst="rect">
            <a:avLst/>
          </a:prstGeom>
          <a:noFill/>
        </p:spPr>
        <p:txBody>
          <a:bodyPr wrap="none" rtlCol="0">
            <a:spAutoFit/>
          </a:bodyPr>
          <a:lstStyle/>
          <a:p>
            <a:r>
              <a:rPr lang="en-US" b="1" dirty="0">
                <a:solidFill>
                  <a:srgbClr val="FF7500"/>
                </a:solidFill>
                <a:latin typeface="Arial" panose="020B0604020202020204" pitchFamily="34" charset="0"/>
                <a:cs typeface="Arial" panose="020B0604020202020204" pitchFamily="34" charset="0"/>
              </a:rPr>
              <a:t>SA</a:t>
            </a:r>
          </a:p>
        </p:txBody>
      </p:sp>
      <p:sp>
        <p:nvSpPr>
          <p:cNvPr id="14" name="TextBox 13">
            <a:extLst>
              <a:ext uri="{FF2B5EF4-FFF2-40B4-BE49-F238E27FC236}">
                <a16:creationId xmlns:a16="http://schemas.microsoft.com/office/drawing/2014/main" id="{72C10A42-04D3-A096-3EA6-97F70C951884}"/>
              </a:ext>
            </a:extLst>
          </p:cNvPr>
          <p:cNvSpPr txBox="1"/>
          <p:nvPr/>
        </p:nvSpPr>
        <p:spPr>
          <a:xfrm>
            <a:off x="4597403" y="1842614"/>
            <a:ext cx="505267" cy="369332"/>
          </a:xfrm>
          <a:prstGeom prst="rect">
            <a:avLst/>
          </a:prstGeom>
          <a:noFill/>
        </p:spPr>
        <p:txBody>
          <a:bodyPr wrap="none" rtlCol="0">
            <a:spAutoFit/>
          </a:bodyPr>
          <a:lstStyle/>
          <a:p>
            <a:r>
              <a:rPr lang="en-US" b="1" dirty="0">
                <a:solidFill>
                  <a:srgbClr val="FF7500"/>
                </a:solidFill>
                <a:latin typeface="Arial" panose="020B0604020202020204" pitchFamily="34" charset="0"/>
                <a:cs typeface="Arial" panose="020B0604020202020204" pitchFamily="34" charset="0"/>
              </a:rPr>
              <a:t>SA</a:t>
            </a:r>
          </a:p>
        </p:txBody>
      </p:sp>
      <p:sp>
        <p:nvSpPr>
          <p:cNvPr id="15" name="TextBox 14">
            <a:extLst>
              <a:ext uri="{FF2B5EF4-FFF2-40B4-BE49-F238E27FC236}">
                <a16:creationId xmlns:a16="http://schemas.microsoft.com/office/drawing/2014/main" id="{A2333F71-9501-13AC-C1EF-B77CEF0E97E3}"/>
              </a:ext>
            </a:extLst>
          </p:cNvPr>
          <p:cNvSpPr txBox="1"/>
          <p:nvPr/>
        </p:nvSpPr>
        <p:spPr>
          <a:xfrm>
            <a:off x="8580276" y="3136989"/>
            <a:ext cx="505267" cy="369332"/>
          </a:xfrm>
          <a:prstGeom prst="rect">
            <a:avLst/>
          </a:prstGeom>
          <a:noFill/>
        </p:spPr>
        <p:txBody>
          <a:bodyPr wrap="none" rtlCol="0">
            <a:spAutoFit/>
          </a:bodyPr>
          <a:lstStyle/>
          <a:p>
            <a:r>
              <a:rPr lang="en-US" b="1" dirty="0">
                <a:solidFill>
                  <a:srgbClr val="FF7500"/>
                </a:solidFill>
                <a:latin typeface="Arial" panose="020B0604020202020204" pitchFamily="34" charset="0"/>
                <a:cs typeface="Arial" panose="020B0604020202020204" pitchFamily="34" charset="0"/>
              </a:rPr>
              <a:t>SA</a:t>
            </a:r>
          </a:p>
        </p:txBody>
      </p:sp>
      <p:grpSp>
        <p:nvGrpSpPr>
          <p:cNvPr id="16" name="Group 15">
            <a:extLst>
              <a:ext uri="{FF2B5EF4-FFF2-40B4-BE49-F238E27FC236}">
                <a16:creationId xmlns:a16="http://schemas.microsoft.com/office/drawing/2014/main" id="{4D4FCF68-8A7B-7212-6AAE-8D88D450541F}"/>
              </a:ext>
            </a:extLst>
          </p:cNvPr>
          <p:cNvGrpSpPr/>
          <p:nvPr/>
        </p:nvGrpSpPr>
        <p:grpSpPr>
          <a:xfrm>
            <a:off x="1343472" y="3108784"/>
            <a:ext cx="304800" cy="304800"/>
            <a:chOff x="6705600" y="4953000"/>
            <a:chExt cx="304800" cy="304800"/>
          </a:xfrm>
        </p:grpSpPr>
        <p:sp>
          <p:nvSpPr>
            <p:cNvPr id="17" name="Oval 16">
              <a:extLst>
                <a:ext uri="{FF2B5EF4-FFF2-40B4-BE49-F238E27FC236}">
                  <a16:creationId xmlns:a16="http://schemas.microsoft.com/office/drawing/2014/main" id="{F16B660E-9334-4EA0-D76C-ECC3BBDA78C7}"/>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8" name="5-Point Star 37">
              <a:extLst>
                <a:ext uri="{FF2B5EF4-FFF2-40B4-BE49-F238E27FC236}">
                  <a16:creationId xmlns:a16="http://schemas.microsoft.com/office/drawing/2014/main" id="{5BE2BEE1-0132-E6E9-8B17-B8040AB5ECD7}"/>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19" name="Group 18">
            <a:extLst>
              <a:ext uri="{FF2B5EF4-FFF2-40B4-BE49-F238E27FC236}">
                <a16:creationId xmlns:a16="http://schemas.microsoft.com/office/drawing/2014/main" id="{F1B8A1EE-7B04-BDF5-BE48-ECAF778B074C}"/>
              </a:ext>
            </a:extLst>
          </p:cNvPr>
          <p:cNvGrpSpPr/>
          <p:nvPr/>
        </p:nvGrpSpPr>
        <p:grpSpPr>
          <a:xfrm>
            <a:off x="1938772" y="2225452"/>
            <a:ext cx="304800" cy="304800"/>
            <a:chOff x="6705600" y="4953000"/>
            <a:chExt cx="304800" cy="304800"/>
          </a:xfrm>
        </p:grpSpPr>
        <p:sp>
          <p:nvSpPr>
            <p:cNvPr id="20" name="Oval 19">
              <a:extLst>
                <a:ext uri="{FF2B5EF4-FFF2-40B4-BE49-F238E27FC236}">
                  <a16:creationId xmlns:a16="http://schemas.microsoft.com/office/drawing/2014/main" id="{600C2449-0594-8E28-B1B3-EEB03D3B60BF}"/>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21" name="5-Point Star 37">
              <a:extLst>
                <a:ext uri="{FF2B5EF4-FFF2-40B4-BE49-F238E27FC236}">
                  <a16:creationId xmlns:a16="http://schemas.microsoft.com/office/drawing/2014/main" id="{09D4348B-1E40-86A3-356C-9B81799BDF38}"/>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22" name="Group 21">
            <a:extLst>
              <a:ext uri="{FF2B5EF4-FFF2-40B4-BE49-F238E27FC236}">
                <a16:creationId xmlns:a16="http://schemas.microsoft.com/office/drawing/2014/main" id="{C46E9951-943C-E676-1BA8-0510878A3587}"/>
              </a:ext>
            </a:extLst>
          </p:cNvPr>
          <p:cNvGrpSpPr/>
          <p:nvPr/>
        </p:nvGrpSpPr>
        <p:grpSpPr>
          <a:xfrm>
            <a:off x="3090900" y="3413584"/>
            <a:ext cx="304800" cy="304800"/>
            <a:chOff x="6705600" y="4953000"/>
            <a:chExt cx="304800" cy="304800"/>
          </a:xfrm>
        </p:grpSpPr>
        <p:sp>
          <p:nvSpPr>
            <p:cNvPr id="23" name="Oval 22">
              <a:extLst>
                <a:ext uri="{FF2B5EF4-FFF2-40B4-BE49-F238E27FC236}">
                  <a16:creationId xmlns:a16="http://schemas.microsoft.com/office/drawing/2014/main" id="{EFBA9E90-18E9-D837-0C7D-E337E1328A38}"/>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24" name="5-Point Star 37">
              <a:extLst>
                <a:ext uri="{FF2B5EF4-FFF2-40B4-BE49-F238E27FC236}">
                  <a16:creationId xmlns:a16="http://schemas.microsoft.com/office/drawing/2014/main" id="{AC0A0DB4-7E09-BF3B-769B-E03FAE657A5D}"/>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25" name="Group 24">
            <a:extLst>
              <a:ext uri="{FF2B5EF4-FFF2-40B4-BE49-F238E27FC236}">
                <a16:creationId xmlns:a16="http://schemas.microsoft.com/office/drawing/2014/main" id="{BA2FAD81-73A5-6DAF-50DE-E7AF0160D779}"/>
              </a:ext>
            </a:extLst>
          </p:cNvPr>
          <p:cNvGrpSpPr/>
          <p:nvPr/>
        </p:nvGrpSpPr>
        <p:grpSpPr>
          <a:xfrm>
            <a:off x="3666964" y="2136676"/>
            <a:ext cx="304800" cy="304800"/>
            <a:chOff x="6705600" y="4953000"/>
            <a:chExt cx="304800" cy="304800"/>
          </a:xfrm>
        </p:grpSpPr>
        <p:sp>
          <p:nvSpPr>
            <p:cNvPr id="26" name="Oval 25">
              <a:extLst>
                <a:ext uri="{FF2B5EF4-FFF2-40B4-BE49-F238E27FC236}">
                  <a16:creationId xmlns:a16="http://schemas.microsoft.com/office/drawing/2014/main" id="{D6682777-551B-08A5-2EEE-65012DF7CF93}"/>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27" name="5-Point Star 37">
              <a:extLst>
                <a:ext uri="{FF2B5EF4-FFF2-40B4-BE49-F238E27FC236}">
                  <a16:creationId xmlns:a16="http://schemas.microsoft.com/office/drawing/2014/main" id="{443D075A-ED94-708F-EA43-83C7FFFC570A}"/>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28" name="Group 27">
            <a:extLst>
              <a:ext uri="{FF2B5EF4-FFF2-40B4-BE49-F238E27FC236}">
                <a16:creationId xmlns:a16="http://schemas.microsoft.com/office/drawing/2014/main" id="{492F04EB-7DF3-0E60-CE9F-489197C002B5}"/>
              </a:ext>
            </a:extLst>
          </p:cNvPr>
          <p:cNvGrpSpPr/>
          <p:nvPr/>
        </p:nvGrpSpPr>
        <p:grpSpPr>
          <a:xfrm>
            <a:off x="767408" y="2513484"/>
            <a:ext cx="304800" cy="304800"/>
            <a:chOff x="4724400" y="5029200"/>
            <a:chExt cx="304800" cy="304800"/>
          </a:xfrm>
        </p:grpSpPr>
        <p:sp>
          <p:nvSpPr>
            <p:cNvPr id="29" name="Oval 28">
              <a:extLst>
                <a:ext uri="{FF2B5EF4-FFF2-40B4-BE49-F238E27FC236}">
                  <a16:creationId xmlns:a16="http://schemas.microsoft.com/office/drawing/2014/main" id="{81B7F0A1-90D2-6D43-8393-421710D560DE}"/>
                </a:ext>
              </a:extLst>
            </p:cNvPr>
            <p:cNvSpPr/>
            <p:nvPr/>
          </p:nvSpPr>
          <p:spPr bwMode="auto">
            <a:xfrm>
              <a:off x="4724400" y="5029200"/>
              <a:ext cx="304800" cy="304800"/>
            </a:xfrm>
            <a:prstGeom prst="ellipse">
              <a:avLst/>
            </a:prstGeom>
            <a:gradFill flip="none" rotWithShape="1">
              <a:gsLst>
                <a:gs pos="79800">
                  <a:schemeClr val="bg1">
                    <a:alpha val="0"/>
                  </a:schemeClr>
                </a:gs>
                <a:gs pos="0">
                  <a:srgbClr val="FF983E"/>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30" name="5-Point Star 42">
              <a:extLst>
                <a:ext uri="{FF2B5EF4-FFF2-40B4-BE49-F238E27FC236}">
                  <a16:creationId xmlns:a16="http://schemas.microsoft.com/office/drawing/2014/main" id="{DFCC004C-7B05-196C-6614-69437F73AA63}"/>
                </a:ext>
              </a:extLst>
            </p:cNvPr>
            <p:cNvSpPr/>
            <p:nvPr/>
          </p:nvSpPr>
          <p:spPr bwMode="auto">
            <a:xfrm>
              <a:off x="4831080" y="5135880"/>
              <a:ext cx="91440" cy="91440"/>
            </a:xfrm>
            <a:prstGeom prst="star5">
              <a:avLst/>
            </a:prstGeom>
            <a:solidFill>
              <a:srgbClr val="D62728"/>
            </a:solidFill>
            <a:ln w="25400" cap="flat" cmpd="sng" algn="ctr">
              <a:solidFill>
                <a:srgbClr val="FF7F0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31" name="Group 30">
            <a:extLst>
              <a:ext uri="{FF2B5EF4-FFF2-40B4-BE49-F238E27FC236}">
                <a16:creationId xmlns:a16="http://schemas.microsoft.com/office/drawing/2014/main" id="{769CB979-D56C-7475-8843-6860F4513D2C}"/>
              </a:ext>
            </a:extLst>
          </p:cNvPr>
          <p:cNvGrpSpPr/>
          <p:nvPr/>
        </p:nvGrpSpPr>
        <p:grpSpPr>
          <a:xfrm>
            <a:off x="8529637" y="3336776"/>
            <a:ext cx="304800" cy="304800"/>
            <a:chOff x="4724400" y="5029200"/>
            <a:chExt cx="304800" cy="304800"/>
          </a:xfrm>
        </p:grpSpPr>
        <p:sp>
          <p:nvSpPr>
            <p:cNvPr id="32" name="Oval 31">
              <a:extLst>
                <a:ext uri="{FF2B5EF4-FFF2-40B4-BE49-F238E27FC236}">
                  <a16:creationId xmlns:a16="http://schemas.microsoft.com/office/drawing/2014/main" id="{B9D6B962-B927-4F2D-83AF-CBACBE92E38A}"/>
                </a:ext>
              </a:extLst>
            </p:cNvPr>
            <p:cNvSpPr/>
            <p:nvPr/>
          </p:nvSpPr>
          <p:spPr bwMode="auto">
            <a:xfrm>
              <a:off x="4724400" y="5029200"/>
              <a:ext cx="304800" cy="304800"/>
            </a:xfrm>
            <a:prstGeom prst="ellipse">
              <a:avLst/>
            </a:prstGeom>
            <a:gradFill flip="none" rotWithShape="1">
              <a:gsLst>
                <a:gs pos="79800">
                  <a:schemeClr val="bg1">
                    <a:alpha val="0"/>
                  </a:schemeClr>
                </a:gs>
                <a:gs pos="0">
                  <a:srgbClr val="FF983E"/>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33" name="5-Point Star 42">
              <a:extLst>
                <a:ext uri="{FF2B5EF4-FFF2-40B4-BE49-F238E27FC236}">
                  <a16:creationId xmlns:a16="http://schemas.microsoft.com/office/drawing/2014/main" id="{62D3E974-8287-70CA-3F5C-ABDBFE846CCA}"/>
                </a:ext>
              </a:extLst>
            </p:cNvPr>
            <p:cNvSpPr/>
            <p:nvPr/>
          </p:nvSpPr>
          <p:spPr bwMode="auto">
            <a:xfrm>
              <a:off x="4831080" y="5135880"/>
              <a:ext cx="91440" cy="91440"/>
            </a:xfrm>
            <a:prstGeom prst="star5">
              <a:avLst/>
            </a:prstGeom>
            <a:solidFill>
              <a:srgbClr val="D62728"/>
            </a:solidFill>
            <a:ln w="25400" cap="flat" cmpd="sng" algn="ctr">
              <a:solidFill>
                <a:srgbClr val="FF7F0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34" name="Group 33">
            <a:extLst>
              <a:ext uri="{FF2B5EF4-FFF2-40B4-BE49-F238E27FC236}">
                <a16:creationId xmlns:a16="http://schemas.microsoft.com/office/drawing/2014/main" id="{51C507F1-233B-22B3-C26D-9DB6A0BB0E45}"/>
              </a:ext>
            </a:extLst>
          </p:cNvPr>
          <p:cNvGrpSpPr/>
          <p:nvPr/>
        </p:nvGrpSpPr>
        <p:grpSpPr>
          <a:xfrm>
            <a:off x="9120336" y="3252800"/>
            <a:ext cx="304800" cy="304800"/>
            <a:chOff x="4724400" y="5029200"/>
            <a:chExt cx="304800" cy="304800"/>
          </a:xfrm>
        </p:grpSpPr>
        <p:sp>
          <p:nvSpPr>
            <p:cNvPr id="35" name="Oval 34">
              <a:extLst>
                <a:ext uri="{FF2B5EF4-FFF2-40B4-BE49-F238E27FC236}">
                  <a16:creationId xmlns:a16="http://schemas.microsoft.com/office/drawing/2014/main" id="{20304D71-7DA1-3BFE-8C27-7F8708F15857}"/>
                </a:ext>
              </a:extLst>
            </p:cNvPr>
            <p:cNvSpPr/>
            <p:nvPr/>
          </p:nvSpPr>
          <p:spPr bwMode="auto">
            <a:xfrm>
              <a:off x="4724400" y="5029200"/>
              <a:ext cx="304800" cy="304800"/>
            </a:xfrm>
            <a:prstGeom prst="ellipse">
              <a:avLst/>
            </a:prstGeom>
            <a:gradFill flip="none" rotWithShape="1">
              <a:gsLst>
                <a:gs pos="79800">
                  <a:schemeClr val="bg1">
                    <a:alpha val="0"/>
                  </a:schemeClr>
                </a:gs>
                <a:gs pos="0">
                  <a:srgbClr val="FF983E"/>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36" name="5-Point Star 42">
              <a:extLst>
                <a:ext uri="{FF2B5EF4-FFF2-40B4-BE49-F238E27FC236}">
                  <a16:creationId xmlns:a16="http://schemas.microsoft.com/office/drawing/2014/main" id="{C84A4503-6D6D-09C3-70F6-255A8FA6D80E}"/>
                </a:ext>
              </a:extLst>
            </p:cNvPr>
            <p:cNvSpPr/>
            <p:nvPr/>
          </p:nvSpPr>
          <p:spPr bwMode="auto">
            <a:xfrm>
              <a:off x="4831080" y="5135880"/>
              <a:ext cx="91440" cy="91440"/>
            </a:xfrm>
            <a:prstGeom prst="star5">
              <a:avLst/>
            </a:prstGeom>
            <a:solidFill>
              <a:srgbClr val="D62728"/>
            </a:solidFill>
            <a:ln w="25400" cap="flat" cmpd="sng" algn="ctr">
              <a:solidFill>
                <a:srgbClr val="FF7F0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37" name="Group 36">
            <a:extLst>
              <a:ext uri="{FF2B5EF4-FFF2-40B4-BE49-F238E27FC236}">
                <a16:creationId xmlns:a16="http://schemas.microsoft.com/office/drawing/2014/main" id="{DDA7472F-51F2-21FE-F594-3F23BA51BD8A}"/>
              </a:ext>
            </a:extLst>
          </p:cNvPr>
          <p:cNvGrpSpPr/>
          <p:nvPr/>
        </p:nvGrpSpPr>
        <p:grpSpPr>
          <a:xfrm>
            <a:off x="10291700" y="3161556"/>
            <a:ext cx="304800" cy="304800"/>
            <a:chOff x="4724400" y="5029200"/>
            <a:chExt cx="304800" cy="304800"/>
          </a:xfrm>
        </p:grpSpPr>
        <p:sp>
          <p:nvSpPr>
            <p:cNvPr id="38" name="Oval 37">
              <a:extLst>
                <a:ext uri="{FF2B5EF4-FFF2-40B4-BE49-F238E27FC236}">
                  <a16:creationId xmlns:a16="http://schemas.microsoft.com/office/drawing/2014/main" id="{1440E4A9-2277-0078-5689-381E896BA7EA}"/>
                </a:ext>
              </a:extLst>
            </p:cNvPr>
            <p:cNvSpPr/>
            <p:nvPr/>
          </p:nvSpPr>
          <p:spPr bwMode="auto">
            <a:xfrm>
              <a:off x="4724400" y="5029200"/>
              <a:ext cx="304800" cy="304800"/>
            </a:xfrm>
            <a:prstGeom prst="ellipse">
              <a:avLst/>
            </a:prstGeom>
            <a:gradFill flip="none" rotWithShape="1">
              <a:gsLst>
                <a:gs pos="79800">
                  <a:schemeClr val="bg1">
                    <a:alpha val="0"/>
                  </a:schemeClr>
                </a:gs>
                <a:gs pos="0">
                  <a:srgbClr val="FF983E"/>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39" name="5-Point Star 42">
              <a:extLst>
                <a:ext uri="{FF2B5EF4-FFF2-40B4-BE49-F238E27FC236}">
                  <a16:creationId xmlns:a16="http://schemas.microsoft.com/office/drawing/2014/main" id="{A62AC1A5-7CEB-1F94-3EF9-1F737CA7C2C9}"/>
                </a:ext>
              </a:extLst>
            </p:cNvPr>
            <p:cNvSpPr/>
            <p:nvPr/>
          </p:nvSpPr>
          <p:spPr bwMode="auto">
            <a:xfrm>
              <a:off x="4831080" y="5135880"/>
              <a:ext cx="91440" cy="91440"/>
            </a:xfrm>
            <a:prstGeom prst="star5">
              <a:avLst/>
            </a:prstGeom>
            <a:solidFill>
              <a:srgbClr val="D62728"/>
            </a:solidFill>
            <a:ln w="25400" cap="flat" cmpd="sng" algn="ctr">
              <a:solidFill>
                <a:srgbClr val="FF7F0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40" name="Group 39">
            <a:extLst>
              <a:ext uri="{FF2B5EF4-FFF2-40B4-BE49-F238E27FC236}">
                <a16:creationId xmlns:a16="http://schemas.microsoft.com/office/drawing/2014/main" id="{4AA3D1E3-0781-CAE1-0036-7E58753902C2}"/>
              </a:ext>
            </a:extLst>
          </p:cNvPr>
          <p:cNvGrpSpPr/>
          <p:nvPr/>
        </p:nvGrpSpPr>
        <p:grpSpPr>
          <a:xfrm>
            <a:off x="10867764" y="3432820"/>
            <a:ext cx="304800" cy="304800"/>
            <a:chOff x="4724400" y="5029200"/>
            <a:chExt cx="304800" cy="304800"/>
          </a:xfrm>
        </p:grpSpPr>
        <p:sp>
          <p:nvSpPr>
            <p:cNvPr id="41" name="Oval 40">
              <a:extLst>
                <a:ext uri="{FF2B5EF4-FFF2-40B4-BE49-F238E27FC236}">
                  <a16:creationId xmlns:a16="http://schemas.microsoft.com/office/drawing/2014/main" id="{6D28D69C-44B9-7CA8-64AD-BA78E4CA2B53}"/>
                </a:ext>
              </a:extLst>
            </p:cNvPr>
            <p:cNvSpPr/>
            <p:nvPr/>
          </p:nvSpPr>
          <p:spPr bwMode="auto">
            <a:xfrm>
              <a:off x="4724400" y="5029200"/>
              <a:ext cx="304800" cy="304800"/>
            </a:xfrm>
            <a:prstGeom prst="ellipse">
              <a:avLst/>
            </a:prstGeom>
            <a:gradFill flip="none" rotWithShape="1">
              <a:gsLst>
                <a:gs pos="79800">
                  <a:schemeClr val="bg1">
                    <a:alpha val="0"/>
                  </a:schemeClr>
                </a:gs>
                <a:gs pos="0">
                  <a:srgbClr val="FF983E"/>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42" name="5-Point Star 42">
              <a:extLst>
                <a:ext uri="{FF2B5EF4-FFF2-40B4-BE49-F238E27FC236}">
                  <a16:creationId xmlns:a16="http://schemas.microsoft.com/office/drawing/2014/main" id="{237B9296-BE0A-B131-95C0-CDEBED1326F2}"/>
                </a:ext>
              </a:extLst>
            </p:cNvPr>
            <p:cNvSpPr/>
            <p:nvPr/>
          </p:nvSpPr>
          <p:spPr bwMode="auto">
            <a:xfrm>
              <a:off x="4831080" y="5135880"/>
              <a:ext cx="91440" cy="91440"/>
            </a:xfrm>
            <a:prstGeom prst="star5">
              <a:avLst/>
            </a:prstGeom>
            <a:solidFill>
              <a:srgbClr val="D62728"/>
            </a:solidFill>
            <a:ln w="25400" cap="flat" cmpd="sng" algn="ctr">
              <a:solidFill>
                <a:srgbClr val="FF7F0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43" name="Group 42">
            <a:extLst>
              <a:ext uri="{FF2B5EF4-FFF2-40B4-BE49-F238E27FC236}">
                <a16:creationId xmlns:a16="http://schemas.microsoft.com/office/drawing/2014/main" id="{F43F875A-DF44-3B40-D361-2D4D06F7F485}"/>
              </a:ext>
            </a:extLst>
          </p:cNvPr>
          <p:cNvGrpSpPr/>
          <p:nvPr/>
        </p:nvGrpSpPr>
        <p:grpSpPr>
          <a:xfrm>
            <a:off x="9696400" y="2981536"/>
            <a:ext cx="304800" cy="304800"/>
            <a:chOff x="5943600" y="3124200"/>
            <a:chExt cx="304800" cy="304800"/>
          </a:xfrm>
        </p:grpSpPr>
        <p:sp>
          <p:nvSpPr>
            <p:cNvPr id="44" name="Oval 43">
              <a:extLst>
                <a:ext uri="{FF2B5EF4-FFF2-40B4-BE49-F238E27FC236}">
                  <a16:creationId xmlns:a16="http://schemas.microsoft.com/office/drawing/2014/main" id="{583C38CF-7B67-34F2-CDC0-FE792469A456}"/>
                </a:ext>
              </a:extLst>
            </p:cNvPr>
            <p:cNvSpPr/>
            <p:nvPr/>
          </p:nvSpPr>
          <p:spPr bwMode="auto">
            <a:xfrm>
              <a:off x="5943600" y="3124200"/>
              <a:ext cx="304800" cy="304800"/>
            </a:xfrm>
            <a:prstGeom prst="ellipse">
              <a:avLst/>
            </a:prstGeom>
            <a:gradFill flip="none" rotWithShape="1">
              <a:gsLst>
                <a:gs pos="79800">
                  <a:schemeClr val="bg1">
                    <a:alpha val="0"/>
                  </a:schemeClr>
                </a:gs>
                <a:gs pos="0">
                  <a:srgbClr val="1E77B4"/>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45" name="5-Point Star 46">
              <a:extLst>
                <a:ext uri="{FF2B5EF4-FFF2-40B4-BE49-F238E27FC236}">
                  <a16:creationId xmlns:a16="http://schemas.microsoft.com/office/drawing/2014/main" id="{FF0D79C3-F009-05E5-F1D9-4FFD6B0FABE3}"/>
                </a:ext>
              </a:extLst>
            </p:cNvPr>
            <p:cNvSpPr/>
            <p:nvPr/>
          </p:nvSpPr>
          <p:spPr bwMode="auto">
            <a:xfrm>
              <a:off x="6050280" y="3230880"/>
              <a:ext cx="91440" cy="91440"/>
            </a:xfrm>
            <a:prstGeom prst="star5">
              <a:avLst/>
            </a:prstGeom>
            <a:solidFill>
              <a:srgbClr val="2CA02B"/>
            </a:solidFill>
            <a:ln w="25400" cap="flat" cmpd="sng" algn="ctr">
              <a:solidFill>
                <a:srgbClr val="1E77B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46" name="Group 45">
            <a:extLst>
              <a:ext uri="{FF2B5EF4-FFF2-40B4-BE49-F238E27FC236}">
                <a16:creationId xmlns:a16="http://schemas.microsoft.com/office/drawing/2014/main" id="{76362FCF-F08A-6D7B-1DFB-79880D984079}"/>
              </a:ext>
            </a:extLst>
          </p:cNvPr>
          <p:cNvGrpSpPr/>
          <p:nvPr/>
        </p:nvGrpSpPr>
        <p:grpSpPr>
          <a:xfrm>
            <a:off x="11443828" y="2981536"/>
            <a:ext cx="304800" cy="304800"/>
            <a:chOff x="5943600" y="3124200"/>
            <a:chExt cx="304800" cy="304800"/>
          </a:xfrm>
        </p:grpSpPr>
        <p:sp>
          <p:nvSpPr>
            <p:cNvPr id="47" name="Oval 46">
              <a:extLst>
                <a:ext uri="{FF2B5EF4-FFF2-40B4-BE49-F238E27FC236}">
                  <a16:creationId xmlns:a16="http://schemas.microsoft.com/office/drawing/2014/main" id="{56312130-1BA6-2325-C61A-074628D4BC04}"/>
                </a:ext>
              </a:extLst>
            </p:cNvPr>
            <p:cNvSpPr/>
            <p:nvPr/>
          </p:nvSpPr>
          <p:spPr bwMode="auto">
            <a:xfrm>
              <a:off x="5943600" y="3124200"/>
              <a:ext cx="304800" cy="304800"/>
            </a:xfrm>
            <a:prstGeom prst="ellipse">
              <a:avLst/>
            </a:prstGeom>
            <a:gradFill flip="none" rotWithShape="1">
              <a:gsLst>
                <a:gs pos="79800">
                  <a:schemeClr val="bg1">
                    <a:alpha val="0"/>
                  </a:schemeClr>
                </a:gs>
                <a:gs pos="0">
                  <a:srgbClr val="1E77B4"/>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48" name="5-Point Star 46">
              <a:extLst>
                <a:ext uri="{FF2B5EF4-FFF2-40B4-BE49-F238E27FC236}">
                  <a16:creationId xmlns:a16="http://schemas.microsoft.com/office/drawing/2014/main" id="{8F3DE219-ECAC-6961-A316-0250A66A64CC}"/>
                </a:ext>
              </a:extLst>
            </p:cNvPr>
            <p:cNvSpPr/>
            <p:nvPr/>
          </p:nvSpPr>
          <p:spPr bwMode="auto">
            <a:xfrm>
              <a:off x="6050280" y="3230880"/>
              <a:ext cx="91440" cy="91440"/>
            </a:xfrm>
            <a:prstGeom prst="star5">
              <a:avLst/>
            </a:prstGeom>
            <a:solidFill>
              <a:srgbClr val="2CA02B"/>
            </a:solidFill>
            <a:ln w="25400" cap="flat" cmpd="sng" algn="ctr">
              <a:solidFill>
                <a:srgbClr val="1E77B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49" name="Group 48">
            <a:extLst>
              <a:ext uri="{FF2B5EF4-FFF2-40B4-BE49-F238E27FC236}">
                <a16:creationId xmlns:a16="http://schemas.microsoft.com/office/drawing/2014/main" id="{03BBE271-C05F-86AA-6003-D7F13B4860C5}"/>
              </a:ext>
            </a:extLst>
          </p:cNvPr>
          <p:cNvGrpSpPr/>
          <p:nvPr/>
        </p:nvGrpSpPr>
        <p:grpSpPr>
          <a:xfrm>
            <a:off x="4583832" y="2837520"/>
            <a:ext cx="304800" cy="304800"/>
            <a:chOff x="5943600" y="3124200"/>
            <a:chExt cx="304800" cy="304800"/>
          </a:xfrm>
        </p:grpSpPr>
        <p:sp>
          <p:nvSpPr>
            <p:cNvPr id="50" name="Oval 49">
              <a:extLst>
                <a:ext uri="{FF2B5EF4-FFF2-40B4-BE49-F238E27FC236}">
                  <a16:creationId xmlns:a16="http://schemas.microsoft.com/office/drawing/2014/main" id="{55468348-3CC0-7F07-62F8-9BE00F44862D}"/>
                </a:ext>
              </a:extLst>
            </p:cNvPr>
            <p:cNvSpPr/>
            <p:nvPr/>
          </p:nvSpPr>
          <p:spPr bwMode="auto">
            <a:xfrm>
              <a:off x="5943600" y="3124200"/>
              <a:ext cx="304800" cy="304800"/>
            </a:xfrm>
            <a:prstGeom prst="ellipse">
              <a:avLst/>
            </a:prstGeom>
            <a:gradFill flip="none" rotWithShape="1">
              <a:gsLst>
                <a:gs pos="79800">
                  <a:schemeClr val="bg1">
                    <a:alpha val="0"/>
                  </a:schemeClr>
                </a:gs>
                <a:gs pos="0">
                  <a:srgbClr val="1E77B4"/>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51" name="5-Point Star 46">
              <a:extLst>
                <a:ext uri="{FF2B5EF4-FFF2-40B4-BE49-F238E27FC236}">
                  <a16:creationId xmlns:a16="http://schemas.microsoft.com/office/drawing/2014/main" id="{9B02E4C5-5E06-52D3-BDA6-2B5F289578B6}"/>
                </a:ext>
              </a:extLst>
            </p:cNvPr>
            <p:cNvSpPr/>
            <p:nvPr/>
          </p:nvSpPr>
          <p:spPr bwMode="auto">
            <a:xfrm>
              <a:off x="6050280" y="3230880"/>
              <a:ext cx="91440" cy="91440"/>
            </a:xfrm>
            <a:prstGeom prst="star5">
              <a:avLst/>
            </a:prstGeom>
            <a:solidFill>
              <a:srgbClr val="2CA02B"/>
            </a:solidFill>
            <a:ln w="25400" cap="flat" cmpd="sng" algn="ctr">
              <a:solidFill>
                <a:srgbClr val="1E77B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52" name="Group 51">
            <a:extLst>
              <a:ext uri="{FF2B5EF4-FFF2-40B4-BE49-F238E27FC236}">
                <a16:creationId xmlns:a16="http://schemas.microsoft.com/office/drawing/2014/main" id="{87ADB8E3-2F97-00E9-C672-3BD783FFFAC0}"/>
              </a:ext>
            </a:extLst>
          </p:cNvPr>
          <p:cNvGrpSpPr/>
          <p:nvPr/>
        </p:nvGrpSpPr>
        <p:grpSpPr>
          <a:xfrm>
            <a:off x="2498068" y="1973424"/>
            <a:ext cx="304800" cy="304800"/>
            <a:chOff x="4724400" y="5029200"/>
            <a:chExt cx="304800" cy="304800"/>
          </a:xfrm>
        </p:grpSpPr>
        <p:sp>
          <p:nvSpPr>
            <p:cNvPr id="53" name="Oval 52">
              <a:extLst>
                <a:ext uri="{FF2B5EF4-FFF2-40B4-BE49-F238E27FC236}">
                  <a16:creationId xmlns:a16="http://schemas.microsoft.com/office/drawing/2014/main" id="{DD5AC967-4458-F62A-3536-1DA58303C76E}"/>
                </a:ext>
              </a:extLst>
            </p:cNvPr>
            <p:cNvSpPr/>
            <p:nvPr/>
          </p:nvSpPr>
          <p:spPr bwMode="auto">
            <a:xfrm>
              <a:off x="4724400" y="5029200"/>
              <a:ext cx="304800" cy="304800"/>
            </a:xfrm>
            <a:prstGeom prst="ellipse">
              <a:avLst/>
            </a:prstGeom>
            <a:gradFill flip="none" rotWithShape="1">
              <a:gsLst>
                <a:gs pos="79800">
                  <a:schemeClr val="bg1">
                    <a:alpha val="0"/>
                  </a:schemeClr>
                </a:gs>
                <a:gs pos="0">
                  <a:srgbClr val="FF983E"/>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54" name="5-Point Star 42">
              <a:extLst>
                <a:ext uri="{FF2B5EF4-FFF2-40B4-BE49-F238E27FC236}">
                  <a16:creationId xmlns:a16="http://schemas.microsoft.com/office/drawing/2014/main" id="{7D0E3DB1-2ACE-17B7-C0E5-EC5C5F890435}"/>
                </a:ext>
              </a:extLst>
            </p:cNvPr>
            <p:cNvSpPr/>
            <p:nvPr/>
          </p:nvSpPr>
          <p:spPr bwMode="auto">
            <a:xfrm>
              <a:off x="4831080" y="5135880"/>
              <a:ext cx="91440" cy="91440"/>
            </a:xfrm>
            <a:prstGeom prst="star5">
              <a:avLst/>
            </a:prstGeom>
            <a:solidFill>
              <a:srgbClr val="D62728"/>
            </a:solidFill>
            <a:ln w="25400" cap="flat" cmpd="sng" algn="ctr">
              <a:solidFill>
                <a:srgbClr val="FF7F0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56" name="Group 55">
            <a:extLst>
              <a:ext uri="{FF2B5EF4-FFF2-40B4-BE49-F238E27FC236}">
                <a16:creationId xmlns:a16="http://schemas.microsoft.com/office/drawing/2014/main" id="{91B24AFD-0479-5E50-D6AF-C8EEBE852D3A}"/>
              </a:ext>
            </a:extLst>
          </p:cNvPr>
          <p:cNvGrpSpPr/>
          <p:nvPr/>
        </p:nvGrpSpPr>
        <p:grpSpPr>
          <a:xfrm>
            <a:off x="5287144" y="3288804"/>
            <a:ext cx="304800" cy="304800"/>
            <a:chOff x="6705600" y="4953000"/>
            <a:chExt cx="304800" cy="304800"/>
          </a:xfrm>
        </p:grpSpPr>
        <p:sp>
          <p:nvSpPr>
            <p:cNvPr id="57" name="Oval 56">
              <a:extLst>
                <a:ext uri="{FF2B5EF4-FFF2-40B4-BE49-F238E27FC236}">
                  <a16:creationId xmlns:a16="http://schemas.microsoft.com/office/drawing/2014/main" id="{BF953A01-FB4E-649B-FD42-25EBFC45BD15}"/>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58" name="5-Point Star 37">
              <a:extLst>
                <a:ext uri="{FF2B5EF4-FFF2-40B4-BE49-F238E27FC236}">
                  <a16:creationId xmlns:a16="http://schemas.microsoft.com/office/drawing/2014/main" id="{14235E12-D30F-A468-5619-323ADD05726A}"/>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59" name="Group 58">
            <a:extLst>
              <a:ext uri="{FF2B5EF4-FFF2-40B4-BE49-F238E27FC236}">
                <a16:creationId xmlns:a16="http://schemas.microsoft.com/office/drawing/2014/main" id="{7739EDC8-4899-A1CB-E1D0-F5C096C0CA98}"/>
              </a:ext>
            </a:extLst>
          </p:cNvPr>
          <p:cNvGrpSpPr/>
          <p:nvPr/>
        </p:nvGrpSpPr>
        <p:grpSpPr>
          <a:xfrm>
            <a:off x="6744072" y="2928764"/>
            <a:ext cx="304800" cy="304800"/>
            <a:chOff x="6705600" y="4953000"/>
            <a:chExt cx="304800" cy="304800"/>
          </a:xfrm>
        </p:grpSpPr>
        <p:sp>
          <p:nvSpPr>
            <p:cNvPr id="60" name="Oval 59">
              <a:extLst>
                <a:ext uri="{FF2B5EF4-FFF2-40B4-BE49-F238E27FC236}">
                  <a16:creationId xmlns:a16="http://schemas.microsoft.com/office/drawing/2014/main" id="{7EC8D851-89F4-A9AC-CC96-467B0E13F1DB}"/>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61" name="5-Point Star 37">
              <a:extLst>
                <a:ext uri="{FF2B5EF4-FFF2-40B4-BE49-F238E27FC236}">
                  <a16:creationId xmlns:a16="http://schemas.microsoft.com/office/drawing/2014/main" id="{3221C5B4-B2F9-B8C8-E2B0-F64446C5DC0D}"/>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62" name="Group 61">
            <a:extLst>
              <a:ext uri="{FF2B5EF4-FFF2-40B4-BE49-F238E27FC236}">
                <a16:creationId xmlns:a16="http://schemas.microsoft.com/office/drawing/2014/main" id="{CD66AA07-9A69-429F-86F9-1A3B58778D0F}"/>
              </a:ext>
            </a:extLst>
          </p:cNvPr>
          <p:cNvGrpSpPr/>
          <p:nvPr/>
        </p:nvGrpSpPr>
        <p:grpSpPr>
          <a:xfrm>
            <a:off x="7483388" y="2856756"/>
            <a:ext cx="304800" cy="304800"/>
            <a:chOff x="6705600" y="4953000"/>
            <a:chExt cx="304800" cy="304800"/>
          </a:xfrm>
        </p:grpSpPr>
        <p:sp>
          <p:nvSpPr>
            <p:cNvPr id="63" name="Oval 62">
              <a:extLst>
                <a:ext uri="{FF2B5EF4-FFF2-40B4-BE49-F238E27FC236}">
                  <a16:creationId xmlns:a16="http://schemas.microsoft.com/office/drawing/2014/main" id="{A7616AB7-EF56-0D6F-A9B1-0E59A5A83BE8}"/>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024" name="5-Point Star 37">
              <a:extLst>
                <a:ext uri="{FF2B5EF4-FFF2-40B4-BE49-F238E27FC236}">
                  <a16:creationId xmlns:a16="http://schemas.microsoft.com/office/drawing/2014/main" id="{8EA12BFC-71EA-CFF5-0C20-A063CFE8E6A7}"/>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1025" name="Group 1024">
            <a:extLst>
              <a:ext uri="{FF2B5EF4-FFF2-40B4-BE49-F238E27FC236}">
                <a16:creationId xmlns:a16="http://schemas.microsoft.com/office/drawing/2014/main" id="{960F89B8-C712-7011-029A-514764D82CA6}"/>
              </a:ext>
            </a:extLst>
          </p:cNvPr>
          <p:cNvGrpSpPr/>
          <p:nvPr/>
        </p:nvGrpSpPr>
        <p:grpSpPr>
          <a:xfrm>
            <a:off x="6023992" y="3432820"/>
            <a:ext cx="304800" cy="304800"/>
            <a:chOff x="4724400" y="5029200"/>
            <a:chExt cx="304800" cy="304800"/>
          </a:xfrm>
        </p:grpSpPr>
        <p:sp>
          <p:nvSpPr>
            <p:cNvPr id="1027" name="Oval 1026">
              <a:extLst>
                <a:ext uri="{FF2B5EF4-FFF2-40B4-BE49-F238E27FC236}">
                  <a16:creationId xmlns:a16="http://schemas.microsoft.com/office/drawing/2014/main" id="{ACBEEAB4-D090-5BB1-98F2-7DC382563D17}"/>
                </a:ext>
              </a:extLst>
            </p:cNvPr>
            <p:cNvSpPr/>
            <p:nvPr/>
          </p:nvSpPr>
          <p:spPr bwMode="auto">
            <a:xfrm>
              <a:off x="4724400" y="5029200"/>
              <a:ext cx="304800" cy="304800"/>
            </a:xfrm>
            <a:prstGeom prst="ellipse">
              <a:avLst/>
            </a:prstGeom>
            <a:gradFill flip="none" rotWithShape="1">
              <a:gsLst>
                <a:gs pos="79800">
                  <a:schemeClr val="bg1">
                    <a:alpha val="0"/>
                  </a:schemeClr>
                </a:gs>
                <a:gs pos="0">
                  <a:srgbClr val="FF983E"/>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028" name="5-Point Star 42">
              <a:extLst>
                <a:ext uri="{FF2B5EF4-FFF2-40B4-BE49-F238E27FC236}">
                  <a16:creationId xmlns:a16="http://schemas.microsoft.com/office/drawing/2014/main" id="{49969EF6-EBC5-D910-2F39-9ED7CC5E8052}"/>
                </a:ext>
              </a:extLst>
            </p:cNvPr>
            <p:cNvSpPr/>
            <p:nvPr/>
          </p:nvSpPr>
          <p:spPr bwMode="auto">
            <a:xfrm>
              <a:off x="4831080" y="5135880"/>
              <a:ext cx="91440" cy="91440"/>
            </a:xfrm>
            <a:prstGeom prst="star5">
              <a:avLst/>
            </a:prstGeom>
            <a:solidFill>
              <a:srgbClr val="D62728"/>
            </a:solidFill>
            <a:ln w="25400" cap="flat" cmpd="sng" algn="ctr">
              <a:solidFill>
                <a:srgbClr val="FF7F0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sp>
        <p:nvSpPr>
          <p:cNvPr id="55" name="TextBox 54">
            <a:extLst>
              <a:ext uri="{FF2B5EF4-FFF2-40B4-BE49-F238E27FC236}">
                <a16:creationId xmlns:a16="http://schemas.microsoft.com/office/drawing/2014/main" id="{F47DE9D6-77C0-40BE-5576-47E847ACCB0B}"/>
              </a:ext>
            </a:extLst>
          </p:cNvPr>
          <p:cNvSpPr txBox="1"/>
          <p:nvPr/>
        </p:nvSpPr>
        <p:spPr>
          <a:xfrm>
            <a:off x="9322590" y="4654752"/>
            <a:ext cx="2512867" cy="369332"/>
          </a:xfrm>
          <a:prstGeom prst="rect">
            <a:avLst/>
          </a:prstGeom>
          <a:noFill/>
        </p:spPr>
        <p:txBody>
          <a:bodyPr wrap="none" rtlCol="0">
            <a:spAutoFit/>
          </a:bodyPr>
          <a:lstStyle/>
          <a:p>
            <a:r>
              <a:rPr lang="en-US" dirty="0"/>
              <a:t>*</a:t>
            </a:r>
            <a:r>
              <a:rPr lang="en-US" dirty="0" err="1"/>
              <a:t>postRouteOpt</a:t>
            </a:r>
            <a:r>
              <a:rPr lang="en-US" dirty="0"/>
              <a:t> metrics</a:t>
            </a:r>
          </a:p>
        </p:txBody>
      </p:sp>
      <p:sp>
        <p:nvSpPr>
          <p:cNvPr id="1029" name="TextBox 1028">
            <a:extLst>
              <a:ext uri="{FF2B5EF4-FFF2-40B4-BE49-F238E27FC236}">
                <a16:creationId xmlns:a16="http://schemas.microsoft.com/office/drawing/2014/main" id="{708703A5-409E-0036-ABF4-82721F24DC7D}"/>
              </a:ext>
            </a:extLst>
          </p:cNvPr>
          <p:cNvSpPr txBox="1"/>
          <p:nvPr/>
        </p:nvSpPr>
        <p:spPr>
          <a:xfrm>
            <a:off x="757129" y="6200139"/>
            <a:ext cx="10677740" cy="384721"/>
          </a:xfrm>
          <a:prstGeom prst="rect">
            <a:avLst/>
          </a:prstGeom>
          <a:solidFill>
            <a:srgbClr val="FFFF00"/>
          </a:solidFill>
        </p:spPr>
        <p:txBody>
          <a:bodyPr wrap="square" rtlCol="0">
            <a:spAutoFit/>
          </a:bodyPr>
          <a:lstStyle/>
          <a:p>
            <a:r>
              <a:rPr lang="en-US" sz="1900" dirty="0">
                <a:solidFill>
                  <a:srgbClr val="FF0000"/>
                </a:solidFill>
                <a:latin typeface="Arial" panose="020B0604020202020204" pitchFamily="34" charset="0"/>
                <a:cs typeface="Arial" panose="020B0604020202020204" pitchFamily="34" charset="0"/>
              </a:rPr>
              <a:t>For </a:t>
            </a:r>
            <a:r>
              <a:rPr lang="en-US" sz="1900" dirty="0" err="1">
                <a:solidFill>
                  <a:srgbClr val="FF0000"/>
                </a:solidFill>
                <a:latin typeface="Arial" panose="020B0604020202020204" pitchFamily="34" charset="0"/>
                <a:cs typeface="Arial" panose="020B0604020202020204" pitchFamily="34" charset="0"/>
              </a:rPr>
              <a:t>postRouteOpt</a:t>
            </a:r>
            <a:r>
              <a:rPr lang="en-US" sz="1900" dirty="0">
                <a:solidFill>
                  <a:srgbClr val="FF0000"/>
                </a:solidFill>
                <a:latin typeface="Arial" panose="020B0604020202020204" pitchFamily="34" charset="0"/>
                <a:cs typeface="Arial" panose="020B0604020202020204" pitchFamily="34" charset="0"/>
              </a:rPr>
              <a:t> metrics, Human outperforms CT for macro-heavy </a:t>
            </a:r>
            <a:r>
              <a:rPr lang="en-US" sz="1900" dirty="0" err="1">
                <a:solidFill>
                  <a:srgbClr val="FF0000"/>
                </a:solidFill>
                <a:latin typeface="Arial" panose="020B0604020202020204" pitchFamily="34" charset="0"/>
                <a:cs typeface="Arial" panose="020B0604020202020204" pitchFamily="34" charset="0"/>
              </a:rPr>
              <a:t>BlackParrot</a:t>
            </a:r>
            <a:r>
              <a:rPr lang="en-US" sz="1900" dirty="0">
                <a:solidFill>
                  <a:srgbClr val="FF0000"/>
                </a:solidFill>
                <a:latin typeface="Arial" panose="020B0604020202020204" pitchFamily="34" charset="0"/>
                <a:cs typeface="Arial" panose="020B0604020202020204" pitchFamily="34" charset="0"/>
              </a:rPr>
              <a:t>, </a:t>
            </a:r>
            <a:r>
              <a:rPr lang="en-US" sz="1900" dirty="0" err="1">
                <a:solidFill>
                  <a:srgbClr val="FF0000"/>
                </a:solidFill>
                <a:latin typeface="Arial" panose="020B0604020202020204" pitchFamily="34" charset="0"/>
                <a:cs typeface="Arial" panose="020B0604020202020204" pitchFamily="34" charset="0"/>
              </a:rPr>
              <a:t>MemPool</a:t>
            </a:r>
            <a:r>
              <a:rPr lang="en-US" sz="1900" dirty="0">
                <a:solidFill>
                  <a:srgbClr val="FF0000"/>
                </a:solidFill>
                <a:latin typeface="Arial" panose="020B0604020202020204" pitchFamily="34" charset="0"/>
                <a:cs typeface="Arial" panose="020B0604020202020204" pitchFamily="34" charset="0"/>
              </a:rPr>
              <a:t> Group</a:t>
            </a:r>
          </a:p>
        </p:txBody>
      </p:sp>
      <p:sp>
        <p:nvSpPr>
          <p:cNvPr id="1030" name="Rectangle 1029">
            <a:extLst>
              <a:ext uri="{FF2B5EF4-FFF2-40B4-BE49-F238E27FC236}">
                <a16:creationId xmlns:a16="http://schemas.microsoft.com/office/drawing/2014/main" id="{4FD30167-8E83-3F50-47AC-AA3827E4963E}"/>
              </a:ext>
            </a:extLst>
          </p:cNvPr>
          <p:cNvSpPr/>
          <p:nvPr/>
        </p:nvSpPr>
        <p:spPr bwMode="auto">
          <a:xfrm>
            <a:off x="1203524" y="895557"/>
            <a:ext cx="2463440" cy="321784"/>
          </a:xfrm>
          <a:prstGeom prst="rect">
            <a:avLst/>
          </a:prstGeom>
          <a:solidFill>
            <a:srgbClr val="FFFF00">
              <a:alpha val="21961"/>
            </a:srgbClr>
          </a:solidFill>
          <a:ln w="2540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031" name="Rectangle 1030">
            <a:extLst>
              <a:ext uri="{FF2B5EF4-FFF2-40B4-BE49-F238E27FC236}">
                <a16:creationId xmlns:a16="http://schemas.microsoft.com/office/drawing/2014/main" id="{4128B14A-7C8D-99C1-9DE3-47761451EF71}"/>
              </a:ext>
            </a:extLst>
          </p:cNvPr>
          <p:cNvSpPr/>
          <p:nvPr/>
        </p:nvSpPr>
        <p:spPr bwMode="auto">
          <a:xfrm>
            <a:off x="4927903" y="895557"/>
            <a:ext cx="2336192" cy="321784"/>
          </a:xfrm>
          <a:prstGeom prst="rect">
            <a:avLst/>
          </a:prstGeom>
          <a:solidFill>
            <a:srgbClr val="FFFF00">
              <a:alpha val="21961"/>
            </a:srgbClr>
          </a:solidFill>
          <a:ln w="2540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1032" name="Rectangle 1031">
            <a:extLst>
              <a:ext uri="{FF2B5EF4-FFF2-40B4-BE49-F238E27FC236}">
                <a16:creationId xmlns:a16="http://schemas.microsoft.com/office/drawing/2014/main" id="{F57A91E1-C8E1-78B8-BFFC-FB5E8AE5FDDB}"/>
              </a:ext>
            </a:extLst>
          </p:cNvPr>
          <p:cNvSpPr/>
          <p:nvPr/>
        </p:nvSpPr>
        <p:spPr bwMode="auto">
          <a:xfrm>
            <a:off x="8976320" y="886834"/>
            <a:ext cx="2336192" cy="321784"/>
          </a:xfrm>
          <a:prstGeom prst="rect">
            <a:avLst/>
          </a:prstGeom>
          <a:solidFill>
            <a:srgbClr val="FFFF00">
              <a:alpha val="21961"/>
            </a:srgbClr>
          </a:solidFill>
          <a:ln w="2540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2414939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30"/>
                                        </p:tgtEl>
                                      </p:cBhvr>
                                    </p:animEffect>
                                    <p:set>
                                      <p:cBhvr>
                                        <p:cTn id="12" dur="1" fill="hold">
                                          <p:stCondLst>
                                            <p:cond delay="499"/>
                                          </p:stCondLst>
                                        </p:cTn>
                                        <p:tgtEl>
                                          <p:spTgt spid="1030"/>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031"/>
                                        </p:tgtEl>
                                        <p:attrNameLst>
                                          <p:attrName>style.visibility</p:attrName>
                                        </p:attrNameLst>
                                      </p:cBhvr>
                                      <p:to>
                                        <p:strVal val="visible"/>
                                      </p:to>
                                    </p:set>
                                    <p:animEffect transition="in" filter="fade">
                                      <p:cBhvr>
                                        <p:cTn id="15" dur="500"/>
                                        <p:tgtEl>
                                          <p:spTgt spid="10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31"/>
                                        </p:tgtEl>
                                      </p:cBhvr>
                                    </p:animEffect>
                                    <p:set>
                                      <p:cBhvr>
                                        <p:cTn id="20" dur="1" fill="hold">
                                          <p:stCondLst>
                                            <p:cond delay="499"/>
                                          </p:stCondLst>
                                        </p:cTn>
                                        <p:tgtEl>
                                          <p:spTgt spid="1031"/>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032"/>
                                        </p:tgtEl>
                                      </p:cBhvr>
                                    </p:animEffect>
                                    <p:set>
                                      <p:cBhvr>
                                        <p:cTn id="28" dur="1" fill="hold">
                                          <p:stCondLst>
                                            <p:cond delay="499"/>
                                          </p:stCondLst>
                                        </p:cTn>
                                        <p:tgtEl>
                                          <p:spTgt spid="1032"/>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029"/>
                                        </p:tgtEl>
                                        <p:attrNameLst>
                                          <p:attrName>style.visibility</p:attrName>
                                        </p:attrNameLst>
                                      </p:cBhvr>
                                      <p:to>
                                        <p:strVal val="visible"/>
                                      </p:to>
                                    </p:set>
                                    <p:animEffect transition="in" filter="fade">
                                      <p:cBhvr>
                                        <p:cTn id="31"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0" grpId="1" animBg="1"/>
      <p:bldP spid="1031" grpId="0" animBg="1"/>
      <p:bldP spid="1031" grpId="1" animBg="1"/>
      <p:bldP spid="1032" grpId="0" animBg="1"/>
      <p:bldP spid="103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B81870-753C-2600-7C88-83A5C0600A93}"/>
              </a:ext>
            </a:extLst>
          </p:cNvPr>
          <p:cNvSpPr>
            <a:spLocks noGrp="1"/>
          </p:cNvSpPr>
          <p:nvPr>
            <p:ph type="title"/>
          </p:nvPr>
        </p:nvSpPr>
        <p:spPr/>
        <p:txBody>
          <a:bodyPr/>
          <a:lstStyle/>
          <a:p>
            <a:r>
              <a:rPr lang="en-US" dirty="0"/>
              <a:t>Macro Placement Solutions: Ariane133</a:t>
            </a:r>
          </a:p>
        </p:txBody>
      </p:sp>
      <p:grpSp>
        <p:nvGrpSpPr>
          <p:cNvPr id="2" name="Group 1">
            <a:extLst>
              <a:ext uri="{FF2B5EF4-FFF2-40B4-BE49-F238E27FC236}">
                <a16:creationId xmlns:a16="http://schemas.microsoft.com/office/drawing/2014/main" id="{F731CB2E-E2B1-372E-A0E8-E864A9A5BF2F}"/>
              </a:ext>
            </a:extLst>
          </p:cNvPr>
          <p:cNvGrpSpPr/>
          <p:nvPr/>
        </p:nvGrpSpPr>
        <p:grpSpPr>
          <a:xfrm>
            <a:off x="690685" y="1317921"/>
            <a:ext cx="2286000" cy="2322639"/>
            <a:chOff x="1986085" y="1382774"/>
            <a:chExt cx="2286000" cy="2322639"/>
          </a:xfrm>
        </p:grpSpPr>
        <p:pic>
          <p:nvPicPr>
            <p:cNvPr id="6" name="Picture 5">
              <a:extLst>
                <a:ext uri="{FF2B5EF4-FFF2-40B4-BE49-F238E27FC236}">
                  <a16:creationId xmlns:a16="http://schemas.microsoft.com/office/drawing/2014/main" id="{13C2F34A-046E-6540-DE32-BFC7DF1991CB}"/>
                </a:ext>
              </a:extLst>
            </p:cNvPr>
            <p:cNvPicPr>
              <a:picLocks noChangeAspect="1"/>
            </p:cNvPicPr>
            <p:nvPr/>
          </p:nvPicPr>
          <p:blipFill>
            <a:blip r:embed="rId3"/>
            <a:stretch>
              <a:fillRect/>
            </a:stretch>
          </p:blipFill>
          <p:spPr>
            <a:xfrm>
              <a:off x="1986085" y="1744898"/>
              <a:ext cx="2286000" cy="1960515"/>
            </a:xfrm>
            <a:prstGeom prst="rect">
              <a:avLst/>
            </a:prstGeom>
          </p:spPr>
        </p:pic>
        <p:sp>
          <p:nvSpPr>
            <p:cNvPr id="12" name="TextBox 11">
              <a:extLst>
                <a:ext uri="{FF2B5EF4-FFF2-40B4-BE49-F238E27FC236}">
                  <a16:creationId xmlns:a16="http://schemas.microsoft.com/office/drawing/2014/main" id="{1827BE57-11C0-9F32-77C9-C450DF14A2CE}"/>
                </a:ext>
              </a:extLst>
            </p:cNvPr>
            <p:cNvSpPr txBox="1"/>
            <p:nvPr/>
          </p:nvSpPr>
          <p:spPr>
            <a:xfrm>
              <a:off x="2877978" y="1382774"/>
              <a:ext cx="492443" cy="369332"/>
            </a:xfrm>
            <a:prstGeom prst="rect">
              <a:avLst/>
            </a:prstGeom>
            <a:noFill/>
          </p:spPr>
          <p:txBody>
            <a:bodyPr wrap="none" rtlCol="0">
              <a:spAutoFit/>
            </a:bodyPr>
            <a:lstStyle/>
            <a:p>
              <a:r>
                <a:rPr lang="en-US" b="1" i="1" dirty="0">
                  <a:latin typeface="Arial" panose="020B0604020202020204" pitchFamily="34" charset="0"/>
                  <a:cs typeface="Arial" panose="020B0604020202020204" pitchFamily="34" charset="0"/>
                </a:rPr>
                <a:t>CT</a:t>
              </a:r>
              <a:endParaRPr lang="en-US" b="1" dirty="0">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61EA730C-9F88-A7BD-3419-361AA1DDB0E9}"/>
              </a:ext>
            </a:extLst>
          </p:cNvPr>
          <p:cNvGrpSpPr/>
          <p:nvPr/>
        </p:nvGrpSpPr>
        <p:grpSpPr>
          <a:xfrm>
            <a:off x="3224336" y="1317921"/>
            <a:ext cx="2286000" cy="2311465"/>
            <a:chOff x="4978646" y="1387849"/>
            <a:chExt cx="2286000" cy="2311465"/>
          </a:xfrm>
        </p:grpSpPr>
        <p:pic>
          <p:nvPicPr>
            <p:cNvPr id="7" name="Picture 6">
              <a:extLst>
                <a:ext uri="{FF2B5EF4-FFF2-40B4-BE49-F238E27FC236}">
                  <a16:creationId xmlns:a16="http://schemas.microsoft.com/office/drawing/2014/main" id="{B3409E9C-EC3D-C374-EB60-E6AA5DD84D00}"/>
                </a:ext>
              </a:extLst>
            </p:cNvPr>
            <p:cNvPicPr>
              <a:picLocks noChangeAspect="1"/>
            </p:cNvPicPr>
            <p:nvPr/>
          </p:nvPicPr>
          <p:blipFill>
            <a:blip r:embed="rId4"/>
            <a:stretch>
              <a:fillRect/>
            </a:stretch>
          </p:blipFill>
          <p:spPr>
            <a:xfrm>
              <a:off x="4978646" y="1750997"/>
              <a:ext cx="2286000" cy="1948317"/>
            </a:xfrm>
            <a:prstGeom prst="rect">
              <a:avLst/>
            </a:prstGeom>
          </p:spPr>
        </p:pic>
        <p:sp>
          <p:nvSpPr>
            <p:cNvPr id="13" name="TextBox 12">
              <a:extLst>
                <a:ext uri="{FF2B5EF4-FFF2-40B4-BE49-F238E27FC236}">
                  <a16:creationId xmlns:a16="http://schemas.microsoft.com/office/drawing/2014/main" id="{8AF58FB5-93C1-486C-1104-4B2BED421303}"/>
                </a:ext>
              </a:extLst>
            </p:cNvPr>
            <p:cNvSpPr txBox="1"/>
            <p:nvPr/>
          </p:nvSpPr>
          <p:spPr>
            <a:xfrm>
              <a:off x="5766421" y="1387849"/>
              <a:ext cx="710451"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CMP</a:t>
              </a:r>
            </a:p>
          </p:txBody>
        </p:sp>
      </p:grpSp>
      <p:grpSp>
        <p:nvGrpSpPr>
          <p:cNvPr id="5" name="Group 4">
            <a:extLst>
              <a:ext uri="{FF2B5EF4-FFF2-40B4-BE49-F238E27FC236}">
                <a16:creationId xmlns:a16="http://schemas.microsoft.com/office/drawing/2014/main" id="{5D4A1359-B21E-5D39-4663-B62B0DD515EA}"/>
              </a:ext>
            </a:extLst>
          </p:cNvPr>
          <p:cNvGrpSpPr/>
          <p:nvPr/>
        </p:nvGrpSpPr>
        <p:grpSpPr>
          <a:xfrm>
            <a:off x="5676900" y="1306747"/>
            <a:ext cx="2286000" cy="2333813"/>
            <a:chOff x="8024914" y="1375566"/>
            <a:chExt cx="2286000" cy="2333813"/>
          </a:xfrm>
        </p:grpSpPr>
        <p:pic>
          <p:nvPicPr>
            <p:cNvPr id="8" name="Picture 7">
              <a:extLst>
                <a:ext uri="{FF2B5EF4-FFF2-40B4-BE49-F238E27FC236}">
                  <a16:creationId xmlns:a16="http://schemas.microsoft.com/office/drawing/2014/main" id="{B5EAE669-45C9-6BD5-1448-9E24FEDF3A01}"/>
                </a:ext>
              </a:extLst>
            </p:cNvPr>
            <p:cNvPicPr>
              <a:picLocks noChangeAspect="1"/>
            </p:cNvPicPr>
            <p:nvPr/>
          </p:nvPicPr>
          <p:blipFill>
            <a:blip r:embed="rId5"/>
            <a:stretch>
              <a:fillRect/>
            </a:stretch>
          </p:blipFill>
          <p:spPr>
            <a:xfrm>
              <a:off x="8024914" y="1740932"/>
              <a:ext cx="2286000" cy="1968447"/>
            </a:xfrm>
            <a:prstGeom prst="rect">
              <a:avLst/>
            </a:prstGeom>
          </p:spPr>
        </p:pic>
        <p:sp>
          <p:nvSpPr>
            <p:cNvPr id="14" name="TextBox 13">
              <a:extLst>
                <a:ext uri="{FF2B5EF4-FFF2-40B4-BE49-F238E27FC236}">
                  <a16:creationId xmlns:a16="http://schemas.microsoft.com/office/drawing/2014/main" id="{09EF5D50-A536-5B5E-34CC-ECC6FBF54A6D}"/>
                </a:ext>
              </a:extLst>
            </p:cNvPr>
            <p:cNvSpPr txBox="1"/>
            <p:nvPr/>
          </p:nvSpPr>
          <p:spPr>
            <a:xfrm>
              <a:off x="8607504" y="1375566"/>
              <a:ext cx="1120820" cy="369332"/>
            </a:xfrm>
            <a:prstGeom prst="rect">
              <a:avLst/>
            </a:prstGeom>
            <a:noFill/>
          </p:spPr>
          <p:txBody>
            <a:bodyPr wrap="none" rtlCol="0">
              <a:spAutoFit/>
            </a:bodyPr>
            <a:lstStyle/>
            <a:p>
              <a:r>
                <a:rPr lang="en-US" b="1" dirty="0" err="1">
                  <a:latin typeface="Arial" panose="020B0604020202020204" pitchFamily="34" charset="0"/>
                  <a:cs typeface="Arial" panose="020B0604020202020204" pitchFamily="34" charset="0"/>
                </a:rPr>
                <a:t>RePlAce</a:t>
              </a:r>
              <a:endParaRPr lang="en-US" b="1" dirty="0">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4171CB06-7824-9FFE-D1F1-D2C4DF75B2AE}"/>
              </a:ext>
            </a:extLst>
          </p:cNvPr>
          <p:cNvGrpSpPr/>
          <p:nvPr/>
        </p:nvGrpSpPr>
        <p:grpSpPr>
          <a:xfrm>
            <a:off x="8153400" y="1304764"/>
            <a:ext cx="2286000" cy="2327143"/>
            <a:chOff x="1932377" y="4170315"/>
            <a:chExt cx="2286000" cy="2327143"/>
          </a:xfrm>
        </p:grpSpPr>
        <p:pic>
          <p:nvPicPr>
            <p:cNvPr id="9" name="Picture 8">
              <a:extLst>
                <a:ext uri="{FF2B5EF4-FFF2-40B4-BE49-F238E27FC236}">
                  <a16:creationId xmlns:a16="http://schemas.microsoft.com/office/drawing/2014/main" id="{57E78507-268C-6E25-768D-76B67B0160EC}"/>
                </a:ext>
              </a:extLst>
            </p:cNvPr>
            <p:cNvPicPr>
              <a:picLocks noChangeAspect="1"/>
            </p:cNvPicPr>
            <p:nvPr/>
          </p:nvPicPr>
          <p:blipFill>
            <a:blip r:embed="rId6"/>
            <a:stretch>
              <a:fillRect/>
            </a:stretch>
          </p:blipFill>
          <p:spPr>
            <a:xfrm>
              <a:off x="1932377" y="4544002"/>
              <a:ext cx="2286000" cy="1953456"/>
            </a:xfrm>
            <a:prstGeom prst="rect">
              <a:avLst/>
            </a:prstGeom>
          </p:spPr>
        </p:pic>
        <p:sp>
          <p:nvSpPr>
            <p:cNvPr id="16" name="TextBox 15">
              <a:extLst>
                <a:ext uri="{FF2B5EF4-FFF2-40B4-BE49-F238E27FC236}">
                  <a16:creationId xmlns:a16="http://schemas.microsoft.com/office/drawing/2014/main" id="{ACE749A2-ECF6-D5F1-6363-BAB4EDFF8ACB}"/>
                </a:ext>
              </a:extLst>
            </p:cNvPr>
            <p:cNvSpPr txBox="1"/>
            <p:nvPr/>
          </p:nvSpPr>
          <p:spPr>
            <a:xfrm>
              <a:off x="2822744" y="4170315"/>
              <a:ext cx="50526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SA</a:t>
              </a:r>
            </a:p>
          </p:txBody>
        </p:sp>
      </p:grpSp>
      <p:grpSp>
        <p:nvGrpSpPr>
          <p:cNvPr id="20" name="Group 19">
            <a:extLst>
              <a:ext uri="{FF2B5EF4-FFF2-40B4-BE49-F238E27FC236}">
                <a16:creationId xmlns:a16="http://schemas.microsoft.com/office/drawing/2014/main" id="{B53DC908-CD07-D2B5-5BB6-7E173D35DF8F}"/>
              </a:ext>
            </a:extLst>
          </p:cNvPr>
          <p:cNvGrpSpPr/>
          <p:nvPr/>
        </p:nvGrpSpPr>
        <p:grpSpPr>
          <a:xfrm>
            <a:off x="685800" y="3741346"/>
            <a:ext cx="2286000" cy="2330813"/>
            <a:chOff x="4978646" y="4170315"/>
            <a:chExt cx="2286000" cy="2330813"/>
          </a:xfrm>
        </p:grpSpPr>
        <p:pic>
          <p:nvPicPr>
            <p:cNvPr id="10" name="Picture 9">
              <a:extLst>
                <a:ext uri="{FF2B5EF4-FFF2-40B4-BE49-F238E27FC236}">
                  <a16:creationId xmlns:a16="http://schemas.microsoft.com/office/drawing/2014/main" id="{2C9C2409-F13D-12EE-555C-871FC9BA5DAE}"/>
                </a:ext>
              </a:extLst>
            </p:cNvPr>
            <p:cNvPicPr>
              <a:picLocks noChangeAspect="1"/>
            </p:cNvPicPr>
            <p:nvPr/>
          </p:nvPicPr>
          <p:blipFill>
            <a:blip r:embed="rId7"/>
            <a:stretch>
              <a:fillRect/>
            </a:stretch>
          </p:blipFill>
          <p:spPr>
            <a:xfrm>
              <a:off x="4978646" y="4540332"/>
              <a:ext cx="2286000" cy="1960796"/>
            </a:xfrm>
            <a:prstGeom prst="rect">
              <a:avLst/>
            </a:prstGeom>
          </p:spPr>
        </p:pic>
        <p:sp>
          <p:nvSpPr>
            <p:cNvPr id="17" name="TextBox 16">
              <a:extLst>
                <a:ext uri="{FF2B5EF4-FFF2-40B4-BE49-F238E27FC236}">
                  <a16:creationId xmlns:a16="http://schemas.microsoft.com/office/drawing/2014/main" id="{C79DC39B-E486-FB0F-B64D-E84FB5853CA5}"/>
                </a:ext>
              </a:extLst>
            </p:cNvPr>
            <p:cNvSpPr txBox="1"/>
            <p:nvPr/>
          </p:nvSpPr>
          <p:spPr>
            <a:xfrm>
              <a:off x="5509940" y="4170315"/>
              <a:ext cx="1223412" cy="369332"/>
            </a:xfrm>
            <a:prstGeom prst="rect">
              <a:avLst/>
            </a:prstGeom>
            <a:noFill/>
          </p:spPr>
          <p:txBody>
            <a:bodyPr wrap="none" rtlCol="0">
              <a:spAutoFit/>
            </a:bodyPr>
            <a:lstStyle/>
            <a:p>
              <a:r>
                <a:rPr lang="en-US" b="1" dirty="0" err="1">
                  <a:latin typeface="Arial" panose="020B0604020202020204" pitchFamily="34" charset="0"/>
                  <a:cs typeface="Arial" panose="020B0604020202020204" pitchFamily="34" charset="0"/>
                </a:rPr>
                <a:t>AutoDMP</a:t>
              </a:r>
              <a:endParaRPr lang="en-US" b="1" dirty="0">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61290EA3-612D-7E66-83B6-B49EB8BB335A}"/>
              </a:ext>
            </a:extLst>
          </p:cNvPr>
          <p:cNvGrpSpPr/>
          <p:nvPr/>
        </p:nvGrpSpPr>
        <p:grpSpPr>
          <a:xfrm>
            <a:off x="3200400" y="3741346"/>
            <a:ext cx="2286000" cy="2335947"/>
            <a:chOff x="8024914" y="4165867"/>
            <a:chExt cx="2286000" cy="2335947"/>
          </a:xfrm>
        </p:grpSpPr>
        <p:pic>
          <p:nvPicPr>
            <p:cNvPr id="11" name="Picture 10">
              <a:extLst>
                <a:ext uri="{FF2B5EF4-FFF2-40B4-BE49-F238E27FC236}">
                  <a16:creationId xmlns:a16="http://schemas.microsoft.com/office/drawing/2014/main" id="{E19CFF95-EB8C-3018-C1DD-34523727B0C0}"/>
                </a:ext>
              </a:extLst>
            </p:cNvPr>
            <p:cNvPicPr>
              <a:picLocks noChangeAspect="1"/>
            </p:cNvPicPr>
            <p:nvPr/>
          </p:nvPicPr>
          <p:blipFill>
            <a:blip r:embed="rId8"/>
            <a:stretch>
              <a:fillRect/>
            </a:stretch>
          </p:blipFill>
          <p:spPr>
            <a:xfrm>
              <a:off x="8024914" y="4539647"/>
              <a:ext cx="2286000" cy="1962167"/>
            </a:xfrm>
            <a:prstGeom prst="rect">
              <a:avLst/>
            </a:prstGeom>
          </p:spPr>
        </p:pic>
        <p:sp>
          <p:nvSpPr>
            <p:cNvPr id="18" name="TextBox 17">
              <a:extLst>
                <a:ext uri="{FF2B5EF4-FFF2-40B4-BE49-F238E27FC236}">
                  <a16:creationId xmlns:a16="http://schemas.microsoft.com/office/drawing/2014/main" id="{39E51232-0CCD-B45B-0C0F-49C78FA18DC5}"/>
                </a:ext>
              </a:extLst>
            </p:cNvPr>
            <p:cNvSpPr txBox="1"/>
            <p:nvPr/>
          </p:nvSpPr>
          <p:spPr>
            <a:xfrm>
              <a:off x="8684449" y="4165867"/>
              <a:ext cx="966931"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Human</a:t>
              </a:r>
            </a:p>
          </p:txBody>
        </p:sp>
      </p:grpSp>
      <p:sp>
        <p:nvSpPr>
          <p:cNvPr id="22" name="Content Placeholder 1">
            <a:extLst>
              <a:ext uri="{FF2B5EF4-FFF2-40B4-BE49-F238E27FC236}">
                <a16:creationId xmlns:a16="http://schemas.microsoft.com/office/drawing/2014/main" id="{C1B5EE34-5DA3-4C3B-F102-D7AEA807BAAA}"/>
              </a:ext>
            </a:extLst>
          </p:cNvPr>
          <p:cNvSpPr>
            <a:spLocks noGrp="1"/>
          </p:cNvSpPr>
          <p:nvPr>
            <p:ph idx="1"/>
          </p:nvPr>
        </p:nvSpPr>
        <p:spPr>
          <a:xfrm>
            <a:off x="228600" y="838200"/>
            <a:ext cx="11811000" cy="392801"/>
          </a:xfrm>
        </p:spPr>
        <p:txBody>
          <a:bodyPr/>
          <a:lstStyle/>
          <a:p>
            <a:r>
              <a:rPr lang="en-US" dirty="0">
                <a:solidFill>
                  <a:srgbClr val="00B050"/>
                </a:solidFill>
              </a:rPr>
              <a:t>*</a:t>
            </a:r>
            <a:r>
              <a:rPr lang="en-US" b="1" dirty="0"/>
              <a:t>Ariane133</a:t>
            </a:r>
            <a:r>
              <a:rPr lang="en-US" dirty="0"/>
              <a:t> with </a:t>
            </a:r>
            <a:r>
              <a:rPr lang="en-US" b="1" dirty="0"/>
              <a:t>68%</a:t>
            </a:r>
            <a:r>
              <a:rPr lang="en-US" dirty="0"/>
              <a:t> utilization, </a:t>
            </a:r>
            <a:r>
              <a:rPr lang="en-US" b="1" dirty="0"/>
              <a:t>1.3ns</a:t>
            </a:r>
            <a:r>
              <a:rPr lang="en-US" dirty="0"/>
              <a:t> target clock period on </a:t>
            </a:r>
            <a:r>
              <a:rPr lang="en-US" b="1" dirty="0"/>
              <a:t>NG45</a:t>
            </a:r>
          </a:p>
        </p:txBody>
      </p:sp>
      <p:sp>
        <p:nvSpPr>
          <p:cNvPr id="19" name="TextBox 18">
            <a:extLst>
              <a:ext uri="{FF2B5EF4-FFF2-40B4-BE49-F238E27FC236}">
                <a16:creationId xmlns:a16="http://schemas.microsoft.com/office/drawing/2014/main" id="{2BC6232F-9145-1825-6C4B-AA571F878C36}"/>
              </a:ext>
            </a:extLst>
          </p:cNvPr>
          <p:cNvSpPr txBox="1"/>
          <p:nvPr/>
        </p:nvSpPr>
        <p:spPr>
          <a:xfrm>
            <a:off x="2649116" y="6464987"/>
            <a:ext cx="6055568" cy="369332"/>
          </a:xfrm>
          <a:prstGeom prst="rect">
            <a:avLst/>
          </a:prstGeom>
          <a:noFill/>
        </p:spPr>
        <p:txBody>
          <a:bodyPr wrap="none" rtlCol="0">
            <a:spAutoFit/>
          </a:bodyPr>
          <a:lstStyle/>
          <a:p>
            <a:r>
              <a:rPr lang="en-US" dirty="0">
                <a:solidFill>
                  <a:srgbClr val="00B050"/>
                </a:solidFill>
              </a:rPr>
              <a:t>*</a:t>
            </a:r>
            <a:r>
              <a:rPr lang="en-US" i="1" dirty="0"/>
              <a:t>Nature</a:t>
            </a:r>
            <a:r>
              <a:rPr lang="en-US" dirty="0"/>
              <a:t> implements Ariane133 on a different enablement</a:t>
            </a:r>
          </a:p>
        </p:txBody>
      </p:sp>
      <p:sp>
        <p:nvSpPr>
          <p:cNvPr id="24" name="TextBox 23">
            <a:extLst>
              <a:ext uri="{FF2B5EF4-FFF2-40B4-BE49-F238E27FC236}">
                <a16:creationId xmlns:a16="http://schemas.microsoft.com/office/drawing/2014/main" id="{F8E22310-0DA6-AA8A-FF32-C9A7A9667BBB}"/>
              </a:ext>
            </a:extLst>
          </p:cNvPr>
          <p:cNvSpPr txBox="1"/>
          <p:nvPr/>
        </p:nvSpPr>
        <p:spPr>
          <a:xfrm>
            <a:off x="5722550" y="4095884"/>
            <a:ext cx="5666038" cy="1938992"/>
          </a:xfrm>
          <a:prstGeom prst="rect">
            <a:avLst/>
          </a:prstGeom>
          <a:noFill/>
        </p:spPr>
        <p:txBody>
          <a:bodyPr wrap="square" rtlCol="0">
            <a:spAutoFit/>
          </a:bodyPr>
          <a:lstStyle/>
          <a:p>
            <a:pPr marL="342900" indent="-342900">
              <a:buClr>
                <a:srgbClr val="C00000"/>
              </a:buClr>
              <a:buFont typeface="Arial" panose="020B0604020202020204" pitchFamily="34" charset="0"/>
              <a:buChar char="•"/>
            </a:pPr>
            <a:r>
              <a:rPr lang="en-US" sz="2000" b="1" dirty="0">
                <a:latin typeface="Arial" panose="020B0604020202020204" pitchFamily="34" charset="0"/>
                <a:cs typeface="Arial" panose="020B0604020202020204" pitchFamily="34" charset="0"/>
              </a:rPr>
              <a:t>CMP: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Innovus</a:t>
            </a:r>
            <a:r>
              <a:rPr lang="en-US" sz="2000" dirty="0">
                <a:latin typeface="Arial" panose="020B0604020202020204" pitchFamily="34" charset="0"/>
                <a:cs typeface="Arial" panose="020B0604020202020204" pitchFamily="34" charset="0"/>
              </a:rPr>
              <a:t> Concurrent Macro Placer</a:t>
            </a:r>
          </a:p>
          <a:p>
            <a:pPr marL="342900" indent="-342900">
              <a:buClr>
                <a:srgbClr val="C00000"/>
              </a:buClr>
              <a:buFont typeface="Arial" panose="020B0604020202020204" pitchFamily="34" charset="0"/>
              <a:buChar char="•"/>
            </a:pPr>
            <a:r>
              <a:rPr lang="en-US" sz="2000" b="1" dirty="0" err="1">
                <a:latin typeface="Arial" panose="020B0604020202020204" pitchFamily="34" charset="0"/>
                <a:cs typeface="Arial" panose="020B0604020202020204" pitchFamily="34" charset="0"/>
              </a:rPr>
              <a:t>AutoDMP</a:t>
            </a:r>
            <a:r>
              <a:rPr lang="en-US" sz="2000" b="1"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DREAMPlace</a:t>
            </a:r>
            <a:r>
              <a:rPr lang="en-US" sz="2000" dirty="0">
                <a:latin typeface="Arial" panose="020B0604020202020204" pitchFamily="34" charset="0"/>
                <a:cs typeface="Arial" panose="020B0604020202020204" pitchFamily="34" charset="0"/>
              </a:rPr>
              <a:t> based macro placer from </a:t>
            </a:r>
            <a:r>
              <a:rPr lang="en-US" sz="2000" b="1" dirty="0">
                <a:latin typeface="Arial" panose="020B0604020202020204" pitchFamily="34" charset="0"/>
                <a:cs typeface="Arial" panose="020B0604020202020204" pitchFamily="34" charset="0"/>
              </a:rPr>
              <a:t>Nvidia Research</a:t>
            </a:r>
          </a:p>
          <a:p>
            <a:pPr marL="342900" indent="-342900">
              <a:buClr>
                <a:srgbClr val="C00000"/>
              </a:buClr>
              <a:buFont typeface="Arial" panose="020B0604020202020204" pitchFamily="34" charset="0"/>
              <a:buChar char="•"/>
            </a:pPr>
            <a:r>
              <a:rPr lang="en-US" sz="2000" dirty="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human</a:t>
            </a:r>
            <a:r>
              <a:rPr lang="en-US" sz="2000" dirty="0">
                <a:latin typeface="Arial" panose="020B0604020202020204" pitchFamily="34" charset="0"/>
                <a:cs typeface="Arial" panose="020B0604020202020204" pitchFamily="34" charset="0"/>
              </a:rPr>
              <a:t> macro placement is from </a:t>
            </a: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Dr. </a:t>
            </a:r>
            <a:r>
              <a:rPr lang="en-US" sz="2000" b="1" dirty="0" err="1">
                <a:latin typeface="Arial" panose="020B0604020202020204" pitchFamily="34" charset="0"/>
                <a:cs typeface="Arial" panose="020B0604020202020204" pitchFamily="34" charset="0"/>
              </a:rPr>
              <a:t>Jinwook</a:t>
            </a:r>
            <a:r>
              <a:rPr lang="en-US" sz="2000" b="1" dirty="0">
                <a:latin typeface="Arial" panose="020B0604020202020204" pitchFamily="34" charset="0"/>
                <a:cs typeface="Arial" panose="020B0604020202020204" pitchFamily="34" charset="0"/>
              </a:rPr>
              <a:t> Jung</a:t>
            </a:r>
            <a:r>
              <a:rPr lang="en-US" sz="2000" dirty="0">
                <a:latin typeface="Arial" panose="020B0604020202020204" pitchFamily="34" charset="0"/>
                <a:cs typeface="Arial" panose="020B0604020202020204" pitchFamily="34" charset="0"/>
              </a:rPr>
              <a:t> of IBM Research</a:t>
            </a:r>
          </a:p>
          <a:p>
            <a:pPr marL="342900" indent="-342900">
              <a:buClr>
                <a:srgbClr val="C00000"/>
              </a:buClr>
              <a:buFont typeface="Arial" panose="020B0604020202020204" pitchFamily="34" charset="0"/>
              <a:buChar char="•"/>
            </a:pPr>
            <a:r>
              <a:rPr lang="en-US" sz="2000" dirty="0" err="1">
                <a:latin typeface="Arial" panose="020B0604020202020204" pitchFamily="34" charset="0"/>
                <a:cs typeface="Arial" panose="020B0604020202020204" pitchFamily="34" charset="0"/>
              </a:rPr>
              <a:t>postRouteOpt</a:t>
            </a:r>
            <a:r>
              <a:rPr lang="en-US" sz="2000" dirty="0">
                <a:latin typeface="Arial" panose="020B0604020202020204" pitchFamily="34" charset="0"/>
                <a:cs typeface="Arial" panose="020B0604020202020204" pitchFamily="34" charset="0"/>
              </a:rPr>
              <a:t> metrics in Table 1 of our paper</a:t>
            </a:r>
          </a:p>
        </p:txBody>
      </p:sp>
    </p:spTree>
    <p:extLst>
      <p:ext uri="{BB962C8B-B14F-4D97-AF65-F5344CB8AC3E}">
        <p14:creationId xmlns:p14="http://schemas.microsoft.com/office/powerpoint/2010/main" val="34985108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B319C2-F982-4A5A-E52D-C8EAB32A291E}"/>
              </a:ext>
            </a:extLst>
          </p:cNvPr>
          <p:cNvSpPr>
            <a:spLocks noGrp="1"/>
          </p:cNvSpPr>
          <p:nvPr>
            <p:ph type="title"/>
          </p:nvPr>
        </p:nvSpPr>
        <p:spPr/>
        <p:txBody>
          <a:bodyPr/>
          <a:lstStyle/>
          <a:p>
            <a:r>
              <a:rPr lang="en-US" i="1" dirty="0"/>
              <a:t>CT</a:t>
            </a:r>
            <a:r>
              <a:rPr lang="en-US" dirty="0"/>
              <a:t>, SA and </a:t>
            </a:r>
            <a:r>
              <a:rPr lang="en-US" dirty="0" err="1"/>
              <a:t>RePlAce</a:t>
            </a:r>
            <a:r>
              <a:rPr lang="en-US" dirty="0"/>
              <a:t> Comparison on ICCAD04 Benchmarks</a:t>
            </a:r>
          </a:p>
        </p:txBody>
      </p:sp>
      <p:sp>
        <p:nvSpPr>
          <p:cNvPr id="7" name="TextBox 6">
            <a:extLst>
              <a:ext uri="{FF2B5EF4-FFF2-40B4-BE49-F238E27FC236}">
                <a16:creationId xmlns:a16="http://schemas.microsoft.com/office/drawing/2014/main" id="{96FD5123-2D40-FD5F-A483-7898A613C85C}"/>
              </a:ext>
            </a:extLst>
          </p:cNvPr>
          <p:cNvSpPr txBox="1"/>
          <p:nvPr/>
        </p:nvSpPr>
        <p:spPr>
          <a:xfrm>
            <a:off x="6878072" y="3089811"/>
            <a:ext cx="5029200" cy="769441"/>
          </a:xfrm>
          <a:prstGeom prst="rect">
            <a:avLst/>
          </a:prstGeom>
          <a:noFill/>
        </p:spPr>
        <p:txBody>
          <a:bodyPr wrap="square" rtlCol="0">
            <a:spAutoFit/>
          </a:bodyPr>
          <a:lstStyle/>
          <a:p>
            <a:pPr marL="228600" indent="-228600">
              <a:buClr>
                <a:srgbClr val="C00000"/>
              </a:buClr>
              <a:buFont typeface="Arial" panose="020B0604020202020204" pitchFamily="34" charset="0"/>
              <a:buChar char="•"/>
            </a:pPr>
            <a:r>
              <a:rPr lang="en-US" sz="2200" dirty="0"/>
              <a:t>Data is </a:t>
            </a:r>
            <a:r>
              <a:rPr lang="en-US" sz="2200" b="1" dirty="0"/>
              <a:t>normalized</a:t>
            </a:r>
            <a:r>
              <a:rPr lang="en-US" sz="2200" dirty="0"/>
              <a:t> based on </a:t>
            </a:r>
            <a:r>
              <a:rPr lang="en-US" sz="2200" i="1" dirty="0"/>
              <a:t>CT</a:t>
            </a:r>
          </a:p>
          <a:p>
            <a:pPr marL="228600" indent="-228600">
              <a:buClr>
                <a:srgbClr val="C00000"/>
              </a:buClr>
              <a:buFont typeface="Arial" panose="020B0604020202020204" pitchFamily="34" charset="0"/>
              <a:buChar char="•"/>
            </a:pPr>
            <a:r>
              <a:rPr lang="en-US" sz="2200" dirty="0"/>
              <a:t>Table 6 of our paper gives raw data</a:t>
            </a:r>
          </a:p>
        </p:txBody>
      </p:sp>
      <p:pic>
        <p:nvPicPr>
          <p:cNvPr id="1028" name="Picture 4">
            <a:extLst>
              <a:ext uri="{FF2B5EF4-FFF2-40B4-BE49-F238E27FC236}">
                <a16:creationId xmlns:a16="http://schemas.microsoft.com/office/drawing/2014/main" id="{9479DB29-3DD4-8D9D-D6A6-305CE5F5EA0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p:blipFill>
        <p:spPr bwMode="auto">
          <a:xfrm>
            <a:off x="168484" y="967740"/>
            <a:ext cx="6705600" cy="537950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2E56475-B034-CBD4-F43D-2671AF299734}"/>
              </a:ext>
            </a:extLst>
          </p:cNvPr>
          <p:cNvSpPr txBox="1"/>
          <p:nvPr/>
        </p:nvSpPr>
        <p:spPr>
          <a:xfrm>
            <a:off x="778084" y="1348740"/>
            <a:ext cx="762000" cy="369332"/>
          </a:xfrm>
          <a:prstGeom prst="rect">
            <a:avLst/>
          </a:prstGeom>
          <a:noFill/>
        </p:spPr>
        <p:txBody>
          <a:bodyPr wrap="square" rtlCol="0">
            <a:spAutoFit/>
          </a:bodyPr>
          <a:lstStyle/>
          <a:p>
            <a:r>
              <a:rPr lang="en-US" b="1" i="1" dirty="0">
                <a:solidFill>
                  <a:srgbClr val="1C75B3"/>
                </a:solidFill>
                <a:latin typeface="Arial" panose="020B0604020202020204" pitchFamily="34" charset="0"/>
                <a:cs typeface="Arial" panose="020B0604020202020204" pitchFamily="34" charset="0"/>
              </a:rPr>
              <a:t>CT</a:t>
            </a:r>
          </a:p>
        </p:txBody>
      </p:sp>
      <p:sp>
        <p:nvSpPr>
          <p:cNvPr id="22" name="TextBox 21">
            <a:extLst>
              <a:ext uri="{FF2B5EF4-FFF2-40B4-BE49-F238E27FC236}">
                <a16:creationId xmlns:a16="http://schemas.microsoft.com/office/drawing/2014/main" id="{D3002382-F1FC-623A-2220-1429319BA2F8}"/>
              </a:ext>
            </a:extLst>
          </p:cNvPr>
          <p:cNvSpPr txBox="1"/>
          <p:nvPr/>
        </p:nvSpPr>
        <p:spPr>
          <a:xfrm>
            <a:off x="778084" y="1958340"/>
            <a:ext cx="533400" cy="369332"/>
          </a:xfrm>
          <a:prstGeom prst="rect">
            <a:avLst/>
          </a:prstGeom>
          <a:noFill/>
        </p:spPr>
        <p:txBody>
          <a:bodyPr wrap="square" rtlCol="0">
            <a:spAutoFit/>
          </a:bodyPr>
          <a:lstStyle/>
          <a:p>
            <a:r>
              <a:rPr lang="en-US" b="1" dirty="0">
                <a:solidFill>
                  <a:srgbClr val="FF7F0D"/>
                </a:solidFill>
                <a:latin typeface="Arial" panose="020B0604020202020204" pitchFamily="34" charset="0"/>
                <a:cs typeface="Arial" panose="020B0604020202020204" pitchFamily="34" charset="0"/>
              </a:rPr>
              <a:t>SA</a:t>
            </a:r>
          </a:p>
        </p:txBody>
      </p:sp>
      <p:sp>
        <p:nvSpPr>
          <p:cNvPr id="23" name="TextBox 22">
            <a:extLst>
              <a:ext uri="{FF2B5EF4-FFF2-40B4-BE49-F238E27FC236}">
                <a16:creationId xmlns:a16="http://schemas.microsoft.com/office/drawing/2014/main" id="{941613E6-DA41-6345-DF2A-27234B56513A}"/>
              </a:ext>
            </a:extLst>
          </p:cNvPr>
          <p:cNvSpPr txBox="1"/>
          <p:nvPr/>
        </p:nvSpPr>
        <p:spPr>
          <a:xfrm>
            <a:off x="771231" y="2572938"/>
            <a:ext cx="1143000" cy="369332"/>
          </a:xfrm>
          <a:prstGeom prst="rect">
            <a:avLst/>
          </a:prstGeom>
          <a:noFill/>
        </p:spPr>
        <p:txBody>
          <a:bodyPr wrap="square" rtlCol="0">
            <a:spAutoFit/>
          </a:bodyPr>
          <a:lstStyle/>
          <a:p>
            <a:r>
              <a:rPr lang="en-US" b="1" dirty="0" err="1">
                <a:solidFill>
                  <a:srgbClr val="2BA02B"/>
                </a:solidFill>
                <a:latin typeface="Arial" panose="020B0604020202020204" pitchFamily="34" charset="0"/>
                <a:cs typeface="Arial" panose="020B0604020202020204" pitchFamily="34" charset="0"/>
              </a:rPr>
              <a:t>RePlAce</a:t>
            </a:r>
            <a:endParaRPr lang="en-US" b="1" dirty="0">
              <a:solidFill>
                <a:srgbClr val="2BA02B"/>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344B7D7-3B0D-BC10-557A-0A2D690B5E6E}"/>
              </a:ext>
            </a:extLst>
          </p:cNvPr>
          <p:cNvSpPr txBox="1"/>
          <p:nvPr/>
        </p:nvSpPr>
        <p:spPr>
          <a:xfrm>
            <a:off x="930484" y="3939540"/>
            <a:ext cx="762000" cy="369332"/>
          </a:xfrm>
          <a:prstGeom prst="rect">
            <a:avLst/>
          </a:prstGeom>
          <a:noFill/>
        </p:spPr>
        <p:txBody>
          <a:bodyPr wrap="square" rtlCol="0">
            <a:spAutoFit/>
          </a:bodyPr>
          <a:lstStyle/>
          <a:p>
            <a:r>
              <a:rPr lang="en-US" b="1" i="1" dirty="0">
                <a:solidFill>
                  <a:srgbClr val="1C75B3"/>
                </a:solidFill>
                <a:latin typeface="Arial" panose="020B0604020202020204" pitchFamily="34" charset="0"/>
                <a:cs typeface="Arial" panose="020B0604020202020204" pitchFamily="34" charset="0"/>
              </a:rPr>
              <a:t>CT</a:t>
            </a:r>
          </a:p>
        </p:txBody>
      </p:sp>
      <p:sp>
        <p:nvSpPr>
          <p:cNvPr id="25" name="TextBox 24">
            <a:extLst>
              <a:ext uri="{FF2B5EF4-FFF2-40B4-BE49-F238E27FC236}">
                <a16:creationId xmlns:a16="http://schemas.microsoft.com/office/drawing/2014/main" id="{DA8E0E06-89E9-93C0-D520-6A5956AE9128}"/>
              </a:ext>
            </a:extLst>
          </p:cNvPr>
          <p:cNvSpPr txBox="1"/>
          <p:nvPr/>
        </p:nvSpPr>
        <p:spPr>
          <a:xfrm>
            <a:off x="930484" y="4549140"/>
            <a:ext cx="533400" cy="369332"/>
          </a:xfrm>
          <a:prstGeom prst="rect">
            <a:avLst/>
          </a:prstGeom>
          <a:noFill/>
        </p:spPr>
        <p:txBody>
          <a:bodyPr wrap="square" rtlCol="0">
            <a:spAutoFit/>
          </a:bodyPr>
          <a:lstStyle/>
          <a:p>
            <a:r>
              <a:rPr lang="en-US" b="1" dirty="0">
                <a:solidFill>
                  <a:srgbClr val="FF7F0D"/>
                </a:solidFill>
                <a:latin typeface="Arial" panose="020B0604020202020204" pitchFamily="34" charset="0"/>
                <a:cs typeface="Arial" panose="020B0604020202020204" pitchFamily="34" charset="0"/>
              </a:rPr>
              <a:t>SA</a:t>
            </a:r>
          </a:p>
        </p:txBody>
      </p:sp>
      <p:sp>
        <p:nvSpPr>
          <p:cNvPr id="26" name="TextBox 25">
            <a:extLst>
              <a:ext uri="{FF2B5EF4-FFF2-40B4-BE49-F238E27FC236}">
                <a16:creationId xmlns:a16="http://schemas.microsoft.com/office/drawing/2014/main" id="{D8EA7494-C77A-AF4B-BFD1-2EF8ED9DF9E8}"/>
              </a:ext>
            </a:extLst>
          </p:cNvPr>
          <p:cNvSpPr txBox="1"/>
          <p:nvPr/>
        </p:nvSpPr>
        <p:spPr>
          <a:xfrm>
            <a:off x="1869524" y="5314662"/>
            <a:ext cx="1143000" cy="369332"/>
          </a:xfrm>
          <a:prstGeom prst="rect">
            <a:avLst/>
          </a:prstGeom>
          <a:noFill/>
        </p:spPr>
        <p:txBody>
          <a:bodyPr wrap="square" rtlCol="0">
            <a:spAutoFit/>
          </a:bodyPr>
          <a:lstStyle/>
          <a:p>
            <a:r>
              <a:rPr lang="en-US" b="1" dirty="0" err="1">
                <a:solidFill>
                  <a:srgbClr val="2BA02B"/>
                </a:solidFill>
                <a:latin typeface="Arial" panose="020B0604020202020204" pitchFamily="34" charset="0"/>
                <a:cs typeface="Arial" panose="020B0604020202020204" pitchFamily="34" charset="0"/>
              </a:rPr>
              <a:t>RePlAce</a:t>
            </a:r>
            <a:endParaRPr lang="en-US" b="1" dirty="0">
              <a:solidFill>
                <a:srgbClr val="2BA02B"/>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0822395D-BCD3-C05C-ABDB-C7895B8FD9DA}"/>
              </a:ext>
            </a:extLst>
          </p:cNvPr>
          <p:cNvGrpSpPr/>
          <p:nvPr/>
        </p:nvGrpSpPr>
        <p:grpSpPr>
          <a:xfrm>
            <a:off x="912479" y="2368116"/>
            <a:ext cx="304800" cy="304800"/>
            <a:chOff x="6705600" y="4953000"/>
            <a:chExt cx="304800" cy="304800"/>
          </a:xfrm>
        </p:grpSpPr>
        <p:sp>
          <p:nvSpPr>
            <p:cNvPr id="10" name="Oval 9">
              <a:extLst>
                <a:ext uri="{FF2B5EF4-FFF2-40B4-BE49-F238E27FC236}">
                  <a16:creationId xmlns:a16="http://schemas.microsoft.com/office/drawing/2014/main" id="{BD111F71-EA98-5E0E-2630-B6D1CCAD250F}"/>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1" name="5-Point Star 37">
              <a:extLst>
                <a:ext uri="{FF2B5EF4-FFF2-40B4-BE49-F238E27FC236}">
                  <a16:creationId xmlns:a16="http://schemas.microsoft.com/office/drawing/2014/main" id="{FB754A70-6F0B-8B7F-FC92-B2B9ABC1B716}"/>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12" name="Group 11">
            <a:extLst>
              <a:ext uri="{FF2B5EF4-FFF2-40B4-BE49-F238E27FC236}">
                <a16:creationId xmlns:a16="http://schemas.microsoft.com/office/drawing/2014/main" id="{E03F024E-13CD-FBC3-FA8F-486D7964936F}"/>
              </a:ext>
            </a:extLst>
          </p:cNvPr>
          <p:cNvGrpSpPr/>
          <p:nvPr/>
        </p:nvGrpSpPr>
        <p:grpSpPr>
          <a:xfrm>
            <a:off x="1254696" y="1756048"/>
            <a:ext cx="304800" cy="304800"/>
            <a:chOff x="6705600" y="4953000"/>
            <a:chExt cx="304800" cy="304800"/>
          </a:xfrm>
        </p:grpSpPr>
        <p:sp>
          <p:nvSpPr>
            <p:cNvPr id="13" name="Oval 12">
              <a:extLst>
                <a:ext uri="{FF2B5EF4-FFF2-40B4-BE49-F238E27FC236}">
                  <a16:creationId xmlns:a16="http://schemas.microsoft.com/office/drawing/2014/main" id="{7F6B31DC-5D82-38C1-1782-C7BB951EA59D}"/>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4" name="5-Point Star 37">
              <a:extLst>
                <a:ext uri="{FF2B5EF4-FFF2-40B4-BE49-F238E27FC236}">
                  <a16:creationId xmlns:a16="http://schemas.microsoft.com/office/drawing/2014/main" id="{8B5AD848-BC5E-186B-37AA-0FFED561431C}"/>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15" name="Group 14">
            <a:extLst>
              <a:ext uri="{FF2B5EF4-FFF2-40B4-BE49-F238E27FC236}">
                <a16:creationId xmlns:a16="http://schemas.microsoft.com/office/drawing/2014/main" id="{951C4599-2A11-15DA-0D5E-5D8EF31B9C49}"/>
              </a:ext>
            </a:extLst>
          </p:cNvPr>
          <p:cNvGrpSpPr/>
          <p:nvPr/>
        </p:nvGrpSpPr>
        <p:grpSpPr>
          <a:xfrm>
            <a:off x="1614736" y="2224100"/>
            <a:ext cx="304800" cy="304800"/>
            <a:chOff x="6705600" y="4953000"/>
            <a:chExt cx="304800" cy="304800"/>
          </a:xfrm>
        </p:grpSpPr>
        <p:sp>
          <p:nvSpPr>
            <p:cNvPr id="16" name="Oval 15">
              <a:extLst>
                <a:ext uri="{FF2B5EF4-FFF2-40B4-BE49-F238E27FC236}">
                  <a16:creationId xmlns:a16="http://schemas.microsoft.com/office/drawing/2014/main" id="{808BF14F-8C3E-0CB3-ED3C-FEF1851241D6}"/>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7" name="5-Point Star 37">
              <a:extLst>
                <a:ext uri="{FF2B5EF4-FFF2-40B4-BE49-F238E27FC236}">
                  <a16:creationId xmlns:a16="http://schemas.microsoft.com/office/drawing/2014/main" id="{BCFEE3F9-2D89-8BB6-E288-3E84E79CE36C}"/>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18" name="Group 17">
            <a:extLst>
              <a:ext uri="{FF2B5EF4-FFF2-40B4-BE49-F238E27FC236}">
                <a16:creationId xmlns:a16="http://schemas.microsoft.com/office/drawing/2014/main" id="{29C788B8-2F09-FE16-FF95-78086633373D}"/>
              </a:ext>
            </a:extLst>
          </p:cNvPr>
          <p:cNvGrpSpPr/>
          <p:nvPr/>
        </p:nvGrpSpPr>
        <p:grpSpPr>
          <a:xfrm>
            <a:off x="1938772" y="1972072"/>
            <a:ext cx="304800" cy="304800"/>
            <a:chOff x="6705600" y="4953000"/>
            <a:chExt cx="304800" cy="304800"/>
          </a:xfrm>
        </p:grpSpPr>
        <p:sp>
          <p:nvSpPr>
            <p:cNvPr id="19" name="Oval 18">
              <a:extLst>
                <a:ext uri="{FF2B5EF4-FFF2-40B4-BE49-F238E27FC236}">
                  <a16:creationId xmlns:a16="http://schemas.microsoft.com/office/drawing/2014/main" id="{43D7A035-E3DF-B40F-D5F6-387D66EC84E3}"/>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20" name="5-Point Star 37">
              <a:extLst>
                <a:ext uri="{FF2B5EF4-FFF2-40B4-BE49-F238E27FC236}">
                  <a16:creationId xmlns:a16="http://schemas.microsoft.com/office/drawing/2014/main" id="{7472E9EA-F210-9B15-9A27-9FFA6BF2C720}"/>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27" name="Group 26">
            <a:extLst>
              <a:ext uri="{FF2B5EF4-FFF2-40B4-BE49-F238E27FC236}">
                <a16:creationId xmlns:a16="http://schemas.microsoft.com/office/drawing/2014/main" id="{C8C15CD5-25C3-96D5-7793-96C290079EDD}"/>
              </a:ext>
            </a:extLst>
          </p:cNvPr>
          <p:cNvGrpSpPr/>
          <p:nvPr/>
        </p:nvGrpSpPr>
        <p:grpSpPr>
          <a:xfrm>
            <a:off x="2298812" y="2492896"/>
            <a:ext cx="304800" cy="304800"/>
            <a:chOff x="6705600" y="4953000"/>
            <a:chExt cx="304800" cy="304800"/>
          </a:xfrm>
        </p:grpSpPr>
        <p:sp>
          <p:nvSpPr>
            <p:cNvPr id="28" name="Oval 27">
              <a:extLst>
                <a:ext uri="{FF2B5EF4-FFF2-40B4-BE49-F238E27FC236}">
                  <a16:creationId xmlns:a16="http://schemas.microsoft.com/office/drawing/2014/main" id="{FB235301-AE69-093A-517E-DB6A9C7CFCC1}"/>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29" name="5-Point Star 37">
              <a:extLst>
                <a:ext uri="{FF2B5EF4-FFF2-40B4-BE49-F238E27FC236}">
                  <a16:creationId xmlns:a16="http://schemas.microsoft.com/office/drawing/2014/main" id="{9D35C0DC-5F1B-D0BF-75DF-C31EA23D9270}"/>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30" name="Group 29">
            <a:extLst>
              <a:ext uri="{FF2B5EF4-FFF2-40B4-BE49-F238E27FC236}">
                <a16:creationId xmlns:a16="http://schemas.microsoft.com/office/drawing/2014/main" id="{01DAE805-9933-2230-3D9B-87C3E7728242}"/>
              </a:ext>
            </a:extLst>
          </p:cNvPr>
          <p:cNvGrpSpPr/>
          <p:nvPr/>
        </p:nvGrpSpPr>
        <p:grpSpPr>
          <a:xfrm>
            <a:off x="2622848" y="2204864"/>
            <a:ext cx="304800" cy="304800"/>
            <a:chOff x="6705600" y="4953000"/>
            <a:chExt cx="304800" cy="304800"/>
          </a:xfrm>
        </p:grpSpPr>
        <p:sp>
          <p:nvSpPr>
            <p:cNvPr id="31" name="Oval 30">
              <a:extLst>
                <a:ext uri="{FF2B5EF4-FFF2-40B4-BE49-F238E27FC236}">
                  <a16:creationId xmlns:a16="http://schemas.microsoft.com/office/drawing/2014/main" id="{1BC30AE2-98AB-BFA8-CF6E-3365F58C9232}"/>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32" name="5-Point Star 37">
              <a:extLst>
                <a:ext uri="{FF2B5EF4-FFF2-40B4-BE49-F238E27FC236}">
                  <a16:creationId xmlns:a16="http://schemas.microsoft.com/office/drawing/2014/main" id="{DEF41243-AB15-1CD1-F485-21CB25F47EAF}"/>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33" name="Group 32">
            <a:extLst>
              <a:ext uri="{FF2B5EF4-FFF2-40B4-BE49-F238E27FC236}">
                <a16:creationId xmlns:a16="http://schemas.microsoft.com/office/drawing/2014/main" id="{F63DA40A-C7F7-12B3-4869-F1410607377F}"/>
              </a:ext>
            </a:extLst>
          </p:cNvPr>
          <p:cNvGrpSpPr/>
          <p:nvPr/>
        </p:nvGrpSpPr>
        <p:grpSpPr>
          <a:xfrm>
            <a:off x="2979902" y="2327672"/>
            <a:ext cx="304800" cy="304800"/>
            <a:chOff x="6705600" y="4953000"/>
            <a:chExt cx="304800" cy="304800"/>
          </a:xfrm>
        </p:grpSpPr>
        <p:sp>
          <p:nvSpPr>
            <p:cNvPr id="34" name="Oval 33">
              <a:extLst>
                <a:ext uri="{FF2B5EF4-FFF2-40B4-BE49-F238E27FC236}">
                  <a16:creationId xmlns:a16="http://schemas.microsoft.com/office/drawing/2014/main" id="{6F39E569-8827-1D66-F8AF-16B0B7C1CE79}"/>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35" name="5-Point Star 37">
              <a:extLst>
                <a:ext uri="{FF2B5EF4-FFF2-40B4-BE49-F238E27FC236}">
                  <a16:creationId xmlns:a16="http://schemas.microsoft.com/office/drawing/2014/main" id="{DD3AE338-39B7-9945-C16E-F561EAC7268F}"/>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37" name="Group 36">
            <a:extLst>
              <a:ext uri="{FF2B5EF4-FFF2-40B4-BE49-F238E27FC236}">
                <a16:creationId xmlns:a16="http://schemas.microsoft.com/office/drawing/2014/main" id="{488FB6EA-EB31-2F17-F3BC-C5723F2A2246}"/>
              </a:ext>
            </a:extLst>
          </p:cNvPr>
          <p:cNvGrpSpPr/>
          <p:nvPr/>
        </p:nvGrpSpPr>
        <p:grpSpPr>
          <a:xfrm>
            <a:off x="3305376" y="2198748"/>
            <a:ext cx="304800" cy="304800"/>
            <a:chOff x="6705600" y="4953000"/>
            <a:chExt cx="304800" cy="304800"/>
          </a:xfrm>
        </p:grpSpPr>
        <p:sp>
          <p:nvSpPr>
            <p:cNvPr id="38" name="Oval 37">
              <a:extLst>
                <a:ext uri="{FF2B5EF4-FFF2-40B4-BE49-F238E27FC236}">
                  <a16:creationId xmlns:a16="http://schemas.microsoft.com/office/drawing/2014/main" id="{0792EDF0-457B-D4F5-A5AD-A9E7B5134148}"/>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39" name="5-Point Star 37">
              <a:extLst>
                <a:ext uri="{FF2B5EF4-FFF2-40B4-BE49-F238E27FC236}">
                  <a16:creationId xmlns:a16="http://schemas.microsoft.com/office/drawing/2014/main" id="{CC172E9C-BE0B-DFC7-7940-DB8087113709}"/>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40" name="Group 39">
            <a:extLst>
              <a:ext uri="{FF2B5EF4-FFF2-40B4-BE49-F238E27FC236}">
                <a16:creationId xmlns:a16="http://schemas.microsoft.com/office/drawing/2014/main" id="{6093AB06-B1EC-BC21-2364-19B131942563}"/>
              </a:ext>
            </a:extLst>
          </p:cNvPr>
          <p:cNvGrpSpPr/>
          <p:nvPr/>
        </p:nvGrpSpPr>
        <p:grpSpPr>
          <a:xfrm>
            <a:off x="3683104" y="2422220"/>
            <a:ext cx="304800" cy="304800"/>
            <a:chOff x="6705600" y="4953000"/>
            <a:chExt cx="304800" cy="304800"/>
          </a:xfrm>
        </p:grpSpPr>
        <p:sp>
          <p:nvSpPr>
            <p:cNvPr id="41" name="Oval 40">
              <a:extLst>
                <a:ext uri="{FF2B5EF4-FFF2-40B4-BE49-F238E27FC236}">
                  <a16:creationId xmlns:a16="http://schemas.microsoft.com/office/drawing/2014/main" id="{16CA0179-FDC0-BC21-BEF3-97775AEADB47}"/>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42" name="5-Point Star 37">
              <a:extLst>
                <a:ext uri="{FF2B5EF4-FFF2-40B4-BE49-F238E27FC236}">
                  <a16:creationId xmlns:a16="http://schemas.microsoft.com/office/drawing/2014/main" id="{1BE1936B-697B-5C40-F6EB-00CE17525D3D}"/>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43" name="Group 42">
            <a:extLst>
              <a:ext uri="{FF2B5EF4-FFF2-40B4-BE49-F238E27FC236}">
                <a16:creationId xmlns:a16="http://schemas.microsoft.com/office/drawing/2014/main" id="{69497FD0-1516-9122-E119-59890229CD7E}"/>
              </a:ext>
            </a:extLst>
          </p:cNvPr>
          <p:cNvGrpSpPr/>
          <p:nvPr/>
        </p:nvGrpSpPr>
        <p:grpSpPr>
          <a:xfrm>
            <a:off x="4002467" y="2299360"/>
            <a:ext cx="304800" cy="304800"/>
            <a:chOff x="6705600" y="4953000"/>
            <a:chExt cx="304800" cy="304800"/>
          </a:xfrm>
        </p:grpSpPr>
        <p:sp>
          <p:nvSpPr>
            <p:cNvPr id="44" name="Oval 43">
              <a:extLst>
                <a:ext uri="{FF2B5EF4-FFF2-40B4-BE49-F238E27FC236}">
                  <a16:creationId xmlns:a16="http://schemas.microsoft.com/office/drawing/2014/main" id="{67B6987B-0807-9977-3D37-D57449E5B167}"/>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45" name="5-Point Star 37">
              <a:extLst>
                <a:ext uri="{FF2B5EF4-FFF2-40B4-BE49-F238E27FC236}">
                  <a16:creationId xmlns:a16="http://schemas.microsoft.com/office/drawing/2014/main" id="{4AF6FC39-CA9E-CF55-BC9F-19526A857175}"/>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46" name="Group 45">
            <a:extLst>
              <a:ext uri="{FF2B5EF4-FFF2-40B4-BE49-F238E27FC236}">
                <a16:creationId xmlns:a16="http://schemas.microsoft.com/office/drawing/2014/main" id="{E75F7B9E-4E24-5831-3D54-969C7AB4843A}"/>
              </a:ext>
            </a:extLst>
          </p:cNvPr>
          <p:cNvGrpSpPr/>
          <p:nvPr/>
        </p:nvGrpSpPr>
        <p:grpSpPr>
          <a:xfrm>
            <a:off x="4346506" y="2474796"/>
            <a:ext cx="304800" cy="304800"/>
            <a:chOff x="6705600" y="4953000"/>
            <a:chExt cx="304800" cy="304800"/>
          </a:xfrm>
        </p:grpSpPr>
        <p:sp>
          <p:nvSpPr>
            <p:cNvPr id="47" name="Oval 46">
              <a:extLst>
                <a:ext uri="{FF2B5EF4-FFF2-40B4-BE49-F238E27FC236}">
                  <a16:creationId xmlns:a16="http://schemas.microsoft.com/office/drawing/2014/main" id="{34F40DFE-6A27-87D8-8A37-76D0327D7F4E}"/>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48" name="5-Point Star 37">
              <a:extLst>
                <a:ext uri="{FF2B5EF4-FFF2-40B4-BE49-F238E27FC236}">
                  <a16:creationId xmlns:a16="http://schemas.microsoft.com/office/drawing/2014/main" id="{503242A3-2FF4-CEDD-AFAF-2A35756817E0}"/>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49" name="Group 48">
            <a:extLst>
              <a:ext uri="{FF2B5EF4-FFF2-40B4-BE49-F238E27FC236}">
                <a16:creationId xmlns:a16="http://schemas.microsoft.com/office/drawing/2014/main" id="{192DCF4A-C7FE-6ABF-841B-9A5010498211}"/>
              </a:ext>
            </a:extLst>
          </p:cNvPr>
          <p:cNvGrpSpPr/>
          <p:nvPr/>
        </p:nvGrpSpPr>
        <p:grpSpPr>
          <a:xfrm>
            <a:off x="4672032" y="2168860"/>
            <a:ext cx="304800" cy="304800"/>
            <a:chOff x="6705600" y="4953000"/>
            <a:chExt cx="304800" cy="304800"/>
          </a:xfrm>
        </p:grpSpPr>
        <p:sp>
          <p:nvSpPr>
            <p:cNvPr id="50" name="Oval 49">
              <a:extLst>
                <a:ext uri="{FF2B5EF4-FFF2-40B4-BE49-F238E27FC236}">
                  <a16:creationId xmlns:a16="http://schemas.microsoft.com/office/drawing/2014/main" id="{421ACE1F-2C92-64D2-B51C-30765789DE30}"/>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51" name="5-Point Star 37">
              <a:extLst>
                <a:ext uri="{FF2B5EF4-FFF2-40B4-BE49-F238E27FC236}">
                  <a16:creationId xmlns:a16="http://schemas.microsoft.com/office/drawing/2014/main" id="{DE5837AD-5BB5-53F0-6CD3-AA0EB7BAFFE0}"/>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52" name="Group 51">
            <a:extLst>
              <a:ext uri="{FF2B5EF4-FFF2-40B4-BE49-F238E27FC236}">
                <a16:creationId xmlns:a16="http://schemas.microsoft.com/office/drawing/2014/main" id="{886CE4E8-7061-A37F-A8E8-31452B821171}"/>
              </a:ext>
            </a:extLst>
          </p:cNvPr>
          <p:cNvGrpSpPr/>
          <p:nvPr/>
        </p:nvGrpSpPr>
        <p:grpSpPr>
          <a:xfrm>
            <a:off x="5035116" y="2296108"/>
            <a:ext cx="304800" cy="304800"/>
            <a:chOff x="6705600" y="4953000"/>
            <a:chExt cx="304800" cy="304800"/>
          </a:xfrm>
        </p:grpSpPr>
        <p:sp>
          <p:nvSpPr>
            <p:cNvPr id="53" name="Oval 52">
              <a:extLst>
                <a:ext uri="{FF2B5EF4-FFF2-40B4-BE49-F238E27FC236}">
                  <a16:creationId xmlns:a16="http://schemas.microsoft.com/office/drawing/2014/main" id="{359364BE-A2F1-4B8E-507C-6FB870DFAAAC}"/>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54" name="5-Point Star 37">
              <a:extLst>
                <a:ext uri="{FF2B5EF4-FFF2-40B4-BE49-F238E27FC236}">
                  <a16:creationId xmlns:a16="http://schemas.microsoft.com/office/drawing/2014/main" id="{FB23912A-D7E4-6DBA-78B4-E33634F74825}"/>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55" name="Group 54">
            <a:extLst>
              <a:ext uri="{FF2B5EF4-FFF2-40B4-BE49-F238E27FC236}">
                <a16:creationId xmlns:a16="http://schemas.microsoft.com/office/drawing/2014/main" id="{661737B4-0AF9-27EB-6A89-E0A67371E9D9}"/>
              </a:ext>
            </a:extLst>
          </p:cNvPr>
          <p:cNvGrpSpPr/>
          <p:nvPr/>
        </p:nvGrpSpPr>
        <p:grpSpPr>
          <a:xfrm>
            <a:off x="5339916" y="2512132"/>
            <a:ext cx="304800" cy="304800"/>
            <a:chOff x="6705600" y="4953000"/>
            <a:chExt cx="304800" cy="304800"/>
          </a:xfrm>
        </p:grpSpPr>
        <p:sp>
          <p:nvSpPr>
            <p:cNvPr id="56" name="Oval 55">
              <a:extLst>
                <a:ext uri="{FF2B5EF4-FFF2-40B4-BE49-F238E27FC236}">
                  <a16:creationId xmlns:a16="http://schemas.microsoft.com/office/drawing/2014/main" id="{5F2F418D-0FD8-D64D-A8E7-6E3EA157F823}"/>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57" name="5-Point Star 37">
              <a:extLst>
                <a:ext uri="{FF2B5EF4-FFF2-40B4-BE49-F238E27FC236}">
                  <a16:creationId xmlns:a16="http://schemas.microsoft.com/office/drawing/2014/main" id="{69D4D1B5-2818-8D8E-0BC4-AC66E30FDA48}"/>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58" name="Group 57">
            <a:extLst>
              <a:ext uri="{FF2B5EF4-FFF2-40B4-BE49-F238E27FC236}">
                <a16:creationId xmlns:a16="http://schemas.microsoft.com/office/drawing/2014/main" id="{4811155F-757D-438E-F358-6984CF9CBAF4}"/>
              </a:ext>
            </a:extLst>
          </p:cNvPr>
          <p:cNvGrpSpPr/>
          <p:nvPr/>
        </p:nvGrpSpPr>
        <p:grpSpPr>
          <a:xfrm>
            <a:off x="5699956" y="2260104"/>
            <a:ext cx="304800" cy="304800"/>
            <a:chOff x="6705600" y="4953000"/>
            <a:chExt cx="304800" cy="304800"/>
          </a:xfrm>
        </p:grpSpPr>
        <p:sp>
          <p:nvSpPr>
            <p:cNvPr id="59" name="Oval 58">
              <a:extLst>
                <a:ext uri="{FF2B5EF4-FFF2-40B4-BE49-F238E27FC236}">
                  <a16:creationId xmlns:a16="http://schemas.microsoft.com/office/drawing/2014/main" id="{A9E92494-F758-3FB2-7F47-C84FF7C88A32}"/>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60" name="5-Point Star 37">
              <a:extLst>
                <a:ext uri="{FF2B5EF4-FFF2-40B4-BE49-F238E27FC236}">
                  <a16:creationId xmlns:a16="http://schemas.microsoft.com/office/drawing/2014/main" id="{46E8E159-958B-6B71-E392-DD6FD0B650D0}"/>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61" name="Group 60">
            <a:extLst>
              <a:ext uri="{FF2B5EF4-FFF2-40B4-BE49-F238E27FC236}">
                <a16:creationId xmlns:a16="http://schemas.microsoft.com/office/drawing/2014/main" id="{C7DCFFFE-CE27-194E-5BC1-7D2C50097190}"/>
              </a:ext>
            </a:extLst>
          </p:cNvPr>
          <p:cNvGrpSpPr/>
          <p:nvPr/>
        </p:nvGrpSpPr>
        <p:grpSpPr>
          <a:xfrm>
            <a:off x="6043228" y="2924944"/>
            <a:ext cx="304800" cy="304800"/>
            <a:chOff x="6705600" y="4953000"/>
            <a:chExt cx="304800" cy="304800"/>
          </a:xfrm>
        </p:grpSpPr>
        <p:sp>
          <p:nvSpPr>
            <p:cNvPr id="62" name="Oval 61">
              <a:extLst>
                <a:ext uri="{FF2B5EF4-FFF2-40B4-BE49-F238E27FC236}">
                  <a16:creationId xmlns:a16="http://schemas.microsoft.com/office/drawing/2014/main" id="{24DF9636-E22B-5CB7-DE78-065ACC49F28B}"/>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63" name="5-Point Star 37">
              <a:extLst>
                <a:ext uri="{FF2B5EF4-FFF2-40B4-BE49-F238E27FC236}">
                  <a16:creationId xmlns:a16="http://schemas.microsoft.com/office/drawing/2014/main" id="{D18A4C35-0399-595D-CBC4-109E44E3E9CF}"/>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1024" name="Group 1023">
            <a:extLst>
              <a:ext uri="{FF2B5EF4-FFF2-40B4-BE49-F238E27FC236}">
                <a16:creationId xmlns:a16="http://schemas.microsoft.com/office/drawing/2014/main" id="{CF48CB8F-6E1F-47DE-2B31-BF227FE826C6}"/>
              </a:ext>
            </a:extLst>
          </p:cNvPr>
          <p:cNvGrpSpPr/>
          <p:nvPr/>
        </p:nvGrpSpPr>
        <p:grpSpPr>
          <a:xfrm>
            <a:off x="6384032" y="2492896"/>
            <a:ext cx="304800" cy="304800"/>
            <a:chOff x="6705600" y="4953000"/>
            <a:chExt cx="304800" cy="304800"/>
          </a:xfrm>
        </p:grpSpPr>
        <p:sp>
          <p:nvSpPr>
            <p:cNvPr id="1025" name="Oval 1024">
              <a:extLst>
                <a:ext uri="{FF2B5EF4-FFF2-40B4-BE49-F238E27FC236}">
                  <a16:creationId xmlns:a16="http://schemas.microsoft.com/office/drawing/2014/main" id="{42980F43-1A9D-FB05-83A8-44723BD3E6BF}"/>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026" name="5-Point Star 37">
              <a:extLst>
                <a:ext uri="{FF2B5EF4-FFF2-40B4-BE49-F238E27FC236}">
                  <a16:creationId xmlns:a16="http://schemas.microsoft.com/office/drawing/2014/main" id="{2ADECFB3-055F-0C27-76D2-F78DD0EBAB15}"/>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1027" name="Group 1026">
            <a:extLst>
              <a:ext uri="{FF2B5EF4-FFF2-40B4-BE49-F238E27FC236}">
                <a16:creationId xmlns:a16="http://schemas.microsoft.com/office/drawing/2014/main" id="{7C32BD87-FCCA-5DF1-993F-1DD54C910DF9}"/>
              </a:ext>
            </a:extLst>
          </p:cNvPr>
          <p:cNvGrpSpPr/>
          <p:nvPr/>
        </p:nvGrpSpPr>
        <p:grpSpPr>
          <a:xfrm>
            <a:off x="6372478" y="4156472"/>
            <a:ext cx="304800" cy="304800"/>
            <a:chOff x="6705600" y="4953000"/>
            <a:chExt cx="304800" cy="304800"/>
          </a:xfrm>
        </p:grpSpPr>
        <p:sp>
          <p:nvSpPr>
            <p:cNvPr id="1029" name="Oval 1028">
              <a:extLst>
                <a:ext uri="{FF2B5EF4-FFF2-40B4-BE49-F238E27FC236}">
                  <a16:creationId xmlns:a16="http://schemas.microsoft.com/office/drawing/2014/main" id="{521E9C35-1FA6-BE89-E312-5DD5F204BF59}"/>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030" name="5-Point Star 37">
              <a:extLst>
                <a:ext uri="{FF2B5EF4-FFF2-40B4-BE49-F238E27FC236}">
                  <a16:creationId xmlns:a16="http://schemas.microsoft.com/office/drawing/2014/main" id="{E2FCCE32-6D15-AB96-3956-97F11001B898}"/>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1031" name="Group 1030">
            <a:extLst>
              <a:ext uri="{FF2B5EF4-FFF2-40B4-BE49-F238E27FC236}">
                <a16:creationId xmlns:a16="http://schemas.microsoft.com/office/drawing/2014/main" id="{5D0D3DF7-0EE2-FCCB-2227-0E8540222FB6}"/>
              </a:ext>
            </a:extLst>
          </p:cNvPr>
          <p:cNvGrpSpPr/>
          <p:nvPr/>
        </p:nvGrpSpPr>
        <p:grpSpPr>
          <a:xfrm>
            <a:off x="6043228" y="4833156"/>
            <a:ext cx="304800" cy="304800"/>
            <a:chOff x="6705600" y="4953000"/>
            <a:chExt cx="304800" cy="304800"/>
          </a:xfrm>
        </p:grpSpPr>
        <p:sp>
          <p:nvSpPr>
            <p:cNvPr id="1032" name="Oval 1031">
              <a:extLst>
                <a:ext uri="{FF2B5EF4-FFF2-40B4-BE49-F238E27FC236}">
                  <a16:creationId xmlns:a16="http://schemas.microsoft.com/office/drawing/2014/main" id="{DFA7FD59-55AA-AAE2-3819-5496A9615FF5}"/>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033" name="5-Point Star 37">
              <a:extLst>
                <a:ext uri="{FF2B5EF4-FFF2-40B4-BE49-F238E27FC236}">
                  <a16:creationId xmlns:a16="http://schemas.microsoft.com/office/drawing/2014/main" id="{08C92D8A-8AB3-0ED7-8056-A29DED7C2120}"/>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1034" name="Group 1033">
            <a:extLst>
              <a:ext uri="{FF2B5EF4-FFF2-40B4-BE49-F238E27FC236}">
                <a16:creationId xmlns:a16="http://schemas.microsoft.com/office/drawing/2014/main" id="{6E535B6A-D6DB-7601-41AA-C5B51594DFBB}"/>
              </a:ext>
            </a:extLst>
          </p:cNvPr>
          <p:cNvGrpSpPr/>
          <p:nvPr/>
        </p:nvGrpSpPr>
        <p:grpSpPr>
          <a:xfrm>
            <a:off x="5719192" y="4905164"/>
            <a:ext cx="304800" cy="304800"/>
            <a:chOff x="6705600" y="4953000"/>
            <a:chExt cx="304800" cy="304800"/>
          </a:xfrm>
        </p:grpSpPr>
        <p:sp>
          <p:nvSpPr>
            <p:cNvPr id="1035" name="Oval 1034">
              <a:extLst>
                <a:ext uri="{FF2B5EF4-FFF2-40B4-BE49-F238E27FC236}">
                  <a16:creationId xmlns:a16="http://schemas.microsoft.com/office/drawing/2014/main" id="{1884F7F1-CCCE-EC5A-662D-AF90038D1524}"/>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036" name="5-Point Star 37">
              <a:extLst>
                <a:ext uri="{FF2B5EF4-FFF2-40B4-BE49-F238E27FC236}">
                  <a16:creationId xmlns:a16="http://schemas.microsoft.com/office/drawing/2014/main" id="{93C11A6B-D9A5-5063-D1F4-1C687D4B0CCD}"/>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1037" name="Group 1036">
            <a:extLst>
              <a:ext uri="{FF2B5EF4-FFF2-40B4-BE49-F238E27FC236}">
                <a16:creationId xmlns:a16="http://schemas.microsoft.com/office/drawing/2014/main" id="{DEA523E7-B710-5957-91EE-4B6023B61005}"/>
              </a:ext>
            </a:extLst>
          </p:cNvPr>
          <p:cNvGrpSpPr/>
          <p:nvPr/>
        </p:nvGrpSpPr>
        <p:grpSpPr>
          <a:xfrm>
            <a:off x="5359152" y="4653136"/>
            <a:ext cx="304800" cy="304800"/>
            <a:chOff x="6705600" y="4953000"/>
            <a:chExt cx="304800" cy="304800"/>
          </a:xfrm>
        </p:grpSpPr>
        <p:sp>
          <p:nvSpPr>
            <p:cNvPr id="1038" name="Oval 1037">
              <a:extLst>
                <a:ext uri="{FF2B5EF4-FFF2-40B4-BE49-F238E27FC236}">
                  <a16:creationId xmlns:a16="http://schemas.microsoft.com/office/drawing/2014/main" id="{F047CEE1-B70E-7ABD-9689-880D0F9780AD}"/>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039" name="5-Point Star 37">
              <a:extLst>
                <a:ext uri="{FF2B5EF4-FFF2-40B4-BE49-F238E27FC236}">
                  <a16:creationId xmlns:a16="http://schemas.microsoft.com/office/drawing/2014/main" id="{AE566A38-2AD2-C280-6215-312531ACC5ED}"/>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1040" name="Group 1039">
            <a:extLst>
              <a:ext uri="{FF2B5EF4-FFF2-40B4-BE49-F238E27FC236}">
                <a16:creationId xmlns:a16="http://schemas.microsoft.com/office/drawing/2014/main" id="{62ABC2A4-6AD7-4D00-8529-8A7BDFC96FDB}"/>
              </a:ext>
            </a:extLst>
          </p:cNvPr>
          <p:cNvGrpSpPr/>
          <p:nvPr/>
        </p:nvGrpSpPr>
        <p:grpSpPr>
          <a:xfrm>
            <a:off x="5035116" y="5301208"/>
            <a:ext cx="304800" cy="304800"/>
            <a:chOff x="6705600" y="4953000"/>
            <a:chExt cx="304800" cy="304800"/>
          </a:xfrm>
        </p:grpSpPr>
        <p:sp>
          <p:nvSpPr>
            <p:cNvPr id="1041" name="Oval 1040">
              <a:extLst>
                <a:ext uri="{FF2B5EF4-FFF2-40B4-BE49-F238E27FC236}">
                  <a16:creationId xmlns:a16="http://schemas.microsoft.com/office/drawing/2014/main" id="{346449FA-E809-DAE4-6333-408AF3FC28CC}"/>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042" name="5-Point Star 37">
              <a:extLst>
                <a:ext uri="{FF2B5EF4-FFF2-40B4-BE49-F238E27FC236}">
                  <a16:creationId xmlns:a16="http://schemas.microsoft.com/office/drawing/2014/main" id="{AF408E04-70AC-5E02-939F-32121144F50D}"/>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1043" name="Group 1042">
            <a:extLst>
              <a:ext uri="{FF2B5EF4-FFF2-40B4-BE49-F238E27FC236}">
                <a16:creationId xmlns:a16="http://schemas.microsoft.com/office/drawing/2014/main" id="{0A04AD25-91DD-FFD3-4D8D-BB66A019C580}"/>
              </a:ext>
            </a:extLst>
          </p:cNvPr>
          <p:cNvGrpSpPr/>
          <p:nvPr/>
        </p:nvGrpSpPr>
        <p:grpSpPr>
          <a:xfrm>
            <a:off x="4675076" y="4996408"/>
            <a:ext cx="304800" cy="304800"/>
            <a:chOff x="6705600" y="4953000"/>
            <a:chExt cx="304800" cy="304800"/>
          </a:xfrm>
        </p:grpSpPr>
        <p:sp>
          <p:nvSpPr>
            <p:cNvPr id="1044" name="Oval 1043">
              <a:extLst>
                <a:ext uri="{FF2B5EF4-FFF2-40B4-BE49-F238E27FC236}">
                  <a16:creationId xmlns:a16="http://schemas.microsoft.com/office/drawing/2014/main" id="{7F1656FE-EAA7-4B70-19D2-8B8D75308569}"/>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045" name="5-Point Star 37">
              <a:extLst>
                <a:ext uri="{FF2B5EF4-FFF2-40B4-BE49-F238E27FC236}">
                  <a16:creationId xmlns:a16="http://schemas.microsoft.com/office/drawing/2014/main" id="{FEEA4CAF-A7D4-EEF2-4F68-29E73A7AFB89}"/>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1046" name="Group 1045">
            <a:extLst>
              <a:ext uri="{FF2B5EF4-FFF2-40B4-BE49-F238E27FC236}">
                <a16:creationId xmlns:a16="http://schemas.microsoft.com/office/drawing/2014/main" id="{4792732B-84BF-995D-9FA4-156B6C8505A1}"/>
              </a:ext>
            </a:extLst>
          </p:cNvPr>
          <p:cNvGrpSpPr/>
          <p:nvPr/>
        </p:nvGrpSpPr>
        <p:grpSpPr>
          <a:xfrm>
            <a:off x="4351040" y="5409220"/>
            <a:ext cx="304800" cy="304800"/>
            <a:chOff x="6705600" y="4953000"/>
            <a:chExt cx="304800" cy="304800"/>
          </a:xfrm>
        </p:grpSpPr>
        <p:sp>
          <p:nvSpPr>
            <p:cNvPr id="1047" name="Oval 1046">
              <a:extLst>
                <a:ext uri="{FF2B5EF4-FFF2-40B4-BE49-F238E27FC236}">
                  <a16:creationId xmlns:a16="http://schemas.microsoft.com/office/drawing/2014/main" id="{6F28ACC9-DC6C-69F3-7165-2332466DBB29}"/>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048" name="5-Point Star 37">
              <a:extLst>
                <a:ext uri="{FF2B5EF4-FFF2-40B4-BE49-F238E27FC236}">
                  <a16:creationId xmlns:a16="http://schemas.microsoft.com/office/drawing/2014/main" id="{5E1C2580-5E1A-0174-F5F0-AE550A53CA3A}"/>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1049" name="Group 1048">
            <a:extLst>
              <a:ext uri="{FF2B5EF4-FFF2-40B4-BE49-F238E27FC236}">
                <a16:creationId xmlns:a16="http://schemas.microsoft.com/office/drawing/2014/main" id="{6F833BE2-2765-6B1C-4EB6-C923D9487EDA}"/>
              </a:ext>
            </a:extLst>
          </p:cNvPr>
          <p:cNvGrpSpPr/>
          <p:nvPr/>
        </p:nvGrpSpPr>
        <p:grpSpPr>
          <a:xfrm>
            <a:off x="3991000" y="4852392"/>
            <a:ext cx="304800" cy="304800"/>
            <a:chOff x="6705600" y="4953000"/>
            <a:chExt cx="304800" cy="304800"/>
          </a:xfrm>
        </p:grpSpPr>
        <p:sp>
          <p:nvSpPr>
            <p:cNvPr id="1050" name="Oval 1049">
              <a:extLst>
                <a:ext uri="{FF2B5EF4-FFF2-40B4-BE49-F238E27FC236}">
                  <a16:creationId xmlns:a16="http://schemas.microsoft.com/office/drawing/2014/main" id="{8A7A7AFE-4080-101C-DDDA-F39F878AFC84}"/>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051" name="5-Point Star 37">
              <a:extLst>
                <a:ext uri="{FF2B5EF4-FFF2-40B4-BE49-F238E27FC236}">
                  <a16:creationId xmlns:a16="http://schemas.microsoft.com/office/drawing/2014/main" id="{E1FAE84A-74F3-A840-1711-26C79A04EE77}"/>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1052" name="Group 1051">
            <a:extLst>
              <a:ext uri="{FF2B5EF4-FFF2-40B4-BE49-F238E27FC236}">
                <a16:creationId xmlns:a16="http://schemas.microsoft.com/office/drawing/2014/main" id="{FBDC66A7-2CCA-88DD-4DE2-4F84E7871A37}"/>
              </a:ext>
            </a:extLst>
          </p:cNvPr>
          <p:cNvGrpSpPr/>
          <p:nvPr/>
        </p:nvGrpSpPr>
        <p:grpSpPr>
          <a:xfrm>
            <a:off x="3323692" y="4869160"/>
            <a:ext cx="304800" cy="304800"/>
            <a:chOff x="6705600" y="4953000"/>
            <a:chExt cx="304800" cy="304800"/>
          </a:xfrm>
        </p:grpSpPr>
        <p:sp>
          <p:nvSpPr>
            <p:cNvPr id="1053" name="Oval 1052">
              <a:extLst>
                <a:ext uri="{FF2B5EF4-FFF2-40B4-BE49-F238E27FC236}">
                  <a16:creationId xmlns:a16="http://schemas.microsoft.com/office/drawing/2014/main" id="{D26F72A1-1345-972E-0340-80734C0BE9D7}"/>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054" name="5-Point Star 37">
              <a:extLst>
                <a:ext uri="{FF2B5EF4-FFF2-40B4-BE49-F238E27FC236}">
                  <a16:creationId xmlns:a16="http://schemas.microsoft.com/office/drawing/2014/main" id="{C5008C50-12A6-DA9F-6277-242C9C47F4A3}"/>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1055" name="Group 1054">
            <a:extLst>
              <a:ext uri="{FF2B5EF4-FFF2-40B4-BE49-F238E27FC236}">
                <a16:creationId xmlns:a16="http://schemas.microsoft.com/office/drawing/2014/main" id="{7BAB3DCE-96FB-85B9-C953-45151B921ECF}"/>
              </a:ext>
            </a:extLst>
          </p:cNvPr>
          <p:cNvGrpSpPr/>
          <p:nvPr/>
        </p:nvGrpSpPr>
        <p:grpSpPr>
          <a:xfrm>
            <a:off x="2982888" y="5068416"/>
            <a:ext cx="304800" cy="304800"/>
            <a:chOff x="6705600" y="4953000"/>
            <a:chExt cx="304800" cy="304800"/>
          </a:xfrm>
        </p:grpSpPr>
        <p:sp>
          <p:nvSpPr>
            <p:cNvPr id="1056" name="Oval 1055">
              <a:extLst>
                <a:ext uri="{FF2B5EF4-FFF2-40B4-BE49-F238E27FC236}">
                  <a16:creationId xmlns:a16="http://schemas.microsoft.com/office/drawing/2014/main" id="{79057AD0-A787-E366-EB26-F766D69CE075}"/>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057" name="5-Point Star 37">
              <a:extLst>
                <a:ext uri="{FF2B5EF4-FFF2-40B4-BE49-F238E27FC236}">
                  <a16:creationId xmlns:a16="http://schemas.microsoft.com/office/drawing/2014/main" id="{57CF582E-128A-C469-EC7A-F7FF7804BF93}"/>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1058" name="Group 1057">
            <a:extLst>
              <a:ext uri="{FF2B5EF4-FFF2-40B4-BE49-F238E27FC236}">
                <a16:creationId xmlns:a16="http://schemas.microsoft.com/office/drawing/2014/main" id="{8DBA5AA6-75E4-4813-C769-18A726C6359D}"/>
              </a:ext>
            </a:extLst>
          </p:cNvPr>
          <p:cNvGrpSpPr/>
          <p:nvPr/>
        </p:nvGrpSpPr>
        <p:grpSpPr>
          <a:xfrm>
            <a:off x="2622848" y="4905164"/>
            <a:ext cx="304800" cy="304800"/>
            <a:chOff x="6705600" y="4953000"/>
            <a:chExt cx="304800" cy="304800"/>
          </a:xfrm>
        </p:grpSpPr>
        <p:sp>
          <p:nvSpPr>
            <p:cNvPr id="1059" name="Oval 1058">
              <a:extLst>
                <a:ext uri="{FF2B5EF4-FFF2-40B4-BE49-F238E27FC236}">
                  <a16:creationId xmlns:a16="http://schemas.microsoft.com/office/drawing/2014/main" id="{C7838F26-2626-AF08-9DF3-BE8DDF576EE9}"/>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060" name="5-Point Star 37">
              <a:extLst>
                <a:ext uri="{FF2B5EF4-FFF2-40B4-BE49-F238E27FC236}">
                  <a16:creationId xmlns:a16="http://schemas.microsoft.com/office/drawing/2014/main" id="{2FBBA60C-50B5-9B22-8A10-4ABE7D6D22D7}"/>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1061" name="Group 1060">
            <a:extLst>
              <a:ext uri="{FF2B5EF4-FFF2-40B4-BE49-F238E27FC236}">
                <a16:creationId xmlns:a16="http://schemas.microsoft.com/office/drawing/2014/main" id="{E0E4CF27-E9E9-C32D-0927-B352278FBE75}"/>
              </a:ext>
            </a:extLst>
          </p:cNvPr>
          <p:cNvGrpSpPr/>
          <p:nvPr/>
        </p:nvGrpSpPr>
        <p:grpSpPr>
          <a:xfrm>
            <a:off x="2298812" y="4672372"/>
            <a:ext cx="304800" cy="304800"/>
            <a:chOff x="6705600" y="4953000"/>
            <a:chExt cx="304800" cy="304800"/>
          </a:xfrm>
        </p:grpSpPr>
        <p:sp>
          <p:nvSpPr>
            <p:cNvPr id="1062" name="Oval 1061">
              <a:extLst>
                <a:ext uri="{FF2B5EF4-FFF2-40B4-BE49-F238E27FC236}">
                  <a16:creationId xmlns:a16="http://schemas.microsoft.com/office/drawing/2014/main" id="{F4030C7D-A5DE-5DC7-D8B4-9C470DF4C2F8}"/>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063" name="5-Point Star 37">
              <a:extLst>
                <a:ext uri="{FF2B5EF4-FFF2-40B4-BE49-F238E27FC236}">
                  <a16:creationId xmlns:a16="http://schemas.microsoft.com/office/drawing/2014/main" id="{102A2F0A-DE3D-3FAE-ACC8-D2DF03420CA7}"/>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1064" name="Group 1063">
            <a:extLst>
              <a:ext uri="{FF2B5EF4-FFF2-40B4-BE49-F238E27FC236}">
                <a16:creationId xmlns:a16="http://schemas.microsoft.com/office/drawing/2014/main" id="{9B844683-387D-0B8B-31C0-CF7FF1DD71DC}"/>
              </a:ext>
            </a:extLst>
          </p:cNvPr>
          <p:cNvGrpSpPr/>
          <p:nvPr/>
        </p:nvGrpSpPr>
        <p:grpSpPr>
          <a:xfrm>
            <a:off x="1955540" y="5013176"/>
            <a:ext cx="304800" cy="304800"/>
            <a:chOff x="6705600" y="4953000"/>
            <a:chExt cx="304800" cy="304800"/>
          </a:xfrm>
        </p:grpSpPr>
        <p:sp>
          <p:nvSpPr>
            <p:cNvPr id="1065" name="Oval 1064">
              <a:extLst>
                <a:ext uri="{FF2B5EF4-FFF2-40B4-BE49-F238E27FC236}">
                  <a16:creationId xmlns:a16="http://schemas.microsoft.com/office/drawing/2014/main" id="{0CD81C4B-ABF4-3676-5E2C-16E114460BEB}"/>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066" name="5-Point Star 37">
              <a:extLst>
                <a:ext uri="{FF2B5EF4-FFF2-40B4-BE49-F238E27FC236}">
                  <a16:creationId xmlns:a16="http://schemas.microsoft.com/office/drawing/2014/main" id="{325CD99C-2F94-4C0F-D701-C4FCB026B58B}"/>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1067" name="Group 1066">
            <a:extLst>
              <a:ext uri="{FF2B5EF4-FFF2-40B4-BE49-F238E27FC236}">
                <a16:creationId xmlns:a16="http://schemas.microsoft.com/office/drawing/2014/main" id="{78D19582-96DF-492F-7070-5E8E38125C79}"/>
              </a:ext>
            </a:extLst>
          </p:cNvPr>
          <p:cNvGrpSpPr/>
          <p:nvPr/>
        </p:nvGrpSpPr>
        <p:grpSpPr>
          <a:xfrm>
            <a:off x="1595500" y="5229200"/>
            <a:ext cx="304800" cy="304800"/>
            <a:chOff x="6705600" y="4953000"/>
            <a:chExt cx="304800" cy="304800"/>
          </a:xfrm>
        </p:grpSpPr>
        <p:sp>
          <p:nvSpPr>
            <p:cNvPr id="1068" name="Oval 1067">
              <a:extLst>
                <a:ext uri="{FF2B5EF4-FFF2-40B4-BE49-F238E27FC236}">
                  <a16:creationId xmlns:a16="http://schemas.microsoft.com/office/drawing/2014/main" id="{59833C95-396D-7DAB-04D7-9BEA6C255C01}"/>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069" name="5-Point Star 37">
              <a:extLst>
                <a:ext uri="{FF2B5EF4-FFF2-40B4-BE49-F238E27FC236}">
                  <a16:creationId xmlns:a16="http://schemas.microsoft.com/office/drawing/2014/main" id="{56AA1614-5271-F216-7EF6-F5EEBCDF0348}"/>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1070" name="Group 1069">
            <a:extLst>
              <a:ext uri="{FF2B5EF4-FFF2-40B4-BE49-F238E27FC236}">
                <a16:creationId xmlns:a16="http://schemas.microsoft.com/office/drawing/2014/main" id="{958B7212-BE6A-351E-B30B-4AF8EF4F58EC}"/>
              </a:ext>
            </a:extLst>
          </p:cNvPr>
          <p:cNvGrpSpPr/>
          <p:nvPr/>
        </p:nvGrpSpPr>
        <p:grpSpPr>
          <a:xfrm>
            <a:off x="911424" y="5301208"/>
            <a:ext cx="304800" cy="304800"/>
            <a:chOff x="6705600" y="4953000"/>
            <a:chExt cx="304800" cy="304800"/>
          </a:xfrm>
        </p:grpSpPr>
        <p:sp>
          <p:nvSpPr>
            <p:cNvPr id="1071" name="Oval 1070">
              <a:extLst>
                <a:ext uri="{FF2B5EF4-FFF2-40B4-BE49-F238E27FC236}">
                  <a16:creationId xmlns:a16="http://schemas.microsoft.com/office/drawing/2014/main" id="{22DF84D5-DF93-782B-0704-ADBB56FFA155}"/>
                </a:ext>
              </a:extLst>
            </p:cNvPr>
            <p:cNvSpPr/>
            <p:nvPr/>
          </p:nvSpPr>
          <p:spPr bwMode="auto">
            <a:xfrm>
              <a:off x="6705600" y="4953000"/>
              <a:ext cx="304800" cy="304800"/>
            </a:xfrm>
            <a:prstGeom prst="ellipse">
              <a:avLst/>
            </a:prstGeom>
            <a:gradFill flip="none" rotWithShape="1">
              <a:gsLst>
                <a:gs pos="79800">
                  <a:schemeClr val="bg1">
                    <a:alpha val="0"/>
                  </a:schemeClr>
                </a:gs>
                <a:gs pos="0">
                  <a:srgbClr val="2CA02B"/>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072" name="5-Point Star 37">
              <a:extLst>
                <a:ext uri="{FF2B5EF4-FFF2-40B4-BE49-F238E27FC236}">
                  <a16:creationId xmlns:a16="http://schemas.microsoft.com/office/drawing/2014/main" id="{FB58CC12-D853-4208-D51D-D007D355FA0F}"/>
                </a:ext>
              </a:extLst>
            </p:cNvPr>
            <p:cNvSpPr/>
            <p:nvPr/>
          </p:nvSpPr>
          <p:spPr bwMode="auto">
            <a:xfrm>
              <a:off x="6812280" y="5059680"/>
              <a:ext cx="91440" cy="91440"/>
            </a:xfrm>
            <a:prstGeom prst="star5">
              <a:avLst/>
            </a:prstGeom>
            <a:solidFill>
              <a:srgbClr val="2CA02B"/>
            </a:solidFill>
            <a:ln w="25400" cap="flat" cmpd="sng" algn="ctr">
              <a:solidFill>
                <a:srgbClr val="2CA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1073" name="Group 1072">
            <a:extLst>
              <a:ext uri="{FF2B5EF4-FFF2-40B4-BE49-F238E27FC236}">
                <a16:creationId xmlns:a16="http://schemas.microsoft.com/office/drawing/2014/main" id="{15B5A611-6CCE-0506-BEE0-CE446E683BBF}"/>
              </a:ext>
            </a:extLst>
          </p:cNvPr>
          <p:cNvGrpSpPr/>
          <p:nvPr/>
        </p:nvGrpSpPr>
        <p:grpSpPr>
          <a:xfrm>
            <a:off x="1265764" y="4665132"/>
            <a:ext cx="304800" cy="304800"/>
            <a:chOff x="4724400" y="5029200"/>
            <a:chExt cx="304800" cy="304800"/>
          </a:xfrm>
        </p:grpSpPr>
        <p:sp>
          <p:nvSpPr>
            <p:cNvPr id="1074" name="Oval 1073">
              <a:extLst>
                <a:ext uri="{FF2B5EF4-FFF2-40B4-BE49-F238E27FC236}">
                  <a16:creationId xmlns:a16="http://schemas.microsoft.com/office/drawing/2014/main" id="{F71DD4F0-6D8F-306E-CF7E-C1332A47589D}"/>
                </a:ext>
              </a:extLst>
            </p:cNvPr>
            <p:cNvSpPr/>
            <p:nvPr/>
          </p:nvSpPr>
          <p:spPr bwMode="auto">
            <a:xfrm>
              <a:off x="4724400" y="5029200"/>
              <a:ext cx="304800" cy="304800"/>
            </a:xfrm>
            <a:prstGeom prst="ellipse">
              <a:avLst/>
            </a:prstGeom>
            <a:gradFill flip="none" rotWithShape="1">
              <a:gsLst>
                <a:gs pos="79800">
                  <a:schemeClr val="bg1">
                    <a:alpha val="0"/>
                  </a:schemeClr>
                </a:gs>
                <a:gs pos="0">
                  <a:srgbClr val="FF983E"/>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075" name="5-Point Star 42">
              <a:extLst>
                <a:ext uri="{FF2B5EF4-FFF2-40B4-BE49-F238E27FC236}">
                  <a16:creationId xmlns:a16="http://schemas.microsoft.com/office/drawing/2014/main" id="{EDF29941-D4C2-89E1-A3AE-E19091F548DE}"/>
                </a:ext>
              </a:extLst>
            </p:cNvPr>
            <p:cNvSpPr/>
            <p:nvPr/>
          </p:nvSpPr>
          <p:spPr bwMode="auto">
            <a:xfrm>
              <a:off x="4831080" y="5135880"/>
              <a:ext cx="91440" cy="91440"/>
            </a:xfrm>
            <a:prstGeom prst="star5">
              <a:avLst/>
            </a:prstGeom>
            <a:solidFill>
              <a:srgbClr val="D62728"/>
            </a:solidFill>
            <a:ln w="25400" cap="flat" cmpd="sng" algn="ctr">
              <a:solidFill>
                <a:srgbClr val="FF7F0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grpSp>
        <p:nvGrpSpPr>
          <p:cNvPr id="1076" name="Group 1075">
            <a:extLst>
              <a:ext uri="{FF2B5EF4-FFF2-40B4-BE49-F238E27FC236}">
                <a16:creationId xmlns:a16="http://schemas.microsoft.com/office/drawing/2014/main" id="{FE4D6AA7-663D-B80B-5133-51A00472718A}"/>
              </a:ext>
            </a:extLst>
          </p:cNvPr>
          <p:cNvGrpSpPr/>
          <p:nvPr/>
        </p:nvGrpSpPr>
        <p:grpSpPr>
          <a:xfrm>
            <a:off x="3658580" y="5210177"/>
            <a:ext cx="304800" cy="304800"/>
            <a:chOff x="4724400" y="5029200"/>
            <a:chExt cx="304800" cy="304800"/>
          </a:xfrm>
        </p:grpSpPr>
        <p:sp>
          <p:nvSpPr>
            <p:cNvPr id="1077" name="Oval 1076">
              <a:extLst>
                <a:ext uri="{FF2B5EF4-FFF2-40B4-BE49-F238E27FC236}">
                  <a16:creationId xmlns:a16="http://schemas.microsoft.com/office/drawing/2014/main" id="{893E236E-634D-020C-A46B-FF88F716BEFD}"/>
                </a:ext>
              </a:extLst>
            </p:cNvPr>
            <p:cNvSpPr/>
            <p:nvPr/>
          </p:nvSpPr>
          <p:spPr bwMode="auto">
            <a:xfrm>
              <a:off x="4724400" y="5029200"/>
              <a:ext cx="304800" cy="304800"/>
            </a:xfrm>
            <a:prstGeom prst="ellipse">
              <a:avLst/>
            </a:prstGeom>
            <a:gradFill flip="none" rotWithShape="1">
              <a:gsLst>
                <a:gs pos="79800">
                  <a:schemeClr val="bg1">
                    <a:alpha val="0"/>
                  </a:schemeClr>
                </a:gs>
                <a:gs pos="0">
                  <a:srgbClr val="FF983E"/>
                </a:gs>
              </a:gsLst>
              <a:path path="circle">
                <a:fillToRect l="50000" t="50000" r="50000" b="50000"/>
              </a:path>
              <a:tileRect/>
            </a:gra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1078" name="5-Point Star 42">
              <a:extLst>
                <a:ext uri="{FF2B5EF4-FFF2-40B4-BE49-F238E27FC236}">
                  <a16:creationId xmlns:a16="http://schemas.microsoft.com/office/drawing/2014/main" id="{FAEB4B11-DE9C-2EAF-3452-84DEAB0023D9}"/>
                </a:ext>
              </a:extLst>
            </p:cNvPr>
            <p:cNvSpPr/>
            <p:nvPr/>
          </p:nvSpPr>
          <p:spPr bwMode="auto">
            <a:xfrm>
              <a:off x="4831080" y="5135880"/>
              <a:ext cx="91440" cy="91440"/>
            </a:xfrm>
            <a:prstGeom prst="star5">
              <a:avLst/>
            </a:prstGeom>
            <a:solidFill>
              <a:srgbClr val="D62728"/>
            </a:solidFill>
            <a:ln w="25400" cap="flat" cmpd="sng" algn="ctr">
              <a:solidFill>
                <a:srgbClr val="FF7F0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sp>
        <p:nvSpPr>
          <p:cNvPr id="1079" name="TextBox 1078">
            <a:extLst>
              <a:ext uri="{FF2B5EF4-FFF2-40B4-BE49-F238E27FC236}">
                <a16:creationId xmlns:a16="http://schemas.microsoft.com/office/drawing/2014/main" id="{9274DBBB-FC03-1A84-8B36-506ED2611613}"/>
              </a:ext>
            </a:extLst>
          </p:cNvPr>
          <p:cNvSpPr txBox="1"/>
          <p:nvPr/>
        </p:nvSpPr>
        <p:spPr>
          <a:xfrm>
            <a:off x="7026591" y="5356466"/>
            <a:ext cx="4759164" cy="969496"/>
          </a:xfrm>
          <a:prstGeom prst="rect">
            <a:avLst/>
          </a:prstGeom>
          <a:solidFill>
            <a:srgbClr val="FFFF00"/>
          </a:solidFill>
        </p:spPr>
        <p:txBody>
          <a:bodyPr wrap="square" rtlCol="0">
            <a:spAutoFit/>
          </a:bodyPr>
          <a:lstStyle/>
          <a:p>
            <a:r>
              <a:rPr lang="en-US" sz="1900" dirty="0">
                <a:solidFill>
                  <a:srgbClr val="FF0000"/>
                </a:solidFill>
                <a:latin typeface="Arial" panose="020B0604020202020204" pitchFamily="34" charset="0"/>
                <a:cs typeface="Arial" panose="020B0604020202020204" pitchFamily="34" charset="0"/>
              </a:rPr>
              <a:t>In terms of proxy cost, SA outperforms CT and in terms of HPWL, SA produces better result than CT in 16 out of 17 cases</a:t>
            </a:r>
          </a:p>
        </p:txBody>
      </p:sp>
      <p:sp>
        <p:nvSpPr>
          <p:cNvPr id="1080" name="TextBox 1079">
            <a:extLst>
              <a:ext uri="{FF2B5EF4-FFF2-40B4-BE49-F238E27FC236}">
                <a16:creationId xmlns:a16="http://schemas.microsoft.com/office/drawing/2014/main" id="{C8989B80-9FA1-45F7-978D-532AC388254C}"/>
              </a:ext>
            </a:extLst>
          </p:cNvPr>
          <p:cNvSpPr txBox="1"/>
          <p:nvPr/>
        </p:nvSpPr>
        <p:spPr>
          <a:xfrm>
            <a:off x="6980764" y="1750537"/>
            <a:ext cx="3682516" cy="646331"/>
          </a:xfrm>
          <a:prstGeom prst="rect">
            <a:avLst/>
          </a:prstGeom>
          <a:noFill/>
        </p:spPr>
        <p:txBody>
          <a:bodyPr wrap="square" rtlCol="0">
            <a:spAutoFit/>
          </a:bodyPr>
          <a:lstStyle/>
          <a:p>
            <a:r>
              <a:rPr lang="en-US" b="1" dirty="0"/>
              <a:t>Proxy Cost: </a:t>
            </a:r>
            <a:r>
              <a:rPr lang="en-US" b="1" dirty="0" err="1"/>
              <a:t>RePlAce</a:t>
            </a:r>
            <a:r>
              <a:rPr lang="en-US" b="1" dirty="0"/>
              <a:t> beats SA, and SA beats </a:t>
            </a:r>
            <a:r>
              <a:rPr lang="en-US" b="1" i="1" dirty="0"/>
              <a:t>CT</a:t>
            </a:r>
            <a:endParaRPr lang="en-US" i="1" dirty="0"/>
          </a:p>
        </p:txBody>
      </p:sp>
      <p:sp>
        <p:nvSpPr>
          <p:cNvPr id="1081" name="TextBox 1080">
            <a:extLst>
              <a:ext uri="{FF2B5EF4-FFF2-40B4-BE49-F238E27FC236}">
                <a16:creationId xmlns:a16="http://schemas.microsoft.com/office/drawing/2014/main" id="{20E3004D-1517-FC09-6C6C-FAB5424576C4}"/>
              </a:ext>
            </a:extLst>
          </p:cNvPr>
          <p:cNvSpPr txBox="1"/>
          <p:nvPr/>
        </p:nvSpPr>
        <p:spPr>
          <a:xfrm>
            <a:off x="6929324" y="4263152"/>
            <a:ext cx="4953699" cy="646331"/>
          </a:xfrm>
          <a:prstGeom prst="rect">
            <a:avLst/>
          </a:prstGeom>
          <a:noFill/>
        </p:spPr>
        <p:txBody>
          <a:bodyPr wrap="square" rtlCol="0">
            <a:spAutoFit/>
          </a:bodyPr>
          <a:lstStyle/>
          <a:p>
            <a:r>
              <a:rPr lang="en-US" b="1" dirty="0"/>
              <a:t>HPWL: </a:t>
            </a:r>
            <a:r>
              <a:rPr lang="en-US" b="1" dirty="0" err="1"/>
              <a:t>RePlAce</a:t>
            </a:r>
            <a:r>
              <a:rPr lang="en-US" b="1" dirty="0"/>
              <a:t> beats SA and SA beats </a:t>
            </a:r>
            <a:r>
              <a:rPr lang="en-US" b="1" i="1" dirty="0"/>
              <a:t>CT </a:t>
            </a:r>
            <a:br>
              <a:rPr lang="en-US" b="1" i="1" dirty="0"/>
            </a:br>
            <a:r>
              <a:rPr lang="en-US" b="1" dirty="0"/>
              <a:t>in most of the testcases</a:t>
            </a:r>
            <a:endParaRPr lang="en-US" dirty="0"/>
          </a:p>
        </p:txBody>
      </p:sp>
    </p:spTree>
    <p:extLst>
      <p:ext uri="{BB962C8B-B14F-4D97-AF65-F5344CB8AC3E}">
        <p14:creationId xmlns:p14="http://schemas.microsoft.com/office/powerpoint/2010/main" val="3847295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0"/>
                                        </p:tgtEl>
                                        <p:attrNameLst>
                                          <p:attrName>style.visibility</p:attrName>
                                        </p:attrNameLst>
                                      </p:cBhvr>
                                      <p:to>
                                        <p:strVal val="visible"/>
                                      </p:to>
                                    </p:set>
                                    <p:animEffect transition="in" filter="fade">
                                      <p:cBhvr>
                                        <p:cTn id="7" dur="500"/>
                                        <p:tgtEl>
                                          <p:spTgt spid="10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1"/>
                                        </p:tgtEl>
                                        <p:attrNameLst>
                                          <p:attrName>style.visibility</p:attrName>
                                        </p:attrNameLst>
                                      </p:cBhvr>
                                      <p:to>
                                        <p:strVal val="visible"/>
                                      </p:to>
                                    </p:set>
                                    <p:animEffect transition="in" filter="fade">
                                      <p:cBhvr>
                                        <p:cTn id="12" dur="500"/>
                                        <p:tgtEl>
                                          <p:spTgt spid="108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79"/>
                                        </p:tgtEl>
                                        <p:attrNameLst>
                                          <p:attrName>style.visibility</p:attrName>
                                        </p:attrNameLst>
                                      </p:cBhvr>
                                      <p:to>
                                        <p:strVal val="visible"/>
                                      </p:to>
                                    </p:set>
                                    <p:animEffect transition="in" filter="fade">
                                      <p:cBhvr>
                                        <p:cTn id="15" dur="500"/>
                                        <p:tgtEl>
                                          <p:spTgt spid="1079"/>
                                        </p:tgtEl>
                                      </p:cBhvr>
                                    </p:animEffect>
                                  </p:childTnLst>
                                </p:cTn>
                              </p:par>
                              <p:par>
                                <p:cTn id="16" presetID="10" presetClass="exit" presetSubtype="0" fill="hold" grpId="1" nodeType="withEffect">
                                  <p:stCondLst>
                                    <p:cond delay="0"/>
                                  </p:stCondLst>
                                  <p:childTnLst>
                                    <p:animEffect transition="out" filter="fade">
                                      <p:cBhvr>
                                        <p:cTn id="17" dur="500"/>
                                        <p:tgtEl>
                                          <p:spTgt spid="1080"/>
                                        </p:tgtEl>
                                      </p:cBhvr>
                                    </p:animEffect>
                                    <p:set>
                                      <p:cBhvr>
                                        <p:cTn id="18" dur="1" fill="hold">
                                          <p:stCondLst>
                                            <p:cond delay="499"/>
                                          </p:stCondLst>
                                        </p:cTn>
                                        <p:tgtEl>
                                          <p:spTgt spid="10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9" grpId="0" animBg="1"/>
      <p:bldP spid="1080" grpId="0"/>
      <p:bldP spid="1080" grpId="1"/>
      <p:bldP spid="10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D7424A-622E-A0B8-8DB0-CA97D4E6F779}"/>
              </a:ext>
            </a:extLst>
          </p:cNvPr>
          <p:cNvSpPr>
            <a:spLocks noGrp="1"/>
          </p:cNvSpPr>
          <p:nvPr>
            <p:ph idx="1"/>
          </p:nvPr>
        </p:nvSpPr>
        <p:spPr>
          <a:xfrm>
            <a:off x="119337" y="872716"/>
            <a:ext cx="12072664" cy="4824536"/>
          </a:xfrm>
        </p:spPr>
        <p:txBody>
          <a:bodyPr/>
          <a:lstStyle/>
          <a:p>
            <a:r>
              <a:rPr lang="en-US" sz="2400" b="1" i="1" dirty="0" err="1">
                <a:solidFill>
                  <a:srgbClr val="0432FF"/>
                </a:solidFill>
              </a:rPr>
              <a:t>MacroPlacement</a:t>
            </a:r>
            <a:r>
              <a:rPr lang="en-US" sz="2400" b="1" dirty="0">
                <a:solidFill>
                  <a:srgbClr val="0432FF"/>
                </a:solidFill>
              </a:rPr>
              <a:t> = open, transparent assessment and implementation </a:t>
            </a:r>
          </a:p>
          <a:p>
            <a:pPr lvl="1"/>
            <a:r>
              <a:rPr lang="en-US" sz="2000" b="1" dirty="0"/>
              <a:t>Source code for </a:t>
            </a:r>
            <a:r>
              <a:rPr lang="en-US" sz="2000" b="1" i="1" dirty="0"/>
              <a:t>CT</a:t>
            </a:r>
            <a:r>
              <a:rPr lang="en-US" sz="2000" b="1" dirty="0"/>
              <a:t>’s missing and </a:t>
            </a:r>
            <a:r>
              <a:rPr lang="en-US" sz="2000" b="1" dirty="0" err="1"/>
              <a:t>blackbox</a:t>
            </a:r>
            <a:r>
              <a:rPr lang="en-US" sz="2000" b="1" dirty="0"/>
              <a:t> elements</a:t>
            </a:r>
            <a:r>
              <a:rPr lang="en-US" sz="2000" dirty="0"/>
              <a:t> </a:t>
            </a:r>
          </a:p>
          <a:p>
            <a:pPr lvl="1"/>
            <a:r>
              <a:rPr lang="en-US" sz="2000" b="1" dirty="0"/>
              <a:t>Modern, macro-heavy testcases </a:t>
            </a:r>
            <a:r>
              <a:rPr lang="en-US" sz="2000" dirty="0"/>
              <a:t>on open </a:t>
            </a:r>
            <a:r>
              <a:rPr lang="en-US" sz="2000" dirty="0" err="1"/>
              <a:t>enablements</a:t>
            </a:r>
            <a:endParaRPr lang="en-US" sz="2000" dirty="0"/>
          </a:p>
          <a:p>
            <a:pPr lvl="1"/>
            <a:r>
              <a:rPr lang="en-US" sz="2000" b="1" dirty="0"/>
              <a:t>Commercial evaluation flow </a:t>
            </a:r>
            <a:r>
              <a:rPr lang="en-US" sz="2000" dirty="0"/>
              <a:t>with all </a:t>
            </a:r>
            <a:r>
              <a:rPr lang="en-US" sz="2000" dirty="0" err="1"/>
              <a:t>runscripts</a:t>
            </a:r>
            <a:endParaRPr lang="en-US" sz="2000" dirty="0"/>
          </a:p>
          <a:p>
            <a:pPr lvl="1"/>
            <a:r>
              <a:rPr lang="en-US" sz="2000" b="1" dirty="0"/>
              <a:t>Baselines cited in </a:t>
            </a:r>
            <a:r>
              <a:rPr lang="en-US" sz="2000" b="1" i="1" dirty="0"/>
              <a:t>Nature</a:t>
            </a:r>
            <a:r>
              <a:rPr lang="en-US" sz="2000" dirty="0"/>
              <a:t>: human expert, simulated annealing</a:t>
            </a:r>
          </a:p>
          <a:p>
            <a:pPr lvl="1"/>
            <a:r>
              <a:rPr lang="en-US" sz="2000" b="1" dirty="0"/>
              <a:t>Extensive documentation</a:t>
            </a:r>
            <a:r>
              <a:rPr lang="en-US" sz="2000" dirty="0"/>
              <a:t>: FAQs, “Our Progress”, and more</a:t>
            </a:r>
          </a:p>
          <a:p>
            <a:pPr>
              <a:spcBef>
                <a:spcPts val="2400"/>
              </a:spcBef>
            </a:pPr>
            <a:r>
              <a:rPr lang="en-US" sz="2400" b="1" i="1" dirty="0">
                <a:solidFill>
                  <a:srgbClr val="0432FF"/>
                </a:solidFill>
              </a:rPr>
              <a:t>CT </a:t>
            </a:r>
            <a:r>
              <a:rPr lang="en-US" sz="2400" b="1" dirty="0">
                <a:solidFill>
                  <a:srgbClr val="0432FF"/>
                </a:solidFill>
              </a:rPr>
              <a:t>benefits from placement information in incoming physical synthesis netlist</a:t>
            </a:r>
            <a:endParaRPr lang="en-US" sz="2400" b="1" i="1" dirty="0">
              <a:solidFill>
                <a:srgbClr val="0432FF"/>
              </a:solidFill>
            </a:endParaRPr>
          </a:p>
          <a:p>
            <a:pPr>
              <a:spcBef>
                <a:spcPts val="2400"/>
              </a:spcBef>
            </a:pPr>
            <a:r>
              <a:rPr lang="en-US" sz="2400" b="1" dirty="0">
                <a:solidFill>
                  <a:srgbClr val="0432FF"/>
                </a:solidFill>
              </a:rPr>
              <a:t>Baselines (SA and Human experts) outperform </a:t>
            </a:r>
            <a:r>
              <a:rPr lang="en-US" sz="2400" b="1" i="1" dirty="0">
                <a:solidFill>
                  <a:srgbClr val="0432FF"/>
                </a:solidFill>
              </a:rPr>
              <a:t>CT</a:t>
            </a:r>
          </a:p>
          <a:p>
            <a:pPr lvl="1"/>
            <a:r>
              <a:rPr lang="en-US" sz="2000" dirty="0"/>
              <a:t>For 17 ICCAD04 designs and 4 out of 6 modern testcases, SA generates better proxy cost than </a:t>
            </a:r>
            <a:r>
              <a:rPr lang="en-US" sz="2000" i="1" dirty="0"/>
              <a:t>CT</a:t>
            </a:r>
          </a:p>
          <a:p>
            <a:pPr lvl="1"/>
            <a:r>
              <a:rPr lang="en-US" sz="2000" dirty="0"/>
              <a:t>For large macro-heavy designs, human experts outperform </a:t>
            </a:r>
            <a:r>
              <a:rPr lang="en-US" sz="2000" i="1" dirty="0"/>
              <a:t>CT</a:t>
            </a:r>
            <a:r>
              <a:rPr lang="en-US" sz="2000" dirty="0"/>
              <a:t> in terms of </a:t>
            </a:r>
            <a:r>
              <a:rPr lang="en-US" sz="2000" i="1" dirty="0"/>
              <a:t>Nature</a:t>
            </a:r>
            <a:r>
              <a:rPr lang="en-US" sz="2000" dirty="0"/>
              <a:t> Table 1 metrics</a:t>
            </a:r>
          </a:p>
          <a:p>
            <a:pPr>
              <a:lnSpc>
                <a:spcPct val="150000"/>
              </a:lnSpc>
            </a:pPr>
            <a:r>
              <a:rPr lang="en-US" sz="2400" b="1" dirty="0">
                <a:solidFill>
                  <a:srgbClr val="0432FF"/>
                </a:solidFill>
              </a:rPr>
              <a:t>“There is no substitute for source code (and data)”</a:t>
            </a:r>
          </a:p>
        </p:txBody>
      </p:sp>
      <p:sp>
        <p:nvSpPr>
          <p:cNvPr id="3" name="Title 2">
            <a:extLst>
              <a:ext uri="{FF2B5EF4-FFF2-40B4-BE49-F238E27FC236}">
                <a16:creationId xmlns:a16="http://schemas.microsoft.com/office/drawing/2014/main" id="{B4197016-06E2-B427-F46B-1CE031CA86C4}"/>
              </a:ext>
            </a:extLst>
          </p:cNvPr>
          <p:cNvSpPr>
            <a:spLocks noGrp="1"/>
          </p:cNvSpPr>
          <p:nvPr>
            <p:ph type="title"/>
          </p:nvPr>
        </p:nvSpPr>
        <p:spPr/>
        <p:txBody>
          <a:bodyPr/>
          <a:lstStyle/>
          <a:p>
            <a:r>
              <a:rPr lang="en-US" dirty="0"/>
              <a:t>Conclusions</a:t>
            </a:r>
          </a:p>
        </p:txBody>
      </p:sp>
      <p:sp>
        <p:nvSpPr>
          <p:cNvPr id="4" name="TextBox 3">
            <a:extLst>
              <a:ext uri="{FF2B5EF4-FFF2-40B4-BE49-F238E27FC236}">
                <a16:creationId xmlns:a16="http://schemas.microsoft.com/office/drawing/2014/main" id="{D3955E12-DCCB-43FB-CAF5-41BB6B5E7A81}"/>
              </a:ext>
            </a:extLst>
          </p:cNvPr>
          <p:cNvSpPr txBox="1"/>
          <p:nvPr/>
        </p:nvSpPr>
        <p:spPr>
          <a:xfrm>
            <a:off x="641394" y="5754451"/>
            <a:ext cx="10909211" cy="830997"/>
          </a:xfrm>
          <a:prstGeom prst="rect">
            <a:avLst/>
          </a:prstGeom>
          <a:solidFill>
            <a:srgbClr val="FFFF00"/>
          </a:solidFill>
        </p:spPr>
        <p:txBody>
          <a:bodyPr wrap="square" rtlCol="0">
            <a:spAutoFit/>
          </a:bodyPr>
          <a:lstStyle/>
          <a:p>
            <a:pPr algn="ctr"/>
            <a:r>
              <a:rPr lang="en-US" sz="2400" b="1" dirty="0">
                <a:solidFill>
                  <a:srgbClr val="FF0000"/>
                </a:solidFill>
                <a:latin typeface="Arial" panose="020B0604020202020204" pitchFamily="34" charset="0"/>
                <a:cs typeface="Arial" panose="020B0604020202020204" pitchFamily="34" charset="0"/>
              </a:rPr>
              <a:t>Please see the long video and our FAQs in GitHub for more information !!!</a:t>
            </a:r>
          </a:p>
          <a:p>
            <a:pPr algn="ctr"/>
            <a:r>
              <a:rPr lang="en-US" sz="2400" b="1" dirty="0">
                <a:solidFill>
                  <a:srgbClr val="FF0000"/>
                </a:solidFill>
                <a:latin typeface="Arial" panose="020B0604020202020204" pitchFamily="34" charset="0"/>
                <a:cs typeface="Arial" panose="020B0604020202020204" pitchFamily="34" charset="0"/>
                <a:hlinkClick r:id="rId3"/>
              </a:rPr>
              <a:t>https://github.com/TILOS-AI-Institute/MacroPlacement</a:t>
            </a:r>
            <a:r>
              <a:rPr lang="en-US" sz="2400" b="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9896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500"/>
                                        <p:tgtEl>
                                          <p:spTgt spid="2">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Effect transition="in" filter="fade">
                                      <p:cBhvr>
                                        <p:cTn id="15" dur="500"/>
                                        <p:tgtEl>
                                          <p:spTgt spid="2">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Effect transition="in" filter="fade">
                                      <p:cBhvr>
                                        <p:cTn id="18" dur="500"/>
                                        <p:tgtEl>
                                          <p:spTgt spid="2">
                                            <p:txEl>
                                              <p:pRg st="9" end="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animEffect transition="in" filter="fade">
                                      <p:cBhvr>
                                        <p:cTn id="23" dur="500"/>
                                        <p:tgtEl>
                                          <p:spTgt spid="2">
                                            <p:txEl>
                                              <p:pRg st="10" end="1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6C072919-8132-FBC0-02F3-D02AE57AE4AE}"/>
              </a:ext>
            </a:extLst>
          </p:cNvPr>
          <p:cNvGraphicFramePr>
            <a:graphicFrameLocks noGrp="1"/>
          </p:cNvGraphicFramePr>
          <p:nvPr>
            <p:ph idx="1"/>
          </p:nvPr>
        </p:nvGraphicFramePr>
        <p:xfrm>
          <a:off x="1600199" y="958033"/>
          <a:ext cx="8991602" cy="17526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3613730882"/>
                    </a:ext>
                  </a:extLst>
                </a:gridCol>
                <a:gridCol w="1447800">
                  <a:extLst>
                    <a:ext uri="{9D8B030D-6E8A-4147-A177-3AD203B41FA5}">
                      <a16:colId xmlns:a16="http://schemas.microsoft.com/office/drawing/2014/main" val="1708158434"/>
                    </a:ext>
                  </a:extLst>
                </a:gridCol>
                <a:gridCol w="1219200">
                  <a:extLst>
                    <a:ext uri="{9D8B030D-6E8A-4147-A177-3AD203B41FA5}">
                      <a16:colId xmlns:a16="http://schemas.microsoft.com/office/drawing/2014/main" val="3814189127"/>
                    </a:ext>
                  </a:extLst>
                </a:gridCol>
                <a:gridCol w="1447800">
                  <a:extLst>
                    <a:ext uri="{9D8B030D-6E8A-4147-A177-3AD203B41FA5}">
                      <a16:colId xmlns:a16="http://schemas.microsoft.com/office/drawing/2014/main" val="4075675120"/>
                    </a:ext>
                  </a:extLst>
                </a:gridCol>
                <a:gridCol w="1447800">
                  <a:extLst>
                    <a:ext uri="{9D8B030D-6E8A-4147-A177-3AD203B41FA5}">
                      <a16:colId xmlns:a16="http://schemas.microsoft.com/office/drawing/2014/main" val="3725274935"/>
                    </a:ext>
                  </a:extLst>
                </a:gridCol>
                <a:gridCol w="1447802">
                  <a:extLst>
                    <a:ext uri="{9D8B030D-6E8A-4147-A177-3AD203B41FA5}">
                      <a16:colId xmlns:a16="http://schemas.microsoft.com/office/drawing/2014/main" val="3328980618"/>
                    </a:ext>
                  </a:extLst>
                </a:gridCol>
              </a:tblGrid>
              <a:tr h="370840">
                <a:tc>
                  <a:txBody>
                    <a:bodyPr/>
                    <a:lstStyle/>
                    <a:p>
                      <a:pPr algn="ctr"/>
                      <a:r>
                        <a:rPr lang="en-US" dirty="0"/>
                        <a:t>Design</a:t>
                      </a:r>
                    </a:p>
                  </a:txBody>
                  <a:tcPr/>
                </a:tc>
                <a:tc>
                  <a:txBody>
                    <a:bodyPr/>
                    <a:lstStyle/>
                    <a:p>
                      <a:pPr algn="ctr"/>
                      <a:r>
                        <a:rPr lang="en-US" i="1" dirty="0"/>
                        <a:t>CT</a:t>
                      </a:r>
                    </a:p>
                    <a:p>
                      <a:pPr algn="ctr"/>
                      <a:r>
                        <a:rPr lang="en-US" dirty="0"/>
                        <a:t>(Hours)</a:t>
                      </a:r>
                    </a:p>
                  </a:txBody>
                  <a:tcPr/>
                </a:tc>
                <a:tc>
                  <a:txBody>
                    <a:bodyPr/>
                    <a:lstStyle/>
                    <a:p>
                      <a:pPr algn="ctr"/>
                      <a:r>
                        <a:rPr lang="en-US" dirty="0"/>
                        <a:t>CMP</a:t>
                      </a:r>
                    </a:p>
                    <a:p>
                      <a:pPr algn="ctr"/>
                      <a:r>
                        <a:rPr lang="en-US" dirty="0"/>
                        <a:t>(Hours)</a:t>
                      </a:r>
                    </a:p>
                  </a:txBody>
                  <a:tcPr/>
                </a:tc>
                <a:tc>
                  <a:txBody>
                    <a:bodyPr/>
                    <a:lstStyle/>
                    <a:p>
                      <a:pPr algn="ctr"/>
                      <a:r>
                        <a:rPr lang="en-US" dirty="0" err="1"/>
                        <a:t>RePlAce</a:t>
                      </a:r>
                      <a:endParaRPr lang="en-US" dirty="0"/>
                    </a:p>
                    <a:p>
                      <a:pPr algn="ctr"/>
                      <a:r>
                        <a:rPr lang="en-US" dirty="0"/>
                        <a:t>(Hours)</a:t>
                      </a:r>
                    </a:p>
                  </a:txBody>
                  <a:tcPr/>
                </a:tc>
                <a:tc>
                  <a:txBody>
                    <a:bodyPr/>
                    <a:lstStyle/>
                    <a:p>
                      <a:pPr algn="ctr"/>
                      <a:r>
                        <a:rPr lang="en-US" dirty="0"/>
                        <a:t>SA</a:t>
                      </a:r>
                    </a:p>
                    <a:p>
                      <a:pPr algn="ctr"/>
                      <a:r>
                        <a:rPr lang="en-US" dirty="0"/>
                        <a:t>(Hours)</a:t>
                      </a:r>
                    </a:p>
                  </a:txBody>
                  <a:tcPr/>
                </a:tc>
                <a:tc>
                  <a:txBody>
                    <a:bodyPr/>
                    <a:lstStyle/>
                    <a:p>
                      <a:pPr algn="ctr"/>
                      <a:r>
                        <a:rPr lang="en-US" dirty="0" err="1"/>
                        <a:t>AutoDMP</a:t>
                      </a:r>
                      <a:endParaRPr lang="en-US" dirty="0"/>
                    </a:p>
                    <a:p>
                      <a:pPr algn="ctr"/>
                      <a:r>
                        <a:rPr lang="en-US" dirty="0"/>
                        <a:t>(Hours)</a:t>
                      </a:r>
                    </a:p>
                  </a:txBody>
                  <a:tcPr/>
                </a:tc>
                <a:extLst>
                  <a:ext uri="{0D108BD9-81ED-4DB2-BD59-A6C34878D82A}">
                    <a16:rowId xmlns:a16="http://schemas.microsoft.com/office/drawing/2014/main" val="1993215899"/>
                  </a:ext>
                </a:extLst>
              </a:tr>
              <a:tr h="370840">
                <a:tc>
                  <a:txBody>
                    <a:bodyPr/>
                    <a:lstStyle/>
                    <a:p>
                      <a:r>
                        <a:rPr lang="en-US" dirty="0"/>
                        <a:t>Ariane-NG45</a:t>
                      </a:r>
                    </a:p>
                  </a:txBody>
                  <a:tcPr/>
                </a:tc>
                <a:tc>
                  <a:txBody>
                    <a:bodyPr/>
                    <a:lstStyle/>
                    <a:p>
                      <a:pPr algn="r"/>
                      <a:r>
                        <a:rPr lang="en-US" dirty="0"/>
                        <a:t>32.31</a:t>
                      </a:r>
                    </a:p>
                  </a:txBody>
                  <a:tcPr/>
                </a:tc>
                <a:tc>
                  <a:txBody>
                    <a:bodyPr/>
                    <a:lstStyle/>
                    <a:p>
                      <a:pPr algn="r"/>
                      <a:r>
                        <a:rPr lang="en-US" dirty="0">
                          <a:solidFill>
                            <a:srgbClr val="0432FF"/>
                          </a:solidFill>
                        </a:rPr>
                        <a:t>0.05</a:t>
                      </a:r>
                    </a:p>
                  </a:txBody>
                  <a:tcPr/>
                </a:tc>
                <a:tc>
                  <a:txBody>
                    <a:bodyPr/>
                    <a:lstStyle/>
                    <a:p>
                      <a:pPr algn="r"/>
                      <a:r>
                        <a:rPr lang="en-US" dirty="0"/>
                        <a:t>0.06</a:t>
                      </a:r>
                    </a:p>
                  </a:txBody>
                  <a:tcPr/>
                </a:tc>
                <a:tc>
                  <a:txBody>
                    <a:bodyPr/>
                    <a:lstStyle/>
                    <a:p>
                      <a:pPr algn="r"/>
                      <a:r>
                        <a:rPr lang="en-US" dirty="0"/>
                        <a:t>12.50</a:t>
                      </a:r>
                    </a:p>
                  </a:txBody>
                  <a:tcPr/>
                </a:tc>
                <a:tc>
                  <a:txBody>
                    <a:bodyPr/>
                    <a:lstStyle/>
                    <a:p>
                      <a:pPr algn="r"/>
                      <a:r>
                        <a:rPr lang="en-US" dirty="0"/>
                        <a:t>0.29</a:t>
                      </a:r>
                    </a:p>
                  </a:txBody>
                  <a:tcPr/>
                </a:tc>
                <a:extLst>
                  <a:ext uri="{0D108BD9-81ED-4DB2-BD59-A6C34878D82A}">
                    <a16:rowId xmlns:a16="http://schemas.microsoft.com/office/drawing/2014/main" val="2724569901"/>
                  </a:ext>
                </a:extLst>
              </a:tr>
              <a:tr h="370840">
                <a:tc>
                  <a:txBody>
                    <a:bodyPr/>
                    <a:lstStyle/>
                    <a:p>
                      <a:r>
                        <a:rPr lang="en-US" dirty="0"/>
                        <a:t>BlackParrot-NG45</a:t>
                      </a:r>
                    </a:p>
                  </a:txBody>
                  <a:tcPr/>
                </a:tc>
                <a:tc>
                  <a:txBody>
                    <a:bodyPr/>
                    <a:lstStyle/>
                    <a:p>
                      <a:pPr algn="r"/>
                      <a:r>
                        <a:rPr lang="en-US" dirty="0"/>
                        <a:t>50.51</a:t>
                      </a:r>
                    </a:p>
                  </a:txBody>
                  <a:tcPr/>
                </a:tc>
                <a:tc>
                  <a:txBody>
                    <a:bodyPr/>
                    <a:lstStyle/>
                    <a:p>
                      <a:pPr algn="r"/>
                      <a:r>
                        <a:rPr lang="en-US" dirty="0">
                          <a:solidFill>
                            <a:srgbClr val="0432FF"/>
                          </a:solidFill>
                        </a:rPr>
                        <a:t>0.33</a:t>
                      </a:r>
                    </a:p>
                  </a:txBody>
                  <a:tcPr/>
                </a:tc>
                <a:tc>
                  <a:txBody>
                    <a:bodyPr/>
                    <a:lstStyle/>
                    <a:p>
                      <a:pPr algn="r"/>
                      <a:r>
                        <a:rPr lang="en-US" dirty="0"/>
                        <a:t>2.52</a:t>
                      </a:r>
                    </a:p>
                  </a:txBody>
                  <a:tcPr/>
                </a:tc>
                <a:tc>
                  <a:txBody>
                    <a:bodyPr/>
                    <a:lstStyle/>
                    <a:p>
                      <a:pPr algn="r"/>
                      <a:r>
                        <a:rPr lang="en-US" dirty="0"/>
                        <a:t>12.50</a:t>
                      </a:r>
                    </a:p>
                  </a:txBody>
                  <a:tcPr/>
                </a:tc>
                <a:tc>
                  <a:txBody>
                    <a:bodyPr/>
                    <a:lstStyle/>
                    <a:p>
                      <a:pPr algn="r"/>
                      <a:r>
                        <a:rPr lang="en-US" dirty="0"/>
                        <a:t>0.71</a:t>
                      </a:r>
                    </a:p>
                  </a:txBody>
                  <a:tcPr/>
                </a:tc>
                <a:extLst>
                  <a:ext uri="{0D108BD9-81ED-4DB2-BD59-A6C34878D82A}">
                    <a16:rowId xmlns:a16="http://schemas.microsoft.com/office/drawing/2014/main" val="2026966270"/>
                  </a:ext>
                </a:extLst>
              </a:tr>
              <a:tr h="370840">
                <a:tc>
                  <a:txBody>
                    <a:bodyPr/>
                    <a:lstStyle/>
                    <a:p>
                      <a:r>
                        <a:rPr lang="en-US" dirty="0"/>
                        <a:t>MemPool-NG45</a:t>
                      </a:r>
                    </a:p>
                  </a:txBody>
                  <a:tcPr/>
                </a:tc>
                <a:tc>
                  <a:txBody>
                    <a:bodyPr/>
                    <a:lstStyle/>
                    <a:p>
                      <a:pPr algn="r"/>
                      <a:r>
                        <a:rPr lang="en-US" dirty="0"/>
                        <a:t>81.23</a:t>
                      </a:r>
                    </a:p>
                  </a:txBody>
                  <a:tcPr/>
                </a:tc>
                <a:tc>
                  <a:txBody>
                    <a:bodyPr/>
                    <a:lstStyle/>
                    <a:p>
                      <a:pPr algn="r"/>
                      <a:r>
                        <a:rPr lang="en-US" dirty="0"/>
                        <a:t>1.97</a:t>
                      </a:r>
                    </a:p>
                  </a:txBody>
                  <a:tcPr/>
                </a:tc>
                <a:tc>
                  <a:txBody>
                    <a:bodyPr/>
                    <a:lstStyle/>
                    <a:p>
                      <a:pPr algn="r"/>
                      <a:r>
                        <a:rPr lang="en-US" dirty="0"/>
                        <a:t>*N.A.</a:t>
                      </a:r>
                    </a:p>
                  </a:txBody>
                  <a:tcPr/>
                </a:tc>
                <a:tc>
                  <a:txBody>
                    <a:bodyPr/>
                    <a:lstStyle/>
                    <a:p>
                      <a:pPr algn="r"/>
                      <a:r>
                        <a:rPr lang="en-US" dirty="0"/>
                        <a:t>12.50</a:t>
                      </a:r>
                    </a:p>
                  </a:txBody>
                  <a:tcPr/>
                </a:tc>
                <a:tc>
                  <a:txBody>
                    <a:bodyPr/>
                    <a:lstStyle/>
                    <a:p>
                      <a:pPr algn="r"/>
                      <a:r>
                        <a:rPr lang="en-US" dirty="0">
                          <a:solidFill>
                            <a:srgbClr val="0432FF"/>
                          </a:solidFill>
                        </a:rPr>
                        <a:t>1.73</a:t>
                      </a:r>
                    </a:p>
                  </a:txBody>
                  <a:tcPr/>
                </a:tc>
                <a:extLst>
                  <a:ext uri="{0D108BD9-81ED-4DB2-BD59-A6C34878D82A}">
                    <a16:rowId xmlns:a16="http://schemas.microsoft.com/office/drawing/2014/main" val="359778860"/>
                  </a:ext>
                </a:extLst>
              </a:tr>
            </a:tbl>
          </a:graphicData>
        </a:graphic>
      </p:graphicFrame>
      <p:sp>
        <p:nvSpPr>
          <p:cNvPr id="5" name="Title 4">
            <a:extLst>
              <a:ext uri="{FF2B5EF4-FFF2-40B4-BE49-F238E27FC236}">
                <a16:creationId xmlns:a16="http://schemas.microsoft.com/office/drawing/2014/main" id="{44154785-385D-A88F-4902-DB60CE263845}"/>
              </a:ext>
            </a:extLst>
          </p:cNvPr>
          <p:cNvSpPr>
            <a:spLocks noGrp="1"/>
          </p:cNvSpPr>
          <p:nvPr>
            <p:ph type="title"/>
          </p:nvPr>
        </p:nvSpPr>
        <p:spPr/>
        <p:txBody>
          <a:bodyPr/>
          <a:lstStyle/>
          <a:p>
            <a:r>
              <a:rPr lang="en-US" dirty="0"/>
              <a:t>FAQ: Runtimes (Wall Times) of Different Macro Placers</a:t>
            </a:r>
          </a:p>
        </p:txBody>
      </p:sp>
      <p:sp>
        <p:nvSpPr>
          <p:cNvPr id="9" name="TextBox 8">
            <a:extLst>
              <a:ext uri="{FF2B5EF4-FFF2-40B4-BE49-F238E27FC236}">
                <a16:creationId xmlns:a16="http://schemas.microsoft.com/office/drawing/2014/main" id="{065B7B8A-9B67-F952-E4C9-6D5F4F050261}"/>
              </a:ext>
            </a:extLst>
          </p:cNvPr>
          <p:cNvSpPr txBox="1"/>
          <p:nvPr/>
        </p:nvSpPr>
        <p:spPr>
          <a:xfrm>
            <a:off x="457199" y="2971800"/>
            <a:ext cx="11734801" cy="3416320"/>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en-US" sz="2400" i="1" dirty="0">
                <a:latin typeface="Arial" panose="020B0604020202020204" pitchFamily="34" charset="0"/>
                <a:cs typeface="Arial" panose="020B0604020202020204" pitchFamily="34" charset="0"/>
              </a:rPr>
              <a:t>CT</a:t>
            </a:r>
            <a:r>
              <a:rPr lang="en-US" sz="2400" dirty="0">
                <a:latin typeface="Arial" panose="020B0604020202020204" pitchFamily="34" charset="0"/>
                <a:cs typeface="Arial" panose="020B0604020202020204" pitchFamily="34" charset="0"/>
              </a:rPr>
              <a:t>: only includes </a:t>
            </a:r>
            <a:r>
              <a:rPr lang="en-US" sz="2400" i="1" dirty="0">
                <a:latin typeface="Arial" panose="020B0604020202020204" pitchFamily="34" charset="0"/>
                <a:cs typeface="Arial" panose="020B0604020202020204" pitchFamily="34" charset="0"/>
              </a:rPr>
              <a:t>CT</a:t>
            </a:r>
            <a:r>
              <a:rPr lang="en-US" sz="2400" dirty="0">
                <a:latin typeface="Arial" panose="020B0604020202020204" pitchFamily="34" charset="0"/>
                <a:cs typeface="Arial" panose="020B0604020202020204" pitchFamily="34" charset="0"/>
              </a:rPr>
              <a:t> training time</a:t>
            </a:r>
          </a:p>
          <a:p>
            <a:pPr marL="285750" indent="-285750">
              <a:buClr>
                <a:srgbClr val="C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SA: stopped after 12.5 hours automatically</a:t>
            </a:r>
          </a:p>
          <a:p>
            <a:pPr marL="285750" indent="-285750">
              <a:buClr>
                <a:srgbClr val="C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CMP: only the runtime of </a:t>
            </a:r>
            <a:r>
              <a:rPr lang="en-US" sz="2400" b="1" i="1" dirty="0" err="1">
                <a:latin typeface="Arial" panose="020B0604020202020204" pitchFamily="34" charset="0"/>
                <a:cs typeface="Arial" panose="020B0604020202020204" pitchFamily="34" charset="0"/>
              </a:rPr>
              <a:t>place_design</a:t>
            </a:r>
            <a:r>
              <a:rPr lang="en-US" sz="2400" b="1" i="1" dirty="0">
                <a:latin typeface="Arial" panose="020B0604020202020204" pitchFamily="34" charset="0"/>
                <a:cs typeface="Arial" panose="020B0604020202020204" pitchFamily="34" charset="0"/>
              </a:rPr>
              <a:t> -</a:t>
            </a:r>
            <a:r>
              <a:rPr lang="en-US" sz="2400" b="1" i="1" dirty="0" err="1">
                <a:latin typeface="Arial" panose="020B0604020202020204" pitchFamily="34" charset="0"/>
                <a:cs typeface="Arial" panose="020B0604020202020204" pitchFamily="34" charset="0"/>
              </a:rPr>
              <a:t>concurrent_macros</a:t>
            </a:r>
            <a:r>
              <a:rPr lang="en-US" sz="2400" dirty="0">
                <a:latin typeface="Arial" panose="020B0604020202020204" pitchFamily="34" charset="0"/>
                <a:cs typeface="Arial" panose="020B0604020202020204" pitchFamily="34" charset="0"/>
              </a:rPr>
              <a:t> command</a:t>
            </a:r>
          </a:p>
          <a:p>
            <a:pPr marL="285750" indent="-285750">
              <a:buClr>
                <a:srgbClr val="C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Resources used:</a:t>
            </a:r>
          </a:p>
          <a:p>
            <a:pPr marL="514350" lvl="1" indent="-220663">
              <a:buClr>
                <a:srgbClr val="C00000"/>
              </a:buClr>
              <a:buFont typeface="Arial" panose="020B0604020202020204" pitchFamily="34" charset="0"/>
              <a:buChar char="•"/>
            </a:pPr>
            <a:r>
              <a:rPr lang="en-US" sz="2000" i="1" dirty="0">
                <a:latin typeface="Arial" panose="020B0604020202020204" pitchFamily="34" charset="0"/>
                <a:cs typeface="Arial" panose="020B0604020202020204" pitchFamily="34" charset="0"/>
              </a:rPr>
              <a:t>CT</a:t>
            </a:r>
            <a:r>
              <a:rPr lang="en-US" sz="2000" dirty="0">
                <a:latin typeface="Arial" panose="020B0604020202020204" pitchFamily="34" charset="0"/>
                <a:cs typeface="Arial" panose="020B0604020202020204" pitchFamily="34" charset="0"/>
              </a:rPr>
              <a:t>: Training and evaluation jobs run on (8 NVIDIA-V100 GPU, 96 CPU thread, Memory: 354 GB) machine and 13 collector jobs on each of two (96 CPU thread, Memory: 354 GB) machines</a:t>
            </a:r>
          </a:p>
          <a:p>
            <a:pPr marL="514350" lvl="1" indent="-220663">
              <a:buClr>
                <a:srgbClr val="C00000"/>
              </a:buClr>
              <a:buFont typeface="Arial" panose="020B0604020202020204" pitchFamily="34" charset="0"/>
              <a:buChar char="•"/>
            </a:pPr>
            <a:r>
              <a:rPr lang="en-US" sz="2000" dirty="0">
                <a:latin typeface="Arial" panose="020B0604020202020204" pitchFamily="34" charset="0"/>
                <a:cs typeface="Arial" panose="020B0604020202020204" pitchFamily="34" charset="0"/>
              </a:rPr>
              <a:t>SA: 320 parallel jobs where each job used 1 thread</a:t>
            </a:r>
          </a:p>
          <a:p>
            <a:pPr marL="514350" lvl="1" indent="-220663">
              <a:buClr>
                <a:srgbClr val="C00000"/>
              </a:buClr>
              <a:buFont typeface="Arial" panose="020B0604020202020204" pitchFamily="34" charset="0"/>
              <a:buChar char="•"/>
            </a:pPr>
            <a:r>
              <a:rPr lang="en-US" sz="2000" dirty="0" err="1">
                <a:latin typeface="Arial" panose="020B0604020202020204" pitchFamily="34" charset="0"/>
                <a:cs typeface="Arial" panose="020B0604020202020204" pitchFamily="34" charset="0"/>
              </a:rPr>
              <a:t>RePlAce</a:t>
            </a:r>
            <a:r>
              <a:rPr lang="en-US" sz="2000" dirty="0">
                <a:latin typeface="Arial" panose="020B0604020202020204" pitchFamily="34" charset="0"/>
                <a:cs typeface="Arial" panose="020B0604020202020204" pitchFamily="34" charset="0"/>
              </a:rPr>
              <a:t>: used 1 thread</a:t>
            </a:r>
          </a:p>
          <a:p>
            <a:pPr marL="514350" lvl="1" indent="-220663">
              <a:buClr>
                <a:srgbClr val="C00000"/>
              </a:buClr>
              <a:buFont typeface="Arial" panose="020B0604020202020204" pitchFamily="34" charset="0"/>
              <a:buChar char="•"/>
            </a:pPr>
            <a:r>
              <a:rPr lang="en-US" sz="2000" dirty="0">
                <a:latin typeface="Arial" panose="020B0604020202020204" pitchFamily="34" charset="0"/>
                <a:cs typeface="Arial" panose="020B0604020202020204" pitchFamily="34" charset="0"/>
              </a:rPr>
              <a:t>CMP: </a:t>
            </a:r>
            <a:r>
              <a:rPr lang="en-US" sz="2000" dirty="0" err="1">
                <a:latin typeface="Arial" panose="020B0604020202020204" pitchFamily="34" charset="0"/>
                <a:cs typeface="Arial" panose="020B0604020202020204" pitchFamily="34" charset="0"/>
              </a:rPr>
              <a:t>Innovus</a:t>
            </a:r>
            <a:r>
              <a:rPr lang="en-US" sz="2000" dirty="0">
                <a:latin typeface="Arial" panose="020B0604020202020204" pitchFamily="34" charset="0"/>
                <a:cs typeface="Arial" panose="020B0604020202020204" pitchFamily="34" charset="0"/>
              </a:rPr>
              <a:t> launched with 8 threads</a:t>
            </a:r>
          </a:p>
          <a:p>
            <a:pPr marL="514350" lvl="1" indent="-220663">
              <a:buClr>
                <a:srgbClr val="C00000"/>
              </a:buClr>
              <a:buFont typeface="Arial" panose="020B0604020202020204" pitchFamily="34" charset="0"/>
              <a:buChar char="•"/>
            </a:pPr>
            <a:r>
              <a:rPr lang="en-US" sz="2000" dirty="0" err="1">
                <a:latin typeface="Arial" panose="020B0604020202020204" pitchFamily="34" charset="0"/>
                <a:cs typeface="Arial" panose="020B0604020202020204" pitchFamily="34" charset="0"/>
              </a:rPr>
              <a:t>AutoDMP</a:t>
            </a:r>
            <a:r>
              <a:rPr lang="en-US" sz="2000" dirty="0">
                <a:latin typeface="Arial" panose="020B0604020202020204" pitchFamily="34" charset="0"/>
                <a:cs typeface="Arial" panose="020B0604020202020204" pitchFamily="34" charset="0"/>
              </a:rPr>
              <a:t>: run on NVIDIA DGX-A100 machine with two GPU workers</a:t>
            </a:r>
          </a:p>
        </p:txBody>
      </p:sp>
      <p:sp>
        <p:nvSpPr>
          <p:cNvPr id="10" name="TextBox 9">
            <a:extLst>
              <a:ext uri="{FF2B5EF4-FFF2-40B4-BE49-F238E27FC236}">
                <a16:creationId xmlns:a16="http://schemas.microsoft.com/office/drawing/2014/main" id="{9C8BDC98-2DD2-3C87-7F41-73CA8227760A}"/>
              </a:ext>
            </a:extLst>
          </p:cNvPr>
          <p:cNvSpPr txBox="1"/>
          <p:nvPr/>
        </p:nvSpPr>
        <p:spPr>
          <a:xfrm>
            <a:off x="6096000" y="6464507"/>
            <a:ext cx="535274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RePlAce</a:t>
            </a:r>
            <a:r>
              <a:rPr lang="en-US" dirty="0">
                <a:latin typeface="Arial" panose="020B0604020202020204" pitchFamily="34" charset="0"/>
                <a:cs typeface="Arial" panose="020B0604020202020204" pitchFamily="34" charset="0"/>
              </a:rPr>
              <a:t> run for </a:t>
            </a:r>
            <a:r>
              <a:rPr lang="en-US" dirty="0" err="1">
                <a:latin typeface="Arial" panose="020B0604020202020204" pitchFamily="34" charset="0"/>
                <a:cs typeface="Arial" panose="020B0604020202020204" pitchFamily="34" charset="0"/>
              </a:rPr>
              <a:t>MemPool</a:t>
            </a:r>
            <a:r>
              <a:rPr lang="en-US" dirty="0">
                <a:latin typeface="Arial" panose="020B0604020202020204" pitchFamily="34" charset="0"/>
                <a:cs typeface="Arial" panose="020B0604020202020204" pitchFamily="34" charset="0"/>
              </a:rPr>
              <a:t> Group did not complete</a:t>
            </a:r>
          </a:p>
        </p:txBody>
      </p:sp>
    </p:spTree>
    <p:extLst>
      <p:ext uri="{BB962C8B-B14F-4D97-AF65-F5344CB8AC3E}">
        <p14:creationId xmlns:p14="http://schemas.microsoft.com/office/powerpoint/2010/main" val="556309932"/>
      </p:ext>
    </p:extLst>
  </p:cSld>
  <p:clrMapOvr>
    <a:masterClrMapping/>
  </p:clrMapOvr>
  <p:transition/>
</p:sld>
</file>

<file path=ppt/theme/theme1.xml><?xml version="1.0" encoding="utf-8"?>
<a:theme xmlns:a="http://schemas.openxmlformats.org/drawingml/2006/main" name="1_ABKGRO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srcPresentation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65846</TotalTime>
  <Words>2256</Words>
  <Application>Microsoft Office PowerPoint</Application>
  <PresentationFormat>Widescreen</PresentationFormat>
  <Paragraphs>215</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Narrow</vt:lpstr>
      <vt:lpstr>Calibri</vt:lpstr>
      <vt:lpstr>Cambria Math</vt:lpstr>
      <vt:lpstr>LinLibertineT</vt:lpstr>
      <vt:lpstr>Monotype Sorts</vt:lpstr>
      <vt:lpstr>Tahoma</vt:lpstr>
      <vt:lpstr>1_ABKGROUP</vt:lpstr>
      <vt:lpstr>Assessment of Reinforcement Learning for Macro Placement</vt:lpstr>
      <vt:lpstr>Why MacroPlacement ?</vt:lpstr>
      <vt:lpstr>Circuit Training (CT): Important Surprises and Gaps</vt:lpstr>
      <vt:lpstr>Scope of MacroPlacement</vt:lpstr>
      <vt:lpstr>CT, SA and Human results for Modern Benchmarks</vt:lpstr>
      <vt:lpstr>Macro Placement Solutions: Ariane133</vt:lpstr>
      <vt:lpstr>CT, SA and RePlAce Comparison on ICCAD04 Benchmarks</vt:lpstr>
      <vt:lpstr>Conclusions</vt:lpstr>
      <vt:lpstr>FAQ: Runtimes (Wall Times) of Different Macro Placers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Kwangsoo Han</dc:creator>
  <cp:lastModifiedBy>Kahng, Andrew</cp:lastModifiedBy>
  <cp:revision>3510</cp:revision>
  <cp:lastPrinted>2023-03-02T19:07:23Z</cp:lastPrinted>
  <dcterms:created xsi:type="dcterms:W3CDTF">2006-08-16T00:00:00Z</dcterms:created>
  <dcterms:modified xsi:type="dcterms:W3CDTF">2023-03-23T17:11:07Z</dcterms:modified>
</cp:coreProperties>
</file>