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handoutMasterIdLst>
    <p:handoutMasterId r:id="rId34"/>
  </p:handoutMasterIdLst>
  <p:sldIdLst>
    <p:sldId id="10797" r:id="rId2"/>
    <p:sldId id="10822" r:id="rId3"/>
    <p:sldId id="10823" r:id="rId4"/>
    <p:sldId id="10824" r:id="rId5"/>
    <p:sldId id="10841" r:id="rId6"/>
    <p:sldId id="10814" r:id="rId7"/>
    <p:sldId id="10798" r:id="rId8"/>
    <p:sldId id="10791" r:id="rId9"/>
    <p:sldId id="10800" r:id="rId10"/>
    <p:sldId id="10827" r:id="rId11"/>
    <p:sldId id="10803" r:id="rId12"/>
    <p:sldId id="10804" r:id="rId13"/>
    <p:sldId id="10802" r:id="rId14"/>
    <p:sldId id="10793" r:id="rId15"/>
    <p:sldId id="10788" r:id="rId16"/>
    <p:sldId id="10825" r:id="rId17"/>
    <p:sldId id="10806" r:id="rId18"/>
    <p:sldId id="10843" r:id="rId19"/>
    <p:sldId id="10836" r:id="rId20"/>
    <p:sldId id="10580" r:id="rId21"/>
    <p:sldId id="10815" r:id="rId22"/>
    <p:sldId id="10826" r:id="rId23"/>
    <p:sldId id="10808" r:id="rId24"/>
    <p:sldId id="10831" r:id="rId25"/>
    <p:sldId id="10832" r:id="rId26"/>
    <p:sldId id="10829" r:id="rId27"/>
    <p:sldId id="10828" r:id="rId28"/>
    <p:sldId id="10812" r:id="rId29"/>
    <p:sldId id="10837" r:id="rId30"/>
    <p:sldId id="10839" r:id="rId31"/>
    <p:sldId id="10813" r:id="rId3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6A568F-BB5E-D04A-94E2-55F4AF960D99}">
          <p14:sldIdLst>
            <p14:sldId id="10797"/>
            <p14:sldId id="10822"/>
            <p14:sldId id="10823"/>
            <p14:sldId id="10824"/>
            <p14:sldId id="10841"/>
            <p14:sldId id="10814"/>
            <p14:sldId id="10798"/>
            <p14:sldId id="10791"/>
            <p14:sldId id="10800"/>
            <p14:sldId id="10827"/>
            <p14:sldId id="10803"/>
            <p14:sldId id="10804"/>
            <p14:sldId id="10802"/>
            <p14:sldId id="10793"/>
            <p14:sldId id="10788"/>
            <p14:sldId id="10825"/>
            <p14:sldId id="10806"/>
            <p14:sldId id="10843"/>
            <p14:sldId id="10836"/>
            <p14:sldId id="10580"/>
            <p14:sldId id="10815"/>
            <p14:sldId id="10826"/>
            <p14:sldId id="10808"/>
            <p14:sldId id="10831"/>
            <p14:sldId id="10832"/>
            <p14:sldId id="10829"/>
            <p14:sldId id="10828"/>
            <p14:sldId id="10812"/>
            <p14:sldId id="10837"/>
            <p14:sldId id="10839"/>
            <p14:sldId id="108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7F0D"/>
    <a:srgbClr val="1E77B4"/>
    <a:srgbClr val="FF983E"/>
    <a:srgbClr val="D62729"/>
    <a:srgbClr val="2CA02B"/>
    <a:srgbClr val="0432FF"/>
    <a:srgbClr val="254061"/>
    <a:srgbClr val="FF7E0C"/>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7" autoAdjust="0"/>
    <p:restoredTop sz="47832" autoAdjust="0"/>
  </p:normalViewPr>
  <p:slideViewPr>
    <p:cSldViewPr>
      <p:cViewPr varScale="1">
        <p:scale>
          <a:sx n="47" d="100"/>
          <a:sy n="47" d="100"/>
        </p:scale>
        <p:origin x="2286" y="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656"/>
    </p:cViewPr>
  </p:sorterViewPr>
  <p:notesViewPr>
    <p:cSldViewPr showGuides="1">
      <p:cViewPr varScale="1">
        <p:scale>
          <a:sx n="82" d="100"/>
          <a:sy n="82" d="100"/>
        </p:scale>
        <p:origin x="1986" y="90"/>
      </p:cViewPr>
      <p:guideLst>
        <p:guide orient="horz" pos="2208"/>
        <p:guide pos="2929"/>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4029513" cy="351957"/>
          </a:xfrm>
          <a:prstGeom prst="rect">
            <a:avLst/>
          </a:prstGeom>
        </p:spPr>
        <p:txBody>
          <a:bodyPr vert="horz" lIns="90684" tIns="45343" rIns="90684" bIns="45343" rtlCol="0"/>
          <a:lstStyle>
            <a:lvl1pPr algn="l">
              <a:defRPr sz="1100"/>
            </a:lvl1pPr>
          </a:lstStyle>
          <a:p>
            <a:endParaRPr lang="en-US"/>
          </a:p>
        </p:txBody>
      </p:sp>
      <p:sp>
        <p:nvSpPr>
          <p:cNvPr id="3" name="Date Placeholder 2"/>
          <p:cNvSpPr>
            <a:spLocks noGrp="1"/>
          </p:cNvSpPr>
          <p:nvPr>
            <p:ph type="dt" sz="quarter" idx="1"/>
          </p:nvPr>
        </p:nvSpPr>
        <p:spPr>
          <a:xfrm>
            <a:off x="5264744" y="4"/>
            <a:ext cx="4029511" cy="351957"/>
          </a:xfrm>
          <a:prstGeom prst="rect">
            <a:avLst/>
          </a:prstGeom>
        </p:spPr>
        <p:txBody>
          <a:bodyPr vert="horz" lIns="90684" tIns="45343" rIns="90684" bIns="45343" rtlCol="0"/>
          <a:lstStyle>
            <a:lvl1pPr algn="r">
              <a:defRPr sz="1100"/>
            </a:lvl1pPr>
          </a:lstStyle>
          <a:p>
            <a:fld id="{B0023BA6-91CC-4CF9-8EDA-D85966E311D3}" type="datetimeFigureOut">
              <a:rPr lang="en-US" smtClean="0"/>
              <a:t>3/13/2023</a:t>
            </a:fld>
            <a:endParaRPr lang="en-US"/>
          </a:p>
        </p:txBody>
      </p:sp>
      <p:sp>
        <p:nvSpPr>
          <p:cNvPr id="4" name="Footer Placeholder 3"/>
          <p:cNvSpPr>
            <a:spLocks noGrp="1"/>
          </p:cNvSpPr>
          <p:nvPr>
            <p:ph type="ftr" sz="quarter" idx="2"/>
          </p:nvPr>
        </p:nvSpPr>
        <p:spPr>
          <a:xfrm>
            <a:off x="5" y="6658447"/>
            <a:ext cx="4029513" cy="351957"/>
          </a:xfrm>
          <a:prstGeom prst="rect">
            <a:avLst/>
          </a:prstGeom>
        </p:spPr>
        <p:txBody>
          <a:bodyPr vert="horz" lIns="90684" tIns="45343" rIns="90684" bIns="45343" rtlCol="0" anchor="b"/>
          <a:lstStyle>
            <a:lvl1pPr algn="l">
              <a:defRPr sz="1100"/>
            </a:lvl1pPr>
          </a:lstStyle>
          <a:p>
            <a:endParaRPr lang="en-US"/>
          </a:p>
        </p:txBody>
      </p:sp>
      <p:sp>
        <p:nvSpPr>
          <p:cNvPr id="5" name="Slide Number Placeholder 4"/>
          <p:cNvSpPr>
            <a:spLocks noGrp="1"/>
          </p:cNvSpPr>
          <p:nvPr>
            <p:ph type="sldNum" sz="quarter" idx="3"/>
          </p:nvPr>
        </p:nvSpPr>
        <p:spPr>
          <a:xfrm>
            <a:off x="5264744" y="6658447"/>
            <a:ext cx="4029511" cy="351957"/>
          </a:xfrm>
          <a:prstGeom prst="rect">
            <a:avLst/>
          </a:prstGeom>
        </p:spPr>
        <p:txBody>
          <a:bodyPr vert="horz" lIns="90684" tIns="45343" rIns="90684" bIns="45343" rtlCol="0" anchor="b"/>
          <a:lstStyle>
            <a:lvl1pPr algn="r">
              <a:defRPr sz="1100"/>
            </a:lvl1pPr>
          </a:lstStyle>
          <a:p>
            <a:fld id="{B061756B-133A-47BB-B1C4-8AA9463FDD64}" type="slidenum">
              <a:rPr lang="en-US" smtClean="0"/>
              <a:t>‹#›</a:t>
            </a:fld>
            <a:endParaRPr lang="en-US"/>
          </a:p>
        </p:txBody>
      </p:sp>
    </p:spTree>
    <p:extLst>
      <p:ext uri="{BB962C8B-B14F-4D97-AF65-F5344CB8AC3E}">
        <p14:creationId xmlns:p14="http://schemas.microsoft.com/office/powerpoint/2010/main" val="291867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4028440" cy="350520"/>
          </a:xfrm>
          <a:prstGeom prst="rect">
            <a:avLst/>
          </a:prstGeom>
        </p:spPr>
        <p:txBody>
          <a:bodyPr vert="horz" lIns="89469" tIns="44734" rIns="89469" bIns="44734" rtlCol="0"/>
          <a:lstStyle>
            <a:lvl1pPr algn="l">
              <a:defRPr sz="1100"/>
            </a:lvl1pPr>
          </a:lstStyle>
          <a:p>
            <a:endParaRPr lang="en-US"/>
          </a:p>
        </p:txBody>
      </p:sp>
      <p:sp>
        <p:nvSpPr>
          <p:cNvPr id="3" name="Date Placeholder 2"/>
          <p:cNvSpPr>
            <a:spLocks noGrp="1"/>
          </p:cNvSpPr>
          <p:nvPr>
            <p:ph type="dt" idx="1"/>
          </p:nvPr>
        </p:nvSpPr>
        <p:spPr>
          <a:xfrm>
            <a:off x="5265812" y="1"/>
            <a:ext cx="4028440" cy="350520"/>
          </a:xfrm>
          <a:prstGeom prst="rect">
            <a:avLst/>
          </a:prstGeom>
        </p:spPr>
        <p:txBody>
          <a:bodyPr vert="horz" lIns="89469" tIns="44734" rIns="89469" bIns="44734" rtlCol="0"/>
          <a:lstStyle>
            <a:lvl1pPr algn="r">
              <a:defRPr sz="1100"/>
            </a:lvl1pPr>
          </a:lstStyle>
          <a:p>
            <a:fld id="{D0FDDF39-B491-4D15-83C3-F2130CB8F0F8}" type="datetimeFigureOut">
              <a:rPr lang="en-US" smtClean="0"/>
              <a:t>3/13/2023</a:t>
            </a:fld>
            <a:endParaRPr lang="en-US"/>
          </a:p>
        </p:txBody>
      </p:sp>
      <p:sp>
        <p:nvSpPr>
          <p:cNvPr id="4" name="Slide Image Placeholder 3"/>
          <p:cNvSpPr>
            <a:spLocks noGrp="1" noRot="1" noChangeAspect="1"/>
          </p:cNvSpPr>
          <p:nvPr>
            <p:ph type="sldImg" idx="2"/>
          </p:nvPr>
        </p:nvSpPr>
        <p:spPr>
          <a:xfrm>
            <a:off x="2311400" y="527050"/>
            <a:ext cx="4673600" cy="2628900"/>
          </a:xfrm>
          <a:prstGeom prst="rect">
            <a:avLst/>
          </a:prstGeom>
          <a:noFill/>
          <a:ln w="12700">
            <a:solidFill>
              <a:prstClr val="black"/>
            </a:solidFill>
          </a:ln>
        </p:spPr>
        <p:txBody>
          <a:bodyPr vert="horz" lIns="89469" tIns="44734" rIns="89469" bIns="44734" rtlCol="0" anchor="ctr"/>
          <a:lstStyle/>
          <a:p>
            <a:endParaRPr lang="en-US"/>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89469" tIns="44734" rIns="89469" bIns="447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6658664"/>
            <a:ext cx="4028440" cy="350520"/>
          </a:xfrm>
          <a:prstGeom prst="rect">
            <a:avLst/>
          </a:prstGeom>
        </p:spPr>
        <p:txBody>
          <a:bodyPr vert="horz" lIns="89469" tIns="44734" rIns="89469" bIns="44734" rtlCol="0" anchor="b"/>
          <a:lstStyle>
            <a:lvl1pPr algn="l">
              <a:defRPr sz="1100"/>
            </a:lvl1pPr>
          </a:lstStyle>
          <a:p>
            <a:endParaRPr lang="en-US"/>
          </a:p>
        </p:txBody>
      </p:sp>
      <p:sp>
        <p:nvSpPr>
          <p:cNvPr id="7" name="Slide Number Placeholder 6"/>
          <p:cNvSpPr>
            <a:spLocks noGrp="1"/>
          </p:cNvSpPr>
          <p:nvPr>
            <p:ph type="sldNum" sz="quarter" idx="5"/>
          </p:nvPr>
        </p:nvSpPr>
        <p:spPr>
          <a:xfrm>
            <a:off x="5265812" y="6658664"/>
            <a:ext cx="4028440" cy="350520"/>
          </a:xfrm>
          <a:prstGeom prst="rect">
            <a:avLst/>
          </a:prstGeom>
        </p:spPr>
        <p:txBody>
          <a:bodyPr vert="horz" lIns="89469" tIns="44734" rIns="89469" bIns="44734" rtlCol="0" anchor="b"/>
          <a:lstStyle>
            <a:lvl1pPr algn="r">
              <a:defRPr sz="1100"/>
            </a:lvl1pPr>
          </a:lstStyle>
          <a:p>
            <a:fld id="{3E4061D9-ECA4-4CED-903E-8395C236FDCB}" type="slidenum">
              <a:rPr lang="en-US" smtClean="0"/>
              <a:t>‹#›</a:t>
            </a:fld>
            <a:endParaRPr lang="en-US"/>
          </a:p>
        </p:txBody>
      </p:sp>
    </p:spTree>
    <p:extLst>
      <p:ext uri="{BB962C8B-B14F-4D97-AF65-F5344CB8AC3E}">
        <p14:creationId xmlns:p14="http://schemas.microsoft.com/office/powerpoint/2010/main" val="328979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Hello, everyone – On behalf of my coauthors at UCSD, thanks to the ISPD organizers for inviting this talk and the accompanying paper. This talk is about our “</a:t>
            </a:r>
            <a:r>
              <a:rPr lang="en-US" sz="1800" b="0" i="0" u="none" strike="noStrike" dirty="0" err="1">
                <a:solidFill>
                  <a:srgbClr val="000000"/>
                </a:solidFill>
                <a:effectLst/>
                <a:latin typeface="Arial" panose="020B0604020202020204" pitchFamily="34" charset="0"/>
              </a:rPr>
              <a:t>MacroPlacement</a:t>
            </a:r>
            <a:r>
              <a:rPr lang="en-US" sz="1800" b="0" i="0" u="none" strike="noStrike" dirty="0">
                <a:solidFill>
                  <a:srgbClr val="000000"/>
                </a:solidFill>
                <a:effectLst/>
                <a:latin typeface="Arial" panose="020B0604020202020204" pitchFamily="34" charset="0"/>
              </a:rPr>
              <a:t>” effort.</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a:t>
            </a:fld>
            <a:endParaRPr lang="en-US"/>
          </a:p>
        </p:txBody>
      </p:sp>
    </p:spTree>
    <p:extLst>
      <p:ext uri="{BB962C8B-B14F-4D97-AF65-F5344CB8AC3E}">
        <p14:creationId xmlns:p14="http://schemas.microsoft.com/office/powerpoint/2010/main" val="211524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main </a:t>
            </a:r>
            <a:r>
              <a:rPr lang="en-US" sz="1800" b="0" i="0" u="none" strike="noStrike" dirty="0" err="1">
                <a:solidFill>
                  <a:srgbClr val="000000"/>
                </a:solidFill>
                <a:effectLst/>
                <a:latin typeface="Calibri" panose="020F0502020204030204" pitchFamily="34" charset="0"/>
              </a:rPr>
              <a:t>blackbox</a:t>
            </a:r>
            <a:r>
              <a:rPr lang="en-US" sz="1800" b="0" i="0" u="none" strike="noStrike" dirty="0">
                <a:solidFill>
                  <a:srgbClr val="000000"/>
                </a:solidFill>
                <a:effectLst/>
                <a:latin typeface="Calibri" panose="020F0502020204030204" pitchFamily="34" charset="0"/>
              </a:rPr>
              <a:t> components of CT that are hidden behind </a:t>
            </a:r>
            <a:r>
              <a:rPr lang="en-US" sz="1800" b="0" i="0" u="none" strike="noStrike" dirty="0" err="1">
                <a:solidFill>
                  <a:srgbClr val="000000"/>
                </a:solidFill>
                <a:effectLst/>
                <a:latin typeface="Calibri" panose="020F0502020204030204" pitchFamily="34" charset="0"/>
              </a:rPr>
              <a:t>plc_client</a:t>
            </a:r>
            <a:r>
              <a:rPr lang="en-US" sz="1800" b="0" i="0" u="none" strike="noStrike" dirty="0">
                <a:solidFill>
                  <a:srgbClr val="000000"/>
                </a:solidFill>
                <a:effectLst/>
                <a:latin typeface="Calibri" panose="020F0502020204030204" pitchFamily="34" charset="0"/>
              </a:rPr>
              <a:t> are the </a:t>
            </a:r>
            <a:r>
              <a:rPr lang="en-US" sz="1800" b="1" i="0" u="none" strike="noStrike" dirty="0">
                <a:solidFill>
                  <a:srgbClr val="000000"/>
                </a:solidFill>
                <a:effectLst/>
                <a:latin typeface="Calibri" panose="020F0502020204030204" pitchFamily="34" charset="0"/>
              </a:rPr>
              <a:t>force-directed placement</a:t>
            </a:r>
            <a:r>
              <a:rPr lang="en-US" sz="1800" b="0" i="0" u="none" strike="noStrike" dirty="0">
                <a:solidFill>
                  <a:srgbClr val="000000"/>
                </a:solidFill>
                <a:effectLst/>
                <a:latin typeface="Calibri" panose="020F0502020204030204" pitchFamily="34" charset="0"/>
              </a:rPr>
              <a:t> and </a:t>
            </a:r>
            <a:r>
              <a:rPr lang="en-US" sz="1800" b="1" i="0" u="none" strike="noStrike" dirty="0">
                <a:solidFill>
                  <a:srgbClr val="000000"/>
                </a:solidFill>
                <a:effectLst/>
                <a:latin typeface="Calibri" panose="020F0502020204030204" pitchFamily="34" charset="0"/>
              </a:rPr>
              <a:t>proxy cost</a:t>
            </a:r>
            <a:r>
              <a:rPr lang="en-US" sz="1800" b="0" i="0" u="none" strike="noStrike" dirty="0">
                <a:solidFill>
                  <a:srgbClr val="000000"/>
                </a:solidFill>
                <a:effectLst/>
                <a:latin typeface="Calibri" panose="020F0502020204030204" pitchFamily="34" charset="0"/>
              </a:rPr>
              <a:t> components. This slide and the following slide provide a brief overview of our open-source reverse-engineering and implementation of these </a:t>
            </a:r>
            <a:r>
              <a:rPr lang="en-US" sz="1800" b="0" i="0" u="none" strike="noStrike" dirty="0" err="1">
                <a:solidFill>
                  <a:srgbClr val="000000"/>
                </a:solidFill>
                <a:effectLst/>
                <a:latin typeface="Calibri" panose="020F0502020204030204" pitchFamily="34" charset="0"/>
              </a:rPr>
              <a:t>blackbox</a:t>
            </a:r>
            <a:r>
              <a:rPr lang="en-US" sz="1800" b="0" i="0" u="none" strike="noStrike" dirty="0">
                <a:solidFill>
                  <a:srgbClr val="000000"/>
                </a:solidFill>
                <a:effectLst/>
                <a:latin typeface="Calibri" panose="020F0502020204030204" pitchFamily="34" charset="0"/>
              </a:rPr>
              <a:t> elements.</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The main two components of </a:t>
            </a:r>
            <a:r>
              <a:rPr lang="en-US" sz="1800" b="1" i="0" u="none" strike="noStrike" dirty="0">
                <a:solidFill>
                  <a:srgbClr val="000000"/>
                </a:solidFill>
                <a:effectLst/>
                <a:latin typeface="Calibri" panose="020F0502020204030204" pitchFamily="34" charset="0"/>
              </a:rPr>
              <a:t>FD</a:t>
            </a:r>
            <a:r>
              <a:rPr lang="en-US" sz="1800" b="0" i="0" u="none" strike="noStrike" dirty="0">
                <a:solidFill>
                  <a:srgbClr val="000000"/>
                </a:solidFill>
                <a:effectLst/>
                <a:latin typeface="Calibri" panose="020F0502020204030204" pitchFamily="34" charset="0"/>
              </a:rPr>
              <a:t> are attractive and repulsive forces. </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There is an attractive force if two nodes are connected by a net.</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The horizontal attractive force between M1 and M2 due to the net connection of P1 and P2 is defined using equation </a:t>
            </a:r>
            <a:r>
              <a:rPr lang="en-US" sz="1800" b="1" i="0" u="none" strike="noStrike" dirty="0">
                <a:solidFill>
                  <a:srgbClr val="000000"/>
                </a:solidFill>
                <a:effectLst/>
                <a:latin typeface="Calibri" panose="020F0502020204030204" pitchFamily="34" charset="0"/>
              </a:rPr>
              <a:t>two</a:t>
            </a:r>
            <a:r>
              <a:rPr lang="en-US" sz="1800" b="0" i="0" u="none" strike="noStrike" dirty="0">
                <a:solidFill>
                  <a:srgbClr val="000000"/>
                </a:solidFill>
                <a:effectLst/>
                <a:latin typeface="Calibri" panose="020F0502020204030204" pitchFamily="34" charset="0"/>
              </a:rPr>
              <a:t>.</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There is a repulsive force if two nodes are </a:t>
            </a:r>
            <a:r>
              <a:rPr lang="en-US" sz="1800" b="1" i="0" u="none" strike="noStrike" dirty="0">
                <a:solidFill>
                  <a:srgbClr val="000000"/>
                </a:solidFill>
                <a:effectLst/>
                <a:latin typeface="Calibri" panose="020F0502020204030204" pitchFamily="34" charset="0"/>
              </a:rPr>
              <a:t>overlapping</a:t>
            </a:r>
            <a:r>
              <a:rPr lang="en-US" sz="1800" b="0" i="0" u="none" strike="noStrike" dirty="0">
                <a:solidFill>
                  <a:srgbClr val="000000"/>
                </a:solidFill>
                <a:effectLst/>
                <a:latin typeface="Calibri" panose="020F0502020204030204" pitchFamily="34" charset="0"/>
              </a:rPr>
              <a:t>.</a:t>
            </a:r>
            <a:endParaRPr lang="en-US" sz="2800" b="0" dirty="0">
              <a:effectLst/>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The repulsive force between node M1 and M2 is defined by equation </a:t>
            </a:r>
            <a:r>
              <a:rPr lang="en-US" sz="1800" b="1" i="0" u="none" strike="noStrike" dirty="0">
                <a:solidFill>
                  <a:srgbClr val="000000"/>
                </a:solidFill>
                <a:effectLst/>
                <a:latin typeface="Calibri" panose="020F0502020204030204" pitchFamily="34" charset="0"/>
              </a:rPr>
              <a:t>three</a:t>
            </a:r>
            <a:r>
              <a:rPr lang="en-US" sz="1800" b="0" i="0" u="none" strike="noStrike" dirty="0">
                <a:solidFill>
                  <a:srgbClr val="000000"/>
                </a:solidFill>
                <a:effectLst/>
                <a:latin typeface="Calibri" panose="020F0502020204030204" pitchFamily="34" charset="0"/>
              </a:rPr>
              <a:t>.</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For more details please check Section 3.2.1 of our paper</a:t>
            </a:r>
            <a:endParaRPr lang="en-US" sz="2800" b="0" dirty="0">
              <a:effectLst/>
            </a:endParaRPr>
          </a:p>
          <a:p>
            <a:br>
              <a:rPr lang="en-US" sz="2800"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10</a:t>
            </a:fld>
            <a:endParaRPr lang="en-US"/>
          </a:p>
        </p:txBody>
      </p:sp>
    </p:spTree>
    <p:extLst>
      <p:ext uri="{BB962C8B-B14F-4D97-AF65-F5344CB8AC3E}">
        <p14:creationId xmlns:p14="http://schemas.microsoft.com/office/powerpoint/2010/main" val="1727491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slide gives a brief overview of the RL </a:t>
            </a:r>
            <a:r>
              <a:rPr lang="en-US" sz="1800" b="1" i="0" u="none" strike="noStrike" dirty="0">
                <a:solidFill>
                  <a:srgbClr val="000000"/>
                </a:solidFill>
                <a:effectLst/>
                <a:latin typeface="Calibri" panose="020F0502020204030204" pitchFamily="34" charset="0"/>
              </a:rPr>
              <a:t>proxy cost </a:t>
            </a:r>
            <a:r>
              <a:rPr lang="en-US" sz="1800" b="0" i="0" u="none" strike="noStrike" dirty="0">
                <a:solidFill>
                  <a:srgbClr val="000000"/>
                </a:solidFill>
                <a:effectLst/>
                <a:latin typeface="Calibri" panose="020F0502020204030204" pitchFamily="34" charset="0"/>
              </a:rPr>
              <a:t>components: wirelength cost, density cost and congestion cost.</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Wirelength cost is computed using Equation </a:t>
            </a:r>
            <a:r>
              <a:rPr lang="en-US" sz="1800" b="1" i="0" u="none" strike="noStrike" dirty="0">
                <a:solidFill>
                  <a:srgbClr val="000000"/>
                </a:solidFill>
                <a:effectLst/>
                <a:latin typeface="Calibri" panose="020F0502020204030204" pitchFamily="34" charset="0"/>
              </a:rPr>
              <a:t>five</a:t>
            </a:r>
            <a:r>
              <a:rPr lang="en-US" sz="1800" b="0" i="0" u="none" strike="noStrike" dirty="0">
                <a:solidFill>
                  <a:srgbClr val="000000"/>
                </a:solidFill>
                <a:effectLst/>
                <a:latin typeface="Calibri" panose="020F0502020204030204" pitchFamily="34" charset="0"/>
              </a:rPr>
              <a:t>. Here HPWL is the half perimeter wirelength of the net.</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Density cost is the average density of the top 10% densest grid cells.</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The congestion cost is the average of top 5% horizontal and vertical congestion values of the grid cells.</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Two components of congestion cost are macro congestion and routing congestion. Macro congestion is due to routing layers blocked by macros, whereas routing congestion results from occupied routing resources by routed nets. Congestion of a grid cell is the summation of macro and routing congestion.</a:t>
            </a:r>
            <a:endParaRPr lang="en-US" sz="2800" b="0" dirty="0">
              <a:effectLst/>
            </a:endParaRP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In the figure we see, when a routed net crosses the right boundary of a grid cell, it contributes to horizontal congestion. Similarly, when it crosses the top boundary of a grid cell, it contributes to vertical congestion. The horizontal congestion of a grid cell is the summation of horizontal routing and macro congestion values, while vertical congestion is the summation of vertical routing and macro congestion values.</a:t>
            </a:r>
            <a:endParaRPr lang="en-US" sz="2800" b="0" dirty="0">
              <a:effectLst/>
            </a:endParaRPr>
          </a:p>
          <a:p>
            <a:pPr rtl="0">
              <a:spcBef>
                <a:spcPts val="0"/>
              </a:spcBef>
              <a:spcAft>
                <a:spcPts val="0"/>
              </a:spcAft>
            </a:pPr>
            <a:br>
              <a:rPr lang="en-US" sz="2800" b="0" dirty="0">
                <a:effectLst/>
              </a:rPr>
            </a:br>
            <a:r>
              <a:rPr lang="en-US" sz="2800" b="1" dirty="0">
                <a:effectLst/>
              </a:rPr>
              <a:t>[CLICK]</a:t>
            </a:r>
            <a:r>
              <a:rPr lang="en-US" sz="2800" b="0" dirty="0">
                <a:effectLst/>
              </a:rPr>
              <a:t> The </a:t>
            </a:r>
            <a:r>
              <a:rPr lang="en-US" sz="1800" b="0" i="0" u="none" strike="noStrike" dirty="0">
                <a:solidFill>
                  <a:srgbClr val="000000"/>
                </a:solidFill>
                <a:effectLst/>
                <a:latin typeface="Calibri" panose="020F0502020204030204" pitchFamily="34" charset="0"/>
              </a:rPr>
              <a:t>RL Agent optimizes these Proxy cost components.</a:t>
            </a:r>
            <a:endParaRPr lang="en-US" sz="2800" b="0" dirty="0">
              <a:effectLst/>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11</a:t>
            </a:fld>
            <a:endParaRPr lang="en-US"/>
          </a:p>
        </p:txBody>
      </p:sp>
    </p:spTree>
    <p:extLst>
      <p:ext uri="{BB962C8B-B14F-4D97-AF65-F5344CB8AC3E}">
        <p14:creationId xmlns:p14="http://schemas.microsoft.com/office/powerpoint/2010/main" val="111047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There are two main </a:t>
            </a:r>
            <a:r>
              <a:rPr lang="en-US" sz="1800" b="1" i="0" u="none" strike="noStrike" dirty="0">
                <a:solidFill>
                  <a:srgbClr val="000000"/>
                </a:solidFill>
                <a:effectLst/>
                <a:latin typeface="Arial" panose="020B0604020202020204" pitchFamily="34" charset="0"/>
              </a:rPr>
              <a:t>missing</a:t>
            </a:r>
            <a:r>
              <a:rPr lang="en-US" sz="1800" b="0" i="0" u="none" strike="noStrike" dirty="0">
                <a:solidFill>
                  <a:srgbClr val="000000"/>
                </a:solidFill>
                <a:effectLst/>
                <a:latin typeface="Arial" panose="020B0604020202020204" pitchFamily="34" charset="0"/>
              </a:rPr>
              <a:t> elements in the Circuit Training GitHub: the </a:t>
            </a:r>
            <a:r>
              <a:rPr lang="en-US" sz="1800" b="1" i="0" u="none" strike="noStrike" dirty="0" err="1">
                <a:solidFill>
                  <a:srgbClr val="000000"/>
                </a:solidFill>
                <a:effectLst/>
                <a:latin typeface="Arial" panose="020B0604020202020204" pitchFamily="34" charset="0"/>
              </a:rPr>
              <a:t>protobuf</a:t>
            </a:r>
            <a:r>
              <a:rPr lang="en-US" sz="1800" b="0" i="0" u="none" strike="noStrike" dirty="0">
                <a:solidFill>
                  <a:srgbClr val="000000"/>
                </a:solidFill>
                <a:effectLst/>
                <a:latin typeface="Arial" panose="020B0604020202020204" pitchFamily="34" charset="0"/>
              </a:rPr>
              <a:t> netlist generator and the Simulated Annealing framework. </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1"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We provide format translators that can generate a </a:t>
            </a:r>
            <a:r>
              <a:rPr lang="en-US" sz="1800" b="0" i="0" u="none" strike="noStrike" dirty="0" err="1">
                <a:solidFill>
                  <a:srgbClr val="000000"/>
                </a:solidFill>
                <a:effectLst/>
                <a:latin typeface="Arial" panose="020B0604020202020204" pitchFamily="34" charset="0"/>
              </a:rPr>
              <a:t>protobuf</a:t>
            </a:r>
            <a:r>
              <a:rPr lang="en-US" sz="1800" b="0" i="0" u="none" strike="noStrike" dirty="0">
                <a:solidFill>
                  <a:srgbClr val="000000"/>
                </a:solidFill>
                <a:effectLst/>
                <a:latin typeface="Arial" panose="020B0604020202020204" pitchFamily="34" charset="0"/>
              </a:rPr>
              <a:t> netlist from the Bookshelf and LEF/DEF formats, enabling users to run Circuit Training on their own designs.</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SA is one of the baselines used in the Nature paper. Our SA includes swap, shift, and mirror actions as described in the Nature paper, as well as move and shuffle actions following the description in Stronger Baselines. Also, we include the spiral initialization in our SA, in addition to the greedy packing initialization.</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Our implementation of format translators and SA in open-source enables any user to run CT and SA on their own designs.</a:t>
            </a:r>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12</a:t>
            </a:fld>
            <a:endParaRPr lang="en-US"/>
          </a:p>
        </p:txBody>
      </p:sp>
    </p:spTree>
    <p:extLst>
      <p:ext uri="{BB962C8B-B14F-4D97-AF65-F5344CB8AC3E}">
        <p14:creationId xmlns:p14="http://schemas.microsoft.com/office/powerpoint/2010/main" val="218920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So, in our repo, you can find open-source implementations of all the </a:t>
            </a:r>
            <a:r>
              <a:rPr lang="en-US" sz="1800" b="0" i="0" u="none" strike="noStrike" dirty="0" err="1">
                <a:solidFill>
                  <a:srgbClr val="000000"/>
                </a:solidFill>
                <a:effectLst/>
                <a:latin typeface="Calibri" panose="020F0502020204030204" pitchFamily="34" charset="0"/>
              </a:rPr>
              <a:t>blackboxed</a:t>
            </a:r>
            <a:r>
              <a:rPr lang="en-US" sz="1800" b="0" i="0" u="none" strike="noStrike" dirty="0">
                <a:solidFill>
                  <a:srgbClr val="000000"/>
                </a:solidFill>
                <a:effectLst/>
                <a:latin typeface="Calibri" panose="020F0502020204030204" pitchFamily="34" charset="0"/>
              </a:rPr>
              <a:t> and missing elements that I’ve mentioned. Now I’ll introduce the new benchmarks and commercial flows that are available in our </a:t>
            </a:r>
            <a:r>
              <a:rPr lang="en-US" sz="1800" b="0" i="0" u="none" strike="noStrike" dirty="0" err="1">
                <a:solidFill>
                  <a:srgbClr val="000000"/>
                </a:solidFill>
                <a:effectLst/>
                <a:latin typeface="Calibri" panose="020F0502020204030204" pitchFamily="34" charset="0"/>
              </a:rPr>
              <a:t>MacroPlacement</a:t>
            </a:r>
            <a:r>
              <a:rPr lang="en-US" sz="1800" b="0" i="0" u="none" strike="noStrike" dirty="0">
                <a:solidFill>
                  <a:srgbClr val="000000"/>
                </a:solidFill>
                <a:effectLst/>
                <a:latin typeface="Calibri" panose="020F0502020204030204" pitchFamily="34" charset="0"/>
              </a:rPr>
              <a:t> repository.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13</a:t>
            </a:fld>
            <a:endParaRPr lang="en-US"/>
          </a:p>
        </p:txBody>
      </p:sp>
    </p:spTree>
    <p:extLst>
      <p:ext uri="{BB962C8B-B14F-4D97-AF65-F5344CB8AC3E}">
        <p14:creationId xmlns:p14="http://schemas.microsoft.com/office/powerpoint/2010/main" val="51524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Our repository contains </a:t>
            </a:r>
            <a:r>
              <a:rPr lang="en-US" sz="1800" b="1" i="0" u="none" strike="noStrike" dirty="0">
                <a:solidFill>
                  <a:srgbClr val="000000"/>
                </a:solidFill>
                <a:effectLst/>
                <a:latin typeface="Calibri" panose="020F0502020204030204" pitchFamily="34" charset="0"/>
              </a:rPr>
              <a:t>four new macro-heavy designs</a:t>
            </a:r>
            <a:r>
              <a:rPr lang="en-US" sz="1800" b="0" i="0" u="none" strike="noStrike" dirty="0">
                <a:solidFill>
                  <a:srgbClr val="000000"/>
                </a:solidFill>
                <a:effectLst/>
                <a:latin typeface="Calibri" panose="020F0502020204030204" pitchFamily="34" charset="0"/>
              </a:rPr>
              <a:t>: Ariane, </a:t>
            </a:r>
            <a:r>
              <a:rPr lang="en-US" sz="1800" b="0" i="0" u="none" strike="noStrike" dirty="0" err="1">
                <a:solidFill>
                  <a:srgbClr val="000000"/>
                </a:solidFill>
                <a:effectLst/>
                <a:latin typeface="Calibri" panose="020F0502020204030204" pitchFamily="34" charset="0"/>
              </a:rPr>
              <a:t>BlackParrot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MemPool</a:t>
            </a:r>
            <a:r>
              <a:rPr lang="en-US" sz="1800" b="0" i="0" u="none" strike="noStrike" dirty="0">
                <a:solidFill>
                  <a:srgbClr val="000000"/>
                </a:solidFill>
                <a:effectLst/>
                <a:latin typeface="Calibri" panose="020F0502020204030204" pitchFamily="34" charset="0"/>
              </a:rPr>
              <a:t> Group, and NVDLA, on three open </a:t>
            </a:r>
            <a:r>
              <a:rPr lang="en-US" sz="1800" b="0" i="0" u="none" strike="noStrike" dirty="0" err="1">
                <a:solidFill>
                  <a:srgbClr val="000000"/>
                </a:solidFill>
                <a:effectLst/>
                <a:latin typeface="Calibri" panose="020F0502020204030204" pitchFamily="34" charset="0"/>
              </a:rPr>
              <a:t>enablements</a:t>
            </a:r>
            <a:r>
              <a:rPr lang="en-US" sz="1800" b="0" i="0" u="none" strike="noStrike" dirty="0">
                <a:solidFill>
                  <a:srgbClr val="000000"/>
                </a:solidFill>
                <a:effectLst/>
                <a:latin typeface="Calibri" panose="020F0502020204030204" pitchFamily="34" charset="0"/>
              </a:rPr>
              <a:t>: SKY130HD, NanGate45, and ASAP7.</a:t>
            </a:r>
            <a:endParaRPr lang="en-US" sz="2800" b="0" dirty="0">
              <a:effectLst/>
            </a:endParaRP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The table summarizes the numbers of flip-flops, macros, distinct macro sizes, and standard-cell instances of the synthesized design. </a:t>
            </a:r>
            <a:r>
              <a:rPr lang="en-US" sz="1800" b="0" i="0" u="none" strike="noStrike" dirty="0" err="1">
                <a:solidFill>
                  <a:srgbClr val="000000"/>
                </a:solidFill>
                <a:effectLst/>
                <a:latin typeface="Calibri" panose="020F0502020204030204" pitchFamily="34" charset="0"/>
              </a:rPr>
              <a:t>BlackParrot</a:t>
            </a:r>
            <a:r>
              <a:rPr lang="en-US" sz="1800" b="0" i="0" u="none" strike="noStrike" dirty="0">
                <a:solidFill>
                  <a:srgbClr val="000000"/>
                </a:solidFill>
                <a:effectLst/>
                <a:latin typeface="Calibri" panose="020F0502020204030204" pitchFamily="34" charset="0"/>
              </a:rPr>
              <a:t> and </a:t>
            </a:r>
            <a:r>
              <a:rPr lang="en-US" sz="1800" b="0" i="0" u="none" strike="noStrike" dirty="0" err="1">
                <a:solidFill>
                  <a:srgbClr val="000000"/>
                </a:solidFill>
                <a:effectLst/>
                <a:latin typeface="Calibri" panose="020F0502020204030204" pitchFamily="34" charset="0"/>
              </a:rPr>
              <a:t>MemPool</a:t>
            </a:r>
            <a:r>
              <a:rPr lang="en-US" sz="1800" b="0" i="0" u="none" strike="noStrike" dirty="0">
                <a:solidFill>
                  <a:srgbClr val="000000"/>
                </a:solidFill>
                <a:effectLst/>
                <a:latin typeface="Calibri" panose="020F0502020204030204" pitchFamily="34" charset="0"/>
              </a:rPr>
              <a:t> Group designs are more complex than Ariane and contain macros of varying sizes.</a:t>
            </a:r>
            <a:endParaRPr lang="en-US" sz="2800" b="0" dirty="0">
              <a:effectLst/>
            </a:endParaRP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Recent major changes in EDA vendor policies now permit sharing of </a:t>
            </a:r>
            <a:r>
              <a:rPr lang="en-US" sz="1800" b="0" i="0" u="none" strike="noStrike" dirty="0" err="1">
                <a:solidFill>
                  <a:srgbClr val="000000"/>
                </a:solidFill>
                <a:effectLst/>
                <a:latin typeface="Calibri" panose="020F0502020204030204" pitchFamily="34" charset="0"/>
              </a:rPr>
              <a:t>Tcl</a:t>
            </a:r>
            <a:r>
              <a:rPr lang="en-US" sz="1800" b="0" i="0" u="none" strike="noStrike" dirty="0">
                <a:solidFill>
                  <a:srgbClr val="000000"/>
                </a:solidFill>
                <a:effectLst/>
                <a:latin typeface="Calibri" panose="020F0502020204030204" pitchFamily="34" charset="0"/>
              </a:rPr>
              <a:t> scripts on GitHub. We are grateful to Cadence and Synopsys for revising their policies and making it possible to share </a:t>
            </a:r>
            <a:r>
              <a:rPr lang="en-US" sz="1800" b="0" i="0" u="none" strike="noStrike" dirty="0" err="1">
                <a:solidFill>
                  <a:srgbClr val="000000"/>
                </a:solidFill>
                <a:effectLst/>
                <a:latin typeface="Calibri" panose="020F0502020204030204" pitchFamily="34" charset="0"/>
              </a:rPr>
              <a:t>Tcl</a:t>
            </a:r>
            <a:r>
              <a:rPr lang="en-US" sz="1800" b="0" i="0" u="none" strike="noStrike" dirty="0">
                <a:solidFill>
                  <a:srgbClr val="000000"/>
                </a:solidFill>
                <a:effectLst/>
                <a:latin typeface="Calibri" panose="020F0502020204030204" pitchFamily="34" charset="0"/>
              </a:rPr>
              <a:t> scripts in GitHub for research purposes. This was a true watershed moment for our field.</a:t>
            </a:r>
            <a:endParaRPr lang="en-US" sz="2800" b="0" dirty="0">
              <a:effectLst/>
            </a:endParaRP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In our repository we provide scripts for Cadence Genus </a:t>
            </a:r>
            <a:r>
              <a:rPr lang="en-US" sz="1800" b="0" i="0" u="none" strike="noStrike" dirty="0" err="1">
                <a:solidFill>
                  <a:srgbClr val="000000"/>
                </a:solidFill>
                <a:effectLst/>
                <a:latin typeface="Calibri" panose="020F0502020204030204" pitchFamily="34" charset="0"/>
              </a:rPr>
              <a:t>iSpatial</a:t>
            </a:r>
            <a:r>
              <a:rPr lang="en-US" sz="1800" b="0" i="0" u="none" strike="noStrike" dirty="0">
                <a:solidFill>
                  <a:srgbClr val="000000"/>
                </a:solidFill>
                <a:effectLst/>
                <a:latin typeface="Calibri" panose="020F0502020204030204" pitchFamily="34" charset="0"/>
              </a:rPr>
              <a:t> physical synthesis flow, Cadence </a:t>
            </a:r>
            <a:r>
              <a:rPr lang="en-US" sz="1800" b="0" i="0" u="none" strike="noStrike" dirty="0" err="1">
                <a:solidFill>
                  <a:srgbClr val="000000"/>
                </a:solidFill>
                <a:effectLst/>
                <a:latin typeface="Calibri" panose="020F0502020204030204" pitchFamily="34" charset="0"/>
              </a:rPr>
              <a:t>Innovus</a:t>
            </a:r>
            <a:r>
              <a:rPr lang="en-US" sz="1800" b="0" i="0" u="none" strike="noStrike" dirty="0">
                <a:solidFill>
                  <a:srgbClr val="000000"/>
                </a:solidFill>
                <a:effectLst/>
                <a:latin typeface="Calibri" panose="020F0502020204030204" pitchFamily="34" charset="0"/>
              </a:rPr>
              <a:t> Place and Route flow and Synopsys Design Compiler Topographical physical synthesis flow.</a:t>
            </a:r>
            <a:endParaRPr lang="en-US" sz="2800" b="0" dirty="0">
              <a:effectLst/>
            </a:endParaRP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14</a:t>
            </a:fld>
            <a:endParaRPr lang="en-US"/>
          </a:p>
        </p:txBody>
      </p:sp>
    </p:spTree>
    <p:extLst>
      <p:ext uri="{BB962C8B-B14F-4D97-AF65-F5344CB8AC3E}">
        <p14:creationId xmlns:p14="http://schemas.microsoft.com/office/powerpoint/2010/main" val="308542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Here we show our </a:t>
            </a:r>
            <a:r>
              <a:rPr lang="en-US" sz="1800" b="1" i="0" u="none" strike="noStrike" dirty="0">
                <a:solidFill>
                  <a:srgbClr val="000000"/>
                </a:solidFill>
                <a:effectLst/>
                <a:latin typeface="Arial" panose="020B0604020202020204" pitchFamily="34" charset="0"/>
              </a:rPr>
              <a:t>commercial</a:t>
            </a:r>
            <a:r>
              <a:rPr lang="en-US" sz="1800" b="0" i="0" u="none" strike="noStrike" dirty="0">
                <a:solidFill>
                  <a:srgbClr val="000000"/>
                </a:solidFill>
                <a:effectLst/>
                <a:latin typeface="Arial" panose="020B0604020202020204" pitchFamily="34" charset="0"/>
              </a:rPr>
              <a:t> </a:t>
            </a:r>
            <a:r>
              <a:rPr lang="en-US" sz="1800" b="1" i="0" u="none" strike="noStrike" dirty="0">
                <a:solidFill>
                  <a:srgbClr val="000000"/>
                </a:solidFill>
                <a:effectLst/>
                <a:latin typeface="Arial" panose="020B0604020202020204" pitchFamily="34" charset="0"/>
              </a:rPr>
              <a:t>evaluation flow </a:t>
            </a:r>
            <a:r>
              <a:rPr lang="en-US" sz="1800" b="0" i="0" u="none" strike="noStrike" dirty="0">
                <a:solidFill>
                  <a:srgbClr val="000000"/>
                </a:solidFill>
                <a:effectLst/>
                <a:latin typeface="Arial" panose="020B0604020202020204" pitchFamily="34" charset="0"/>
              </a:rPr>
              <a:t>as it is applied to six different macro placers that we study: CT, CMP, SA, </a:t>
            </a:r>
            <a:r>
              <a:rPr lang="en-US" sz="1800" b="0" i="0" u="none" strike="noStrike" dirty="0" err="1">
                <a:solidFill>
                  <a:srgbClr val="000000"/>
                </a:solidFill>
                <a:effectLst/>
                <a:latin typeface="Arial" panose="020B0604020202020204" pitchFamily="34" charset="0"/>
              </a:rPr>
              <a:t>RePlAce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AutoDMP</a:t>
            </a:r>
            <a:r>
              <a:rPr lang="en-US" sz="1800" b="0" i="0" u="none" strike="noStrike" dirty="0">
                <a:solidFill>
                  <a:srgbClr val="000000"/>
                </a:solidFill>
                <a:effectLst/>
                <a:latin typeface="Arial" panose="020B0604020202020204" pitchFamily="34" charset="0"/>
              </a:rPr>
              <a:t> and Human Expert. </a:t>
            </a:r>
          </a:p>
          <a:p>
            <a:pPr rtl="0">
              <a:spcBef>
                <a:spcPts val="0"/>
              </a:spcBef>
              <a:spcAft>
                <a:spcPts val="0"/>
              </a:spcAft>
            </a:pPr>
            <a:r>
              <a:rPr lang="en-US" sz="1800" b="0" i="0" u="none" strike="noStrike" dirty="0" err="1">
                <a:solidFill>
                  <a:srgbClr val="000000"/>
                </a:solidFill>
                <a:effectLst/>
                <a:latin typeface="Arial" panose="020B0604020202020204" pitchFamily="34" charset="0"/>
              </a:rPr>
              <a:t>AutoDMP</a:t>
            </a:r>
            <a:r>
              <a:rPr lang="en-US" sz="1800" b="0" i="0" u="none" strike="noStrike" dirty="0">
                <a:solidFill>
                  <a:srgbClr val="000000"/>
                </a:solidFill>
                <a:effectLst/>
                <a:latin typeface="Arial" panose="020B0604020202020204" pitchFamily="34" charset="0"/>
              </a:rPr>
              <a:t> is a </a:t>
            </a:r>
            <a:r>
              <a:rPr lang="en-US" sz="1800" b="0" i="0" u="none" strike="noStrike" dirty="0" err="1">
                <a:solidFill>
                  <a:srgbClr val="000000"/>
                </a:solidFill>
                <a:effectLst/>
                <a:latin typeface="Arial" panose="020B0604020202020204" pitchFamily="34" charset="0"/>
              </a:rPr>
              <a:t>DREAMPlace</a:t>
            </a:r>
            <a:r>
              <a:rPr lang="en-US" sz="1800" b="0" i="0" u="none" strike="noStrike" dirty="0">
                <a:solidFill>
                  <a:srgbClr val="000000"/>
                </a:solidFill>
                <a:effectLst/>
                <a:latin typeface="Arial" panose="020B0604020202020204" pitchFamily="34" charset="0"/>
              </a:rPr>
              <a:t> based macro placer from Nvidia Research – also in this session.</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1"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Step 1 performs logic synthesis and generates a synthesized netlist. Step 2 uses the </a:t>
            </a:r>
            <a:r>
              <a:rPr lang="en-US" sz="1800" b="1" i="0" u="none" strike="noStrike" dirty="0">
                <a:solidFill>
                  <a:srgbClr val="000000"/>
                </a:solidFill>
                <a:effectLst/>
                <a:latin typeface="Arial" panose="020B0604020202020204" pitchFamily="34" charset="0"/>
              </a:rPr>
              <a:t>concurrent macro placer</a:t>
            </a:r>
            <a:r>
              <a:rPr lang="en-US" sz="1800" b="0" i="0" u="none" strike="noStrike" dirty="0">
                <a:solidFill>
                  <a:srgbClr val="000000"/>
                </a:solidFill>
                <a:effectLst/>
                <a:latin typeface="Arial" panose="020B0604020202020204" pitchFamily="34" charset="0"/>
              </a:rPr>
              <a:t> (or, “CMP”) from Cadence to place the macros. In step 3, we perform physical synthesis using the Cadence Genus </a:t>
            </a:r>
            <a:r>
              <a:rPr lang="en-US" sz="1800" b="0" i="0" u="none" strike="noStrike" dirty="0" err="1">
                <a:solidFill>
                  <a:srgbClr val="000000"/>
                </a:solidFill>
                <a:effectLst/>
                <a:latin typeface="Arial" panose="020B0604020202020204" pitchFamily="34" charset="0"/>
              </a:rPr>
              <a:t>iSpatial</a:t>
            </a:r>
            <a:r>
              <a:rPr lang="en-US" sz="1800" b="0" i="0" u="none" strike="noStrike" dirty="0">
                <a:solidFill>
                  <a:srgbClr val="000000"/>
                </a:solidFill>
                <a:effectLst/>
                <a:latin typeface="Arial" panose="020B0604020202020204" pitchFamily="34" charset="0"/>
              </a:rPr>
              <a:t> flow, and generate a synthesized netlist that contains standard-cell placement information.</a:t>
            </a:r>
            <a:endParaRPr lang="en-US" b="0" dirty="0">
              <a:effectLst/>
            </a:endParaRPr>
          </a:p>
          <a:p>
            <a:pPr rtl="0">
              <a:spcBef>
                <a:spcPts val="0"/>
              </a:spcBef>
              <a:spcAft>
                <a:spcPts val="0"/>
              </a:spcAft>
            </a:pPr>
            <a:br>
              <a:rPr lang="en-US" b="0" dirty="0">
                <a:effectLst/>
              </a:rPr>
            </a:br>
            <a:r>
              <a:rPr lang="en-US" b="1" dirty="0">
                <a:effectLst/>
              </a:rPr>
              <a:t>[CLICK] </a:t>
            </a:r>
            <a:r>
              <a:rPr lang="en-US" sz="1800" b="0" i="0" u="none" strike="noStrike" dirty="0">
                <a:solidFill>
                  <a:srgbClr val="000000"/>
                </a:solidFill>
                <a:effectLst/>
                <a:latin typeface="Arial" panose="020B0604020202020204" pitchFamily="34" charset="0"/>
              </a:rPr>
              <a:t>In Step 4, we generate the macro placement solutions for different macro placers. You can see three paths. Notice that in the middle path, where the input macro placement to physical synthesis is generated by CMP, we do not rerun CMP, but simply reuse the input macro placement.  On the </a:t>
            </a:r>
            <a:r>
              <a:rPr lang="en-US" sz="1800" b="1" i="0" u="none" strike="noStrike" dirty="0">
                <a:solidFill>
                  <a:srgbClr val="000000"/>
                </a:solidFill>
                <a:effectLst/>
                <a:latin typeface="Arial" panose="020B0604020202020204" pitchFamily="34" charset="0"/>
              </a:rPr>
              <a:t>right</a:t>
            </a:r>
            <a:r>
              <a:rPr lang="en-US" sz="1800" b="0" i="0" u="none" strike="noStrike" dirty="0">
                <a:solidFill>
                  <a:srgbClr val="000000"/>
                </a:solidFill>
                <a:effectLst/>
                <a:latin typeface="Arial" panose="020B0604020202020204" pitchFamily="34" charset="0"/>
              </a:rPr>
              <a:t>, CT and SA use both macro </a:t>
            </a:r>
            <a:r>
              <a:rPr lang="en-US" sz="1800" b="1" i="0" u="none" strike="noStrike" dirty="0">
                <a:solidFill>
                  <a:srgbClr val="000000"/>
                </a:solidFill>
                <a:effectLst/>
                <a:latin typeface="Arial" panose="020B0604020202020204" pitchFamily="34" charset="0"/>
              </a:rPr>
              <a:t>and</a:t>
            </a:r>
            <a:r>
              <a:rPr lang="en-US" sz="1800" b="0" i="0" u="none" strike="noStrike" dirty="0">
                <a:solidFill>
                  <a:srgbClr val="000000"/>
                </a:solidFill>
                <a:effectLst/>
                <a:latin typeface="Arial" panose="020B0604020202020204" pitchFamily="34" charset="0"/>
              </a:rPr>
              <a:t> standard cell placement information.</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Once we have the macro placement solution, we run power planning, place and route using Cadence </a:t>
            </a:r>
            <a:r>
              <a:rPr lang="en-US" sz="1800" b="0" i="0" u="none" strike="noStrike" dirty="0" err="1">
                <a:solidFill>
                  <a:srgbClr val="000000"/>
                </a:solidFill>
                <a:effectLst/>
                <a:latin typeface="Arial" panose="020B0604020202020204" pitchFamily="34" charset="0"/>
              </a:rPr>
              <a:t>Innovus</a:t>
            </a:r>
            <a:r>
              <a:rPr lang="en-US" sz="1800" b="0" i="0" u="none" strike="noStrike" dirty="0">
                <a:solidFill>
                  <a:srgbClr val="000000"/>
                </a:solidFill>
                <a:effectLst/>
                <a:latin typeface="Arial" panose="020B0604020202020204" pitchFamily="34" charset="0"/>
              </a:rPr>
              <a:t> and capture several post-route optimization metrics such as total wirelength, total power, WNS, TNS, standard cell area, and DRC count. Table 1 of Nature paper presents similar metrics to compare different macro placers. As in the paper, I’ll refer to these metrics as the "Nature Table 1 metrics" for the remainder of my talk.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evaluation flow can be utilized to study performance of </a:t>
            </a:r>
            <a:r>
              <a:rPr lang="en-US" sz="1800" b="1" i="0" u="none" strike="noStrike" dirty="0">
                <a:solidFill>
                  <a:srgbClr val="000000"/>
                </a:solidFill>
                <a:effectLst/>
                <a:latin typeface="Arial" panose="020B0604020202020204" pitchFamily="34" charset="0"/>
              </a:rPr>
              <a:t>any</a:t>
            </a:r>
            <a:r>
              <a:rPr lang="en-US" sz="1800" b="0" i="0" u="none" strike="noStrike" dirty="0">
                <a:solidFill>
                  <a:srgbClr val="000000"/>
                </a:solidFill>
                <a:effectLst/>
                <a:latin typeface="Arial" panose="020B0604020202020204" pitchFamily="34" charset="0"/>
              </a:rPr>
              <a:t> macro placers.</a:t>
            </a:r>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15</a:t>
            </a:fld>
            <a:endParaRPr lang="en-US"/>
          </a:p>
        </p:txBody>
      </p:sp>
    </p:spTree>
    <p:extLst>
      <p:ext uri="{BB962C8B-B14F-4D97-AF65-F5344CB8AC3E}">
        <p14:creationId xmlns:p14="http://schemas.microsoft.com/office/powerpoint/2010/main" val="222564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Now I will show some of our ablation studies for CT, as well as the solutions generated by different macro placers.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16</a:t>
            </a:fld>
            <a:endParaRPr lang="en-US"/>
          </a:p>
        </p:txBody>
      </p:sp>
    </p:spTree>
    <p:extLst>
      <p:ext uri="{BB962C8B-B14F-4D97-AF65-F5344CB8AC3E}">
        <p14:creationId xmlns:p14="http://schemas.microsoft.com/office/powerpoint/2010/main" val="51898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In our first ablation study, we shared the clustered netlist of Ariane-NG45 design with Google engineers and compared the training curve of our CT run with theirs. The plot shows that the training curves are very similar, and the Nature Table 1 metrics were also similar for both runs. This interaction confirmed that our CT setup is correct.</a:t>
            </a:r>
            <a:endParaRPr lang="en-US" sz="2800" b="0" dirty="0">
              <a:effectLst/>
            </a:endParaRPr>
          </a:p>
          <a:p>
            <a:br>
              <a:rPr lang="en-US" sz="2800" b="0" dirty="0">
                <a:effectLst/>
              </a:rPr>
            </a:b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Now remember: the Nature paper does not make </a:t>
            </a:r>
            <a:r>
              <a:rPr lang="en-US" sz="1800" b="1" i="0" u="none" strike="noStrike" dirty="0">
                <a:solidFill>
                  <a:srgbClr val="000000"/>
                </a:solidFill>
                <a:effectLst/>
                <a:latin typeface="Calibri" panose="020F0502020204030204" pitchFamily="34" charset="0"/>
              </a:rPr>
              <a:t>any</a:t>
            </a:r>
            <a:r>
              <a:rPr lang="en-US" sz="1800" b="0" i="0" u="none" strike="noStrike" dirty="0">
                <a:solidFill>
                  <a:srgbClr val="000000"/>
                </a:solidFill>
                <a:effectLst/>
                <a:latin typeface="Calibri" panose="020F0502020204030204" pitchFamily="34" charset="0"/>
              </a:rPr>
              <a:t> reference to the use of initial placement information. To investigate the impact of initial placement on CT outcome, we generated three vacuous placements. In the first placement, all the standard cells and macros were placed at the lower left corner, in the second placement at the upper right corner, and in the third placement at (600, 600). For each, we ran CT and the commercial evaluation flow. We found that </a:t>
            </a:r>
            <a:r>
              <a:rPr lang="en-US" sz="1800" b="1" i="0" u="none" strike="noStrike" dirty="0">
                <a:solidFill>
                  <a:srgbClr val="000000"/>
                </a:solidFill>
                <a:effectLst/>
                <a:latin typeface="Calibri" panose="020F0502020204030204" pitchFamily="34" charset="0"/>
              </a:rPr>
              <a:t>IF </a:t>
            </a:r>
            <a:r>
              <a:rPr lang="en-US" sz="1800" b="0" i="0" u="none" strike="noStrike" dirty="0">
                <a:solidFill>
                  <a:srgbClr val="000000"/>
                </a:solidFill>
                <a:effectLst/>
                <a:latin typeface="Calibri" panose="020F0502020204030204" pitchFamily="34" charset="0"/>
              </a:rPr>
              <a:t>given placement coordinates from Cadence CMP and Genus </a:t>
            </a:r>
            <a:r>
              <a:rPr lang="en-US" sz="1800" b="0" i="0" u="none" strike="noStrike" dirty="0" err="1">
                <a:solidFill>
                  <a:srgbClr val="000000"/>
                </a:solidFill>
                <a:effectLst/>
                <a:latin typeface="Calibri" panose="020F0502020204030204" pitchFamily="34" charset="0"/>
              </a:rPr>
              <a:t>iSPatial</a:t>
            </a:r>
            <a:r>
              <a:rPr lang="en-US" sz="1800" b="0" i="0" u="none" strike="noStrike" dirty="0">
                <a:solidFill>
                  <a:srgbClr val="000000"/>
                </a:solidFill>
                <a:effectLst/>
                <a:latin typeface="Calibri" panose="020F0502020204030204" pitchFamily="34" charset="0"/>
              </a:rPr>
              <a:t>, CT’s solution has routed wirelength that is respectively 7.24%, 8.17% and 10.32% less than with these three vacuous input placements. These data suggest that initial placement information provides significant benefits to CT.</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17</a:t>
            </a:fld>
            <a:endParaRPr lang="en-US"/>
          </a:p>
        </p:txBody>
      </p:sp>
    </p:spTree>
    <p:extLst>
      <p:ext uri="{BB962C8B-B14F-4D97-AF65-F5344CB8AC3E}">
        <p14:creationId xmlns:p14="http://schemas.microsoft.com/office/powerpoint/2010/main" val="377359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If you read our paper and delve into the “Our Progress” and other Docs in the GitHub repo, you’ll find very comprehensive data. </a:t>
            </a:r>
          </a:p>
          <a:p>
            <a:pPr rtl="0">
              <a:spcBef>
                <a:spcPts val="0"/>
              </a:spcBef>
              <a:spcAft>
                <a:spcPts val="0"/>
              </a:spcAft>
            </a:pPr>
            <a:r>
              <a:rPr lang="en-US" sz="1200" b="0" i="0" u="none" strike="noStrike" dirty="0">
                <a:solidFill>
                  <a:srgbClr val="000000"/>
                </a:solidFill>
                <a:effectLst/>
                <a:latin typeface="Arial" panose="020B0604020202020204" pitchFamily="34" charset="0"/>
              </a:rPr>
              <a:t>But let me try to overview main experiments.</a:t>
            </a:r>
          </a:p>
          <a:p>
            <a:pPr rtl="0">
              <a:spcBef>
                <a:spcPts val="0"/>
              </a:spcBef>
              <a:spcAft>
                <a:spcPts val="0"/>
              </a:spcAft>
            </a:pPr>
            <a:r>
              <a:rPr lang="en-US" sz="1200" b="0" i="0" u="none" strike="noStrike" dirty="0">
                <a:solidFill>
                  <a:srgbClr val="000000"/>
                </a:solidFill>
                <a:effectLst/>
                <a:latin typeface="Arial" panose="020B0604020202020204" pitchFamily="34" charset="0"/>
              </a:rPr>
              <a:t>Here, these plots -- left-to-right -- present normalized wirelength, proxy cost and total negative slack for Ariane, </a:t>
            </a:r>
            <a:r>
              <a:rPr lang="en-US" sz="1200" b="0" i="0" u="none" strike="noStrike" dirty="0" err="1">
                <a:solidFill>
                  <a:srgbClr val="000000"/>
                </a:solidFill>
                <a:effectLst/>
                <a:latin typeface="Arial" panose="020B0604020202020204" pitchFamily="34" charset="0"/>
              </a:rPr>
              <a:t>BlackParrot</a:t>
            </a:r>
            <a:r>
              <a:rPr lang="en-US" sz="1200" b="0" i="0" u="none" strike="noStrike" dirty="0">
                <a:solidFill>
                  <a:srgbClr val="000000"/>
                </a:solidFill>
                <a:effectLst/>
                <a:latin typeface="Arial" panose="020B0604020202020204" pitchFamily="34" charset="0"/>
              </a:rPr>
              <a:t> and </a:t>
            </a:r>
            <a:r>
              <a:rPr lang="en-US" sz="1200" b="0" i="0" u="none" strike="noStrike" dirty="0" err="1">
                <a:solidFill>
                  <a:srgbClr val="000000"/>
                </a:solidFill>
                <a:effectLst/>
                <a:latin typeface="Arial" panose="020B0604020202020204" pitchFamily="34" charset="0"/>
              </a:rPr>
              <a:t>MemPool</a:t>
            </a:r>
            <a:r>
              <a:rPr lang="en-US" sz="1200" b="0" i="0" u="none" strike="noStrike" dirty="0">
                <a:solidFill>
                  <a:srgbClr val="000000"/>
                </a:solidFill>
                <a:effectLst/>
                <a:latin typeface="Arial" panose="020B0604020202020204" pitchFamily="34" charset="0"/>
              </a:rPr>
              <a:t> group on NanGate45 and commercial GlobalFoundries 12nm enablement. Here, data points are normalized based on the CT result.</a:t>
            </a: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200" b="0" i="0" u="none" strike="noStrike" dirty="0">
                <a:solidFill>
                  <a:srgbClr val="000000"/>
                </a:solidFill>
                <a:effectLst/>
                <a:latin typeface="Arial" panose="020B0604020202020204" pitchFamily="34" charset="0"/>
              </a:rPr>
              <a:t>We see that in terms of routed wirelength, CMP and </a:t>
            </a:r>
            <a:r>
              <a:rPr lang="en-US" sz="1200" b="0" i="0" u="none" strike="noStrike" dirty="0" err="1">
                <a:solidFill>
                  <a:srgbClr val="000000"/>
                </a:solidFill>
                <a:effectLst/>
                <a:latin typeface="Arial" panose="020B0604020202020204" pitchFamily="34" charset="0"/>
              </a:rPr>
              <a:t>AutoDMP</a:t>
            </a:r>
            <a:r>
              <a:rPr lang="en-US" sz="1200" b="0" i="0" u="none" strike="noStrike" dirty="0">
                <a:solidFill>
                  <a:srgbClr val="000000"/>
                </a:solidFill>
                <a:effectLst/>
                <a:latin typeface="Arial" panose="020B0604020202020204" pitchFamily="34" charset="0"/>
              </a:rPr>
              <a:t> dominate other macro placers. </a:t>
            </a:r>
            <a:endParaRPr lang="en-US" b="0" dirty="0">
              <a:effectLst/>
            </a:endParaRP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200" b="0" i="0" u="none" strike="noStrike" dirty="0">
                <a:solidFill>
                  <a:srgbClr val="000000"/>
                </a:solidFill>
                <a:effectLst/>
                <a:latin typeface="Arial" panose="020B0604020202020204" pitchFamily="34" charset="0"/>
              </a:rPr>
              <a:t>In terms of proxy cost, SA dominates other macro placers in 4 out of 6 cases and CT dominates other macro placers in 2 out of 6 cases.</a:t>
            </a:r>
            <a:endParaRPr lang="en-US" b="0" dirty="0">
              <a:effectLst/>
            </a:endParaRP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200" b="0" i="0" u="none" strike="noStrike" dirty="0">
                <a:solidFill>
                  <a:srgbClr val="000000"/>
                </a:solidFill>
                <a:effectLst/>
                <a:latin typeface="Arial" panose="020B0604020202020204" pitchFamily="34" charset="0"/>
              </a:rPr>
              <a:t>CT generates better TNS than SA for 4 out of 5 cases, </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200" b="0" i="0" u="none" strike="noStrike" dirty="0">
                <a:solidFill>
                  <a:srgbClr val="000000"/>
                </a:solidFill>
                <a:effectLst/>
                <a:latin typeface="Arial" panose="020B0604020202020204" pitchFamily="34" charset="0"/>
              </a:rPr>
              <a:t> while SA generates better routed wirelength in 5 out of 6 cases.</a:t>
            </a:r>
            <a:endParaRPr lang="en-US" b="0" dirty="0">
              <a:effectLst/>
            </a:endParaRP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200" b="0" i="0" u="none" strike="noStrike" dirty="0">
                <a:solidFill>
                  <a:srgbClr val="000000"/>
                </a:solidFill>
                <a:effectLst/>
                <a:latin typeface="Arial" panose="020B0604020202020204" pitchFamily="34" charset="0"/>
              </a:rPr>
              <a:t>In the commercial evaluation flow, if we go forward (which was that “middle path” a few slides back) instead of running CT, this will generate the CMP result. We see that CMP produces better routed wirelength than CT for all cases.</a:t>
            </a:r>
          </a:p>
        </p:txBody>
      </p:sp>
      <p:sp>
        <p:nvSpPr>
          <p:cNvPr id="4" name="Slide Number Placeholder 3"/>
          <p:cNvSpPr>
            <a:spLocks noGrp="1"/>
          </p:cNvSpPr>
          <p:nvPr>
            <p:ph type="sldNum" sz="quarter" idx="5"/>
          </p:nvPr>
        </p:nvSpPr>
        <p:spPr/>
        <p:txBody>
          <a:bodyPr/>
          <a:lstStyle/>
          <a:p>
            <a:fld id="{3E4061D9-ECA4-4CED-903E-8395C236FDCB}" type="slidenum">
              <a:rPr lang="en-US" smtClean="0"/>
              <a:t>18</a:t>
            </a:fld>
            <a:endParaRPr lang="en-US"/>
          </a:p>
        </p:txBody>
      </p:sp>
    </p:spTree>
    <p:extLst>
      <p:ext uri="{BB962C8B-B14F-4D97-AF65-F5344CB8AC3E}">
        <p14:creationId xmlns:p14="http://schemas.microsoft.com/office/powerpoint/2010/main" val="405929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In terms of Nature Table 1 metrics, we see that human experts outperform CT for large, macro-heavy designs such as </a:t>
            </a:r>
            <a:r>
              <a:rPr lang="en-US" sz="1200" b="0" i="0" u="none" strike="noStrike" dirty="0" err="1">
                <a:solidFill>
                  <a:srgbClr val="000000"/>
                </a:solidFill>
                <a:effectLst/>
                <a:latin typeface="Arial" panose="020B0604020202020204" pitchFamily="34" charset="0"/>
              </a:rPr>
              <a:t>BlackParrot</a:t>
            </a:r>
            <a:r>
              <a:rPr lang="en-US" sz="1200" b="0" i="0" u="none" strike="noStrike" dirty="0">
                <a:solidFill>
                  <a:srgbClr val="000000"/>
                </a:solidFill>
                <a:effectLst/>
                <a:latin typeface="Arial" panose="020B0604020202020204" pitchFamily="34" charset="0"/>
              </a:rPr>
              <a:t> and </a:t>
            </a:r>
            <a:r>
              <a:rPr lang="en-US" sz="1200" b="0" i="0" u="none" strike="noStrike" dirty="0" err="1">
                <a:solidFill>
                  <a:srgbClr val="000000"/>
                </a:solidFill>
                <a:effectLst/>
                <a:latin typeface="Arial" panose="020B0604020202020204" pitchFamily="34" charset="0"/>
              </a:rPr>
              <a:t>MemPool</a:t>
            </a:r>
            <a:r>
              <a:rPr lang="en-US" sz="1200" b="0" i="0" u="none" strike="noStrike" dirty="0">
                <a:solidFill>
                  <a:srgbClr val="000000"/>
                </a:solidFill>
                <a:effectLst/>
                <a:latin typeface="Arial" panose="020B0604020202020204" pitchFamily="34" charset="0"/>
              </a:rPr>
              <a:t> Group. We observe similar behavior in the open enablement NanGate45 and in the commercial enablement GF12.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19</a:t>
            </a:fld>
            <a:endParaRPr lang="en-US"/>
          </a:p>
        </p:txBody>
      </p:sp>
    </p:spTree>
    <p:extLst>
      <p:ext uri="{BB962C8B-B14F-4D97-AF65-F5344CB8AC3E}">
        <p14:creationId xmlns:p14="http://schemas.microsoft.com/office/powerpoint/2010/main" val="67958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I’ll start with background and motivation.</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 </a:t>
            </a:r>
            <a:r>
              <a:rPr lang="en-US" sz="1800" b="0" i="0" u="none" strike="noStrike" dirty="0">
                <a:solidFill>
                  <a:srgbClr val="000000"/>
                </a:solidFill>
                <a:effectLst/>
                <a:latin typeface="Calibri" panose="020F0502020204030204" pitchFamily="34" charset="0"/>
              </a:rPr>
              <a:t>Google Brain’s highly acclaimed Nature paper, published in June 2021, stated that the proposed reinforcement learning-based macro placement method can generate chip floorplans that are superior or comparable to those produced by humans,</a:t>
            </a:r>
            <a:r>
              <a:rPr lang="en-US" sz="1800" b="1" i="0" u="none" strike="noStrike" dirty="0">
                <a:solidFill>
                  <a:srgbClr val="000000"/>
                </a:solidFill>
                <a:effectLst/>
                <a:latin typeface="Calibri" panose="020F0502020204030204" pitchFamily="34" charset="0"/>
              </a:rPr>
              <a:t> in under six hours</a:t>
            </a:r>
            <a:r>
              <a:rPr lang="en-US" sz="1800" b="0" i="0" u="none" strike="noStrike" dirty="0">
                <a:solidFill>
                  <a:srgbClr val="000000"/>
                </a:solidFill>
                <a:effectLst/>
                <a:latin typeface="Calibri" panose="020F0502020204030204" pitchFamily="34" charset="0"/>
              </a:rPr>
              <a:t>.</a:t>
            </a: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 </a:t>
            </a:r>
            <a:r>
              <a:rPr lang="en-US" sz="1800" b="0" i="0" u="none" strike="noStrike" dirty="0">
                <a:solidFill>
                  <a:srgbClr val="000000"/>
                </a:solidFill>
                <a:effectLst/>
                <a:latin typeface="Calibri" panose="020F0502020204030204" pitchFamily="34" charset="0"/>
              </a:rPr>
              <a:t>However, neither code nor data was released with the paper.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a:t>
            </a:fld>
            <a:endParaRPr lang="en-US"/>
          </a:p>
        </p:txBody>
      </p:sp>
    </p:spTree>
    <p:extLst>
      <p:ext uri="{BB962C8B-B14F-4D97-AF65-F5344CB8AC3E}">
        <p14:creationId xmlns:p14="http://schemas.microsoft.com/office/powerpoint/2010/main" val="248456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slide gives some visual color to the data we’ve already seen.</a:t>
            </a:r>
          </a:p>
          <a:p>
            <a:r>
              <a:rPr lang="en-US" sz="1800" b="0" i="0" u="none" strike="noStrike" dirty="0">
                <a:solidFill>
                  <a:srgbClr val="000000"/>
                </a:solidFill>
                <a:effectLst/>
                <a:latin typeface="Arial" panose="020B0604020202020204" pitchFamily="34" charset="0"/>
              </a:rPr>
              <a:t>These are the macro placement solutions generated by six different macro placers for the Ariane133 design with 68% utilization and 1.3ns target clock period, in </a:t>
            </a:r>
            <a:r>
              <a:rPr lang="en-US" sz="1800" b="0" i="0" u="none" strike="noStrike" dirty="0" err="1">
                <a:solidFill>
                  <a:srgbClr val="000000"/>
                </a:solidFill>
                <a:effectLst/>
                <a:latin typeface="Arial" panose="020B0604020202020204" pitchFamily="34" charset="0"/>
              </a:rPr>
              <a:t>NanGate</a:t>
            </a:r>
            <a:r>
              <a:rPr lang="en-US" sz="1800" b="0" i="0" u="none" strike="noStrike" dirty="0">
                <a:solidFill>
                  <a:srgbClr val="000000"/>
                </a:solidFill>
                <a:effectLst/>
                <a:latin typeface="Arial" panose="020B0604020202020204" pitchFamily="34" charset="0"/>
              </a:rPr>
              <a:t> 45. The human macro placement is from Dr. </a:t>
            </a:r>
            <a:r>
              <a:rPr lang="en-US" sz="1800" b="0" i="0" u="none" strike="noStrike" dirty="0" err="1">
                <a:solidFill>
                  <a:srgbClr val="000000"/>
                </a:solidFill>
                <a:effectLst/>
                <a:latin typeface="Arial" panose="020B0604020202020204" pitchFamily="34" charset="0"/>
              </a:rPr>
              <a:t>Jinwook</a:t>
            </a:r>
            <a:r>
              <a:rPr lang="en-US" sz="1800" b="0" i="0" u="none" strike="noStrike" dirty="0">
                <a:solidFill>
                  <a:srgbClr val="000000"/>
                </a:solidFill>
                <a:effectLst/>
                <a:latin typeface="Arial" panose="020B0604020202020204" pitchFamily="34" charset="0"/>
              </a:rPr>
              <a:t> Jung of IBM Research. </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20</a:t>
            </a:fld>
            <a:endParaRPr lang="en-US"/>
          </a:p>
        </p:txBody>
      </p:sp>
    </p:spTree>
    <p:extLst>
      <p:ext uri="{BB962C8B-B14F-4D97-AF65-F5344CB8AC3E}">
        <p14:creationId xmlns:p14="http://schemas.microsoft.com/office/powerpoint/2010/main" val="1476207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Here are the six macro placement solutions for the </a:t>
            </a:r>
            <a:r>
              <a:rPr lang="en-US" sz="1800" b="0" i="0" u="none" strike="noStrike" dirty="0" err="1">
                <a:solidFill>
                  <a:srgbClr val="000000"/>
                </a:solidFill>
                <a:effectLst/>
                <a:latin typeface="Arial" panose="020B0604020202020204" pitchFamily="34" charset="0"/>
              </a:rPr>
              <a:t>BlackParrot</a:t>
            </a:r>
            <a:r>
              <a:rPr lang="en-US" sz="1800" b="0" i="0" u="none" strike="noStrike" dirty="0">
                <a:solidFill>
                  <a:srgbClr val="000000"/>
                </a:solidFill>
                <a:effectLst/>
                <a:latin typeface="Arial" panose="020B0604020202020204" pitchFamily="34" charset="0"/>
              </a:rPr>
              <a:t> Quad-Core design with 68% utilization, on </a:t>
            </a:r>
            <a:r>
              <a:rPr lang="en-US" sz="1800" b="1" i="0" u="none" strike="noStrike" dirty="0">
                <a:solidFill>
                  <a:srgbClr val="000000"/>
                </a:solidFill>
                <a:effectLst/>
                <a:latin typeface="Arial" panose="020B0604020202020204" pitchFamily="34" charset="0"/>
              </a:rPr>
              <a:t>GF 12 nanometers. </a:t>
            </a:r>
            <a:r>
              <a:rPr lang="en-US" sz="1800" b="0" i="0" u="none" strike="noStrike" dirty="0">
                <a:solidFill>
                  <a:srgbClr val="000000"/>
                </a:solidFill>
                <a:effectLst/>
                <a:latin typeface="Arial" panose="020B0604020202020204" pitchFamily="34" charset="0"/>
              </a:rPr>
              <a:t>Here again, the human macro placement is from Dr. Jung at IBM Research. Notice that the coloring of macros shows how different macro placers handle the quad-core design hierarchy.</a:t>
            </a:r>
          </a:p>
        </p:txBody>
      </p:sp>
      <p:sp>
        <p:nvSpPr>
          <p:cNvPr id="4" name="Slide Number Placeholder 3"/>
          <p:cNvSpPr>
            <a:spLocks noGrp="1"/>
          </p:cNvSpPr>
          <p:nvPr>
            <p:ph type="sldNum" sz="quarter" idx="5"/>
          </p:nvPr>
        </p:nvSpPr>
        <p:spPr/>
        <p:txBody>
          <a:bodyPr/>
          <a:lstStyle/>
          <a:p>
            <a:fld id="{3E4061D9-ECA4-4CED-903E-8395C236FDCB}" type="slidenum">
              <a:rPr lang="en-US" smtClean="0"/>
              <a:t>21</a:t>
            </a:fld>
            <a:endParaRPr lang="en-US"/>
          </a:p>
        </p:txBody>
      </p:sp>
    </p:spTree>
    <p:extLst>
      <p:ext uri="{BB962C8B-B14F-4D97-AF65-F5344CB8AC3E}">
        <p14:creationId xmlns:p14="http://schemas.microsoft.com/office/powerpoint/2010/main" val="2994690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Now, I will discuss the experimental setup and results for “venerable” academic mixed-size placement benchmarks first used at ICCAD-04. They are of interest since results were reported for them in the Stronger Baselines manuscript.</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22</a:t>
            </a:fld>
            <a:endParaRPr lang="en-US"/>
          </a:p>
        </p:txBody>
      </p:sp>
    </p:spTree>
    <p:extLst>
      <p:ext uri="{BB962C8B-B14F-4D97-AF65-F5344CB8AC3E}">
        <p14:creationId xmlns:p14="http://schemas.microsoft.com/office/powerpoint/2010/main" val="4020295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study the performance of CT, SA and </a:t>
            </a:r>
            <a:r>
              <a:rPr lang="en-US" sz="1800" b="0" i="0" u="none" strike="noStrike" dirty="0" err="1">
                <a:solidFill>
                  <a:srgbClr val="000000"/>
                </a:solidFill>
                <a:effectLst/>
                <a:latin typeface="Arial" panose="020B0604020202020204" pitchFamily="34" charset="0"/>
              </a:rPr>
              <a:t>RePlAce</a:t>
            </a:r>
            <a:r>
              <a:rPr lang="en-US" sz="1800" b="0" i="0" u="none" strike="noStrike" dirty="0">
                <a:solidFill>
                  <a:srgbClr val="000000"/>
                </a:solidFill>
                <a:effectLst/>
                <a:latin typeface="Arial" panose="020B0604020202020204" pitchFamily="34" charset="0"/>
              </a:rPr>
              <a:t> on the ICCAD04 mixed-size placement benchmarks. Note that these benchmarks do </a:t>
            </a:r>
            <a:r>
              <a:rPr lang="en-US" sz="1800" b="1" i="0" u="none" strike="noStrike" dirty="0">
                <a:solidFill>
                  <a:srgbClr val="000000"/>
                </a:solidFill>
                <a:effectLst/>
                <a:latin typeface="Arial" panose="020B0604020202020204" pitchFamily="34" charset="0"/>
              </a:rPr>
              <a:t>NOT </a:t>
            </a:r>
            <a:r>
              <a:rPr lang="en-US" sz="1800" b="0" i="0" u="none" strike="noStrike" dirty="0">
                <a:solidFill>
                  <a:srgbClr val="000000"/>
                </a:solidFill>
                <a:effectLst/>
                <a:latin typeface="Arial" panose="020B0604020202020204" pitchFamily="34" charset="0"/>
              </a:rPr>
              <a:t>contain all the inputs required to run a commercial P&amp;R flow. </a:t>
            </a:r>
            <a:r>
              <a:rPr lang="en-US" sz="1800" b="1" i="0" u="none" strike="noStrike" dirty="0">
                <a:solidFill>
                  <a:srgbClr val="000000"/>
                </a:solidFill>
                <a:effectLst/>
                <a:latin typeface="Arial" panose="020B0604020202020204" pitchFamily="34" charset="0"/>
              </a:rPr>
              <a:t>Thus,</a:t>
            </a:r>
            <a:r>
              <a:rPr lang="en-US" sz="1800" b="0" i="0" u="none" strike="noStrike" dirty="0">
                <a:solidFill>
                  <a:srgbClr val="000000"/>
                </a:solidFill>
                <a:effectLst/>
                <a:latin typeface="Arial" panose="020B0604020202020204" pitchFamily="34" charset="0"/>
              </a:rPr>
              <a:t> </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 </a:t>
            </a:r>
            <a:r>
              <a:rPr lang="en-US" sz="1800" b="0" i="0" u="none" strike="noStrike" dirty="0">
                <a:solidFill>
                  <a:srgbClr val="000000"/>
                </a:solidFill>
                <a:effectLst/>
                <a:latin typeface="Arial" panose="020B0604020202020204" pitchFamily="34" charset="0"/>
              </a:rPr>
              <a:t>we use the evaluation flow shown here. We use </a:t>
            </a:r>
            <a:r>
              <a:rPr lang="en-US" sz="1800" b="0" i="0" u="none" strike="noStrike" dirty="0" err="1">
                <a:solidFill>
                  <a:srgbClr val="000000"/>
                </a:solidFill>
                <a:effectLst/>
                <a:latin typeface="Arial" panose="020B0604020202020204" pitchFamily="34" charset="0"/>
              </a:rPr>
              <a:t>RePlAce</a:t>
            </a:r>
            <a:r>
              <a:rPr lang="en-US" sz="1800" b="0" i="0" u="none" strike="noStrike" dirty="0">
                <a:solidFill>
                  <a:srgbClr val="000000"/>
                </a:solidFill>
                <a:effectLst/>
                <a:latin typeface="Arial" panose="020B0604020202020204" pitchFamily="34" charset="0"/>
              </a:rPr>
              <a:t> and NTUplace3 to generate the initial legal placement and then generate the clustered netlist using the CT grouping flow.</a:t>
            </a:r>
            <a:endParaRPr lang="en-US" b="0" dirty="0">
              <a:effectLst/>
            </a:endParaRPr>
          </a:p>
          <a:p>
            <a:pPr rtl="0">
              <a:spcBef>
                <a:spcPts val="0"/>
              </a:spcBef>
              <a:spcAft>
                <a:spcPts val="0"/>
              </a:spcAft>
            </a:pPr>
            <a:br>
              <a:rPr lang="en-US" b="0" dirty="0">
                <a:effectLst/>
              </a:rPr>
            </a:br>
            <a:r>
              <a:rPr lang="en-US" b="1" dirty="0">
                <a:effectLst/>
              </a:rPr>
              <a:t>[CLICK] </a:t>
            </a:r>
            <a:r>
              <a:rPr lang="en-US" sz="1800" b="0" i="0" u="none" strike="noStrike" dirty="0">
                <a:solidFill>
                  <a:srgbClr val="000000"/>
                </a:solidFill>
                <a:effectLst/>
                <a:latin typeface="Arial" panose="020B0604020202020204" pitchFamily="34" charset="0"/>
              </a:rPr>
              <a:t>To evaluate the different macro placement solutions, we use the HPWL of the placed design and the proxy cost reported </a:t>
            </a:r>
            <a:r>
              <a:rPr lang="en-US" sz="1800" b="1" i="0" u="none" strike="noStrike" dirty="0">
                <a:solidFill>
                  <a:srgbClr val="000000"/>
                </a:solidFill>
                <a:effectLst/>
                <a:latin typeface="Arial" panose="020B0604020202020204" pitchFamily="34" charset="0"/>
              </a:rPr>
              <a:t>using the plc client from the CT repo</a:t>
            </a:r>
            <a:r>
              <a:rPr lang="en-US" sz="1800" b="0" i="0" u="none" strike="noStrike" dirty="0">
                <a:solidFill>
                  <a:srgbClr val="000000"/>
                </a:solidFill>
                <a:effectLst/>
                <a:latin typeface="Arial" panose="020B0604020202020204" pitchFamily="34" charset="0"/>
              </a:rPr>
              <a: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We run </a:t>
            </a:r>
            <a:r>
              <a:rPr lang="en-US" sz="1800" b="1" i="0" u="none" strike="noStrike" dirty="0">
                <a:solidFill>
                  <a:srgbClr val="000000"/>
                </a:solidFill>
                <a:effectLst/>
                <a:latin typeface="Arial" panose="020B0604020202020204" pitchFamily="34" charset="0"/>
              </a:rPr>
              <a:t>FD placement </a:t>
            </a:r>
            <a:r>
              <a:rPr lang="en-US" sz="1800" b="0" i="0" u="none" strike="noStrike" dirty="0">
                <a:solidFill>
                  <a:srgbClr val="000000"/>
                </a:solidFill>
                <a:effectLst/>
                <a:latin typeface="Arial" panose="020B0604020202020204" pitchFamily="34" charset="0"/>
              </a:rPr>
              <a:t>on the input clustered netlist with zero attraction factor to capture the proxy cost of the </a:t>
            </a:r>
            <a:r>
              <a:rPr lang="en-US" sz="1800" b="0" i="0" u="none" strike="noStrike" dirty="0" err="1">
                <a:solidFill>
                  <a:srgbClr val="000000"/>
                </a:solidFill>
                <a:effectLst/>
                <a:latin typeface="Arial" panose="020B0604020202020204" pitchFamily="34" charset="0"/>
              </a:rPr>
              <a:t>RePlAce</a:t>
            </a:r>
            <a:r>
              <a:rPr lang="en-US" sz="1800" b="0" i="0" u="none" strike="noStrike" dirty="0">
                <a:solidFill>
                  <a:srgbClr val="000000"/>
                </a:solidFill>
                <a:effectLst/>
                <a:latin typeface="Arial" panose="020B0604020202020204" pitchFamily="34" charset="0"/>
              </a:rPr>
              <a:t> solution. For the CT and SA solutions, we run </a:t>
            </a:r>
            <a:r>
              <a:rPr lang="en-US" sz="1800" b="0" i="0" u="none" strike="noStrike" dirty="0" err="1">
                <a:solidFill>
                  <a:srgbClr val="000000"/>
                </a:solidFill>
                <a:effectLst/>
                <a:latin typeface="Arial" panose="020B0604020202020204" pitchFamily="34" charset="0"/>
              </a:rPr>
              <a:t>RePlAce</a:t>
            </a:r>
            <a:r>
              <a:rPr lang="en-US" sz="1800" b="0" i="0" u="none" strike="noStrike" dirty="0">
                <a:solidFill>
                  <a:srgbClr val="000000"/>
                </a:solidFill>
                <a:effectLst/>
                <a:latin typeface="Arial" panose="020B0604020202020204" pitchFamily="34" charset="0"/>
              </a:rPr>
              <a:t> and NTUplace3 to generate the standard-cell placement and capture the HPWL.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Arial" panose="020B0604020202020204" pitchFamily="34" charset="0"/>
              </a:rPr>
              <a:t>[CLICK]</a:t>
            </a:r>
            <a:r>
              <a:rPr lang="en-US" sz="12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For more details, please check Section 6 of our paper.</a:t>
            </a:r>
            <a:endParaRPr lang="en-US" b="0" dirty="0">
              <a:effectLst/>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23</a:t>
            </a:fld>
            <a:endParaRPr lang="en-US"/>
          </a:p>
        </p:txBody>
      </p:sp>
    </p:spTree>
    <p:extLst>
      <p:ext uri="{BB962C8B-B14F-4D97-AF65-F5344CB8AC3E}">
        <p14:creationId xmlns:p14="http://schemas.microsoft.com/office/powerpoint/2010/main" val="1154908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The plot presents </a:t>
            </a:r>
            <a:r>
              <a:rPr lang="en-US" sz="1200" b="1" i="0" u="none" strike="noStrike" dirty="0">
                <a:solidFill>
                  <a:srgbClr val="000000"/>
                </a:solidFill>
                <a:effectLst/>
                <a:latin typeface="Arial" panose="020B0604020202020204" pitchFamily="34" charset="0"/>
              </a:rPr>
              <a:t>normalized</a:t>
            </a:r>
            <a:r>
              <a:rPr lang="en-US" sz="1200" b="0" i="0" u="none" strike="noStrike" dirty="0">
                <a:solidFill>
                  <a:srgbClr val="000000"/>
                </a:solidFill>
                <a:effectLst/>
                <a:latin typeface="Arial" panose="020B0604020202020204" pitchFamily="34" charset="0"/>
              </a:rPr>
              <a:t> </a:t>
            </a:r>
            <a:r>
              <a:rPr lang="en-US" sz="1200" b="1" i="0" u="none" strike="noStrike" dirty="0">
                <a:solidFill>
                  <a:srgbClr val="000000"/>
                </a:solidFill>
                <a:effectLst/>
                <a:latin typeface="Arial" panose="020B0604020202020204" pitchFamily="34" charset="0"/>
              </a:rPr>
              <a:t>proxy cost (above) and HPWL (below) </a:t>
            </a:r>
            <a:r>
              <a:rPr lang="en-US" sz="1200" b="0" i="0" u="none" strike="noStrike" dirty="0">
                <a:solidFill>
                  <a:srgbClr val="000000"/>
                </a:solidFill>
                <a:effectLst/>
                <a:latin typeface="Arial" panose="020B0604020202020204" pitchFamily="34" charset="0"/>
              </a:rPr>
              <a:t>metrics of the macro placement solutions generated by CT, SA and </a:t>
            </a:r>
            <a:r>
              <a:rPr lang="en-US" sz="1200" b="0" i="0" u="none" strike="noStrike" dirty="0" err="1">
                <a:solidFill>
                  <a:srgbClr val="000000"/>
                </a:solidFill>
                <a:effectLst/>
                <a:latin typeface="Arial" panose="020B0604020202020204" pitchFamily="34" charset="0"/>
              </a:rPr>
              <a:t>RePlAce</a:t>
            </a:r>
            <a:r>
              <a:rPr lang="en-US" sz="1200" b="0" i="0" u="none" strike="noStrike" dirty="0">
                <a:solidFill>
                  <a:srgbClr val="000000"/>
                </a:solidFill>
                <a:effectLst/>
                <a:latin typeface="Arial" panose="020B0604020202020204" pitchFamily="34" charset="0"/>
              </a:rPr>
              <a:t> for ICCAD04 benchmarks. Here the data points are normalized based on CT results.</a:t>
            </a:r>
            <a:endParaRPr lang="en-US" b="0" dirty="0">
              <a:effectLst/>
            </a:endParaRPr>
          </a:p>
          <a:p>
            <a:pPr rtl="0">
              <a:spcBef>
                <a:spcPts val="0"/>
              </a:spcBef>
              <a:spcAft>
                <a:spcPts val="0"/>
              </a:spcAft>
            </a:pPr>
            <a:br>
              <a:rPr lang="en-US" b="0" dirty="0">
                <a:effectLst/>
              </a:rPr>
            </a:br>
            <a:r>
              <a:rPr lang="en-US" b="1" dirty="0">
                <a:effectLst/>
              </a:rPr>
              <a:t>[CLICK]</a:t>
            </a:r>
            <a:r>
              <a:rPr lang="en-US" b="0" dirty="0">
                <a:effectLst/>
              </a:rPr>
              <a:t> </a:t>
            </a:r>
            <a:r>
              <a:rPr lang="en-US" sz="1200" b="0" i="0" u="none" strike="noStrike" dirty="0">
                <a:solidFill>
                  <a:srgbClr val="000000"/>
                </a:solidFill>
                <a:effectLst/>
                <a:latin typeface="Arial" panose="020B0604020202020204" pitchFamily="34" charset="0"/>
              </a:rPr>
              <a:t>In terms of proxy cost, </a:t>
            </a:r>
            <a:r>
              <a:rPr lang="en-US" sz="1200" b="0" i="0" u="none" strike="noStrike" dirty="0" err="1">
                <a:solidFill>
                  <a:srgbClr val="000000"/>
                </a:solidFill>
                <a:effectLst/>
                <a:latin typeface="Arial" panose="020B0604020202020204" pitchFamily="34" charset="0"/>
              </a:rPr>
              <a:t>RePlAce</a:t>
            </a:r>
            <a:r>
              <a:rPr lang="en-US" sz="1200" b="0" i="0" u="none" strike="noStrike" dirty="0">
                <a:solidFill>
                  <a:srgbClr val="000000"/>
                </a:solidFill>
                <a:effectLst/>
                <a:latin typeface="Arial" panose="020B0604020202020204" pitchFamily="34" charset="0"/>
              </a:rPr>
              <a:t> is always better than CT and SA, and SA produces better proxy cost than CT.</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In terms of HPWL, </a:t>
            </a:r>
            <a:r>
              <a:rPr lang="en-US" sz="1200" b="0" i="0" u="none" strike="noStrike" dirty="0" err="1">
                <a:solidFill>
                  <a:srgbClr val="000000"/>
                </a:solidFill>
                <a:effectLst/>
                <a:latin typeface="Arial" panose="020B0604020202020204" pitchFamily="34" charset="0"/>
              </a:rPr>
              <a:t>RePlAce</a:t>
            </a:r>
            <a:r>
              <a:rPr lang="en-US" sz="1200" b="0" i="0" u="none" strike="noStrike" dirty="0">
                <a:solidFill>
                  <a:srgbClr val="000000"/>
                </a:solidFill>
                <a:effectLst/>
                <a:latin typeface="Arial" panose="020B0604020202020204" pitchFamily="34" charset="0"/>
              </a:rPr>
              <a:t> is better than SA in 15 out 17 testcases, and SA is better than CT in 16 of 17 testcases.</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 </a:t>
            </a:r>
            <a:r>
              <a:rPr lang="en-US" sz="1200" b="0" i="0" u="none" strike="noStrike" dirty="0">
                <a:solidFill>
                  <a:srgbClr val="000000"/>
                </a:solidFill>
                <a:effectLst/>
                <a:latin typeface="Arial" panose="020B0604020202020204" pitchFamily="34" charset="0"/>
              </a:rPr>
              <a:t>These dashed arrows point to instances for which SA beats the </a:t>
            </a:r>
            <a:r>
              <a:rPr lang="en-US" dirty="0" err="1"/>
              <a:t>RePlAce</a:t>
            </a:r>
            <a:r>
              <a:rPr lang="en-US" dirty="0"/>
              <a:t> HPWL, and CT beats the SA HPWL.</a:t>
            </a:r>
          </a:p>
        </p:txBody>
      </p:sp>
      <p:sp>
        <p:nvSpPr>
          <p:cNvPr id="4" name="Slide Number Placeholder 3"/>
          <p:cNvSpPr>
            <a:spLocks noGrp="1"/>
          </p:cNvSpPr>
          <p:nvPr>
            <p:ph type="sldNum" sz="quarter" idx="5"/>
          </p:nvPr>
        </p:nvSpPr>
        <p:spPr/>
        <p:txBody>
          <a:bodyPr/>
          <a:lstStyle/>
          <a:p>
            <a:fld id="{3E4061D9-ECA4-4CED-903E-8395C236FDCB}" type="slidenum">
              <a:rPr lang="en-US" smtClean="0"/>
              <a:t>24</a:t>
            </a:fld>
            <a:endParaRPr lang="en-US"/>
          </a:p>
        </p:txBody>
      </p:sp>
    </p:spTree>
    <p:extLst>
      <p:ext uri="{BB962C8B-B14F-4D97-AF65-F5344CB8AC3E}">
        <p14:creationId xmlns:p14="http://schemas.microsoft.com/office/powerpoint/2010/main" val="48524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We also evaluated CT and SA using </a:t>
            </a:r>
            <a:r>
              <a:rPr lang="en-US" sz="1200" b="1" i="0" u="none" strike="noStrike" dirty="0">
                <a:solidFill>
                  <a:srgbClr val="000000"/>
                </a:solidFill>
                <a:effectLst/>
                <a:latin typeface="Arial" panose="020B0604020202020204" pitchFamily="34" charset="0"/>
              </a:rPr>
              <a:t>three different density and congestion weight combinations – remember, this defines the proxy cost</a:t>
            </a:r>
            <a:r>
              <a:rPr lang="en-US" sz="1200" b="0" i="0" u="none" strike="noStrike" dirty="0">
                <a:solidFill>
                  <a:srgbClr val="000000"/>
                </a:solidFill>
                <a:effectLst/>
                <a:latin typeface="Arial" panose="020B0604020202020204" pitchFamily="34" charset="0"/>
              </a:rPr>
              <a:t> – for the ibm09 and ibm15 testcases. </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The plot shows the normalized proxy cost and normalized HPWL.</a:t>
            </a:r>
            <a:endParaRPr lang="en-US" b="0" dirty="0">
              <a:effectLst/>
            </a:endParaRP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000" b="0" i="0" u="none" strike="noStrike" dirty="0">
                <a:solidFill>
                  <a:schemeClr val="tx1"/>
                </a:solidFill>
                <a:effectLst/>
                <a:latin typeface="+mn-lt"/>
              </a:rPr>
              <a:t>In terms of proxy cost, SA produces better result than CT for ibm09 and ibm15 designs.</a:t>
            </a:r>
            <a:endParaRPr lang="en-US" sz="1000" b="1" i="0" u="none" strike="noStrike" dirty="0">
              <a:solidFill>
                <a:schemeClr val="tx1"/>
              </a:solidFill>
              <a:effectLst/>
              <a:latin typeface="+mn-lt"/>
            </a:endParaRPr>
          </a:p>
          <a:p>
            <a:pPr rtl="0">
              <a:spcBef>
                <a:spcPts val="0"/>
              </a:spcBef>
              <a:spcAft>
                <a:spcPts val="0"/>
              </a:spcAft>
            </a:pPr>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000000"/>
                </a:solidFill>
                <a:effectLst/>
                <a:latin typeface="Arial" panose="020B0604020202020204" pitchFamily="34" charset="0"/>
              </a:rPr>
              <a:t>[CLICK]</a:t>
            </a:r>
            <a:r>
              <a:rPr lang="en-US" sz="1000" b="1" i="0" u="none" strike="noStrike" dirty="0">
                <a:solidFill>
                  <a:schemeClr val="tx1"/>
                </a:solidFill>
                <a:effectLst/>
                <a:latin typeface="+mn-lt"/>
              </a:rPr>
              <a:t> </a:t>
            </a:r>
            <a:r>
              <a:rPr lang="en-US" sz="1200" b="0" i="0" u="none" strike="noStrike" dirty="0">
                <a:solidFill>
                  <a:srgbClr val="000000"/>
                </a:solidFill>
                <a:effectLst/>
                <a:latin typeface="Arial" panose="020B0604020202020204" pitchFamily="34" charset="0"/>
              </a:rPr>
              <a:t>Similarly, in terms of HPWL, SA produces better solution than CT for the ibm09 and ibm15 designs.</a:t>
            </a:r>
            <a:endParaRPr lang="en-US" b="0" dirty="0">
              <a:effectLst/>
            </a:endParaRPr>
          </a:p>
          <a:p>
            <a:pPr rtl="0">
              <a:spcBef>
                <a:spcPts val="0"/>
              </a:spcBef>
              <a:spcAft>
                <a:spcPts val="0"/>
              </a:spcAft>
            </a:pPr>
            <a:br>
              <a:rPr lang="en-US" b="0" dirty="0">
                <a:effectLst/>
              </a:rPr>
            </a:br>
            <a:r>
              <a:rPr lang="en-US" b="1" dirty="0">
                <a:effectLst/>
              </a:rPr>
              <a:t>[CLICK] </a:t>
            </a:r>
            <a:r>
              <a:rPr lang="en-US" dirty="0">
                <a:solidFill>
                  <a:srgbClr val="FF0000"/>
                </a:solidFill>
              </a:rPr>
              <a:t>So, for both HPWL and proxy cost, SA produces better results than </a:t>
            </a:r>
            <a:r>
              <a:rPr lang="en-US" i="1" dirty="0">
                <a:solidFill>
                  <a:srgbClr val="FF0000"/>
                </a:solidFill>
              </a:rPr>
              <a:t>CT</a:t>
            </a:r>
            <a:r>
              <a:rPr lang="en-US" dirty="0">
                <a:solidFill>
                  <a:srgbClr val="FF0000"/>
                </a:solidFill>
              </a:rPr>
              <a:t> across the different weight combinations for these testcases.</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25</a:t>
            </a:fld>
            <a:endParaRPr lang="en-US"/>
          </a:p>
        </p:txBody>
      </p:sp>
    </p:spTree>
    <p:extLst>
      <p:ext uri="{BB962C8B-B14F-4D97-AF65-F5344CB8AC3E}">
        <p14:creationId xmlns:p14="http://schemas.microsoft.com/office/powerpoint/2010/main" val="208449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paper and our GitHub repo docs describe a number of additional studies. </a:t>
            </a:r>
          </a:p>
        </p:txBody>
      </p:sp>
      <p:sp>
        <p:nvSpPr>
          <p:cNvPr id="4" name="Slide Number Placeholder 3"/>
          <p:cNvSpPr>
            <a:spLocks noGrp="1"/>
          </p:cNvSpPr>
          <p:nvPr>
            <p:ph type="sldNum" sz="quarter" idx="5"/>
          </p:nvPr>
        </p:nvSpPr>
        <p:spPr/>
        <p:txBody>
          <a:bodyPr/>
          <a:lstStyle/>
          <a:p>
            <a:fld id="{3E4061D9-ECA4-4CED-903E-8395C236FDCB}" type="slidenum">
              <a:rPr lang="en-US" smtClean="0"/>
              <a:t>26</a:t>
            </a:fld>
            <a:endParaRPr lang="en-US"/>
          </a:p>
        </p:txBody>
      </p:sp>
    </p:spTree>
    <p:extLst>
      <p:ext uri="{BB962C8B-B14F-4D97-AF65-F5344CB8AC3E}">
        <p14:creationId xmlns:p14="http://schemas.microsoft.com/office/powerpoint/2010/main" val="3911483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now conclude.</a:t>
            </a:r>
          </a:p>
        </p:txBody>
      </p:sp>
      <p:sp>
        <p:nvSpPr>
          <p:cNvPr id="4" name="Slide Number Placeholder 3"/>
          <p:cNvSpPr>
            <a:spLocks noGrp="1"/>
          </p:cNvSpPr>
          <p:nvPr>
            <p:ph type="sldNum" sz="quarter" idx="5"/>
          </p:nvPr>
        </p:nvSpPr>
        <p:spPr/>
        <p:txBody>
          <a:bodyPr/>
          <a:lstStyle/>
          <a:p>
            <a:fld id="{3E4061D9-ECA4-4CED-903E-8395C236FDCB}" type="slidenum">
              <a:rPr lang="en-US" smtClean="0"/>
              <a:t>27</a:t>
            </a:fld>
            <a:endParaRPr lang="en-US"/>
          </a:p>
        </p:txBody>
      </p:sp>
    </p:spTree>
    <p:extLst>
      <p:ext uri="{BB962C8B-B14F-4D97-AF65-F5344CB8AC3E}">
        <p14:creationId xmlns:p14="http://schemas.microsoft.com/office/powerpoint/2010/main" val="4062816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222222"/>
                </a:solidFill>
                <a:effectLst/>
                <a:latin typeface="Arial" panose="020B0604020202020204" pitchFamily="34" charset="0"/>
              </a:rPr>
              <a:t>Google Brain’s Nature paper has been stimulating and catalyzing for our field. The authors propose a novel orchestration of several elements for chip placement:</a:t>
            </a: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a proxy cost function incorporating wirelength, density, </a:t>
            </a:r>
            <a:r>
              <a:rPr lang="en-US" sz="1800" b="1" i="0" u="none" strike="noStrike" dirty="0">
                <a:solidFill>
                  <a:srgbClr val="222222"/>
                </a:solidFill>
                <a:effectLst/>
                <a:latin typeface="Arial" panose="020B0604020202020204" pitchFamily="34" charset="0"/>
              </a:rPr>
              <a:t>and</a:t>
            </a:r>
            <a:r>
              <a:rPr lang="en-US" sz="1800" b="0" i="0" u="none" strike="noStrike" dirty="0">
                <a:solidFill>
                  <a:srgbClr val="222222"/>
                </a:solidFill>
                <a:effectLst/>
                <a:latin typeface="Arial" panose="020B0604020202020204" pitchFamily="34" charset="0"/>
              </a:rPr>
              <a:t> congestion;</a:t>
            </a: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a </a:t>
            </a:r>
            <a:r>
              <a:rPr lang="en-US" sz="1800" b="1" i="0" u="none" strike="noStrike" dirty="0">
                <a:solidFill>
                  <a:srgbClr val="222222"/>
                </a:solidFill>
                <a:effectLst/>
                <a:latin typeface="Arial" panose="020B0604020202020204" pitchFamily="34" charset="0"/>
              </a:rPr>
              <a:t>sequential</a:t>
            </a:r>
            <a:r>
              <a:rPr lang="en-US" sz="1800" b="0" i="0" u="none" strike="noStrike" dirty="0">
                <a:solidFill>
                  <a:srgbClr val="222222"/>
                </a:solidFill>
                <a:effectLst/>
                <a:latin typeface="Arial" panose="020B0604020202020204" pitchFamily="34" charset="0"/>
              </a:rPr>
              <a:t> macro placement framework; and</a:t>
            </a: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a </a:t>
            </a:r>
            <a:r>
              <a:rPr lang="en-US" sz="1800" b="1" i="0" u="none" strike="noStrike" dirty="0">
                <a:solidFill>
                  <a:srgbClr val="222222"/>
                </a:solidFill>
                <a:effectLst/>
                <a:latin typeface="Arial" panose="020B0604020202020204" pitchFamily="34" charset="0"/>
              </a:rPr>
              <a:t>grouping</a:t>
            </a:r>
            <a:r>
              <a:rPr lang="en-US" sz="1800" b="0" i="0" u="none" strike="noStrike" dirty="0">
                <a:solidFill>
                  <a:srgbClr val="222222"/>
                </a:solidFill>
                <a:effectLst/>
                <a:latin typeface="Arial" panose="020B0604020202020204" pitchFamily="34" charset="0"/>
              </a:rPr>
              <a:t> flow that reduces the solution space by dividing the canvas in small grids and clustering the standard cells.</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b="0" dirty="0">
                <a:effectLst/>
              </a:rPr>
              <a:t>Our </a:t>
            </a:r>
            <a:r>
              <a:rPr lang="en-US" b="0" dirty="0" err="1">
                <a:effectLst/>
              </a:rPr>
              <a:t>MacroPlacement</a:t>
            </a:r>
            <a:r>
              <a:rPr lang="en-US" b="0" dirty="0">
                <a:effectLst/>
              </a:rPr>
              <a:t> </a:t>
            </a:r>
            <a:r>
              <a:rPr lang="en-US" sz="1200" b="0" i="0" u="none" strike="noStrike" dirty="0">
                <a:solidFill>
                  <a:srgbClr val="000000"/>
                </a:solidFill>
                <a:effectLst/>
                <a:latin typeface="Arial" panose="020B0604020202020204" pitchFamily="34" charset="0"/>
              </a:rPr>
              <a:t>work provides an open, transparent implementation and assessment of Nature and Circuit Training, and provides  key elements that are still missing or black-boxed in 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Arial" panose="020B0604020202020204" pitchFamily="34" charset="0"/>
              </a:rPr>
              <a:t>[CLICK]</a:t>
            </a:r>
            <a:r>
              <a:rPr lang="en-US" sz="1800" b="0" i="0" u="none" strike="noStrike" dirty="0">
                <a:solidFill>
                  <a:srgbClr val="000000"/>
                </a:solidFill>
                <a:effectLst/>
                <a:latin typeface="Arial" panose="020B0604020202020204" pitchFamily="34" charset="0"/>
              </a:rPr>
              <a:t> Our study finds that SA produces better proxy cost than CT for all the ICCAD04 testcases and 4 out of 6 modern testcases.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In terms of Nature Table 1 metrics, human experts outperform CT for large macro-heavy designs such as </a:t>
            </a:r>
            <a:r>
              <a:rPr lang="en-US" sz="1800" b="0" i="0" u="none" strike="noStrike" dirty="0" err="1">
                <a:solidFill>
                  <a:srgbClr val="000000"/>
                </a:solidFill>
                <a:effectLst/>
                <a:latin typeface="Calibri" panose="020F0502020204030204" pitchFamily="34" charset="0"/>
              </a:rPr>
              <a:t>BlackParrot</a:t>
            </a:r>
            <a:r>
              <a:rPr lang="en-US" sz="1800" b="0" i="0" u="none" strike="noStrike" dirty="0">
                <a:solidFill>
                  <a:srgbClr val="000000"/>
                </a:solidFill>
                <a:effectLst/>
                <a:latin typeface="Calibri" panose="020F0502020204030204" pitchFamily="34" charset="0"/>
              </a:rPr>
              <a:t> and </a:t>
            </a:r>
            <a:r>
              <a:rPr lang="en-US" sz="1800" b="0" i="0" u="none" strike="noStrike" dirty="0" err="1">
                <a:solidFill>
                  <a:srgbClr val="000000"/>
                </a:solidFill>
                <a:effectLst/>
                <a:latin typeface="Calibri" panose="020F0502020204030204" pitchFamily="34" charset="0"/>
              </a:rPr>
              <a:t>MemPool</a:t>
            </a:r>
            <a:r>
              <a:rPr lang="en-US" sz="1800" b="0" i="0" u="none" strike="noStrike" dirty="0">
                <a:solidFill>
                  <a:srgbClr val="000000"/>
                </a:solidFill>
                <a:effectLst/>
                <a:latin typeface="Calibri" panose="020F0502020204030204" pitchFamily="34" charset="0"/>
              </a:rPr>
              <a:t> Group.</a:t>
            </a: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So, the baseline solutions generated by SA and Human experts outperform CT in most cases – even when CT benefits from placement location data in the incoming netlist.</a:t>
            </a:r>
            <a:endParaRPr lang="en-US" b="0" dirty="0">
              <a:effectLst/>
            </a:endParaRPr>
          </a:p>
          <a:p>
            <a:pPr rtl="0">
              <a:spcBef>
                <a:spcPts val="0"/>
              </a:spcBef>
              <a:spcAft>
                <a:spcPts val="0"/>
              </a:spcAft>
            </a:pPr>
            <a:br>
              <a:rPr lang="en-US" b="0" dirty="0">
                <a:effectLst/>
              </a:rPr>
            </a:br>
            <a:r>
              <a:rPr lang="en-US" b="1" dirty="0">
                <a:effectLst/>
              </a:rPr>
              <a:t>[CLICK]</a:t>
            </a:r>
            <a:r>
              <a:rPr lang="en-US" b="0" dirty="0">
                <a:effectLst/>
              </a:rPr>
              <a:t> We </a:t>
            </a:r>
            <a:r>
              <a:rPr lang="en-US" sz="1800" b="0" i="0" u="none" strike="noStrike" dirty="0">
                <a:solidFill>
                  <a:srgbClr val="000000"/>
                </a:solidFill>
                <a:effectLst/>
                <a:latin typeface="Arial" panose="020B0604020202020204" pitchFamily="34" charset="0"/>
              </a:rPr>
              <a:t>hope that our experience and results help to highlight the bar </a:t>
            </a:r>
            <a:r>
              <a:rPr lang="en-US" sz="1800" b="1" i="0" u="none" strike="noStrike" dirty="0">
                <a:solidFill>
                  <a:srgbClr val="000000"/>
                </a:solidFill>
                <a:effectLst/>
                <a:latin typeface="Arial" panose="020B0604020202020204" pitchFamily="34" charset="0"/>
              </a:rPr>
              <a:t>and </a:t>
            </a:r>
            <a:r>
              <a:rPr lang="en-US" sz="1800" b="0" i="0" u="none" strike="noStrike" dirty="0">
                <a:solidFill>
                  <a:srgbClr val="000000"/>
                </a:solidFill>
                <a:effectLst/>
                <a:latin typeface="Arial" panose="020B0604020202020204" pitchFamily="34" charset="0"/>
              </a:rPr>
              <a:t>the value of source code, data and reproducibility for well-studied, high-stakes optimization arenas such as VLSI physical design.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28</a:t>
            </a:fld>
            <a:endParaRPr lang="en-US"/>
          </a:p>
        </p:txBody>
      </p:sp>
    </p:spTree>
    <p:extLst>
      <p:ext uri="{BB962C8B-B14F-4D97-AF65-F5344CB8AC3E}">
        <p14:creationId xmlns:p14="http://schemas.microsoft.com/office/powerpoint/2010/main" val="137569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222222"/>
                </a:solidFill>
                <a:effectLst/>
                <a:latin typeface="Arial" panose="020B0604020202020204" pitchFamily="34" charset="0"/>
              </a:rPr>
              <a:t>I’ll flash for the video two additional slides with “FAQs”. This slide is about wall times and resources used by the different macro placers.</a:t>
            </a:r>
          </a:p>
          <a:p>
            <a:endParaRPr lang="en-US" sz="1800" b="0" i="0" u="none" strike="noStrike" dirty="0">
              <a:solidFill>
                <a:srgbClr val="222222"/>
              </a:solidFill>
              <a:effectLst/>
              <a:latin typeface="Arial" panose="020B0604020202020204" pitchFamily="34" charset="0"/>
            </a:endParaRPr>
          </a:p>
          <a:p>
            <a:r>
              <a:rPr lang="en-US" sz="1800" b="0" i="0" u="none" strike="noStrike" dirty="0">
                <a:solidFill>
                  <a:srgbClr val="222222"/>
                </a:solidFill>
                <a:effectLst/>
                <a:latin typeface="Arial" panose="020B0604020202020204" pitchFamily="34" charset="0"/>
              </a:rPr>
              <a:t>[[The table presents the runtime of different macro placers. Lowest runtimes are highlighted with blue texts. We see CMP has the lowest runtime in two out of three cases.</a:t>
            </a:r>
          </a:p>
          <a:p>
            <a:pPr rtl="0">
              <a:spcBef>
                <a:spcPts val="0"/>
              </a:spcBef>
              <a:spcAft>
                <a:spcPts val="0"/>
              </a:spcAft>
            </a:pPr>
            <a:endParaRPr lang="en-US" sz="1800" b="0" i="0" u="none" strike="noStrike" dirty="0">
              <a:solidFill>
                <a:srgbClr val="222222"/>
              </a:solidFill>
              <a:effectLst/>
              <a:latin typeface="Arial" panose="020B0604020202020204" pitchFamily="34" charset="0"/>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The compute resource used for each of the macro placers are as follows:</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CT training and evaluation jobs were run on an 8 GPU machine, while the collector jobs were run on two 96 CPU machines. </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320 SA jobs were launched in parallel for 12.50 hours, with each SA job using a single thread. </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The </a:t>
            </a:r>
            <a:r>
              <a:rPr lang="en-US" sz="1800" b="0" i="0" u="none" strike="noStrike" dirty="0" err="1">
                <a:solidFill>
                  <a:srgbClr val="222222"/>
                </a:solidFill>
                <a:effectLst/>
                <a:latin typeface="Arial" panose="020B0604020202020204" pitchFamily="34" charset="0"/>
              </a:rPr>
              <a:t>RePlAce</a:t>
            </a:r>
            <a:r>
              <a:rPr lang="en-US" sz="1800" b="0" i="0" u="none" strike="noStrike" dirty="0">
                <a:solidFill>
                  <a:srgbClr val="222222"/>
                </a:solidFill>
                <a:effectLst/>
                <a:latin typeface="Arial" panose="020B0604020202020204" pitchFamily="34" charset="0"/>
              </a:rPr>
              <a:t> run was launched using a single thread, while </a:t>
            </a:r>
            <a:r>
              <a:rPr lang="en-US" sz="1800" b="0" i="0" u="none" strike="noStrike" dirty="0" err="1">
                <a:solidFill>
                  <a:srgbClr val="222222"/>
                </a:solidFill>
                <a:effectLst/>
                <a:latin typeface="Arial" panose="020B0604020202020204" pitchFamily="34" charset="0"/>
              </a:rPr>
              <a:t>Innovus</a:t>
            </a:r>
            <a:r>
              <a:rPr lang="en-US" sz="1800" b="0" i="0" u="none" strike="noStrike" dirty="0">
                <a:solidFill>
                  <a:srgbClr val="222222"/>
                </a:solidFill>
                <a:effectLst/>
                <a:latin typeface="Arial" panose="020B0604020202020204" pitchFamily="34" charset="0"/>
              </a:rPr>
              <a:t> was launched with 8 threads for the CMP run. </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222222"/>
                </a:solidFill>
                <a:effectLst/>
                <a:latin typeface="Arial" panose="020B0604020202020204" pitchFamily="34" charset="0"/>
              </a:rPr>
              <a:t>The </a:t>
            </a:r>
            <a:r>
              <a:rPr lang="en-US" sz="1800" b="0" i="0" u="none" strike="noStrike" dirty="0" err="1">
                <a:solidFill>
                  <a:srgbClr val="222222"/>
                </a:solidFill>
                <a:effectLst/>
                <a:latin typeface="Arial" panose="020B0604020202020204" pitchFamily="34" charset="0"/>
              </a:rPr>
              <a:t>AutoDMP</a:t>
            </a:r>
            <a:r>
              <a:rPr lang="en-US" sz="1800" b="0" i="0" u="none" strike="noStrike" dirty="0">
                <a:solidFill>
                  <a:srgbClr val="222222"/>
                </a:solidFill>
                <a:effectLst/>
                <a:latin typeface="Arial" panose="020B0604020202020204" pitchFamily="34" charset="0"/>
              </a:rPr>
              <a:t> runs were conducted on our NVIDIA DGX-A1000 machine with two GPU workers.]]</a:t>
            </a:r>
            <a:endParaRPr lang="en-US" b="0" dirty="0">
              <a:effectLst/>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29</a:t>
            </a:fld>
            <a:endParaRPr lang="en-US"/>
          </a:p>
        </p:txBody>
      </p:sp>
    </p:spTree>
    <p:extLst>
      <p:ext uri="{BB962C8B-B14F-4D97-AF65-F5344CB8AC3E}">
        <p14:creationId xmlns:p14="http://schemas.microsoft.com/office/powerpoint/2010/main" val="324327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January 2022, Google Research open sourced the Circuit Training code in support of the Nature paper.</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800" b="0" i="0" u="none" strike="noStrike" dirty="0">
                <a:solidFill>
                  <a:srgbClr val="000000"/>
                </a:solidFill>
                <a:effectLst/>
                <a:latin typeface="Calibri" panose="020F0502020204030204" pitchFamily="34" charset="0"/>
              </a:rPr>
              <a:t> However, the code release did not include the training dataset OR crucial elements such as the format translator, simulated annealing implementation, OR human expert-generated baseline solutions.  Also, </a:t>
            </a:r>
            <a:r>
              <a:rPr lang="en-US" sz="1800" b="1" i="0" u="none" strike="noStrike" dirty="0">
                <a:solidFill>
                  <a:srgbClr val="000000"/>
                </a:solidFill>
                <a:effectLst/>
                <a:latin typeface="Calibri" panose="020F0502020204030204" pitchFamily="34" charset="0"/>
              </a:rPr>
              <a:t>BLACK-BOXED</a:t>
            </a:r>
            <a:r>
              <a:rPr lang="en-US" sz="1800" b="0" i="0" u="none" strike="noStrike" dirty="0">
                <a:solidFill>
                  <a:srgbClr val="000000"/>
                </a:solidFill>
                <a:effectLst/>
                <a:latin typeface="Calibri" panose="020F0502020204030204" pitchFamily="34" charset="0"/>
              </a:rPr>
              <a:t> parts of Circuit Training are hidden behind APIs of the binary PLC-CLIENT.</a:t>
            </a:r>
          </a:p>
          <a:p>
            <a:pPr rtl="0">
              <a:spcBef>
                <a:spcPts val="0"/>
              </a:spcBef>
              <a:spcAft>
                <a:spcPts val="0"/>
              </a:spcAft>
            </a:pPr>
            <a:endParaRPr lang="en-US" sz="1800" b="0" i="0" u="none" strike="noStrike" dirty="0">
              <a:solidFill>
                <a:srgbClr val="000000"/>
              </a:solidFill>
              <a:effectLst/>
              <a:latin typeface="Calibri" panose="020F0502020204030204" pitchFamily="34" charset="0"/>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So, to date, there is no available code and dataset that allows reproduction of the Nature results.</a:t>
            </a:r>
            <a:endParaRPr lang="en-US" b="0" dirty="0">
              <a:effectLst/>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3</a:t>
            </a:fld>
            <a:endParaRPr lang="en-US"/>
          </a:p>
        </p:txBody>
      </p:sp>
    </p:spTree>
    <p:extLst>
      <p:ext uri="{BB962C8B-B14F-4D97-AF65-F5344CB8AC3E}">
        <p14:creationId xmlns:p14="http://schemas.microsoft.com/office/powerpoint/2010/main" val="1278893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other commonly-asked questions are answered here.</a:t>
            </a:r>
          </a:p>
        </p:txBody>
      </p:sp>
      <p:sp>
        <p:nvSpPr>
          <p:cNvPr id="4" name="Slide Number Placeholder 3"/>
          <p:cNvSpPr>
            <a:spLocks noGrp="1"/>
          </p:cNvSpPr>
          <p:nvPr>
            <p:ph type="sldNum" sz="quarter" idx="5"/>
          </p:nvPr>
        </p:nvSpPr>
        <p:spPr/>
        <p:txBody>
          <a:bodyPr/>
          <a:lstStyle/>
          <a:p>
            <a:fld id="{3E4061D9-ECA4-4CED-903E-8395C236FDCB}" type="slidenum">
              <a:rPr lang="en-US" smtClean="0"/>
              <a:t>30</a:t>
            </a:fld>
            <a:endParaRPr lang="en-US"/>
          </a:p>
        </p:txBody>
      </p:sp>
    </p:spTree>
    <p:extLst>
      <p:ext uri="{BB962C8B-B14F-4D97-AF65-F5344CB8AC3E}">
        <p14:creationId xmlns:p14="http://schemas.microsoft.com/office/powerpoint/2010/main" val="866131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thank many people, especially the Google engineers who have answered questions and run studies for many months, and the EDA companies whose recent policy changes will be a great boost for the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a:t>
            </a:r>
          </a:p>
        </p:txBody>
      </p:sp>
      <p:sp>
        <p:nvSpPr>
          <p:cNvPr id="4" name="Slide Number Placeholder 3"/>
          <p:cNvSpPr>
            <a:spLocks noGrp="1"/>
          </p:cNvSpPr>
          <p:nvPr>
            <p:ph type="sldNum" sz="quarter" idx="5"/>
          </p:nvPr>
        </p:nvSpPr>
        <p:spPr/>
        <p:txBody>
          <a:bodyPr/>
          <a:lstStyle/>
          <a:p>
            <a:fld id="{3E4061D9-ECA4-4CED-903E-8395C236FDCB}" type="slidenum">
              <a:rPr lang="en-US" smtClean="0"/>
              <a:t>31</a:t>
            </a:fld>
            <a:endParaRPr lang="en-US"/>
          </a:p>
        </p:txBody>
      </p:sp>
    </p:spTree>
    <p:extLst>
      <p:ext uri="{BB962C8B-B14F-4D97-AF65-F5344CB8AC3E}">
        <p14:creationId xmlns:p14="http://schemas.microsoft.com/office/powerpoint/2010/main" val="41084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During ISPD 2022 a “Stronger Baselines” manuscript was made available -- which points out several shortcomings of the Nature paper. </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 </a:t>
            </a:r>
            <a:r>
              <a:rPr lang="en-US" sz="1800" b="0" i="0" u="none" strike="noStrike" dirty="0">
                <a:solidFill>
                  <a:srgbClr val="000000"/>
                </a:solidFill>
                <a:effectLst/>
                <a:latin typeface="Calibri" panose="020F0502020204030204" pitchFamily="34" charset="0"/>
              </a:rPr>
              <a:t>However, the work used Google’s internal benchmarks, along with nearly two decades-old academic benchmarks and weak evaluation metrics for the analysis. This work, too, did not release the open-source code and dataset used for pretraining of the RL model.</a:t>
            </a:r>
            <a:endParaRPr lang="en-US" sz="1800" b="0" i="0" u="none" strike="noStrike" dirty="0">
              <a:solidFill>
                <a:srgbClr val="000000"/>
              </a:solidFill>
              <a:effectLst/>
              <a:latin typeface="Arial" panose="020B060402020202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4</a:t>
            </a:fld>
            <a:endParaRPr lang="en-US"/>
          </a:p>
        </p:txBody>
      </p:sp>
    </p:spTree>
    <p:extLst>
      <p:ext uri="{BB962C8B-B14F-4D97-AF65-F5344CB8AC3E}">
        <p14:creationId xmlns:p14="http://schemas.microsoft.com/office/powerpoint/2010/main" val="176574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As of a year ago, the Nature paper claimed breakthrough results and there was a partial release of supporting code. On the other hand, a Stronger Baselines manuscript stated that there were shortcomings.</a:t>
            </a:r>
            <a:r>
              <a:rPr lang="en-US" sz="1800" b="1" i="0" u="none" strike="noStrike" dirty="0">
                <a:solidFill>
                  <a:srgbClr val="000000"/>
                </a:solidFill>
                <a:effectLst/>
                <a:latin typeface="Arial" panose="020B0604020202020204" pitchFamily="34" charset="0"/>
              </a:rPr>
              <a:t> </a:t>
            </a:r>
          </a:p>
          <a:p>
            <a:pPr rtl="0">
              <a:spcBef>
                <a:spcPts val="0"/>
              </a:spcBef>
              <a:spcAft>
                <a:spcPts val="0"/>
              </a:spcAft>
            </a:pPr>
            <a:r>
              <a:rPr lang="en-US" sz="1800" b="0" i="0" u="none" strike="noStrike" dirty="0">
                <a:solidFill>
                  <a:srgbClr val="222222"/>
                </a:solidFill>
                <a:effectLst/>
                <a:latin typeface="Arial" panose="020B0604020202020204" pitchFamily="34" charset="0"/>
              </a:rPr>
              <a:t>Neither Nature nor Stronger Baselines gave code and datasets to confirm their respective claims.</a:t>
            </a:r>
            <a:endParaRPr lang="en-US" sz="1800" b="1"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With this backdrop, we started our </a:t>
            </a:r>
            <a:r>
              <a:rPr lang="en-US" sz="1800" b="0" i="0" u="none" strike="noStrike" dirty="0" err="1">
                <a:solidFill>
                  <a:srgbClr val="000000"/>
                </a:solidFill>
                <a:effectLst/>
                <a:latin typeface="Arial" panose="020B0604020202020204" pitchFamily="34" charset="0"/>
              </a:rPr>
              <a:t>MacroPlacement</a:t>
            </a:r>
            <a:r>
              <a:rPr lang="en-US" sz="1800" b="0" i="0" u="none" strike="noStrike" dirty="0">
                <a:solidFill>
                  <a:srgbClr val="000000"/>
                </a:solidFill>
                <a:effectLst/>
                <a:latin typeface="Arial" panose="020B0604020202020204" pitchFamily="34" charset="0"/>
              </a:rPr>
              <a:t> effort to provide </a:t>
            </a:r>
            <a:r>
              <a:rPr lang="en-US" sz="1800" b="1" i="0" u="none" strike="noStrike" dirty="0">
                <a:solidFill>
                  <a:srgbClr val="000000"/>
                </a:solidFill>
                <a:effectLst/>
                <a:latin typeface="Arial" panose="020B0604020202020204" pitchFamily="34" charset="0"/>
              </a:rPr>
              <a:t>an open, transparent assessment</a:t>
            </a:r>
            <a:r>
              <a:rPr lang="en-US" sz="1800" b="0" i="0" u="none" strike="noStrike" dirty="0">
                <a:solidFill>
                  <a:srgbClr val="000000"/>
                </a:solidFill>
                <a:effectLst/>
                <a:latin typeface="Arial" panose="020B0604020202020204" pitchFamily="34" charset="0"/>
              </a:rPr>
              <a:t> of the RL based macro placement approach proposed in the Nature paper. The goal has always been </a:t>
            </a:r>
            <a:r>
              <a:rPr lang="en-US" sz="1800" b="1" i="0" u="none" strike="noStrike" dirty="0">
                <a:solidFill>
                  <a:srgbClr val="000000"/>
                </a:solidFill>
                <a:effectLst/>
                <a:latin typeface="Arial" panose="020B0604020202020204" pitchFamily="34" charset="0"/>
              </a:rPr>
              <a:t>clarity of understanding </a:t>
            </a:r>
            <a:r>
              <a:rPr lang="en-US" sz="1800" b="0" i="0" u="none" strike="noStrike" dirty="0">
                <a:solidFill>
                  <a:srgbClr val="000000"/>
                </a:solidFill>
                <a:effectLst/>
                <a:latin typeface="Arial" panose="020B0604020202020204" pitchFamily="34" charset="0"/>
              </a:rPr>
              <a:t>that will allow the community to move on. And as we take pains to point out in our paper, many Google engineers have been forthcoming and helpful throughout our efforts.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5</a:t>
            </a:fld>
            <a:endParaRPr lang="en-US"/>
          </a:p>
        </p:txBody>
      </p:sp>
    </p:spTree>
    <p:extLst>
      <p:ext uri="{BB962C8B-B14F-4D97-AF65-F5344CB8AC3E}">
        <p14:creationId xmlns:p14="http://schemas.microsoft.com/office/powerpoint/2010/main" val="215592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We open-sourced our </a:t>
            </a:r>
            <a:r>
              <a:rPr lang="en-US" sz="1800" b="0" i="0" u="none" strike="noStrike" dirty="0" err="1">
                <a:solidFill>
                  <a:srgbClr val="000000"/>
                </a:solidFill>
                <a:effectLst/>
                <a:latin typeface="Calibri" panose="020F0502020204030204" pitchFamily="34" charset="0"/>
              </a:rPr>
              <a:t>MacroPlacement</a:t>
            </a:r>
            <a:r>
              <a:rPr lang="en-US" sz="1800" b="0" i="0" u="none" strike="noStrike" dirty="0">
                <a:solidFill>
                  <a:srgbClr val="000000"/>
                </a:solidFill>
                <a:effectLst/>
                <a:latin typeface="Calibri" panose="020F0502020204030204" pitchFamily="34" charset="0"/>
              </a:rPr>
              <a:t> repository in June 2022. </a:t>
            </a:r>
            <a:endParaRPr lang="en-US" sz="2800" b="0" dirty="0">
              <a:effectLst/>
            </a:endParaRPr>
          </a:p>
          <a:p>
            <a:pPr rtl="0">
              <a:spcBef>
                <a:spcPts val="0"/>
              </a:spcBef>
              <a:spcAft>
                <a:spcPts val="0"/>
              </a:spcAft>
            </a:pPr>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It features new testcases, open </a:t>
            </a:r>
            <a:r>
              <a:rPr lang="en-US" sz="1800" b="0" i="0" u="none" strike="noStrike" dirty="0" err="1">
                <a:solidFill>
                  <a:srgbClr val="000000"/>
                </a:solidFill>
                <a:effectLst/>
                <a:latin typeface="Calibri" panose="020F0502020204030204" pitchFamily="34" charset="0"/>
              </a:rPr>
              <a:t>enablements</a:t>
            </a:r>
            <a:r>
              <a:rPr lang="en-US" sz="1800" b="0" i="0" u="none" strike="noStrike" dirty="0">
                <a:solidFill>
                  <a:srgbClr val="000000"/>
                </a:solidFill>
                <a:effectLst/>
                <a:latin typeface="Calibri" panose="020F0502020204030204" pitchFamily="34" charset="0"/>
              </a:rPr>
              <a:t>, public evaluation flows, reverse engineering and reimplementation of binarized and missing elements of Circuit Training in open-source format, and baseline solutions for macro placement.</a:t>
            </a:r>
            <a:endParaRPr lang="en-US" sz="2800" b="0" dirty="0">
              <a:effectLst/>
            </a:endParaRPr>
          </a:p>
          <a:p>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This talk, and our paper, give the story of </a:t>
            </a:r>
            <a:r>
              <a:rPr lang="en-US" sz="1800" b="1" i="0" u="none" strike="noStrike" dirty="0" err="1">
                <a:solidFill>
                  <a:srgbClr val="000000"/>
                </a:solidFill>
                <a:effectLst/>
                <a:latin typeface="Calibri" panose="020F0502020204030204" pitchFamily="34" charset="0"/>
              </a:rPr>
              <a:t>MacroPlacement</a:t>
            </a:r>
            <a:r>
              <a:rPr lang="en-US" sz="1800" b="0" i="0" u="none" strike="noStrike"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6</a:t>
            </a:fld>
            <a:endParaRPr lang="en-US"/>
          </a:p>
        </p:txBody>
      </p:sp>
    </p:spTree>
    <p:extLst>
      <p:ext uri="{BB962C8B-B14F-4D97-AF65-F5344CB8AC3E}">
        <p14:creationId xmlns:p14="http://schemas.microsoft.com/office/powerpoint/2010/main" val="296124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is the outline for the rest of my talk.</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I’ll next describe the replication of Circuit Training. </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Then, </a:t>
            </a: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I will provide details of our </a:t>
            </a:r>
            <a:r>
              <a:rPr lang="en-US" sz="1800" b="0" i="0" u="none" strike="noStrike" dirty="0" err="1">
                <a:solidFill>
                  <a:srgbClr val="000000"/>
                </a:solidFill>
                <a:effectLst/>
                <a:latin typeface="Calibri" panose="020F0502020204030204" pitchFamily="34" charset="0"/>
              </a:rPr>
              <a:t>MacroPlacement</a:t>
            </a:r>
            <a:r>
              <a:rPr lang="en-US" sz="1800" b="0" i="0" u="none" strike="noStrike" dirty="0">
                <a:solidFill>
                  <a:srgbClr val="000000"/>
                </a:solidFill>
                <a:effectLst/>
                <a:latin typeface="Calibri" panose="020F0502020204030204" pitchFamily="34" charset="0"/>
              </a:rPr>
              <a:t> repository, and experimental results. </a:t>
            </a:r>
            <a:endParaRPr lang="en-US" sz="2800" b="0" dirty="0">
              <a:effectLst/>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In light of the Stronger Baselines work, I’ll describe studies using academic benchmarks.</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Last, I’ll give takeaways.</a:t>
            </a:r>
          </a:p>
          <a:p>
            <a:pPr rtl="0">
              <a:spcBef>
                <a:spcPts val="0"/>
              </a:spcBef>
              <a:spcAft>
                <a:spcPts val="0"/>
              </a:spcAft>
            </a:pP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Let me start with the replication of Circuit Training, to address MISMATCHES with the Nature paper, and BLACKBOXING behind APIs.</a:t>
            </a:r>
            <a:endParaRPr lang="en-US" sz="2800" b="0" dirty="0">
              <a:effectLst/>
            </a:endParaRPr>
          </a:p>
          <a:p>
            <a:br>
              <a:rPr lang="en-US" sz="2800"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7</a:t>
            </a:fld>
            <a:endParaRPr lang="en-US"/>
          </a:p>
        </p:txBody>
      </p:sp>
    </p:spTree>
    <p:extLst>
      <p:ext uri="{BB962C8B-B14F-4D97-AF65-F5344CB8AC3E}">
        <p14:creationId xmlns:p14="http://schemas.microsoft.com/office/powerpoint/2010/main" val="259685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For CT, the input is a placed netlist in </a:t>
            </a:r>
            <a:r>
              <a:rPr lang="en-US" sz="1800" b="0" i="0" u="none" strike="noStrike" dirty="0" err="1">
                <a:solidFill>
                  <a:srgbClr val="000000"/>
                </a:solidFill>
                <a:effectLst/>
                <a:latin typeface="Arial" panose="020B0604020202020204" pitchFamily="34" charset="0"/>
              </a:rPr>
              <a:t>protobuf</a:t>
            </a:r>
            <a:r>
              <a:rPr lang="en-US" sz="1800" b="0" i="0" u="none" strike="noStrike" dirty="0">
                <a:solidFill>
                  <a:srgbClr val="000000"/>
                </a:solidFill>
                <a:effectLst/>
                <a:latin typeface="Arial" panose="020B0604020202020204" pitchFamily="34" charset="0"/>
              </a:rPr>
              <a:t> format.</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So, our repository provides </a:t>
            </a:r>
            <a:r>
              <a:rPr lang="en-US" sz="1800" b="1" i="0" u="none" strike="noStrike" dirty="0">
                <a:solidFill>
                  <a:srgbClr val="000000"/>
                </a:solidFill>
                <a:effectLst/>
                <a:latin typeface="Arial" panose="020B0604020202020204" pitchFamily="34" charset="0"/>
              </a:rPr>
              <a:t>converters to </a:t>
            </a:r>
            <a:r>
              <a:rPr lang="en-US" sz="1800" b="1" i="0" u="none" strike="noStrike" dirty="0" err="1">
                <a:solidFill>
                  <a:srgbClr val="000000"/>
                </a:solidFill>
                <a:effectLst/>
                <a:latin typeface="Arial" panose="020B0604020202020204" pitchFamily="34" charset="0"/>
              </a:rPr>
              <a:t>Protobuf</a:t>
            </a:r>
            <a:r>
              <a:rPr lang="en-US" sz="1800" b="1"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from LEF / DEF and Bookshelf.</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CT first executes a </a:t>
            </a:r>
            <a:r>
              <a:rPr lang="en-US" sz="1800" b="1" i="0" u="none" strike="noStrike" dirty="0">
                <a:solidFill>
                  <a:srgbClr val="000000"/>
                </a:solidFill>
                <a:effectLst/>
                <a:latin typeface="Arial" panose="020B0604020202020204" pitchFamily="34" charset="0"/>
              </a:rPr>
              <a:t>grouping</a:t>
            </a:r>
            <a:r>
              <a:rPr lang="en-US" sz="1800" b="0" i="0" u="none" strike="noStrike" dirty="0">
                <a:solidFill>
                  <a:srgbClr val="000000"/>
                </a:solidFill>
                <a:effectLst/>
                <a:latin typeface="Arial" panose="020B0604020202020204" pitchFamily="34" charset="0"/>
              </a:rPr>
              <a:t> flow which actually consists of three steps.</a:t>
            </a:r>
            <a:endParaRPr lang="en-US" b="0" dirty="0">
              <a:effectLst/>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Gridding</a:t>
            </a:r>
            <a:r>
              <a:rPr lang="en-US" sz="1800" b="0" i="0" u="none" strike="noStrike" dirty="0">
                <a:solidFill>
                  <a:srgbClr val="000000"/>
                </a:solidFill>
                <a:effectLst/>
                <a:latin typeface="Arial" panose="020B0604020202020204" pitchFamily="34" charset="0"/>
              </a:rPr>
              <a:t> divides the chip canvas into gridded blocks and ensures tight packing of macros.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grouping step ensures that closely connected logic stays together, while the clustering step creates standard cell clusters.</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200" b="0" i="0" u="none" strike="noStrike" dirty="0">
                <a:solidFill>
                  <a:schemeClr val="tx1"/>
                </a:solidFill>
                <a:effectLst/>
                <a:latin typeface="+mn-lt"/>
              </a:rPr>
              <a:t> </a:t>
            </a:r>
            <a:r>
              <a:rPr lang="en-US" sz="1800" b="0" i="0" u="none" strike="noStrike" dirty="0">
                <a:solidFill>
                  <a:srgbClr val="000000"/>
                </a:solidFill>
                <a:effectLst/>
                <a:latin typeface="Arial" panose="020B0604020202020204" pitchFamily="34" charset="0"/>
              </a:rPr>
              <a:t>Then the clustered netlist is used to train the RL agent. </a:t>
            </a:r>
          </a:p>
          <a:p>
            <a:pPr rtl="0">
              <a:spcBef>
                <a:spcPts val="0"/>
              </a:spcBef>
              <a:spcAft>
                <a:spcPts val="0"/>
              </a:spcAft>
            </a:pPr>
            <a:r>
              <a:rPr lang="en-US" sz="1800" b="0" i="0" u="none" strike="noStrike" dirty="0">
                <a:solidFill>
                  <a:srgbClr val="000000"/>
                </a:solidFill>
                <a:effectLst/>
                <a:latin typeface="Arial" panose="020B0604020202020204" pitchFamily="34" charset="0"/>
              </a:rPr>
              <a:t>The RL agent optimizes the proxy cost given in equation one. Here GAMMA is the density weight and LAMBDA is the congestion weight. </a:t>
            </a:r>
            <a:endParaRPr lang="en-US" b="0" dirty="0">
              <a:effectLst/>
            </a:endParaRP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GIF shows how the RL agent generates a macro placement solution for the Ariane-NanGate45 design.</a:t>
            </a:r>
          </a:p>
          <a:p>
            <a:pPr rtl="0">
              <a:spcBef>
                <a:spcPts val="0"/>
              </a:spcBef>
              <a:spcAft>
                <a:spcPts val="0"/>
              </a:spcAft>
            </a:pPr>
            <a:r>
              <a:rPr lang="en-US" sz="1800" b="0" i="0" u="none" strike="noStrike" dirty="0">
                <a:solidFill>
                  <a:srgbClr val="000000"/>
                </a:solidFill>
                <a:effectLst/>
                <a:latin typeface="Arial" panose="020B0604020202020204" pitchFamily="34" charset="0"/>
              </a:rPr>
              <a:t>The final solution produced by CT is the macro placement with the lowest proxy cost.</a:t>
            </a:r>
          </a:p>
          <a:p>
            <a:pPr rtl="0">
              <a:spcBef>
                <a:spcPts val="0"/>
              </a:spcBef>
              <a:spcAft>
                <a:spcPts val="0"/>
              </a:spcAft>
            </a:pPr>
            <a:endParaRPr lang="en-US" sz="1800" b="1"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[CLICK]</a:t>
            </a:r>
            <a:r>
              <a:rPr lang="en-US" sz="1800" b="0" i="0" u="none" strike="noStrike" dirty="0">
                <a:solidFill>
                  <a:srgbClr val="000000"/>
                </a:solidFill>
                <a:effectLst/>
                <a:latin typeface="Arial" panose="020B0604020202020204" pitchFamily="34" charset="0"/>
              </a:rPr>
              <a:t> For the open-sourcing of grouping and training flows in the CT repository, kudos to Google’s TensorFlow Agents team.</a:t>
            </a:r>
            <a:endParaRPr lang="en-US" b="0" dirty="0">
              <a:effectLst/>
            </a:endParaRPr>
          </a:p>
        </p:txBody>
      </p:sp>
      <p:sp>
        <p:nvSpPr>
          <p:cNvPr id="4" name="Slide Number Placeholder 3"/>
          <p:cNvSpPr>
            <a:spLocks noGrp="1"/>
          </p:cNvSpPr>
          <p:nvPr>
            <p:ph type="sldNum" sz="quarter" idx="5"/>
          </p:nvPr>
        </p:nvSpPr>
        <p:spPr/>
        <p:txBody>
          <a:bodyPr/>
          <a:lstStyle/>
          <a:p>
            <a:fld id="{3E4061D9-ECA4-4CED-903E-8395C236FDCB}" type="slidenum">
              <a:rPr lang="en-US" smtClean="0"/>
              <a:t>8</a:t>
            </a:fld>
            <a:endParaRPr lang="en-US"/>
          </a:p>
        </p:txBody>
      </p:sp>
    </p:spTree>
    <p:extLst>
      <p:ext uri="{BB962C8B-B14F-4D97-AF65-F5344CB8AC3E}">
        <p14:creationId xmlns:p14="http://schemas.microsoft.com/office/powerpoint/2010/main" val="18251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The most crucial mismatch</a:t>
            </a:r>
            <a:r>
              <a:rPr lang="en-US" sz="1800" b="0" i="0" u="none" strike="noStrike" dirty="0">
                <a:solidFill>
                  <a:srgbClr val="000000"/>
                </a:solidFill>
                <a:effectLst/>
                <a:latin typeface="Calibri" panose="020F0502020204030204" pitchFamily="34" charset="0"/>
              </a:rPr>
              <a:t> between the CT method and the Nature paper is that CT actually uses an </a:t>
            </a:r>
            <a:r>
              <a:rPr lang="en-US" sz="1800" b="1" i="0" u="none" strike="noStrike" dirty="0">
                <a:solidFill>
                  <a:srgbClr val="000000"/>
                </a:solidFill>
                <a:effectLst/>
                <a:latin typeface="Calibri" panose="020F0502020204030204" pitchFamily="34" charset="0"/>
              </a:rPr>
              <a:t>initial placement (that comes from a physical synthesis tool)</a:t>
            </a:r>
            <a:r>
              <a:rPr lang="en-US" sz="1800" b="0" i="0" u="none" strike="noStrike" dirty="0">
                <a:solidFill>
                  <a:srgbClr val="000000"/>
                </a:solidFill>
                <a:effectLst/>
                <a:latin typeface="Calibri" panose="020F0502020204030204" pitchFamily="34" charset="0"/>
              </a:rPr>
              <a:t> but this is not mentioned in the paper! All of the </a:t>
            </a: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yellow-highlighted parts of the flow leverage input placement coordinates.  And, our ablation study shows that </a:t>
            </a:r>
            <a:r>
              <a:rPr lang="en-US" sz="1800" b="1" i="0" u="none" strike="noStrike" dirty="0">
                <a:solidFill>
                  <a:srgbClr val="000000"/>
                </a:solidFill>
                <a:effectLst/>
                <a:latin typeface="Calibri" panose="020F0502020204030204" pitchFamily="34" charset="0"/>
              </a:rPr>
              <a:t>[CLICK] </a:t>
            </a:r>
            <a:r>
              <a:rPr lang="en-US" sz="1800" b="0" i="0" u="none" strike="noStrike" dirty="0">
                <a:solidFill>
                  <a:srgbClr val="000000"/>
                </a:solidFill>
                <a:effectLst/>
                <a:latin typeface="Calibri" panose="020F0502020204030204" pitchFamily="34" charset="0"/>
              </a:rPr>
              <a:t>poor initial placement can increase routed wirelength by at least 7 percent.</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Our work found a number of other discrepancies. Two examples:  </a:t>
            </a:r>
            <a:endParaRPr lang="en-US" sz="2800" b="0" dirty="0">
              <a:effectLst/>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for proxy cost, different density and congestion weights are used in CT and Nature paper. In our studies, we actually used a THIRD combination of weight values that was suggested to us by Google engineers.</a:t>
            </a:r>
            <a:endParaRPr lang="en-US" sz="2800" b="0" dirty="0">
              <a:effectLst/>
            </a:endParaRPr>
          </a:p>
          <a:p>
            <a:br>
              <a:rPr lang="en-US" sz="2800" b="0" dirty="0">
                <a:effectLst/>
              </a:rPr>
            </a:br>
            <a:r>
              <a:rPr lang="en-US" sz="1800" b="1" i="0" u="none" strike="noStrike" dirty="0">
                <a:solidFill>
                  <a:srgbClr val="000000"/>
                </a:solidFill>
                <a:effectLst/>
                <a:latin typeface="Calibri" panose="020F0502020204030204" pitchFamily="34" charset="0"/>
              </a:rPr>
              <a:t>[CLICK]</a:t>
            </a:r>
            <a:r>
              <a:rPr lang="en-US" sz="1800" b="0" i="0" u="none" strike="noStrike" dirty="0">
                <a:solidFill>
                  <a:srgbClr val="000000"/>
                </a:solidFill>
                <a:effectLst/>
                <a:latin typeface="Calibri" panose="020F0502020204030204" pitchFamily="34" charset="0"/>
              </a:rPr>
              <a:t> Also, the Nature paper describes generation of the adjacency matrix based on the register distance – i.e., hop-count – between pairs of nodes. However, CT builds the adjacency matrix based only on direct connections between nodes.</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9</a:t>
            </a:fld>
            <a:endParaRPr lang="en-US"/>
          </a:p>
        </p:txBody>
      </p:sp>
    </p:spTree>
    <p:extLst>
      <p:ext uri="{BB962C8B-B14F-4D97-AF65-F5344CB8AC3E}">
        <p14:creationId xmlns:p14="http://schemas.microsoft.com/office/powerpoint/2010/main" val="693185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914400" y="1900237"/>
            <a:ext cx="103632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701800" y="4191000"/>
            <a:ext cx="8534400" cy="1752600"/>
          </a:xfrm>
        </p:spPr>
        <p:txBody>
          <a:bodyPr/>
          <a:lstStyle>
            <a:lvl1pPr marL="0" indent="0" algn="ctr">
              <a:lnSpc>
                <a:spcPct val="95000"/>
              </a:lnSpc>
              <a:buFontTx/>
              <a:buNone/>
              <a:defRPr sz="2400" b="1"/>
            </a:lvl1pPr>
          </a:lstStyle>
          <a:p>
            <a:r>
              <a:rPr lang="en-US" altLang="ko-KR" dirty="0"/>
              <a:t>Click to edit Master subtitle style</a:t>
            </a:r>
          </a:p>
        </p:txBody>
      </p:sp>
      <p:sp>
        <p:nvSpPr>
          <p:cNvPr id="4" name="Line 18"/>
          <p:cNvSpPr>
            <a:spLocks noChangeShapeType="1"/>
          </p:cNvSpPr>
          <p:nvPr/>
        </p:nvSpPr>
        <p:spPr bwMode="auto">
          <a:xfrm flipV="1">
            <a:off x="218017" y="3276600"/>
            <a:ext cx="11794067"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673F61C3-529E-D146-DCC9-A88926F881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75" y="6505369"/>
            <a:ext cx="484027" cy="374069"/>
          </a:xfrm>
          <a:prstGeom prst="rect">
            <a:avLst/>
          </a:prstGeom>
        </p:spPr>
      </p:pic>
    </p:spTree>
    <p:extLst>
      <p:ext uri="{BB962C8B-B14F-4D97-AF65-F5344CB8AC3E}">
        <p14:creationId xmlns:p14="http://schemas.microsoft.com/office/powerpoint/2010/main" val="1464176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1" y="144464"/>
            <a:ext cx="2950633"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215901" y="144464"/>
            <a:ext cx="8648700"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9416380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38201"/>
            <a:ext cx="11781367"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4174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3262292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228601" y="801688"/>
            <a:ext cx="5789084"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6220884" y="801688"/>
            <a:ext cx="578908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850785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11499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921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35151914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8682409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22852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15900" y="144463"/>
            <a:ext cx="11802533"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228601" y="801688"/>
            <a:ext cx="11781367"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218017" y="684213"/>
            <a:ext cx="11794067"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 name="TextBox 6"/>
          <p:cNvSpPr txBox="1"/>
          <p:nvPr/>
        </p:nvSpPr>
        <p:spPr>
          <a:xfrm>
            <a:off x="11703261" y="6591081"/>
            <a:ext cx="402674" cy="307777"/>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fld id="{16E0590D-16E1-486A-A147-2F126A5F0FEE}" type="slidenum">
              <a:rPr kumimoji="0" lang="ko-KR"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ctr" defTabSz="457200" rtl="0" eaLnBrk="0" fontAlgn="auto" latinLnBrk="0" hangingPunct="0">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descr="Logo, company name&#10;&#10;Description automatically generated">
            <a:extLst>
              <a:ext uri="{FF2B5EF4-FFF2-40B4-BE49-F238E27FC236}">
                <a16:creationId xmlns:a16="http://schemas.microsoft.com/office/drawing/2014/main" id="{C6D002E3-DC39-88EB-537E-1735EABCA46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600" y="6505369"/>
            <a:ext cx="484027" cy="374069"/>
          </a:xfrm>
          <a:prstGeom prst="rect">
            <a:avLst/>
          </a:prstGeom>
        </p:spPr>
      </p:pic>
    </p:spTree>
    <p:extLst>
      <p:ext uri="{BB962C8B-B14F-4D97-AF65-F5344CB8AC3E}">
        <p14:creationId xmlns:p14="http://schemas.microsoft.com/office/powerpoint/2010/main" val="368275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ithub.com/TILOS-AI-Institute/MacroPlaceme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5F2A-3F7E-F682-6BE7-92D6A21C1465}"/>
              </a:ext>
            </a:extLst>
          </p:cNvPr>
          <p:cNvSpPr>
            <a:spLocks noGrp="1"/>
          </p:cNvSpPr>
          <p:nvPr>
            <p:ph type="ctrTitle"/>
          </p:nvPr>
        </p:nvSpPr>
        <p:spPr>
          <a:xfrm>
            <a:off x="228600" y="1900237"/>
            <a:ext cx="11734800" cy="1143000"/>
          </a:xfrm>
        </p:spPr>
        <p:txBody>
          <a:bodyPr/>
          <a:lstStyle/>
          <a:p>
            <a:r>
              <a:rPr lang="en-US" sz="4400" dirty="0"/>
              <a:t>Assessment of Reinforcement Learning for Macro Placement</a:t>
            </a:r>
          </a:p>
        </p:txBody>
      </p:sp>
      <p:sp>
        <p:nvSpPr>
          <p:cNvPr id="3" name="Subtitle 2">
            <a:extLst>
              <a:ext uri="{FF2B5EF4-FFF2-40B4-BE49-F238E27FC236}">
                <a16:creationId xmlns:a16="http://schemas.microsoft.com/office/drawing/2014/main" id="{679B721B-8D66-76CA-225E-31BC30C43383}"/>
              </a:ext>
            </a:extLst>
          </p:cNvPr>
          <p:cNvSpPr>
            <a:spLocks noGrp="1"/>
          </p:cNvSpPr>
          <p:nvPr>
            <p:ph type="subTitle" idx="1"/>
          </p:nvPr>
        </p:nvSpPr>
        <p:spPr>
          <a:xfrm>
            <a:off x="228600" y="4191000"/>
            <a:ext cx="11734800" cy="1752600"/>
          </a:xfrm>
        </p:spPr>
        <p:txBody>
          <a:bodyPr/>
          <a:lstStyle/>
          <a:p>
            <a:r>
              <a:rPr lang="en-US" sz="3200" dirty="0"/>
              <a:t>Chung-</a:t>
            </a:r>
            <a:r>
              <a:rPr lang="en-US" sz="3200" dirty="0" err="1"/>
              <a:t>Kuan</a:t>
            </a:r>
            <a:r>
              <a:rPr lang="en-US" sz="3200" dirty="0"/>
              <a:t> Cheng</a:t>
            </a:r>
            <a:r>
              <a:rPr lang="en-US" sz="3200" baseline="30000" dirty="0"/>
              <a:t>[1]</a:t>
            </a:r>
            <a:r>
              <a:rPr lang="en-US" sz="3200" dirty="0"/>
              <a:t>, Andrew B. </a:t>
            </a:r>
            <a:r>
              <a:rPr lang="en-US" sz="3200" dirty="0" err="1"/>
              <a:t>Kahng</a:t>
            </a:r>
            <a:r>
              <a:rPr lang="en-US" sz="3200" baseline="30000" dirty="0"/>
              <a:t>[1][2],</a:t>
            </a:r>
            <a:r>
              <a:rPr lang="en-US" sz="3200" dirty="0"/>
              <a:t> Sayak Kundu</a:t>
            </a:r>
            <a:r>
              <a:rPr lang="en-US" sz="3200" baseline="30000" dirty="0"/>
              <a:t>[2]</a:t>
            </a:r>
            <a:r>
              <a:rPr lang="en-US" sz="3200" dirty="0"/>
              <a:t>, Yucheng Wang</a:t>
            </a:r>
            <a:r>
              <a:rPr lang="en-US" sz="3200" baseline="30000" dirty="0"/>
              <a:t>[1]</a:t>
            </a:r>
            <a:r>
              <a:rPr lang="en-US" sz="3200" dirty="0"/>
              <a:t> and </a:t>
            </a:r>
            <a:r>
              <a:rPr lang="en-US" sz="3200" dirty="0" err="1"/>
              <a:t>Zhiang</a:t>
            </a:r>
            <a:r>
              <a:rPr lang="en-US" sz="3200" dirty="0"/>
              <a:t> Wang</a:t>
            </a:r>
            <a:r>
              <a:rPr lang="en-US" sz="3200" baseline="30000" dirty="0"/>
              <a:t>[2]</a:t>
            </a:r>
            <a:endParaRPr lang="en-US" sz="3200" dirty="0"/>
          </a:p>
          <a:p>
            <a:endParaRPr lang="en-US" b="0" baseline="30000" dirty="0"/>
          </a:p>
          <a:p>
            <a:r>
              <a:rPr lang="en-US" sz="2800" b="0" baseline="30000" dirty="0"/>
              <a:t>[1]</a:t>
            </a:r>
            <a:r>
              <a:rPr lang="en-US" sz="2800" b="0" dirty="0"/>
              <a:t>CSE and </a:t>
            </a:r>
            <a:r>
              <a:rPr lang="en-US" sz="2800" b="0" baseline="30000" dirty="0"/>
              <a:t>[2]</a:t>
            </a:r>
            <a:r>
              <a:rPr lang="en-US" sz="2800" b="0" dirty="0"/>
              <a:t>ECE Departments, UC San Diego</a:t>
            </a:r>
          </a:p>
          <a:p>
            <a:r>
              <a:rPr lang="en-US" sz="2800" b="0" dirty="0"/>
              <a:t>GitHub: </a:t>
            </a:r>
            <a:r>
              <a:rPr lang="en-US" sz="2800" b="0" dirty="0">
                <a:hlinkClick r:id="rId3"/>
              </a:rPr>
              <a:t>https://github.com/TILOS-AI-Institute/MacroPlacement</a:t>
            </a:r>
            <a:endParaRPr lang="en-US" sz="2800" b="0" dirty="0"/>
          </a:p>
        </p:txBody>
      </p:sp>
    </p:spTree>
    <p:extLst>
      <p:ext uri="{BB962C8B-B14F-4D97-AF65-F5344CB8AC3E}">
        <p14:creationId xmlns:p14="http://schemas.microsoft.com/office/powerpoint/2010/main" val="4595501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E9B2791-9C96-49AA-C118-B10275F638B1}"/>
                  </a:ext>
                </a:extLst>
              </p:cNvPr>
              <p:cNvSpPr>
                <a:spLocks noGrp="1"/>
              </p:cNvSpPr>
              <p:nvPr>
                <p:ph idx="1"/>
              </p:nvPr>
            </p:nvSpPr>
            <p:spPr>
              <a:xfrm>
                <a:off x="152400" y="838200"/>
                <a:ext cx="11430000" cy="5638800"/>
              </a:xfrm>
            </p:spPr>
            <p:txBody>
              <a:bodyPr/>
              <a:lstStyle/>
              <a:p>
                <a:r>
                  <a:rPr lang="en-US" dirty="0"/>
                  <a:t>Main </a:t>
                </a:r>
                <a:r>
                  <a:rPr lang="en-US" b="1" dirty="0" err="1">
                    <a:solidFill>
                      <a:srgbClr val="FF0000"/>
                    </a:solidFill>
                  </a:rPr>
                  <a:t>blackbox</a:t>
                </a:r>
                <a:r>
                  <a:rPr lang="en-US" dirty="0"/>
                  <a:t> elements of </a:t>
                </a:r>
                <a:r>
                  <a:rPr lang="en-US" i="1" dirty="0"/>
                  <a:t>CT</a:t>
                </a:r>
                <a:r>
                  <a:rPr lang="en-US" dirty="0"/>
                  <a:t>: </a:t>
                </a:r>
                <a:br>
                  <a:rPr lang="en-US" dirty="0"/>
                </a:br>
                <a:r>
                  <a:rPr lang="en-US" dirty="0"/>
                  <a:t>hidden behind </a:t>
                </a:r>
                <a:r>
                  <a:rPr lang="en-US" i="1" dirty="0" err="1"/>
                  <a:t>plc_client</a:t>
                </a:r>
                <a:endParaRPr lang="en-US" i="1" dirty="0"/>
              </a:p>
              <a:p>
                <a:pPr lvl="1"/>
                <a:r>
                  <a:rPr lang="en-US" dirty="0"/>
                  <a:t>Force-directed (FD) placement</a:t>
                </a:r>
              </a:p>
              <a:p>
                <a:pPr lvl="1"/>
                <a:r>
                  <a:rPr lang="en-US" dirty="0"/>
                  <a:t>Proxy cost components: Wirelength, Density </a:t>
                </a:r>
                <a:br>
                  <a:rPr lang="en-US" dirty="0"/>
                </a:br>
                <a:r>
                  <a:rPr lang="en-US" dirty="0"/>
                  <a:t>and Congestion cost</a:t>
                </a:r>
              </a:p>
              <a:p>
                <a:pPr marL="233363" indent="-233363">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FD consists of two force components</a:t>
                </a:r>
              </a:p>
              <a:p>
                <a:pPr marL="522288" lvl="1" indent="-177800">
                  <a:buClr>
                    <a:srgbClr val="C00000"/>
                  </a:buClr>
                  <a:buFont typeface="Arial" panose="020B0604020202020204" pitchFamily="34" charset="0"/>
                  <a:buChar char="•"/>
                </a:pPr>
                <a:r>
                  <a:rPr lang="en-US" sz="2400" b="0" dirty="0">
                    <a:latin typeface="Arial" panose="020B0604020202020204" pitchFamily="34" charset="0"/>
                    <a:cs typeface="Arial" panose="020B0604020202020204" pitchFamily="34" charset="0"/>
                  </a:rPr>
                  <a:t>Attractive force: </a:t>
                </a:r>
                <a14:m>
                  <m:oMath xmlns:m="http://schemas.openxmlformats.org/officeDocument/2006/math">
                    <m:sSub>
                      <m:sSubPr>
                        <m:ctrlPr>
                          <a:rPr lang="en-US" sz="2400" i="1" smtClean="0">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𝐹</m:t>
                        </m:r>
                      </m:e>
                      <m:sub>
                        <m:sSub>
                          <m:sSubPr>
                            <m:ctrlPr>
                              <a:rPr lang="en-US" sz="2400" i="1">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𝑎</m:t>
                            </m:r>
                          </m:e>
                          <m:sub>
                            <m:r>
                              <a:rPr lang="en-US" sz="2400" i="1">
                                <a:solidFill>
                                  <a:srgbClr val="0432FF"/>
                                </a:solidFill>
                                <a:latin typeface="Cambria Math" panose="02040503050406030204" pitchFamily="18" charset="0"/>
                              </a:rPr>
                              <m:t>𝑥</m:t>
                            </m:r>
                          </m:sub>
                        </m:sSub>
                      </m:sub>
                    </m:sSub>
                  </m:oMath>
                </a14:m>
                <a:r>
                  <a:rPr lang="en-US" sz="2400" b="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attractive factor: </a:t>
                </a:r>
                <a14:m>
                  <m:oMath xmlns:m="http://schemas.openxmlformats.org/officeDocument/2006/math">
                    <m:sSub>
                      <m:sSubPr>
                        <m:ctrlPr>
                          <a:rPr lang="en-US" sz="2400" i="1" smtClean="0">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𝑘</m:t>
                        </m:r>
                      </m:e>
                      <m:sub>
                        <m:r>
                          <a:rPr lang="en-US" sz="2400" i="1">
                            <a:solidFill>
                              <a:srgbClr val="0432FF"/>
                            </a:solidFill>
                            <a:latin typeface="Cambria Math" panose="02040503050406030204" pitchFamily="18" charset="0"/>
                          </a:rPr>
                          <m:t>𝑎</m:t>
                        </m:r>
                      </m:sub>
                    </m:sSub>
                  </m:oMath>
                </a14:m>
                <a:endParaRPr lang="en-US" sz="2400" dirty="0">
                  <a:latin typeface="Arial" panose="020B0604020202020204" pitchFamily="34" charset="0"/>
                  <a:cs typeface="Arial" panose="020B0604020202020204" pitchFamily="34" charset="0"/>
                </a:endParaRPr>
              </a:p>
              <a:p>
                <a:pPr marL="522288" lvl="1" indent="-177800">
                  <a:buClr>
                    <a:srgbClr val="C00000"/>
                  </a:buClr>
                  <a:buNone/>
                </a:pPr>
                <a14:m>
                  <m:oMathPara xmlns:m="http://schemas.openxmlformats.org/officeDocument/2006/math">
                    <m:oMathParaPr>
                      <m:jc m:val="centerGroup"/>
                    </m:oMathParaPr>
                    <m:oMath xmlns:m="http://schemas.openxmlformats.org/officeDocument/2006/math">
                      <m:sSub>
                        <m:sSubPr>
                          <m:ctrlPr>
                            <a:rPr lang="en-US" sz="2400" i="1" smtClean="0">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𝐹</m:t>
                          </m:r>
                        </m:e>
                        <m:sub>
                          <m:sSub>
                            <m:sSubPr>
                              <m:ctrlPr>
                                <a:rPr lang="en-US" sz="2400" i="1">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𝑎</m:t>
                              </m:r>
                            </m:e>
                            <m:sub>
                              <m:r>
                                <a:rPr lang="en-US" sz="2400" i="1">
                                  <a:solidFill>
                                    <a:srgbClr val="0432FF"/>
                                  </a:solidFill>
                                  <a:latin typeface="Cambria Math" panose="02040503050406030204" pitchFamily="18" charset="0"/>
                                </a:rPr>
                                <m:t>𝑥</m:t>
                              </m:r>
                            </m:sub>
                          </m:sSub>
                        </m:sub>
                      </m:sSub>
                      <m:r>
                        <a:rPr lang="en-US" sz="2400">
                          <a:solidFill>
                            <a:srgbClr val="0432FF"/>
                          </a:solidFill>
                          <a:latin typeface="Cambria Math" panose="02040503050406030204" pitchFamily="18" charset="0"/>
                        </a:rPr>
                        <m:t>=</m:t>
                      </m:r>
                      <m:sSub>
                        <m:sSubPr>
                          <m:ctrlPr>
                            <a:rPr lang="en-US" sz="2400" i="1">
                              <a:solidFill>
                                <a:srgbClr val="0432FF"/>
                              </a:solidFill>
                              <a:latin typeface="Cambria Math" panose="02040503050406030204" pitchFamily="18" charset="0"/>
                            </a:rPr>
                          </m:ctrlPr>
                        </m:sSubPr>
                        <m:e>
                          <m:r>
                            <a:rPr lang="en-US" sz="2400" i="1">
                              <a:solidFill>
                                <a:srgbClr val="0432FF"/>
                              </a:solidFill>
                              <a:latin typeface="Cambria Math" panose="02040503050406030204" pitchFamily="18" charset="0"/>
                            </a:rPr>
                            <m:t>𝑘</m:t>
                          </m:r>
                        </m:e>
                        <m:sub>
                          <m:r>
                            <a:rPr lang="en-US" sz="2400" i="1">
                              <a:solidFill>
                                <a:srgbClr val="0432FF"/>
                              </a:solidFill>
                              <a:latin typeface="Cambria Math" panose="02040503050406030204" pitchFamily="18" charset="0"/>
                            </a:rPr>
                            <m:t>𝑎</m:t>
                          </m:r>
                        </m:sub>
                      </m:sSub>
                      <m:r>
                        <a:rPr lang="en-US" sz="2400" i="1">
                          <a:solidFill>
                            <a:srgbClr val="0432FF"/>
                          </a:solidFill>
                          <a:latin typeface="Cambria Math" panose="02040503050406030204" pitchFamily="18" charset="0"/>
                          <a:ea typeface="Cambria Math" panose="02040503050406030204" pitchFamily="18" charset="0"/>
                        </a:rPr>
                        <m:t>×</m:t>
                      </m:r>
                      <m:r>
                        <a:rPr lang="en-US" sz="2400" i="1">
                          <a:solidFill>
                            <a:srgbClr val="0432FF"/>
                          </a:solidFill>
                          <a:latin typeface="Cambria Math" panose="02040503050406030204" pitchFamily="18" charset="0"/>
                          <a:ea typeface="Cambria Math" panose="02040503050406030204" pitchFamily="18" charset="0"/>
                        </a:rPr>
                        <m:t>𝑎𝑏𝑠</m:t>
                      </m:r>
                      <m:d>
                        <m:dPr>
                          <m:ctrlPr>
                            <a:rPr lang="en-US" sz="2400" i="1">
                              <a:solidFill>
                                <a:srgbClr val="0432FF"/>
                              </a:solidFill>
                              <a:latin typeface="Cambria Math" panose="02040503050406030204" pitchFamily="18" charset="0"/>
                              <a:ea typeface="Cambria Math" panose="02040503050406030204" pitchFamily="18" charset="0"/>
                            </a:rPr>
                          </m:ctrlPr>
                        </m:dPr>
                        <m:e>
                          <m:r>
                            <a:rPr lang="en-US" sz="2400" i="1">
                              <a:solidFill>
                                <a:srgbClr val="0432FF"/>
                              </a:solidFill>
                              <a:latin typeface="Cambria Math" panose="02040503050406030204" pitchFamily="18" charset="0"/>
                              <a:ea typeface="Cambria Math" panose="02040503050406030204" pitchFamily="18" charset="0"/>
                            </a:rPr>
                            <m:t>𝑃</m:t>
                          </m:r>
                          <m:r>
                            <a:rPr lang="en-US" sz="2400" i="1">
                              <a:solidFill>
                                <a:srgbClr val="0432FF"/>
                              </a:solidFill>
                              <a:latin typeface="Cambria Math" panose="02040503050406030204" pitchFamily="18" charset="0"/>
                              <a:ea typeface="Cambria Math" panose="02040503050406030204" pitchFamily="18" charset="0"/>
                            </a:rPr>
                            <m:t>1.</m:t>
                          </m:r>
                          <m:r>
                            <a:rPr lang="en-US" sz="2400" i="1">
                              <a:solidFill>
                                <a:srgbClr val="0432FF"/>
                              </a:solidFill>
                              <a:latin typeface="Cambria Math" panose="02040503050406030204" pitchFamily="18" charset="0"/>
                              <a:ea typeface="Cambria Math" panose="02040503050406030204" pitchFamily="18" charset="0"/>
                            </a:rPr>
                            <m:t>𝑥</m:t>
                          </m:r>
                          <m:r>
                            <a:rPr lang="en-US" sz="2400" i="1">
                              <a:solidFill>
                                <a:srgbClr val="0432FF"/>
                              </a:solidFill>
                              <a:latin typeface="Cambria Math" panose="02040503050406030204" pitchFamily="18" charset="0"/>
                              <a:ea typeface="Cambria Math" panose="02040503050406030204" pitchFamily="18" charset="0"/>
                            </a:rPr>
                            <m:t>−</m:t>
                          </m:r>
                          <m:r>
                            <a:rPr lang="en-US" sz="2400" i="1">
                              <a:solidFill>
                                <a:srgbClr val="0432FF"/>
                              </a:solidFill>
                              <a:latin typeface="Cambria Math" panose="02040503050406030204" pitchFamily="18" charset="0"/>
                              <a:ea typeface="Cambria Math" panose="02040503050406030204" pitchFamily="18" charset="0"/>
                            </a:rPr>
                            <m:t>𝑃</m:t>
                          </m:r>
                          <m:r>
                            <a:rPr lang="en-US" sz="2400" i="1">
                              <a:solidFill>
                                <a:srgbClr val="0432FF"/>
                              </a:solidFill>
                              <a:latin typeface="Cambria Math" panose="02040503050406030204" pitchFamily="18" charset="0"/>
                              <a:ea typeface="Cambria Math" panose="02040503050406030204" pitchFamily="18" charset="0"/>
                            </a:rPr>
                            <m:t>2.</m:t>
                          </m:r>
                          <m:r>
                            <a:rPr lang="en-US" sz="2400" i="1">
                              <a:solidFill>
                                <a:srgbClr val="0432FF"/>
                              </a:solidFill>
                              <a:latin typeface="Cambria Math" panose="02040503050406030204" pitchFamily="18" charset="0"/>
                              <a:ea typeface="Cambria Math" panose="02040503050406030204" pitchFamily="18" charset="0"/>
                            </a:rPr>
                            <m:t>𝑥</m:t>
                          </m:r>
                        </m:e>
                      </m:d>
                      <m:r>
                        <a:rPr lang="en-US" sz="2400" b="0" i="1" smtClean="0">
                          <a:solidFill>
                            <a:srgbClr val="0432FF"/>
                          </a:solidFill>
                          <a:latin typeface="Cambria Math" panose="02040503050406030204" pitchFamily="18" charset="0"/>
                          <a:ea typeface="Cambria Math" panose="02040503050406030204" pitchFamily="18" charset="0"/>
                        </a:rPr>
                        <m:t>    (2)</m:t>
                      </m:r>
                    </m:oMath>
                  </m:oMathPara>
                </a14:m>
                <a:endParaRPr lang="en-US" sz="2400" dirty="0">
                  <a:latin typeface="Arial" panose="020B0604020202020204" pitchFamily="34" charset="0"/>
                  <a:cs typeface="Arial" panose="020B0604020202020204" pitchFamily="34" charset="0"/>
                </a:endParaRPr>
              </a:p>
              <a:p>
                <a:pPr marL="522288" lvl="1" indent="-17780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Repulsive force: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𝐹</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𝑟</m:t>
                            </m:r>
                          </m:e>
                          <m:sub>
                            <m:r>
                              <a:rPr lang="en-US" sz="2400" i="1">
                                <a:solidFill>
                                  <a:srgbClr val="FF0000"/>
                                </a:solidFill>
                                <a:latin typeface="Cambria Math" panose="02040503050406030204" pitchFamily="18" charset="0"/>
                              </a:rPr>
                              <m:t>𝑥</m:t>
                            </m:r>
                          </m:sub>
                        </m:sSub>
                      </m:sub>
                    </m:sSub>
                  </m:oMath>
                </a14:m>
                <a:r>
                  <a:rPr lang="en-US" sz="2400" dirty="0">
                    <a:latin typeface="Arial" panose="020B0604020202020204" pitchFamily="34" charset="0"/>
                    <a:cs typeface="Arial" panose="020B0604020202020204" pitchFamily="34" charset="0"/>
                  </a:rPr>
                  <a:t>, repulsive factor:</a:t>
                </a:r>
                <a14:m>
                  <m:oMath xmlns:m="http://schemas.openxmlformats.org/officeDocument/2006/math">
                    <m:r>
                      <a:rPr lang="en-US" sz="2400" b="0" i="0" smtClean="0">
                        <a:latin typeface="Cambria Math" panose="02040503050406030204" pitchFamily="18" charset="0"/>
                      </a:rPr>
                      <m:t> </m:t>
                    </m:r>
                    <m:sSub>
                      <m:sSubPr>
                        <m:ctrlPr>
                          <a:rPr lang="en-US" sz="2400" i="1" smtClean="0">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𝑘</m:t>
                        </m:r>
                      </m:e>
                      <m:sub>
                        <m:r>
                          <a:rPr lang="en-US" sz="2400" i="1">
                            <a:solidFill>
                              <a:srgbClr val="FF0000"/>
                            </a:solidFill>
                            <a:latin typeface="Cambria Math" panose="02040503050406030204" pitchFamily="18" charset="0"/>
                          </a:rPr>
                          <m:t>𝑟</m:t>
                        </m:r>
                      </m:sub>
                    </m:sSub>
                  </m:oMath>
                </a14:m>
                <a:r>
                  <a:rPr lang="en-US" sz="2400" dirty="0">
                    <a:latin typeface="Arial" panose="020B0604020202020204" pitchFamily="34" charset="0"/>
                    <a:cs typeface="Arial" panose="020B0604020202020204" pitchFamily="34" charset="0"/>
                  </a:rPr>
                  <a:t> and max repulsive force: </a:t>
                </a:r>
                <a14:m>
                  <m:oMath xmlns:m="http://schemas.openxmlformats.org/officeDocument/2006/math">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𝐹</m:t>
                        </m:r>
                      </m:e>
                      <m:sub>
                        <m:sSub>
                          <m:sSubPr>
                            <m:ctrlPr>
                              <a:rPr lang="en-US" sz="2400" i="1">
                                <a:solidFill>
                                  <a:srgbClr val="FF0000"/>
                                </a:solidFill>
                                <a:latin typeface="Cambria Math" panose="02040503050406030204" pitchFamily="18" charset="0"/>
                                <a:ea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𝑟</m:t>
                            </m:r>
                          </m:e>
                          <m:sub>
                            <m:r>
                              <a:rPr lang="en-US" sz="2400" i="1">
                                <a:solidFill>
                                  <a:srgbClr val="FF0000"/>
                                </a:solidFill>
                                <a:latin typeface="Cambria Math" panose="02040503050406030204" pitchFamily="18" charset="0"/>
                                <a:ea typeface="Cambria Math" panose="02040503050406030204" pitchFamily="18" charset="0"/>
                              </a:rPr>
                              <m:t>𝑚𝑎𝑥</m:t>
                            </m:r>
                          </m:sub>
                        </m:sSub>
                      </m:sub>
                    </m:sSub>
                  </m:oMath>
                </a14:m>
                <a:endParaRPr lang="en-US" sz="2400" dirty="0">
                  <a:latin typeface="Arial" panose="020B0604020202020204" pitchFamily="34" charset="0"/>
                  <a:cs typeface="Arial" panose="020B0604020202020204" pitchFamily="34" charset="0"/>
                </a:endParaRPr>
              </a:p>
              <a:p>
                <a:pPr marL="522288" lvl="1" indent="-177800">
                  <a:buClr>
                    <a:srgbClr val="C00000"/>
                  </a:buClr>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522288" lvl="1" indent="-177800">
                  <a:spcBef>
                    <a:spcPts val="636"/>
                  </a:spcBef>
                  <a:buClr>
                    <a:srgbClr val="C00000"/>
                  </a:buClr>
                  <a:buNone/>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𝐹</m:t>
                          </m:r>
                        </m:e>
                        <m:sub>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𝑟</m:t>
                              </m:r>
                            </m:e>
                            <m:sub>
                              <m:r>
                                <a:rPr lang="en-US" sz="2400" b="0" i="1" smtClean="0">
                                  <a:solidFill>
                                    <a:srgbClr val="FF0000"/>
                                  </a:solidFill>
                                  <a:latin typeface="Cambria Math" panose="02040503050406030204" pitchFamily="18" charset="0"/>
                                </a:rPr>
                                <m:t>𝑥</m:t>
                              </m:r>
                            </m:sub>
                          </m:sSub>
                        </m:sub>
                      </m:sSub>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𝑘</m:t>
                          </m:r>
                        </m:e>
                        <m:sub>
                          <m:r>
                            <a:rPr lang="en-US" sz="2400" b="0" i="1" smtClean="0">
                              <a:solidFill>
                                <a:srgbClr val="FF0000"/>
                              </a:solidFill>
                              <a:latin typeface="Cambria Math" panose="02040503050406030204" pitchFamily="18" charset="0"/>
                            </a:rPr>
                            <m:t>𝑟</m:t>
                          </m:r>
                        </m:sub>
                      </m:sSub>
                      <m:r>
                        <a:rPr lang="en-US" sz="2400" i="1">
                          <a:solidFill>
                            <a:srgbClr val="FF0000"/>
                          </a:solidFill>
                          <a:latin typeface="Cambria Math" panose="02040503050406030204" pitchFamily="18" charset="0"/>
                          <a:ea typeface="Cambria Math" panose="02040503050406030204" pitchFamily="18" charset="0"/>
                        </a:rPr>
                        <m:t>×</m:t>
                      </m:r>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b="0" i="1" smtClean="0">
                              <a:solidFill>
                                <a:srgbClr val="FF0000"/>
                              </a:solidFill>
                              <a:latin typeface="Cambria Math" panose="02040503050406030204" pitchFamily="18" charset="0"/>
                              <a:ea typeface="Cambria Math" panose="02040503050406030204" pitchFamily="18" charset="0"/>
                            </a:rPr>
                            <m:t>𝐹</m:t>
                          </m:r>
                        </m:e>
                        <m:sub>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b="0" i="1" smtClean="0">
                                  <a:solidFill>
                                    <a:srgbClr val="FF0000"/>
                                  </a:solidFill>
                                  <a:latin typeface="Cambria Math" panose="02040503050406030204" pitchFamily="18" charset="0"/>
                                  <a:ea typeface="Cambria Math" panose="02040503050406030204" pitchFamily="18" charset="0"/>
                                </a:rPr>
                                <m:t>𝑟</m:t>
                              </m:r>
                            </m:e>
                            <m:sub>
                              <m:r>
                                <a:rPr lang="en-US" sz="2400" b="0" i="1" smtClean="0">
                                  <a:solidFill>
                                    <a:srgbClr val="FF0000"/>
                                  </a:solidFill>
                                  <a:latin typeface="Cambria Math" panose="02040503050406030204" pitchFamily="18" charset="0"/>
                                  <a:ea typeface="Cambria Math" panose="02040503050406030204" pitchFamily="18" charset="0"/>
                                </a:rPr>
                                <m:t>𝑚𝑎𝑥</m:t>
                              </m:r>
                            </m:sub>
                          </m:sSub>
                        </m:sub>
                      </m:sSub>
                      <m:r>
                        <a:rPr lang="en-US" sz="2400" i="1" smtClean="0">
                          <a:solidFill>
                            <a:srgbClr val="FF0000"/>
                          </a:solidFill>
                          <a:latin typeface="Cambria Math" panose="02040503050406030204" pitchFamily="18" charset="0"/>
                          <a:ea typeface="Cambria Math" panose="02040503050406030204" pitchFamily="18" charset="0"/>
                        </a:rPr>
                        <m:t>×</m:t>
                      </m:r>
                      <m:f>
                        <m:fPr>
                          <m:ctrlPr>
                            <a:rPr lang="en-US" sz="2400" i="1" smtClean="0">
                              <a:solidFill>
                                <a:srgbClr val="FF0000"/>
                              </a:solidFill>
                              <a:latin typeface="Cambria Math" panose="02040503050406030204" pitchFamily="18" charset="0"/>
                              <a:ea typeface="Cambria Math" panose="02040503050406030204" pitchFamily="18" charset="0"/>
                            </a:rPr>
                          </m:ctrlPr>
                        </m:fPr>
                        <m:num>
                          <m:r>
                            <a:rPr lang="en-US" sz="2400" b="0" i="1" smtClean="0">
                              <a:solidFill>
                                <a:srgbClr val="FF0000"/>
                              </a:solidFill>
                              <a:latin typeface="Cambria Math" panose="02040503050406030204" pitchFamily="18" charset="0"/>
                              <a:ea typeface="Cambria Math" panose="02040503050406030204" pitchFamily="18" charset="0"/>
                            </a:rPr>
                            <m:t>𝑎𝑏𝑠</m:t>
                          </m:r>
                          <m:r>
                            <a:rPr lang="en-US" sz="2400" b="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𝑀</m:t>
                          </m:r>
                          <m:r>
                            <a:rPr lang="en-US" sz="2400" b="0" i="1" smtClean="0">
                              <a:solidFill>
                                <a:srgbClr val="FF0000"/>
                              </a:solidFill>
                              <a:latin typeface="Cambria Math" panose="02040503050406030204" pitchFamily="18" charset="0"/>
                              <a:ea typeface="Cambria Math" panose="02040503050406030204" pitchFamily="18" charset="0"/>
                            </a:rPr>
                            <m:t>1.</m:t>
                          </m:r>
                          <m:r>
                            <a:rPr lang="en-US" sz="2400" b="0" i="1" smtClean="0">
                              <a:solidFill>
                                <a:srgbClr val="FF0000"/>
                              </a:solidFill>
                              <a:latin typeface="Cambria Math" panose="02040503050406030204" pitchFamily="18" charset="0"/>
                              <a:ea typeface="Cambria Math" panose="02040503050406030204" pitchFamily="18" charset="0"/>
                            </a:rPr>
                            <m:t>𝑥</m:t>
                          </m:r>
                          <m:r>
                            <a:rPr lang="en-US" sz="2400" b="0" i="1" smtClean="0">
                              <a:solidFill>
                                <a:srgbClr val="FF0000"/>
                              </a:solidFill>
                              <a:latin typeface="Cambria Math" panose="02040503050406030204" pitchFamily="18" charset="0"/>
                              <a:ea typeface="Cambria Math" panose="02040503050406030204" pitchFamily="18" charset="0"/>
                            </a:rPr>
                            <m:t> −</m:t>
                          </m:r>
                          <m:r>
                            <a:rPr lang="en-US" sz="2400" b="0" i="1" smtClean="0">
                              <a:solidFill>
                                <a:srgbClr val="FF0000"/>
                              </a:solidFill>
                              <a:latin typeface="Cambria Math" panose="02040503050406030204" pitchFamily="18" charset="0"/>
                              <a:ea typeface="Cambria Math" panose="02040503050406030204" pitchFamily="18" charset="0"/>
                            </a:rPr>
                            <m:t>𝑀</m:t>
                          </m:r>
                          <m:r>
                            <a:rPr lang="en-US" sz="2400" b="0" i="1" smtClean="0">
                              <a:solidFill>
                                <a:srgbClr val="FF0000"/>
                              </a:solidFill>
                              <a:latin typeface="Cambria Math" panose="02040503050406030204" pitchFamily="18" charset="0"/>
                              <a:ea typeface="Cambria Math" panose="02040503050406030204" pitchFamily="18" charset="0"/>
                            </a:rPr>
                            <m:t>2.</m:t>
                          </m:r>
                          <m:r>
                            <a:rPr lang="en-US" sz="2400" b="0" i="1" smtClean="0">
                              <a:solidFill>
                                <a:srgbClr val="FF0000"/>
                              </a:solidFill>
                              <a:latin typeface="Cambria Math" panose="02040503050406030204" pitchFamily="18" charset="0"/>
                              <a:ea typeface="Cambria Math" panose="02040503050406030204" pitchFamily="18" charset="0"/>
                            </a:rPr>
                            <m:t>𝑥</m:t>
                          </m:r>
                          <m:r>
                            <a:rPr lang="en-US" sz="2400" b="0" i="1" smtClean="0">
                              <a:solidFill>
                                <a:srgbClr val="FF0000"/>
                              </a:solidFill>
                              <a:latin typeface="Cambria Math" panose="02040503050406030204" pitchFamily="18" charset="0"/>
                              <a:ea typeface="Cambria Math" panose="02040503050406030204" pitchFamily="18" charset="0"/>
                            </a:rPr>
                            <m:t>)</m:t>
                          </m:r>
                        </m:num>
                        <m:den>
                          <m:r>
                            <a:rPr lang="en-US" sz="2400" b="0" i="1" smtClean="0">
                              <a:solidFill>
                                <a:srgbClr val="FF0000"/>
                              </a:solidFill>
                              <a:latin typeface="Cambria Math" panose="02040503050406030204" pitchFamily="18" charset="0"/>
                              <a:ea typeface="Cambria Math" panose="02040503050406030204" pitchFamily="18" charset="0"/>
                            </a:rPr>
                            <m:t>𝑑𝑖𝑠𝑡</m:t>
                          </m:r>
                          <m:r>
                            <a:rPr lang="en-US" sz="2400" b="0" i="1" smtClean="0">
                              <a:solidFill>
                                <a:srgbClr val="FF0000"/>
                              </a:solidFill>
                              <a:latin typeface="Cambria Math" panose="02040503050406030204" pitchFamily="18" charset="0"/>
                              <a:ea typeface="Cambria Math" panose="02040503050406030204" pitchFamily="18" charset="0"/>
                            </a:rPr>
                            <m:t>(</m:t>
                          </m:r>
                          <m:r>
                            <a:rPr lang="en-US" sz="2400" b="0" i="1" smtClean="0">
                              <a:solidFill>
                                <a:srgbClr val="FF0000"/>
                              </a:solidFill>
                              <a:latin typeface="Cambria Math" panose="02040503050406030204" pitchFamily="18" charset="0"/>
                              <a:ea typeface="Cambria Math" panose="02040503050406030204" pitchFamily="18" charset="0"/>
                            </a:rPr>
                            <m:t>𝑀</m:t>
                          </m:r>
                          <m:r>
                            <a:rPr lang="en-US" sz="2400" b="0" i="1" smtClean="0">
                              <a:solidFill>
                                <a:srgbClr val="FF0000"/>
                              </a:solidFill>
                              <a:latin typeface="Cambria Math" panose="02040503050406030204" pitchFamily="18" charset="0"/>
                              <a:ea typeface="Cambria Math" panose="02040503050406030204" pitchFamily="18" charset="0"/>
                            </a:rPr>
                            <m:t>1, </m:t>
                          </m:r>
                          <m:r>
                            <a:rPr lang="en-US" sz="2400" b="0" i="1" smtClean="0">
                              <a:solidFill>
                                <a:srgbClr val="FF0000"/>
                              </a:solidFill>
                              <a:latin typeface="Cambria Math" panose="02040503050406030204" pitchFamily="18" charset="0"/>
                              <a:ea typeface="Cambria Math" panose="02040503050406030204" pitchFamily="18" charset="0"/>
                            </a:rPr>
                            <m:t>𝑀</m:t>
                          </m:r>
                          <m:r>
                            <a:rPr lang="en-US" sz="2400" b="0" i="1" smtClean="0">
                              <a:solidFill>
                                <a:srgbClr val="FF0000"/>
                              </a:solidFill>
                              <a:latin typeface="Cambria Math" panose="02040503050406030204" pitchFamily="18" charset="0"/>
                              <a:ea typeface="Cambria Math" panose="02040503050406030204" pitchFamily="18" charset="0"/>
                            </a:rPr>
                            <m:t>2)</m:t>
                          </m:r>
                        </m:den>
                      </m:f>
                      <m:r>
                        <a:rPr lang="en-US" sz="2400" b="0" i="1" smtClean="0">
                          <a:solidFill>
                            <a:srgbClr val="FF0000"/>
                          </a:solidFill>
                          <a:latin typeface="Cambria Math" panose="02040503050406030204" pitchFamily="18" charset="0"/>
                          <a:ea typeface="Cambria Math" panose="02040503050406030204" pitchFamily="18" charset="0"/>
                        </a:rPr>
                        <m:t>     (3)</m:t>
                      </m:r>
                    </m:oMath>
                  </m:oMathPara>
                </a14:m>
                <a:endParaRPr lang="en-US" sz="2400" dirty="0">
                  <a:solidFill>
                    <a:srgbClr val="FF0000"/>
                  </a:solidFill>
                  <a:latin typeface="Arial" panose="020B0604020202020204" pitchFamily="34" charset="0"/>
                  <a:cs typeface="Arial" panose="020B0604020202020204" pitchFamily="34" charset="0"/>
                </a:endParaRPr>
              </a:p>
              <a:p>
                <a:pPr marL="344488" lvl="1" indent="0">
                  <a:buClr>
                    <a:srgbClr val="C00000"/>
                  </a:buClr>
                  <a:buNone/>
                </a:pPr>
                <a:endParaRPr lang="en-US" sz="800" dirty="0">
                  <a:latin typeface="Arial" panose="020B0604020202020204" pitchFamily="34" charset="0"/>
                  <a:cs typeface="Arial" panose="020B0604020202020204" pitchFamily="34" charset="0"/>
                  <a:sym typeface="Wingdings" pitchFamily="2" charset="2"/>
                </a:endParaRPr>
              </a:p>
              <a:p>
                <a:pPr marL="344488" lvl="1" indent="0">
                  <a:buClr>
                    <a:srgbClr val="C00000"/>
                  </a:buClr>
                  <a:buNone/>
                </a:pPr>
                <a:r>
                  <a:rPr lang="en-US" sz="2400" dirty="0">
                    <a:latin typeface="Arial" panose="020B0604020202020204" pitchFamily="34" charset="0"/>
                    <a:cs typeface="Arial" panose="020B0604020202020204" pitchFamily="34" charset="0"/>
                    <a:sym typeface="Wingdings" pitchFamily="2" charset="2"/>
                  </a:rPr>
                  <a:t> </a:t>
                </a:r>
                <a:r>
                  <a:rPr lang="en-US" sz="2400" dirty="0">
                    <a:latin typeface="Arial" panose="020B0604020202020204" pitchFamily="34" charset="0"/>
                    <a:cs typeface="Arial" panose="020B0604020202020204" pitchFamily="34" charset="0"/>
                  </a:rPr>
                  <a:t>Horizontal force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b="0" i="1" smtClean="0">
                            <a:solidFill>
                              <a:schemeClr val="accent4"/>
                            </a:solidFill>
                            <a:latin typeface="Cambria Math" panose="02040503050406030204" pitchFamily="18" charset="0"/>
                          </a:rPr>
                          <m:t>𝐹</m:t>
                        </m:r>
                      </m:e>
                      <m:sub>
                        <m:r>
                          <a:rPr lang="en-US" sz="2400" b="0" i="1" smtClean="0">
                            <a:solidFill>
                              <a:schemeClr val="accent4"/>
                            </a:solidFill>
                            <a:latin typeface="Cambria Math" panose="02040503050406030204" pitchFamily="18" charset="0"/>
                          </a:rPr>
                          <m:t>𝑥</m:t>
                        </m:r>
                      </m:sub>
                    </m:sSub>
                    <m:r>
                      <a:rPr lang="en-US" sz="2400" b="0" i="1" smtClean="0">
                        <a:solidFill>
                          <a:schemeClr val="accent4"/>
                        </a:solidFill>
                        <a:latin typeface="Cambria Math" panose="02040503050406030204" pitchFamily="18" charset="0"/>
                      </a:rPr>
                      <m:t>=</m:t>
                    </m:r>
                    <m:sSub>
                      <m:sSubPr>
                        <m:ctrlPr>
                          <a:rPr lang="en-US" sz="2400" i="1" smtClean="0">
                            <a:solidFill>
                              <a:srgbClr val="0432FF"/>
                            </a:solidFill>
                            <a:latin typeface="Cambria Math" panose="02040503050406030204" pitchFamily="18" charset="0"/>
                          </a:rPr>
                        </m:ctrlPr>
                      </m:sSubPr>
                      <m:e>
                        <m:r>
                          <a:rPr lang="en-US" sz="2400" b="0" i="1">
                            <a:solidFill>
                              <a:srgbClr val="0432FF"/>
                            </a:solidFill>
                            <a:latin typeface="Cambria Math" panose="02040503050406030204" pitchFamily="18" charset="0"/>
                          </a:rPr>
                          <m:t>𝐹</m:t>
                        </m:r>
                      </m:e>
                      <m:sub>
                        <m:sSub>
                          <m:sSubPr>
                            <m:ctrlPr>
                              <a:rPr lang="en-US" sz="2400" i="1">
                                <a:solidFill>
                                  <a:srgbClr val="0432FF"/>
                                </a:solidFill>
                                <a:latin typeface="Cambria Math" panose="02040503050406030204" pitchFamily="18" charset="0"/>
                              </a:rPr>
                            </m:ctrlPr>
                          </m:sSubPr>
                          <m:e>
                            <m:r>
                              <a:rPr lang="en-US" sz="2400" b="0" i="1">
                                <a:solidFill>
                                  <a:srgbClr val="0432FF"/>
                                </a:solidFill>
                                <a:latin typeface="Cambria Math" panose="02040503050406030204" pitchFamily="18" charset="0"/>
                              </a:rPr>
                              <m:t>𝑎</m:t>
                            </m:r>
                          </m:e>
                          <m:sub>
                            <m:r>
                              <a:rPr lang="en-US" sz="2400" b="0" i="1">
                                <a:solidFill>
                                  <a:srgbClr val="0432FF"/>
                                </a:solidFill>
                                <a:latin typeface="Cambria Math" panose="02040503050406030204" pitchFamily="18" charset="0"/>
                              </a:rPr>
                              <m:t>𝑥</m:t>
                            </m:r>
                          </m:sub>
                        </m:sSub>
                      </m:sub>
                    </m:sSub>
                    <m:r>
                      <a:rPr lang="en-US" sz="2400" b="0" i="1" smtClean="0">
                        <a:solidFill>
                          <a:schemeClr val="accent4"/>
                        </a:solidFill>
                        <a:latin typeface="Cambria Math" panose="02040503050406030204" pitchFamily="18" charset="0"/>
                      </a:rPr>
                      <m:t>+</m:t>
                    </m:r>
                    <m:sSub>
                      <m:sSubPr>
                        <m:ctrlPr>
                          <a:rPr lang="en-US" sz="2400" i="1" smtClean="0">
                            <a:solidFill>
                              <a:srgbClr val="FF0000"/>
                            </a:solidFill>
                            <a:latin typeface="Cambria Math" panose="02040503050406030204" pitchFamily="18" charset="0"/>
                          </a:rPr>
                        </m:ctrlPr>
                      </m:sSubPr>
                      <m:e>
                        <m:r>
                          <a:rPr lang="en-US" sz="2400" b="0" i="1">
                            <a:solidFill>
                              <a:srgbClr val="FF0000"/>
                            </a:solidFill>
                            <a:latin typeface="Cambria Math" panose="02040503050406030204" pitchFamily="18" charset="0"/>
                          </a:rPr>
                          <m:t>𝐹</m:t>
                        </m:r>
                      </m:e>
                      <m:sub>
                        <m:sSub>
                          <m:sSubPr>
                            <m:ctrlPr>
                              <a:rPr lang="en-US" sz="2400" i="1">
                                <a:solidFill>
                                  <a:srgbClr val="FF0000"/>
                                </a:solidFill>
                                <a:latin typeface="Cambria Math" panose="02040503050406030204" pitchFamily="18" charset="0"/>
                              </a:rPr>
                            </m:ctrlPr>
                          </m:sSubPr>
                          <m:e>
                            <m:r>
                              <a:rPr lang="en-US" sz="2400" b="0" i="1">
                                <a:solidFill>
                                  <a:srgbClr val="FF0000"/>
                                </a:solidFill>
                                <a:latin typeface="Cambria Math" panose="02040503050406030204" pitchFamily="18" charset="0"/>
                              </a:rPr>
                              <m:t>𝑟</m:t>
                            </m:r>
                          </m:e>
                          <m:sub>
                            <m:r>
                              <a:rPr lang="en-US" sz="2400" b="0" i="1">
                                <a:solidFill>
                                  <a:srgbClr val="FF0000"/>
                                </a:solidFill>
                                <a:latin typeface="Cambria Math" panose="02040503050406030204" pitchFamily="18" charset="0"/>
                              </a:rPr>
                              <m:t>𝑥</m:t>
                            </m:r>
                          </m:sub>
                        </m:sSub>
                      </m:sub>
                    </m:sSub>
                    <m:r>
                      <a:rPr lang="en-US" sz="2400" b="0" i="1" smtClean="0">
                        <a:solidFill>
                          <a:schemeClr val="accent4"/>
                        </a:solidFill>
                        <a:latin typeface="Cambria Math" panose="02040503050406030204" pitchFamily="18" charset="0"/>
                      </a:rPr>
                      <m:t>       (4)</m:t>
                    </m:r>
                  </m:oMath>
                </a14:m>
                <a:endParaRPr lang="en-US" sz="2400" dirty="0"/>
              </a:p>
              <a:p>
                <a:pPr marL="233363" indent="-233363">
                  <a:lnSpc>
                    <a:spcPct val="100000"/>
                  </a:lnSpc>
                  <a:spcBef>
                    <a:spcPts val="636"/>
                  </a:spcBef>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More details: </a:t>
                </a:r>
                <a:r>
                  <a:rPr lang="en-US" sz="2800" b="1" dirty="0">
                    <a:latin typeface="Arial" panose="020B0604020202020204" pitchFamily="34" charset="0"/>
                    <a:cs typeface="Arial" panose="020B0604020202020204" pitchFamily="34" charset="0"/>
                  </a:rPr>
                  <a:t>Section 3.2.1</a:t>
                </a:r>
                <a:r>
                  <a:rPr lang="en-US" sz="2800" dirty="0">
                    <a:latin typeface="Arial" panose="020B0604020202020204" pitchFamily="34" charset="0"/>
                    <a:cs typeface="Arial" panose="020B0604020202020204" pitchFamily="34" charset="0"/>
                  </a:rPr>
                  <a:t> of our paper</a:t>
                </a:r>
                <a:endParaRPr lang="en-US" dirty="0"/>
              </a:p>
            </p:txBody>
          </p:sp>
        </mc:Choice>
        <mc:Fallback xmlns="">
          <p:sp>
            <p:nvSpPr>
              <p:cNvPr id="2" name="Content Placeholder 1">
                <a:extLst>
                  <a:ext uri="{FF2B5EF4-FFF2-40B4-BE49-F238E27FC236}">
                    <a16:creationId xmlns:a16="http://schemas.microsoft.com/office/drawing/2014/main" id="{2E9B2791-9C96-49AA-C118-B10275F638B1}"/>
                  </a:ext>
                </a:extLst>
              </p:cNvPr>
              <p:cNvSpPr>
                <a:spLocks noGrp="1" noRot="1" noChangeAspect="1" noMove="1" noResize="1" noEditPoints="1" noAdjustHandles="1" noChangeArrowheads="1" noChangeShapeType="1" noTextEdit="1"/>
              </p:cNvSpPr>
              <p:nvPr>
                <p:ph idx="1"/>
              </p:nvPr>
            </p:nvSpPr>
            <p:spPr>
              <a:xfrm>
                <a:off x="152400" y="838200"/>
                <a:ext cx="11430000" cy="5638800"/>
              </a:xfrm>
              <a:blipFill>
                <a:blip r:embed="rId3"/>
                <a:stretch>
                  <a:fillRect l="-999" t="-2472" b="-224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9B05241B-891F-3499-B21F-7D01761CE751}"/>
              </a:ext>
            </a:extLst>
          </p:cNvPr>
          <p:cNvSpPr>
            <a:spLocks noGrp="1"/>
          </p:cNvSpPr>
          <p:nvPr>
            <p:ph type="title"/>
          </p:nvPr>
        </p:nvSpPr>
        <p:spPr>
          <a:xfrm>
            <a:off x="215900" y="112931"/>
            <a:ext cx="11802533" cy="595312"/>
          </a:xfrm>
        </p:spPr>
        <p:txBody>
          <a:bodyPr/>
          <a:lstStyle/>
          <a:p>
            <a:r>
              <a:rPr lang="en-US" dirty="0"/>
              <a:t>Blackbox Element: Force-Directed Placement</a:t>
            </a:r>
          </a:p>
        </p:txBody>
      </p:sp>
      <p:pic>
        <p:nvPicPr>
          <p:cNvPr id="2050" name="Picture 2">
            <a:extLst>
              <a:ext uri="{FF2B5EF4-FFF2-40B4-BE49-F238E27FC236}">
                <a16:creationId xmlns:a16="http://schemas.microsoft.com/office/drawing/2014/main" id="{0FECF84A-3AB7-CB76-FC99-789DC964D1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198735" y="990600"/>
            <a:ext cx="3793065" cy="309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06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500"/>
                                        <p:tgtEl>
                                          <p:spTgt spid="2">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DCBD9CA-304B-D5BC-5992-F2B3E82DC6F5}"/>
                  </a:ext>
                </a:extLst>
              </p:cNvPr>
              <p:cNvSpPr>
                <a:spLocks noGrp="1"/>
              </p:cNvSpPr>
              <p:nvPr>
                <p:ph idx="1"/>
              </p:nvPr>
            </p:nvSpPr>
            <p:spPr>
              <a:xfrm>
                <a:off x="228601" y="898526"/>
                <a:ext cx="9639299" cy="5883274"/>
              </a:xfrm>
            </p:spPr>
            <p:txBody>
              <a:bodyPr/>
              <a:lstStyle/>
              <a:p>
                <a:r>
                  <a:rPr lang="en-US" b="1" dirty="0">
                    <a:solidFill>
                      <a:srgbClr val="0432FF"/>
                    </a:solidFill>
                  </a:rPr>
                  <a:t>Wirelength cost:</a:t>
                </a:r>
              </a:p>
              <a:p>
                <a:pPr marL="0" indent="0">
                  <a:lnSpc>
                    <a:spcPct val="100000"/>
                  </a:lnSpc>
                  <a:buNone/>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m:t>
                          </m:r>
                          <m:r>
                            <a:rPr lang="en-US" sz="2400" b="0" i="1" smtClean="0">
                              <a:latin typeface="Cambria Math" panose="02040503050406030204" pitchFamily="18" charset="0"/>
                            </a:rPr>
                            <m:t>𝑛𝑒𝑡𝑠</m:t>
                          </m:r>
                          <m:r>
                            <a:rPr lang="en-US" sz="2400" b="0" i="1" smtClean="0">
                              <a:latin typeface="Cambria Math" panose="02040503050406030204" pitchFamily="18" charset="0"/>
                            </a:rPr>
                            <m:t>|</m:t>
                          </m:r>
                        </m:den>
                      </m:f>
                      <m:nary>
                        <m:naryPr>
                          <m:chr m:val="∑"/>
                          <m:supHide m:val="on"/>
                          <m:ctrlPr>
                            <a:rPr lang="en-US" sz="2400" i="1" smtClean="0">
                              <a:latin typeface="Cambria Math" panose="02040503050406030204" pitchFamily="18" charset="0"/>
                            </a:rPr>
                          </m:ctrlPr>
                        </m:naryPr>
                        <m:sub>
                          <m:r>
                            <m:rPr>
                              <m:brk m:alnAt="7"/>
                            </m:rPr>
                            <a:rPr lang="en-US" sz="2400" b="0" i="1" smtClean="0">
                              <a:latin typeface="Cambria Math" panose="02040503050406030204" pitchFamily="18" charset="0"/>
                            </a:rPr>
                            <m:t>𝑛</m:t>
                          </m:r>
                          <m:r>
                            <a:rPr lang="en-US" sz="2400" b="0" i="1" smtClean="0">
                              <a:latin typeface="Cambria Math" panose="02040503050406030204" pitchFamily="18" charset="0"/>
                            </a:rPr>
                            <m:t>𝑒𝑡</m:t>
                          </m:r>
                        </m:sub>
                        <m:sup/>
                        <m:e>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𝑛𝑒𝑡</m:t>
                              </m:r>
                              <m:r>
                                <a:rPr lang="en-US" sz="2400" b="0" i="1" smtClean="0">
                                  <a:latin typeface="Cambria Math" panose="02040503050406030204" pitchFamily="18" charset="0"/>
                                </a:rPr>
                                <m:t>.</m:t>
                              </m:r>
                              <m:r>
                                <a:rPr lang="en-US" sz="2400" b="0" i="1" smtClean="0">
                                  <a:latin typeface="Cambria Math" panose="02040503050406030204" pitchFamily="18" charset="0"/>
                                </a:rPr>
                                <m:t>𝑤𝑒𝑖𝑔h𝑡</m:t>
                              </m:r>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𝐻𝑃𝑊𝐿</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𝑛𝑒𝑡</m:t>
                              </m:r>
                              <m:r>
                                <a:rPr lang="en-US" sz="2400" b="0" i="1" smtClean="0">
                                  <a:latin typeface="Cambria Math" panose="02040503050406030204" pitchFamily="18" charset="0"/>
                                  <a:ea typeface="Cambria Math" panose="02040503050406030204" pitchFamily="18" charset="0"/>
                                </a:rPr>
                                <m:t>) </m:t>
                              </m:r>
                            </m:num>
                            <m:den>
                              <m:r>
                                <a:rPr lang="en-US" sz="2400" b="0" i="1" smtClean="0">
                                  <a:latin typeface="Cambria Math" panose="02040503050406030204" pitchFamily="18" charset="0"/>
                                </a:rPr>
                                <m:t>𝑐𝑎𝑛𝑣𝑎𝑠</m:t>
                              </m:r>
                              <m:r>
                                <a:rPr lang="en-US" sz="2400" b="0" i="1" smtClean="0">
                                  <a:latin typeface="Cambria Math" panose="02040503050406030204" pitchFamily="18" charset="0"/>
                                </a:rPr>
                                <m:t>.</m:t>
                              </m:r>
                              <m:r>
                                <a:rPr lang="en-US" sz="2400" b="0" i="1" smtClean="0">
                                  <a:latin typeface="Cambria Math" panose="02040503050406030204" pitchFamily="18" charset="0"/>
                                </a:rPr>
                                <m:t>𝑤𝑖𝑑𝑡h</m:t>
                              </m:r>
                              <m:r>
                                <a:rPr lang="en-US" sz="2400" b="0" i="1" smtClean="0">
                                  <a:latin typeface="Cambria Math" panose="02040503050406030204" pitchFamily="18" charset="0"/>
                                </a:rPr>
                                <m:t> + </m:t>
                              </m:r>
                              <m:r>
                                <a:rPr lang="en-US" sz="2400" b="0" i="1" smtClean="0">
                                  <a:latin typeface="Cambria Math" panose="02040503050406030204" pitchFamily="18" charset="0"/>
                                </a:rPr>
                                <m:t>𝑐𝑎𝑛𝑣𝑎𝑠</m:t>
                              </m:r>
                              <m:r>
                                <a:rPr lang="en-US" sz="2400" b="0" i="1" smtClean="0">
                                  <a:latin typeface="Cambria Math" panose="02040503050406030204" pitchFamily="18" charset="0"/>
                                </a:rPr>
                                <m:t>.</m:t>
                              </m:r>
                              <m:r>
                                <a:rPr lang="en-US" sz="2400" b="0" i="1" smtClean="0">
                                  <a:latin typeface="Cambria Math" panose="02040503050406030204" pitchFamily="18" charset="0"/>
                                </a:rPr>
                                <m:t>h𝑒𝑖𝑔h𝑡</m:t>
                              </m:r>
                            </m:den>
                          </m:f>
                          <m:r>
                            <a:rPr lang="en-US" sz="2400" b="0" i="1" smtClean="0">
                              <a:latin typeface="Cambria Math" panose="02040503050406030204" pitchFamily="18" charset="0"/>
                            </a:rPr>
                            <m:t>     (5)</m:t>
                          </m:r>
                        </m:e>
                      </m:nary>
                    </m:oMath>
                  </m:oMathPara>
                </a14:m>
                <a:endParaRPr lang="en-US" sz="2400" dirty="0"/>
              </a:p>
              <a:p>
                <a:pPr>
                  <a:lnSpc>
                    <a:spcPct val="100000"/>
                  </a:lnSpc>
                </a:pPr>
                <a:r>
                  <a:rPr lang="en-US" b="1" dirty="0">
                    <a:solidFill>
                      <a:srgbClr val="0432FF"/>
                    </a:solidFill>
                  </a:rPr>
                  <a:t>Density cost:</a:t>
                </a:r>
                <a:r>
                  <a:rPr lang="en-US" dirty="0"/>
                  <a:t> Average density of the top </a:t>
                </a:r>
                <a:br>
                  <a:rPr lang="en-US" dirty="0"/>
                </a:br>
                <a:r>
                  <a:rPr lang="en-US" dirty="0"/>
                  <a:t>10% densest grid cells</a:t>
                </a:r>
              </a:p>
              <a:p>
                <a:pPr>
                  <a:lnSpc>
                    <a:spcPct val="100000"/>
                  </a:lnSpc>
                </a:pPr>
                <a:r>
                  <a:rPr lang="en-US" b="1" dirty="0">
                    <a:solidFill>
                      <a:srgbClr val="0432FF"/>
                    </a:solidFill>
                  </a:rPr>
                  <a:t>Congestion cost:</a:t>
                </a:r>
                <a:r>
                  <a:rPr lang="en-US" dirty="0"/>
                  <a:t> Average of top 5% grid cell </a:t>
                </a:r>
                <a:br>
                  <a:rPr lang="en-US" dirty="0"/>
                </a:br>
                <a:r>
                  <a:rPr lang="en-US" dirty="0" err="1"/>
                  <a:t>H</a:t>
                </a:r>
                <a:r>
                  <a:rPr lang="en-US" baseline="-25000" dirty="0" err="1"/>
                  <a:t>cong</a:t>
                </a:r>
                <a:r>
                  <a:rPr lang="en-US" dirty="0"/>
                  <a:t> and </a:t>
                </a:r>
                <a:r>
                  <a:rPr lang="en-US" dirty="0" err="1"/>
                  <a:t>V</a:t>
                </a:r>
                <a:r>
                  <a:rPr lang="en-US" baseline="-25000" dirty="0" err="1"/>
                  <a:t>cong</a:t>
                </a:r>
                <a:r>
                  <a:rPr lang="en-US" dirty="0"/>
                  <a:t> values</a:t>
                </a:r>
              </a:p>
              <a:p>
                <a:pPr>
                  <a:lnSpc>
                    <a:spcPct val="100000"/>
                  </a:lnSpc>
                </a:pPr>
                <a:r>
                  <a:rPr lang="en-US" dirty="0"/>
                  <a:t>Two components of congestion cost:</a:t>
                </a:r>
              </a:p>
              <a:p>
                <a:pPr lvl="1"/>
                <a:r>
                  <a:rPr lang="en-US" b="1" dirty="0"/>
                  <a:t>Macro congestion:</a:t>
                </a:r>
                <a:r>
                  <a:rPr lang="en-US" dirty="0"/>
                  <a:t> Routing layers blocked by macros</a:t>
                </a:r>
              </a:p>
              <a:p>
                <a:pPr lvl="1"/>
                <a:r>
                  <a:rPr lang="en-US" b="1" dirty="0"/>
                  <a:t>Routing congestion:</a:t>
                </a:r>
                <a:r>
                  <a:rPr lang="en-US" dirty="0"/>
                  <a:t> Routing resources occupied by routed nets</a:t>
                </a:r>
              </a:p>
              <a:p>
                <a:pPr marL="347663" lvl="1" indent="0">
                  <a:buNone/>
                </a:pPr>
                <a:r>
                  <a:rPr lang="en-US" dirty="0">
                    <a:sym typeface="Wingdings" pitchFamily="2" charset="2"/>
                  </a:rPr>
                  <a:t> </a:t>
                </a:r>
                <a:r>
                  <a:rPr lang="en-US" b="1" dirty="0"/>
                  <a:t>Grid cell congestion:</a:t>
                </a:r>
                <a:r>
                  <a:rPr lang="en-US" dirty="0"/>
                  <a:t> Sum of macro and routing congestion</a:t>
                </a:r>
              </a:p>
              <a:p>
                <a:pPr marL="0" indent="0">
                  <a:buNone/>
                </a:pPr>
                <a:endParaRPr lang="en-US" dirty="0"/>
              </a:p>
            </p:txBody>
          </p:sp>
        </mc:Choice>
        <mc:Fallback xmlns="">
          <p:sp>
            <p:nvSpPr>
              <p:cNvPr id="2" name="Content Placeholder 1">
                <a:extLst>
                  <a:ext uri="{FF2B5EF4-FFF2-40B4-BE49-F238E27FC236}">
                    <a16:creationId xmlns:a16="http://schemas.microsoft.com/office/drawing/2014/main" id="{6DCBD9CA-304B-D5BC-5992-F2B3E82DC6F5}"/>
                  </a:ext>
                </a:extLst>
              </p:cNvPr>
              <p:cNvSpPr>
                <a:spLocks noGrp="1" noRot="1" noChangeAspect="1" noMove="1" noResize="1" noEditPoints="1" noAdjustHandles="1" noChangeArrowheads="1" noChangeShapeType="1" noTextEdit="1"/>
              </p:cNvSpPr>
              <p:nvPr>
                <p:ph idx="1"/>
              </p:nvPr>
            </p:nvSpPr>
            <p:spPr>
              <a:xfrm>
                <a:off x="228601" y="898526"/>
                <a:ext cx="9639299" cy="5883274"/>
              </a:xfrm>
              <a:blipFill>
                <a:blip r:embed="rId3"/>
                <a:stretch>
                  <a:fillRect l="-1184" t="-15699" r="-39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199DE2AC-B81F-A684-DEAF-10D689FC2AE6}"/>
              </a:ext>
            </a:extLst>
          </p:cNvPr>
          <p:cNvSpPr>
            <a:spLocks noGrp="1"/>
          </p:cNvSpPr>
          <p:nvPr>
            <p:ph type="title"/>
          </p:nvPr>
        </p:nvSpPr>
        <p:spPr>
          <a:xfrm>
            <a:off x="215900" y="112931"/>
            <a:ext cx="11802533" cy="595312"/>
          </a:xfrm>
        </p:spPr>
        <p:txBody>
          <a:bodyPr/>
          <a:lstStyle/>
          <a:p>
            <a:r>
              <a:rPr lang="en-US" dirty="0"/>
              <a:t>Blackbox Element: Proxy Cost</a:t>
            </a:r>
          </a:p>
        </p:txBody>
      </p:sp>
      <p:pic>
        <p:nvPicPr>
          <p:cNvPr id="8" name="Picture 7">
            <a:extLst>
              <a:ext uri="{FF2B5EF4-FFF2-40B4-BE49-F238E27FC236}">
                <a16:creationId xmlns:a16="http://schemas.microsoft.com/office/drawing/2014/main" id="{36A3023E-4332-46EF-4688-5956E14ACE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77240" y="1732807"/>
            <a:ext cx="4069284" cy="3248366"/>
          </a:xfrm>
          <a:prstGeom prst="rect">
            <a:avLst/>
          </a:prstGeom>
        </p:spPr>
      </p:pic>
      <p:sp>
        <p:nvSpPr>
          <p:cNvPr id="4" name="TextBox 3">
            <a:extLst>
              <a:ext uri="{FF2B5EF4-FFF2-40B4-BE49-F238E27FC236}">
                <a16:creationId xmlns:a16="http://schemas.microsoft.com/office/drawing/2014/main" id="{9E305DC4-20D6-C7CB-A9DC-B3472781CE18}"/>
              </a:ext>
            </a:extLst>
          </p:cNvPr>
          <p:cNvSpPr txBox="1"/>
          <p:nvPr/>
        </p:nvSpPr>
        <p:spPr>
          <a:xfrm>
            <a:off x="2324100" y="6241515"/>
            <a:ext cx="7543800" cy="461665"/>
          </a:xfrm>
          <a:prstGeom prst="rect">
            <a:avLst/>
          </a:prstGeom>
          <a:solidFill>
            <a:srgbClr val="FFFF00"/>
          </a:solidFill>
          <a:ln>
            <a:noFill/>
          </a:ln>
        </p:spPr>
        <p:txBody>
          <a:bodyPr wrap="square" rtlCol="0">
            <a:spAutoFit/>
          </a:bodyPr>
          <a:lstStyle/>
          <a:p>
            <a:r>
              <a:rPr lang="en-US" sz="2400" b="1" dirty="0">
                <a:latin typeface="Arial" panose="020B0604020202020204" pitchFamily="34" charset="0"/>
                <a:cs typeface="Arial" panose="020B0604020202020204" pitchFamily="34" charset="0"/>
              </a:rPr>
              <a:t>RL Agent optimizes these proxy cost components</a:t>
            </a:r>
          </a:p>
        </p:txBody>
      </p:sp>
    </p:spTree>
    <p:extLst>
      <p:ext uri="{BB962C8B-B14F-4D97-AF65-F5344CB8AC3E}">
        <p14:creationId xmlns:p14="http://schemas.microsoft.com/office/powerpoint/2010/main" val="921044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D49D7-B3FE-CC53-8319-D7F353A5C5A6}"/>
              </a:ext>
            </a:extLst>
          </p:cNvPr>
          <p:cNvSpPr>
            <a:spLocks noGrp="1"/>
          </p:cNvSpPr>
          <p:nvPr>
            <p:ph idx="1"/>
          </p:nvPr>
        </p:nvSpPr>
        <p:spPr>
          <a:xfrm>
            <a:off x="228601" y="838201"/>
            <a:ext cx="11734799" cy="5562601"/>
          </a:xfrm>
        </p:spPr>
        <p:txBody>
          <a:bodyPr/>
          <a:lstStyle/>
          <a:p>
            <a:r>
              <a:rPr lang="en-US" dirty="0"/>
              <a:t>Format translators to generate Protobuf netlist</a:t>
            </a:r>
          </a:p>
          <a:p>
            <a:pPr lvl="1"/>
            <a:r>
              <a:rPr lang="en-US" i="1" dirty="0" err="1"/>
              <a:t>MacroPlacement</a:t>
            </a:r>
            <a:r>
              <a:rPr lang="en-US" dirty="0"/>
              <a:t> repo includes two format translators</a:t>
            </a:r>
          </a:p>
          <a:p>
            <a:pPr lvl="2"/>
            <a:r>
              <a:rPr lang="en-US" dirty="0"/>
              <a:t>LEF/ DEF </a:t>
            </a:r>
            <a:r>
              <a:rPr lang="en-US" dirty="0">
                <a:sym typeface="Wingdings" panose="05000000000000000000" pitchFamily="2" charset="2"/>
              </a:rPr>
              <a:t> Protobuf</a:t>
            </a:r>
          </a:p>
          <a:p>
            <a:pPr lvl="2"/>
            <a:r>
              <a:rPr lang="en-US" dirty="0">
                <a:sym typeface="Wingdings" panose="05000000000000000000" pitchFamily="2" charset="2"/>
              </a:rPr>
              <a:t>Bookshelf  Protobuf</a:t>
            </a:r>
            <a:endParaRPr lang="en-US" dirty="0"/>
          </a:p>
          <a:p>
            <a:pPr>
              <a:lnSpc>
                <a:spcPct val="100000"/>
              </a:lnSpc>
            </a:pPr>
            <a:r>
              <a:rPr lang="en-US" dirty="0"/>
              <a:t>Simulated Annealing (SA) implementation</a:t>
            </a:r>
          </a:p>
          <a:p>
            <a:pPr lvl="1"/>
            <a:r>
              <a:rPr lang="en-US" dirty="0"/>
              <a:t>Our SA implementation follows the Stronger Baselines (SB) description</a:t>
            </a:r>
          </a:p>
          <a:p>
            <a:pPr lvl="1"/>
            <a:r>
              <a:rPr lang="en-US" b="1" dirty="0"/>
              <a:t>Five actions</a:t>
            </a:r>
            <a:r>
              <a:rPr lang="en-US" dirty="0"/>
              <a:t> of our SA</a:t>
            </a:r>
          </a:p>
          <a:p>
            <a:pPr lvl="2"/>
            <a:r>
              <a:rPr lang="en-US" i="1" dirty="0"/>
              <a:t>Nature</a:t>
            </a:r>
            <a:r>
              <a:rPr lang="en-US" dirty="0"/>
              <a:t> includes </a:t>
            </a:r>
            <a:r>
              <a:rPr lang="en-US" b="1" dirty="0"/>
              <a:t>swap</a:t>
            </a:r>
            <a:r>
              <a:rPr lang="en-US" dirty="0"/>
              <a:t>, </a:t>
            </a:r>
            <a:r>
              <a:rPr lang="en-US" b="1" dirty="0"/>
              <a:t>shift</a:t>
            </a:r>
            <a:r>
              <a:rPr lang="en-US" dirty="0"/>
              <a:t>, and </a:t>
            </a:r>
            <a:r>
              <a:rPr lang="en-US" b="1" dirty="0"/>
              <a:t>mirror</a:t>
            </a:r>
            <a:r>
              <a:rPr lang="en-US" dirty="0"/>
              <a:t> actions</a:t>
            </a:r>
          </a:p>
          <a:p>
            <a:pPr lvl="2"/>
            <a:r>
              <a:rPr lang="en-US" i="1" dirty="0">
                <a:solidFill>
                  <a:srgbClr val="FF0000"/>
                </a:solidFill>
              </a:rPr>
              <a:t>Nature</a:t>
            </a:r>
            <a:r>
              <a:rPr lang="en-US" dirty="0">
                <a:solidFill>
                  <a:srgbClr val="FF0000"/>
                </a:solidFill>
              </a:rPr>
              <a:t> does not include</a:t>
            </a:r>
            <a:r>
              <a:rPr lang="en-US" dirty="0"/>
              <a:t> </a:t>
            </a:r>
            <a:r>
              <a:rPr lang="en-US" b="1" dirty="0"/>
              <a:t>move</a:t>
            </a:r>
            <a:r>
              <a:rPr lang="en-US" dirty="0"/>
              <a:t> and </a:t>
            </a:r>
            <a:r>
              <a:rPr lang="en-US" b="1" dirty="0"/>
              <a:t>shuffle</a:t>
            </a:r>
          </a:p>
          <a:p>
            <a:pPr lvl="1"/>
            <a:r>
              <a:rPr lang="en-US" b="1" dirty="0"/>
              <a:t>Two initializations</a:t>
            </a:r>
          </a:p>
          <a:p>
            <a:pPr lvl="2"/>
            <a:r>
              <a:rPr lang="en-US" i="1" dirty="0"/>
              <a:t>Nature</a:t>
            </a:r>
            <a:r>
              <a:rPr lang="en-US" dirty="0"/>
              <a:t> includes </a:t>
            </a:r>
            <a:r>
              <a:rPr lang="en-US" b="1" dirty="0"/>
              <a:t>greedy packing</a:t>
            </a:r>
          </a:p>
          <a:p>
            <a:pPr lvl="2"/>
            <a:r>
              <a:rPr lang="en-US" i="1" dirty="0">
                <a:solidFill>
                  <a:srgbClr val="FF0000"/>
                </a:solidFill>
              </a:rPr>
              <a:t>Nature</a:t>
            </a:r>
            <a:r>
              <a:rPr lang="en-US" dirty="0">
                <a:solidFill>
                  <a:srgbClr val="FF0000"/>
                </a:solidFill>
              </a:rPr>
              <a:t> does not include</a:t>
            </a:r>
            <a:r>
              <a:rPr lang="en-US" dirty="0"/>
              <a:t> </a:t>
            </a:r>
            <a:r>
              <a:rPr lang="en-US" b="1" dirty="0"/>
              <a:t>spiral</a:t>
            </a:r>
            <a:r>
              <a:rPr lang="en-US" dirty="0"/>
              <a:t> initialization</a:t>
            </a:r>
          </a:p>
        </p:txBody>
      </p:sp>
      <p:sp>
        <p:nvSpPr>
          <p:cNvPr id="3" name="Title 2">
            <a:extLst>
              <a:ext uri="{FF2B5EF4-FFF2-40B4-BE49-F238E27FC236}">
                <a16:creationId xmlns:a16="http://schemas.microsoft.com/office/drawing/2014/main" id="{A65539A7-CEC7-A9D1-3A98-13AC7091FA05}"/>
              </a:ext>
            </a:extLst>
          </p:cNvPr>
          <p:cNvSpPr>
            <a:spLocks noGrp="1"/>
          </p:cNvSpPr>
          <p:nvPr>
            <p:ph type="title"/>
          </p:nvPr>
        </p:nvSpPr>
        <p:spPr>
          <a:xfrm>
            <a:off x="215900" y="112931"/>
            <a:ext cx="11802533" cy="595312"/>
          </a:xfrm>
        </p:spPr>
        <p:txBody>
          <a:bodyPr/>
          <a:lstStyle/>
          <a:p>
            <a:r>
              <a:rPr lang="en-US" dirty="0"/>
              <a:t>Missing Elements: Format Translator and SA</a:t>
            </a:r>
          </a:p>
        </p:txBody>
      </p:sp>
      <p:sp>
        <p:nvSpPr>
          <p:cNvPr id="4" name="TextBox 3">
            <a:extLst>
              <a:ext uri="{FF2B5EF4-FFF2-40B4-BE49-F238E27FC236}">
                <a16:creationId xmlns:a16="http://schemas.microsoft.com/office/drawing/2014/main" id="{A611B4E7-7E98-37F1-2159-92AD7FC5C02D}"/>
              </a:ext>
            </a:extLst>
          </p:cNvPr>
          <p:cNvSpPr txBox="1"/>
          <p:nvPr/>
        </p:nvSpPr>
        <p:spPr>
          <a:xfrm>
            <a:off x="2063552" y="5882540"/>
            <a:ext cx="8001000" cy="830997"/>
          </a:xfrm>
          <a:prstGeom prst="rect">
            <a:avLst/>
          </a:prstGeom>
          <a:solidFill>
            <a:srgbClr val="FFFF00"/>
          </a:solidFill>
          <a:ln>
            <a:noFill/>
          </a:ln>
        </p:spPr>
        <p:txBody>
          <a:bodyPr wrap="square" rtlCol="0">
            <a:spAutoFit/>
          </a:bodyPr>
          <a:lstStyle/>
          <a:p>
            <a:pPr algn="ctr"/>
            <a:r>
              <a:rPr lang="en-US" sz="2400" b="1" dirty="0">
                <a:solidFill>
                  <a:srgbClr val="0432FF"/>
                </a:solidFill>
                <a:latin typeface="Arial" panose="020B0604020202020204" pitchFamily="34" charset="0"/>
                <a:cs typeface="Arial" panose="020B0604020202020204" pitchFamily="34" charset="0"/>
              </a:rPr>
              <a:t>Our implementation of missing elements enables anyone to run CT and SA on their own designs !!</a:t>
            </a:r>
          </a:p>
        </p:txBody>
      </p:sp>
    </p:spTree>
    <p:extLst>
      <p:ext uri="{BB962C8B-B14F-4D97-AF65-F5344CB8AC3E}">
        <p14:creationId xmlns:p14="http://schemas.microsoft.com/office/powerpoint/2010/main" val="293471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4481-436C-4E04-06DB-B7C61DB6E959}"/>
              </a:ext>
            </a:extLst>
          </p:cNvPr>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Replication of Circuit Training (</a:t>
            </a:r>
            <a:r>
              <a:rPr lang="en-US" i="1" dirty="0">
                <a:solidFill>
                  <a:schemeClr val="tx1">
                    <a:lumMod val="50000"/>
                    <a:lumOff val="50000"/>
                  </a:schemeClr>
                </a:solidFill>
              </a:rPr>
              <a:t>CT</a:t>
            </a:r>
            <a:r>
              <a:rPr lang="en-US" dirty="0">
                <a:solidFill>
                  <a:schemeClr val="tx1">
                    <a:lumMod val="50000"/>
                    <a:lumOff val="50000"/>
                  </a:schemeClr>
                </a:solidFill>
              </a:rPr>
              <a:t>)</a:t>
            </a:r>
          </a:p>
          <a:p>
            <a:r>
              <a:rPr lang="en-US" i="1" dirty="0" err="1">
                <a:solidFill>
                  <a:srgbClr val="1B00C0"/>
                </a:solidFill>
              </a:rPr>
              <a:t>MacroPlacement</a:t>
            </a:r>
            <a:r>
              <a:rPr lang="en-US" dirty="0">
                <a:solidFill>
                  <a:srgbClr val="1B00C0"/>
                </a:solidFill>
              </a:rPr>
              <a:t> Repository</a:t>
            </a:r>
          </a:p>
          <a:p>
            <a:pPr lvl="1"/>
            <a:r>
              <a:rPr lang="en-US" sz="2300" dirty="0">
                <a:solidFill>
                  <a:srgbClr val="1B00C0"/>
                </a:solidFill>
              </a:rPr>
              <a:t>New benchmarks</a:t>
            </a:r>
          </a:p>
          <a:p>
            <a:pPr lvl="1"/>
            <a:r>
              <a:rPr lang="en-US" sz="2300" dirty="0">
                <a:solidFill>
                  <a:srgbClr val="1B00C0"/>
                </a:solidFill>
              </a:rPr>
              <a:t>Commercial evaluation flow</a:t>
            </a:r>
          </a:p>
          <a:p>
            <a:r>
              <a:rPr lang="en-US" dirty="0"/>
              <a:t>Experimental Results</a:t>
            </a:r>
          </a:p>
          <a:p>
            <a:r>
              <a:rPr lang="en-US" dirty="0"/>
              <a:t>Academic Benchmarks</a:t>
            </a:r>
            <a:endParaRPr lang="en-US" sz="2300" dirty="0"/>
          </a:p>
          <a:p>
            <a:r>
              <a:rPr lang="en-US" dirty="0"/>
              <a:t>Conclusion</a:t>
            </a:r>
          </a:p>
        </p:txBody>
      </p:sp>
      <p:sp>
        <p:nvSpPr>
          <p:cNvPr id="3" name="Title 2">
            <a:extLst>
              <a:ext uri="{FF2B5EF4-FFF2-40B4-BE49-F238E27FC236}">
                <a16:creationId xmlns:a16="http://schemas.microsoft.com/office/drawing/2014/main" id="{5DC88FAB-F638-2B08-A726-3E016D7F2E66}"/>
              </a:ext>
            </a:extLst>
          </p:cNvPr>
          <p:cNvSpPr>
            <a:spLocks noGrp="1"/>
          </p:cNvSpPr>
          <p:nvPr>
            <p:ph type="title"/>
          </p:nvPr>
        </p:nvSpPr>
        <p:spPr>
          <a:xfrm>
            <a:off x="215900" y="112931"/>
            <a:ext cx="11802533" cy="595312"/>
          </a:xfrm>
        </p:spPr>
        <p:txBody>
          <a:bodyPr/>
          <a:lstStyle/>
          <a:p>
            <a:r>
              <a:rPr lang="en-US" dirty="0"/>
              <a:t>Outline</a:t>
            </a:r>
          </a:p>
        </p:txBody>
      </p:sp>
    </p:spTree>
    <p:extLst>
      <p:ext uri="{BB962C8B-B14F-4D97-AF65-F5344CB8AC3E}">
        <p14:creationId xmlns:p14="http://schemas.microsoft.com/office/powerpoint/2010/main" val="39867260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E9A2F-0B05-D3BF-A965-B0DDAA26B8DC}"/>
              </a:ext>
            </a:extLst>
          </p:cNvPr>
          <p:cNvSpPr>
            <a:spLocks noGrp="1"/>
          </p:cNvSpPr>
          <p:nvPr>
            <p:ph idx="1"/>
          </p:nvPr>
        </p:nvSpPr>
        <p:spPr>
          <a:xfrm>
            <a:off x="22861" y="838201"/>
            <a:ext cx="12360696" cy="5562601"/>
          </a:xfrm>
        </p:spPr>
        <p:txBody>
          <a:bodyPr/>
          <a:lstStyle/>
          <a:p>
            <a:r>
              <a:rPr lang="en-US" sz="2400" b="1" dirty="0"/>
              <a:t>Modern benchmarks</a:t>
            </a:r>
            <a:r>
              <a:rPr lang="en-US" sz="2400" dirty="0"/>
              <a:t>: Open testcases on open </a:t>
            </a:r>
            <a:r>
              <a:rPr lang="en-US" sz="2400" dirty="0" err="1"/>
              <a:t>enablements</a:t>
            </a:r>
            <a:endParaRPr lang="en-US" sz="2400" dirty="0"/>
          </a:p>
          <a:p>
            <a:pPr lvl="1"/>
            <a:r>
              <a:rPr lang="en-US" sz="2000" b="1" dirty="0"/>
              <a:t>Testcases:</a:t>
            </a:r>
            <a:r>
              <a:rPr lang="en-US" sz="2000" dirty="0"/>
              <a:t> Ariane, </a:t>
            </a:r>
            <a:r>
              <a:rPr lang="en-US" sz="2000" dirty="0" err="1"/>
              <a:t>BlackParrot</a:t>
            </a:r>
            <a:r>
              <a:rPr lang="en-US" sz="2000" dirty="0"/>
              <a:t>, </a:t>
            </a:r>
            <a:r>
              <a:rPr lang="en-US" sz="2000" dirty="0" err="1"/>
              <a:t>MemPool</a:t>
            </a:r>
            <a:r>
              <a:rPr lang="en-US" sz="2000" dirty="0"/>
              <a:t> Group and NVDLA</a:t>
            </a:r>
          </a:p>
          <a:p>
            <a:pPr lvl="1">
              <a:spcAft>
                <a:spcPts val="1200"/>
              </a:spcAft>
            </a:pPr>
            <a:r>
              <a:rPr lang="en-US" sz="2000" b="1" dirty="0" err="1"/>
              <a:t>Enablements</a:t>
            </a:r>
            <a:r>
              <a:rPr lang="en-US" sz="2000" b="1" dirty="0"/>
              <a:t>:</a:t>
            </a:r>
            <a:r>
              <a:rPr lang="en-US" sz="2000" dirty="0"/>
              <a:t> SKY130HD </a:t>
            </a:r>
            <a:r>
              <a:rPr lang="en-US" sz="2000" dirty="0" err="1"/>
              <a:t>FakeStack</a:t>
            </a:r>
            <a:r>
              <a:rPr lang="en-US" sz="2000" dirty="0"/>
              <a:t>, NanGate45 and ASAP7 (includes </a:t>
            </a:r>
            <a:r>
              <a:rPr lang="en-US" sz="2000" dirty="0" err="1"/>
              <a:t>FakeRAM</a:t>
            </a:r>
            <a:r>
              <a:rPr lang="en-US" sz="2000" dirty="0"/>
              <a:t> generator)</a:t>
            </a:r>
          </a:p>
          <a:p>
            <a:endParaRPr lang="en-US" sz="2400" dirty="0"/>
          </a:p>
          <a:p>
            <a:endParaRPr lang="en-US" sz="2400" dirty="0"/>
          </a:p>
          <a:p>
            <a:endParaRPr lang="en-US" sz="2400" dirty="0"/>
          </a:p>
          <a:p>
            <a:endParaRPr lang="en-US" sz="2400" dirty="0"/>
          </a:p>
          <a:p>
            <a:endParaRPr lang="en-US" sz="2400" dirty="0"/>
          </a:p>
          <a:p>
            <a:endParaRPr lang="en-US" sz="2400" dirty="0"/>
          </a:p>
          <a:p>
            <a:pPr>
              <a:spcBef>
                <a:spcPts val="1200"/>
              </a:spcBef>
            </a:pPr>
            <a:r>
              <a:rPr lang="en-US" sz="2400" b="1" dirty="0">
                <a:solidFill>
                  <a:srgbClr val="0432FF"/>
                </a:solidFill>
              </a:rPr>
              <a:t>Major changes in EDA vendor policies allow us to share our </a:t>
            </a:r>
            <a:r>
              <a:rPr lang="en-US" sz="2400" b="1" dirty="0" err="1">
                <a:solidFill>
                  <a:srgbClr val="0432FF"/>
                </a:solidFill>
              </a:rPr>
              <a:t>Tcl</a:t>
            </a:r>
            <a:r>
              <a:rPr lang="en-US" sz="2400" b="1" dirty="0">
                <a:solidFill>
                  <a:srgbClr val="0432FF"/>
                </a:solidFill>
              </a:rPr>
              <a:t> scripts in GitHub     for research purposes!   </a:t>
            </a:r>
            <a:r>
              <a:rPr lang="en-US" sz="2400" b="1" dirty="0">
                <a:solidFill>
                  <a:srgbClr val="2CA02B"/>
                </a:solidFill>
                <a:sym typeface="Wingdings" panose="05000000000000000000" pitchFamily="2" charset="2"/>
              </a:rPr>
              <a:t> </a:t>
            </a:r>
            <a:r>
              <a:rPr lang="en-US" sz="2400" b="1" i="1" dirty="0">
                <a:solidFill>
                  <a:srgbClr val="00B050"/>
                </a:solidFill>
                <a:sym typeface="Wingdings" panose="05000000000000000000" pitchFamily="2" charset="2"/>
              </a:rPr>
              <a:t>Kudos and thanks to Cadence and Synopsys !!!</a:t>
            </a:r>
            <a:endParaRPr lang="en-US" sz="2400" b="1" i="1" dirty="0">
              <a:solidFill>
                <a:srgbClr val="00B050"/>
              </a:solidFill>
            </a:endParaRPr>
          </a:p>
          <a:p>
            <a:r>
              <a:rPr lang="en-US" sz="2400" dirty="0"/>
              <a:t>Our repo includes commercial synthesis, place-and-route (SP&amp;R) tool flow scripts</a:t>
            </a:r>
          </a:p>
          <a:p>
            <a:pPr lvl="1"/>
            <a:r>
              <a:rPr lang="en-US" sz="2000" dirty="0"/>
              <a:t>Cadence Genus </a:t>
            </a:r>
            <a:r>
              <a:rPr lang="en-US" sz="2000" dirty="0" err="1"/>
              <a:t>iSpatial</a:t>
            </a:r>
            <a:r>
              <a:rPr lang="en-US" sz="2000" dirty="0"/>
              <a:t> physical synthesis flow and Cadence </a:t>
            </a:r>
            <a:r>
              <a:rPr lang="en-US" sz="2000" dirty="0" err="1"/>
              <a:t>Innovus</a:t>
            </a:r>
            <a:r>
              <a:rPr lang="en-US" sz="2000" dirty="0"/>
              <a:t> P&amp;R flow</a:t>
            </a:r>
          </a:p>
          <a:p>
            <a:pPr lvl="1"/>
            <a:r>
              <a:rPr lang="en-US" sz="2000" dirty="0"/>
              <a:t>Synopsys Design Compiler Topographical physical synthesis flow</a:t>
            </a:r>
          </a:p>
        </p:txBody>
      </p:sp>
      <p:sp>
        <p:nvSpPr>
          <p:cNvPr id="3" name="Title 2">
            <a:extLst>
              <a:ext uri="{FF2B5EF4-FFF2-40B4-BE49-F238E27FC236}">
                <a16:creationId xmlns:a16="http://schemas.microsoft.com/office/drawing/2014/main" id="{6604006F-3586-8F7F-EAE4-1B77187F4534}"/>
              </a:ext>
            </a:extLst>
          </p:cNvPr>
          <p:cNvSpPr>
            <a:spLocks noGrp="1"/>
          </p:cNvSpPr>
          <p:nvPr>
            <p:ph type="title"/>
          </p:nvPr>
        </p:nvSpPr>
        <p:spPr>
          <a:xfrm>
            <a:off x="215900" y="112931"/>
            <a:ext cx="11802533" cy="595312"/>
          </a:xfrm>
        </p:spPr>
        <p:txBody>
          <a:bodyPr/>
          <a:lstStyle/>
          <a:p>
            <a:r>
              <a:rPr lang="en-US" i="1" dirty="0" err="1"/>
              <a:t>MacroPlacement</a:t>
            </a:r>
            <a:r>
              <a:rPr lang="en-US" i="1" dirty="0"/>
              <a:t>: </a:t>
            </a:r>
            <a:r>
              <a:rPr lang="en-US" dirty="0"/>
              <a:t>Modern Benchmarks</a:t>
            </a:r>
          </a:p>
        </p:txBody>
      </p:sp>
      <p:graphicFrame>
        <p:nvGraphicFramePr>
          <p:cNvPr id="4" name="Table 4">
            <a:extLst>
              <a:ext uri="{FF2B5EF4-FFF2-40B4-BE49-F238E27FC236}">
                <a16:creationId xmlns:a16="http://schemas.microsoft.com/office/drawing/2014/main" id="{330952A5-3099-B543-7279-094855C9FB92}"/>
              </a:ext>
            </a:extLst>
          </p:cNvPr>
          <p:cNvGraphicFramePr>
            <a:graphicFrameLocks noGrp="1"/>
          </p:cNvGraphicFramePr>
          <p:nvPr>
            <p:extLst>
              <p:ext uri="{D42A27DB-BD31-4B8C-83A1-F6EECF244321}">
                <p14:modId xmlns:p14="http://schemas.microsoft.com/office/powerpoint/2010/main" val="222877074"/>
              </p:ext>
            </p:extLst>
          </p:nvPr>
        </p:nvGraphicFramePr>
        <p:xfrm>
          <a:off x="2063552" y="2096903"/>
          <a:ext cx="7740860" cy="2304205"/>
        </p:xfrm>
        <a:graphic>
          <a:graphicData uri="http://schemas.openxmlformats.org/drawingml/2006/table">
            <a:tbl>
              <a:tblPr firstRow="1" bandRow="1">
                <a:tableStyleId>{5C22544A-7EE6-4342-B048-85BDC9FD1C3A}</a:tableStyleId>
              </a:tblPr>
              <a:tblGrid>
                <a:gridCol w="2334279">
                  <a:extLst>
                    <a:ext uri="{9D8B030D-6E8A-4147-A177-3AD203B41FA5}">
                      <a16:colId xmlns:a16="http://schemas.microsoft.com/office/drawing/2014/main" val="1260693638"/>
                    </a:ext>
                  </a:extLst>
                </a:gridCol>
                <a:gridCol w="1106102">
                  <a:extLst>
                    <a:ext uri="{9D8B030D-6E8A-4147-A177-3AD203B41FA5}">
                      <a16:colId xmlns:a16="http://schemas.microsoft.com/office/drawing/2014/main" val="3931623510"/>
                    </a:ext>
                  </a:extLst>
                </a:gridCol>
                <a:gridCol w="1453266">
                  <a:extLst>
                    <a:ext uri="{9D8B030D-6E8A-4147-A177-3AD203B41FA5}">
                      <a16:colId xmlns:a16="http://schemas.microsoft.com/office/drawing/2014/main" val="4031364475"/>
                    </a:ext>
                  </a:extLst>
                </a:gridCol>
                <a:gridCol w="1334632">
                  <a:extLst>
                    <a:ext uri="{9D8B030D-6E8A-4147-A177-3AD203B41FA5}">
                      <a16:colId xmlns:a16="http://schemas.microsoft.com/office/drawing/2014/main" val="3957742572"/>
                    </a:ext>
                  </a:extLst>
                </a:gridCol>
                <a:gridCol w="1512581">
                  <a:extLst>
                    <a:ext uri="{9D8B030D-6E8A-4147-A177-3AD203B41FA5}">
                      <a16:colId xmlns:a16="http://schemas.microsoft.com/office/drawing/2014/main" val="3589244821"/>
                    </a:ext>
                  </a:extLst>
                </a:gridCol>
              </a:tblGrid>
              <a:tr h="694569">
                <a:tc>
                  <a:txBody>
                    <a:bodyPr/>
                    <a:lstStyle/>
                    <a:p>
                      <a:pPr algn="ctr"/>
                      <a:r>
                        <a:rPr lang="en-US" dirty="0"/>
                        <a:t>Testcase</a:t>
                      </a:r>
                    </a:p>
                  </a:txBody>
                  <a:tcPr/>
                </a:tc>
                <a:tc>
                  <a:txBody>
                    <a:bodyPr/>
                    <a:lstStyle/>
                    <a:p>
                      <a:pPr algn="ctr"/>
                      <a:r>
                        <a:rPr lang="en-US" dirty="0"/>
                        <a:t>#FFs</a:t>
                      </a:r>
                    </a:p>
                  </a:txBody>
                  <a:tcPr/>
                </a:tc>
                <a:tc>
                  <a:txBody>
                    <a:bodyPr/>
                    <a:lstStyle/>
                    <a:p>
                      <a:pPr algn="ctr"/>
                      <a:r>
                        <a:rPr lang="en-US" dirty="0"/>
                        <a:t>#Macros</a:t>
                      </a:r>
                    </a:p>
                  </a:txBody>
                  <a:tcPr/>
                </a:tc>
                <a:tc>
                  <a:txBody>
                    <a:bodyPr/>
                    <a:lstStyle/>
                    <a:p>
                      <a:pPr algn="ctr"/>
                      <a:r>
                        <a:rPr lang="en-US" dirty="0"/>
                        <a:t>#Macro </a:t>
                      </a:r>
                    </a:p>
                    <a:p>
                      <a:pPr algn="ctr"/>
                      <a:r>
                        <a:rPr lang="en-US" dirty="0"/>
                        <a:t>Types </a:t>
                      </a:r>
                    </a:p>
                  </a:txBody>
                  <a:tcPr/>
                </a:tc>
                <a:tc>
                  <a:txBody>
                    <a:bodyPr/>
                    <a:lstStyle/>
                    <a:p>
                      <a:pPr algn="ctr"/>
                      <a:r>
                        <a:rPr lang="en-US" dirty="0"/>
                        <a:t>#Insts </a:t>
                      </a:r>
                    </a:p>
                    <a:p>
                      <a:pPr algn="ctr"/>
                      <a:r>
                        <a:rPr lang="en-US" dirty="0"/>
                        <a:t>on NG45</a:t>
                      </a:r>
                    </a:p>
                  </a:txBody>
                  <a:tcPr/>
                </a:tc>
                <a:extLst>
                  <a:ext uri="{0D108BD9-81ED-4DB2-BD59-A6C34878D82A}">
                    <a16:rowId xmlns:a16="http://schemas.microsoft.com/office/drawing/2014/main" val="2962630355"/>
                  </a:ext>
                </a:extLst>
              </a:tr>
              <a:tr h="402409">
                <a:tc>
                  <a:txBody>
                    <a:bodyPr/>
                    <a:lstStyle/>
                    <a:p>
                      <a:r>
                        <a:rPr lang="en-US" sz="2000" b="1" dirty="0"/>
                        <a:t>Ariane</a:t>
                      </a:r>
                    </a:p>
                  </a:txBody>
                  <a:tcPr/>
                </a:tc>
                <a:tc>
                  <a:txBody>
                    <a:bodyPr/>
                    <a:lstStyle/>
                    <a:p>
                      <a:pPr algn="r"/>
                      <a:r>
                        <a:rPr lang="en-US" sz="2000" b="0" dirty="0"/>
                        <a:t>19,807</a:t>
                      </a:r>
                    </a:p>
                  </a:txBody>
                  <a:tcPr/>
                </a:tc>
                <a:tc>
                  <a:txBody>
                    <a:bodyPr/>
                    <a:lstStyle/>
                    <a:p>
                      <a:pPr algn="r"/>
                      <a:r>
                        <a:rPr lang="en-US" sz="2000" b="0" dirty="0"/>
                        <a:t>133</a:t>
                      </a:r>
                    </a:p>
                  </a:txBody>
                  <a:tcPr/>
                </a:tc>
                <a:tc>
                  <a:txBody>
                    <a:bodyPr/>
                    <a:lstStyle/>
                    <a:p>
                      <a:pPr algn="r"/>
                      <a:r>
                        <a:rPr lang="en-US" sz="2000" b="0" dirty="0"/>
                        <a:t>1</a:t>
                      </a:r>
                    </a:p>
                  </a:txBody>
                  <a:tcPr/>
                </a:tc>
                <a:tc>
                  <a:txBody>
                    <a:bodyPr/>
                    <a:lstStyle/>
                    <a:p>
                      <a:pPr algn="r"/>
                      <a:r>
                        <a:rPr lang="en-US" sz="2000" b="0" dirty="0"/>
                        <a:t>117,433</a:t>
                      </a:r>
                    </a:p>
                  </a:txBody>
                  <a:tcPr/>
                </a:tc>
                <a:extLst>
                  <a:ext uri="{0D108BD9-81ED-4DB2-BD59-A6C34878D82A}">
                    <a16:rowId xmlns:a16="http://schemas.microsoft.com/office/drawing/2014/main" val="3397178242"/>
                  </a:ext>
                </a:extLst>
              </a:tr>
              <a:tr h="402409">
                <a:tc>
                  <a:txBody>
                    <a:bodyPr/>
                    <a:lstStyle/>
                    <a:p>
                      <a:r>
                        <a:rPr lang="en-US" sz="2000" b="1" dirty="0"/>
                        <a:t>NVDLA</a:t>
                      </a:r>
                    </a:p>
                  </a:txBody>
                  <a:tcPr/>
                </a:tc>
                <a:tc>
                  <a:txBody>
                    <a:bodyPr/>
                    <a:lstStyle/>
                    <a:p>
                      <a:pPr algn="r"/>
                      <a:r>
                        <a:rPr lang="en-US" sz="2000" b="0" dirty="0"/>
                        <a:t>45,295</a:t>
                      </a:r>
                    </a:p>
                  </a:txBody>
                  <a:tcPr/>
                </a:tc>
                <a:tc>
                  <a:txBody>
                    <a:bodyPr/>
                    <a:lstStyle/>
                    <a:p>
                      <a:pPr algn="r"/>
                      <a:r>
                        <a:rPr lang="en-US" sz="2000" b="0" dirty="0"/>
                        <a:t>128</a:t>
                      </a:r>
                    </a:p>
                  </a:txBody>
                  <a:tcPr/>
                </a:tc>
                <a:tc>
                  <a:txBody>
                    <a:bodyPr/>
                    <a:lstStyle/>
                    <a:p>
                      <a:pPr algn="r"/>
                      <a:r>
                        <a:rPr lang="en-US" sz="2000" b="0" dirty="0"/>
                        <a:t>1</a:t>
                      </a:r>
                    </a:p>
                  </a:txBody>
                  <a:tcPr/>
                </a:tc>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155,711</a:t>
                      </a:r>
                    </a:p>
                  </a:txBody>
                  <a:tcPr/>
                </a:tc>
                <a:extLst>
                  <a:ext uri="{0D108BD9-81ED-4DB2-BD59-A6C34878D82A}">
                    <a16:rowId xmlns:a16="http://schemas.microsoft.com/office/drawing/2014/main" val="1502458833"/>
                  </a:ext>
                </a:extLst>
              </a:tr>
              <a:tr h="402409">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b="1" dirty="0" err="1"/>
                        <a:t>BlackParrot</a:t>
                      </a:r>
                      <a:endParaRPr lang="en-US" sz="2000" b="1" dirty="0"/>
                    </a:p>
                  </a:txBody>
                  <a:tcPr/>
                </a:tc>
                <a:tc>
                  <a:txBody>
                    <a:bodyPr/>
                    <a:lstStyle/>
                    <a:p>
                      <a:pPr algn="r"/>
                      <a:r>
                        <a:rPr lang="en-US" sz="2000" b="0" dirty="0"/>
                        <a:t>214,441</a:t>
                      </a:r>
                    </a:p>
                  </a:txBody>
                  <a:tcPr/>
                </a:tc>
                <a:tc>
                  <a:txBody>
                    <a:bodyPr/>
                    <a:lstStyle/>
                    <a:p>
                      <a:pPr algn="r"/>
                      <a:r>
                        <a:rPr lang="en-US" sz="2000" b="0" dirty="0"/>
                        <a:t>220</a:t>
                      </a:r>
                    </a:p>
                  </a:txBody>
                  <a:tcPr/>
                </a:tc>
                <a:tc>
                  <a:txBody>
                    <a:bodyPr/>
                    <a:lstStyle/>
                    <a:p>
                      <a:pPr algn="r"/>
                      <a:r>
                        <a:rPr lang="en-US" sz="2000" b="0" dirty="0"/>
                        <a:t>6</a:t>
                      </a:r>
                    </a:p>
                  </a:txBody>
                  <a:tcPr/>
                </a:tc>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768,631</a:t>
                      </a:r>
                    </a:p>
                  </a:txBody>
                  <a:tcPr/>
                </a:tc>
                <a:extLst>
                  <a:ext uri="{0D108BD9-81ED-4DB2-BD59-A6C34878D82A}">
                    <a16:rowId xmlns:a16="http://schemas.microsoft.com/office/drawing/2014/main" val="2001769895"/>
                  </a:ext>
                </a:extLst>
              </a:tr>
              <a:tr h="402409">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b="1" dirty="0" err="1"/>
                        <a:t>MemPool</a:t>
                      </a:r>
                      <a:r>
                        <a:rPr lang="en-US" sz="2000" b="1" dirty="0"/>
                        <a:t> Group</a:t>
                      </a:r>
                    </a:p>
                  </a:txBody>
                  <a:tcPr/>
                </a:tc>
                <a:tc>
                  <a:txBody>
                    <a:bodyPr/>
                    <a:lstStyle/>
                    <a:p>
                      <a:pPr algn="r"/>
                      <a:r>
                        <a:rPr lang="en-US" sz="2000" b="0" dirty="0"/>
                        <a:t>360,724</a:t>
                      </a:r>
                    </a:p>
                  </a:txBody>
                  <a:tcPr/>
                </a:tc>
                <a:tc>
                  <a:txBody>
                    <a:bodyPr/>
                    <a:lstStyle/>
                    <a:p>
                      <a:pPr algn="r"/>
                      <a:r>
                        <a:rPr lang="en-US" sz="2000" b="0" dirty="0"/>
                        <a:t>324</a:t>
                      </a:r>
                    </a:p>
                  </a:txBody>
                  <a:tcPr/>
                </a:tc>
                <a:tc>
                  <a:txBody>
                    <a:bodyPr/>
                    <a:lstStyle/>
                    <a:p>
                      <a:pPr algn="r"/>
                      <a:r>
                        <a:rPr lang="en-US" sz="2000" b="0" dirty="0"/>
                        <a:t>4</a:t>
                      </a:r>
                    </a:p>
                  </a:txBody>
                  <a:tcPr/>
                </a:tc>
                <a:tc>
                  <a:txBody>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2,729,405</a:t>
                      </a:r>
                    </a:p>
                  </a:txBody>
                  <a:tcPr/>
                </a:tc>
                <a:extLst>
                  <a:ext uri="{0D108BD9-81ED-4DB2-BD59-A6C34878D82A}">
                    <a16:rowId xmlns:a16="http://schemas.microsoft.com/office/drawing/2014/main" val="2254683101"/>
                  </a:ext>
                </a:extLst>
              </a:tr>
            </a:tbl>
          </a:graphicData>
        </a:graphic>
      </p:graphicFrame>
    </p:spTree>
    <p:extLst>
      <p:ext uri="{BB962C8B-B14F-4D97-AF65-F5344CB8AC3E}">
        <p14:creationId xmlns:p14="http://schemas.microsoft.com/office/powerpoint/2010/main" val="4174356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500"/>
                                        <p:tgtEl>
                                          <p:spTgt spid="2">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0" end="10"/>
                                            </p:txEl>
                                          </p:spTgt>
                                        </p:tgtEl>
                                        <p:attrNameLst>
                                          <p:attrName>style.visibility</p:attrName>
                                        </p:attrNameLst>
                                      </p:cBhvr>
                                      <p:to>
                                        <p:strVal val="visible"/>
                                      </p:to>
                                    </p:set>
                                    <p:animEffect transition="in" filter="fade">
                                      <p:cBhvr>
                                        <p:cTn id="12" dur="500"/>
                                        <p:tgtEl>
                                          <p:spTgt spid="2">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animEffect transition="in" filter="fade">
                                      <p:cBhvr>
                                        <p:cTn id="15" dur="500"/>
                                        <p:tgtEl>
                                          <p:spTgt spid="2">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2" end="12"/>
                                            </p:txEl>
                                          </p:spTgt>
                                        </p:tgtEl>
                                        <p:attrNameLst>
                                          <p:attrName>style.visibility</p:attrName>
                                        </p:attrNameLst>
                                      </p:cBhvr>
                                      <p:to>
                                        <p:strVal val="visible"/>
                                      </p:to>
                                    </p:set>
                                    <p:animEffect transition="in" filter="fade">
                                      <p:cBhvr>
                                        <p:cTn id="18"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D5870-3315-81B8-7430-888B83523D9F}"/>
              </a:ext>
            </a:extLst>
          </p:cNvPr>
          <p:cNvSpPr>
            <a:spLocks noGrp="1"/>
          </p:cNvSpPr>
          <p:nvPr>
            <p:ph type="title"/>
          </p:nvPr>
        </p:nvSpPr>
        <p:spPr>
          <a:xfrm>
            <a:off x="215900" y="112931"/>
            <a:ext cx="11802533" cy="595312"/>
          </a:xfrm>
        </p:spPr>
        <p:txBody>
          <a:bodyPr/>
          <a:lstStyle/>
          <a:p>
            <a:pPr lvl="1"/>
            <a:r>
              <a:rPr lang="en-US" dirty="0"/>
              <a:t>Commercial Evaluation Flow</a:t>
            </a:r>
          </a:p>
        </p:txBody>
      </p:sp>
      <p:pic>
        <p:nvPicPr>
          <p:cNvPr id="5" name="Picture 4">
            <a:extLst>
              <a:ext uri="{FF2B5EF4-FFF2-40B4-BE49-F238E27FC236}">
                <a16:creationId xmlns:a16="http://schemas.microsoft.com/office/drawing/2014/main" id="{D36AD4BA-BFD8-3029-1861-804934CD42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6241" y="779054"/>
            <a:ext cx="5076709" cy="5543731"/>
          </a:xfrm>
          <a:prstGeom prst="rect">
            <a:avLst/>
          </a:prstGeom>
        </p:spPr>
      </p:pic>
      <p:sp>
        <p:nvSpPr>
          <p:cNvPr id="2" name="Content Placeholder 1">
            <a:extLst>
              <a:ext uri="{FF2B5EF4-FFF2-40B4-BE49-F238E27FC236}">
                <a16:creationId xmlns:a16="http://schemas.microsoft.com/office/drawing/2014/main" id="{42F0902B-1C03-EA1F-32FB-21DB8F9C1040}"/>
              </a:ext>
            </a:extLst>
          </p:cNvPr>
          <p:cNvSpPr>
            <a:spLocks noGrp="1"/>
          </p:cNvSpPr>
          <p:nvPr>
            <p:ph idx="1"/>
          </p:nvPr>
        </p:nvSpPr>
        <p:spPr>
          <a:xfrm>
            <a:off x="304800" y="762000"/>
            <a:ext cx="7010400" cy="5562601"/>
          </a:xfrm>
        </p:spPr>
        <p:txBody>
          <a:bodyPr/>
          <a:lstStyle/>
          <a:p>
            <a:r>
              <a:rPr lang="en-US" b="1" dirty="0"/>
              <a:t>Macro placers:</a:t>
            </a:r>
            <a:r>
              <a:rPr lang="en-US" dirty="0"/>
              <a:t> </a:t>
            </a:r>
            <a:r>
              <a:rPr lang="en-US" i="1" dirty="0"/>
              <a:t>CT</a:t>
            </a:r>
            <a:r>
              <a:rPr lang="en-US" dirty="0"/>
              <a:t>, </a:t>
            </a:r>
            <a:r>
              <a:rPr lang="en-US" dirty="0">
                <a:solidFill>
                  <a:srgbClr val="00B050"/>
                </a:solidFill>
              </a:rPr>
              <a:t>*</a:t>
            </a:r>
            <a:r>
              <a:rPr lang="en-US" dirty="0"/>
              <a:t>CMP, SA, </a:t>
            </a:r>
            <a:r>
              <a:rPr lang="en-US" dirty="0" err="1"/>
              <a:t>RePlAce</a:t>
            </a:r>
            <a:r>
              <a:rPr lang="en-US" dirty="0"/>
              <a:t>, </a:t>
            </a:r>
            <a:r>
              <a:rPr lang="en-US" dirty="0">
                <a:solidFill>
                  <a:srgbClr val="00B050"/>
                </a:solidFill>
              </a:rPr>
              <a:t>**</a:t>
            </a:r>
            <a:r>
              <a:rPr lang="en-US" dirty="0" err="1"/>
              <a:t>AutoDMP</a:t>
            </a:r>
            <a:r>
              <a:rPr lang="en-US" dirty="0"/>
              <a:t> and Human expert</a:t>
            </a:r>
          </a:p>
          <a:p>
            <a:r>
              <a:rPr lang="en-US" dirty="0"/>
              <a:t>Logic synthesis: Genus 21.1</a:t>
            </a:r>
          </a:p>
          <a:p>
            <a:r>
              <a:rPr lang="en-US" dirty="0"/>
              <a:t>Physical synthesis:</a:t>
            </a:r>
          </a:p>
          <a:p>
            <a:pPr lvl="1"/>
            <a:r>
              <a:rPr lang="en-US" dirty="0"/>
              <a:t>Genus </a:t>
            </a:r>
            <a:r>
              <a:rPr lang="en-US" dirty="0" err="1"/>
              <a:t>iSpatial</a:t>
            </a:r>
            <a:r>
              <a:rPr lang="en-US" dirty="0"/>
              <a:t> flow </a:t>
            </a:r>
          </a:p>
          <a:p>
            <a:pPr lvl="1"/>
            <a:r>
              <a:rPr lang="en-US" dirty="0"/>
              <a:t>Design Compiler Topographical R-2020.09</a:t>
            </a:r>
          </a:p>
          <a:p>
            <a:r>
              <a:rPr lang="en-US" dirty="0"/>
              <a:t>Place and route: Cadence </a:t>
            </a:r>
            <a:r>
              <a:rPr lang="en-US" dirty="0" err="1"/>
              <a:t>Innovus</a:t>
            </a:r>
            <a:r>
              <a:rPr lang="en-US" dirty="0"/>
              <a:t> 21.1</a:t>
            </a:r>
          </a:p>
          <a:p>
            <a:r>
              <a:rPr lang="en-US" b="1" dirty="0">
                <a:solidFill>
                  <a:srgbClr val="0432FF"/>
                </a:solidFill>
              </a:rPr>
              <a:t>Ground truth / </a:t>
            </a:r>
            <a:r>
              <a:rPr lang="en-US" b="1" i="1" dirty="0">
                <a:solidFill>
                  <a:srgbClr val="0432FF"/>
                </a:solidFill>
              </a:rPr>
              <a:t>Nature</a:t>
            </a:r>
            <a:r>
              <a:rPr lang="en-US" b="1" dirty="0">
                <a:solidFill>
                  <a:srgbClr val="0432FF"/>
                </a:solidFill>
              </a:rPr>
              <a:t> Table 1 metrics</a:t>
            </a:r>
            <a:r>
              <a:rPr lang="en-US" dirty="0"/>
              <a:t>:</a:t>
            </a:r>
          </a:p>
          <a:p>
            <a:pPr lvl="1"/>
            <a:r>
              <a:rPr lang="en-US" dirty="0">
                <a:solidFill>
                  <a:srgbClr val="00B050"/>
                </a:solidFill>
              </a:rPr>
              <a:t>***</a:t>
            </a:r>
            <a:r>
              <a:rPr lang="en-US" dirty="0" err="1"/>
              <a:t>postRouteOpt</a:t>
            </a:r>
            <a:r>
              <a:rPr lang="en-US" dirty="0"/>
              <a:t> wirelength, WNS, TNS, power, standard cell area and DRC count</a:t>
            </a:r>
          </a:p>
          <a:p>
            <a:endParaRPr lang="en-US" dirty="0"/>
          </a:p>
          <a:p>
            <a:endParaRPr lang="en-US" dirty="0"/>
          </a:p>
          <a:p>
            <a:endParaRPr lang="en-US" sz="800" dirty="0"/>
          </a:p>
        </p:txBody>
      </p:sp>
      <p:sp>
        <p:nvSpPr>
          <p:cNvPr id="4" name="TextBox 3">
            <a:extLst>
              <a:ext uri="{FF2B5EF4-FFF2-40B4-BE49-F238E27FC236}">
                <a16:creationId xmlns:a16="http://schemas.microsoft.com/office/drawing/2014/main" id="{978DEF34-0E2E-B64D-332B-7D6B2F8308F1}"/>
              </a:ext>
            </a:extLst>
          </p:cNvPr>
          <p:cNvSpPr txBox="1"/>
          <p:nvPr/>
        </p:nvSpPr>
        <p:spPr>
          <a:xfrm>
            <a:off x="1631504" y="5934670"/>
            <a:ext cx="7086600" cy="923330"/>
          </a:xfrm>
          <a:prstGeom prst="rect">
            <a:avLst/>
          </a:prstGeom>
          <a:noFill/>
        </p:spPr>
        <p:txBody>
          <a:bodyPr wrap="square" rtlCol="0">
            <a:spAutoFit/>
          </a:bodyPr>
          <a:lstStyle/>
          <a:p>
            <a:r>
              <a:rPr lang="en-US" sz="1800" dirty="0">
                <a:solidFill>
                  <a:srgbClr val="00B050"/>
                </a:solidFill>
              </a:rPr>
              <a:t>*</a:t>
            </a:r>
            <a:r>
              <a:rPr lang="en-US" sz="1800" dirty="0"/>
              <a:t>CMP: Cadence </a:t>
            </a:r>
            <a:r>
              <a:rPr lang="en-US" sz="1800" dirty="0" err="1"/>
              <a:t>Innovus</a:t>
            </a:r>
            <a:r>
              <a:rPr lang="en-US" sz="1800" dirty="0"/>
              <a:t> Concurrent Macro Placer</a:t>
            </a:r>
          </a:p>
          <a:p>
            <a:r>
              <a:rPr lang="en-US" sz="1800" dirty="0">
                <a:solidFill>
                  <a:srgbClr val="00B050"/>
                </a:solidFill>
              </a:rPr>
              <a:t>**</a:t>
            </a:r>
            <a:r>
              <a:rPr lang="en-US" sz="1800" dirty="0" err="1"/>
              <a:t>AutoDMP</a:t>
            </a:r>
            <a:r>
              <a:rPr lang="en-US" sz="1800" dirty="0"/>
              <a:t>: </a:t>
            </a:r>
            <a:r>
              <a:rPr lang="en-US" sz="1800" dirty="0" err="1"/>
              <a:t>DREAMPlace</a:t>
            </a:r>
            <a:r>
              <a:rPr lang="en-US" sz="1800" dirty="0"/>
              <a:t>-based macro placer from Nvidia Research</a:t>
            </a:r>
          </a:p>
          <a:p>
            <a:r>
              <a:rPr lang="en-US" dirty="0">
                <a:solidFill>
                  <a:srgbClr val="00B050"/>
                </a:solidFill>
              </a:rPr>
              <a:t>***</a:t>
            </a:r>
            <a:r>
              <a:rPr lang="en-US" i="1" dirty="0"/>
              <a:t>Nature</a:t>
            </a:r>
            <a:r>
              <a:rPr lang="en-US" dirty="0"/>
              <a:t> paper reports </a:t>
            </a:r>
            <a:r>
              <a:rPr lang="en-US" dirty="0" err="1"/>
              <a:t>postPlaceOpt</a:t>
            </a:r>
            <a:r>
              <a:rPr lang="en-US" dirty="0"/>
              <a:t> metrics</a:t>
            </a:r>
          </a:p>
        </p:txBody>
      </p:sp>
      <p:grpSp>
        <p:nvGrpSpPr>
          <p:cNvPr id="14" name="Group 13">
            <a:extLst>
              <a:ext uri="{FF2B5EF4-FFF2-40B4-BE49-F238E27FC236}">
                <a16:creationId xmlns:a16="http://schemas.microsoft.com/office/drawing/2014/main" id="{ECA938CF-72EC-4978-9560-28336ABB6C09}"/>
              </a:ext>
            </a:extLst>
          </p:cNvPr>
          <p:cNvGrpSpPr/>
          <p:nvPr/>
        </p:nvGrpSpPr>
        <p:grpSpPr>
          <a:xfrm>
            <a:off x="347093" y="5101680"/>
            <a:ext cx="7369087" cy="804649"/>
            <a:chOff x="347093" y="5101680"/>
            <a:chExt cx="7369087" cy="804649"/>
          </a:xfrm>
        </p:grpSpPr>
        <p:pic>
          <p:nvPicPr>
            <p:cNvPr id="6" name="Picture 5">
              <a:extLst>
                <a:ext uri="{FF2B5EF4-FFF2-40B4-BE49-F238E27FC236}">
                  <a16:creationId xmlns:a16="http://schemas.microsoft.com/office/drawing/2014/main" id="{FDB1AF31-135E-2FF5-9432-D073039BDD62}"/>
                </a:ext>
              </a:extLst>
            </p:cNvPr>
            <p:cNvPicPr>
              <a:picLocks noChangeAspect="1"/>
            </p:cNvPicPr>
            <p:nvPr/>
          </p:nvPicPr>
          <p:blipFill rotWithShape="1">
            <a:blip r:embed="rId4"/>
            <a:srcRect b="86974"/>
            <a:stretch/>
          </p:blipFill>
          <p:spPr>
            <a:xfrm>
              <a:off x="347093" y="5101680"/>
              <a:ext cx="7369087" cy="152093"/>
            </a:xfrm>
            <a:prstGeom prst="rect">
              <a:avLst/>
            </a:prstGeom>
          </p:spPr>
        </p:pic>
        <p:pic>
          <p:nvPicPr>
            <p:cNvPr id="7" name="Picture 6">
              <a:extLst>
                <a:ext uri="{FF2B5EF4-FFF2-40B4-BE49-F238E27FC236}">
                  <a16:creationId xmlns:a16="http://schemas.microsoft.com/office/drawing/2014/main" id="{A348A20F-8A43-259E-C42B-A254D8A0E083}"/>
                </a:ext>
              </a:extLst>
            </p:cNvPr>
            <p:cNvPicPr>
              <a:picLocks noChangeAspect="1"/>
            </p:cNvPicPr>
            <p:nvPr/>
          </p:nvPicPr>
          <p:blipFill rotWithShape="1">
            <a:blip r:embed="rId4"/>
            <a:srcRect l="8956" t="19231" r="83909" b="34123"/>
            <a:stretch/>
          </p:blipFill>
          <p:spPr>
            <a:xfrm>
              <a:off x="818596" y="5291557"/>
              <a:ext cx="593570" cy="614772"/>
            </a:xfrm>
            <a:prstGeom prst="rect">
              <a:avLst/>
            </a:prstGeom>
          </p:spPr>
        </p:pic>
        <p:pic>
          <p:nvPicPr>
            <p:cNvPr id="9" name="Picture 8">
              <a:extLst>
                <a:ext uri="{FF2B5EF4-FFF2-40B4-BE49-F238E27FC236}">
                  <a16:creationId xmlns:a16="http://schemas.microsoft.com/office/drawing/2014/main" id="{9CA67236-8543-1912-9727-70336F36F280}"/>
                </a:ext>
              </a:extLst>
            </p:cNvPr>
            <p:cNvPicPr>
              <a:picLocks noChangeAspect="1"/>
            </p:cNvPicPr>
            <p:nvPr/>
          </p:nvPicPr>
          <p:blipFill rotWithShape="1">
            <a:blip r:embed="rId4"/>
            <a:srcRect t="19231" r="94373" b="34123"/>
            <a:stretch/>
          </p:blipFill>
          <p:spPr>
            <a:xfrm>
              <a:off x="350544" y="5291557"/>
              <a:ext cx="468052" cy="614772"/>
            </a:xfrm>
            <a:prstGeom prst="rect">
              <a:avLst/>
            </a:prstGeom>
          </p:spPr>
        </p:pic>
        <p:pic>
          <p:nvPicPr>
            <p:cNvPr id="10" name="Picture 9">
              <a:extLst>
                <a:ext uri="{FF2B5EF4-FFF2-40B4-BE49-F238E27FC236}">
                  <a16:creationId xmlns:a16="http://schemas.microsoft.com/office/drawing/2014/main" id="{FE8B0730-6C04-CC50-77E8-0BCC8DAAC4A1}"/>
                </a:ext>
              </a:extLst>
            </p:cNvPr>
            <p:cNvPicPr>
              <a:picLocks noChangeAspect="1"/>
            </p:cNvPicPr>
            <p:nvPr/>
          </p:nvPicPr>
          <p:blipFill rotWithShape="1">
            <a:blip r:embed="rId4"/>
            <a:srcRect l="23571" t="19231" r="1" b="34123"/>
            <a:stretch/>
          </p:blipFill>
          <p:spPr>
            <a:xfrm>
              <a:off x="1358826" y="5288064"/>
              <a:ext cx="6357354" cy="614772"/>
            </a:xfrm>
            <a:prstGeom prst="rect">
              <a:avLst/>
            </a:prstGeom>
          </p:spPr>
        </p:pic>
      </p:grpSp>
      <p:sp>
        <p:nvSpPr>
          <p:cNvPr id="11" name="Rectangle 10">
            <a:extLst>
              <a:ext uri="{FF2B5EF4-FFF2-40B4-BE49-F238E27FC236}">
                <a16:creationId xmlns:a16="http://schemas.microsoft.com/office/drawing/2014/main" id="{8C1C32E8-404B-B4AB-5057-9742823EFE3A}"/>
              </a:ext>
            </a:extLst>
          </p:cNvPr>
          <p:cNvSpPr/>
          <p:nvPr/>
        </p:nvSpPr>
        <p:spPr bwMode="auto">
          <a:xfrm>
            <a:off x="8718104" y="779054"/>
            <a:ext cx="2238436" cy="2649946"/>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2" name="Rectangle 11">
            <a:extLst>
              <a:ext uri="{FF2B5EF4-FFF2-40B4-BE49-F238E27FC236}">
                <a16:creationId xmlns:a16="http://schemas.microsoft.com/office/drawing/2014/main" id="{80EC2381-7B85-5ED0-3127-0B18DE0E1B3C}"/>
              </a:ext>
            </a:extLst>
          </p:cNvPr>
          <p:cNvSpPr/>
          <p:nvPr/>
        </p:nvSpPr>
        <p:spPr bwMode="auto">
          <a:xfrm>
            <a:off x="7106999" y="3446021"/>
            <a:ext cx="5058047" cy="884981"/>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3" name="Rectangle 12">
            <a:extLst>
              <a:ext uri="{FF2B5EF4-FFF2-40B4-BE49-F238E27FC236}">
                <a16:creationId xmlns:a16="http://schemas.microsoft.com/office/drawing/2014/main" id="{57AB6D87-F0BE-D0F2-410A-EC1E33C7B119}"/>
              </a:ext>
            </a:extLst>
          </p:cNvPr>
          <p:cNvSpPr/>
          <p:nvPr/>
        </p:nvSpPr>
        <p:spPr bwMode="auto">
          <a:xfrm>
            <a:off x="8641904" y="4434464"/>
            <a:ext cx="2314637" cy="1879122"/>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3844396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1" grpId="1" animBg="1"/>
      <p:bldP spid="12" grpId="0" animBg="1"/>
      <p:bldP spid="12" grpId="1"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4481-436C-4E04-06DB-B7C61DB6E959}"/>
              </a:ext>
            </a:extLst>
          </p:cNvPr>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Replication of Circuit Training (</a:t>
            </a:r>
            <a:r>
              <a:rPr lang="en-US" i="1" dirty="0">
                <a:solidFill>
                  <a:schemeClr val="tx1">
                    <a:lumMod val="50000"/>
                    <a:lumOff val="50000"/>
                  </a:schemeClr>
                </a:solidFill>
              </a:rPr>
              <a:t>CT</a:t>
            </a:r>
            <a:r>
              <a:rPr lang="en-US" dirty="0">
                <a:solidFill>
                  <a:schemeClr val="tx1">
                    <a:lumMod val="50000"/>
                    <a:lumOff val="50000"/>
                  </a:schemeClr>
                </a:solidFill>
              </a:rPr>
              <a:t>)</a:t>
            </a:r>
          </a:p>
          <a:p>
            <a:r>
              <a:rPr lang="en-US" i="1" dirty="0" err="1">
                <a:solidFill>
                  <a:schemeClr val="tx1">
                    <a:lumMod val="50000"/>
                    <a:lumOff val="50000"/>
                  </a:schemeClr>
                </a:solidFill>
              </a:rPr>
              <a:t>MacroPlacement</a:t>
            </a:r>
            <a:r>
              <a:rPr lang="en-US" dirty="0">
                <a:solidFill>
                  <a:schemeClr val="tx1">
                    <a:lumMod val="50000"/>
                    <a:lumOff val="50000"/>
                  </a:schemeClr>
                </a:solidFill>
              </a:rPr>
              <a:t> Repository</a:t>
            </a:r>
            <a:endParaRPr lang="en-US" sz="2300" dirty="0">
              <a:solidFill>
                <a:schemeClr val="tx1">
                  <a:lumMod val="50000"/>
                  <a:lumOff val="50000"/>
                </a:schemeClr>
              </a:solidFill>
            </a:endParaRPr>
          </a:p>
          <a:p>
            <a:r>
              <a:rPr lang="en-US" dirty="0">
                <a:solidFill>
                  <a:srgbClr val="1B00C0"/>
                </a:solidFill>
              </a:rPr>
              <a:t>Experimental Results</a:t>
            </a:r>
          </a:p>
          <a:p>
            <a:pPr lvl="1"/>
            <a:r>
              <a:rPr lang="en-US" sz="2300" dirty="0">
                <a:solidFill>
                  <a:srgbClr val="1B00C0"/>
                </a:solidFill>
              </a:rPr>
              <a:t>Ablation studies</a:t>
            </a:r>
          </a:p>
          <a:p>
            <a:pPr lvl="1"/>
            <a:r>
              <a:rPr lang="en-US" sz="2300" dirty="0">
                <a:solidFill>
                  <a:srgbClr val="1B00C0"/>
                </a:solidFill>
              </a:rPr>
              <a:t>Different macro placement solutions</a:t>
            </a:r>
          </a:p>
          <a:p>
            <a:r>
              <a:rPr lang="en-US" dirty="0"/>
              <a:t>Academic Benchmarks</a:t>
            </a:r>
            <a:endParaRPr lang="en-US" sz="2300" dirty="0"/>
          </a:p>
          <a:p>
            <a:r>
              <a:rPr lang="en-US" dirty="0"/>
              <a:t>Conclusion</a:t>
            </a:r>
          </a:p>
        </p:txBody>
      </p:sp>
      <p:sp>
        <p:nvSpPr>
          <p:cNvPr id="3" name="Title 2">
            <a:extLst>
              <a:ext uri="{FF2B5EF4-FFF2-40B4-BE49-F238E27FC236}">
                <a16:creationId xmlns:a16="http://schemas.microsoft.com/office/drawing/2014/main" id="{5DC88FAB-F638-2B08-A726-3E016D7F2E66}"/>
              </a:ext>
            </a:extLst>
          </p:cNvPr>
          <p:cNvSpPr>
            <a:spLocks noGrp="1"/>
          </p:cNvSpPr>
          <p:nvPr>
            <p:ph type="title"/>
          </p:nvPr>
        </p:nvSpPr>
        <p:spPr>
          <a:xfrm>
            <a:off x="215900" y="112931"/>
            <a:ext cx="11802533" cy="595312"/>
          </a:xfrm>
        </p:spPr>
        <p:txBody>
          <a:bodyPr/>
          <a:lstStyle/>
          <a:p>
            <a:r>
              <a:rPr lang="en-US" dirty="0"/>
              <a:t>Outline</a:t>
            </a:r>
          </a:p>
        </p:txBody>
      </p:sp>
    </p:spTree>
    <p:extLst>
      <p:ext uri="{BB962C8B-B14F-4D97-AF65-F5344CB8AC3E}">
        <p14:creationId xmlns:p14="http://schemas.microsoft.com/office/powerpoint/2010/main" val="1291064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7DB078-F1AA-32CF-2124-6104D0606B84}"/>
              </a:ext>
            </a:extLst>
          </p:cNvPr>
          <p:cNvSpPr>
            <a:spLocks noGrp="1"/>
          </p:cNvSpPr>
          <p:nvPr>
            <p:ph idx="1"/>
          </p:nvPr>
        </p:nvSpPr>
        <p:spPr/>
        <p:txBody>
          <a:bodyPr/>
          <a:lstStyle/>
          <a:p>
            <a:r>
              <a:rPr lang="en-US" dirty="0"/>
              <a:t>Similar training curve and </a:t>
            </a:r>
            <a:r>
              <a:rPr lang="en-US" i="1" dirty="0"/>
              <a:t>Nature</a:t>
            </a:r>
            <a:r>
              <a:rPr lang="en-US" dirty="0"/>
              <a:t> Table 1 metrics of Ariane-NG45 for our and Google’s </a:t>
            </a:r>
            <a:r>
              <a:rPr lang="en-US" i="1" dirty="0"/>
              <a:t>CT</a:t>
            </a:r>
            <a:r>
              <a:rPr lang="en-US" dirty="0"/>
              <a:t> runs </a:t>
            </a:r>
            <a:r>
              <a:rPr lang="en-US" dirty="0">
                <a:sym typeface="Wingdings" panose="05000000000000000000" pitchFamily="2" charset="2"/>
              </a:rPr>
              <a:t> </a:t>
            </a:r>
            <a:r>
              <a:rPr lang="en-US" b="1" dirty="0">
                <a:solidFill>
                  <a:srgbClr val="0432FF"/>
                </a:solidFill>
                <a:sym typeface="Wingdings" panose="05000000000000000000" pitchFamily="2" charset="2"/>
              </a:rPr>
              <a:t>Correct </a:t>
            </a:r>
            <a:r>
              <a:rPr lang="en-US" b="1" i="1" dirty="0">
                <a:solidFill>
                  <a:srgbClr val="0432FF"/>
                </a:solidFill>
                <a:sym typeface="Wingdings" panose="05000000000000000000" pitchFamily="2" charset="2"/>
              </a:rPr>
              <a:t>CT</a:t>
            </a:r>
            <a:r>
              <a:rPr lang="en-US" b="1" dirty="0">
                <a:solidFill>
                  <a:srgbClr val="0432FF"/>
                </a:solidFill>
                <a:sym typeface="Wingdings" panose="05000000000000000000" pitchFamily="2" charset="2"/>
              </a:rPr>
              <a:t> Setup</a:t>
            </a:r>
            <a:r>
              <a:rPr lang="en-US" dirty="0">
                <a:sym typeface="Wingdings" panose="05000000000000000000" pitchFamily="2" charset="2"/>
              </a:rPr>
              <a:t> (Ref. [50] of our paper)</a:t>
            </a:r>
            <a:endParaRPr lang="en-US" dirty="0"/>
          </a:p>
          <a:p>
            <a:endParaRPr lang="en-US" dirty="0"/>
          </a:p>
          <a:p>
            <a:endParaRPr lang="en-US" dirty="0"/>
          </a:p>
          <a:p>
            <a:endParaRPr lang="en-US" dirty="0"/>
          </a:p>
          <a:p>
            <a:endParaRPr lang="en-US" dirty="0"/>
          </a:p>
          <a:p>
            <a:endParaRPr lang="en-US" sz="1800" dirty="0"/>
          </a:p>
          <a:p>
            <a:endParaRPr lang="en-US" b="1" dirty="0"/>
          </a:p>
          <a:p>
            <a:r>
              <a:rPr lang="en-US" b="1" dirty="0"/>
              <a:t>Effect of initial placement</a:t>
            </a:r>
          </a:p>
          <a:p>
            <a:pPr lvl="1"/>
            <a:r>
              <a:rPr lang="en-US" dirty="0"/>
              <a:t>Ran </a:t>
            </a:r>
            <a:r>
              <a:rPr lang="en-US" i="1" dirty="0"/>
              <a:t>CT </a:t>
            </a:r>
            <a:r>
              <a:rPr lang="en-US" dirty="0"/>
              <a:t>for three vacuous placements: all standard cells and macros are placed at lower left corner, at upper right corner and at (600, 600)</a:t>
            </a:r>
          </a:p>
          <a:p>
            <a:pPr lvl="1"/>
            <a:r>
              <a:rPr lang="en-US" dirty="0"/>
              <a:t>The routed wirelength of our baseline </a:t>
            </a:r>
            <a:r>
              <a:rPr lang="en-US" i="1" dirty="0"/>
              <a:t>CT </a:t>
            </a:r>
            <a:r>
              <a:rPr lang="en-US" dirty="0"/>
              <a:t>solution is 7.24%, 8.17% and 10.32% less than the above three cases respectively</a:t>
            </a:r>
          </a:p>
        </p:txBody>
      </p:sp>
      <p:sp>
        <p:nvSpPr>
          <p:cNvPr id="3" name="Title 2">
            <a:extLst>
              <a:ext uri="{FF2B5EF4-FFF2-40B4-BE49-F238E27FC236}">
                <a16:creationId xmlns:a16="http://schemas.microsoft.com/office/drawing/2014/main" id="{986FCF50-0819-E5AD-4FB9-F0AC514C762C}"/>
              </a:ext>
            </a:extLst>
          </p:cNvPr>
          <p:cNvSpPr>
            <a:spLocks noGrp="1"/>
          </p:cNvSpPr>
          <p:nvPr>
            <p:ph type="title"/>
          </p:nvPr>
        </p:nvSpPr>
        <p:spPr>
          <a:xfrm>
            <a:off x="215900" y="112931"/>
            <a:ext cx="11802533" cy="595312"/>
          </a:xfrm>
        </p:spPr>
        <p:txBody>
          <a:bodyPr/>
          <a:lstStyle/>
          <a:p>
            <a:r>
              <a:rPr lang="en-US" dirty="0"/>
              <a:t>Ablation Study of </a:t>
            </a:r>
            <a:r>
              <a:rPr lang="en-US" i="1" dirty="0"/>
              <a:t>CT </a:t>
            </a:r>
            <a:r>
              <a:rPr lang="en-US" sz="2400" i="1" dirty="0">
                <a:solidFill>
                  <a:srgbClr val="0432FF"/>
                </a:solidFill>
              </a:rPr>
              <a:t>(Section 5.2)</a:t>
            </a:r>
          </a:p>
        </p:txBody>
      </p:sp>
      <p:sp>
        <p:nvSpPr>
          <p:cNvPr id="4" name="TextBox 3">
            <a:extLst>
              <a:ext uri="{FF2B5EF4-FFF2-40B4-BE49-F238E27FC236}">
                <a16:creationId xmlns:a16="http://schemas.microsoft.com/office/drawing/2014/main" id="{D37EBE4A-9233-7688-6225-FBF7E6825ABA}"/>
              </a:ext>
            </a:extLst>
          </p:cNvPr>
          <p:cNvSpPr txBox="1"/>
          <p:nvPr/>
        </p:nvSpPr>
        <p:spPr>
          <a:xfrm>
            <a:off x="3240615" y="6396335"/>
            <a:ext cx="5753100" cy="461665"/>
          </a:xfrm>
          <a:prstGeom prst="rect">
            <a:avLst/>
          </a:prstGeom>
          <a:solidFill>
            <a:srgbClr val="FFFF00"/>
          </a:solidFill>
          <a:ln>
            <a:noFill/>
          </a:ln>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Initial placement is important for CT !!</a:t>
            </a:r>
          </a:p>
        </p:txBody>
      </p:sp>
      <p:grpSp>
        <p:nvGrpSpPr>
          <p:cNvPr id="9" name="Group 8">
            <a:extLst>
              <a:ext uri="{FF2B5EF4-FFF2-40B4-BE49-F238E27FC236}">
                <a16:creationId xmlns:a16="http://schemas.microsoft.com/office/drawing/2014/main" id="{CF3040B7-EA86-75D6-4764-70E4B38D8C8A}"/>
              </a:ext>
            </a:extLst>
          </p:cNvPr>
          <p:cNvGrpSpPr/>
          <p:nvPr/>
        </p:nvGrpSpPr>
        <p:grpSpPr>
          <a:xfrm>
            <a:off x="868609" y="1764268"/>
            <a:ext cx="10497111" cy="2472452"/>
            <a:chOff x="868609" y="1764268"/>
            <a:chExt cx="10497111" cy="2472452"/>
          </a:xfrm>
        </p:grpSpPr>
        <p:pic>
          <p:nvPicPr>
            <p:cNvPr id="5" name="Picture 4">
              <a:extLst>
                <a:ext uri="{FF2B5EF4-FFF2-40B4-BE49-F238E27FC236}">
                  <a16:creationId xmlns:a16="http://schemas.microsoft.com/office/drawing/2014/main" id="{3470E3E7-E37E-DA79-05B5-84AE55C4455E}"/>
                </a:ext>
              </a:extLst>
            </p:cNvPr>
            <p:cNvPicPr>
              <a:picLocks noChangeAspect="1"/>
            </p:cNvPicPr>
            <p:nvPr/>
          </p:nvPicPr>
          <p:blipFill>
            <a:blip r:embed="rId3"/>
            <a:stretch>
              <a:fillRect/>
            </a:stretch>
          </p:blipFill>
          <p:spPr>
            <a:xfrm>
              <a:off x="868609" y="2133600"/>
              <a:ext cx="10497111" cy="2103120"/>
            </a:xfrm>
            <a:prstGeom prst="rect">
              <a:avLst/>
            </a:prstGeom>
          </p:spPr>
        </p:pic>
        <p:sp>
          <p:nvSpPr>
            <p:cNvPr id="6" name="TextBox 5">
              <a:extLst>
                <a:ext uri="{FF2B5EF4-FFF2-40B4-BE49-F238E27FC236}">
                  <a16:creationId xmlns:a16="http://schemas.microsoft.com/office/drawing/2014/main" id="{F922C586-45A0-D6B7-5D96-6453E3CF4BDF}"/>
                </a:ext>
              </a:extLst>
            </p:cNvPr>
            <p:cNvSpPr txBox="1"/>
            <p:nvPr/>
          </p:nvSpPr>
          <p:spPr>
            <a:xfrm>
              <a:off x="1752600" y="1764268"/>
              <a:ext cx="2050561" cy="369332"/>
            </a:xfrm>
            <a:prstGeom prst="rect">
              <a:avLst/>
            </a:prstGeom>
            <a:noFill/>
          </p:spPr>
          <p:txBody>
            <a:bodyPr wrap="none" rtlCol="0">
              <a:spAutoFit/>
            </a:bodyPr>
            <a:lstStyle/>
            <a:p>
              <a:r>
                <a:rPr lang="en-US" b="1" dirty="0"/>
                <a:t>Wirelength Cost</a:t>
              </a:r>
            </a:p>
          </p:txBody>
        </p:sp>
        <p:sp>
          <p:nvSpPr>
            <p:cNvPr id="7" name="TextBox 6">
              <a:extLst>
                <a:ext uri="{FF2B5EF4-FFF2-40B4-BE49-F238E27FC236}">
                  <a16:creationId xmlns:a16="http://schemas.microsoft.com/office/drawing/2014/main" id="{D52C150E-2CBF-8A24-5D8E-AE0CAB911742}"/>
                </a:ext>
              </a:extLst>
            </p:cNvPr>
            <p:cNvSpPr txBox="1"/>
            <p:nvPr/>
          </p:nvSpPr>
          <p:spPr>
            <a:xfrm>
              <a:off x="5327160" y="1764268"/>
              <a:ext cx="1640193" cy="369332"/>
            </a:xfrm>
            <a:prstGeom prst="rect">
              <a:avLst/>
            </a:prstGeom>
            <a:noFill/>
          </p:spPr>
          <p:txBody>
            <a:bodyPr wrap="none" rtlCol="0">
              <a:spAutoFit/>
            </a:bodyPr>
            <a:lstStyle/>
            <a:p>
              <a:r>
                <a:rPr lang="en-US" b="1" dirty="0"/>
                <a:t>Density Cost</a:t>
              </a:r>
            </a:p>
          </p:txBody>
        </p:sp>
        <p:sp>
          <p:nvSpPr>
            <p:cNvPr id="8" name="TextBox 7">
              <a:extLst>
                <a:ext uri="{FF2B5EF4-FFF2-40B4-BE49-F238E27FC236}">
                  <a16:creationId xmlns:a16="http://schemas.microsoft.com/office/drawing/2014/main" id="{390D6EE5-A337-3887-513C-A3A9C5255E0B}"/>
                </a:ext>
              </a:extLst>
            </p:cNvPr>
            <p:cNvSpPr txBox="1"/>
            <p:nvPr/>
          </p:nvSpPr>
          <p:spPr>
            <a:xfrm>
              <a:off x="8834314" y="1782802"/>
              <a:ext cx="2064989" cy="369332"/>
            </a:xfrm>
            <a:prstGeom prst="rect">
              <a:avLst/>
            </a:prstGeom>
            <a:noFill/>
          </p:spPr>
          <p:txBody>
            <a:bodyPr wrap="none" rtlCol="0">
              <a:spAutoFit/>
            </a:bodyPr>
            <a:lstStyle/>
            <a:p>
              <a:r>
                <a:rPr lang="en-US" b="1" dirty="0"/>
                <a:t>Congestion Cost</a:t>
              </a:r>
            </a:p>
          </p:txBody>
        </p:sp>
      </p:grpSp>
    </p:spTree>
    <p:extLst>
      <p:ext uri="{BB962C8B-B14F-4D97-AF65-F5344CB8AC3E}">
        <p14:creationId xmlns:p14="http://schemas.microsoft.com/office/powerpoint/2010/main" val="544057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07D01-0138-F41E-130C-BF2321F56263}"/>
              </a:ext>
            </a:extLst>
          </p:cNvPr>
          <p:cNvSpPr>
            <a:spLocks noGrp="1"/>
          </p:cNvSpPr>
          <p:nvPr>
            <p:ph type="title"/>
          </p:nvPr>
        </p:nvSpPr>
        <p:spPr/>
        <p:txBody>
          <a:bodyPr/>
          <a:lstStyle/>
          <a:p>
            <a:r>
              <a:rPr lang="en-US" sz="3200" i="1" dirty="0"/>
              <a:t>Nature</a:t>
            </a:r>
            <a:r>
              <a:rPr lang="en-US" sz="3200" dirty="0"/>
              <a:t> Table 1 Metrics: Modern Benchmarks</a:t>
            </a:r>
            <a:endParaRPr lang="en-US" dirty="0"/>
          </a:p>
        </p:txBody>
      </p:sp>
      <p:pic>
        <p:nvPicPr>
          <p:cNvPr id="2050" name="Picture 2">
            <a:extLst>
              <a:ext uri="{FF2B5EF4-FFF2-40B4-BE49-F238E27FC236}">
                <a16:creationId xmlns:a16="http://schemas.microsoft.com/office/drawing/2014/main" id="{D1166E4C-8184-524F-44EB-1B95C583060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p:blipFill>
        <p:spPr bwMode="auto">
          <a:xfrm>
            <a:off x="248757" y="1295400"/>
            <a:ext cx="11780838" cy="3604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DA481A-D144-239A-BF26-F4E24FC88BC9}"/>
              </a:ext>
            </a:extLst>
          </p:cNvPr>
          <p:cNvSpPr txBox="1"/>
          <p:nvPr/>
        </p:nvSpPr>
        <p:spPr>
          <a:xfrm>
            <a:off x="827235" y="1447800"/>
            <a:ext cx="479618" cy="369332"/>
          </a:xfrm>
          <a:prstGeom prst="rect">
            <a:avLst/>
          </a:prstGeom>
          <a:noFill/>
        </p:spPr>
        <p:txBody>
          <a:bodyPr wrap="square" rtlCol="0">
            <a:spAutoFit/>
          </a:bodyPr>
          <a:lstStyle/>
          <a:p>
            <a:r>
              <a:rPr lang="en-US" b="1" i="1" dirty="0">
                <a:solidFill>
                  <a:srgbClr val="1E77B4"/>
                </a:solidFill>
              </a:rPr>
              <a:t>CT</a:t>
            </a:r>
          </a:p>
        </p:txBody>
      </p:sp>
      <p:sp>
        <p:nvSpPr>
          <p:cNvPr id="5" name="TextBox 4">
            <a:extLst>
              <a:ext uri="{FF2B5EF4-FFF2-40B4-BE49-F238E27FC236}">
                <a16:creationId xmlns:a16="http://schemas.microsoft.com/office/drawing/2014/main" id="{B6548C95-8D1F-FF6A-3E03-CF4CCC739CF9}"/>
              </a:ext>
            </a:extLst>
          </p:cNvPr>
          <p:cNvSpPr txBox="1"/>
          <p:nvPr/>
        </p:nvSpPr>
        <p:spPr>
          <a:xfrm>
            <a:off x="1905000" y="2778578"/>
            <a:ext cx="697627" cy="369332"/>
          </a:xfrm>
          <a:prstGeom prst="rect">
            <a:avLst/>
          </a:prstGeom>
          <a:noFill/>
        </p:spPr>
        <p:txBody>
          <a:bodyPr wrap="none" rtlCol="0">
            <a:spAutoFit/>
          </a:bodyPr>
          <a:lstStyle/>
          <a:p>
            <a:r>
              <a:rPr lang="en-US" b="1" dirty="0">
                <a:solidFill>
                  <a:srgbClr val="FF7F0D"/>
                </a:solidFill>
              </a:rPr>
              <a:t>CMP</a:t>
            </a:r>
          </a:p>
        </p:txBody>
      </p:sp>
      <p:sp>
        <p:nvSpPr>
          <p:cNvPr id="6" name="TextBox 5">
            <a:extLst>
              <a:ext uri="{FF2B5EF4-FFF2-40B4-BE49-F238E27FC236}">
                <a16:creationId xmlns:a16="http://schemas.microsoft.com/office/drawing/2014/main" id="{F8955896-706C-AE82-BE7B-EC3C651E6370}"/>
              </a:ext>
            </a:extLst>
          </p:cNvPr>
          <p:cNvSpPr txBox="1"/>
          <p:nvPr/>
        </p:nvSpPr>
        <p:spPr>
          <a:xfrm>
            <a:off x="2980498" y="2373868"/>
            <a:ext cx="489236" cy="369332"/>
          </a:xfrm>
          <a:prstGeom prst="rect">
            <a:avLst/>
          </a:prstGeom>
          <a:noFill/>
        </p:spPr>
        <p:txBody>
          <a:bodyPr wrap="none" rtlCol="0">
            <a:spAutoFit/>
          </a:bodyPr>
          <a:lstStyle/>
          <a:p>
            <a:r>
              <a:rPr lang="en-US" b="1" dirty="0">
                <a:solidFill>
                  <a:srgbClr val="2CA02B"/>
                </a:solidFill>
              </a:rPr>
              <a:t>SA</a:t>
            </a:r>
          </a:p>
        </p:txBody>
      </p:sp>
      <p:sp>
        <p:nvSpPr>
          <p:cNvPr id="7" name="TextBox 6">
            <a:extLst>
              <a:ext uri="{FF2B5EF4-FFF2-40B4-BE49-F238E27FC236}">
                <a16:creationId xmlns:a16="http://schemas.microsoft.com/office/drawing/2014/main" id="{10065783-6DE1-1297-DA31-3B06ED5B3164}"/>
              </a:ext>
            </a:extLst>
          </p:cNvPr>
          <p:cNvSpPr txBox="1"/>
          <p:nvPr/>
        </p:nvSpPr>
        <p:spPr>
          <a:xfrm>
            <a:off x="837022" y="3474935"/>
            <a:ext cx="1263487" cy="369332"/>
          </a:xfrm>
          <a:prstGeom prst="rect">
            <a:avLst/>
          </a:prstGeom>
          <a:noFill/>
        </p:spPr>
        <p:txBody>
          <a:bodyPr wrap="none" rtlCol="0">
            <a:spAutoFit/>
          </a:bodyPr>
          <a:lstStyle/>
          <a:p>
            <a:r>
              <a:rPr lang="en-US" b="1" dirty="0" err="1">
                <a:solidFill>
                  <a:srgbClr val="D62728"/>
                </a:solidFill>
              </a:rPr>
              <a:t>AutoDMP</a:t>
            </a:r>
            <a:endParaRPr lang="en-US" b="1" dirty="0">
              <a:solidFill>
                <a:srgbClr val="D62728"/>
              </a:solidFill>
            </a:endParaRPr>
          </a:p>
        </p:txBody>
      </p:sp>
      <p:sp>
        <p:nvSpPr>
          <p:cNvPr id="8" name="TextBox 7">
            <a:extLst>
              <a:ext uri="{FF2B5EF4-FFF2-40B4-BE49-F238E27FC236}">
                <a16:creationId xmlns:a16="http://schemas.microsoft.com/office/drawing/2014/main" id="{5A8D93D9-B9E5-4673-A694-D3C5AFA26B47}"/>
              </a:ext>
            </a:extLst>
          </p:cNvPr>
          <p:cNvSpPr txBox="1"/>
          <p:nvPr/>
        </p:nvSpPr>
        <p:spPr>
          <a:xfrm>
            <a:off x="2721292" y="1459468"/>
            <a:ext cx="1013419" cy="369332"/>
          </a:xfrm>
          <a:prstGeom prst="rect">
            <a:avLst/>
          </a:prstGeom>
          <a:noFill/>
        </p:spPr>
        <p:txBody>
          <a:bodyPr wrap="none" rtlCol="0">
            <a:spAutoFit/>
          </a:bodyPr>
          <a:lstStyle/>
          <a:p>
            <a:r>
              <a:rPr lang="en-US" b="1" dirty="0">
                <a:solidFill>
                  <a:srgbClr val="9467BE"/>
                </a:solidFill>
              </a:rPr>
              <a:t>Human</a:t>
            </a:r>
          </a:p>
        </p:txBody>
      </p:sp>
      <p:sp>
        <p:nvSpPr>
          <p:cNvPr id="9" name="TextBox 8">
            <a:extLst>
              <a:ext uri="{FF2B5EF4-FFF2-40B4-BE49-F238E27FC236}">
                <a16:creationId xmlns:a16="http://schemas.microsoft.com/office/drawing/2014/main" id="{A3EE930E-6499-C56D-4CE2-083B3AB8CAA0}"/>
              </a:ext>
            </a:extLst>
          </p:cNvPr>
          <p:cNvSpPr txBox="1"/>
          <p:nvPr/>
        </p:nvSpPr>
        <p:spPr>
          <a:xfrm>
            <a:off x="5946963" y="2177793"/>
            <a:ext cx="697627" cy="369332"/>
          </a:xfrm>
          <a:prstGeom prst="rect">
            <a:avLst/>
          </a:prstGeom>
          <a:noFill/>
        </p:spPr>
        <p:txBody>
          <a:bodyPr wrap="none" rtlCol="0">
            <a:spAutoFit/>
          </a:bodyPr>
          <a:lstStyle/>
          <a:p>
            <a:r>
              <a:rPr lang="en-US" b="1" dirty="0">
                <a:solidFill>
                  <a:srgbClr val="FF7F0D"/>
                </a:solidFill>
              </a:rPr>
              <a:t>CMP</a:t>
            </a:r>
          </a:p>
        </p:txBody>
      </p:sp>
      <p:sp>
        <p:nvSpPr>
          <p:cNvPr id="10" name="TextBox 9">
            <a:extLst>
              <a:ext uri="{FF2B5EF4-FFF2-40B4-BE49-F238E27FC236}">
                <a16:creationId xmlns:a16="http://schemas.microsoft.com/office/drawing/2014/main" id="{1CEB84CE-EF4F-50C5-AFEC-F8524F1B6C7B}"/>
              </a:ext>
            </a:extLst>
          </p:cNvPr>
          <p:cNvSpPr txBox="1"/>
          <p:nvPr/>
        </p:nvSpPr>
        <p:spPr>
          <a:xfrm>
            <a:off x="4966653" y="1628816"/>
            <a:ext cx="1263487" cy="369332"/>
          </a:xfrm>
          <a:prstGeom prst="rect">
            <a:avLst/>
          </a:prstGeom>
          <a:noFill/>
        </p:spPr>
        <p:txBody>
          <a:bodyPr wrap="none" rtlCol="0">
            <a:spAutoFit/>
          </a:bodyPr>
          <a:lstStyle/>
          <a:p>
            <a:r>
              <a:rPr lang="en-US" b="1" dirty="0" err="1">
                <a:solidFill>
                  <a:srgbClr val="D62728"/>
                </a:solidFill>
              </a:rPr>
              <a:t>AutoDMP</a:t>
            </a:r>
            <a:endParaRPr lang="en-US" b="1" dirty="0">
              <a:solidFill>
                <a:srgbClr val="D62728"/>
              </a:solidFill>
            </a:endParaRPr>
          </a:p>
        </p:txBody>
      </p:sp>
      <p:sp>
        <p:nvSpPr>
          <p:cNvPr id="11" name="TextBox 10">
            <a:extLst>
              <a:ext uri="{FF2B5EF4-FFF2-40B4-BE49-F238E27FC236}">
                <a16:creationId xmlns:a16="http://schemas.microsoft.com/office/drawing/2014/main" id="{DA0FD588-89E5-4491-144E-9863E7DFE365}"/>
              </a:ext>
            </a:extLst>
          </p:cNvPr>
          <p:cNvSpPr txBox="1"/>
          <p:nvPr/>
        </p:nvSpPr>
        <p:spPr>
          <a:xfrm>
            <a:off x="4797290" y="2884356"/>
            <a:ext cx="479618" cy="369332"/>
          </a:xfrm>
          <a:prstGeom prst="rect">
            <a:avLst/>
          </a:prstGeom>
          <a:noFill/>
        </p:spPr>
        <p:txBody>
          <a:bodyPr wrap="none" rtlCol="0">
            <a:spAutoFit/>
          </a:bodyPr>
          <a:lstStyle/>
          <a:p>
            <a:r>
              <a:rPr lang="en-US" b="1" i="1" dirty="0">
                <a:solidFill>
                  <a:srgbClr val="1E77B4"/>
                </a:solidFill>
              </a:rPr>
              <a:t>CT</a:t>
            </a:r>
          </a:p>
        </p:txBody>
      </p:sp>
      <p:sp>
        <p:nvSpPr>
          <p:cNvPr id="12" name="TextBox 11">
            <a:extLst>
              <a:ext uri="{FF2B5EF4-FFF2-40B4-BE49-F238E27FC236}">
                <a16:creationId xmlns:a16="http://schemas.microsoft.com/office/drawing/2014/main" id="{5AA5728B-73C9-1A1B-F19D-7B3CC8EABD75}"/>
              </a:ext>
            </a:extLst>
          </p:cNvPr>
          <p:cNvSpPr txBox="1"/>
          <p:nvPr/>
        </p:nvSpPr>
        <p:spPr>
          <a:xfrm>
            <a:off x="4787672" y="3243647"/>
            <a:ext cx="489236" cy="369332"/>
          </a:xfrm>
          <a:prstGeom prst="rect">
            <a:avLst/>
          </a:prstGeom>
          <a:noFill/>
        </p:spPr>
        <p:txBody>
          <a:bodyPr wrap="none" rtlCol="0">
            <a:spAutoFit/>
          </a:bodyPr>
          <a:lstStyle/>
          <a:p>
            <a:r>
              <a:rPr lang="en-US" b="1" dirty="0">
                <a:solidFill>
                  <a:srgbClr val="2CA02B"/>
                </a:solidFill>
              </a:rPr>
              <a:t>SA</a:t>
            </a:r>
          </a:p>
        </p:txBody>
      </p:sp>
      <p:sp>
        <p:nvSpPr>
          <p:cNvPr id="13" name="TextBox 12">
            <a:extLst>
              <a:ext uri="{FF2B5EF4-FFF2-40B4-BE49-F238E27FC236}">
                <a16:creationId xmlns:a16="http://schemas.microsoft.com/office/drawing/2014/main" id="{F675F4E7-CABA-CB8F-5C22-1DC4229B43AF}"/>
              </a:ext>
            </a:extLst>
          </p:cNvPr>
          <p:cNvSpPr txBox="1"/>
          <p:nvPr/>
        </p:nvSpPr>
        <p:spPr>
          <a:xfrm>
            <a:off x="6868733" y="1479791"/>
            <a:ext cx="1013419" cy="369332"/>
          </a:xfrm>
          <a:prstGeom prst="rect">
            <a:avLst/>
          </a:prstGeom>
          <a:noFill/>
        </p:spPr>
        <p:txBody>
          <a:bodyPr wrap="none" rtlCol="0">
            <a:spAutoFit/>
          </a:bodyPr>
          <a:lstStyle/>
          <a:p>
            <a:r>
              <a:rPr lang="en-US" b="1" dirty="0">
                <a:solidFill>
                  <a:srgbClr val="9467BE"/>
                </a:solidFill>
              </a:rPr>
              <a:t>Human</a:t>
            </a:r>
          </a:p>
        </p:txBody>
      </p:sp>
      <p:sp>
        <p:nvSpPr>
          <p:cNvPr id="14" name="TextBox 13">
            <a:extLst>
              <a:ext uri="{FF2B5EF4-FFF2-40B4-BE49-F238E27FC236}">
                <a16:creationId xmlns:a16="http://schemas.microsoft.com/office/drawing/2014/main" id="{BFF5883D-9F3D-8E07-83B0-F9880B0FA2DA}"/>
              </a:ext>
            </a:extLst>
          </p:cNvPr>
          <p:cNvSpPr txBox="1"/>
          <p:nvPr/>
        </p:nvSpPr>
        <p:spPr>
          <a:xfrm>
            <a:off x="10414437" y="3506721"/>
            <a:ext cx="1263487" cy="369332"/>
          </a:xfrm>
          <a:prstGeom prst="rect">
            <a:avLst/>
          </a:prstGeom>
          <a:noFill/>
        </p:spPr>
        <p:txBody>
          <a:bodyPr wrap="none" rtlCol="0">
            <a:spAutoFit/>
          </a:bodyPr>
          <a:lstStyle/>
          <a:p>
            <a:r>
              <a:rPr lang="en-US" b="1" dirty="0" err="1">
                <a:solidFill>
                  <a:srgbClr val="D62728"/>
                </a:solidFill>
              </a:rPr>
              <a:t>AutoDMP</a:t>
            </a:r>
            <a:endParaRPr lang="en-US" b="1" dirty="0">
              <a:solidFill>
                <a:srgbClr val="D62728"/>
              </a:solidFill>
            </a:endParaRPr>
          </a:p>
        </p:txBody>
      </p:sp>
      <p:sp>
        <p:nvSpPr>
          <p:cNvPr id="15" name="TextBox 14">
            <a:extLst>
              <a:ext uri="{FF2B5EF4-FFF2-40B4-BE49-F238E27FC236}">
                <a16:creationId xmlns:a16="http://schemas.microsoft.com/office/drawing/2014/main" id="{2D3C5668-C07C-A723-F769-04A83864E0B8}"/>
              </a:ext>
            </a:extLst>
          </p:cNvPr>
          <p:cNvSpPr txBox="1"/>
          <p:nvPr/>
        </p:nvSpPr>
        <p:spPr>
          <a:xfrm>
            <a:off x="9966065" y="3071336"/>
            <a:ext cx="479618" cy="369332"/>
          </a:xfrm>
          <a:prstGeom prst="rect">
            <a:avLst/>
          </a:prstGeom>
          <a:noFill/>
        </p:spPr>
        <p:txBody>
          <a:bodyPr wrap="none" rtlCol="0">
            <a:spAutoFit/>
          </a:bodyPr>
          <a:lstStyle/>
          <a:p>
            <a:r>
              <a:rPr lang="en-US" b="1" i="1" dirty="0">
                <a:solidFill>
                  <a:srgbClr val="1E77B4"/>
                </a:solidFill>
              </a:rPr>
              <a:t>CT</a:t>
            </a:r>
          </a:p>
        </p:txBody>
      </p:sp>
      <p:sp>
        <p:nvSpPr>
          <p:cNvPr id="16" name="TextBox 15">
            <a:extLst>
              <a:ext uri="{FF2B5EF4-FFF2-40B4-BE49-F238E27FC236}">
                <a16:creationId xmlns:a16="http://schemas.microsoft.com/office/drawing/2014/main" id="{A6B01730-55C2-7A53-A9FB-72DD794A2239}"/>
              </a:ext>
            </a:extLst>
          </p:cNvPr>
          <p:cNvSpPr txBox="1"/>
          <p:nvPr/>
        </p:nvSpPr>
        <p:spPr>
          <a:xfrm>
            <a:off x="8597725" y="2402846"/>
            <a:ext cx="489236" cy="369332"/>
          </a:xfrm>
          <a:prstGeom prst="rect">
            <a:avLst/>
          </a:prstGeom>
          <a:noFill/>
        </p:spPr>
        <p:txBody>
          <a:bodyPr wrap="none" rtlCol="0">
            <a:spAutoFit/>
          </a:bodyPr>
          <a:lstStyle/>
          <a:p>
            <a:r>
              <a:rPr lang="en-US" b="1" dirty="0">
                <a:solidFill>
                  <a:srgbClr val="2CA02B"/>
                </a:solidFill>
              </a:rPr>
              <a:t>SA</a:t>
            </a:r>
          </a:p>
        </p:txBody>
      </p:sp>
      <p:sp>
        <p:nvSpPr>
          <p:cNvPr id="17" name="TextBox 16">
            <a:extLst>
              <a:ext uri="{FF2B5EF4-FFF2-40B4-BE49-F238E27FC236}">
                <a16:creationId xmlns:a16="http://schemas.microsoft.com/office/drawing/2014/main" id="{672C0B41-9FD5-B27D-550A-FAE465BDD832}"/>
              </a:ext>
            </a:extLst>
          </p:cNvPr>
          <p:cNvSpPr txBox="1"/>
          <p:nvPr/>
        </p:nvSpPr>
        <p:spPr>
          <a:xfrm>
            <a:off x="8565567" y="3508119"/>
            <a:ext cx="1013419" cy="369332"/>
          </a:xfrm>
          <a:prstGeom prst="rect">
            <a:avLst/>
          </a:prstGeom>
          <a:noFill/>
        </p:spPr>
        <p:txBody>
          <a:bodyPr wrap="none" rtlCol="0">
            <a:spAutoFit/>
          </a:bodyPr>
          <a:lstStyle/>
          <a:p>
            <a:r>
              <a:rPr lang="en-US" b="1" dirty="0">
                <a:solidFill>
                  <a:srgbClr val="9467BE"/>
                </a:solidFill>
              </a:rPr>
              <a:t>Human</a:t>
            </a:r>
          </a:p>
        </p:txBody>
      </p:sp>
      <p:sp>
        <p:nvSpPr>
          <p:cNvPr id="18" name="TextBox 17">
            <a:extLst>
              <a:ext uri="{FF2B5EF4-FFF2-40B4-BE49-F238E27FC236}">
                <a16:creationId xmlns:a16="http://schemas.microsoft.com/office/drawing/2014/main" id="{C47475E8-3656-8CB8-7917-508A84C9B9F8}"/>
              </a:ext>
            </a:extLst>
          </p:cNvPr>
          <p:cNvSpPr txBox="1"/>
          <p:nvPr/>
        </p:nvSpPr>
        <p:spPr>
          <a:xfrm>
            <a:off x="8773081" y="1479791"/>
            <a:ext cx="697627" cy="369332"/>
          </a:xfrm>
          <a:prstGeom prst="rect">
            <a:avLst/>
          </a:prstGeom>
          <a:noFill/>
        </p:spPr>
        <p:txBody>
          <a:bodyPr wrap="none" rtlCol="0">
            <a:spAutoFit/>
          </a:bodyPr>
          <a:lstStyle/>
          <a:p>
            <a:r>
              <a:rPr lang="en-US" b="1" dirty="0">
                <a:solidFill>
                  <a:srgbClr val="FF7F0D"/>
                </a:solidFill>
              </a:rPr>
              <a:t>CMP</a:t>
            </a:r>
          </a:p>
        </p:txBody>
      </p:sp>
      <p:sp>
        <p:nvSpPr>
          <p:cNvPr id="33" name="Rectangle 32">
            <a:extLst>
              <a:ext uri="{FF2B5EF4-FFF2-40B4-BE49-F238E27FC236}">
                <a16:creationId xmlns:a16="http://schemas.microsoft.com/office/drawing/2014/main" id="{FB40832C-17E4-3B09-20DA-10C8514490B3}"/>
              </a:ext>
            </a:extLst>
          </p:cNvPr>
          <p:cNvSpPr/>
          <p:nvPr/>
        </p:nvSpPr>
        <p:spPr bwMode="auto">
          <a:xfrm>
            <a:off x="901250" y="3535680"/>
            <a:ext cx="1156150" cy="274320"/>
          </a:xfrm>
          <a:prstGeom prst="rect">
            <a:avLst/>
          </a:prstGeom>
          <a:solidFill>
            <a:srgbClr val="FFFF00">
              <a:alpha val="10000"/>
            </a:srgbClr>
          </a:solidFill>
          <a:ln w="28575" cap="flat" cmpd="sng" algn="ctr">
            <a:solidFill>
              <a:srgbClr val="D6272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34" name="Rectangle 33">
            <a:extLst>
              <a:ext uri="{FF2B5EF4-FFF2-40B4-BE49-F238E27FC236}">
                <a16:creationId xmlns:a16="http://schemas.microsoft.com/office/drawing/2014/main" id="{DEFDB3D5-2C20-6114-A977-D8490F88DB45}"/>
              </a:ext>
            </a:extLst>
          </p:cNvPr>
          <p:cNvSpPr/>
          <p:nvPr/>
        </p:nvSpPr>
        <p:spPr bwMode="auto">
          <a:xfrm>
            <a:off x="1980602" y="2823190"/>
            <a:ext cx="533998" cy="274320"/>
          </a:xfrm>
          <a:prstGeom prst="rect">
            <a:avLst/>
          </a:prstGeom>
          <a:solidFill>
            <a:srgbClr val="FFFF00">
              <a:alpha val="10000"/>
            </a:srgbClr>
          </a:solidFill>
          <a:ln w="28575" cap="flat" cmpd="sng" algn="ctr">
            <a:solidFill>
              <a:srgbClr val="FF7F0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35" name="Rectangle 34">
            <a:extLst>
              <a:ext uri="{FF2B5EF4-FFF2-40B4-BE49-F238E27FC236}">
                <a16:creationId xmlns:a16="http://schemas.microsoft.com/office/drawing/2014/main" id="{9433FAD7-9619-FECD-631B-12E883EF7A43}"/>
              </a:ext>
            </a:extLst>
          </p:cNvPr>
          <p:cNvSpPr/>
          <p:nvPr/>
        </p:nvSpPr>
        <p:spPr bwMode="auto">
          <a:xfrm>
            <a:off x="4841157" y="3299408"/>
            <a:ext cx="340443" cy="281992"/>
          </a:xfrm>
          <a:prstGeom prst="rect">
            <a:avLst/>
          </a:prstGeom>
          <a:solidFill>
            <a:srgbClr val="FFFF00">
              <a:alpha val="10000"/>
            </a:srgbClr>
          </a:solidFill>
          <a:ln w="28575"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49" name="Rectangle 48">
            <a:extLst>
              <a:ext uri="{FF2B5EF4-FFF2-40B4-BE49-F238E27FC236}">
                <a16:creationId xmlns:a16="http://schemas.microsoft.com/office/drawing/2014/main" id="{46A0A1B5-0CDC-B238-6C4E-D02E9C86BA97}"/>
              </a:ext>
            </a:extLst>
          </p:cNvPr>
          <p:cNvSpPr/>
          <p:nvPr/>
        </p:nvSpPr>
        <p:spPr bwMode="auto">
          <a:xfrm>
            <a:off x="8653335" y="2444068"/>
            <a:ext cx="340443" cy="281992"/>
          </a:xfrm>
          <a:prstGeom prst="rect">
            <a:avLst/>
          </a:prstGeom>
          <a:solidFill>
            <a:srgbClr val="FFFF00">
              <a:alpha val="10000"/>
            </a:srgbClr>
          </a:solidFill>
          <a:ln w="28575"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2" name="Rectangle 51">
            <a:extLst>
              <a:ext uri="{FF2B5EF4-FFF2-40B4-BE49-F238E27FC236}">
                <a16:creationId xmlns:a16="http://schemas.microsoft.com/office/drawing/2014/main" id="{7D9B49D4-9F7B-B644-BC1F-E0B3FA528037}"/>
              </a:ext>
            </a:extLst>
          </p:cNvPr>
          <p:cNvSpPr/>
          <p:nvPr/>
        </p:nvSpPr>
        <p:spPr bwMode="auto">
          <a:xfrm>
            <a:off x="10035652" y="3097510"/>
            <a:ext cx="403748" cy="281992"/>
          </a:xfrm>
          <a:prstGeom prst="rect">
            <a:avLst/>
          </a:prstGeom>
          <a:solidFill>
            <a:srgbClr val="FFFF00">
              <a:alpha val="10000"/>
            </a:srgbClr>
          </a:solidFill>
          <a:ln w="28575"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8" name="Rectangle 57">
            <a:extLst>
              <a:ext uri="{FF2B5EF4-FFF2-40B4-BE49-F238E27FC236}">
                <a16:creationId xmlns:a16="http://schemas.microsoft.com/office/drawing/2014/main" id="{662077A8-7A2B-3CA5-D03E-8F929EF1FC02}"/>
              </a:ext>
            </a:extLst>
          </p:cNvPr>
          <p:cNvSpPr/>
          <p:nvPr/>
        </p:nvSpPr>
        <p:spPr bwMode="auto">
          <a:xfrm>
            <a:off x="3044952" y="2420112"/>
            <a:ext cx="340443" cy="281992"/>
          </a:xfrm>
          <a:prstGeom prst="rect">
            <a:avLst/>
          </a:prstGeom>
          <a:solidFill>
            <a:srgbClr val="FFFF00">
              <a:alpha val="10000"/>
            </a:srgbClr>
          </a:solidFill>
          <a:ln w="28575"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9" name="Rectangle 58">
            <a:extLst>
              <a:ext uri="{FF2B5EF4-FFF2-40B4-BE49-F238E27FC236}">
                <a16:creationId xmlns:a16="http://schemas.microsoft.com/office/drawing/2014/main" id="{9ED145B2-53AA-7385-95A1-51C37A8D15FC}"/>
              </a:ext>
            </a:extLst>
          </p:cNvPr>
          <p:cNvSpPr/>
          <p:nvPr/>
        </p:nvSpPr>
        <p:spPr bwMode="auto">
          <a:xfrm>
            <a:off x="896822" y="1479791"/>
            <a:ext cx="398578" cy="281992"/>
          </a:xfrm>
          <a:prstGeom prst="rect">
            <a:avLst/>
          </a:prstGeom>
          <a:solidFill>
            <a:srgbClr val="FFFF00">
              <a:alpha val="10000"/>
            </a:srgbClr>
          </a:solidFill>
          <a:ln w="28575"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46" name="Rectangle 45">
            <a:extLst>
              <a:ext uri="{FF2B5EF4-FFF2-40B4-BE49-F238E27FC236}">
                <a16:creationId xmlns:a16="http://schemas.microsoft.com/office/drawing/2014/main" id="{EFDCAF67-A95C-D561-2405-04C00E16C623}"/>
              </a:ext>
            </a:extLst>
          </p:cNvPr>
          <p:cNvSpPr/>
          <p:nvPr/>
        </p:nvSpPr>
        <p:spPr bwMode="auto">
          <a:xfrm>
            <a:off x="4862068" y="2926441"/>
            <a:ext cx="395732" cy="281992"/>
          </a:xfrm>
          <a:prstGeom prst="rect">
            <a:avLst/>
          </a:prstGeom>
          <a:solidFill>
            <a:srgbClr val="FFFF00">
              <a:alpha val="10000"/>
            </a:srgbClr>
          </a:solidFill>
          <a:ln w="28575"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2051" name="TextBox 2050">
            <a:extLst>
              <a:ext uri="{FF2B5EF4-FFF2-40B4-BE49-F238E27FC236}">
                <a16:creationId xmlns:a16="http://schemas.microsoft.com/office/drawing/2014/main" id="{02CDBEEE-916B-1087-33EC-1FEC53C3F902}"/>
              </a:ext>
            </a:extLst>
          </p:cNvPr>
          <p:cNvSpPr txBox="1"/>
          <p:nvPr/>
        </p:nvSpPr>
        <p:spPr>
          <a:xfrm>
            <a:off x="119336" y="4797152"/>
            <a:ext cx="2376933" cy="369332"/>
          </a:xfrm>
          <a:prstGeom prst="rect">
            <a:avLst/>
          </a:prstGeom>
          <a:solidFill>
            <a:srgbClr val="FFFF00">
              <a:alpha val="60000"/>
            </a:srgbClr>
          </a:solidFill>
        </p:spPr>
        <p:txBody>
          <a:bodyPr wrap="none" rtlCol="0">
            <a:spAutoFit/>
          </a:bodyPr>
          <a:lstStyle/>
          <a:p>
            <a:r>
              <a:rPr lang="en-US" b="1" dirty="0">
                <a:solidFill>
                  <a:srgbClr val="FF7F0D"/>
                </a:solidFill>
              </a:rPr>
              <a:t>CMP</a:t>
            </a:r>
            <a:r>
              <a:rPr lang="en-US" dirty="0"/>
              <a:t> outperforms </a:t>
            </a:r>
            <a:r>
              <a:rPr lang="en-US" b="1" i="1" dirty="0">
                <a:solidFill>
                  <a:srgbClr val="1E77B4"/>
                </a:solidFill>
              </a:rPr>
              <a:t>CT</a:t>
            </a:r>
            <a:endParaRPr lang="en-US" i="1" dirty="0"/>
          </a:p>
        </p:txBody>
      </p:sp>
      <p:sp>
        <p:nvSpPr>
          <p:cNvPr id="2060" name="TextBox 2059">
            <a:extLst>
              <a:ext uri="{FF2B5EF4-FFF2-40B4-BE49-F238E27FC236}">
                <a16:creationId xmlns:a16="http://schemas.microsoft.com/office/drawing/2014/main" id="{D58484E5-6F7A-C826-3D86-5DF89989D543}"/>
              </a:ext>
            </a:extLst>
          </p:cNvPr>
          <p:cNvSpPr txBox="1"/>
          <p:nvPr/>
        </p:nvSpPr>
        <p:spPr>
          <a:xfrm>
            <a:off x="304800" y="5334000"/>
            <a:ext cx="11582400" cy="1107996"/>
          </a:xfrm>
          <a:prstGeom prst="rect">
            <a:avLst/>
          </a:prstGeom>
          <a:noFill/>
        </p:spPr>
        <p:txBody>
          <a:bodyPr wrap="square" rtlCol="0">
            <a:spAutoFit/>
          </a:bodyPr>
          <a:lstStyle/>
          <a:p>
            <a:pPr marL="228600" indent="-228600">
              <a:buClr>
                <a:srgbClr val="C00000"/>
              </a:buClr>
              <a:buFont typeface="Arial" panose="020B0604020202020204" pitchFamily="34" charset="0"/>
              <a:buChar char="•"/>
            </a:pPr>
            <a:r>
              <a:rPr lang="en-US" sz="2200" dirty="0"/>
              <a:t>Lower values in normalized routed wirelength, proxy cost, and TNS </a:t>
            </a:r>
            <a:r>
              <a:rPr lang="en-US" sz="2200" dirty="0">
                <a:sym typeface="Wingdings" pitchFamily="2" charset="2"/>
              </a:rPr>
              <a:t></a:t>
            </a:r>
            <a:r>
              <a:rPr lang="en-US" sz="2200" dirty="0"/>
              <a:t> Better performance</a:t>
            </a:r>
          </a:p>
          <a:p>
            <a:pPr marL="228600" indent="-228600">
              <a:buClr>
                <a:srgbClr val="C00000"/>
              </a:buClr>
              <a:buFont typeface="Arial" panose="020B0604020202020204" pitchFamily="34" charset="0"/>
              <a:buChar char="•"/>
            </a:pPr>
            <a:r>
              <a:rPr lang="en-US" sz="2200" dirty="0"/>
              <a:t>Data is normalized based on </a:t>
            </a:r>
            <a:r>
              <a:rPr lang="en-US" sz="2200" i="1" dirty="0"/>
              <a:t>CT</a:t>
            </a:r>
          </a:p>
          <a:p>
            <a:pPr marL="228600" indent="-228600">
              <a:buClr>
                <a:srgbClr val="C00000"/>
              </a:buClr>
              <a:buFont typeface="Arial" panose="020B0604020202020204" pitchFamily="34" charset="0"/>
              <a:buChar char="•"/>
            </a:pPr>
            <a:r>
              <a:rPr lang="en-US" sz="2200" dirty="0"/>
              <a:t>More details: </a:t>
            </a:r>
            <a:r>
              <a:rPr lang="en-US" sz="2200" b="1" dirty="0"/>
              <a:t>Table 1</a:t>
            </a:r>
            <a:r>
              <a:rPr lang="en-US" sz="2200" dirty="0"/>
              <a:t> of our paper</a:t>
            </a:r>
          </a:p>
        </p:txBody>
      </p:sp>
      <p:sp>
        <p:nvSpPr>
          <p:cNvPr id="2" name="TextBox 1">
            <a:extLst>
              <a:ext uri="{FF2B5EF4-FFF2-40B4-BE49-F238E27FC236}">
                <a16:creationId xmlns:a16="http://schemas.microsoft.com/office/drawing/2014/main" id="{26FF4F3C-F9F8-0B15-5E14-45698D0A0854}"/>
              </a:ext>
            </a:extLst>
          </p:cNvPr>
          <p:cNvSpPr txBox="1"/>
          <p:nvPr/>
        </p:nvSpPr>
        <p:spPr>
          <a:xfrm>
            <a:off x="1376143" y="959522"/>
            <a:ext cx="2377574" cy="369332"/>
          </a:xfrm>
          <a:prstGeom prst="rect">
            <a:avLst/>
          </a:prstGeom>
          <a:noFill/>
        </p:spPr>
        <p:txBody>
          <a:bodyPr wrap="none" rtlCol="0">
            <a:spAutoFit/>
          </a:bodyPr>
          <a:lstStyle/>
          <a:p>
            <a:r>
              <a:rPr lang="en-US" b="1" dirty="0"/>
              <a:t>Routed Wirelength</a:t>
            </a:r>
          </a:p>
        </p:txBody>
      </p:sp>
      <p:sp>
        <p:nvSpPr>
          <p:cNvPr id="19" name="TextBox 18">
            <a:extLst>
              <a:ext uri="{FF2B5EF4-FFF2-40B4-BE49-F238E27FC236}">
                <a16:creationId xmlns:a16="http://schemas.microsoft.com/office/drawing/2014/main" id="{EE2B4CB7-01A2-8A6E-0EA4-0C8BF7A25E6C}"/>
              </a:ext>
            </a:extLst>
          </p:cNvPr>
          <p:cNvSpPr txBox="1"/>
          <p:nvPr/>
        </p:nvSpPr>
        <p:spPr>
          <a:xfrm>
            <a:off x="5562600" y="989489"/>
            <a:ext cx="1430200" cy="369332"/>
          </a:xfrm>
          <a:prstGeom prst="rect">
            <a:avLst/>
          </a:prstGeom>
          <a:noFill/>
        </p:spPr>
        <p:txBody>
          <a:bodyPr wrap="none" rtlCol="0">
            <a:spAutoFit/>
          </a:bodyPr>
          <a:lstStyle/>
          <a:p>
            <a:r>
              <a:rPr lang="en-US" b="1" dirty="0"/>
              <a:t>Proxy Cost</a:t>
            </a:r>
          </a:p>
        </p:txBody>
      </p:sp>
      <p:sp>
        <p:nvSpPr>
          <p:cNvPr id="20" name="TextBox 19">
            <a:extLst>
              <a:ext uri="{FF2B5EF4-FFF2-40B4-BE49-F238E27FC236}">
                <a16:creationId xmlns:a16="http://schemas.microsoft.com/office/drawing/2014/main" id="{98DC6D57-E061-0813-26D7-629DC266CD76}"/>
              </a:ext>
            </a:extLst>
          </p:cNvPr>
          <p:cNvSpPr txBox="1"/>
          <p:nvPr/>
        </p:nvSpPr>
        <p:spPr>
          <a:xfrm>
            <a:off x="9840311" y="997671"/>
            <a:ext cx="649537" cy="369332"/>
          </a:xfrm>
          <a:prstGeom prst="rect">
            <a:avLst/>
          </a:prstGeom>
          <a:noFill/>
        </p:spPr>
        <p:txBody>
          <a:bodyPr wrap="none" rtlCol="0">
            <a:spAutoFit/>
          </a:bodyPr>
          <a:lstStyle/>
          <a:p>
            <a:r>
              <a:rPr lang="en-US" b="1" dirty="0"/>
              <a:t>TNS</a:t>
            </a:r>
          </a:p>
        </p:txBody>
      </p:sp>
      <p:grpSp>
        <p:nvGrpSpPr>
          <p:cNvPr id="23" name="Group 22">
            <a:extLst>
              <a:ext uri="{FF2B5EF4-FFF2-40B4-BE49-F238E27FC236}">
                <a16:creationId xmlns:a16="http://schemas.microsoft.com/office/drawing/2014/main" id="{41FA4139-EA8F-A5F3-7CFB-CFC3573B4750}"/>
              </a:ext>
            </a:extLst>
          </p:cNvPr>
          <p:cNvGrpSpPr/>
          <p:nvPr/>
        </p:nvGrpSpPr>
        <p:grpSpPr>
          <a:xfrm>
            <a:off x="5943600" y="3081528"/>
            <a:ext cx="304800" cy="304800"/>
            <a:chOff x="5943600" y="3124200"/>
            <a:chExt cx="304800" cy="304800"/>
          </a:xfrm>
        </p:grpSpPr>
        <p:sp>
          <p:nvSpPr>
            <p:cNvPr id="22" name="Oval 21">
              <a:extLst>
                <a:ext uri="{FF2B5EF4-FFF2-40B4-BE49-F238E27FC236}">
                  <a16:creationId xmlns:a16="http://schemas.microsoft.com/office/drawing/2014/main" id="{5E7270A3-8BB1-A6C8-728D-99559BE7D26C}"/>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47" name="5-Point Star 46">
              <a:extLst>
                <a:ext uri="{FF2B5EF4-FFF2-40B4-BE49-F238E27FC236}">
                  <a16:creationId xmlns:a16="http://schemas.microsoft.com/office/drawing/2014/main" id="{CC5796C5-FAC4-5900-DDD0-F0A3A4AEAAA6}"/>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8" name="Group 27">
            <a:extLst>
              <a:ext uri="{FF2B5EF4-FFF2-40B4-BE49-F238E27FC236}">
                <a16:creationId xmlns:a16="http://schemas.microsoft.com/office/drawing/2014/main" id="{E6EA4964-6436-FE10-76CD-E1D8E8A02673}"/>
              </a:ext>
            </a:extLst>
          </p:cNvPr>
          <p:cNvGrpSpPr/>
          <p:nvPr/>
        </p:nvGrpSpPr>
        <p:grpSpPr>
          <a:xfrm>
            <a:off x="7104112" y="3537012"/>
            <a:ext cx="304800" cy="304800"/>
            <a:chOff x="6705600" y="4953000"/>
            <a:chExt cx="304800" cy="304800"/>
          </a:xfrm>
        </p:grpSpPr>
        <p:sp>
          <p:nvSpPr>
            <p:cNvPr id="27" name="Oval 26">
              <a:extLst>
                <a:ext uri="{FF2B5EF4-FFF2-40B4-BE49-F238E27FC236}">
                  <a16:creationId xmlns:a16="http://schemas.microsoft.com/office/drawing/2014/main" id="{4F3452CE-0EF5-016D-CAF5-E943D73FE09C}"/>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38" name="5-Point Star 37">
              <a:extLst>
                <a:ext uri="{FF2B5EF4-FFF2-40B4-BE49-F238E27FC236}">
                  <a16:creationId xmlns:a16="http://schemas.microsoft.com/office/drawing/2014/main" id="{30849CE1-4FE1-038C-6576-B37E83089977}"/>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9" name="Group 28">
            <a:extLst>
              <a:ext uri="{FF2B5EF4-FFF2-40B4-BE49-F238E27FC236}">
                <a16:creationId xmlns:a16="http://schemas.microsoft.com/office/drawing/2014/main" id="{19AE095D-CE78-45FB-077F-AD0924F31033}"/>
              </a:ext>
            </a:extLst>
          </p:cNvPr>
          <p:cNvGrpSpPr/>
          <p:nvPr/>
        </p:nvGrpSpPr>
        <p:grpSpPr>
          <a:xfrm>
            <a:off x="6528048" y="3284984"/>
            <a:ext cx="304800" cy="304800"/>
            <a:chOff x="6705600" y="4953000"/>
            <a:chExt cx="304800" cy="304800"/>
          </a:xfrm>
        </p:grpSpPr>
        <p:sp>
          <p:nvSpPr>
            <p:cNvPr id="30" name="Oval 29">
              <a:extLst>
                <a:ext uri="{FF2B5EF4-FFF2-40B4-BE49-F238E27FC236}">
                  <a16:creationId xmlns:a16="http://schemas.microsoft.com/office/drawing/2014/main" id="{0F0CC731-327B-1EF8-9B69-A762C8C512F2}"/>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31" name="5-Point Star 37">
              <a:extLst>
                <a:ext uri="{FF2B5EF4-FFF2-40B4-BE49-F238E27FC236}">
                  <a16:creationId xmlns:a16="http://schemas.microsoft.com/office/drawing/2014/main" id="{BFD5BD80-A7C8-0EDE-8556-F089FA4FD706}"/>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52" name="Group 2051">
            <a:extLst>
              <a:ext uri="{FF2B5EF4-FFF2-40B4-BE49-F238E27FC236}">
                <a16:creationId xmlns:a16="http://schemas.microsoft.com/office/drawing/2014/main" id="{0CCEA30E-3EED-6F8E-93A2-2918450A23A8}"/>
              </a:ext>
            </a:extLst>
          </p:cNvPr>
          <p:cNvGrpSpPr/>
          <p:nvPr/>
        </p:nvGrpSpPr>
        <p:grpSpPr>
          <a:xfrm>
            <a:off x="7696200" y="3081528"/>
            <a:ext cx="304800" cy="304800"/>
            <a:chOff x="5943600" y="3124200"/>
            <a:chExt cx="304800" cy="304800"/>
          </a:xfrm>
        </p:grpSpPr>
        <p:sp>
          <p:nvSpPr>
            <p:cNvPr id="2055" name="Oval 2054">
              <a:extLst>
                <a:ext uri="{FF2B5EF4-FFF2-40B4-BE49-F238E27FC236}">
                  <a16:creationId xmlns:a16="http://schemas.microsoft.com/office/drawing/2014/main" id="{0FA831A4-112B-CB18-BDE0-D6311D7DEF21}"/>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56" name="5-Point Star 46">
              <a:extLst>
                <a:ext uri="{FF2B5EF4-FFF2-40B4-BE49-F238E27FC236}">
                  <a16:creationId xmlns:a16="http://schemas.microsoft.com/office/drawing/2014/main" id="{04C660BD-450A-E388-6026-144D037518AC}"/>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62" name="Group 2061">
            <a:extLst>
              <a:ext uri="{FF2B5EF4-FFF2-40B4-BE49-F238E27FC236}">
                <a16:creationId xmlns:a16="http://schemas.microsoft.com/office/drawing/2014/main" id="{E0C80DC9-004D-7E07-3728-498873EEF2D2}"/>
              </a:ext>
            </a:extLst>
          </p:cNvPr>
          <p:cNvGrpSpPr/>
          <p:nvPr/>
        </p:nvGrpSpPr>
        <p:grpSpPr>
          <a:xfrm>
            <a:off x="5375920" y="3356992"/>
            <a:ext cx="304800" cy="304800"/>
            <a:chOff x="6705600" y="4953000"/>
            <a:chExt cx="304800" cy="304800"/>
          </a:xfrm>
        </p:grpSpPr>
        <p:sp>
          <p:nvSpPr>
            <p:cNvPr id="2063" name="Oval 2062">
              <a:extLst>
                <a:ext uri="{FF2B5EF4-FFF2-40B4-BE49-F238E27FC236}">
                  <a16:creationId xmlns:a16="http://schemas.microsoft.com/office/drawing/2014/main" id="{A0D92DC2-7BE7-0FFF-47B3-F3234C17E5ED}"/>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64" name="5-Point Star 37">
              <a:extLst>
                <a:ext uri="{FF2B5EF4-FFF2-40B4-BE49-F238E27FC236}">
                  <a16:creationId xmlns:a16="http://schemas.microsoft.com/office/drawing/2014/main" id="{1B18C98D-C9D3-1638-B416-F40EE2AFB56D}"/>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65" name="Group 2064">
            <a:extLst>
              <a:ext uri="{FF2B5EF4-FFF2-40B4-BE49-F238E27FC236}">
                <a16:creationId xmlns:a16="http://schemas.microsoft.com/office/drawing/2014/main" id="{8872155F-BD2D-185C-2CE0-86556F3DD4CF}"/>
              </a:ext>
            </a:extLst>
          </p:cNvPr>
          <p:cNvGrpSpPr/>
          <p:nvPr/>
        </p:nvGrpSpPr>
        <p:grpSpPr>
          <a:xfrm>
            <a:off x="4799856" y="3448236"/>
            <a:ext cx="304800" cy="304800"/>
            <a:chOff x="6705600" y="4953000"/>
            <a:chExt cx="304800" cy="304800"/>
          </a:xfrm>
        </p:grpSpPr>
        <p:sp>
          <p:nvSpPr>
            <p:cNvPr id="2066" name="Oval 2065">
              <a:extLst>
                <a:ext uri="{FF2B5EF4-FFF2-40B4-BE49-F238E27FC236}">
                  <a16:creationId xmlns:a16="http://schemas.microsoft.com/office/drawing/2014/main" id="{FC2B24C9-9594-0DBC-A52A-05D8A68BEE03}"/>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67" name="5-Point Star 37">
              <a:extLst>
                <a:ext uri="{FF2B5EF4-FFF2-40B4-BE49-F238E27FC236}">
                  <a16:creationId xmlns:a16="http://schemas.microsoft.com/office/drawing/2014/main" id="{322E5DCF-6FCC-C91D-1511-64733B3702F3}"/>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68" name="Group 2067">
            <a:extLst>
              <a:ext uri="{FF2B5EF4-FFF2-40B4-BE49-F238E27FC236}">
                <a16:creationId xmlns:a16="http://schemas.microsoft.com/office/drawing/2014/main" id="{B9329AC7-90EC-C255-638B-4156DE5668F0}"/>
              </a:ext>
            </a:extLst>
          </p:cNvPr>
          <p:cNvGrpSpPr/>
          <p:nvPr/>
        </p:nvGrpSpPr>
        <p:grpSpPr>
          <a:xfrm>
            <a:off x="1379476" y="3356992"/>
            <a:ext cx="304800" cy="304800"/>
            <a:chOff x="4724400" y="5029200"/>
            <a:chExt cx="304800" cy="304800"/>
          </a:xfrm>
        </p:grpSpPr>
        <p:sp>
          <p:nvSpPr>
            <p:cNvPr id="2069" name="Oval 2068">
              <a:extLst>
                <a:ext uri="{FF2B5EF4-FFF2-40B4-BE49-F238E27FC236}">
                  <a16:creationId xmlns:a16="http://schemas.microsoft.com/office/drawing/2014/main" id="{DAF18687-41A2-F612-43D3-C0665089F4BA}"/>
                </a:ext>
              </a:extLst>
            </p:cNvPr>
            <p:cNvSpPr/>
            <p:nvPr/>
          </p:nvSpPr>
          <p:spPr bwMode="auto">
            <a:xfrm>
              <a:off x="4724400" y="5029200"/>
              <a:ext cx="304800" cy="304800"/>
            </a:xfrm>
            <a:prstGeom prst="ellipse">
              <a:avLst/>
            </a:prstGeom>
            <a:gradFill flip="none" rotWithShape="1">
              <a:gsLst>
                <a:gs pos="79800">
                  <a:schemeClr val="bg1">
                    <a:alpha val="0"/>
                  </a:schemeClr>
                </a:gs>
                <a:gs pos="0">
                  <a:srgbClr val="FF983E"/>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70" name="5-Point Star 42">
              <a:extLst>
                <a:ext uri="{FF2B5EF4-FFF2-40B4-BE49-F238E27FC236}">
                  <a16:creationId xmlns:a16="http://schemas.microsoft.com/office/drawing/2014/main" id="{170D00D6-B7A2-B75B-B062-C4F648B9F218}"/>
                </a:ext>
              </a:extLst>
            </p:cNvPr>
            <p:cNvSpPr/>
            <p:nvPr/>
          </p:nvSpPr>
          <p:spPr bwMode="auto">
            <a:xfrm>
              <a:off x="4831080" y="5135880"/>
              <a:ext cx="91440" cy="91440"/>
            </a:xfrm>
            <a:prstGeom prst="star5">
              <a:avLst/>
            </a:prstGeom>
            <a:solidFill>
              <a:srgbClr val="D62728"/>
            </a:solidFill>
            <a:ln w="25400" cap="flat" cmpd="sng" algn="ctr">
              <a:solidFill>
                <a:srgbClr val="FF7F0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71" name="Group 2070">
            <a:extLst>
              <a:ext uri="{FF2B5EF4-FFF2-40B4-BE49-F238E27FC236}">
                <a16:creationId xmlns:a16="http://schemas.microsoft.com/office/drawing/2014/main" id="{A4499E47-7520-769E-1E5B-D4B2F8D56285}"/>
              </a:ext>
            </a:extLst>
          </p:cNvPr>
          <p:cNvGrpSpPr/>
          <p:nvPr/>
        </p:nvGrpSpPr>
        <p:grpSpPr>
          <a:xfrm>
            <a:off x="1955540" y="2420888"/>
            <a:ext cx="304800" cy="304800"/>
            <a:chOff x="4724400" y="5029200"/>
            <a:chExt cx="304800" cy="304800"/>
          </a:xfrm>
        </p:grpSpPr>
        <p:sp>
          <p:nvSpPr>
            <p:cNvPr id="2072" name="Oval 2071">
              <a:extLst>
                <a:ext uri="{FF2B5EF4-FFF2-40B4-BE49-F238E27FC236}">
                  <a16:creationId xmlns:a16="http://schemas.microsoft.com/office/drawing/2014/main" id="{754BCA87-968D-A844-D0DA-BD6663AC2E58}"/>
                </a:ext>
              </a:extLst>
            </p:cNvPr>
            <p:cNvSpPr/>
            <p:nvPr/>
          </p:nvSpPr>
          <p:spPr bwMode="auto">
            <a:xfrm>
              <a:off x="4724400" y="5029200"/>
              <a:ext cx="304800" cy="304800"/>
            </a:xfrm>
            <a:prstGeom prst="ellipse">
              <a:avLst/>
            </a:prstGeom>
            <a:gradFill flip="none" rotWithShape="1">
              <a:gsLst>
                <a:gs pos="79800">
                  <a:schemeClr val="bg1">
                    <a:alpha val="0"/>
                  </a:schemeClr>
                </a:gs>
                <a:gs pos="0">
                  <a:srgbClr val="FF983E"/>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73" name="5-Point Star 42">
              <a:extLst>
                <a:ext uri="{FF2B5EF4-FFF2-40B4-BE49-F238E27FC236}">
                  <a16:creationId xmlns:a16="http://schemas.microsoft.com/office/drawing/2014/main" id="{1102CFBA-647D-9E04-66E1-E720C73C583A}"/>
                </a:ext>
              </a:extLst>
            </p:cNvPr>
            <p:cNvSpPr/>
            <p:nvPr/>
          </p:nvSpPr>
          <p:spPr bwMode="auto">
            <a:xfrm>
              <a:off x="4831080" y="5135880"/>
              <a:ext cx="91440" cy="91440"/>
            </a:xfrm>
            <a:prstGeom prst="star5">
              <a:avLst/>
            </a:prstGeom>
            <a:solidFill>
              <a:srgbClr val="D62728"/>
            </a:solidFill>
            <a:ln w="25400" cap="flat" cmpd="sng" algn="ctr">
              <a:solidFill>
                <a:srgbClr val="FF7F0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74" name="Group 2073">
            <a:extLst>
              <a:ext uri="{FF2B5EF4-FFF2-40B4-BE49-F238E27FC236}">
                <a16:creationId xmlns:a16="http://schemas.microsoft.com/office/drawing/2014/main" id="{1F90C629-E7AD-C69F-19F5-43F8D996EFF1}"/>
              </a:ext>
            </a:extLst>
          </p:cNvPr>
          <p:cNvGrpSpPr/>
          <p:nvPr/>
        </p:nvGrpSpPr>
        <p:grpSpPr>
          <a:xfrm>
            <a:off x="2531604" y="2276872"/>
            <a:ext cx="304800" cy="304800"/>
            <a:chOff x="4724400" y="5029200"/>
            <a:chExt cx="304800" cy="304800"/>
          </a:xfrm>
        </p:grpSpPr>
        <p:sp>
          <p:nvSpPr>
            <p:cNvPr id="2075" name="Oval 2074">
              <a:extLst>
                <a:ext uri="{FF2B5EF4-FFF2-40B4-BE49-F238E27FC236}">
                  <a16:creationId xmlns:a16="http://schemas.microsoft.com/office/drawing/2014/main" id="{AE04BEFF-E3FE-491F-6E2B-50496ECE88E9}"/>
                </a:ext>
              </a:extLst>
            </p:cNvPr>
            <p:cNvSpPr/>
            <p:nvPr/>
          </p:nvSpPr>
          <p:spPr bwMode="auto">
            <a:xfrm>
              <a:off x="4724400" y="5029200"/>
              <a:ext cx="304800" cy="304800"/>
            </a:xfrm>
            <a:prstGeom prst="ellipse">
              <a:avLst/>
            </a:prstGeom>
            <a:gradFill flip="none" rotWithShape="1">
              <a:gsLst>
                <a:gs pos="79800">
                  <a:schemeClr val="bg1">
                    <a:alpha val="0"/>
                  </a:schemeClr>
                </a:gs>
                <a:gs pos="0">
                  <a:srgbClr val="FF983E"/>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76" name="5-Point Star 42">
              <a:extLst>
                <a:ext uri="{FF2B5EF4-FFF2-40B4-BE49-F238E27FC236}">
                  <a16:creationId xmlns:a16="http://schemas.microsoft.com/office/drawing/2014/main" id="{A988C223-41C0-ECD7-3CD7-007B0E6FCF45}"/>
                </a:ext>
              </a:extLst>
            </p:cNvPr>
            <p:cNvSpPr/>
            <p:nvPr/>
          </p:nvSpPr>
          <p:spPr bwMode="auto">
            <a:xfrm>
              <a:off x="4831080" y="5135880"/>
              <a:ext cx="91440" cy="91440"/>
            </a:xfrm>
            <a:prstGeom prst="star5">
              <a:avLst/>
            </a:prstGeom>
            <a:solidFill>
              <a:srgbClr val="D62728"/>
            </a:solidFill>
            <a:ln w="25400" cap="flat" cmpd="sng" algn="ctr">
              <a:solidFill>
                <a:srgbClr val="FF7F0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77" name="Group 2076">
            <a:extLst>
              <a:ext uri="{FF2B5EF4-FFF2-40B4-BE49-F238E27FC236}">
                <a16:creationId xmlns:a16="http://schemas.microsoft.com/office/drawing/2014/main" id="{D522BF98-A663-8132-1591-308FBECA6C33}"/>
              </a:ext>
            </a:extLst>
          </p:cNvPr>
          <p:cNvGrpSpPr/>
          <p:nvPr/>
        </p:nvGrpSpPr>
        <p:grpSpPr>
          <a:xfrm>
            <a:off x="3733800" y="2438400"/>
            <a:ext cx="304800" cy="304800"/>
            <a:chOff x="4724400" y="5029200"/>
            <a:chExt cx="304800" cy="304800"/>
          </a:xfrm>
        </p:grpSpPr>
        <p:sp>
          <p:nvSpPr>
            <p:cNvPr id="2078" name="Oval 2077">
              <a:extLst>
                <a:ext uri="{FF2B5EF4-FFF2-40B4-BE49-F238E27FC236}">
                  <a16:creationId xmlns:a16="http://schemas.microsoft.com/office/drawing/2014/main" id="{8E13410D-5A45-12FA-7E31-BE264D5182C1}"/>
                </a:ext>
              </a:extLst>
            </p:cNvPr>
            <p:cNvSpPr/>
            <p:nvPr/>
          </p:nvSpPr>
          <p:spPr bwMode="auto">
            <a:xfrm>
              <a:off x="4724400" y="5029200"/>
              <a:ext cx="304800" cy="304800"/>
            </a:xfrm>
            <a:prstGeom prst="ellipse">
              <a:avLst/>
            </a:prstGeom>
            <a:gradFill flip="none" rotWithShape="1">
              <a:gsLst>
                <a:gs pos="79800">
                  <a:schemeClr val="bg1">
                    <a:alpha val="0"/>
                  </a:schemeClr>
                </a:gs>
                <a:gs pos="0">
                  <a:srgbClr val="FF983E"/>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79" name="5-Point Star 42">
              <a:extLst>
                <a:ext uri="{FF2B5EF4-FFF2-40B4-BE49-F238E27FC236}">
                  <a16:creationId xmlns:a16="http://schemas.microsoft.com/office/drawing/2014/main" id="{5F8A0C2A-B79E-3517-C39E-CAEB1A619DE1}"/>
                </a:ext>
              </a:extLst>
            </p:cNvPr>
            <p:cNvSpPr/>
            <p:nvPr/>
          </p:nvSpPr>
          <p:spPr bwMode="auto">
            <a:xfrm>
              <a:off x="4831080" y="5135880"/>
              <a:ext cx="91440" cy="91440"/>
            </a:xfrm>
            <a:prstGeom prst="star5">
              <a:avLst/>
            </a:prstGeom>
            <a:solidFill>
              <a:srgbClr val="D62728"/>
            </a:solidFill>
            <a:ln w="25400" cap="flat" cmpd="sng" algn="ctr">
              <a:solidFill>
                <a:srgbClr val="FF7F0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80" name="Group 2079">
            <a:extLst>
              <a:ext uri="{FF2B5EF4-FFF2-40B4-BE49-F238E27FC236}">
                <a16:creationId xmlns:a16="http://schemas.microsoft.com/office/drawing/2014/main" id="{131B958C-EDCA-0BFA-C18E-C6828EEFA617}"/>
              </a:ext>
            </a:extLst>
          </p:cNvPr>
          <p:cNvGrpSpPr/>
          <p:nvPr/>
        </p:nvGrpSpPr>
        <p:grpSpPr>
          <a:xfrm>
            <a:off x="762000" y="2667000"/>
            <a:ext cx="304800" cy="304800"/>
            <a:chOff x="5532120" y="4953000"/>
            <a:chExt cx="304800" cy="304800"/>
          </a:xfrm>
        </p:grpSpPr>
        <p:sp>
          <p:nvSpPr>
            <p:cNvPr id="2081" name="Oval 2080">
              <a:extLst>
                <a:ext uri="{FF2B5EF4-FFF2-40B4-BE49-F238E27FC236}">
                  <a16:creationId xmlns:a16="http://schemas.microsoft.com/office/drawing/2014/main" id="{E29D34FE-88EC-9C4C-B8B5-D87B1E5D531A}"/>
                </a:ext>
              </a:extLst>
            </p:cNvPr>
            <p:cNvSpPr/>
            <p:nvPr/>
          </p:nvSpPr>
          <p:spPr bwMode="auto">
            <a:xfrm>
              <a:off x="5532120" y="4953000"/>
              <a:ext cx="304800" cy="304800"/>
            </a:xfrm>
            <a:prstGeom prst="ellipse">
              <a:avLst/>
            </a:prstGeom>
            <a:gradFill flip="none" rotWithShape="1">
              <a:gsLst>
                <a:gs pos="79800">
                  <a:schemeClr val="bg1">
                    <a:alpha val="0"/>
                  </a:schemeClr>
                </a:gs>
                <a:gs pos="0">
                  <a:srgbClr val="D62729"/>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82" name="5-Point Star 39">
              <a:extLst>
                <a:ext uri="{FF2B5EF4-FFF2-40B4-BE49-F238E27FC236}">
                  <a16:creationId xmlns:a16="http://schemas.microsoft.com/office/drawing/2014/main" id="{3BBD0E67-B5EC-66DA-192F-5CF277368A64}"/>
                </a:ext>
              </a:extLst>
            </p:cNvPr>
            <p:cNvSpPr/>
            <p:nvPr/>
          </p:nvSpPr>
          <p:spPr bwMode="auto">
            <a:xfrm>
              <a:off x="5638800" y="5059680"/>
              <a:ext cx="91440" cy="91440"/>
            </a:xfrm>
            <a:prstGeom prst="star5">
              <a:avLst/>
            </a:prstGeom>
            <a:solidFill>
              <a:srgbClr val="D62728"/>
            </a:solidFill>
            <a:ln w="25400" cap="flat" cmpd="sng" algn="ctr">
              <a:solidFill>
                <a:srgbClr val="D6272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83" name="Group 2082">
            <a:extLst>
              <a:ext uri="{FF2B5EF4-FFF2-40B4-BE49-F238E27FC236}">
                <a16:creationId xmlns:a16="http://schemas.microsoft.com/office/drawing/2014/main" id="{C4A86833-EB23-0A63-E42A-1BCF2E5936B7}"/>
              </a:ext>
            </a:extLst>
          </p:cNvPr>
          <p:cNvGrpSpPr/>
          <p:nvPr/>
        </p:nvGrpSpPr>
        <p:grpSpPr>
          <a:xfrm>
            <a:off x="3143672" y="3537012"/>
            <a:ext cx="304800" cy="304800"/>
            <a:chOff x="5532120" y="4953000"/>
            <a:chExt cx="304800" cy="304800"/>
          </a:xfrm>
        </p:grpSpPr>
        <p:sp>
          <p:nvSpPr>
            <p:cNvPr id="2084" name="Oval 2083">
              <a:extLst>
                <a:ext uri="{FF2B5EF4-FFF2-40B4-BE49-F238E27FC236}">
                  <a16:creationId xmlns:a16="http://schemas.microsoft.com/office/drawing/2014/main" id="{91778517-407A-9BEA-F52A-1865134A7B7C}"/>
                </a:ext>
              </a:extLst>
            </p:cNvPr>
            <p:cNvSpPr/>
            <p:nvPr/>
          </p:nvSpPr>
          <p:spPr bwMode="auto">
            <a:xfrm>
              <a:off x="5532120" y="4953000"/>
              <a:ext cx="304800" cy="304800"/>
            </a:xfrm>
            <a:prstGeom prst="ellipse">
              <a:avLst/>
            </a:prstGeom>
            <a:gradFill flip="none" rotWithShape="1">
              <a:gsLst>
                <a:gs pos="79800">
                  <a:schemeClr val="bg1">
                    <a:alpha val="0"/>
                  </a:schemeClr>
                </a:gs>
                <a:gs pos="0">
                  <a:srgbClr val="D62729"/>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85" name="5-Point Star 39">
              <a:extLst>
                <a:ext uri="{FF2B5EF4-FFF2-40B4-BE49-F238E27FC236}">
                  <a16:creationId xmlns:a16="http://schemas.microsoft.com/office/drawing/2014/main" id="{F1C6BE05-A207-3055-5C9C-F92F7843997D}"/>
                </a:ext>
              </a:extLst>
            </p:cNvPr>
            <p:cNvSpPr/>
            <p:nvPr/>
          </p:nvSpPr>
          <p:spPr bwMode="auto">
            <a:xfrm>
              <a:off x="5638800" y="5059680"/>
              <a:ext cx="91440" cy="91440"/>
            </a:xfrm>
            <a:prstGeom prst="star5">
              <a:avLst/>
            </a:prstGeom>
            <a:solidFill>
              <a:srgbClr val="D62728"/>
            </a:solidFill>
            <a:ln w="25400" cap="flat" cmpd="sng" algn="ctr">
              <a:solidFill>
                <a:srgbClr val="D6272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86" name="Group 2085">
            <a:extLst>
              <a:ext uri="{FF2B5EF4-FFF2-40B4-BE49-F238E27FC236}">
                <a16:creationId xmlns:a16="http://schemas.microsoft.com/office/drawing/2014/main" id="{92562FF8-9B04-B3D2-5934-3772E18F79B1}"/>
              </a:ext>
            </a:extLst>
          </p:cNvPr>
          <p:cNvGrpSpPr/>
          <p:nvPr/>
        </p:nvGrpSpPr>
        <p:grpSpPr>
          <a:xfrm>
            <a:off x="822648" y="2476128"/>
            <a:ext cx="304800" cy="304800"/>
            <a:chOff x="6705600" y="4953000"/>
            <a:chExt cx="304800" cy="304800"/>
          </a:xfrm>
        </p:grpSpPr>
        <p:sp>
          <p:nvSpPr>
            <p:cNvPr id="2087" name="Oval 2086">
              <a:extLst>
                <a:ext uri="{FF2B5EF4-FFF2-40B4-BE49-F238E27FC236}">
                  <a16:creationId xmlns:a16="http://schemas.microsoft.com/office/drawing/2014/main" id="{C064211A-F864-F762-1A30-9A192A72CA51}"/>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88" name="5-Point Star 37">
              <a:extLst>
                <a:ext uri="{FF2B5EF4-FFF2-40B4-BE49-F238E27FC236}">
                  <a16:creationId xmlns:a16="http://schemas.microsoft.com/office/drawing/2014/main" id="{3218A6D2-F9FF-F0D6-05E1-CD4FF0C02055}"/>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89" name="Group 2088">
            <a:extLst>
              <a:ext uri="{FF2B5EF4-FFF2-40B4-BE49-F238E27FC236}">
                <a16:creationId xmlns:a16="http://schemas.microsoft.com/office/drawing/2014/main" id="{6725AAAF-B169-C3F4-87D8-124B0D71F316}"/>
              </a:ext>
            </a:extLst>
          </p:cNvPr>
          <p:cNvGrpSpPr/>
          <p:nvPr/>
        </p:nvGrpSpPr>
        <p:grpSpPr>
          <a:xfrm>
            <a:off x="1398712" y="2368116"/>
            <a:ext cx="304800" cy="304800"/>
            <a:chOff x="6705600" y="4953000"/>
            <a:chExt cx="304800" cy="304800"/>
          </a:xfrm>
        </p:grpSpPr>
        <p:sp>
          <p:nvSpPr>
            <p:cNvPr id="2090" name="Oval 2089">
              <a:extLst>
                <a:ext uri="{FF2B5EF4-FFF2-40B4-BE49-F238E27FC236}">
                  <a16:creationId xmlns:a16="http://schemas.microsoft.com/office/drawing/2014/main" id="{BDC8CF4F-72A3-5873-DEBA-BD03EA36C1B9}"/>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91" name="5-Point Star 37">
              <a:extLst>
                <a:ext uri="{FF2B5EF4-FFF2-40B4-BE49-F238E27FC236}">
                  <a16:creationId xmlns:a16="http://schemas.microsoft.com/office/drawing/2014/main" id="{DD9D7260-C186-4F8D-C6E4-BC49FE17C76B}"/>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92" name="Group 2091">
            <a:extLst>
              <a:ext uri="{FF2B5EF4-FFF2-40B4-BE49-F238E27FC236}">
                <a16:creationId xmlns:a16="http://schemas.microsoft.com/office/drawing/2014/main" id="{1EF8839E-48A9-9F9E-5BBA-CC7D0A9D20B0}"/>
              </a:ext>
            </a:extLst>
          </p:cNvPr>
          <p:cNvGrpSpPr/>
          <p:nvPr/>
        </p:nvGrpSpPr>
        <p:grpSpPr>
          <a:xfrm>
            <a:off x="2550840" y="1972072"/>
            <a:ext cx="304800" cy="304800"/>
            <a:chOff x="6705600" y="4953000"/>
            <a:chExt cx="304800" cy="304800"/>
          </a:xfrm>
        </p:grpSpPr>
        <p:sp>
          <p:nvSpPr>
            <p:cNvPr id="2093" name="Oval 2092">
              <a:extLst>
                <a:ext uri="{FF2B5EF4-FFF2-40B4-BE49-F238E27FC236}">
                  <a16:creationId xmlns:a16="http://schemas.microsoft.com/office/drawing/2014/main" id="{20FC638E-4EC6-7881-1B74-C9E2389652EF}"/>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94" name="5-Point Star 37">
              <a:extLst>
                <a:ext uri="{FF2B5EF4-FFF2-40B4-BE49-F238E27FC236}">
                  <a16:creationId xmlns:a16="http://schemas.microsoft.com/office/drawing/2014/main" id="{F3F7978A-0622-0D6A-5FEB-22C77C2A5A2E}"/>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95" name="Group 2094">
            <a:extLst>
              <a:ext uri="{FF2B5EF4-FFF2-40B4-BE49-F238E27FC236}">
                <a16:creationId xmlns:a16="http://schemas.microsoft.com/office/drawing/2014/main" id="{58F0DCCC-F271-5B44-8CD1-DFE459349C7A}"/>
              </a:ext>
            </a:extLst>
          </p:cNvPr>
          <p:cNvGrpSpPr/>
          <p:nvPr/>
        </p:nvGrpSpPr>
        <p:grpSpPr>
          <a:xfrm>
            <a:off x="3126904" y="2872172"/>
            <a:ext cx="304800" cy="304800"/>
            <a:chOff x="6705600" y="4953000"/>
            <a:chExt cx="304800" cy="304800"/>
          </a:xfrm>
        </p:grpSpPr>
        <p:sp>
          <p:nvSpPr>
            <p:cNvPr id="2096" name="Oval 2095">
              <a:extLst>
                <a:ext uri="{FF2B5EF4-FFF2-40B4-BE49-F238E27FC236}">
                  <a16:creationId xmlns:a16="http://schemas.microsoft.com/office/drawing/2014/main" id="{929AE3AB-76FE-C220-BC60-988B39D7444F}"/>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097" name="5-Point Star 37">
              <a:extLst>
                <a:ext uri="{FF2B5EF4-FFF2-40B4-BE49-F238E27FC236}">
                  <a16:creationId xmlns:a16="http://schemas.microsoft.com/office/drawing/2014/main" id="{DDF38396-3762-8503-82F6-FD910E35DB77}"/>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098" name="Group 2097">
            <a:extLst>
              <a:ext uri="{FF2B5EF4-FFF2-40B4-BE49-F238E27FC236}">
                <a16:creationId xmlns:a16="http://schemas.microsoft.com/office/drawing/2014/main" id="{3CDB7F83-1B85-4F8C-A630-42692EF81CEC}"/>
              </a:ext>
            </a:extLst>
          </p:cNvPr>
          <p:cNvGrpSpPr/>
          <p:nvPr/>
        </p:nvGrpSpPr>
        <p:grpSpPr>
          <a:xfrm>
            <a:off x="3702968" y="1684040"/>
            <a:ext cx="304800" cy="304800"/>
            <a:chOff x="6705600" y="4953000"/>
            <a:chExt cx="304800" cy="304800"/>
          </a:xfrm>
        </p:grpSpPr>
        <p:sp>
          <p:nvSpPr>
            <p:cNvPr id="2099" name="Oval 2098">
              <a:extLst>
                <a:ext uri="{FF2B5EF4-FFF2-40B4-BE49-F238E27FC236}">
                  <a16:creationId xmlns:a16="http://schemas.microsoft.com/office/drawing/2014/main" id="{23113A58-AD48-6729-EEC4-6DC571FC5A6C}"/>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00" name="5-Point Star 37">
              <a:extLst>
                <a:ext uri="{FF2B5EF4-FFF2-40B4-BE49-F238E27FC236}">
                  <a16:creationId xmlns:a16="http://schemas.microsoft.com/office/drawing/2014/main" id="{86479DFC-2061-7972-1BFB-E93FAB1CB22F}"/>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01" name="Group 2100">
            <a:extLst>
              <a:ext uri="{FF2B5EF4-FFF2-40B4-BE49-F238E27FC236}">
                <a16:creationId xmlns:a16="http://schemas.microsoft.com/office/drawing/2014/main" id="{A6B89E5E-FAC8-B295-6A83-5D2B92927262}"/>
              </a:ext>
            </a:extLst>
          </p:cNvPr>
          <p:cNvGrpSpPr/>
          <p:nvPr/>
        </p:nvGrpSpPr>
        <p:grpSpPr>
          <a:xfrm>
            <a:off x="1974776" y="1628800"/>
            <a:ext cx="304800" cy="304800"/>
            <a:chOff x="5943600" y="3124200"/>
            <a:chExt cx="304800" cy="304800"/>
          </a:xfrm>
        </p:grpSpPr>
        <p:sp>
          <p:nvSpPr>
            <p:cNvPr id="2102" name="Oval 2101">
              <a:extLst>
                <a:ext uri="{FF2B5EF4-FFF2-40B4-BE49-F238E27FC236}">
                  <a16:creationId xmlns:a16="http://schemas.microsoft.com/office/drawing/2014/main" id="{E5562C80-7C2A-DFD9-B4D8-7370F1BE483D}"/>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03" name="5-Point Star 46">
              <a:extLst>
                <a:ext uri="{FF2B5EF4-FFF2-40B4-BE49-F238E27FC236}">
                  <a16:creationId xmlns:a16="http://schemas.microsoft.com/office/drawing/2014/main" id="{528DAFD0-76D0-EA9A-7776-7678004E2882}"/>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04" name="Group 2103">
            <a:extLst>
              <a:ext uri="{FF2B5EF4-FFF2-40B4-BE49-F238E27FC236}">
                <a16:creationId xmlns:a16="http://schemas.microsoft.com/office/drawing/2014/main" id="{D8C0917E-4111-5C0C-A4FF-5113FA2CD0E4}"/>
              </a:ext>
            </a:extLst>
          </p:cNvPr>
          <p:cNvGrpSpPr/>
          <p:nvPr/>
        </p:nvGrpSpPr>
        <p:grpSpPr>
          <a:xfrm>
            <a:off x="8599512" y="3268216"/>
            <a:ext cx="304800" cy="304800"/>
            <a:chOff x="5943600" y="3124200"/>
            <a:chExt cx="304800" cy="304800"/>
          </a:xfrm>
        </p:grpSpPr>
        <p:sp>
          <p:nvSpPr>
            <p:cNvPr id="2105" name="Oval 2104">
              <a:extLst>
                <a:ext uri="{FF2B5EF4-FFF2-40B4-BE49-F238E27FC236}">
                  <a16:creationId xmlns:a16="http://schemas.microsoft.com/office/drawing/2014/main" id="{E0D040E7-E770-D40F-DEB5-8EA64DFF578B}"/>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06" name="5-Point Star 46">
              <a:extLst>
                <a:ext uri="{FF2B5EF4-FFF2-40B4-BE49-F238E27FC236}">
                  <a16:creationId xmlns:a16="http://schemas.microsoft.com/office/drawing/2014/main" id="{6136F3FA-AA2F-6A57-88C4-71777269100D}"/>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07" name="Group 2106">
            <a:extLst>
              <a:ext uri="{FF2B5EF4-FFF2-40B4-BE49-F238E27FC236}">
                <a16:creationId xmlns:a16="http://schemas.microsoft.com/office/drawing/2014/main" id="{39FC816F-1A40-2EBA-F85D-0E1EB588D76B}"/>
              </a:ext>
            </a:extLst>
          </p:cNvPr>
          <p:cNvGrpSpPr/>
          <p:nvPr/>
        </p:nvGrpSpPr>
        <p:grpSpPr>
          <a:xfrm>
            <a:off x="9283588" y="3268216"/>
            <a:ext cx="304800" cy="304800"/>
            <a:chOff x="5943600" y="3124200"/>
            <a:chExt cx="304800" cy="304800"/>
          </a:xfrm>
        </p:grpSpPr>
        <p:sp>
          <p:nvSpPr>
            <p:cNvPr id="2108" name="Oval 2107">
              <a:extLst>
                <a:ext uri="{FF2B5EF4-FFF2-40B4-BE49-F238E27FC236}">
                  <a16:creationId xmlns:a16="http://schemas.microsoft.com/office/drawing/2014/main" id="{E0EEB1C2-1B98-4990-6FF2-7E631C10240A}"/>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09" name="5-Point Star 46">
              <a:extLst>
                <a:ext uri="{FF2B5EF4-FFF2-40B4-BE49-F238E27FC236}">
                  <a16:creationId xmlns:a16="http://schemas.microsoft.com/office/drawing/2014/main" id="{8476DE19-42C3-2039-4290-CA3A84AC7D09}"/>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10" name="Group 2109">
            <a:extLst>
              <a:ext uri="{FF2B5EF4-FFF2-40B4-BE49-F238E27FC236}">
                <a16:creationId xmlns:a16="http://schemas.microsoft.com/office/drawing/2014/main" id="{CA713928-4289-8B02-5BAB-14C2F139ADC6}"/>
              </a:ext>
            </a:extLst>
          </p:cNvPr>
          <p:cNvGrpSpPr/>
          <p:nvPr/>
        </p:nvGrpSpPr>
        <p:grpSpPr>
          <a:xfrm>
            <a:off x="10056440" y="3537012"/>
            <a:ext cx="304800" cy="304800"/>
            <a:chOff x="6705600" y="4953000"/>
            <a:chExt cx="304800" cy="304800"/>
          </a:xfrm>
        </p:grpSpPr>
        <p:sp>
          <p:nvSpPr>
            <p:cNvPr id="2111" name="Oval 2110">
              <a:extLst>
                <a:ext uri="{FF2B5EF4-FFF2-40B4-BE49-F238E27FC236}">
                  <a16:creationId xmlns:a16="http://schemas.microsoft.com/office/drawing/2014/main" id="{C53A878A-22FF-AB05-7F68-19FA8C7B49D0}"/>
                </a:ext>
              </a:extLst>
            </p:cNvPr>
            <p:cNvSpPr/>
            <p:nvPr/>
          </p:nvSpPr>
          <p:spPr bwMode="auto">
            <a:xfrm>
              <a:off x="6705600" y="4953000"/>
              <a:ext cx="304800" cy="304800"/>
            </a:xfrm>
            <a:prstGeom prst="ellipse">
              <a:avLst/>
            </a:prstGeom>
            <a:gradFill flip="none" rotWithShape="1">
              <a:gsLst>
                <a:gs pos="79800">
                  <a:schemeClr val="bg1">
                    <a:alpha val="0"/>
                  </a:schemeClr>
                </a:gs>
                <a:gs pos="0">
                  <a:srgbClr val="2CA02B"/>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12" name="5-Point Star 37">
              <a:extLst>
                <a:ext uri="{FF2B5EF4-FFF2-40B4-BE49-F238E27FC236}">
                  <a16:creationId xmlns:a16="http://schemas.microsoft.com/office/drawing/2014/main" id="{2B7E289A-15E9-AFC1-E103-7E247AAFED67}"/>
                </a:ext>
              </a:extLst>
            </p:cNvPr>
            <p:cNvSpPr/>
            <p:nvPr/>
          </p:nvSpPr>
          <p:spPr bwMode="auto">
            <a:xfrm>
              <a:off x="6812280" y="5059680"/>
              <a:ext cx="91440" cy="91440"/>
            </a:xfrm>
            <a:prstGeom prst="star5">
              <a:avLst/>
            </a:prstGeom>
            <a:solidFill>
              <a:srgbClr val="2CA02B"/>
            </a:solidFill>
            <a:ln w="25400" cap="flat" cmpd="sng" algn="ctr">
              <a:solidFill>
                <a:srgbClr val="2CA02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16" name="Group 2115">
            <a:extLst>
              <a:ext uri="{FF2B5EF4-FFF2-40B4-BE49-F238E27FC236}">
                <a16:creationId xmlns:a16="http://schemas.microsoft.com/office/drawing/2014/main" id="{974035EA-ECDB-6DFC-1458-C0599A0E23E9}"/>
              </a:ext>
            </a:extLst>
          </p:cNvPr>
          <p:cNvGrpSpPr/>
          <p:nvPr/>
        </p:nvGrpSpPr>
        <p:grpSpPr>
          <a:xfrm>
            <a:off x="10776520" y="3268216"/>
            <a:ext cx="304800" cy="304800"/>
            <a:chOff x="5943600" y="3124200"/>
            <a:chExt cx="304800" cy="304800"/>
          </a:xfrm>
        </p:grpSpPr>
        <p:sp>
          <p:nvSpPr>
            <p:cNvPr id="2117" name="Oval 2116">
              <a:extLst>
                <a:ext uri="{FF2B5EF4-FFF2-40B4-BE49-F238E27FC236}">
                  <a16:creationId xmlns:a16="http://schemas.microsoft.com/office/drawing/2014/main" id="{333FBA29-D4D8-835E-A1DC-744DE27F2332}"/>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18" name="5-Point Star 46">
              <a:extLst>
                <a:ext uri="{FF2B5EF4-FFF2-40B4-BE49-F238E27FC236}">
                  <a16:creationId xmlns:a16="http://schemas.microsoft.com/office/drawing/2014/main" id="{01CD7FA0-41DF-3E9B-6EBB-D9BF8342C202}"/>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19" name="Group 2118">
            <a:extLst>
              <a:ext uri="{FF2B5EF4-FFF2-40B4-BE49-F238E27FC236}">
                <a16:creationId xmlns:a16="http://schemas.microsoft.com/office/drawing/2014/main" id="{7BDF8D18-F420-8C35-9BFD-7F24790D7091}"/>
              </a:ext>
            </a:extLst>
          </p:cNvPr>
          <p:cNvGrpSpPr/>
          <p:nvPr/>
        </p:nvGrpSpPr>
        <p:grpSpPr>
          <a:xfrm>
            <a:off x="11479832" y="3268216"/>
            <a:ext cx="304800" cy="304800"/>
            <a:chOff x="5943600" y="3124200"/>
            <a:chExt cx="304800" cy="304800"/>
          </a:xfrm>
        </p:grpSpPr>
        <p:sp>
          <p:nvSpPr>
            <p:cNvPr id="2120" name="Oval 2119">
              <a:extLst>
                <a:ext uri="{FF2B5EF4-FFF2-40B4-BE49-F238E27FC236}">
                  <a16:creationId xmlns:a16="http://schemas.microsoft.com/office/drawing/2014/main" id="{102CC4AF-3737-B7F4-F49E-798002808B63}"/>
                </a:ext>
              </a:extLst>
            </p:cNvPr>
            <p:cNvSpPr/>
            <p:nvPr/>
          </p:nvSpPr>
          <p:spPr bwMode="auto">
            <a:xfrm>
              <a:off x="5943600" y="3124200"/>
              <a:ext cx="304800" cy="304800"/>
            </a:xfrm>
            <a:prstGeom prst="ellipse">
              <a:avLst/>
            </a:prstGeom>
            <a:gradFill flip="none" rotWithShape="1">
              <a:gsLst>
                <a:gs pos="79800">
                  <a:schemeClr val="bg1">
                    <a:alpha val="0"/>
                  </a:schemeClr>
                </a:gs>
                <a:gs pos="0">
                  <a:srgbClr val="1E77B4"/>
                </a:gs>
              </a:gsLst>
              <a:path path="circle">
                <a:fillToRect l="50000" t="50000" r="50000" b="50000"/>
              </a:path>
              <a:tileRect/>
            </a:gra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2121" name="5-Point Star 46">
              <a:extLst>
                <a:ext uri="{FF2B5EF4-FFF2-40B4-BE49-F238E27FC236}">
                  <a16:creationId xmlns:a16="http://schemas.microsoft.com/office/drawing/2014/main" id="{136BE4AB-AC92-9EF1-F377-8E3981DD6A97}"/>
                </a:ext>
              </a:extLst>
            </p:cNvPr>
            <p:cNvSpPr/>
            <p:nvPr/>
          </p:nvSpPr>
          <p:spPr bwMode="auto">
            <a:xfrm>
              <a:off x="6050280" y="3230880"/>
              <a:ext cx="91440" cy="91440"/>
            </a:xfrm>
            <a:prstGeom prst="star5">
              <a:avLst/>
            </a:prstGeom>
            <a:solidFill>
              <a:srgbClr val="2CA02B"/>
            </a:solidFill>
            <a:ln w="25400" cap="flat" cmpd="sng" algn="ctr">
              <a:solidFill>
                <a:srgbClr val="1E77B4"/>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grpSp>
        <p:nvGrpSpPr>
          <p:cNvPr id="2127" name="Group 2126">
            <a:extLst>
              <a:ext uri="{FF2B5EF4-FFF2-40B4-BE49-F238E27FC236}">
                <a16:creationId xmlns:a16="http://schemas.microsoft.com/office/drawing/2014/main" id="{BC02578E-6314-9E8A-9AE2-95EE89331E8E}"/>
              </a:ext>
            </a:extLst>
          </p:cNvPr>
          <p:cNvGrpSpPr/>
          <p:nvPr/>
        </p:nvGrpSpPr>
        <p:grpSpPr>
          <a:xfrm>
            <a:off x="1307468" y="1808820"/>
            <a:ext cx="0" cy="1296144"/>
            <a:chOff x="1307468" y="1808820"/>
            <a:chExt cx="0" cy="1296144"/>
          </a:xfrm>
        </p:grpSpPr>
        <p:cxnSp>
          <p:nvCxnSpPr>
            <p:cNvPr id="2123" name="Straight Arrow Connector 2122">
              <a:extLst>
                <a:ext uri="{FF2B5EF4-FFF2-40B4-BE49-F238E27FC236}">
                  <a16:creationId xmlns:a16="http://schemas.microsoft.com/office/drawing/2014/main" id="{E3F538F0-C041-6F3F-9F93-C585D4D6527F}"/>
                </a:ext>
              </a:extLst>
            </p:cNvPr>
            <p:cNvCxnSpPr>
              <a:cxnSpLocks/>
            </p:cNvCxnSpPr>
            <p:nvPr/>
          </p:nvCxnSpPr>
          <p:spPr bwMode="auto">
            <a:xfrm flipV="1">
              <a:off x="1307468" y="1808820"/>
              <a:ext cx="0" cy="576064"/>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cxnSp>
          <p:nvCxnSpPr>
            <p:cNvPr id="2126" name="Straight Arrow Connector 2125">
              <a:extLst>
                <a:ext uri="{FF2B5EF4-FFF2-40B4-BE49-F238E27FC236}">
                  <a16:creationId xmlns:a16="http://schemas.microsoft.com/office/drawing/2014/main" id="{8D18CA18-F785-E06E-3E8E-B8F72197A39F}"/>
                </a:ext>
              </a:extLst>
            </p:cNvPr>
            <p:cNvCxnSpPr/>
            <p:nvPr/>
          </p:nvCxnSpPr>
          <p:spPr bwMode="auto">
            <a:xfrm>
              <a:off x="1307468" y="2384884"/>
              <a:ext cx="0" cy="720080"/>
            </a:xfrm>
            <a:prstGeom prst="straightConnector1">
              <a:avLst/>
            </a:prstGeom>
            <a:solidFill>
              <a:schemeClr val="accent1"/>
            </a:solidFill>
            <a:ln w="38100" cap="flat" cmpd="sng" algn="ctr">
              <a:solidFill>
                <a:schemeClr val="tx1"/>
              </a:solidFill>
              <a:prstDash val="sysDot"/>
              <a:round/>
              <a:headEnd type="none" w="med" len="med"/>
              <a:tailEnd type="triangle"/>
            </a:ln>
            <a:effectLst/>
          </p:spPr>
        </p:cxnSp>
      </p:grpSp>
    </p:spTree>
    <p:extLst>
      <p:ext uri="{BB962C8B-B14F-4D97-AF65-F5344CB8AC3E}">
        <p14:creationId xmlns:p14="http://schemas.microsoft.com/office/powerpoint/2010/main" val="256932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8"/>
                                        </p:tgtEl>
                                        <p:attrNameLst>
                                          <p:attrName>style.visibility</p:attrName>
                                        </p:attrNameLst>
                                      </p:cBhvr>
                                      <p:to>
                                        <p:strVal val="visible"/>
                                      </p:to>
                                    </p:set>
                                  </p:childTnLst>
                                </p:cTn>
                              </p:par>
                              <p:par>
                                <p:cTn id="7" presetID="1" presetClass="emph" presetSubtype="2" autoRev="1" fill="hold" nodeType="withEffect">
                                  <p:stCondLst>
                                    <p:cond delay="0"/>
                                  </p:stCondLst>
                                  <p:childTnLst>
                                    <p:animClr clrSpc="rgb" dir="cw">
                                      <p:cBhvr>
                                        <p:cTn id="8" dur="3000" fill="hold"/>
                                        <p:tgtEl>
                                          <p:spTgt spid="2"/>
                                        </p:tgtEl>
                                        <p:attrNameLst>
                                          <p:attrName>fillcolor</p:attrName>
                                        </p:attrNameLst>
                                      </p:cBhvr>
                                      <p:to>
                                        <a:srgbClr val="F5FA14"/>
                                      </p:to>
                                    </p:animClr>
                                    <p:set>
                                      <p:cBhvr>
                                        <p:cTn id="9" dur="3000" fill="hold"/>
                                        <p:tgtEl>
                                          <p:spTgt spid="2"/>
                                        </p:tgtEl>
                                        <p:attrNameLst>
                                          <p:attrName>fill.type</p:attrName>
                                        </p:attrNameLst>
                                      </p:cBhvr>
                                      <p:to>
                                        <p:strVal val="solid"/>
                                      </p:to>
                                    </p:set>
                                    <p:set>
                                      <p:cBhvr>
                                        <p:cTn id="10" dur="3000" fill="hold"/>
                                        <p:tgtEl>
                                          <p:spTgt spid="2"/>
                                        </p:tgtEl>
                                        <p:attrNameLst>
                                          <p:attrName>fill.on</p:attrName>
                                        </p:attrNameLst>
                                      </p:cBhvr>
                                      <p:to>
                                        <p:strVal val="true"/>
                                      </p:to>
                                    </p:set>
                                  </p:childTnLst>
                                </p:cTn>
                              </p:par>
                              <p:par>
                                <p:cTn id="11" presetID="1" presetClass="entr" presetSubtype="0" fill="hold" nodeType="withEffect">
                                  <p:stCondLst>
                                    <p:cond delay="0"/>
                                  </p:stCondLst>
                                  <p:childTnLst>
                                    <p:set>
                                      <p:cBhvr>
                                        <p:cTn id="12" dur="1" fill="hold">
                                          <p:stCondLst>
                                            <p:cond delay="0"/>
                                          </p:stCondLst>
                                        </p:cTn>
                                        <p:tgtEl>
                                          <p:spTgt spid="20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06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7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7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8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8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mph" presetSubtype="2" autoRev="1" fill="hold" nodeType="withEffect">
                                  <p:stCondLst>
                                    <p:cond delay="0"/>
                                  </p:stCondLst>
                                  <p:childTnLst>
                                    <p:animClr clrSpc="rgb" dir="cw">
                                      <p:cBhvr>
                                        <p:cTn id="56" dur="3000" fill="hold"/>
                                        <p:tgtEl>
                                          <p:spTgt spid="19"/>
                                        </p:tgtEl>
                                        <p:attrNameLst>
                                          <p:attrName>fillcolor</p:attrName>
                                        </p:attrNameLst>
                                      </p:cBhvr>
                                      <p:to>
                                        <a:srgbClr val="F5FA14"/>
                                      </p:to>
                                    </p:animClr>
                                    <p:set>
                                      <p:cBhvr>
                                        <p:cTn id="57" dur="3000" fill="hold"/>
                                        <p:tgtEl>
                                          <p:spTgt spid="19"/>
                                        </p:tgtEl>
                                        <p:attrNameLst>
                                          <p:attrName>fill.type</p:attrName>
                                        </p:attrNameLst>
                                      </p:cBhvr>
                                      <p:to>
                                        <p:strVal val="solid"/>
                                      </p:to>
                                    </p:set>
                                    <p:set>
                                      <p:cBhvr>
                                        <p:cTn id="58" dur="3000" fill="hold"/>
                                        <p:tgtEl>
                                          <p:spTgt spid="19"/>
                                        </p:tgtEl>
                                        <p:attrNameLst>
                                          <p:attrName>fill.on</p:attrName>
                                        </p:attrNameLst>
                                      </p:cBhvr>
                                      <p:to>
                                        <p:strVal val="tru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6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06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4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052"/>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2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10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1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116"/>
                                        </p:tgtEl>
                                        <p:attrNameLst>
                                          <p:attrName>style.visibility</p:attrName>
                                        </p:attrNameLst>
                                      </p:cBhvr>
                                      <p:to>
                                        <p:strVal val="visible"/>
                                      </p:to>
                                    </p:set>
                                  </p:childTnLst>
                                </p:cTn>
                              </p:par>
                              <p:par>
                                <p:cTn id="93" presetID="1" presetClass="emph" presetSubtype="2" autoRev="1" fill="hold" nodeType="withEffect">
                                  <p:stCondLst>
                                    <p:cond delay="0"/>
                                  </p:stCondLst>
                                  <p:childTnLst>
                                    <p:animClr clrSpc="rgb" dir="cw">
                                      <p:cBhvr>
                                        <p:cTn id="94" dur="3000" fill="hold"/>
                                        <p:tgtEl>
                                          <p:spTgt spid="20"/>
                                        </p:tgtEl>
                                        <p:attrNameLst>
                                          <p:attrName>fillcolor</p:attrName>
                                        </p:attrNameLst>
                                      </p:cBhvr>
                                      <p:to>
                                        <a:srgbClr val="F5FA14"/>
                                      </p:to>
                                    </p:animClr>
                                    <p:set>
                                      <p:cBhvr>
                                        <p:cTn id="95" dur="3000" fill="hold"/>
                                        <p:tgtEl>
                                          <p:spTgt spid="20"/>
                                        </p:tgtEl>
                                        <p:attrNameLst>
                                          <p:attrName>fill.type</p:attrName>
                                        </p:attrNameLst>
                                      </p:cBhvr>
                                      <p:to>
                                        <p:strVal val="solid"/>
                                      </p:to>
                                    </p:set>
                                    <p:set>
                                      <p:cBhvr>
                                        <p:cTn id="96" dur="3000" fill="hold"/>
                                        <p:tgtEl>
                                          <p:spTgt spid="20"/>
                                        </p:tgtEl>
                                        <p:attrNameLst>
                                          <p:attrName>fill.on</p:attrName>
                                        </p:attrNameLst>
                                      </p:cBhvr>
                                      <p:to>
                                        <p:strVal val="true"/>
                                      </p:to>
                                    </p:set>
                                  </p:childTnLst>
                                </p:cTn>
                              </p:par>
                              <p:par>
                                <p:cTn id="97" presetID="1" presetClass="entr" presetSubtype="0" fill="hold" nodeType="withEffect">
                                  <p:stCondLst>
                                    <p:cond delay="0"/>
                                  </p:stCondLst>
                                  <p:childTnLst>
                                    <p:set>
                                      <p:cBhvr>
                                        <p:cTn id="98" dur="1" fill="hold">
                                          <p:stCondLst>
                                            <p:cond delay="0"/>
                                          </p:stCondLst>
                                        </p:cTn>
                                        <p:tgtEl>
                                          <p:spTgt spid="21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104"/>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107"/>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11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5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11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119"/>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10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08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089"/>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09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09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mph" presetSubtype="2" autoRev="1" fill="hold" nodeType="withEffect">
                                  <p:stCondLst>
                                    <p:cond delay="0"/>
                                  </p:stCondLst>
                                  <p:childTnLst>
                                    <p:animClr clrSpc="rgb" dir="cw">
                                      <p:cBhvr>
                                        <p:cTn id="130" dur="3000" fill="hold"/>
                                        <p:tgtEl>
                                          <p:spTgt spid="2"/>
                                        </p:tgtEl>
                                        <p:attrNameLst>
                                          <p:attrName>fillcolor</p:attrName>
                                        </p:attrNameLst>
                                      </p:cBhvr>
                                      <p:to>
                                        <a:srgbClr val="F5FA14"/>
                                      </p:to>
                                    </p:animClr>
                                    <p:set>
                                      <p:cBhvr>
                                        <p:cTn id="131" dur="3000" fill="hold"/>
                                        <p:tgtEl>
                                          <p:spTgt spid="2"/>
                                        </p:tgtEl>
                                        <p:attrNameLst>
                                          <p:attrName>fill.type</p:attrName>
                                        </p:attrNameLst>
                                      </p:cBhvr>
                                      <p:to>
                                        <p:strVal val="solid"/>
                                      </p:to>
                                    </p:set>
                                    <p:set>
                                      <p:cBhvr>
                                        <p:cTn id="132" dur="3000" fill="hold"/>
                                        <p:tgtEl>
                                          <p:spTgt spid="2"/>
                                        </p:tgtEl>
                                        <p:attrNameLst>
                                          <p:attrName>fill.on</p:attrName>
                                        </p:attrNameLst>
                                      </p:cBhvr>
                                      <p:to>
                                        <p:strVal val="true"/>
                                      </p:to>
                                    </p:set>
                                  </p:childTnLst>
                                </p:cTn>
                              </p:par>
                              <p:par>
                                <p:cTn id="133" presetID="1" presetClass="entr" presetSubtype="0" fill="hold" nodeType="withEffect">
                                  <p:stCondLst>
                                    <p:cond delay="0"/>
                                  </p:stCondLst>
                                  <p:childTnLst>
                                    <p:set>
                                      <p:cBhvr>
                                        <p:cTn id="134" dur="1" fill="hold">
                                          <p:stCondLst>
                                            <p:cond delay="0"/>
                                          </p:stCondLst>
                                        </p:cTn>
                                        <p:tgtEl>
                                          <p:spTgt spid="20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127"/>
                                        </p:tgtEl>
                                        <p:attrNameLst>
                                          <p:attrName>style.visibility</p:attrName>
                                        </p:attrNameLst>
                                      </p:cBhvr>
                                      <p:to>
                                        <p:strVal val="visible"/>
                                      </p:to>
                                    </p:set>
                                  </p:childTnLst>
                                </p:cTn>
                              </p:par>
                              <p:par>
                                <p:cTn id="139" presetID="26" presetClass="emph" presetSubtype="0" fill="hold" nodeType="withEffect">
                                  <p:stCondLst>
                                    <p:cond delay="0"/>
                                  </p:stCondLst>
                                  <p:childTnLst>
                                    <p:animEffect transition="out" filter="fade">
                                      <p:cBhvr>
                                        <p:cTn id="140" dur="1000" tmFilter="0, 0; .2, .5; .8, .5; 1, 0"/>
                                        <p:tgtEl>
                                          <p:spTgt spid="2127"/>
                                        </p:tgtEl>
                                      </p:cBhvr>
                                    </p:animEffect>
                                    <p:animScale>
                                      <p:cBhvr>
                                        <p:cTn id="141" dur="500" autoRev="1" fill="hold"/>
                                        <p:tgtEl>
                                          <p:spTgt spid="2127"/>
                                        </p:tgtEl>
                                      </p:cBhvr>
                                      <p:by x="105000" y="105000"/>
                                    </p:animScale>
                                  </p:childTnLst>
                                </p:cTn>
                              </p:par>
                              <p:par>
                                <p:cTn id="142" presetID="1" presetClass="entr" presetSubtype="0" fill="hold" grpId="0" nodeType="withEffect">
                                  <p:stCondLst>
                                    <p:cond delay="0"/>
                                  </p:stCondLst>
                                  <p:childTnLst>
                                    <p:set>
                                      <p:cBhvr>
                                        <p:cTn id="143" dur="1" fill="hold">
                                          <p:stCondLst>
                                            <p:cond delay="0"/>
                                          </p:stCondLst>
                                        </p:cTn>
                                        <p:tgtEl>
                                          <p:spTgt spid="2051"/>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2127"/>
                                        </p:tgtEl>
                                        <p:attrNameLst>
                                          <p:attrName>style.visibility</p:attrName>
                                        </p:attrNameLst>
                                      </p:cBhvr>
                                      <p:to>
                                        <p:strVal val="visible"/>
                                      </p:to>
                                    </p:set>
                                  </p:childTnLst>
                                </p:cTn>
                              </p:par>
                              <p:par>
                                <p:cTn id="146" presetID="1" presetClass="exit" presetSubtype="0" fill="hold" grpId="1" nodeType="withEffect">
                                  <p:stCondLst>
                                    <p:cond delay="0"/>
                                  </p:stCondLst>
                                  <p:childTnLst>
                                    <p:set>
                                      <p:cBhvr>
                                        <p:cTn id="147" dur="1" fill="hold">
                                          <p:stCondLst>
                                            <p:cond delay="0"/>
                                          </p:stCondLst>
                                        </p:cTn>
                                        <p:tgtEl>
                                          <p:spTgt spid="59"/>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2101"/>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2086"/>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2089"/>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2092"/>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2095"/>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58"/>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2098"/>
                                        </p:tgtEl>
                                        <p:attrNameLst>
                                          <p:attrName>style.visibility</p:attrName>
                                        </p:attrNameLst>
                                      </p:cBhvr>
                                      <p:to>
                                        <p:strVal val="hidden"/>
                                      </p:to>
                                    </p:set>
                                  </p:childTnLst>
                                </p:cTn>
                              </p:par>
                              <p:par>
                                <p:cTn id="162" presetID="1" presetClass="emph" presetSubtype="2" autoRev="1" fill="hold" nodeType="withEffect">
                                  <p:stCondLst>
                                    <p:cond delay="0"/>
                                  </p:stCondLst>
                                  <p:childTnLst>
                                    <p:animClr clrSpc="rgb" dir="cw">
                                      <p:cBhvr>
                                        <p:cTn id="163" dur="2000" fill="hold"/>
                                        <p:tgtEl>
                                          <p:spTgt spid="2"/>
                                        </p:tgtEl>
                                        <p:attrNameLst>
                                          <p:attrName>fillcolor</p:attrName>
                                        </p:attrNameLst>
                                      </p:cBhvr>
                                      <p:to>
                                        <a:srgbClr val="F5FA14"/>
                                      </p:to>
                                    </p:animClr>
                                    <p:set>
                                      <p:cBhvr>
                                        <p:cTn id="164" dur="2000" fill="hold"/>
                                        <p:tgtEl>
                                          <p:spTgt spid="2"/>
                                        </p:tgtEl>
                                        <p:attrNameLst>
                                          <p:attrName>fill.type</p:attrName>
                                        </p:attrNameLst>
                                      </p:cBhvr>
                                      <p:to>
                                        <p:strVal val="solid"/>
                                      </p:to>
                                    </p:set>
                                    <p:set>
                                      <p:cBhvr>
                                        <p:cTn id="165"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49" grpId="0" animBg="1"/>
      <p:bldP spid="49" grpId="1" animBg="1"/>
      <p:bldP spid="52" grpId="0" animBg="1"/>
      <p:bldP spid="52" grpId="1" animBg="1"/>
      <p:bldP spid="58" grpId="0" animBg="1"/>
      <p:bldP spid="58" grpId="1" animBg="1"/>
      <p:bldP spid="59" grpId="0" animBg="1"/>
      <p:bldP spid="59" grpId="1" animBg="1"/>
      <p:bldP spid="46" grpId="0" animBg="1"/>
      <p:bldP spid="46" grpId="1" animBg="1"/>
      <p:bldP spid="20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DFB87F5-1A79-2F1B-7A51-C66F50276B72}"/>
              </a:ext>
            </a:extLst>
          </p:cNvPr>
          <p:cNvGraphicFramePr>
            <a:graphicFrameLocks noGrp="1"/>
          </p:cNvGraphicFramePr>
          <p:nvPr>
            <p:ph idx="1"/>
            <p:extLst>
              <p:ext uri="{D42A27DB-BD31-4B8C-83A1-F6EECF244321}">
                <p14:modId xmlns:p14="http://schemas.microsoft.com/office/powerpoint/2010/main" val="2249826063"/>
              </p:ext>
            </p:extLst>
          </p:nvPr>
        </p:nvGraphicFramePr>
        <p:xfrm>
          <a:off x="1875284" y="890207"/>
          <a:ext cx="8397180" cy="4050961"/>
        </p:xfrm>
        <a:graphic>
          <a:graphicData uri="http://schemas.openxmlformats.org/drawingml/2006/table">
            <a:tbl>
              <a:tblPr firstRow="1" bandRow="1">
                <a:tableStyleId>{5C22544A-7EE6-4342-B048-85BDC9FD1C3A}</a:tableStyleId>
              </a:tblPr>
              <a:tblGrid>
                <a:gridCol w="1621099">
                  <a:extLst>
                    <a:ext uri="{9D8B030D-6E8A-4147-A177-3AD203B41FA5}">
                      <a16:colId xmlns:a16="http://schemas.microsoft.com/office/drawing/2014/main" val="2655813291"/>
                    </a:ext>
                  </a:extLst>
                </a:gridCol>
                <a:gridCol w="1242110">
                  <a:extLst>
                    <a:ext uri="{9D8B030D-6E8A-4147-A177-3AD203B41FA5}">
                      <a16:colId xmlns:a16="http://schemas.microsoft.com/office/drawing/2014/main" val="3711053718"/>
                    </a:ext>
                  </a:extLst>
                </a:gridCol>
                <a:gridCol w="1397373">
                  <a:extLst>
                    <a:ext uri="{9D8B030D-6E8A-4147-A177-3AD203B41FA5}">
                      <a16:colId xmlns:a16="http://schemas.microsoft.com/office/drawing/2014/main" val="1068224521"/>
                    </a:ext>
                  </a:extLst>
                </a:gridCol>
                <a:gridCol w="1009215">
                  <a:extLst>
                    <a:ext uri="{9D8B030D-6E8A-4147-A177-3AD203B41FA5}">
                      <a16:colId xmlns:a16="http://schemas.microsoft.com/office/drawing/2014/main" val="488545437"/>
                    </a:ext>
                  </a:extLst>
                </a:gridCol>
                <a:gridCol w="105968">
                  <a:extLst>
                    <a:ext uri="{9D8B030D-6E8A-4147-A177-3AD203B41FA5}">
                      <a16:colId xmlns:a16="http://schemas.microsoft.com/office/drawing/2014/main" val="3086303389"/>
                    </a:ext>
                  </a:extLst>
                </a:gridCol>
                <a:gridCol w="980878">
                  <a:extLst>
                    <a:ext uri="{9D8B030D-6E8A-4147-A177-3AD203B41FA5}">
                      <a16:colId xmlns:a16="http://schemas.microsoft.com/office/drawing/2014/main" val="1784340473"/>
                    </a:ext>
                  </a:extLst>
                </a:gridCol>
                <a:gridCol w="953691">
                  <a:extLst>
                    <a:ext uri="{9D8B030D-6E8A-4147-A177-3AD203B41FA5}">
                      <a16:colId xmlns:a16="http://schemas.microsoft.com/office/drawing/2014/main" val="3403572354"/>
                    </a:ext>
                  </a:extLst>
                </a:gridCol>
                <a:gridCol w="1086846">
                  <a:extLst>
                    <a:ext uri="{9D8B030D-6E8A-4147-A177-3AD203B41FA5}">
                      <a16:colId xmlns:a16="http://schemas.microsoft.com/office/drawing/2014/main" val="3305325990"/>
                    </a:ext>
                  </a:extLst>
                </a:gridCol>
              </a:tblGrid>
              <a:tr h="612817">
                <a:tc>
                  <a:txBody>
                    <a:bodyPr/>
                    <a:lstStyle/>
                    <a:p>
                      <a:pPr algn="ctr" rtl="0" fontAlgn="b"/>
                      <a:r>
                        <a:rPr lang="en-US" b="1" dirty="0">
                          <a:effectLst/>
                        </a:rPr>
                        <a:t>Design</a:t>
                      </a:r>
                      <a:br>
                        <a:rPr lang="en-US" b="1" dirty="0">
                          <a:effectLst/>
                        </a:rPr>
                      </a:br>
                      <a:r>
                        <a:rPr lang="en-US" b="1" dirty="0">
                          <a:effectLst/>
                        </a:rPr>
                        <a:t>Enablement</a:t>
                      </a:r>
                    </a:p>
                  </a:txBody>
                  <a:tcPr marL="28575" marR="28575" marT="19050" marB="19050" anchor="b"/>
                </a:tc>
                <a:tc>
                  <a:txBody>
                    <a:bodyPr/>
                    <a:lstStyle/>
                    <a:p>
                      <a:pPr algn="ctr" rtl="0" fontAlgn="b"/>
                      <a:r>
                        <a:rPr lang="en-US" b="1" dirty="0">
                          <a:effectLst/>
                        </a:rPr>
                        <a:t>Macro</a:t>
                      </a:r>
                      <a:br>
                        <a:rPr lang="en-US" b="1" dirty="0">
                          <a:effectLst/>
                        </a:rPr>
                      </a:br>
                      <a:r>
                        <a:rPr lang="en-US" b="1" dirty="0">
                          <a:effectLst/>
                        </a:rPr>
                        <a:t>Placers</a:t>
                      </a:r>
                    </a:p>
                  </a:txBody>
                  <a:tcPr marL="28575" marR="28575" marT="19050" marB="19050" anchor="b"/>
                </a:tc>
                <a:tc>
                  <a:txBody>
                    <a:bodyPr/>
                    <a:lstStyle/>
                    <a:p>
                      <a:pPr algn="ctr" rtl="0" fontAlgn="b"/>
                      <a:r>
                        <a:rPr lang="en-US" b="1" dirty="0">
                          <a:effectLst/>
                        </a:rPr>
                        <a:t>Area </a:t>
                      </a:r>
                    </a:p>
                    <a:p>
                      <a:pPr algn="ctr" rtl="0" fontAlgn="b"/>
                      <a:r>
                        <a:rPr lang="en-US" b="1" dirty="0">
                          <a:effectLst/>
                        </a:rPr>
                        <a:t>(um</a:t>
                      </a:r>
                      <a:r>
                        <a:rPr lang="en-US" b="1" baseline="30000" dirty="0">
                          <a:effectLst/>
                        </a:rPr>
                        <a:t>2</a:t>
                      </a:r>
                      <a:r>
                        <a:rPr lang="en-US" b="1" dirty="0">
                          <a:effectLst/>
                        </a:rPr>
                        <a:t>)</a:t>
                      </a:r>
                    </a:p>
                  </a:txBody>
                  <a:tcPr marL="28575" marR="28575" marT="19050" marB="19050" anchor="b"/>
                </a:tc>
                <a:tc gridSpan="2">
                  <a:txBody>
                    <a:bodyPr/>
                    <a:lstStyle/>
                    <a:p>
                      <a:pPr algn="ctr" rtl="0" fontAlgn="b"/>
                      <a:r>
                        <a:rPr lang="en-US" b="1">
                          <a:effectLst/>
                        </a:rPr>
                        <a:t>rWL </a:t>
                      </a:r>
                    </a:p>
                    <a:p>
                      <a:pPr algn="ctr" rtl="0" fontAlgn="b"/>
                      <a:r>
                        <a:rPr lang="en-US" b="1">
                          <a:effectLst/>
                        </a:rPr>
                        <a:t>(mm)</a:t>
                      </a:r>
                      <a:endParaRPr lang="en-US"/>
                    </a:p>
                  </a:txBody>
                  <a:tcPr marL="28575" marR="28575" marT="19050" marB="19050" anchor="b"/>
                </a:tc>
                <a:tc hMerge="1">
                  <a:txBody>
                    <a:bodyPr/>
                    <a:lstStyle/>
                    <a:p>
                      <a:pPr algn="ctr" rtl="0" fontAlgn="b"/>
                      <a:r>
                        <a:rPr lang="en-US" b="1">
                          <a:effectLst/>
                        </a:rPr>
                        <a:t>Power </a:t>
                      </a:r>
                    </a:p>
                    <a:p>
                      <a:pPr algn="ctr" rtl="0" fontAlgn="b"/>
                      <a:r>
                        <a:rPr lang="en-US" b="1">
                          <a:effectLst/>
                        </a:rPr>
                        <a:t>(mW)</a:t>
                      </a:r>
                      <a:endParaRPr lang="en-US"/>
                    </a:p>
                  </a:txBody>
                  <a:tcPr marL="28575" marR="28575" marT="19050" marB="19050" anchor="b"/>
                </a:tc>
                <a:tc>
                  <a:txBody>
                    <a:bodyPr/>
                    <a:lstStyle/>
                    <a:p>
                      <a:pPr algn="ctr" rtl="0" fontAlgn="b"/>
                      <a:r>
                        <a:rPr lang="en-US" b="1">
                          <a:effectLst/>
                        </a:rPr>
                        <a:t>Power </a:t>
                      </a:r>
                    </a:p>
                    <a:p>
                      <a:pPr algn="ctr" rtl="0" fontAlgn="b"/>
                      <a:r>
                        <a:rPr lang="en-US" b="1">
                          <a:effectLst/>
                        </a:rPr>
                        <a:t>(mW)</a:t>
                      </a:r>
                      <a:endParaRPr lang="en-US"/>
                    </a:p>
                  </a:txBody>
                  <a:tcPr marL="28575" marR="28575" marT="19050" marB="19050" anchor="b"/>
                </a:tc>
                <a:tc>
                  <a:txBody>
                    <a:bodyPr/>
                    <a:lstStyle/>
                    <a:p>
                      <a:pPr algn="ctr" rtl="0" fontAlgn="b"/>
                      <a:r>
                        <a:rPr lang="en-US" b="1">
                          <a:effectLst/>
                        </a:rPr>
                        <a:t>WNS </a:t>
                      </a:r>
                    </a:p>
                    <a:p>
                      <a:pPr algn="ctr" rtl="0" fontAlgn="b"/>
                      <a:r>
                        <a:rPr lang="en-US" b="1">
                          <a:effectLst/>
                        </a:rPr>
                        <a:t>(ps)</a:t>
                      </a:r>
                      <a:endParaRPr lang="en-US"/>
                    </a:p>
                  </a:txBody>
                  <a:tcPr marL="28575" marR="28575" marT="19050" marB="19050" anchor="b"/>
                </a:tc>
                <a:tc>
                  <a:txBody>
                    <a:bodyPr/>
                    <a:lstStyle/>
                    <a:p>
                      <a:pPr algn="ctr" rtl="0" fontAlgn="b"/>
                      <a:r>
                        <a:rPr lang="en-US" b="1">
                          <a:effectLst/>
                        </a:rPr>
                        <a:t>TNS </a:t>
                      </a:r>
                    </a:p>
                    <a:p>
                      <a:pPr algn="ctr" rtl="0" fontAlgn="b"/>
                      <a:r>
                        <a:rPr lang="en-US" b="1">
                          <a:effectLst/>
                        </a:rPr>
                        <a:t>(ns)</a:t>
                      </a:r>
                      <a:endParaRPr lang="en-US"/>
                    </a:p>
                  </a:txBody>
                  <a:tcPr marL="28575" marR="28575" marT="19050" marB="19050" anchor="b"/>
                </a:tc>
                <a:extLst>
                  <a:ext uri="{0D108BD9-81ED-4DB2-BD59-A6C34878D82A}">
                    <a16:rowId xmlns:a16="http://schemas.microsoft.com/office/drawing/2014/main" val="4081628903"/>
                  </a:ext>
                </a:extLst>
              </a:tr>
              <a:tr h="382016">
                <a:tc rowSpan="2">
                  <a:txBody>
                    <a:bodyPr/>
                    <a:lstStyle/>
                    <a:p>
                      <a:pPr algn="ctr"/>
                      <a:r>
                        <a:rPr lang="en-US" b="1" dirty="0" err="1"/>
                        <a:t>BlackParrot</a:t>
                      </a:r>
                      <a:endParaRPr lang="en-US" b="1" dirty="0"/>
                    </a:p>
                    <a:p>
                      <a:pPr algn="ctr"/>
                      <a:r>
                        <a:rPr lang="en-US" b="1" dirty="0"/>
                        <a:t>NG45</a:t>
                      </a:r>
                    </a:p>
                  </a:txBody>
                  <a:tcPr/>
                </a:tc>
                <a:tc>
                  <a:txBody>
                    <a:bodyPr/>
                    <a:lstStyle/>
                    <a:p>
                      <a:pPr algn="ctr"/>
                      <a:r>
                        <a:rPr lang="en-US" b="1" i="1" dirty="0"/>
                        <a:t>CT</a:t>
                      </a:r>
                    </a:p>
                  </a:txBody>
                  <a:tcPr/>
                </a:tc>
                <a:tc>
                  <a:txBody>
                    <a:bodyPr/>
                    <a:lstStyle/>
                    <a:p>
                      <a:pPr algn="r"/>
                      <a:r>
                        <a:rPr lang="en-US" sz="2000" dirty="0">
                          <a:effectLst/>
                        </a:rPr>
                        <a:t>1,956,712</a:t>
                      </a:r>
                      <a:endParaRPr lang="en-US" sz="2000" dirty="0"/>
                    </a:p>
                  </a:txBody>
                  <a:tcPr marL="28575" marR="28575" marT="19050" marB="19050" anchor="b"/>
                </a:tc>
                <a:tc gridSpan="2">
                  <a:txBody>
                    <a:bodyPr/>
                    <a:lstStyle/>
                    <a:p>
                      <a:pPr algn="r"/>
                      <a:r>
                        <a:rPr lang="en-US" sz="2000" dirty="0">
                          <a:effectLst/>
                        </a:rPr>
                        <a:t>36,845</a:t>
                      </a:r>
                      <a:endParaRPr lang="en-US" sz="2000" dirty="0"/>
                    </a:p>
                  </a:txBody>
                  <a:tcPr marL="28575" marR="28575" marT="19050" marB="19050" anchor="b"/>
                </a:tc>
                <a:tc hMerge="1">
                  <a:txBody>
                    <a:bodyPr/>
                    <a:lstStyle/>
                    <a:p>
                      <a:pPr algn="r"/>
                      <a:r>
                        <a:rPr lang="en-US" dirty="0">
                          <a:effectLst/>
                        </a:rPr>
                        <a:t>4627.4</a:t>
                      </a:r>
                      <a:endParaRPr lang="en-US" dirty="0"/>
                    </a:p>
                  </a:txBody>
                  <a:tcPr marL="28575" marR="28575" marT="19050" marB="19050" anchor="b"/>
                </a:tc>
                <a:tc>
                  <a:txBody>
                    <a:bodyPr/>
                    <a:lstStyle/>
                    <a:p>
                      <a:pPr algn="r"/>
                      <a:r>
                        <a:rPr lang="en-US" sz="2000">
                          <a:effectLst/>
                        </a:rPr>
                        <a:t>4627.4</a:t>
                      </a:r>
                      <a:endParaRPr lang="en-US" sz="2000" dirty="0"/>
                    </a:p>
                  </a:txBody>
                  <a:tcPr marL="28575" marR="28575" marT="19050" marB="19050" anchor="b"/>
                </a:tc>
                <a:tc>
                  <a:txBody>
                    <a:bodyPr/>
                    <a:lstStyle/>
                    <a:p>
                      <a:pPr algn="r"/>
                      <a:r>
                        <a:rPr lang="en-US" sz="2000" dirty="0">
                          <a:effectLst/>
                        </a:rPr>
                        <a:t>-185</a:t>
                      </a:r>
                      <a:endParaRPr lang="en-US" sz="2000" dirty="0"/>
                    </a:p>
                  </a:txBody>
                  <a:tcPr marL="28575" marR="28575" marT="19050" marB="19050" anchor="b"/>
                </a:tc>
                <a:tc>
                  <a:txBody>
                    <a:bodyPr/>
                    <a:lstStyle/>
                    <a:p>
                      <a:pPr algn="r"/>
                      <a:r>
                        <a:rPr lang="en-US" sz="2000">
                          <a:effectLst/>
                        </a:rPr>
                        <a:t>-1040.8</a:t>
                      </a:r>
                      <a:endParaRPr lang="en-US" sz="2000" dirty="0"/>
                    </a:p>
                  </a:txBody>
                  <a:tcPr marL="28575" marR="28575" marT="19050" marB="19050" anchor="b"/>
                </a:tc>
                <a:extLst>
                  <a:ext uri="{0D108BD9-81ED-4DB2-BD59-A6C34878D82A}">
                    <a16:rowId xmlns:a16="http://schemas.microsoft.com/office/drawing/2014/main" val="2550521953"/>
                  </a:ext>
                </a:extLst>
              </a:tr>
              <a:tr h="382016">
                <a:tc vMerge="1">
                  <a:txBody>
                    <a:bodyPr/>
                    <a:lstStyle/>
                    <a:p>
                      <a:endParaRPr lang="en-US" dirty="0"/>
                    </a:p>
                  </a:txBody>
                  <a:tcPr/>
                </a:tc>
                <a:tc>
                  <a:txBody>
                    <a:bodyPr/>
                    <a:lstStyle/>
                    <a:p>
                      <a:pPr algn="ctr"/>
                      <a:r>
                        <a:rPr lang="en-US" b="1" dirty="0"/>
                        <a:t>Human</a:t>
                      </a:r>
                    </a:p>
                  </a:txBody>
                  <a:tcPr/>
                </a:tc>
                <a:tc>
                  <a:txBody>
                    <a:bodyPr/>
                    <a:lstStyle/>
                    <a:p>
                      <a:pPr algn="r"/>
                      <a:r>
                        <a:rPr lang="en-US" sz="2000" b="0" dirty="0">
                          <a:solidFill>
                            <a:srgbClr val="0432FF"/>
                          </a:solidFill>
                          <a:effectLst/>
                        </a:rPr>
                        <a:t>1,919,928</a:t>
                      </a:r>
                      <a:endParaRPr lang="en-US" sz="2000" b="0" dirty="0">
                        <a:solidFill>
                          <a:srgbClr val="0432FF"/>
                        </a:solidFill>
                      </a:endParaRPr>
                    </a:p>
                  </a:txBody>
                  <a:tcPr marL="28575" marR="28575" marT="19050" marB="19050" anchor="b"/>
                </a:tc>
                <a:tc gridSpan="2">
                  <a:txBody>
                    <a:bodyPr/>
                    <a:lstStyle/>
                    <a:p>
                      <a:pPr algn="r"/>
                      <a:r>
                        <a:rPr lang="en-US" sz="2000" b="0" dirty="0">
                          <a:solidFill>
                            <a:srgbClr val="0432FF"/>
                          </a:solidFill>
                          <a:effectLst/>
                        </a:rPr>
                        <a:t>25,916</a:t>
                      </a:r>
                      <a:endParaRPr lang="en-US" sz="2000" b="0" dirty="0">
                        <a:solidFill>
                          <a:srgbClr val="0432FF"/>
                        </a:solidFill>
                      </a:endParaRPr>
                    </a:p>
                  </a:txBody>
                  <a:tcPr marL="28575" marR="28575" marT="19050" marB="19050" anchor="b"/>
                </a:tc>
                <a:tc hMerge="1">
                  <a:txBody>
                    <a:bodyPr/>
                    <a:lstStyle/>
                    <a:p>
                      <a:pPr algn="r"/>
                      <a:r>
                        <a:rPr lang="en-US" b="1" dirty="0">
                          <a:solidFill>
                            <a:schemeClr val="tx2">
                              <a:lumMod val="75000"/>
                            </a:schemeClr>
                          </a:solidFill>
                          <a:effectLst/>
                        </a:rPr>
                        <a:t>4469.6</a:t>
                      </a:r>
                      <a:endParaRPr lang="en-US" b="1" dirty="0">
                        <a:solidFill>
                          <a:schemeClr val="tx2">
                            <a:lumMod val="75000"/>
                          </a:schemeClr>
                        </a:solidFill>
                      </a:endParaRPr>
                    </a:p>
                  </a:txBody>
                  <a:tcPr marL="28575" marR="28575" marT="19050" marB="19050" anchor="b"/>
                </a:tc>
                <a:tc>
                  <a:txBody>
                    <a:bodyPr/>
                    <a:lstStyle/>
                    <a:p>
                      <a:pPr algn="r"/>
                      <a:r>
                        <a:rPr lang="en-US" sz="2000" b="0" dirty="0">
                          <a:solidFill>
                            <a:srgbClr val="0432FF"/>
                          </a:solidFill>
                          <a:effectLst/>
                        </a:rPr>
                        <a:t>4469.6</a:t>
                      </a:r>
                      <a:endParaRPr lang="en-US" sz="2000" b="0" dirty="0">
                        <a:solidFill>
                          <a:srgbClr val="0432FF"/>
                        </a:solidFill>
                      </a:endParaRPr>
                    </a:p>
                  </a:txBody>
                  <a:tcPr marL="28575" marR="28575" marT="19050" marB="19050" anchor="b"/>
                </a:tc>
                <a:tc>
                  <a:txBody>
                    <a:bodyPr/>
                    <a:lstStyle/>
                    <a:p>
                      <a:pPr algn="r"/>
                      <a:r>
                        <a:rPr lang="en-US" sz="2000" b="0" dirty="0">
                          <a:solidFill>
                            <a:srgbClr val="0432FF"/>
                          </a:solidFill>
                          <a:effectLst/>
                        </a:rPr>
                        <a:t>-97</a:t>
                      </a:r>
                      <a:endParaRPr lang="en-US" sz="2000" b="0" dirty="0">
                        <a:solidFill>
                          <a:srgbClr val="0432FF"/>
                        </a:solidFill>
                      </a:endParaRPr>
                    </a:p>
                  </a:txBody>
                  <a:tcPr marL="28575" marR="28575" marT="19050" marB="19050" anchor="b"/>
                </a:tc>
                <a:tc>
                  <a:txBody>
                    <a:bodyPr/>
                    <a:lstStyle/>
                    <a:p>
                      <a:pPr algn="r"/>
                      <a:r>
                        <a:rPr lang="en-US" sz="2000" b="0" dirty="0">
                          <a:solidFill>
                            <a:srgbClr val="0432FF"/>
                          </a:solidFill>
                          <a:effectLst/>
                        </a:rPr>
                        <a:t>-321.9</a:t>
                      </a:r>
                      <a:endParaRPr lang="en-US" sz="2000" b="0" dirty="0">
                        <a:solidFill>
                          <a:srgbClr val="0432FF"/>
                        </a:solidFill>
                      </a:endParaRPr>
                    </a:p>
                  </a:txBody>
                  <a:tcPr marL="28575" marR="28575" marT="19050" marB="19050" anchor="b"/>
                </a:tc>
                <a:extLst>
                  <a:ext uri="{0D108BD9-81ED-4DB2-BD59-A6C34878D82A}">
                    <a16:rowId xmlns:a16="http://schemas.microsoft.com/office/drawing/2014/main" val="3763778307"/>
                  </a:ext>
                </a:extLst>
              </a:tr>
              <a:tr h="382016">
                <a:tc rowSpan="2">
                  <a:txBody>
                    <a:bodyPr/>
                    <a:lstStyle/>
                    <a:p>
                      <a:pPr algn="ctr"/>
                      <a:r>
                        <a:rPr lang="en-US" b="1" dirty="0" err="1"/>
                        <a:t>MemPool</a:t>
                      </a:r>
                      <a:endParaRPr lang="en-US" b="1" dirty="0"/>
                    </a:p>
                    <a:p>
                      <a:pPr algn="ctr"/>
                      <a:r>
                        <a:rPr lang="en-US" b="1" dirty="0"/>
                        <a:t>NG45</a:t>
                      </a:r>
                    </a:p>
                  </a:txBody>
                  <a:tcPr/>
                </a:tc>
                <a:tc>
                  <a:txBody>
                    <a:bodyPr/>
                    <a:lstStyle/>
                    <a:p>
                      <a:pPr algn="ctr"/>
                      <a:r>
                        <a:rPr lang="en-US" b="1" i="1" dirty="0"/>
                        <a:t>CT</a:t>
                      </a:r>
                    </a:p>
                  </a:txBody>
                  <a:tcPr/>
                </a:tc>
                <a:tc>
                  <a:txBody>
                    <a:bodyPr/>
                    <a:lstStyle/>
                    <a:p>
                      <a:pPr algn="r"/>
                      <a:r>
                        <a:rPr lang="en-US" sz="2000" dirty="0">
                          <a:effectLst/>
                        </a:rPr>
                        <a:t>4,890,644</a:t>
                      </a:r>
                      <a:endParaRPr lang="en-US" sz="2000" dirty="0"/>
                    </a:p>
                  </a:txBody>
                  <a:tcPr marL="28575" marR="28575" marT="19050" marB="19050" anchor="b"/>
                </a:tc>
                <a:tc gridSpan="2">
                  <a:txBody>
                    <a:bodyPr/>
                    <a:lstStyle/>
                    <a:p>
                      <a:pPr algn="r"/>
                      <a:r>
                        <a:rPr lang="en-US" sz="2000">
                          <a:effectLst/>
                        </a:rPr>
                        <a:t>123,330</a:t>
                      </a:r>
                      <a:endParaRPr lang="en-US" sz="2000"/>
                    </a:p>
                  </a:txBody>
                  <a:tcPr marL="28575" marR="28575" marT="19050" marB="19050" anchor="b"/>
                </a:tc>
                <a:tc hMerge="1">
                  <a:txBody>
                    <a:bodyPr/>
                    <a:lstStyle/>
                    <a:p>
                      <a:pPr algn="r"/>
                      <a:r>
                        <a:rPr lang="en-US" dirty="0">
                          <a:effectLst/>
                        </a:rPr>
                        <a:t>2760.5</a:t>
                      </a:r>
                      <a:endParaRPr lang="en-US" dirty="0"/>
                    </a:p>
                  </a:txBody>
                  <a:tcPr marL="28575" marR="28575" marT="19050" marB="19050" anchor="b"/>
                </a:tc>
                <a:tc>
                  <a:txBody>
                    <a:bodyPr/>
                    <a:lstStyle/>
                    <a:p>
                      <a:pPr algn="r"/>
                      <a:r>
                        <a:rPr lang="en-US" sz="2000" dirty="0">
                          <a:effectLst/>
                        </a:rPr>
                        <a:t>2760.5</a:t>
                      </a:r>
                      <a:endParaRPr lang="en-US" sz="2000" dirty="0"/>
                    </a:p>
                  </a:txBody>
                  <a:tcPr marL="28575" marR="28575" marT="19050" marB="19050" anchor="b"/>
                </a:tc>
                <a:tc>
                  <a:txBody>
                    <a:bodyPr/>
                    <a:lstStyle/>
                    <a:p>
                      <a:pPr algn="r"/>
                      <a:r>
                        <a:rPr lang="en-US" sz="2000">
                          <a:effectLst/>
                        </a:rPr>
                        <a:t>-69</a:t>
                      </a:r>
                      <a:endParaRPr lang="en-US" sz="2000"/>
                    </a:p>
                  </a:txBody>
                  <a:tcPr marL="28575" marR="28575" marT="19050" marB="19050" anchor="b"/>
                </a:tc>
                <a:tc>
                  <a:txBody>
                    <a:bodyPr/>
                    <a:lstStyle/>
                    <a:p>
                      <a:pPr algn="r"/>
                      <a:r>
                        <a:rPr lang="en-US" sz="2000" dirty="0">
                          <a:effectLst/>
                        </a:rPr>
                        <a:t>-119.3</a:t>
                      </a:r>
                      <a:endParaRPr lang="en-US" sz="2000" dirty="0"/>
                    </a:p>
                  </a:txBody>
                  <a:tcPr marL="28575" marR="28575" marT="19050" marB="19050" anchor="b"/>
                </a:tc>
                <a:extLst>
                  <a:ext uri="{0D108BD9-81ED-4DB2-BD59-A6C34878D82A}">
                    <a16:rowId xmlns:a16="http://schemas.microsoft.com/office/drawing/2014/main" val="3011283887"/>
                  </a:ext>
                </a:extLst>
              </a:tr>
              <a:tr h="382016">
                <a:tc vMerge="1">
                  <a:txBody>
                    <a:bodyPr/>
                    <a:lstStyle/>
                    <a:p>
                      <a:endParaRPr lang="en-US" dirty="0"/>
                    </a:p>
                  </a:txBody>
                  <a:tcPr/>
                </a:tc>
                <a:tc>
                  <a:txBody>
                    <a:bodyPr/>
                    <a:lstStyle/>
                    <a:p>
                      <a:pPr algn="ctr"/>
                      <a:r>
                        <a:rPr lang="en-US" b="1" dirty="0"/>
                        <a:t>Human</a:t>
                      </a:r>
                    </a:p>
                  </a:txBody>
                  <a:tcPr/>
                </a:tc>
                <a:tc>
                  <a:txBody>
                    <a:bodyPr/>
                    <a:lstStyle/>
                    <a:p>
                      <a:pPr algn="r"/>
                      <a:r>
                        <a:rPr lang="en-US" sz="2000" b="0" dirty="0">
                          <a:solidFill>
                            <a:srgbClr val="0432FF"/>
                          </a:solidFill>
                          <a:effectLst/>
                        </a:rPr>
                        <a:t>4,873,872</a:t>
                      </a:r>
                      <a:endParaRPr lang="en-US" sz="2000" b="0" dirty="0">
                        <a:solidFill>
                          <a:srgbClr val="0432FF"/>
                        </a:solidFill>
                      </a:endParaRPr>
                    </a:p>
                  </a:txBody>
                  <a:tcPr marL="28575" marR="28575" marT="19050" marB="19050" anchor="b"/>
                </a:tc>
                <a:tc gridSpan="2">
                  <a:txBody>
                    <a:bodyPr/>
                    <a:lstStyle/>
                    <a:p>
                      <a:pPr algn="r"/>
                      <a:r>
                        <a:rPr lang="en-US" sz="2000" b="0" dirty="0">
                          <a:solidFill>
                            <a:srgbClr val="0432FF"/>
                          </a:solidFill>
                          <a:effectLst/>
                        </a:rPr>
                        <a:t>107,598</a:t>
                      </a:r>
                      <a:endParaRPr lang="en-US" sz="2000" b="0" dirty="0">
                        <a:solidFill>
                          <a:srgbClr val="0432FF"/>
                        </a:solidFill>
                      </a:endParaRPr>
                    </a:p>
                  </a:txBody>
                  <a:tcPr marL="28575" marR="28575" marT="19050" marB="19050" anchor="b"/>
                </a:tc>
                <a:tc hMerge="1">
                  <a:txBody>
                    <a:bodyPr/>
                    <a:lstStyle/>
                    <a:p>
                      <a:pPr algn="r"/>
                      <a:r>
                        <a:rPr lang="en-US" b="1" dirty="0">
                          <a:solidFill>
                            <a:schemeClr val="tx2">
                              <a:lumMod val="50000"/>
                            </a:schemeClr>
                          </a:solidFill>
                          <a:effectLst/>
                        </a:rPr>
                        <a:t>2640.0</a:t>
                      </a:r>
                      <a:endParaRPr lang="en-US" b="1" dirty="0">
                        <a:solidFill>
                          <a:schemeClr val="tx2">
                            <a:lumMod val="50000"/>
                          </a:schemeClr>
                        </a:solidFill>
                      </a:endParaRPr>
                    </a:p>
                  </a:txBody>
                  <a:tcPr marL="28575" marR="28575" marT="19050" marB="19050" anchor="b"/>
                </a:tc>
                <a:tc>
                  <a:txBody>
                    <a:bodyPr/>
                    <a:lstStyle/>
                    <a:p>
                      <a:pPr algn="r"/>
                      <a:r>
                        <a:rPr lang="en-US" sz="2000" b="0" dirty="0">
                          <a:solidFill>
                            <a:srgbClr val="0432FF"/>
                          </a:solidFill>
                          <a:effectLst/>
                        </a:rPr>
                        <a:t>2640.0</a:t>
                      </a:r>
                      <a:endParaRPr lang="en-US" sz="2000" b="0" dirty="0">
                        <a:solidFill>
                          <a:srgbClr val="0432FF"/>
                        </a:solidFill>
                      </a:endParaRPr>
                    </a:p>
                  </a:txBody>
                  <a:tcPr marL="28575" marR="28575" marT="19050" marB="19050" anchor="b"/>
                </a:tc>
                <a:tc>
                  <a:txBody>
                    <a:bodyPr/>
                    <a:lstStyle/>
                    <a:p>
                      <a:pPr algn="r"/>
                      <a:r>
                        <a:rPr lang="en-US" sz="2000" b="0" dirty="0">
                          <a:solidFill>
                            <a:srgbClr val="0432FF"/>
                          </a:solidFill>
                          <a:effectLst/>
                        </a:rPr>
                        <a:t>-49</a:t>
                      </a:r>
                      <a:endParaRPr lang="en-US" sz="2000" b="0" dirty="0">
                        <a:solidFill>
                          <a:srgbClr val="0432FF"/>
                        </a:solidFill>
                      </a:endParaRPr>
                    </a:p>
                  </a:txBody>
                  <a:tcPr marL="28575" marR="28575" marT="19050" marB="19050" anchor="b"/>
                </a:tc>
                <a:tc>
                  <a:txBody>
                    <a:bodyPr/>
                    <a:lstStyle/>
                    <a:p>
                      <a:pPr algn="r"/>
                      <a:r>
                        <a:rPr lang="en-US" sz="2000" b="0" dirty="0">
                          <a:solidFill>
                            <a:srgbClr val="0432FF"/>
                          </a:solidFill>
                          <a:effectLst/>
                        </a:rPr>
                        <a:t>-11.9</a:t>
                      </a:r>
                      <a:endParaRPr lang="en-US" sz="2000" b="0" dirty="0">
                        <a:solidFill>
                          <a:srgbClr val="0432FF"/>
                        </a:solidFill>
                      </a:endParaRPr>
                    </a:p>
                  </a:txBody>
                  <a:tcPr marL="28575" marR="28575" marT="19050" marB="19050" anchor="b"/>
                </a:tc>
                <a:extLst>
                  <a:ext uri="{0D108BD9-81ED-4DB2-BD59-A6C34878D82A}">
                    <a16:rowId xmlns:a16="http://schemas.microsoft.com/office/drawing/2014/main" val="1824588860"/>
                  </a:ext>
                </a:extLst>
              </a:tr>
              <a:tr h="382016">
                <a:tc gridSpan="8">
                  <a:txBody>
                    <a:bodyPr/>
                    <a:lstStyle/>
                    <a:p>
                      <a:pPr algn="ctr"/>
                      <a:r>
                        <a:rPr lang="en-US" sz="1800" b="1" i="0" u="none" strike="noStrike" baseline="0" dirty="0">
                          <a:solidFill>
                            <a:srgbClr val="FF0000"/>
                          </a:solidFill>
                          <a:latin typeface="Arial" panose="020B0604020202020204" pitchFamily="34" charset="0"/>
                          <a:cs typeface="Arial" panose="020B0604020202020204" pitchFamily="34" charset="0"/>
                        </a:rPr>
                        <a:t>Note: Metric values for GF12 are normalized</a:t>
                      </a:r>
                      <a:endParaRPr lang="en-US" b="1"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8481550"/>
                  </a:ext>
                </a:extLst>
              </a:tr>
              <a:tr h="382016">
                <a:tc rowSpan="2">
                  <a:txBody>
                    <a:bodyPr/>
                    <a:lstStyle/>
                    <a:p>
                      <a:pPr algn="ctr"/>
                      <a:r>
                        <a:rPr lang="en-US" b="1" dirty="0" err="1"/>
                        <a:t>BlackParrot</a:t>
                      </a:r>
                      <a:endParaRPr lang="en-US" b="1" dirty="0"/>
                    </a:p>
                    <a:p>
                      <a:pPr algn="ctr"/>
                      <a:r>
                        <a:rPr lang="en-US" b="1" dirty="0"/>
                        <a:t>GF12</a:t>
                      </a:r>
                    </a:p>
                  </a:txBody>
                  <a:tcPr/>
                </a:tc>
                <a:tc>
                  <a:txBody>
                    <a:bodyPr/>
                    <a:lstStyle/>
                    <a:p>
                      <a:pPr algn="ctr"/>
                      <a:r>
                        <a:rPr lang="en-US" b="1" i="1" dirty="0"/>
                        <a:t>CT</a:t>
                      </a:r>
                    </a:p>
                  </a:txBody>
                  <a:tcPr/>
                </a:tc>
                <a:tc>
                  <a:txBody>
                    <a:bodyPr/>
                    <a:lstStyle/>
                    <a:p>
                      <a:pPr algn="r"/>
                      <a:r>
                        <a:rPr lang="en-US" sz="2000" dirty="0">
                          <a:effectLst/>
                        </a:rPr>
                        <a:t>0.179</a:t>
                      </a:r>
                      <a:endParaRPr lang="en-US" sz="2000" dirty="0"/>
                    </a:p>
                  </a:txBody>
                  <a:tcPr marL="28575" marR="28575" marT="19050" marB="19050" anchor="b"/>
                </a:tc>
                <a:tc>
                  <a:txBody>
                    <a:bodyPr/>
                    <a:lstStyle/>
                    <a:p>
                      <a:pPr algn="r"/>
                      <a:r>
                        <a:rPr lang="en-US" sz="2000" dirty="0">
                          <a:effectLst/>
                        </a:rPr>
                        <a:t>1.000</a:t>
                      </a:r>
                      <a:endParaRPr lang="en-US" sz="2000" dirty="0"/>
                    </a:p>
                  </a:txBody>
                  <a:tcPr marL="28575" marR="28575" marT="19050" marB="19050" anchor="b"/>
                </a:tc>
                <a:tc gridSpan="2">
                  <a:txBody>
                    <a:bodyPr/>
                    <a:lstStyle/>
                    <a:p>
                      <a:pPr algn="r"/>
                      <a:r>
                        <a:rPr lang="en-US" sz="2000" dirty="0">
                          <a:effectLst/>
                        </a:rPr>
                        <a:t>1.000</a:t>
                      </a:r>
                      <a:endParaRPr lang="en-US" sz="2000" dirty="0"/>
                    </a:p>
                  </a:txBody>
                  <a:tcPr marL="28575" marR="28575" marT="19050" marB="19050" anchor="b"/>
                </a:tc>
                <a:tc hMerge="1">
                  <a:txBody>
                    <a:bodyPr/>
                    <a:lstStyle/>
                    <a:p>
                      <a:pPr algn="r"/>
                      <a:endParaRPr lang="en-US" dirty="0"/>
                    </a:p>
                  </a:txBody>
                  <a:tcPr marL="28575" marR="28575" marT="19050" marB="19050" anchor="b"/>
                </a:tc>
                <a:tc>
                  <a:txBody>
                    <a:bodyPr/>
                    <a:lstStyle/>
                    <a:p>
                      <a:pPr algn="r"/>
                      <a:r>
                        <a:rPr lang="en-US" sz="2000" dirty="0">
                          <a:effectLst/>
                        </a:rPr>
                        <a:t>0.000</a:t>
                      </a:r>
                      <a:endParaRPr lang="en-US" sz="2000" dirty="0"/>
                    </a:p>
                  </a:txBody>
                  <a:tcPr marL="28575" marR="28575" marT="19050" marB="19050" anchor="b"/>
                </a:tc>
                <a:tc>
                  <a:txBody>
                    <a:bodyPr/>
                    <a:lstStyle/>
                    <a:p>
                      <a:pPr algn="r"/>
                      <a:r>
                        <a:rPr lang="en-US" sz="2000" dirty="0">
                          <a:effectLst/>
                        </a:rPr>
                        <a:t>0.0</a:t>
                      </a:r>
                      <a:endParaRPr lang="en-US" sz="2000" dirty="0"/>
                    </a:p>
                  </a:txBody>
                  <a:tcPr marL="28575" marR="28575" marT="19050" marB="19050" anchor="b"/>
                </a:tc>
                <a:extLst>
                  <a:ext uri="{0D108BD9-81ED-4DB2-BD59-A6C34878D82A}">
                    <a16:rowId xmlns:a16="http://schemas.microsoft.com/office/drawing/2014/main" val="2387272867"/>
                  </a:ext>
                </a:extLst>
              </a:tr>
              <a:tr h="382016">
                <a:tc vMerge="1">
                  <a:txBody>
                    <a:bodyPr/>
                    <a:lstStyle/>
                    <a:p>
                      <a:endParaRPr lang="en-US" dirty="0"/>
                    </a:p>
                  </a:txBody>
                  <a:tcPr/>
                </a:tc>
                <a:tc>
                  <a:txBody>
                    <a:bodyPr/>
                    <a:lstStyle/>
                    <a:p>
                      <a:pPr algn="ctr"/>
                      <a:r>
                        <a:rPr lang="en-US" b="1" dirty="0"/>
                        <a:t>Human</a:t>
                      </a:r>
                    </a:p>
                  </a:txBody>
                  <a:tcPr/>
                </a:tc>
                <a:tc>
                  <a:txBody>
                    <a:bodyPr/>
                    <a:lstStyle/>
                    <a:p>
                      <a:pPr algn="r"/>
                      <a:r>
                        <a:rPr lang="en-US" sz="2000" dirty="0">
                          <a:solidFill>
                            <a:srgbClr val="0432FF"/>
                          </a:solidFill>
                          <a:effectLst/>
                        </a:rPr>
                        <a:t>0.178</a:t>
                      </a:r>
                      <a:endParaRPr lang="en-US" sz="2000" dirty="0">
                        <a:solidFill>
                          <a:srgbClr val="0432FF"/>
                        </a:solidFill>
                      </a:endParaRPr>
                    </a:p>
                  </a:txBody>
                  <a:tcPr marL="28575" marR="28575" marT="19050" marB="19050" anchor="b"/>
                </a:tc>
                <a:tc>
                  <a:txBody>
                    <a:bodyPr/>
                    <a:lstStyle/>
                    <a:p>
                      <a:pPr algn="r"/>
                      <a:r>
                        <a:rPr lang="en-US" sz="2000" dirty="0">
                          <a:solidFill>
                            <a:srgbClr val="0432FF"/>
                          </a:solidFill>
                          <a:effectLst/>
                        </a:rPr>
                        <a:t>0.642</a:t>
                      </a:r>
                      <a:endParaRPr lang="en-US" sz="2000" dirty="0">
                        <a:solidFill>
                          <a:srgbClr val="0432FF"/>
                        </a:solidFill>
                      </a:endParaRPr>
                    </a:p>
                  </a:txBody>
                  <a:tcPr marL="28575" marR="28575" marT="19050" marB="19050" anchor="b"/>
                </a:tc>
                <a:tc gridSpan="2">
                  <a:txBody>
                    <a:bodyPr/>
                    <a:lstStyle/>
                    <a:p>
                      <a:pPr algn="r"/>
                      <a:r>
                        <a:rPr lang="en-US" sz="2000" dirty="0">
                          <a:solidFill>
                            <a:srgbClr val="0432FF"/>
                          </a:solidFill>
                          <a:effectLst/>
                        </a:rPr>
                        <a:t>0.928</a:t>
                      </a:r>
                      <a:endParaRPr lang="en-US" sz="2000" dirty="0">
                        <a:solidFill>
                          <a:srgbClr val="0432FF"/>
                        </a:solidFill>
                      </a:endParaRPr>
                    </a:p>
                  </a:txBody>
                  <a:tcPr marL="28575" marR="28575" marT="19050" marB="19050" anchor="b"/>
                </a:tc>
                <a:tc hMerge="1">
                  <a:txBody>
                    <a:bodyPr/>
                    <a:lstStyle/>
                    <a:p>
                      <a:pPr algn="r"/>
                      <a:endParaRPr lang="en-US" dirty="0"/>
                    </a:p>
                  </a:txBody>
                  <a:tcPr marL="28575" marR="28575" marT="19050" marB="19050" anchor="b"/>
                </a:tc>
                <a:tc>
                  <a:txBody>
                    <a:bodyPr/>
                    <a:lstStyle/>
                    <a:p>
                      <a:pPr algn="r"/>
                      <a:r>
                        <a:rPr lang="en-US" sz="2000" dirty="0">
                          <a:solidFill>
                            <a:schemeClr val="tx1"/>
                          </a:solidFill>
                          <a:effectLst/>
                        </a:rPr>
                        <a:t>0.000</a:t>
                      </a:r>
                      <a:endParaRPr lang="en-US" sz="2000" dirty="0">
                        <a:solidFill>
                          <a:schemeClr val="tx1"/>
                        </a:solidFill>
                      </a:endParaRPr>
                    </a:p>
                  </a:txBody>
                  <a:tcPr marL="28575" marR="28575" marT="19050" marB="19050" anchor="b"/>
                </a:tc>
                <a:tc>
                  <a:txBody>
                    <a:bodyPr/>
                    <a:lstStyle/>
                    <a:p>
                      <a:pPr algn="r"/>
                      <a:r>
                        <a:rPr lang="en-US" sz="2000" dirty="0">
                          <a:solidFill>
                            <a:schemeClr val="tx1"/>
                          </a:solidFill>
                          <a:effectLst/>
                        </a:rPr>
                        <a:t>0.0</a:t>
                      </a:r>
                      <a:endParaRPr lang="en-US" sz="2000" dirty="0">
                        <a:solidFill>
                          <a:schemeClr val="tx1"/>
                        </a:solidFill>
                      </a:endParaRPr>
                    </a:p>
                  </a:txBody>
                  <a:tcPr marL="28575" marR="28575" marT="19050" marB="19050" anchor="b"/>
                </a:tc>
                <a:extLst>
                  <a:ext uri="{0D108BD9-81ED-4DB2-BD59-A6C34878D82A}">
                    <a16:rowId xmlns:a16="http://schemas.microsoft.com/office/drawing/2014/main" val="2023848893"/>
                  </a:ext>
                </a:extLst>
              </a:tr>
              <a:tr h="382016">
                <a:tc rowSpan="2">
                  <a:txBody>
                    <a:bodyPr/>
                    <a:lstStyle/>
                    <a:p>
                      <a:pPr algn="ctr"/>
                      <a:r>
                        <a:rPr lang="en-US" b="1" dirty="0" err="1"/>
                        <a:t>MemPool</a:t>
                      </a:r>
                      <a:endParaRPr lang="en-US" b="1" dirty="0"/>
                    </a:p>
                    <a:p>
                      <a:pPr algn="ctr"/>
                      <a:r>
                        <a:rPr lang="en-US" b="1" dirty="0"/>
                        <a:t>GF12</a:t>
                      </a:r>
                    </a:p>
                  </a:txBody>
                  <a:tcPr/>
                </a:tc>
                <a:tc>
                  <a:txBody>
                    <a:bodyPr/>
                    <a:lstStyle/>
                    <a:p>
                      <a:pPr algn="ctr"/>
                      <a:r>
                        <a:rPr lang="en-US" b="1" i="1" dirty="0"/>
                        <a:t>CT</a:t>
                      </a:r>
                    </a:p>
                  </a:txBody>
                  <a:tcPr/>
                </a:tc>
                <a:tc>
                  <a:txBody>
                    <a:bodyPr/>
                    <a:lstStyle/>
                    <a:p>
                      <a:pPr algn="r"/>
                      <a:r>
                        <a:rPr lang="en-US" sz="2000">
                          <a:effectLst/>
                        </a:rPr>
                        <a:t>0.410</a:t>
                      </a:r>
                      <a:endParaRPr lang="en-US" sz="2000" dirty="0"/>
                    </a:p>
                  </a:txBody>
                  <a:tcPr marL="28575" marR="28575" marT="19050" marB="19050" anchor="b"/>
                </a:tc>
                <a:tc>
                  <a:txBody>
                    <a:bodyPr/>
                    <a:lstStyle/>
                    <a:p>
                      <a:pPr algn="r"/>
                      <a:r>
                        <a:rPr lang="en-US" sz="2000">
                          <a:effectLst/>
                        </a:rPr>
                        <a:t>1.000</a:t>
                      </a:r>
                      <a:endParaRPr lang="en-US" sz="2000" dirty="0"/>
                    </a:p>
                  </a:txBody>
                  <a:tcPr marL="28575" marR="28575" marT="19050" marB="19050" anchor="b"/>
                </a:tc>
                <a:tc gridSpan="2">
                  <a:txBody>
                    <a:bodyPr/>
                    <a:lstStyle/>
                    <a:p>
                      <a:pPr algn="r"/>
                      <a:r>
                        <a:rPr lang="en-US" sz="2000" dirty="0">
                          <a:effectLst/>
                        </a:rPr>
                        <a:t>1.000</a:t>
                      </a:r>
                      <a:endParaRPr lang="en-US" sz="2000" dirty="0"/>
                    </a:p>
                  </a:txBody>
                  <a:tcPr marL="28575" marR="28575" marT="19050" marB="19050" anchor="b"/>
                </a:tc>
                <a:tc hMerge="1">
                  <a:txBody>
                    <a:bodyPr/>
                    <a:lstStyle/>
                    <a:p>
                      <a:pPr algn="r"/>
                      <a:endParaRPr lang="en-US" dirty="0"/>
                    </a:p>
                  </a:txBody>
                  <a:tcPr marL="28575" marR="28575" marT="19050" marB="19050" anchor="b"/>
                </a:tc>
                <a:tc>
                  <a:txBody>
                    <a:bodyPr/>
                    <a:lstStyle/>
                    <a:p>
                      <a:pPr algn="r"/>
                      <a:r>
                        <a:rPr lang="en-US" sz="2000">
                          <a:effectLst/>
                        </a:rPr>
                        <a:t>-0.195</a:t>
                      </a:r>
                      <a:endParaRPr lang="en-US" sz="2000" dirty="0"/>
                    </a:p>
                  </a:txBody>
                  <a:tcPr marL="28575" marR="28575" marT="19050" marB="19050" anchor="b"/>
                </a:tc>
                <a:tc>
                  <a:txBody>
                    <a:bodyPr/>
                    <a:lstStyle/>
                    <a:p>
                      <a:pPr algn="r"/>
                      <a:r>
                        <a:rPr lang="en-US" sz="2000" dirty="0">
                          <a:effectLst/>
                        </a:rPr>
                        <a:t>-1849.4</a:t>
                      </a:r>
                      <a:endParaRPr lang="en-US" sz="2000" dirty="0"/>
                    </a:p>
                  </a:txBody>
                  <a:tcPr marL="28575" marR="28575" marT="19050" marB="19050" anchor="b"/>
                </a:tc>
                <a:extLst>
                  <a:ext uri="{0D108BD9-81ED-4DB2-BD59-A6C34878D82A}">
                    <a16:rowId xmlns:a16="http://schemas.microsoft.com/office/drawing/2014/main" val="203637566"/>
                  </a:ext>
                </a:extLst>
              </a:tr>
              <a:tr h="382016">
                <a:tc vMerge="1">
                  <a:txBody>
                    <a:bodyPr/>
                    <a:lstStyle/>
                    <a:p>
                      <a:endParaRPr lang="en-US" dirty="0"/>
                    </a:p>
                  </a:txBody>
                  <a:tcPr/>
                </a:tc>
                <a:tc>
                  <a:txBody>
                    <a:bodyPr/>
                    <a:lstStyle/>
                    <a:p>
                      <a:pPr algn="ctr"/>
                      <a:r>
                        <a:rPr lang="en-US" b="1" dirty="0"/>
                        <a:t>Human</a:t>
                      </a:r>
                    </a:p>
                  </a:txBody>
                  <a:tcPr/>
                </a:tc>
                <a:tc>
                  <a:txBody>
                    <a:bodyPr/>
                    <a:lstStyle/>
                    <a:p>
                      <a:pPr algn="r"/>
                      <a:r>
                        <a:rPr lang="en-US" sz="2000" dirty="0">
                          <a:solidFill>
                            <a:srgbClr val="0432FF"/>
                          </a:solidFill>
                          <a:effectLst/>
                        </a:rPr>
                        <a:t>0.406</a:t>
                      </a:r>
                      <a:endParaRPr lang="en-US" sz="2000" dirty="0">
                        <a:solidFill>
                          <a:srgbClr val="0432FF"/>
                        </a:solidFill>
                      </a:endParaRPr>
                    </a:p>
                  </a:txBody>
                  <a:tcPr marL="28575" marR="28575" marT="19050" marB="19050" anchor="b"/>
                </a:tc>
                <a:tc>
                  <a:txBody>
                    <a:bodyPr/>
                    <a:lstStyle/>
                    <a:p>
                      <a:pPr algn="r"/>
                      <a:r>
                        <a:rPr lang="en-US" sz="2000" dirty="0">
                          <a:solidFill>
                            <a:srgbClr val="0432FF"/>
                          </a:solidFill>
                          <a:effectLst/>
                        </a:rPr>
                        <a:t>0.888</a:t>
                      </a:r>
                      <a:endParaRPr lang="en-US" sz="2000" dirty="0">
                        <a:solidFill>
                          <a:srgbClr val="0432FF"/>
                        </a:solidFill>
                      </a:endParaRPr>
                    </a:p>
                  </a:txBody>
                  <a:tcPr marL="28575" marR="28575" marT="19050" marB="19050" anchor="b"/>
                </a:tc>
                <a:tc gridSpan="2">
                  <a:txBody>
                    <a:bodyPr/>
                    <a:lstStyle/>
                    <a:p>
                      <a:pPr algn="r"/>
                      <a:r>
                        <a:rPr lang="en-US" sz="2000" dirty="0">
                          <a:solidFill>
                            <a:srgbClr val="0432FF"/>
                          </a:solidFill>
                          <a:effectLst/>
                        </a:rPr>
                        <a:t>0.920</a:t>
                      </a:r>
                      <a:endParaRPr lang="en-US" sz="2000" dirty="0">
                        <a:solidFill>
                          <a:srgbClr val="0432FF"/>
                        </a:solidFill>
                      </a:endParaRPr>
                    </a:p>
                  </a:txBody>
                  <a:tcPr marL="28575" marR="28575" marT="19050" marB="19050" anchor="b"/>
                </a:tc>
                <a:tc hMerge="1">
                  <a:txBody>
                    <a:bodyPr/>
                    <a:lstStyle/>
                    <a:p>
                      <a:pPr algn="r"/>
                      <a:endParaRPr lang="en-US" dirty="0"/>
                    </a:p>
                  </a:txBody>
                  <a:tcPr marL="28575" marR="28575" marT="19050" marB="19050" anchor="b"/>
                </a:tc>
                <a:tc>
                  <a:txBody>
                    <a:bodyPr/>
                    <a:lstStyle/>
                    <a:p>
                      <a:pPr algn="r"/>
                      <a:r>
                        <a:rPr lang="en-US" sz="2000" dirty="0">
                          <a:solidFill>
                            <a:srgbClr val="0432FF"/>
                          </a:solidFill>
                          <a:effectLst/>
                        </a:rPr>
                        <a:t>-0.149</a:t>
                      </a:r>
                      <a:endParaRPr lang="en-US" sz="2000" dirty="0">
                        <a:solidFill>
                          <a:srgbClr val="0432FF"/>
                        </a:solidFill>
                      </a:endParaRPr>
                    </a:p>
                  </a:txBody>
                  <a:tcPr marL="28575" marR="28575" marT="19050" marB="19050" anchor="b"/>
                </a:tc>
                <a:tc>
                  <a:txBody>
                    <a:bodyPr/>
                    <a:lstStyle/>
                    <a:p>
                      <a:pPr algn="r"/>
                      <a:r>
                        <a:rPr lang="en-US" sz="2000" dirty="0">
                          <a:solidFill>
                            <a:srgbClr val="0432FF"/>
                          </a:solidFill>
                          <a:effectLst/>
                        </a:rPr>
                        <a:t>-1766.5</a:t>
                      </a:r>
                      <a:endParaRPr lang="en-US" sz="2000" dirty="0">
                        <a:solidFill>
                          <a:srgbClr val="0432FF"/>
                        </a:solidFill>
                      </a:endParaRPr>
                    </a:p>
                  </a:txBody>
                  <a:tcPr marL="28575" marR="28575" marT="19050" marB="19050" anchor="b"/>
                </a:tc>
                <a:extLst>
                  <a:ext uri="{0D108BD9-81ED-4DB2-BD59-A6C34878D82A}">
                    <a16:rowId xmlns:a16="http://schemas.microsoft.com/office/drawing/2014/main" val="920069262"/>
                  </a:ext>
                </a:extLst>
              </a:tr>
            </a:tbl>
          </a:graphicData>
        </a:graphic>
      </p:graphicFrame>
      <p:sp>
        <p:nvSpPr>
          <p:cNvPr id="3" name="Title 2">
            <a:extLst>
              <a:ext uri="{FF2B5EF4-FFF2-40B4-BE49-F238E27FC236}">
                <a16:creationId xmlns:a16="http://schemas.microsoft.com/office/drawing/2014/main" id="{04AE88D5-1C48-7EFA-BE16-00A4F37027C4}"/>
              </a:ext>
            </a:extLst>
          </p:cNvPr>
          <p:cNvSpPr>
            <a:spLocks noGrp="1"/>
          </p:cNvSpPr>
          <p:nvPr>
            <p:ph type="title"/>
          </p:nvPr>
        </p:nvSpPr>
        <p:spPr/>
        <p:txBody>
          <a:bodyPr/>
          <a:lstStyle/>
          <a:p>
            <a:r>
              <a:rPr lang="en-US" dirty="0"/>
              <a:t>Human Outperforms </a:t>
            </a:r>
            <a:r>
              <a:rPr lang="en-US" i="1" dirty="0"/>
              <a:t>CT</a:t>
            </a:r>
            <a:r>
              <a:rPr lang="en-US" dirty="0"/>
              <a:t> for Macro-Heavy Designs</a:t>
            </a:r>
          </a:p>
        </p:txBody>
      </p:sp>
      <p:sp>
        <p:nvSpPr>
          <p:cNvPr id="2" name="TextBox 1">
            <a:extLst>
              <a:ext uri="{FF2B5EF4-FFF2-40B4-BE49-F238E27FC236}">
                <a16:creationId xmlns:a16="http://schemas.microsoft.com/office/drawing/2014/main" id="{A5E52566-704E-C3FB-094F-AF29400E29E6}"/>
              </a:ext>
            </a:extLst>
          </p:cNvPr>
          <p:cNvSpPr txBox="1"/>
          <p:nvPr/>
        </p:nvSpPr>
        <p:spPr>
          <a:xfrm>
            <a:off x="2732054" y="4953000"/>
            <a:ext cx="7240124" cy="1200329"/>
          </a:xfrm>
          <a:prstGeom prst="rect">
            <a:avLst/>
          </a:prstGeom>
          <a:noFill/>
        </p:spPr>
        <p:txBody>
          <a:bodyPr wrap="none" rtlCol="0">
            <a:spAutoFit/>
          </a:bodyPr>
          <a:lstStyle/>
          <a:p>
            <a:pPr rtl="0">
              <a:spcBef>
                <a:spcPts val="0"/>
              </a:spcBef>
              <a:spcAft>
                <a:spcPts val="0"/>
              </a:spcAft>
              <a:buClr>
                <a:srgbClr val="C00000"/>
              </a:buClr>
            </a:pPr>
            <a:r>
              <a:rPr lang="en-US" sz="1800" b="1" i="0" u="none" strike="noStrike" dirty="0">
                <a:solidFill>
                  <a:srgbClr val="222222"/>
                </a:solidFill>
                <a:effectLst/>
                <a:latin typeface="Arial" panose="020B0604020202020204" pitchFamily="34" charset="0"/>
              </a:rPr>
              <a:t>For GF12 metric values</a:t>
            </a:r>
          </a:p>
          <a:p>
            <a:pPr marL="285750" indent="-176213" rtl="0">
              <a:spcBef>
                <a:spcPts val="0"/>
              </a:spcBef>
              <a:spcAft>
                <a:spcPts val="0"/>
              </a:spcAft>
              <a:buClr>
                <a:srgbClr val="C00000"/>
              </a:buClr>
              <a:buFont typeface="Arial" panose="020B0604020202020204" pitchFamily="34" charset="0"/>
              <a:buChar char="•"/>
            </a:pPr>
            <a:r>
              <a:rPr lang="en-US" sz="1800" b="0" i="0" u="none" strike="noStrike" dirty="0">
                <a:solidFill>
                  <a:srgbClr val="222222"/>
                </a:solidFill>
                <a:effectLst/>
                <a:latin typeface="Arial" panose="020B0604020202020204" pitchFamily="34" charset="0"/>
              </a:rPr>
              <a:t>Routed wirelength and total power: normalized based on </a:t>
            </a:r>
            <a:r>
              <a:rPr lang="en-US" sz="1800" b="0" i="1" u="none" strike="noStrike" dirty="0">
                <a:solidFill>
                  <a:srgbClr val="222222"/>
                </a:solidFill>
                <a:effectLst/>
                <a:latin typeface="Arial" panose="020B0604020202020204" pitchFamily="34" charset="0"/>
              </a:rPr>
              <a:t>CT</a:t>
            </a:r>
            <a:r>
              <a:rPr lang="en-US" sz="1800" b="0" i="0" u="none" strike="noStrike" dirty="0">
                <a:solidFill>
                  <a:srgbClr val="222222"/>
                </a:solidFill>
                <a:effectLst/>
                <a:latin typeface="Arial" panose="020B0604020202020204" pitchFamily="34" charset="0"/>
              </a:rPr>
              <a:t> result</a:t>
            </a:r>
            <a:endParaRPr lang="en-US" sz="2000" b="0" dirty="0">
              <a:effectLst/>
            </a:endParaRPr>
          </a:p>
          <a:p>
            <a:pPr marL="285750" indent="-176213" rtl="0">
              <a:spcBef>
                <a:spcPts val="0"/>
              </a:spcBef>
              <a:spcAft>
                <a:spcPts val="0"/>
              </a:spcAft>
              <a:buClr>
                <a:srgbClr val="C00000"/>
              </a:buClr>
              <a:buFont typeface="Arial" panose="020B0604020202020204" pitchFamily="34" charset="0"/>
              <a:buChar char="•"/>
            </a:pPr>
            <a:r>
              <a:rPr lang="en-US" sz="1800" b="0" i="0" u="none" strike="noStrike" dirty="0">
                <a:solidFill>
                  <a:srgbClr val="222222"/>
                </a:solidFill>
                <a:effectLst/>
                <a:latin typeface="Arial" panose="020B0604020202020204" pitchFamily="34" charset="0"/>
              </a:rPr>
              <a:t>TNS and WNS: normalized based on target clock frequency</a:t>
            </a:r>
            <a:endParaRPr lang="en-US" sz="2000" b="0" dirty="0">
              <a:effectLst/>
            </a:endParaRPr>
          </a:p>
          <a:p>
            <a:pPr marL="285750" indent="-176213" rtl="0">
              <a:spcBef>
                <a:spcPts val="0"/>
              </a:spcBef>
              <a:spcAft>
                <a:spcPts val="0"/>
              </a:spcAft>
              <a:buClr>
                <a:srgbClr val="C00000"/>
              </a:buClr>
              <a:buFont typeface="Arial" panose="020B0604020202020204" pitchFamily="34" charset="0"/>
              <a:buChar char="•"/>
            </a:pPr>
            <a:r>
              <a:rPr lang="en-US" sz="1800" b="0" i="0" u="none" strike="noStrike" dirty="0">
                <a:solidFill>
                  <a:srgbClr val="222222"/>
                </a:solidFill>
                <a:effectLst/>
                <a:latin typeface="Arial" panose="020B0604020202020204" pitchFamily="34" charset="0"/>
              </a:rPr>
              <a:t>Standard cell area: normalized based on canvas area</a:t>
            </a:r>
            <a:endParaRPr lang="en-US" sz="2000" b="0" dirty="0">
              <a:effectLst/>
            </a:endParaRPr>
          </a:p>
        </p:txBody>
      </p:sp>
      <p:sp>
        <p:nvSpPr>
          <p:cNvPr id="5" name="TextBox 4">
            <a:extLst>
              <a:ext uri="{FF2B5EF4-FFF2-40B4-BE49-F238E27FC236}">
                <a16:creationId xmlns:a16="http://schemas.microsoft.com/office/drawing/2014/main" id="{D9DC3F57-D3E2-2889-D132-FCEE212AAB8F}"/>
              </a:ext>
            </a:extLst>
          </p:cNvPr>
          <p:cNvSpPr txBox="1"/>
          <p:nvPr/>
        </p:nvSpPr>
        <p:spPr>
          <a:xfrm>
            <a:off x="573740" y="6202233"/>
            <a:ext cx="11332633" cy="400110"/>
          </a:xfrm>
          <a:prstGeom prst="rect">
            <a:avLst/>
          </a:prstGeom>
          <a:solidFill>
            <a:srgbClr val="FFFF00"/>
          </a:solidFill>
          <a:ln>
            <a:noFill/>
          </a:ln>
        </p:spPr>
        <p:txBody>
          <a:bodyPr wrap="square" rtlCol="0">
            <a:spAutoFit/>
          </a:bodyPr>
          <a:lstStyle/>
          <a:p>
            <a:r>
              <a:rPr lang="en-US" sz="2000" b="1" dirty="0">
                <a:solidFill>
                  <a:srgbClr val="0432FF"/>
                </a:solidFill>
                <a:latin typeface="Arial" panose="020B0604020202020204" pitchFamily="34" charset="0"/>
                <a:cs typeface="Arial" panose="020B0604020202020204" pitchFamily="34" charset="0"/>
              </a:rPr>
              <a:t>In terms of all the </a:t>
            </a:r>
            <a:r>
              <a:rPr lang="en-US" sz="2000" b="1" i="1" dirty="0">
                <a:solidFill>
                  <a:srgbClr val="0432FF"/>
                </a:solidFill>
                <a:latin typeface="Arial" panose="020B0604020202020204" pitchFamily="34" charset="0"/>
                <a:cs typeface="Arial" panose="020B0604020202020204" pitchFamily="34" charset="0"/>
              </a:rPr>
              <a:t>Nature</a:t>
            </a:r>
            <a:r>
              <a:rPr lang="en-US" sz="2000" b="1" dirty="0">
                <a:solidFill>
                  <a:srgbClr val="0432FF"/>
                </a:solidFill>
                <a:latin typeface="Arial" panose="020B0604020202020204" pitchFamily="34" charset="0"/>
                <a:cs typeface="Arial" panose="020B0604020202020204" pitchFamily="34" charset="0"/>
              </a:rPr>
              <a:t> Table 1 metrics, Human outperforms </a:t>
            </a:r>
            <a:r>
              <a:rPr lang="en-US" sz="2000" b="1" i="1" dirty="0">
                <a:solidFill>
                  <a:srgbClr val="0432FF"/>
                </a:solidFill>
                <a:latin typeface="Arial" panose="020B0604020202020204" pitchFamily="34" charset="0"/>
                <a:cs typeface="Arial" panose="020B0604020202020204" pitchFamily="34" charset="0"/>
              </a:rPr>
              <a:t>CT </a:t>
            </a:r>
            <a:r>
              <a:rPr lang="en-US" sz="2000" b="1" dirty="0">
                <a:solidFill>
                  <a:srgbClr val="0432FF"/>
                </a:solidFill>
                <a:latin typeface="Arial" panose="020B0604020202020204" pitchFamily="34" charset="0"/>
                <a:cs typeface="Arial" panose="020B0604020202020204" pitchFamily="34" charset="0"/>
              </a:rPr>
              <a:t>for macro-heavy testcases</a:t>
            </a:r>
          </a:p>
        </p:txBody>
      </p:sp>
    </p:spTree>
    <p:extLst>
      <p:ext uri="{BB962C8B-B14F-4D97-AF65-F5344CB8AC3E}">
        <p14:creationId xmlns:p14="http://schemas.microsoft.com/office/powerpoint/2010/main" val="636162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BCEB49-206B-BEB9-8BBA-E24F1D1ADD4A}"/>
              </a:ext>
            </a:extLst>
          </p:cNvPr>
          <p:cNvSpPr>
            <a:spLocks noGrp="1"/>
          </p:cNvSpPr>
          <p:nvPr>
            <p:ph type="title"/>
          </p:nvPr>
        </p:nvSpPr>
        <p:spPr>
          <a:xfrm>
            <a:off x="215900" y="112931"/>
            <a:ext cx="11802533" cy="595312"/>
          </a:xfrm>
        </p:spPr>
        <p:txBody>
          <a:bodyPr/>
          <a:lstStyle/>
          <a:p>
            <a:r>
              <a:rPr lang="en-US" dirty="0"/>
              <a:t>June 2021: Google’s Nature Paper</a:t>
            </a:r>
          </a:p>
        </p:txBody>
      </p:sp>
      <p:sp>
        <p:nvSpPr>
          <p:cNvPr id="6" name="TextBox 5">
            <a:extLst>
              <a:ext uri="{FF2B5EF4-FFF2-40B4-BE49-F238E27FC236}">
                <a16:creationId xmlns:a16="http://schemas.microsoft.com/office/drawing/2014/main" id="{29BEADD0-1E28-9CAD-E3FD-EE76F7E9C213}"/>
              </a:ext>
            </a:extLst>
          </p:cNvPr>
          <p:cNvSpPr txBox="1"/>
          <p:nvPr/>
        </p:nvSpPr>
        <p:spPr>
          <a:xfrm>
            <a:off x="195942" y="849084"/>
            <a:ext cx="11789833" cy="1600438"/>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Google Brain’s highly acclaimed </a:t>
            </a:r>
            <a:r>
              <a:rPr lang="en-US" sz="2800" i="1" dirty="0">
                <a:latin typeface="Arial" panose="020B0604020202020204" pitchFamily="34" charset="0"/>
                <a:cs typeface="Arial" panose="020B0604020202020204" pitchFamily="34" charset="0"/>
              </a:rPr>
              <a:t>Nature</a:t>
            </a:r>
            <a:r>
              <a:rPr lang="en-US" sz="2800" dirty="0">
                <a:latin typeface="Arial" panose="020B0604020202020204" pitchFamily="34" charset="0"/>
                <a:cs typeface="Arial" panose="020B0604020202020204" pitchFamily="34" charset="0"/>
              </a:rPr>
              <a:t> paper proposed a   reinforcement learning (RL) based macro placer</a:t>
            </a:r>
          </a:p>
          <a:p>
            <a:pPr marL="742950" lvl="1" indent="-285750">
              <a:buClr>
                <a:srgbClr val="C00000"/>
              </a:buClr>
              <a:buFont typeface="Arial" panose="020B0604020202020204" pitchFamily="34" charset="0"/>
              <a:buChar char="•"/>
            </a:pPr>
            <a:r>
              <a:rPr lang="en-US" sz="2400" b="1" dirty="0">
                <a:solidFill>
                  <a:srgbClr val="FF0000"/>
                </a:solidFill>
                <a:latin typeface="Arial" panose="020B0604020202020204" pitchFamily="34" charset="0"/>
                <a:cs typeface="Arial" panose="020B0604020202020204" pitchFamily="34" charset="0"/>
              </a:rPr>
              <a:t>Did not release</a:t>
            </a:r>
            <a:r>
              <a:rPr lang="en-US" sz="2400" dirty="0">
                <a:solidFill>
                  <a:srgbClr val="FF0000"/>
                </a:solidFill>
                <a:latin typeface="Arial" panose="020B0604020202020204" pitchFamily="34" charset="0"/>
                <a:cs typeface="Arial" panose="020B0604020202020204" pitchFamily="34" charset="0"/>
              </a:rPr>
              <a:t> code or dataset</a:t>
            </a:r>
          </a:p>
          <a:p>
            <a:endParaRPr lang="en-US" dirty="0"/>
          </a:p>
        </p:txBody>
      </p:sp>
      <p:grpSp>
        <p:nvGrpSpPr>
          <p:cNvPr id="7" name="Group 6">
            <a:extLst>
              <a:ext uri="{FF2B5EF4-FFF2-40B4-BE49-F238E27FC236}">
                <a16:creationId xmlns:a16="http://schemas.microsoft.com/office/drawing/2014/main" id="{3522495A-6E69-6421-482F-E193D79754DF}"/>
              </a:ext>
            </a:extLst>
          </p:cNvPr>
          <p:cNvGrpSpPr/>
          <p:nvPr/>
        </p:nvGrpSpPr>
        <p:grpSpPr>
          <a:xfrm>
            <a:off x="2536368" y="2240869"/>
            <a:ext cx="6705364" cy="3702732"/>
            <a:chOff x="2667000" y="2584211"/>
            <a:chExt cx="6436630" cy="3435589"/>
          </a:xfrm>
        </p:grpSpPr>
        <p:pic>
          <p:nvPicPr>
            <p:cNvPr id="5" name="Content Placeholder 7">
              <a:extLst>
                <a:ext uri="{FF2B5EF4-FFF2-40B4-BE49-F238E27FC236}">
                  <a16:creationId xmlns:a16="http://schemas.microsoft.com/office/drawing/2014/main" id="{B024A03D-9502-C9F1-EABF-8E8E958AD35B}"/>
                </a:ext>
              </a:extLst>
            </p:cNvPr>
            <p:cNvPicPr>
              <a:picLocks noChangeAspect="1"/>
            </p:cNvPicPr>
            <p:nvPr/>
          </p:nvPicPr>
          <p:blipFill rotWithShape="1">
            <a:blip r:embed="rId3"/>
            <a:srcRect r="33695" b="11864"/>
            <a:stretch/>
          </p:blipFill>
          <p:spPr bwMode="auto">
            <a:xfrm>
              <a:off x="2667000" y="2584211"/>
              <a:ext cx="6436630" cy="3435589"/>
            </a:xfrm>
            <a:prstGeom prst="rect">
              <a:avLst/>
            </a:prstGeom>
            <a:noFill/>
            <a:ln w="9525">
              <a:noFill/>
              <a:miter lim="800000"/>
              <a:headEnd/>
              <a:tailEnd/>
            </a:ln>
          </p:spPr>
        </p:pic>
        <p:sp>
          <p:nvSpPr>
            <p:cNvPr id="2" name="Rectangle 1">
              <a:extLst>
                <a:ext uri="{FF2B5EF4-FFF2-40B4-BE49-F238E27FC236}">
                  <a16:creationId xmlns:a16="http://schemas.microsoft.com/office/drawing/2014/main" id="{255012A2-FF3F-463F-4BF9-700738EE32A9}"/>
                </a:ext>
              </a:extLst>
            </p:cNvPr>
            <p:cNvSpPr/>
            <p:nvPr/>
          </p:nvSpPr>
          <p:spPr bwMode="auto">
            <a:xfrm>
              <a:off x="2667000" y="5630387"/>
              <a:ext cx="2895600" cy="243840"/>
            </a:xfrm>
            <a:prstGeom prst="rect">
              <a:avLst/>
            </a:prstGeom>
            <a:noFill/>
            <a:ln w="38100" cap="flat" cmpd="sng" algn="ctr">
              <a:solidFill>
                <a:srgbClr val="0432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sp>
        <p:nvSpPr>
          <p:cNvPr id="4" name="TextBox 3">
            <a:extLst>
              <a:ext uri="{FF2B5EF4-FFF2-40B4-BE49-F238E27FC236}">
                <a16:creationId xmlns:a16="http://schemas.microsoft.com/office/drawing/2014/main" id="{A15B051D-7F76-1DC3-8201-755285514DCC}"/>
              </a:ext>
            </a:extLst>
          </p:cNvPr>
          <p:cNvSpPr txBox="1"/>
          <p:nvPr/>
        </p:nvSpPr>
        <p:spPr>
          <a:xfrm>
            <a:off x="1605137" y="5943600"/>
            <a:ext cx="8257623" cy="830997"/>
          </a:xfrm>
          <a:prstGeom prst="rect">
            <a:avLst/>
          </a:prstGeom>
          <a:solidFill>
            <a:srgbClr val="FFFF00">
              <a:alpha val="47898"/>
            </a:srgbClr>
          </a:solidFill>
        </p:spPr>
        <p:txBody>
          <a:bodyPr wrap="square" rtlCol="0">
            <a:spAutoFit/>
          </a:bodyPr>
          <a:lstStyle/>
          <a:p>
            <a:pPr algn="ctr"/>
            <a:r>
              <a:rPr lang="en-US" sz="2400" dirty="0">
                <a:latin typeface="Arial" panose="020B0604020202020204" pitchFamily="34" charset="0"/>
                <a:cs typeface="Arial" panose="020B0604020202020204" pitchFamily="34" charset="0"/>
              </a:rPr>
              <a:t>Claimed </a:t>
            </a:r>
            <a:r>
              <a:rPr lang="en-US" sz="2400" b="1" i="0" u="none" strike="noStrike" dirty="0">
                <a:solidFill>
                  <a:srgbClr val="000000"/>
                </a:solidFill>
                <a:effectLst/>
                <a:latin typeface="Arial" panose="020B0604020202020204" pitchFamily="34" charset="0"/>
                <a:cs typeface="Arial" panose="020B0604020202020204" pitchFamily="34" charset="0"/>
              </a:rPr>
              <a:t>superior </a:t>
            </a:r>
            <a:r>
              <a:rPr lang="en-US" sz="2400" i="0" u="none" strike="noStrike" dirty="0">
                <a:solidFill>
                  <a:srgbClr val="000000"/>
                </a:solidFill>
                <a:effectLst/>
                <a:latin typeface="Arial" panose="020B0604020202020204" pitchFamily="34" charset="0"/>
                <a:cs typeface="Arial" panose="020B0604020202020204" pitchFamily="34" charset="0"/>
              </a:rPr>
              <a:t>or</a:t>
            </a:r>
            <a:r>
              <a:rPr lang="en-US" sz="2400" b="1" i="0" u="none" strike="noStrike" dirty="0">
                <a:solidFill>
                  <a:srgbClr val="000000"/>
                </a:solidFill>
                <a:effectLst/>
                <a:latin typeface="Arial" panose="020B0604020202020204" pitchFamily="34" charset="0"/>
                <a:cs typeface="Arial" panose="020B0604020202020204" pitchFamily="34" charset="0"/>
              </a:rPr>
              <a:t> comparable </a:t>
            </a:r>
            <a:r>
              <a:rPr lang="en-US" sz="2400" i="0" u="none" strike="noStrike" dirty="0">
                <a:solidFill>
                  <a:srgbClr val="000000"/>
                </a:solidFill>
                <a:effectLst/>
                <a:latin typeface="Arial" panose="020B0604020202020204" pitchFamily="34" charset="0"/>
                <a:cs typeface="Arial" panose="020B0604020202020204" pitchFamily="34" charset="0"/>
              </a:rPr>
              <a:t>macro placement solutions compared to human experts, </a:t>
            </a:r>
            <a:r>
              <a:rPr lang="en-US" sz="2400" b="1" i="0" u="none" strike="noStrike" dirty="0">
                <a:solidFill>
                  <a:srgbClr val="000000"/>
                </a:solidFill>
                <a:effectLst/>
                <a:latin typeface="Arial" panose="020B0604020202020204" pitchFamily="34" charset="0"/>
                <a:cs typeface="Arial" panose="020B0604020202020204" pitchFamily="34" charset="0"/>
              </a:rPr>
              <a:t>in under six hours!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065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B81870-753C-2600-7C88-83A5C0600A93}"/>
              </a:ext>
            </a:extLst>
          </p:cNvPr>
          <p:cNvSpPr>
            <a:spLocks noGrp="1"/>
          </p:cNvSpPr>
          <p:nvPr>
            <p:ph type="title"/>
          </p:nvPr>
        </p:nvSpPr>
        <p:spPr/>
        <p:txBody>
          <a:bodyPr/>
          <a:lstStyle/>
          <a:p>
            <a:r>
              <a:rPr lang="en-US" dirty="0"/>
              <a:t>Macro Placement Solutions: Ariane133</a:t>
            </a:r>
          </a:p>
        </p:txBody>
      </p:sp>
      <p:grpSp>
        <p:nvGrpSpPr>
          <p:cNvPr id="2" name="Group 1">
            <a:extLst>
              <a:ext uri="{FF2B5EF4-FFF2-40B4-BE49-F238E27FC236}">
                <a16:creationId xmlns:a16="http://schemas.microsoft.com/office/drawing/2014/main" id="{F731CB2E-E2B1-372E-A0E8-E864A9A5BF2F}"/>
              </a:ext>
            </a:extLst>
          </p:cNvPr>
          <p:cNvGrpSpPr/>
          <p:nvPr/>
        </p:nvGrpSpPr>
        <p:grpSpPr>
          <a:xfrm>
            <a:off x="690685" y="1384757"/>
            <a:ext cx="2286000" cy="2322639"/>
            <a:chOff x="1986085" y="1382774"/>
            <a:chExt cx="2286000" cy="2322639"/>
          </a:xfrm>
        </p:grpSpPr>
        <p:pic>
          <p:nvPicPr>
            <p:cNvPr id="6" name="Picture 5">
              <a:extLst>
                <a:ext uri="{FF2B5EF4-FFF2-40B4-BE49-F238E27FC236}">
                  <a16:creationId xmlns:a16="http://schemas.microsoft.com/office/drawing/2014/main" id="{13C2F34A-046E-6540-DE32-BFC7DF1991CB}"/>
                </a:ext>
              </a:extLst>
            </p:cNvPr>
            <p:cNvPicPr>
              <a:picLocks noChangeAspect="1"/>
            </p:cNvPicPr>
            <p:nvPr/>
          </p:nvPicPr>
          <p:blipFill>
            <a:blip r:embed="rId3"/>
            <a:stretch>
              <a:fillRect/>
            </a:stretch>
          </p:blipFill>
          <p:spPr>
            <a:xfrm>
              <a:off x="1986085" y="1744898"/>
              <a:ext cx="2286000" cy="1960515"/>
            </a:xfrm>
            <a:prstGeom prst="rect">
              <a:avLst/>
            </a:prstGeom>
          </p:spPr>
        </p:pic>
        <p:sp>
          <p:nvSpPr>
            <p:cNvPr id="12" name="TextBox 11">
              <a:extLst>
                <a:ext uri="{FF2B5EF4-FFF2-40B4-BE49-F238E27FC236}">
                  <a16:creationId xmlns:a16="http://schemas.microsoft.com/office/drawing/2014/main" id="{1827BE57-11C0-9F32-77C9-C450DF14A2CE}"/>
                </a:ext>
              </a:extLst>
            </p:cNvPr>
            <p:cNvSpPr txBox="1"/>
            <p:nvPr/>
          </p:nvSpPr>
          <p:spPr>
            <a:xfrm>
              <a:off x="2877978" y="1382774"/>
              <a:ext cx="492443"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CT</a:t>
              </a:r>
              <a:endParaRPr lang="en-US" b="1"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61EA730C-9F88-A7BD-3419-361AA1DDB0E9}"/>
              </a:ext>
            </a:extLst>
          </p:cNvPr>
          <p:cNvGrpSpPr/>
          <p:nvPr/>
        </p:nvGrpSpPr>
        <p:grpSpPr>
          <a:xfrm>
            <a:off x="3224336" y="1384757"/>
            <a:ext cx="2286000" cy="2311465"/>
            <a:chOff x="4978646" y="1387849"/>
            <a:chExt cx="2286000" cy="2311465"/>
          </a:xfrm>
        </p:grpSpPr>
        <p:pic>
          <p:nvPicPr>
            <p:cNvPr id="7" name="Picture 6">
              <a:extLst>
                <a:ext uri="{FF2B5EF4-FFF2-40B4-BE49-F238E27FC236}">
                  <a16:creationId xmlns:a16="http://schemas.microsoft.com/office/drawing/2014/main" id="{B3409E9C-EC3D-C374-EB60-E6AA5DD84D00}"/>
                </a:ext>
              </a:extLst>
            </p:cNvPr>
            <p:cNvPicPr>
              <a:picLocks noChangeAspect="1"/>
            </p:cNvPicPr>
            <p:nvPr/>
          </p:nvPicPr>
          <p:blipFill>
            <a:blip r:embed="rId4"/>
            <a:stretch>
              <a:fillRect/>
            </a:stretch>
          </p:blipFill>
          <p:spPr>
            <a:xfrm>
              <a:off x="4978646" y="1750997"/>
              <a:ext cx="2286000" cy="1948317"/>
            </a:xfrm>
            <a:prstGeom prst="rect">
              <a:avLst/>
            </a:prstGeom>
          </p:spPr>
        </p:pic>
        <p:sp>
          <p:nvSpPr>
            <p:cNvPr id="13" name="TextBox 12">
              <a:extLst>
                <a:ext uri="{FF2B5EF4-FFF2-40B4-BE49-F238E27FC236}">
                  <a16:creationId xmlns:a16="http://schemas.microsoft.com/office/drawing/2014/main" id="{8AF58FB5-93C1-486C-1104-4B2BED421303}"/>
                </a:ext>
              </a:extLst>
            </p:cNvPr>
            <p:cNvSpPr txBox="1"/>
            <p:nvPr/>
          </p:nvSpPr>
          <p:spPr>
            <a:xfrm>
              <a:off x="5766421" y="1387849"/>
              <a:ext cx="71045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CMP</a:t>
              </a:r>
            </a:p>
          </p:txBody>
        </p:sp>
      </p:grpSp>
      <p:grpSp>
        <p:nvGrpSpPr>
          <p:cNvPr id="5" name="Group 4">
            <a:extLst>
              <a:ext uri="{FF2B5EF4-FFF2-40B4-BE49-F238E27FC236}">
                <a16:creationId xmlns:a16="http://schemas.microsoft.com/office/drawing/2014/main" id="{5D4A1359-B21E-5D39-4663-B62B0DD515EA}"/>
              </a:ext>
            </a:extLst>
          </p:cNvPr>
          <p:cNvGrpSpPr/>
          <p:nvPr/>
        </p:nvGrpSpPr>
        <p:grpSpPr>
          <a:xfrm>
            <a:off x="5676900" y="1373583"/>
            <a:ext cx="2286000" cy="2333813"/>
            <a:chOff x="8024914" y="1375566"/>
            <a:chExt cx="2286000" cy="2333813"/>
          </a:xfrm>
        </p:grpSpPr>
        <p:pic>
          <p:nvPicPr>
            <p:cNvPr id="8" name="Picture 7">
              <a:extLst>
                <a:ext uri="{FF2B5EF4-FFF2-40B4-BE49-F238E27FC236}">
                  <a16:creationId xmlns:a16="http://schemas.microsoft.com/office/drawing/2014/main" id="{B5EAE669-45C9-6BD5-1448-9E24FEDF3A01}"/>
                </a:ext>
              </a:extLst>
            </p:cNvPr>
            <p:cNvPicPr>
              <a:picLocks noChangeAspect="1"/>
            </p:cNvPicPr>
            <p:nvPr/>
          </p:nvPicPr>
          <p:blipFill>
            <a:blip r:embed="rId5"/>
            <a:stretch>
              <a:fillRect/>
            </a:stretch>
          </p:blipFill>
          <p:spPr>
            <a:xfrm>
              <a:off x="8024914" y="1740932"/>
              <a:ext cx="2286000" cy="1968447"/>
            </a:xfrm>
            <a:prstGeom prst="rect">
              <a:avLst/>
            </a:prstGeom>
          </p:spPr>
        </p:pic>
        <p:sp>
          <p:nvSpPr>
            <p:cNvPr id="14" name="TextBox 13">
              <a:extLst>
                <a:ext uri="{FF2B5EF4-FFF2-40B4-BE49-F238E27FC236}">
                  <a16:creationId xmlns:a16="http://schemas.microsoft.com/office/drawing/2014/main" id="{09EF5D50-A536-5B5E-34CC-ECC6FBF54A6D}"/>
                </a:ext>
              </a:extLst>
            </p:cNvPr>
            <p:cNvSpPr txBox="1"/>
            <p:nvPr/>
          </p:nvSpPr>
          <p:spPr>
            <a:xfrm>
              <a:off x="8607504" y="1375566"/>
              <a:ext cx="1120820"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RePlAce</a:t>
              </a:r>
              <a:endParaRPr lang="en-US" b="1"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171CB06-7824-9FFE-D1F1-D2C4DF75B2AE}"/>
              </a:ext>
            </a:extLst>
          </p:cNvPr>
          <p:cNvGrpSpPr/>
          <p:nvPr/>
        </p:nvGrpSpPr>
        <p:grpSpPr>
          <a:xfrm>
            <a:off x="8153400" y="1371600"/>
            <a:ext cx="2286000" cy="2327143"/>
            <a:chOff x="1932377" y="4170315"/>
            <a:chExt cx="2286000" cy="2327143"/>
          </a:xfrm>
        </p:grpSpPr>
        <p:pic>
          <p:nvPicPr>
            <p:cNvPr id="9" name="Picture 8">
              <a:extLst>
                <a:ext uri="{FF2B5EF4-FFF2-40B4-BE49-F238E27FC236}">
                  <a16:creationId xmlns:a16="http://schemas.microsoft.com/office/drawing/2014/main" id="{57E78507-268C-6E25-768D-76B67B0160EC}"/>
                </a:ext>
              </a:extLst>
            </p:cNvPr>
            <p:cNvPicPr>
              <a:picLocks noChangeAspect="1"/>
            </p:cNvPicPr>
            <p:nvPr/>
          </p:nvPicPr>
          <p:blipFill>
            <a:blip r:embed="rId6"/>
            <a:stretch>
              <a:fillRect/>
            </a:stretch>
          </p:blipFill>
          <p:spPr>
            <a:xfrm>
              <a:off x="1932377" y="4544002"/>
              <a:ext cx="2286000" cy="1953456"/>
            </a:xfrm>
            <a:prstGeom prst="rect">
              <a:avLst/>
            </a:prstGeom>
          </p:spPr>
        </p:pic>
        <p:sp>
          <p:nvSpPr>
            <p:cNvPr id="16" name="TextBox 15">
              <a:extLst>
                <a:ext uri="{FF2B5EF4-FFF2-40B4-BE49-F238E27FC236}">
                  <a16:creationId xmlns:a16="http://schemas.microsoft.com/office/drawing/2014/main" id="{ACE749A2-ECF6-D5F1-6363-BAB4EDFF8ACB}"/>
                </a:ext>
              </a:extLst>
            </p:cNvPr>
            <p:cNvSpPr txBox="1"/>
            <p:nvPr/>
          </p:nvSpPr>
          <p:spPr>
            <a:xfrm>
              <a:off x="2822744" y="4170315"/>
              <a:ext cx="50526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SA</a:t>
              </a:r>
            </a:p>
          </p:txBody>
        </p:sp>
      </p:grpSp>
      <p:grpSp>
        <p:nvGrpSpPr>
          <p:cNvPr id="20" name="Group 19">
            <a:extLst>
              <a:ext uri="{FF2B5EF4-FFF2-40B4-BE49-F238E27FC236}">
                <a16:creationId xmlns:a16="http://schemas.microsoft.com/office/drawing/2014/main" id="{B53DC908-CD07-D2B5-5BB6-7E173D35DF8F}"/>
              </a:ext>
            </a:extLst>
          </p:cNvPr>
          <p:cNvGrpSpPr/>
          <p:nvPr/>
        </p:nvGrpSpPr>
        <p:grpSpPr>
          <a:xfrm>
            <a:off x="685800" y="3962400"/>
            <a:ext cx="2286000" cy="2330813"/>
            <a:chOff x="4978646" y="4170315"/>
            <a:chExt cx="2286000" cy="2330813"/>
          </a:xfrm>
        </p:grpSpPr>
        <p:pic>
          <p:nvPicPr>
            <p:cNvPr id="10" name="Picture 9">
              <a:extLst>
                <a:ext uri="{FF2B5EF4-FFF2-40B4-BE49-F238E27FC236}">
                  <a16:creationId xmlns:a16="http://schemas.microsoft.com/office/drawing/2014/main" id="{2C9C2409-F13D-12EE-555C-871FC9BA5DAE}"/>
                </a:ext>
              </a:extLst>
            </p:cNvPr>
            <p:cNvPicPr>
              <a:picLocks noChangeAspect="1"/>
            </p:cNvPicPr>
            <p:nvPr/>
          </p:nvPicPr>
          <p:blipFill>
            <a:blip r:embed="rId7"/>
            <a:stretch>
              <a:fillRect/>
            </a:stretch>
          </p:blipFill>
          <p:spPr>
            <a:xfrm>
              <a:off x="4978646" y="4540332"/>
              <a:ext cx="2286000" cy="1960796"/>
            </a:xfrm>
            <a:prstGeom prst="rect">
              <a:avLst/>
            </a:prstGeom>
          </p:spPr>
        </p:pic>
        <p:sp>
          <p:nvSpPr>
            <p:cNvPr id="17" name="TextBox 16">
              <a:extLst>
                <a:ext uri="{FF2B5EF4-FFF2-40B4-BE49-F238E27FC236}">
                  <a16:creationId xmlns:a16="http://schemas.microsoft.com/office/drawing/2014/main" id="{C79DC39B-E486-FB0F-B64D-E84FB5853CA5}"/>
                </a:ext>
              </a:extLst>
            </p:cNvPr>
            <p:cNvSpPr txBox="1"/>
            <p:nvPr/>
          </p:nvSpPr>
          <p:spPr>
            <a:xfrm>
              <a:off x="5509940" y="4170315"/>
              <a:ext cx="1223412"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AutoDMP</a:t>
              </a:r>
              <a:endParaRPr lang="en-US" b="1" dirty="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61290EA3-612D-7E66-83B6-B49EB8BB335A}"/>
              </a:ext>
            </a:extLst>
          </p:cNvPr>
          <p:cNvGrpSpPr/>
          <p:nvPr/>
        </p:nvGrpSpPr>
        <p:grpSpPr>
          <a:xfrm>
            <a:off x="3200400" y="3962400"/>
            <a:ext cx="2286000" cy="2335947"/>
            <a:chOff x="8024914" y="4165867"/>
            <a:chExt cx="2286000" cy="2335947"/>
          </a:xfrm>
        </p:grpSpPr>
        <p:pic>
          <p:nvPicPr>
            <p:cNvPr id="11" name="Picture 10">
              <a:extLst>
                <a:ext uri="{FF2B5EF4-FFF2-40B4-BE49-F238E27FC236}">
                  <a16:creationId xmlns:a16="http://schemas.microsoft.com/office/drawing/2014/main" id="{E19CFF95-EB8C-3018-C1DD-34523727B0C0}"/>
                </a:ext>
              </a:extLst>
            </p:cNvPr>
            <p:cNvPicPr>
              <a:picLocks noChangeAspect="1"/>
            </p:cNvPicPr>
            <p:nvPr/>
          </p:nvPicPr>
          <p:blipFill>
            <a:blip r:embed="rId8"/>
            <a:stretch>
              <a:fillRect/>
            </a:stretch>
          </p:blipFill>
          <p:spPr>
            <a:xfrm>
              <a:off x="8024914" y="4539647"/>
              <a:ext cx="2286000" cy="1962167"/>
            </a:xfrm>
            <a:prstGeom prst="rect">
              <a:avLst/>
            </a:prstGeom>
          </p:spPr>
        </p:pic>
        <p:sp>
          <p:nvSpPr>
            <p:cNvPr id="18" name="TextBox 17">
              <a:extLst>
                <a:ext uri="{FF2B5EF4-FFF2-40B4-BE49-F238E27FC236}">
                  <a16:creationId xmlns:a16="http://schemas.microsoft.com/office/drawing/2014/main" id="{39E51232-0CCD-B45B-0C0F-49C78FA18DC5}"/>
                </a:ext>
              </a:extLst>
            </p:cNvPr>
            <p:cNvSpPr txBox="1"/>
            <p:nvPr/>
          </p:nvSpPr>
          <p:spPr>
            <a:xfrm>
              <a:off x="8684449" y="4165867"/>
              <a:ext cx="9669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Human</a:t>
              </a:r>
            </a:p>
          </p:txBody>
        </p:sp>
      </p:grpSp>
      <p:sp>
        <p:nvSpPr>
          <p:cNvPr id="22" name="Content Placeholder 1">
            <a:extLst>
              <a:ext uri="{FF2B5EF4-FFF2-40B4-BE49-F238E27FC236}">
                <a16:creationId xmlns:a16="http://schemas.microsoft.com/office/drawing/2014/main" id="{C1B5EE34-5DA3-4C3B-F102-D7AEA807BAAA}"/>
              </a:ext>
            </a:extLst>
          </p:cNvPr>
          <p:cNvSpPr>
            <a:spLocks noGrp="1"/>
          </p:cNvSpPr>
          <p:nvPr>
            <p:ph idx="1"/>
          </p:nvPr>
        </p:nvSpPr>
        <p:spPr>
          <a:xfrm>
            <a:off x="228600" y="838200"/>
            <a:ext cx="11811000" cy="392801"/>
          </a:xfrm>
        </p:spPr>
        <p:txBody>
          <a:bodyPr/>
          <a:lstStyle/>
          <a:p>
            <a:r>
              <a:rPr lang="en-US" dirty="0">
                <a:solidFill>
                  <a:srgbClr val="00B050"/>
                </a:solidFill>
              </a:rPr>
              <a:t>*</a:t>
            </a:r>
            <a:r>
              <a:rPr lang="en-US" b="1" dirty="0"/>
              <a:t>Ariane133</a:t>
            </a:r>
            <a:r>
              <a:rPr lang="en-US" dirty="0"/>
              <a:t> with </a:t>
            </a:r>
            <a:r>
              <a:rPr lang="en-US" b="1" dirty="0"/>
              <a:t>68%</a:t>
            </a:r>
            <a:r>
              <a:rPr lang="en-US" dirty="0"/>
              <a:t> utilization, </a:t>
            </a:r>
            <a:r>
              <a:rPr lang="en-US" b="1" dirty="0"/>
              <a:t>1.3ns</a:t>
            </a:r>
            <a:r>
              <a:rPr lang="en-US" dirty="0"/>
              <a:t> target clock period on </a:t>
            </a:r>
            <a:r>
              <a:rPr lang="en-US" b="1" dirty="0"/>
              <a:t>NG45</a:t>
            </a:r>
          </a:p>
        </p:txBody>
      </p:sp>
      <p:pic>
        <p:nvPicPr>
          <p:cNvPr id="23" name="Content Placeholder 7">
            <a:extLst>
              <a:ext uri="{FF2B5EF4-FFF2-40B4-BE49-F238E27FC236}">
                <a16:creationId xmlns:a16="http://schemas.microsoft.com/office/drawing/2014/main" id="{1BFDB90A-9117-EECC-D353-F1299CFE7BC5}"/>
              </a:ext>
            </a:extLst>
          </p:cNvPr>
          <p:cNvPicPr>
            <a:picLocks noChangeAspect="1"/>
          </p:cNvPicPr>
          <p:nvPr/>
        </p:nvPicPr>
        <p:blipFill rotWithShape="1">
          <a:blip r:embed="rId9"/>
          <a:srcRect l="17037" b="57379"/>
          <a:stretch/>
        </p:blipFill>
        <p:spPr bwMode="auto">
          <a:xfrm>
            <a:off x="5663952" y="4221088"/>
            <a:ext cx="5925312" cy="2134438"/>
          </a:xfrm>
          <a:prstGeom prst="rect">
            <a:avLst/>
          </a:prstGeom>
          <a:noFill/>
          <a:ln w="9525">
            <a:noFill/>
            <a:miter lim="800000"/>
            <a:headEnd/>
            <a:tailEnd/>
          </a:ln>
        </p:spPr>
      </p:pic>
      <p:sp>
        <p:nvSpPr>
          <p:cNvPr id="19" name="TextBox 18">
            <a:extLst>
              <a:ext uri="{FF2B5EF4-FFF2-40B4-BE49-F238E27FC236}">
                <a16:creationId xmlns:a16="http://schemas.microsoft.com/office/drawing/2014/main" id="{2BC6232F-9145-1825-6C4B-AA571F878C36}"/>
              </a:ext>
            </a:extLst>
          </p:cNvPr>
          <p:cNvSpPr txBox="1"/>
          <p:nvPr/>
        </p:nvSpPr>
        <p:spPr>
          <a:xfrm>
            <a:off x="2956629" y="6480632"/>
            <a:ext cx="6127703" cy="369332"/>
          </a:xfrm>
          <a:prstGeom prst="rect">
            <a:avLst/>
          </a:prstGeom>
          <a:noFill/>
        </p:spPr>
        <p:txBody>
          <a:bodyPr wrap="none" rtlCol="0">
            <a:spAutoFit/>
          </a:bodyPr>
          <a:lstStyle/>
          <a:p>
            <a:r>
              <a:rPr lang="en-US" dirty="0">
                <a:solidFill>
                  <a:srgbClr val="00B050"/>
                </a:solidFill>
              </a:rPr>
              <a:t>*</a:t>
            </a:r>
            <a:r>
              <a:rPr lang="en-US" i="1" dirty="0"/>
              <a:t>Nature</a:t>
            </a:r>
            <a:r>
              <a:rPr lang="en-US" dirty="0"/>
              <a:t> implements Ariane133 on a different enablement</a:t>
            </a:r>
          </a:p>
        </p:txBody>
      </p:sp>
    </p:spTree>
    <p:extLst>
      <p:ext uri="{BB962C8B-B14F-4D97-AF65-F5344CB8AC3E}">
        <p14:creationId xmlns:p14="http://schemas.microsoft.com/office/powerpoint/2010/main" val="34985108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E9DD7C-BC24-8AEB-CE01-FAA19E6400AE}"/>
              </a:ext>
            </a:extLst>
          </p:cNvPr>
          <p:cNvSpPr>
            <a:spLocks noGrp="1"/>
          </p:cNvSpPr>
          <p:nvPr>
            <p:ph idx="1"/>
          </p:nvPr>
        </p:nvSpPr>
        <p:spPr>
          <a:xfrm>
            <a:off x="228600" y="762000"/>
            <a:ext cx="11781367" cy="533399"/>
          </a:xfrm>
        </p:spPr>
        <p:txBody>
          <a:bodyPr/>
          <a:lstStyle/>
          <a:p>
            <a:r>
              <a:rPr lang="en-US" sz="2800" b="1" dirty="0" err="1"/>
              <a:t>BlackParrot</a:t>
            </a:r>
            <a:r>
              <a:rPr lang="en-US" sz="2800" b="1" dirty="0"/>
              <a:t> (Quad-Core)</a:t>
            </a:r>
            <a:r>
              <a:rPr lang="en-US" sz="2800" dirty="0"/>
              <a:t> with </a:t>
            </a:r>
            <a:r>
              <a:rPr lang="en-US" sz="2800" b="1" dirty="0"/>
              <a:t>68%</a:t>
            </a:r>
            <a:r>
              <a:rPr lang="en-US" sz="2800" dirty="0"/>
              <a:t> utilization on </a:t>
            </a:r>
            <a:r>
              <a:rPr lang="en-US" sz="2800" b="1" dirty="0"/>
              <a:t>GF12</a:t>
            </a:r>
          </a:p>
        </p:txBody>
      </p:sp>
      <p:sp>
        <p:nvSpPr>
          <p:cNvPr id="3" name="Title 2">
            <a:extLst>
              <a:ext uri="{FF2B5EF4-FFF2-40B4-BE49-F238E27FC236}">
                <a16:creationId xmlns:a16="http://schemas.microsoft.com/office/drawing/2014/main" id="{6CD8FCE5-8662-A400-131B-1B1BF5796ADF}"/>
              </a:ext>
            </a:extLst>
          </p:cNvPr>
          <p:cNvSpPr>
            <a:spLocks noGrp="1"/>
          </p:cNvSpPr>
          <p:nvPr>
            <p:ph type="title"/>
          </p:nvPr>
        </p:nvSpPr>
        <p:spPr/>
        <p:txBody>
          <a:bodyPr/>
          <a:lstStyle/>
          <a:p>
            <a:r>
              <a:rPr lang="en-US" dirty="0"/>
              <a:t>Macro Placement Solutions: </a:t>
            </a:r>
            <a:r>
              <a:rPr lang="en-US" dirty="0" err="1"/>
              <a:t>BlackParrot</a:t>
            </a:r>
            <a:endParaRPr lang="en-US" dirty="0"/>
          </a:p>
        </p:txBody>
      </p:sp>
      <p:grpSp>
        <p:nvGrpSpPr>
          <p:cNvPr id="32" name="Group 31">
            <a:extLst>
              <a:ext uri="{FF2B5EF4-FFF2-40B4-BE49-F238E27FC236}">
                <a16:creationId xmlns:a16="http://schemas.microsoft.com/office/drawing/2014/main" id="{EEAB7DA7-7976-30DB-4A64-137CD2E6ED25}"/>
              </a:ext>
            </a:extLst>
          </p:cNvPr>
          <p:cNvGrpSpPr/>
          <p:nvPr/>
        </p:nvGrpSpPr>
        <p:grpSpPr>
          <a:xfrm>
            <a:off x="607055" y="1295400"/>
            <a:ext cx="2288545" cy="2590800"/>
            <a:chOff x="1371600" y="1295400"/>
            <a:chExt cx="2288545" cy="2590800"/>
          </a:xfrm>
        </p:grpSpPr>
        <p:pic>
          <p:nvPicPr>
            <p:cNvPr id="5" name="Picture 4">
              <a:extLst>
                <a:ext uri="{FF2B5EF4-FFF2-40B4-BE49-F238E27FC236}">
                  <a16:creationId xmlns:a16="http://schemas.microsoft.com/office/drawing/2014/main" id="{1B3E9B52-A89A-50F5-5F10-347110A8A086}"/>
                </a:ext>
              </a:extLst>
            </p:cNvPr>
            <p:cNvPicPr>
              <a:picLocks noChangeAspect="1"/>
            </p:cNvPicPr>
            <p:nvPr/>
          </p:nvPicPr>
          <p:blipFill>
            <a:blip r:embed="rId3"/>
            <a:stretch>
              <a:fillRect/>
            </a:stretch>
          </p:blipFill>
          <p:spPr>
            <a:xfrm>
              <a:off x="1371600" y="1600200"/>
              <a:ext cx="2288545" cy="2286000"/>
            </a:xfrm>
            <a:prstGeom prst="rect">
              <a:avLst/>
            </a:prstGeom>
          </p:spPr>
        </p:pic>
        <p:sp>
          <p:nvSpPr>
            <p:cNvPr id="6" name="TextBox 5">
              <a:extLst>
                <a:ext uri="{FF2B5EF4-FFF2-40B4-BE49-F238E27FC236}">
                  <a16:creationId xmlns:a16="http://schemas.microsoft.com/office/drawing/2014/main" id="{46D76EC6-1B85-553A-A7D1-D56D8B17A109}"/>
                </a:ext>
              </a:extLst>
            </p:cNvPr>
            <p:cNvSpPr txBox="1"/>
            <p:nvPr/>
          </p:nvSpPr>
          <p:spPr>
            <a:xfrm>
              <a:off x="2276063" y="1295400"/>
              <a:ext cx="479618" cy="369332"/>
            </a:xfrm>
            <a:prstGeom prst="rect">
              <a:avLst/>
            </a:prstGeom>
            <a:noFill/>
          </p:spPr>
          <p:txBody>
            <a:bodyPr wrap="none" rtlCol="0">
              <a:spAutoFit/>
            </a:bodyPr>
            <a:lstStyle/>
            <a:p>
              <a:r>
                <a:rPr lang="en-US" b="1" i="1" dirty="0"/>
                <a:t>CT</a:t>
              </a:r>
            </a:p>
          </p:txBody>
        </p:sp>
      </p:grpSp>
      <p:grpSp>
        <p:nvGrpSpPr>
          <p:cNvPr id="33" name="Group 32">
            <a:extLst>
              <a:ext uri="{FF2B5EF4-FFF2-40B4-BE49-F238E27FC236}">
                <a16:creationId xmlns:a16="http://schemas.microsoft.com/office/drawing/2014/main" id="{FA71832D-7630-D3FB-33C5-B441252AA746}"/>
              </a:ext>
            </a:extLst>
          </p:cNvPr>
          <p:cNvGrpSpPr/>
          <p:nvPr/>
        </p:nvGrpSpPr>
        <p:grpSpPr>
          <a:xfrm>
            <a:off x="3097948" y="1295400"/>
            <a:ext cx="2286000" cy="2590800"/>
            <a:chOff x="4770119" y="1295400"/>
            <a:chExt cx="2286000" cy="2590800"/>
          </a:xfrm>
        </p:grpSpPr>
        <p:pic>
          <p:nvPicPr>
            <p:cNvPr id="9" name="Picture 8">
              <a:extLst>
                <a:ext uri="{FF2B5EF4-FFF2-40B4-BE49-F238E27FC236}">
                  <a16:creationId xmlns:a16="http://schemas.microsoft.com/office/drawing/2014/main" id="{4E9C59E6-4CAC-5759-DDA4-F743F40F17E9}"/>
                </a:ext>
              </a:extLst>
            </p:cNvPr>
            <p:cNvPicPr>
              <a:picLocks noChangeAspect="1"/>
            </p:cNvPicPr>
            <p:nvPr/>
          </p:nvPicPr>
          <p:blipFill>
            <a:blip r:embed="rId4"/>
            <a:stretch>
              <a:fillRect/>
            </a:stretch>
          </p:blipFill>
          <p:spPr>
            <a:xfrm>
              <a:off x="4770119" y="1600200"/>
              <a:ext cx="2286000" cy="2286000"/>
            </a:xfrm>
            <a:prstGeom prst="rect">
              <a:avLst/>
            </a:prstGeom>
          </p:spPr>
        </p:pic>
        <p:sp>
          <p:nvSpPr>
            <p:cNvPr id="10" name="TextBox 9">
              <a:extLst>
                <a:ext uri="{FF2B5EF4-FFF2-40B4-BE49-F238E27FC236}">
                  <a16:creationId xmlns:a16="http://schemas.microsoft.com/office/drawing/2014/main" id="{D5AD0074-49A4-1D09-C63C-F83A4A07CE09}"/>
                </a:ext>
              </a:extLst>
            </p:cNvPr>
            <p:cNvSpPr txBox="1"/>
            <p:nvPr/>
          </p:nvSpPr>
          <p:spPr>
            <a:xfrm>
              <a:off x="5564306" y="1295400"/>
              <a:ext cx="697627" cy="369332"/>
            </a:xfrm>
            <a:prstGeom prst="rect">
              <a:avLst/>
            </a:prstGeom>
            <a:noFill/>
          </p:spPr>
          <p:txBody>
            <a:bodyPr wrap="none" rtlCol="0">
              <a:spAutoFit/>
            </a:bodyPr>
            <a:lstStyle/>
            <a:p>
              <a:r>
                <a:rPr lang="en-US" b="1" dirty="0"/>
                <a:t>CMP</a:t>
              </a:r>
            </a:p>
          </p:txBody>
        </p:sp>
      </p:grpSp>
      <p:grpSp>
        <p:nvGrpSpPr>
          <p:cNvPr id="34" name="Group 33">
            <a:extLst>
              <a:ext uri="{FF2B5EF4-FFF2-40B4-BE49-F238E27FC236}">
                <a16:creationId xmlns:a16="http://schemas.microsoft.com/office/drawing/2014/main" id="{A7ED4141-E093-9110-CDBB-5B0C74DC4BF8}"/>
              </a:ext>
            </a:extLst>
          </p:cNvPr>
          <p:cNvGrpSpPr/>
          <p:nvPr/>
        </p:nvGrpSpPr>
        <p:grpSpPr>
          <a:xfrm>
            <a:off x="5586296" y="1295400"/>
            <a:ext cx="2288555" cy="2590800"/>
            <a:chOff x="8166398" y="1371600"/>
            <a:chExt cx="2288555" cy="2590800"/>
          </a:xfrm>
        </p:grpSpPr>
        <p:pic>
          <p:nvPicPr>
            <p:cNvPr id="14" name="Picture 13">
              <a:extLst>
                <a:ext uri="{FF2B5EF4-FFF2-40B4-BE49-F238E27FC236}">
                  <a16:creationId xmlns:a16="http://schemas.microsoft.com/office/drawing/2014/main" id="{CC527402-3C9F-78E8-3E14-D7900C4A75B1}"/>
                </a:ext>
              </a:extLst>
            </p:cNvPr>
            <p:cNvPicPr>
              <a:picLocks noChangeAspect="1"/>
            </p:cNvPicPr>
            <p:nvPr/>
          </p:nvPicPr>
          <p:blipFill>
            <a:blip r:embed="rId5"/>
            <a:stretch>
              <a:fillRect/>
            </a:stretch>
          </p:blipFill>
          <p:spPr>
            <a:xfrm>
              <a:off x="8166398" y="1676400"/>
              <a:ext cx="2288555" cy="2286000"/>
            </a:xfrm>
            <a:prstGeom prst="rect">
              <a:avLst/>
            </a:prstGeom>
          </p:spPr>
        </p:pic>
        <p:sp>
          <p:nvSpPr>
            <p:cNvPr id="15" name="TextBox 14">
              <a:extLst>
                <a:ext uri="{FF2B5EF4-FFF2-40B4-BE49-F238E27FC236}">
                  <a16:creationId xmlns:a16="http://schemas.microsoft.com/office/drawing/2014/main" id="{3A687969-F197-FCE3-B4A2-DBD762615CD5}"/>
                </a:ext>
              </a:extLst>
            </p:cNvPr>
            <p:cNvSpPr txBox="1"/>
            <p:nvPr/>
          </p:nvSpPr>
          <p:spPr>
            <a:xfrm>
              <a:off x="8745456" y="1371600"/>
              <a:ext cx="1130438" cy="369332"/>
            </a:xfrm>
            <a:prstGeom prst="rect">
              <a:avLst/>
            </a:prstGeom>
            <a:noFill/>
          </p:spPr>
          <p:txBody>
            <a:bodyPr wrap="none" rtlCol="0">
              <a:spAutoFit/>
            </a:bodyPr>
            <a:lstStyle/>
            <a:p>
              <a:r>
                <a:rPr lang="en-US" b="1" dirty="0" err="1"/>
                <a:t>RePlAce</a:t>
              </a:r>
              <a:endParaRPr lang="en-US" b="1" dirty="0"/>
            </a:p>
          </p:txBody>
        </p:sp>
      </p:grpSp>
      <p:grpSp>
        <p:nvGrpSpPr>
          <p:cNvPr id="37" name="Group 36">
            <a:extLst>
              <a:ext uri="{FF2B5EF4-FFF2-40B4-BE49-F238E27FC236}">
                <a16:creationId xmlns:a16="http://schemas.microsoft.com/office/drawing/2014/main" id="{3FD58944-AAA7-1E67-9D60-9751763D8A50}"/>
              </a:ext>
            </a:extLst>
          </p:cNvPr>
          <p:cNvGrpSpPr/>
          <p:nvPr/>
        </p:nvGrpSpPr>
        <p:grpSpPr>
          <a:xfrm>
            <a:off x="8077200" y="1295400"/>
            <a:ext cx="2278389" cy="2590800"/>
            <a:chOff x="1376069" y="4038600"/>
            <a:chExt cx="2278389" cy="2590800"/>
          </a:xfrm>
        </p:grpSpPr>
        <p:pic>
          <p:nvPicPr>
            <p:cNvPr id="17" name="Picture 16">
              <a:extLst>
                <a:ext uri="{FF2B5EF4-FFF2-40B4-BE49-F238E27FC236}">
                  <a16:creationId xmlns:a16="http://schemas.microsoft.com/office/drawing/2014/main" id="{FA093E6C-5F6F-8554-EFCD-662E23470264}"/>
                </a:ext>
              </a:extLst>
            </p:cNvPr>
            <p:cNvPicPr>
              <a:picLocks noChangeAspect="1"/>
            </p:cNvPicPr>
            <p:nvPr/>
          </p:nvPicPr>
          <p:blipFill>
            <a:blip r:embed="rId6"/>
            <a:stretch>
              <a:fillRect/>
            </a:stretch>
          </p:blipFill>
          <p:spPr>
            <a:xfrm>
              <a:off x="1376069" y="4343400"/>
              <a:ext cx="2278389" cy="2286000"/>
            </a:xfrm>
            <a:prstGeom prst="rect">
              <a:avLst/>
            </a:prstGeom>
          </p:spPr>
        </p:pic>
        <p:sp>
          <p:nvSpPr>
            <p:cNvPr id="18" name="TextBox 17">
              <a:extLst>
                <a:ext uri="{FF2B5EF4-FFF2-40B4-BE49-F238E27FC236}">
                  <a16:creationId xmlns:a16="http://schemas.microsoft.com/office/drawing/2014/main" id="{4C634958-99F8-0AEA-F79A-B65F291D9562}"/>
                </a:ext>
              </a:extLst>
            </p:cNvPr>
            <p:cNvSpPr txBox="1"/>
            <p:nvPr/>
          </p:nvSpPr>
          <p:spPr>
            <a:xfrm>
              <a:off x="2270645" y="4038600"/>
              <a:ext cx="489236" cy="369332"/>
            </a:xfrm>
            <a:prstGeom prst="rect">
              <a:avLst/>
            </a:prstGeom>
            <a:noFill/>
          </p:spPr>
          <p:txBody>
            <a:bodyPr wrap="none" rtlCol="0">
              <a:spAutoFit/>
            </a:bodyPr>
            <a:lstStyle/>
            <a:p>
              <a:r>
                <a:rPr lang="en-US" b="1" dirty="0"/>
                <a:t>SA</a:t>
              </a:r>
            </a:p>
          </p:txBody>
        </p:sp>
      </p:grpSp>
      <p:grpSp>
        <p:nvGrpSpPr>
          <p:cNvPr id="36" name="Group 35">
            <a:extLst>
              <a:ext uri="{FF2B5EF4-FFF2-40B4-BE49-F238E27FC236}">
                <a16:creationId xmlns:a16="http://schemas.microsoft.com/office/drawing/2014/main" id="{E45888D5-4600-A0A4-61C3-8CFD44F1D475}"/>
              </a:ext>
            </a:extLst>
          </p:cNvPr>
          <p:cNvGrpSpPr/>
          <p:nvPr/>
        </p:nvGrpSpPr>
        <p:grpSpPr>
          <a:xfrm>
            <a:off x="608327" y="3962400"/>
            <a:ext cx="2286000" cy="2590800"/>
            <a:chOff x="4769565" y="4038600"/>
            <a:chExt cx="2286000" cy="2590800"/>
          </a:xfrm>
        </p:grpSpPr>
        <p:pic>
          <p:nvPicPr>
            <p:cNvPr id="20" name="Picture 19">
              <a:extLst>
                <a:ext uri="{FF2B5EF4-FFF2-40B4-BE49-F238E27FC236}">
                  <a16:creationId xmlns:a16="http://schemas.microsoft.com/office/drawing/2014/main" id="{2B2AFAE4-7BA6-6C03-AF3F-94BA2AA9AA93}"/>
                </a:ext>
              </a:extLst>
            </p:cNvPr>
            <p:cNvPicPr>
              <a:picLocks noChangeAspect="1"/>
            </p:cNvPicPr>
            <p:nvPr/>
          </p:nvPicPr>
          <p:blipFill>
            <a:blip r:embed="rId7"/>
            <a:stretch>
              <a:fillRect/>
            </a:stretch>
          </p:blipFill>
          <p:spPr>
            <a:xfrm>
              <a:off x="4769565" y="4343400"/>
              <a:ext cx="2286000" cy="2286000"/>
            </a:xfrm>
            <a:prstGeom prst="rect">
              <a:avLst/>
            </a:prstGeom>
          </p:spPr>
        </p:pic>
        <p:sp>
          <p:nvSpPr>
            <p:cNvPr id="21" name="TextBox 20">
              <a:extLst>
                <a:ext uri="{FF2B5EF4-FFF2-40B4-BE49-F238E27FC236}">
                  <a16:creationId xmlns:a16="http://schemas.microsoft.com/office/drawing/2014/main" id="{2A1F5704-319E-4E13-2684-0746D424C364}"/>
                </a:ext>
              </a:extLst>
            </p:cNvPr>
            <p:cNvSpPr txBox="1"/>
            <p:nvPr/>
          </p:nvSpPr>
          <p:spPr>
            <a:xfrm>
              <a:off x="5280822" y="4038600"/>
              <a:ext cx="1263487" cy="369332"/>
            </a:xfrm>
            <a:prstGeom prst="rect">
              <a:avLst/>
            </a:prstGeom>
            <a:noFill/>
          </p:spPr>
          <p:txBody>
            <a:bodyPr wrap="none" rtlCol="0">
              <a:spAutoFit/>
            </a:bodyPr>
            <a:lstStyle/>
            <a:p>
              <a:r>
                <a:rPr lang="en-US" b="1" dirty="0" err="1"/>
                <a:t>AutoDMP</a:t>
              </a:r>
              <a:endParaRPr lang="en-US" b="1" dirty="0"/>
            </a:p>
          </p:txBody>
        </p:sp>
      </p:grpSp>
      <p:grpSp>
        <p:nvGrpSpPr>
          <p:cNvPr id="35" name="Group 34">
            <a:extLst>
              <a:ext uri="{FF2B5EF4-FFF2-40B4-BE49-F238E27FC236}">
                <a16:creationId xmlns:a16="http://schemas.microsoft.com/office/drawing/2014/main" id="{5CBAB298-6998-C2F4-E666-C2D76F7367F2}"/>
              </a:ext>
            </a:extLst>
          </p:cNvPr>
          <p:cNvGrpSpPr/>
          <p:nvPr/>
        </p:nvGrpSpPr>
        <p:grpSpPr>
          <a:xfrm>
            <a:off x="3097948" y="3962400"/>
            <a:ext cx="2280915" cy="2590800"/>
            <a:chOff x="8169760" y="4038600"/>
            <a:chExt cx="2280915" cy="2590800"/>
          </a:xfrm>
        </p:grpSpPr>
        <p:pic>
          <p:nvPicPr>
            <p:cNvPr id="23" name="Picture 22">
              <a:extLst>
                <a:ext uri="{FF2B5EF4-FFF2-40B4-BE49-F238E27FC236}">
                  <a16:creationId xmlns:a16="http://schemas.microsoft.com/office/drawing/2014/main" id="{EBB8673E-C43F-9DB3-F216-3EC586C9ACAD}"/>
                </a:ext>
              </a:extLst>
            </p:cNvPr>
            <p:cNvPicPr>
              <a:picLocks noChangeAspect="1"/>
            </p:cNvPicPr>
            <p:nvPr/>
          </p:nvPicPr>
          <p:blipFill>
            <a:blip r:embed="rId8"/>
            <a:stretch>
              <a:fillRect/>
            </a:stretch>
          </p:blipFill>
          <p:spPr>
            <a:xfrm>
              <a:off x="8169760" y="4343400"/>
              <a:ext cx="2280915" cy="2286000"/>
            </a:xfrm>
            <a:prstGeom prst="rect">
              <a:avLst/>
            </a:prstGeom>
          </p:spPr>
        </p:pic>
        <p:sp>
          <p:nvSpPr>
            <p:cNvPr id="24" name="TextBox 23">
              <a:extLst>
                <a:ext uri="{FF2B5EF4-FFF2-40B4-BE49-F238E27FC236}">
                  <a16:creationId xmlns:a16="http://schemas.microsoft.com/office/drawing/2014/main" id="{E3D51D2A-9170-0D15-6B4F-790FC77FC7B7}"/>
                </a:ext>
              </a:extLst>
            </p:cNvPr>
            <p:cNvSpPr txBox="1"/>
            <p:nvPr/>
          </p:nvSpPr>
          <p:spPr>
            <a:xfrm>
              <a:off x="8803508" y="4038600"/>
              <a:ext cx="1013419" cy="369332"/>
            </a:xfrm>
            <a:prstGeom prst="rect">
              <a:avLst/>
            </a:prstGeom>
            <a:noFill/>
          </p:spPr>
          <p:txBody>
            <a:bodyPr wrap="none" rtlCol="0">
              <a:spAutoFit/>
            </a:bodyPr>
            <a:lstStyle/>
            <a:p>
              <a:r>
                <a:rPr lang="en-US" b="1" dirty="0"/>
                <a:t>Human</a:t>
              </a:r>
            </a:p>
          </p:txBody>
        </p:sp>
      </p:grpSp>
      <p:pic>
        <p:nvPicPr>
          <p:cNvPr id="8" name="Picture 7">
            <a:extLst>
              <a:ext uri="{FF2B5EF4-FFF2-40B4-BE49-F238E27FC236}">
                <a16:creationId xmlns:a16="http://schemas.microsoft.com/office/drawing/2014/main" id="{0BD858C9-193D-ACAE-D34C-F046D4616C2E}"/>
              </a:ext>
            </a:extLst>
          </p:cNvPr>
          <p:cNvPicPr>
            <a:picLocks noChangeAspect="1"/>
          </p:cNvPicPr>
          <p:nvPr/>
        </p:nvPicPr>
        <p:blipFill>
          <a:blip r:embed="rId9"/>
          <a:stretch>
            <a:fillRect/>
          </a:stretch>
        </p:blipFill>
        <p:spPr>
          <a:xfrm>
            <a:off x="5722960" y="4245592"/>
            <a:ext cx="5861842" cy="2133600"/>
          </a:xfrm>
          <a:prstGeom prst="rect">
            <a:avLst/>
          </a:prstGeom>
        </p:spPr>
      </p:pic>
      <p:sp>
        <p:nvSpPr>
          <p:cNvPr id="11" name="TextBox 10">
            <a:extLst>
              <a:ext uri="{FF2B5EF4-FFF2-40B4-BE49-F238E27FC236}">
                <a16:creationId xmlns:a16="http://schemas.microsoft.com/office/drawing/2014/main" id="{8F9F41CE-6789-F223-80B3-3BC1E14E879A}"/>
              </a:ext>
            </a:extLst>
          </p:cNvPr>
          <p:cNvSpPr txBox="1"/>
          <p:nvPr/>
        </p:nvSpPr>
        <p:spPr>
          <a:xfrm>
            <a:off x="5410200" y="6400800"/>
            <a:ext cx="6058069" cy="369332"/>
          </a:xfrm>
          <a:prstGeom prst="rect">
            <a:avLst/>
          </a:prstGeom>
          <a:noFill/>
        </p:spPr>
        <p:txBody>
          <a:bodyPr wrap="none" rtlCol="0">
            <a:spAutoFit/>
          </a:bodyPr>
          <a:lstStyle/>
          <a:p>
            <a:r>
              <a:rPr lang="en-US" sz="1800" b="0" i="0" u="none" strike="noStrike" baseline="0" dirty="0">
                <a:solidFill>
                  <a:srgbClr val="FF0000"/>
                </a:solidFill>
                <a:latin typeface="Arial" panose="020B0604020202020204" pitchFamily="34" charset="0"/>
                <a:cs typeface="Arial" panose="020B0604020202020204" pitchFamily="34" charset="0"/>
              </a:rPr>
              <a:t>Note: Metric values (excluding proxy cost) are normalized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576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4481-436C-4E04-06DB-B7C61DB6E959}"/>
              </a:ext>
            </a:extLst>
          </p:cNvPr>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Replication of Circuit Training (</a:t>
            </a:r>
            <a:r>
              <a:rPr lang="en-US" i="1" dirty="0">
                <a:solidFill>
                  <a:schemeClr val="tx1">
                    <a:lumMod val="50000"/>
                    <a:lumOff val="50000"/>
                  </a:schemeClr>
                </a:solidFill>
              </a:rPr>
              <a:t>CT</a:t>
            </a:r>
            <a:r>
              <a:rPr lang="en-US" dirty="0">
                <a:solidFill>
                  <a:schemeClr val="tx1">
                    <a:lumMod val="50000"/>
                    <a:lumOff val="50000"/>
                  </a:schemeClr>
                </a:solidFill>
              </a:rPr>
              <a:t>)</a:t>
            </a:r>
            <a:endParaRPr lang="en-US" sz="2300" i="1" dirty="0">
              <a:solidFill>
                <a:schemeClr val="tx1">
                  <a:lumMod val="50000"/>
                  <a:lumOff val="50000"/>
                </a:schemeClr>
              </a:solidFill>
            </a:endParaRPr>
          </a:p>
          <a:p>
            <a:r>
              <a:rPr lang="en-US" i="1" dirty="0" err="1">
                <a:solidFill>
                  <a:schemeClr val="tx1">
                    <a:lumMod val="50000"/>
                    <a:lumOff val="50000"/>
                  </a:schemeClr>
                </a:solidFill>
              </a:rPr>
              <a:t>MacroPlacement</a:t>
            </a:r>
            <a:r>
              <a:rPr lang="en-US" dirty="0">
                <a:solidFill>
                  <a:schemeClr val="tx1">
                    <a:lumMod val="50000"/>
                    <a:lumOff val="50000"/>
                  </a:schemeClr>
                </a:solidFill>
              </a:rPr>
              <a:t> Repository</a:t>
            </a:r>
          </a:p>
          <a:p>
            <a:r>
              <a:rPr lang="en-US" dirty="0">
                <a:solidFill>
                  <a:schemeClr val="tx1">
                    <a:lumMod val="50000"/>
                    <a:lumOff val="50000"/>
                  </a:schemeClr>
                </a:solidFill>
              </a:rPr>
              <a:t>Experimental Results</a:t>
            </a:r>
          </a:p>
          <a:p>
            <a:r>
              <a:rPr lang="en-US" dirty="0">
                <a:solidFill>
                  <a:srgbClr val="1B00C0"/>
                </a:solidFill>
              </a:rPr>
              <a:t>Academic Benchmarks</a:t>
            </a:r>
          </a:p>
          <a:p>
            <a:pPr lvl="1"/>
            <a:r>
              <a:rPr lang="en-US" sz="2300" dirty="0">
                <a:solidFill>
                  <a:srgbClr val="1B00C0"/>
                </a:solidFill>
              </a:rPr>
              <a:t>Evaluation flow and </a:t>
            </a:r>
            <a:r>
              <a:rPr lang="en-US" sz="2300" i="1" dirty="0">
                <a:solidFill>
                  <a:srgbClr val="1B00C0"/>
                </a:solidFill>
              </a:rPr>
              <a:t>CT</a:t>
            </a:r>
            <a:r>
              <a:rPr lang="en-US" sz="2300" dirty="0">
                <a:solidFill>
                  <a:srgbClr val="1B00C0"/>
                </a:solidFill>
              </a:rPr>
              <a:t>, SA and </a:t>
            </a:r>
            <a:r>
              <a:rPr lang="en-US" sz="2300" dirty="0" err="1">
                <a:solidFill>
                  <a:srgbClr val="1B00C0"/>
                </a:solidFill>
              </a:rPr>
              <a:t>RePlAce</a:t>
            </a:r>
            <a:r>
              <a:rPr lang="en-US" sz="2300" dirty="0">
                <a:solidFill>
                  <a:srgbClr val="1B00C0"/>
                </a:solidFill>
              </a:rPr>
              <a:t> results</a:t>
            </a:r>
          </a:p>
          <a:p>
            <a:pPr lvl="1"/>
            <a:r>
              <a:rPr lang="en-US" sz="2300" i="1" dirty="0">
                <a:solidFill>
                  <a:srgbClr val="1B00C0"/>
                </a:solidFill>
              </a:rPr>
              <a:t>CT </a:t>
            </a:r>
            <a:r>
              <a:rPr lang="en-US" sz="2300" dirty="0">
                <a:solidFill>
                  <a:srgbClr val="1B00C0"/>
                </a:solidFill>
              </a:rPr>
              <a:t>vs. SA result for different weight combinations in proxy cost</a:t>
            </a:r>
          </a:p>
          <a:p>
            <a:r>
              <a:rPr lang="en-US" dirty="0"/>
              <a:t>Conclusion</a:t>
            </a:r>
          </a:p>
        </p:txBody>
      </p:sp>
      <p:sp>
        <p:nvSpPr>
          <p:cNvPr id="3" name="Title 2">
            <a:extLst>
              <a:ext uri="{FF2B5EF4-FFF2-40B4-BE49-F238E27FC236}">
                <a16:creationId xmlns:a16="http://schemas.microsoft.com/office/drawing/2014/main" id="{5DC88FAB-F638-2B08-A726-3E016D7F2E66}"/>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063089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48165-0682-B8B2-B90A-B2A718051355}"/>
              </a:ext>
            </a:extLst>
          </p:cNvPr>
          <p:cNvSpPr>
            <a:spLocks noGrp="1"/>
          </p:cNvSpPr>
          <p:nvPr>
            <p:ph idx="1"/>
          </p:nvPr>
        </p:nvSpPr>
        <p:spPr>
          <a:xfrm>
            <a:off x="67340" y="880730"/>
            <a:ext cx="7772400" cy="5333999"/>
          </a:xfrm>
        </p:spPr>
        <p:txBody>
          <a:bodyPr/>
          <a:lstStyle/>
          <a:p>
            <a:r>
              <a:rPr lang="en-US" dirty="0"/>
              <a:t>Study on </a:t>
            </a:r>
            <a:r>
              <a:rPr lang="en-US" b="1" dirty="0"/>
              <a:t>ICCAD04</a:t>
            </a:r>
            <a:r>
              <a:rPr lang="en-US" dirty="0"/>
              <a:t> mixed-size placement benchmarks includes </a:t>
            </a:r>
            <a:r>
              <a:rPr lang="en-US" i="1" dirty="0"/>
              <a:t>CT</a:t>
            </a:r>
            <a:r>
              <a:rPr lang="en-US" dirty="0"/>
              <a:t>, SA, and </a:t>
            </a:r>
            <a:r>
              <a:rPr lang="en-US" dirty="0" err="1"/>
              <a:t>RePlAce</a:t>
            </a:r>
            <a:endParaRPr lang="en-US" dirty="0"/>
          </a:p>
          <a:p>
            <a:pPr>
              <a:lnSpc>
                <a:spcPct val="150000"/>
              </a:lnSpc>
              <a:spcBef>
                <a:spcPts val="1200"/>
              </a:spcBef>
            </a:pPr>
            <a:r>
              <a:rPr lang="en-US" b="1" dirty="0"/>
              <a:t>Initial placement</a:t>
            </a:r>
            <a:r>
              <a:rPr lang="en-US" dirty="0"/>
              <a:t>: </a:t>
            </a:r>
            <a:r>
              <a:rPr lang="en-US" dirty="0" err="1"/>
              <a:t>RePlAce</a:t>
            </a:r>
            <a:r>
              <a:rPr lang="en-US" dirty="0"/>
              <a:t> + NTUplace3</a:t>
            </a:r>
          </a:p>
          <a:p>
            <a:pPr lvl="1"/>
            <a:r>
              <a:rPr lang="en-US" dirty="0"/>
              <a:t>Used to generate clustered netlist for </a:t>
            </a:r>
            <a:r>
              <a:rPr lang="en-US" i="1" dirty="0"/>
              <a:t>CT</a:t>
            </a:r>
            <a:r>
              <a:rPr lang="en-US" dirty="0"/>
              <a:t> and SA</a:t>
            </a:r>
          </a:p>
          <a:p>
            <a:pPr>
              <a:spcBef>
                <a:spcPts val="1200"/>
              </a:spcBef>
            </a:pPr>
            <a:r>
              <a:rPr lang="en-US" dirty="0"/>
              <a:t>Standard cell placement of </a:t>
            </a:r>
            <a:r>
              <a:rPr lang="en-US" i="1" dirty="0"/>
              <a:t>CT</a:t>
            </a:r>
            <a:r>
              <a:rPr lang="en-US" dirty="0"/>
              <a:t> and SA solutions </a:t>
            </a:r>
            <a:r>
              <a:rPr lang="en-US" dirty="0">
                <a:sym typeface="Wingdings" panose="05000000000000000000" pitchFamily="2" charset="2"/>
              </a:rPr>
              <a:t> </a:t>
            </a:r>
            <a:r>
              <a:rPr lang="en-US" dirty="0" err="1"/>
              <a:t>RePlace</a:t>
            </a:r>
            <a:r>
              <a:rPr lang="en-US" dirty="0"/>
              <a:t> + NTUplace3</a:t>
            </a:r>
          </a:p>
          <a:p>
            <a:pPr>
              <a:lnSpc>
                <a:spcPct val="150000"/>
              </a:lnSpc>
              <a:spcBef>
                <a:spcPts val="1200"/>
              </a:spcBef>
            </a:pPr>
            <a:r>
              <a:rPr lang="en-US" b="1" dirty="0"/>
              <a:t>Evaluation metrics</a:t>
            </a:r>
            <a:r>
              <a:rPr lang="en-US" dirty="0"/>
              <a:t>:</a:t>
            </a:r>
          </a:p>
          <a:p>
            <a:pPr lvl="1"/>
            <a:r>
              <a:rPr lang="en-US" dirty="0"/>
              <a:t>Half-perimeter wirelength (HPWL) of placed design</a:t>
            </a:r>
          </a:p>
          <a:p>
            <a:pPr lvl="1"/>
            <a:r>
              <a:rPr lang="en-US" dirty="0"/>
              <a:t>Proxy cost reported using </a:t>
            </a:r>
            <a:r>
              <a:rPr lang="en-US" dirty="0" err="1"/>
              <a:t>plc_client</a:t>
            </a:r>
            <a:r>
              <a:rPr lang="en-US" dirty="0"/>
              <a:t> available in </a:t>
            </a:r>
            <a:r>
              <a:rPr lang="en-US" i="1" dirty="0"/>
              <a:t>CT</a:t>
            </a:r>
          </a:p>
          <a:p>
            <a:pPr>
              <a:lnSpc>
                <a:spcPct val="150000"/>
              </a:lnSpc>
            </a:pPr>
            <a:r>
              <a:rPr lang="en-US" dirty="0"/>
              <a:t>More details: </a:t>
            </a:r>
            <a:r>
              <a:rPr lang="en-US" b="1" dirty="0"/>
              <a:t>Section 6</a:t>
            </a:r>
            <a:r>
              <a:rPr lang="en-US" dirty="0"/>
              <a:t> of our paper</a:t>
            </a:r>
          </a:p>
        </p:txBody>
      </p:sp>
      <p:sp>
        <p:nvSpPr>
          <p:cNvPr id="3" name="Title 2">
            <a:extLst>
              <a:ext uri="{FF2B5EF4-FFF2-40B4-BE49-F238E27FC236}">
                <a16:creationId xmlns:a16="http://schemas.microsoft.com/office/drawing/2014/main" id="{5FE089C7-5CD1-78AF-81D3-5F627C0E13AE}"/>
              </a:ext>
            </a:extLst>
          </p:cNvPr>
          <p:cNvSpPr>
            <a:spLocks noGrp="1"/>
          </p:cNvSpPr>
          <p:nvPr>
            <p:ph type="title"/>
          </p:nvPr>
        </p:nvSpPr>
        <p:spPr/>
        <p:txBody>
          <a:bodyPr/>
          <a:lstStyle/>
          <a:p>
            <a:r>
              <a:rPr lang="en-US" dirty="0"/>
              <a:t>Academic Benchmark: Evaluation Flow</a:t>
            </a:r>
          </a:p>
        </p:txBody>
      </p:sp>
      <p:pic>
        <p:nvPicPr>
          <p:cNvPr id="4098" name="Picture 2">
            <a:extLst>
              <a:ext uri="{FF2B5EF4-FFF2-40B4-BE49-F238E27FC236}">
                <a16:creationId xmlns:a16="http://schemas.microsoft.com/office/drawing/2014/main" id="{41CAA512-9D39-8BDF-24E3-6E07311C92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16943" y="937999"/>
            <a:ext cx="4635741" cy="499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010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319C2-F982-4A5A-E52D-C8EAB32A291E}"/>
              </a:ext>
            </a:extLst>
          </p:cNvPr>
          <p:cNvSpPr>
            <a:spLocks noGrp="1"/>
          </p:cNvSpPr>
          <p:nvPr>
            <p:ph type="title"/>
          </p:nvPr>
        </p:nvSpPr>
        <p:spPr/>
        <p:txBody>
          <a:bodyPr/>
          <a:lstStyle/>
          <a:p>
            <a:r>
              <a:rPr lang="en-US" i="1" dirty="0"/>
              <a:t>CT</a:t>
            </a:r>
            <a:r>
              <a:rPr lang="en-US" dirty="0"/>
              <a:t>, SA and </a:t>
            </a:r>
            <a:r>
              <a:rPr lang="en-US" dirty="0" err="1"/>
              <a:t>RePlAce</a:t>
            </a:r>
            <a:r>
              <a:rPr lang="en-US" dirty="0"/>
              <a:t> Result of ICCAD04 Benchmarks</a:t>
            </a:r>
          </a:p>
        </p:txBody>
      </p:sp>
      <p:sp>
        <p:nvSpPr>
          <p:cNvPr id="7" name="TextBox 6">
            <a:extLst>
              <a:ext uri="{FF2B5EF4-FFF2-40B4-BE49-F238E27FC236}">
                <a16:creationId xmlns:a16="http://schemas.microsoft.com/office/drawing/2014/main" id="{96FD5123-2D40-FD5F-A483-7898A613C85C}"/>
              </a:ext>
            </a:extLst>
          </p:cNvPr>
          <p:cNvSpPr txBox="1"/>
          <p:nvPr/>
        </p:nvSpPr>
        <p:spPr>
          <a:xfrm>
            <a:off x="6874084" y="2491740"/>
            <a:ext cx="5029200" cy="769441"/>
          </a:xfrm>
          <a:prstGeom prst="rect">
            <a:avLst/>
          </a:prstGeom>
          <a:noFill/>
        </p:spPr>
        <p:txBody>
          <a:bodyPr wrap="square" rtlCol="0">
            <a:spAutoFit/>
          </a:bodyPr>
          <a:lstStyle/>
          <a:p>
            <a:pPr marL="228600" indent="-228600">
              <a:buClr>
                <a:srgbClr val="C00000"/>
              </a:buClr>
              <a:buFont typeface="Arial" panose="020B0604020202020204" pitchFamily="34" charset="0"/>
              <a:buChar char="•"/>
            </a:pPr>
            <a:r>
              <a:rPr lang="en-US" sz="2200" dirty="0"/>
              <a:t>Data is </a:t>
            </a:r>
            <a:r>
              <a:rPr lang="en-US" sz="2200" b="1" dirty="0"/>
              <a:t>normalized</a:t>
            </a:r>
            <a:r>
              <a:rPr lang="en-US" sz="2200" dirty="0"/>
              <a:t> based on </a:t>
            </a:r>
            <a:r>
              <a:rPr lang="en-US" sz="2200" i="1" dirty="0"/>
              <a:t>CT</a:t>
            </a:r>
          </a:p>
          <a:p>
            <a:pPr marL="228600" indent="-228600">
              <a:buClr>
                <a:srgbClr val="C00000"/>
              </a:buClr>
              <a:buFont typeface="Arial" panose="020B0604020202020204" pitchFamily="34" charset="0"/>
              <a:buChar char="•"/>
            </a:pPr>
            <a:r>
              <a:rPr lang="en-US" sz="2200" dirty="0"/>
              <a:t>Table 6 of our paper gives raw data</a:t>
            </a:r>
          </a:p>
        </p:txBody>
      </p:sp>
      <p:pic>
        <p:nvPicPr>
          <p:cNvPr id="1028" name="Picture 4">
            <a:extLst>
              <a:ext uri="{FF2B5EF4-FFF2-40B4-BE49-F238E27FC236}">
                <a16:creationId xmlns:a16="http://schemas.microsoft.com/office/drawing/2014/main" id="{9479DB29-3DD4-8D9D-D6A6-305CE5F5EA0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p:blipFill>
        <p:spPr bwMode="auto">
          <a:xfrm>
            <a:off x="168484" y="967740"/>
            <a:ext cx="6705600" cy="53795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E56475-B034-CBD4-F43D-2671AF299734}"/>
              </a:ext>
            </a:extLst>
          </p:cNvPr>
          <p:cNvSpPr txBox="1"/>
          <p:nvPr/>
        </p:nvSpPr>
        <p:spPr>
          <a:xfrm>
            <a:off x="778084" y="1348740"/>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22" name="TextBox 21">
            <a:extLst>
              <a:ext uri="{FF2B5EF4-FFF2-40B4-BE49-F238E27FC236}">
                <a16:creationId xmlns:a16="http://schemas.microsoft.com/office/drawing/2014/main" id="{D3002382-F1FC-623A-2220-1429319BA2F8}"/>
              </a:ext>
            </a:extLst>
          </p:cNvPr>
          <p:cNvSpPr txBox="1"/>
          <p:nvPr/>
        </p:nvSpPr>
        <p:spPr>
          <a:xfrm>
            <a:off x="778084" y="1958340"/>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23" name="TextBox 22">
            <a:extLst>
              <a:ext uri="{FF2B5EF4-FFF2-40B4-BE49-F238E27FC236}">
                <a16:creationId xmlns:a16="http://schemas.microsoft.com/office/drawing/2014/main" id="{941613E6-DA41-6345-DF2A-27234B56513A}"/>
              </a:ext>
            </a:extLst>
          </p:cNvPr>
          <p:cNvSpPr txBox="1"/>
          <p:nvPr/>
        </p:nvSpPr>
        <p:spPr>
          <a:xfrm>
            <a:off x="778084" y="2491740"/>
            <a:ext cx="1143000" cy="369332"/>
          </a:xfrm>
          <a:prstGeom prst="rect">
            <a:avLst/>
          </a:prstGeom>
          <a:noFill/>
        </p:spPr>
        <p:txBody>
          <a:bodyPr wrap="square" rtlCol="0">
            <a:spAutoFit/>
          </a:bodyPr>
          <a:lstStyle/>
          <a:p>
            <a:r>
              <a:rPr lang="en-US" b="1" dirty="0" err="1">
                <a:solidFill>
                  <a:srgbClr val="2BA02B"/>
                </a:solidFill>
                <a:latin typeface="Arial" panose="020B0604020202020204" pitchFamily="34" charset="0"/>
                <a:cs typeface="Arial" panose="020B0604020202020204" pitchFamily="34" charset="0"/>
              </a:rPr>
              <a:t>RePlAce</a:t>
            </a:r>
            <a:endParaRPr lang="en-US" b="1" dirty="0">
              <a:solidFill>
                <a:srgbClr val="2BA02B"/>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344B7D7-3B0D-BC10-557A-0A2D690B5E6E}"/>
              </a:ext>
            </a:extLst>
          </p:cNvPr>
          <p:cNvSpPr txBox="1"/>
          <p:nvPr/>
        </p:nvSpPr>
        <p:spPr>
          <a:xfrm>
            <a:off x="930484" y="3939540"/>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25" name="TextBox 24">
            <a:extLst>
              <a:ext uri="{FF2B5EF4-FFF2-40B4-BE49-F238E27FC236}">
                <a16:creationId xmlns:a16="http://schemas.microsoft.com/office/drawing/2014/main" id="{DA8E0E06-89E9-93C0-D520-6A5956AE9128}"/>
              </a:ext>
            </a:extLst>
          </p:cNvPr>
          <p:cNvSpPr txBox="1"/>
          <p:nvPr/>
        </p:nvSpPr>
        <p:spPr>
          <a:xfrm>
            <a:off x="930484" y="4549140"/>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26" name="TextBox 25">
            <a:extLst>
              <a:ext uri="{FF2B5EF4-FFF2-40B4-BE49-F238E27FC236}">
                <a16:creationId xmlns:a16="http://schemas.microsoft.com/office/drawing/2014/main" id="{D8EA7494-C77A-AF4B-BFD1-2EF8ED9DF9E8}"/>
              </a:ext>
            </a:extLst>
          </p:cNvPr>
          <p:cNvSpPr txBox="1"/>
          <p:nvPr/>
        </p:nvSpPr>
        <p:spPr>
          <a:xfrm>
            <a:off x="930484" y="5387340"/>
            <a:ext cx="1143000" cy="369332"/>
          </a:xfrm>
          <a:prstGeom prst="rect">
            <a:avLst/>
          </a:prstGeom>
          <a:noFill/>
        </p:spPr>
        <p:txBody>
          <a:bodyPr wrap="square" rtlCol="0">
            <a:spAutoFit/>
          </a:bodyPr>
          <a:lstStyle/>
          <a:p>
            <a:r>
              <a:rPr lang="en-US" b="1" dirty="0" err="1">
                <a:solidFill>
                  <a:srgbClr val="2BA02B"/>
                </a:solidFill>
                <a:latin typeface="Arial" panose="020B0604020202020204" pitchFamily="34" charset="0"/>
                <a:cs typeface="Arial" panose="020B0604020202020204" pitchFamily="34" charset="0"/>
              </a:rPr>
              <a:t>RePlAce</a:t>
            </a:r>
            <a:endParaRPr lang="en-US" b="1" dirty="0">
              <a:solidFill>
                <a:srgbClr val="2BA02B"/>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DA99A59-8988-0C43-C852-D1879938AA67}"/>
              </a:ext>
            </a:extLst>
          </p:cNvPr>
          <p:cNvSpPr txBox="1"/>
          <p:nvPr/>
        </p:nvSpPr>
        <p:spPr>
          <a:xfrm>
            <a:off x="7232968" y="1501140"/>
            <a:ext cx="4114056" cy="646331"/>
          </a:xfrm>
          <a:prstGeom prst="rect">
            <a:avLst/>
          </a:prstGeom>
          <a:noFill/>
        </p:spPr>
        <p:txBody>
          <a:bodyPr wrap="square" rtlCol="0">
            <a:spAutoFit/>
          </a:bodyPr>
          <a:lstStyle/>
          <a:p>
            <a:r>
              <a:rPr lang="en-US" b="1" dirty="0"/>
              <a:t>Proxy Cost: </a:t>
            </a:r>
            <a:r>
              <a:rPr lang="en-US" b="1" dirty="0" err="1"/>
              <a:t>RePlAce</a:t>
            </a:r>
            <a:r>
              <a:rPr lang="en-US" b="1" dirty="0"/>
              <a:t> beats SA, and SA beats </a:t>
            </a:r>
            <a:r>
              <a:rPr lang="en-US" b="1" i="1" dirty="0"/>
              <a:t>CT</a:t>
            </a:r>
            <a:endParaRPr lang="en-US" i="1" dirty="0"/>
          </a:p>
        </p:txBody>
      </p:sp>
      <p:sp>
        <p:nvSpPr>
          <p:cNvPr id="4" name="TextBox 3">
            <a:extLst>
              <a:ext uri="{FF2B5EF4-FFF2-40B4-BE49-F238E27FC236}">
                <a16:creationId xmlns:a16="http://schemas.microsoft.com/office/drawing/2014/main" id="{6533AC2D-FD7F-B024-9DC9-A791AED65362}"/>
              </a:ext>
            </a:extLst>
          </p:cNvPr>
          <p:cNvSpPr txBox="1"/>
          <p:nvPr/>
        </p:nvSpPr>
        <p:spPr>
          <a:xfrm>
            <a:off x="7102684" y="3710940"/>
            <a:ext cx="5181600" cy="2585323"/>
          </a:xfrm>
          <a:prstGeom prst="rect">
            <a:avLst/>
          </a:prstGeom>
          <a:noFill/>
        </p:spPr>
        <p:txBody>
          <a:bodyPr wrap="square" rtlCol="0">
            <a:spAutoFit/>
          </a:bodyPr>
          <a:lstStyle/>
          <a:p>
            <a:pPr>
              <a:buClr>
                <a:srgbClr val="C00000"/>
              </a:buClr>
            </a:pPr>
            <a:r>
              <a:rPr lang="en-US" b="1" dirty="0"/>
              <a:t>HPWL: </a:t>
            </a:r>
            <a:r>
              <a:rPr lang="en-US" b="1" dirty="0" err="1"/>
              <a:t>RePlAce</a:t>
            </a:r>
            <a:r>
              <a:rPr lang="en-US" b="1" dirty="0"/>
              <a:t> beats SA,                         and SA beats </a:t>
            </a:r>
            <a:r>
              <a:rPr lang="en-US" b="1" i="1" dirty="0"/>
              <a:t>CT </a:t>
            </a:r>
            <a:r>
              <a:rPr lang="en-US" b="1" dirty="0"/>
              <a:t>, except:</a:t>
            </a:r>
          </a:p>
          <a:p>
            <a:pPr marL="742950" lvl="1" indent="-285750">
              <a:buClr>
                <a:srgbClr val="C00000"/>
              </a:buClr>
              <a:buFont typeface="Arial" panose="020B0604020202020204" pitchFamily="34" charset="0"/>
              <a:buChar char="•"/>
            </a:pPr>
            <a:endParaRPr lang="en-US" b="1" dirty="0"/>
          </a:p>
          <a:p>
            <a:pPr marL="571500" lvl="1" indent="-171450">
              <a:buClr>
                <a:srgbClr val="C00000"/>
              </a:buClr>
              <a:buFont typeface="Arial" panose="020B0604020202020204" pitchFamily="34" charset="0"/>
              <a:buChar char="•"/>
            </a:pPr>
            <a:r>
              <a:rPr lang="en-US" b="1" dirty="0"/>
              <a:t>HPWL: </a:t>
            </a:r>
            <a:r>
              <a:rPr lang="en-US" b="1" i="1" dirty="0"/>
              <a:t>CT</a:t>
            </a:r>
            <a:r>
              <a:rPr lang="en-US" b="1" dirty="0"/>
              <a:t>  beats SA on 1 of 17 cases</a:t>
            </a:r>
            <a:br>
              <a:rPr lang="en-US" b="1" dirty="0"/>
            </a:br>
            <a:endParaRPr lang="en-US" b="1" dirty="0"/>
          </a:p>
          <a:p>
            <a:pPr marL="571500" lvl="1" indent="-171450">
              <a:buClr>
                <a:srgbClr val="C00000"/>
              </a:buClr>
              <a:buFont typeface="Arial" panose="020B0604020202020204" pitchFamily="34" charset="0"/>
              <a:buChar char="•"/>
            </a:pPr>
            <a:endParaRPr lang="en-US" b="1" dirty="0"/>
          </a:p>
          <a:p>
            <a:pPr marL="571500" lvl="1" indent="-171450">
              <a:buClr>
                <a:srgbClr val="C00000"/>
              </a:buClr>
              <a:buFont typeface="Arial" panose="020B0604020202020204" pitchFamily="34" charset="0"/>
              <a:buChar char="•"/>
            </a:pPr>
            <a:r>
              <a:rPr lang="en-US" b="1" dirty="0"/>
              <a:t>HPWL: SA beats </a:t>
            </a:r>
            <a:r>
              <a:rPr lang="en-US" b="1" dirty="0" err="1"/>
              <a:t>RePlAce</a:t>
            </a:r>
            <a:r>
              <a:rPr lang="en-US" b="1" dirty="0"/>
              <a:t> on 2 of 17 cases</a:t>
            </a:r>
          </a:p>
          <a:p>
            <a:pPr marL="742950" lvl="1" indent="-285750">
              <a:buClr>
                <a:srgbClr val="C00000"/>
              </a:buClr>
              <a:buFont typeface="Arial" panose="020B0604020202020204" pitchFamily="34" charset="0"/>
              <a:buChar char="•"/>
            </a:pPr>
            <a:endParaRPr lang="en-US" dirty="0"/>
          </a:p>
        </p:txBody>
      </p:sp>
      <p:cxnSp>
        <p:nvCxnSpPr>
          <p:cNvPr id="2" name="Straight Arrow Connector 1">
            <a:extLst>
              <a:ext uri="{FF2B5EF4-FFF2-40B4-BE49-F238E27FC236}">
                <a16:creationId xmlns:a16="http://schemas.microsoft.com/office/drawing/2014/main" id="{7A26123A-FEDA-ED1C-4653-C8F0CF1E0632}"/>
              </a:ext>
            </a:extLst>
          </p:cNvPr>
          <p:cNvCxnSpPr>
            <a:cxnSpLocks/>
          </p:cNvCxnSpPr>
          <p:nvPr/>
        </p:nvCxnSpPr>
        <p:spPr bwMode="auto">
          <a:xfrm flipH="1" flipV="1">
            <a:off x="6569284" y="1729740"/>
            <a:ext cx="609600" cy="139456"/>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cxnSp>
        <p:nvCxnSpPr>
          <p:cNvPr id="5" name="Straight Arrow Connector 4">
            <a:extLst>
              <a:ext uri="{FF2B5EF4-FFF2-40B4-BE49-F238E27FC236}">
                <a16:creationId xmlns:a16="http://schemas.microsoft.com/office/drawing/2014/main" id="{51CC564E-1744-9B91-8609-B3FAAB5D209A}"/>
              </a:ext>
            </a:extLst>
          </p:cNvPr>
          <p:cNvCxnSpPr>
            <a:cxnSpLocks/>
          </p:cNvCxnSpPr>
          <p:nvPr/>
        </p:nvCxnSpPr>
        <p:spPr bwMode="auto">
          <a:xfrm flipH="1" flipV="1">
            <a:off x="6493084" y="4015740"/>
            <a:ext cx="990600" cy="685800"/>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cxnSp>
        <p:nvCxnSpPr>
          <p:cNvPr id="6" name="Straight Arrow Connector 5">
            <a:extLst>
              <a:ext uri="{FF2B5EF4-FFF2-40B4-BE49-F238E27FC236}">
                <a16:creationId xmlns:a16="http://schemas.microsoft.com/office/drawing/2014/main" id="{22793007-0EF5-3174-7E9F-0FACDB7921C5}"/>
              </a:ext>
            </a:extLst>
          </p:cNvPr>
          <p:cNvCxnSpPr>
            <a:cxnSpLocks/>
          </p:cNvCxnSpPr>
          <p:nvPr/>
        </p:nvCxnSpPr>
        <p:spPr bwMode="auto">
          <a:xfrm flipH="1" flipV="1">
            <a:off x="3902284" y="5221996"/>
            <a:ext cx="3581400" cy="317744"/>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cxnSp>
        <p:nvCxnSpPr>
          <p:cNvPr id="8" name="Straight Arrow Connector 7">
            <a:extLst>
              <a:ext uri="{FF2B5EF4-FFF2-40B4-BE49-F238E27FC236}">
                <a16:creationId xmlns:a16="http://schemas.microsoft.com/office/drawing/2014/main" id="{195CAF6A-9CEA-6FFD-24F3-64118648359E}"/>
              </a:ext>
            </a:extLst>
          </p:cNvPr>
          <p:cNvCxnSpPr>
            <a:cxnSpLocks/>
          </p:cNvCxnSpPr>
          <p:nvPr/>
        </p:nvCxnSpPr>
        <p:spPr bwMode="auto">
          <a:xfrm flipH="1" flipV="1">
            <a:off x="1540084" y="4777740"/>
            <a:ext cx="5943600" cy="762000"/>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spTree>
    <p:extLst>
      <p:ext uri="{BB962C8B-B14F-4D97-AF65-F5344CB8AC3E}">
        <p14:creationId xmlns:p14="http://schemas.microsoft.com/office/powerpoint/2010/main" val="3847295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15A46-D5A9-1217-2EAD-2ECCEDACF9B8}"/>
              </a:ext>
            </a:extLst>
          </p:cNvPr>
          <p:cNvSpPr>
            <a:spLocks noGrp="1"/>
          </p:cNvSpPr>
          <p:nvPr>
            <p:ph type="title"/>
          </p:nvPr>
        </p:nvSpPr>
        <p:spPr/>
        <p:txBody>
          <a:bodyPr/>
          <a:lstStyle/>
          <a:p>
            <a:r>
              <a:rPr lang="en-US" i="1" dirty="0"/>
              <a:t>CT</a:t>
            </a:r>
            <a:r>
              <a:rPr lang="en-US" dirty="0"/>
              <a:t> vs. SA: Different Proxy Cost Weight Combinations</a:t>
            </a:r>
          </a:p>
        </p:txBody>
      </p:sp>
      <p:pic>
        <p:nvPicPr>
          <p:cNvPr id="1028" name="Picture 4">
            <a:extLst>
              <a:ext uri="{FF2B5EF4-FFF2-40B4-BE49-F238E27FC236}">
                <a16:creationId xmlns:a16="http://schemas.microsoft.com/office/drawing/2014/main" id="{5FBB87F5-3997-B70E-D036-3AA40FD6F9D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p:blipFill>
        <p:spPr bwMode="auto">
          <a:xfrm>
            <a:off x="137159" y="888274"/>
            <a:ext cx="6783104" cy="5486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84D56-8D88-C3A5-B7D0-A4B6074CC5B2}"/>
              </a:ext>
            </a:extLst>
          </p:cNvPr>
          <p:cNvSpPr txBox="1"/>
          <p:nvPr/>
        </p:nvSpPr>
        <p:spPr>
          <a:xfrm>
            <a:off x="1051559" y="1269274"/>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6" name="TextBox 5">
            <a:extLst>
              <a:ext uri="{FF2B5EF4-FFF2-40B4-BE49-F238E27FC236}">
                <a16:creationId xmlns:a16="http://schemas.microsoft.com/office/drawing/2014/main" id="{4ED83F68-0FB5-D99D-3A5E-8E8E3C417C0E}"/>
              </a:ext>
            </a:extLst>
          </p:cNvPr>
          <p:cNvSpPr txBox="1"/>
          <p:nvPr/>
        </p:nvSpPr>
        <p:spPr>
          <a:xfrm>
            <a:off x="1051559" y="2107474"/>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7" name="TextBox 6">
            <a:extLst>
              <a:ext uri="{FF2B5EF4-FFF2-40B4-BE49-F238E27FC236}">
                <a16:creationId xmlns:a16="http://schemas.microsoft.com/office/drawing/2014/main" id="{31F425FC-FC63-AE9C-15E1-75A305D329A6}"/>
              </a:ext>
            </a:extLst>
          </p:cNvPr>
          <p:cNvSpPr txBox="1"/>
          <p:nvPr/>
        </p:nvSpPr>
        <p:spPr>
          <a:xfrm>
            <a:off x="4480559" y="1269274"/>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8" name="TextBox 7">
            <a:extLst>
              <a:ext uri="{FF2B5EF4-FFF2-40B4-BE49-F238E27FC236}">
                <a16:creationId xmlns:a16="http://schemas.microsoft.com/office/drawing/2014/main" id="{DCB2A854-0ABB-6147-07A4-5D0E98E04296}"/>
              </a:ext>
            </a:extLst>
          </p:cNvPr>
          <p:cNvSpPr txBox="1"/>
          <p:nvPr/>
        </p:nvSpPr>
        <p:spPr>
          <a:xfrm>
            <a:off x="4480559" y="2107474"/>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9" name="TextBox 8">
            <a:extLst>
              <a:ext uri="{FF2B5EF4-FFF2-40B4-BE49-F238E27FC236}">
                <a16:creationId xmlns:a16="http://schemas.microsoft.com/office/drawing/2014/main" id="{1DC486DC-1DB6-3582-0520-FD47E5F70380}"/>
              </a:ext>
            </a:extLst>
          </p:cNvPr>
          <p:cNvSpPr txBox="1"/>
          <p:nvPr/>
        </p:nvSpPr>
        <p:spPr>
          <a:xfrm>
            <a:off x="4404359" y="3936274"/>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10" name="TextBox 9">
            <a:extLst>
              <a:ext uri="{FF2B5EF4-FFF2-40B4-BE49-F238E27FC236}">
                <a16:creationId xmlns:a16="http://schemas.microsoft.com/office/drawing/2014/main" id="{2E715573-5A53-24E4-F5BA-24C45C986C8B}"/>
              </a:ext>
            </a:extLst>
          </p:cNvPr>
          <p:cNvSpPr txBox="1"/>
          <p:nvPr/>
        </p:nvSpPr>
        <p:spPr>
          <a:xfrm>
            <a:off x="4404359" y="4774474"/>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11" name="TextBox 10">
            <a:extLst>
              <a:ext uri="{FF2B5EF4-FFF2-40B4-BE49-F238E27FC236}">
                <a16:creationId xmlns:a16="http://schemas.microsoft.com/office/drawing/2014/main" id="{2968741A-7273-1FF8-D8F4-CDB54ACE78E7}"/>
              </a:ext>
            </a:extLst>
          </p:cNvPr>
          <p:cNvSpPr txBox="1"/>
          <p:nvPr/>
        </p:nvSpPr>
        <p:spPr>
          <a:xfrm>
            <a:off x="899159" y="3947942"/>
            <a:ext cx="762000" cy="369332"/>
          </a:xfrm>
          <a:prstGeom prst="rect">
            <a:avLst/>
          </a:prstGeom>
          <a:noFill/>
        </p:spPr>
        <p:txBody>
          <a:bodyPr wrap="square" rtlCol="0">
            <a:spAutoFit/>
          </a:bodyPr>
          <a:lstStyle/>
          <a:p>
            <a:r>
              <a:rPr lang="en-US" b="1" i="1" dirty="0">
                <a:solidFill>
                  <a:srgbClr val="1C75B3"/>
                </a:solidFill>
                <a:latin typeface="Arial" panose="020B0604020202020204" pitchFamily="34" charset="0"/>
                <a:cs typeface="Arial" panose="020B0604020202020204" pitchFamily="34" charset="0"/>
              </a:rPr>
              <a:t>CT</a:t>
            </a:r>
          </a:p>
        </p:txBody>
      </p:sp>
      <p:sp>
        <p:nvSpPr>
          <p:cNvPr id="12" name="TextBox 11">
            <a:extLst>
              <a:ext uri="{FF2B5EF4-FFF2-40B4-BE49-F238E27FC236}">
                <a16:creationId xmlns:a16="http://schemas.microsoft.com/office/drawing/2014/main" id="{D9772F95-CE84-0356-3B05-29C3896EE5C6}"/>
              </a:ext>
            </a:extLst>
          </p:cNvPr>
          <p:cNvSpPr txBox="1"/>
          <p:nvPr/>
        </p:nvSpPr>
        <p:spPr>
          <a:xfrm>
            <a:off x="899159" y="4622074"/>
            <a:ext cx="533400" cy="369332"/>
          </a:xfrm>
          <a:prstGeom prst="rect">
            <a:avLst/>
          </a:prstGeom>
          <a:noFill/>
        </p:spPr>
        <p:txBody>
          <a:bodyPr wrap="square" rtlCol="0">
            <a:spAutoFit/>
          </a:bodyPr>
          <a:lstStyle/>
          <a:p>
            <a:r>
              <a:rPr lang="en-US" b="1" dirty="0">
                <a:solidFill>
                  <a:srgbClr val="FF7F0D"/>
                </a:solidFill>
                <a:latin typeface="Arial" panose="020B0604020202020204" pitchFamily="34" charset="0"/>
                <a:cs typeface="Arial" panose="020B0604020202020204" pitchFamily="34" charset="0"/>
              </a:rPr>
              <a:t>SA</a:t>
            </a:r>
          </a:p>
        </p:txBody>
      </p:sp>
      <p:sp>
        <p:nvSpPr>
          <p:cNvPr id="14" name="TextBox 13">
            <a:extLst>
              <a:ext uri="{FF2B5EF4-FFF2-40B4-BE49-F238E27FC236}">
                <a16:creationId xmlns:a16="http://schemas.microsoft.com/office/drawing/2014/main" id="{A14EE50F-5A4C-EF26-D6EC-D68F1C4303B0}"/>
              </a:ext>
            </a:extLst>
          </p:cNvPr>
          <p:cNvSpPr txBox="1"/>
          <p:nvPr/>
        </p:nvSpPr>
        <p:spPr>
          <a:xfrm>
            <a:off x="7147865" y="2593637"/>
            <a:ext cx="3662534" cy="3170099"/>
          </a:xfrm>
          <a:prstGeom prst="rect">
            <a:avLst/>
          </a:prstGeom>
          <a:noFill/>
        </p:spPr>
        <p:txBody>
          <a:bodyPr wrap="square" rtlCol="0">
            <a:spAutoFit/>
          </a:bodyPr>
          <a:lstStyle/>
          <a:p>
            <a:pPr marL="228600" indent="-22860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Normalized data: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based on </a:t>
            </a:r>
            <a:r>
              <a:rPr lang="en-US" sz="2400" i="1" dirty="0">
                <a:latin typeface="Arial" panose="020B0604020202020204" pitchFamily="34" charset="0"/>
                <a:cs typeface="Arial" panose="020B0604020202020204" pitchFamily="34" charset="0"/>
              </a:rPr>
              <a:t>CT</a:t>
            </a:r>
          </a:p>
          <a:p>
            <a:pPr>
              <a:buClr>
                <a:srgbClr val="C00000"/>
              </a:buClr>
            </a:pPr>
            <a:endParaRPr lang="en-US" sz="1600" i="1" dirty="0">
              <a:latin typeface="Arial" panose="020B0604020202020204" pitchFamily="34" charset="0"/>
              <a:cs typeface="Arial" panose="020B0604020202020204" pitchFamily="34" charset="0"/>
            </a:endParaRPr>
          </a:p>
          <a:p>
            <a:pPr marL="228600" indent="-22860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Raw data: see Table 7 of the paper</a:t>
            </a:r>
          </a:p>
          <a:p>
            <a:pPr marL="228600" indent="-228600">
              <a:buClr>
                <a:srgbClr val="C00000"/>
              </a:buClr>
              <a:buFont typeface="Arial" panose="020B0604020202020204" pitchFamily="34" charset="0"/>
              <a:buChar char="•"/>
            </a:pPr>
            <a:endParaRPr lang="en-US" sz="1600" dirty="0"/>
          </a:p>
          <a:p>
            <a:pPr marL="228600" indent="-228600">
              <a:buClr>
                <a:srgbClr val="C00000"/>
              </a:buClr>
              <a:buFont typeface="Arial" panose="020B0604020202020204" pitchFamily="34" charset="0"/>
              <a:buChar char="•"/>
            </a:pPr>
            <a:r>
              <a:rPr lang="el-GR" sz="2400" dirty="0">
                <a:latin typeface="Arial" panose="020B0604020202020204" pitchFamily="34" charset="0"/>
                <a:cs typeface="Arial" panose="020B0604020202020204" pitchFamily="34" charset="0"/>
              </a:rPr>
              <a:t>γ</a:t>
            </a:r>
            <a:r>
              <a:rPr lang="en-US" sz="2400" dirty="0">
                <a:latin typeface="Arial" panose="020B0604020202020204" pitchFamily="34" charset="0"/>
                <a:cs typeface="Arial" panose="020B0604020202020204" pitchFamily="34" charset="0"/>
              </a:rPr>
              <a:t> = Density weight        </a:t>
            </a:r>
            <a:r>
              <a:rPr lang="el-GR" sz="2400" dirty="0">
                <a:latin typeface="Arial" panose="020B0604020202020204" pitchFamily="34" charset="0"/>
                <a:cs typeface="Arial" panose="020B0604020202020204" pitchFamily="34" charset="0"/>
              </a:rPr>
              <a:t>λ</a:t>
            </a:r>
            <a:r>
              <a:rPr lang="en-US" sz="2400" dirty="0">
                <a:latin typeface="Arial" panose="020B0604020202020204" pitchFamily="34" charset="0"/>
                <a:cs typeface="Arial" panose="020B0604020202020204" pitchFamily="34" charset="0"/>
              </a:rPr>
              <a:t> = Congestion weight</a:t>
            </a:r>
          </a:p>
          <a:p>
            <a:pPr>
              <a:buClr>
                <a:srgbClr val="C00000"/>
              </a:buClr>
            </a:pPr>
            <a:endParaRPr lang="en-US" sz="2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BA40A4B-BDFD-5D15-1A96-07C75990740F}"/>
              </a:ext>
            </a:extLst>
          </p:cNvPr>
          <p:cNvSpPr txBox="1"/>
          <p:nvPr/>
        </p:nvSpPr>
        <p:spPr>
          <a:xfrm>
            <a:off x="6690359" y="1497874"/>
            <a:ext cx="4629794" cy="369332"/>
          </a:xfrm>
          <a:prstGeom prst="rect">
            <a:avLst/>
          </a:prstGeom>
          <a:noFill/>
        </p:spPr>
        <p:txBody>
          <a:bodyPr wrap="none" rtlCol="0">
            <a:spAutoFit/>
          </a:bodyPr>
          <a:lstStyle/>
          <a:p>
            <a:r>
              <a:rPr lang="en-US" b="1" dirty="0"/>
              <a:t>SA produces better proxy cost than </a:t>
            </a:r>
            <a:r>
              <a:rPr lang="en-US" b="1" i="1" dirty="0"/>
              <a:t>CT</a:t>
            </a:r>
          </a:p>
        </p:txBody>
      </p:sp>
      <p:cxnSp>
        <p:nvCxnSpPr>
          <p:cNvPr id="17" name="Straight Arrow Connector 16">
            <a:extLst>
              <a:ext uri="{FF2B5EF4-FFF2-40B4-BE49-F238E27FC236}">
                <a16:creationId xmlns:a16="http://schemas.microsoft.com/office/drawing/2014/main" id="{D3BACE1C-078C-5EE6-FA64-38F0F2C01ACC}"/>
              </a:ext>
            </a:extLst>
          </p:cNvPr>
          <p:cNvCxnSpPr>
            <a:cxnSpLocks/>
          </p:cNvCxnSpPr>
          <p:nvPr/>
        </p:nvCxnSpPr>
        <p:spPr bwMode="auto">
          <a:xfrm flipH="1" flipV="1">
            <a:off x="2956559" y="1574074"/>
            <a:ext cx="3733800" cy="76200"/>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sp>
        <p:nvSpPr>
          <p:cNvPr id="21" name="TextBox 20">
            <a:extLst>
              <a:ext uri="{FF2B5EF4-FFF2-40B4-BE49-F238E27FC236}">
                <a16:creationId xmlns:a16="http://schemas.microsoft.com/office/drawing/2014/main" id="{EDC383D8-719D-71CF-10AD-3DD2850A7BE4}"/>
              </a:ext>
            </a:extLst>
          </p:cNvPr>
          <p:cNvSpPr txBox="1"/>
          <p:nvPr/>
        </p:nvSpPr>
        <p:spPr>
          <a:xfrm>
            <a:off x="6690359" y="2031274"/>
            <a:ext cx="4120039" cy="369332"/>
          </a:xfrm>
          <a:prstGeom prst="rect">
            <a:avLst/>
          </a:prstGeom>
          <a:noFill/>
        </p:spPr>
        <p:txBody>
          <a:bodyPr wrap="none" rtlCol="0">
            <a:spAutoFit/>
          </a:bodyPr>
          <a:lstStyle/>
          <a:p>
            <a:r>
              <a:rPr lang="en-US" b="1" dirty="0"/>
              <a:t>SA produces better HPWL than </a:t>
            </a:r>
            <a:r>
              <a:rPr lang="en-US" b="1" i="1" dirty="0"/>
              <a:t>CT</a:t>
            </a:r>
          </a:p>
        </p:txBody>
      </p:sp>
      <p:cxnSp>
        <p:nvCxnSpPr>
          <p:cNvPr id="22" name="Straight Arrow Connector 21">
            <a:extLst>
              <a:ext uri="{FF2B5EF4-FFF2-40B4-BE49-F238E27FC236}">
                <a16:creationId xmlns:a16="http://schemas.microsoft.com/office/drawing/2014/main" id="{98DC2E9E-217D-8D0D-6575-93A5A2D6D1BD}"/>
              </a:ext>
            </a:extLst>
          </p:cNvPr>
          <p:cNvCxnSpPr>
            <a:cxnSpLocks/>
          </p:cNvCxnSpPr>
          <p:nvPr/>
        </p:nvCxnSpPr>
        <p:spPr bwMode="auto">
          <a:xfrm flipH="1" flipV="1">
            <a:off x="6156959" y="1955074"/>
            <a:ext cx="533400" cy="228600"/>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sp>
        <p:nvSpPr>
          <p:cNvPr id="2" name="TextBox 1">
            <a:extLst>
              <a:ext uri="{FF2B5EF4-FFF2-40B4-BE49-F238E27FC236}">
                <a16:creationId xmlns:a16="http://schemas.microsoft.com/office/drawing/2014/main" id="{B1BA8399-EA06-2684-3E64-A7134500B9D9}"/>
              </a:ext>
            </a:extLst>
          </p:cNvPr>
          <p:cNvSpPr txBox="1"/>
          <p:nvPr/>
        </p:nvSpPr>
        <p:spPr>
          <a:xfrm>
            <a:off x="7104112" y="5589240"/>
            <a:ext cx="4809764" cy="969496"/>
          </a:xfrm>
          <a:prstGeom prst="rect">
            <a:avLst/>
          </a:prstGeom>
          <a:solidFill>
            <a:srgbClr val="FFFF00"/>
          </a:solidFill>
        </p:spPr>
        <p:txBody>
          <a:bodyPr wrap="square" rtlCol="0">
            <a:spAutoFit/>
          </a:bodyPr>
          <a:lstStyle/>
          <a:p>
            <a:r>
              <a:rPr lang="en-US" sz="1900" dirty="0">
                <a:solidFill>
                  <a:srgbClr val="FF0000"/>
                </a:solidFill>
                <a:latin typeface="Arial" panose="020B0604020202020204" pitchFamily="34" charset="0"/>
                <a:cs typeface="Arial" panose="020B0604020202020204" pitchFamily="34" charset="0"/>
              </a:rPr>
              <a:t>SA produces better proxy cost and HPWL results than </a:t>
            </a:r>
            <a:r>
              <a:rPr lang="en-US" sz="1900" i="1" dirty="0">
                <a:solidFill>
                  <a:srgbClr val="FF0000"/>
                </a:solidFill>
                <a:latin typeface="Arial" panose="020B0604020202020204" pitchFamily="34" charset="0"/>
                <a:cs typeface="Arial" panose="020B0604020202020204" pitchFamily="34" charset="0"/>
              </a:rPr>
              <a:t>CT</a:t>
            </a:r>
            <a:r>
              <a:rPr lang="en-US" sz="1900" dirty="0">
                <a:solidFill>
                  <a:srgbClr val="FF0000"/>
                </a:solidFill>
                <a:latin typeface="Arial" panose="020B0604020202020204" pitchFamily="34" charset="0"/>
                <a:cs typeface="Arial" panose="020B0604020202020204" pitchFamily="34" charset="0"/>
              </a:rPr>
              <a:t>, across different weight combinations, for the above two testcases</a:t>
            </a:r>
          </a:p>
        </p:txBody>
      </p:sp>
      <p:cxnSp>
        <p:nvCxnSpPr>
          <p:cNvPr id="4" name="Straight Arrow Connector 3">
            <a:extLst>
              <a:ext uri="{FF2B5EF4-FFF2-40B4-BE49-F238E27FC236}">
                <a16:creationId xmlns:a16="http://schemas.microsoft.com/office/drawing/2014/main" id="{13C52CEA-3BAD-EB7C-C097-60ACA3E950DB}"/>
              </a:ext>
            </a:extLst>
          </p:cNvPr>
          <p:cNvCxnSpPr>
            <a:cxnSpLocks/>
          </p:cNvCxnSpPr>
          <p:nvPr/>
        </p:nvCxnSpPr>
        <p:spPr bwMode="auto">
          <a:xfrm flipH="1">
            <a:off x="2980223" y="1750882"/>
            <a:ext cx="3697796" cy="2588096"/>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cxnSp>
        <p:nvCxnSpPr>
          <p:cNvPr id="15" name="Straight Arrow Connector 14">
            <a:extLst>
              <a:ext uri="{FF2B5EF4-FFF2-40B4-BE49-F238E27FC236}">
                <a16:creationId xmlns:a16="http://schemas.microsoft.com/office/drawing/2014/main" id="{6F44EC76-9EC9-83C5-8615-8321BFE1265A}"/>
              </a:ext>
            </a:extLst>
          </p:cNvPr>
          <p:cNvCxnSpPr>
            <a:cxnSpLocks/>
          </p:cNvCxnSpPr>
          <p:nvPr/>
        </p:nvCxnSpPr>
        <p:spPr bwMode="auto">
          <a:xfrm flipH="1">
            <a:off x="6436607" y="2286750"/>
            <a:ext cx="252028" cy="1944216"/>
          </a:xfrm>
          <a:prstGeom prst="straightConnector1">
            <a:avLst/>
          </a:prstGeom>
          <a:solidFill>
            <a:schemeClr val="accent1"/>
          </a:solidFill>
          <a:ln w="57150" cap="flat" cmpd="sng" algn="ctr">
            <a:solidFill>
              <a:schemeClr val="tx2"/>
            </a:solidFill>
            <a:prstDash val="sysDot"/>
            <a:round/>
            <a:headEnd type="none" w="med" len="med"/>
            <a:tailEnd type="triangle"/>
          </a:ln>
          <a:effectLst/>
        </p:spPr>
      </p:cxnSp>
    </p:spTree>
    <p:extLst>
      <p:ext uri="{BB962C8B-B14F-4D97-AF65-F5344CB8AC3E}">
        <p14:creationId xmlns:p14="http://schemas.microsoft.com/office/powerpoint/2010/main" val="2729771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1"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9FED52-0433-2B65-E321-0D7229516102}"/>
              </a:ext>
            </a:extLst>
          </p:cNvPr>
          <p:cNvSpPr>
            <a:spLocks noGrp="1"/>
          </p:cNvSpPr>
          <p:nvPr>
            <p:ph idx="1"/>
          </p:nvPr>
        </p:nvSpPr>
        <p:spPr/>
        <p:txBody>
          <a:bodyPr/>
          <a:lstStyle/>
          <a:p>
            <a:pPr>
              <a:lnSpc>
                <a:spcPct val="150000"/>
              </a:lnSpc>
            </a:pPr>
            <a:r>
              <a:rPr lang="en-US" dirty="0"/>
              <a:t>How difficult is Ariane? </a:t>
            </a:r>
            <a:r>
              <a:rPr lang="en-US" dirty="0">
                <a:sym typeface="Wingdings" pitchFamily="2" charset="2"/>
              </a:rPr>
              <a:t> Shuffling test</a:t>
            </a:r>
            <a:endParaRPr lang="en-US" dirty="0"/>
          </a:p>
          <a:p>
            <a:pPr>
              <a:lnSpc>
                <a:spcPct val="150000"/>
              </a:lnSpc>
            </a:pPr>
            <a:r>
              <a:rPr lang="en-US" dirty="0"/>
              <a:t>Are </a:t>
            </a:r>
            <a:r>
              <a:rPr lang="en-US" i="1" dirty="0"/>
              <a:t>CT </a:t>
            </a:r>
            <a:r>
              <a:rPr lang="en-US" dirty="0"/>
              <a:t>and SA results stable? </a:t>
            </a:r>
            <a:r>
              <a:rPr lang="en-US" dirty="0">
                <a:sym typeface="Wingdings" pitchFamily="2" charset="2"/>
              </a:rPr>
              <a:t> Variance test</a:t>
            </a:r>
            <a:endParaRPr lang="en-US" dirty="0"/>
          </a:p>
          <a:p>
            <a:pPr>
              <a:lnSpc>
                <a:spcPct val="150000"/>
              </a:lnSpc>
            </a:pPr>
            <a:r>
              <a:rPr lang="en-US" dirty="0"/>
              <a:t>What is the correlation of proxy cost with </a:t>
            </a:r>
            <a:r>
              <a:rPr lang="en-US" i="1" dirty="0"/>
              <a:t>Nature</a:t>
            </a:r>
            <a:r>
              <a:rPr lang="en-US" dirty="0"/>
              <a:t> Table 1 metrics?</a:t>
            </a:r>
          </a:p>
          <a:p>
            <a:pPr>
              <a:lnSpc>
                <a:spcPct val="150000"/>
              </a:lnSpc>
            </a:pPr>
            <a:r>
              <a:rPr lang="en-US" dirty="0"/>
              <a:t>What is the effect of physical synthesis tool choice on </a:t>
            </a:r>
            <a:r>
              <a:rPr lang="en-US" i="1" dirty="0"/>
              <a:t>CT </a:t>
            </a:r>
            <a:r>
              <a:rPr lang="en-US" dirty="0"/>
              <a:t>outcome?</a:t>
            </a:r>
          </a:p>
          <a:p>
            <a:pPr>
              <a:lnSpc>
                <a:spcPct val="150000"/>
              </a:lnSpc>
            </a:pPr>
            <a:r>
              <a:rPr lang="en-US" dirty="0"/>
              <a:t>What is the effect of target clock period on </a:t>
            </a:r>
            <a:r>
              <a:rPr lang="en-US" i="1" dirty="0"/>
              <a:t>CT </a:t>
            </a:r>
            <a:r>
              <a:rPr lang="en-US" dirty="0"/>
              <a:t>outcome?</a:t>
            </a:r>
          </a:p>
          <a:p>
            <a:pPr>
              <a:lnSpc>
                <a:spcPct val="150000"/>
              </a:lnSpc>
            </a:pPr>
            <a:r>
              <a:rPr lang="en-US" dirty="0"/>
              <a:t>What is the effect of utilization on </a:t>
            </a:r>
            <a:r>
              <a:rPr lang="en-US" i="1" dirty="0"/>
              <a:t>CT </a:t>
            </a:r>
            <a:r>
              <a:rPr lang="en-US" dirty="0"/>
              <a:t>outcome?</a:t>
            </a:r>
          </a:p>
          <a:p>
            <a:pPr>
              <a:lnSpc>
                <a:spcPct val="150000"/>
              </a:lnSpc>
            </a:pPr>
            <a:r>
              <a:rPr lang="en-US" dirty="0"/>
              <a:t>What is the effect of the coordinate descent placer on </a:t>
            </a:r>
            <a:r>
              <a:rPr lang="en-US" i="1" dirty="0"/>
              <a:t>CT </a:t>
            </a:r>
            <a:r>
              <a:rPr lang="en-US" dirty="0"/>
              <a:t>outcome?</a:t>
            </a:r>
          </a:p>
        </p:txBody>
      </p:sp>
      <p:sp>
        <p:nvSpPr>
          <p:cNvPr id="4" name="Title 3">
            <a:extLst>
              <a:ext uri="{FF2B5EF4-FFF2-40B4-BE49-F238E27FC236}">
                <a16:creationId xmlns:a16="http://schemas.microsoft.com/office/drawing/2014/main" id="{67122E42-3138-FF3E-A28C-4AD1C20CDDD9}"/>
              </a:ext>
            </a:extLst>
          </p:cNvPr>
          <p:cNvSpPr>
            <a:spLocks noGrp="1"/>
          </p:cNvSpPr>
          <p:nvPr>
            <p:ph type="title"/>
          </p:nvPr>
        </p:nvSpPr>
        <p:spPr/>
        <p:txBody>
          <a:bodyPr/>
          <a:lstStyle/>
          <a:p>
            <a:r>
              <a:rPr lang="en-US" i="1" dirty="0" err="1"/>
              <a:t>MacroPlacement</a:t>
            </a:r>
            <a:r>
              <a:rPr lang="en-US" i="1" dirty="0"/>
              <a:t> </a:t>
            </a:r>
            <a:r>
              <a:rPr lang="en-US" dirty="0"/>
              <a:t>Repo: More Ablation Studies</a:t>
            </a:r>
          </a:p>
        </p:txBody>
      </p:sp>
    </p:spTree>
    <p:extLst>
      <p:ext uri="{BB962C8B-B14F-4D97-AF65-F5344CB8AC3E}">
        <p14:creationId xmlns:p14="http://schemas.microsoft.com/office/powerpoint/2010/main" val="33594966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4481-436C-4E04-06DB-B7C61DB6E959}"/>
              </a:ext>
            </a:extLst>
          </p:cNvPr>
          <p:cNvSpPr>
            <a:spLocks noGrp="1"/>
          </p:cNvSpPr>
          <p:nvPr>
            <p:ph idx="1"/>
          </p:nvPr>
        </p:nvSpPr>
        <p:spPr/>
        <p:txBody>
          <a:bodyPr/>
          <a:lstStyle/>
          <a:p>
            <a:r>
              <a:rPr lang="en-US" dirty="0">
                <a:solidFill>
                  <a:schemeClr val="tx1">
                    <a:lumMod val="50000"/>
                    <a:lumOff val="50000"/>
                  </a:schemeClr>
                </a:solidFill>
              </a:rPr>
              <a:t>Background and Motivation</a:t>
            </a:r>
            <a:endParaRPr lang="en-US" dirty="0"/>
          </a:p>
          <a:p>
            <a:r>
              <a:rPr lang="en-US" dirty="0">
                <a:solidFill>
                  <a:schemeClr val="tx1">
                    <a:lumMod val="50000"/>
                    <a:lumOff val="50000"/>
                  </a:schemeClr>
                </a:solidFill>
              </a:rPr>
              <a:t>Replication of Circuit Training (</a:t>
            </a:r>
            <a:r>
              <a:rPr lang="en-US" i="1" dirty="0">
                <a:solidFill>
                  <a:schemeClr val="tx1">
                    <a:lumMod val="50000"/>
                    <a:lumOff val="50000"/>
                  </a:schemeClr>
                </a:solidFill>
              </a:rPr>
              <a:t>CT</a:t>
            </a:r>
            <a:r>
              <a:rPr lang="en-US" dirty="0">
                <a:solidFill>
                  <a:schemeClr val="tx1">
                    <a:lumMod val="50000"/>
                    <a:lumOff val="50000"/>
                  </a:schemeClr>
                </a:solidFill>
              </a:rPr>
              <a:t>)</a:t>
            </a:r>
            <a:endParaRPr lang="en-US" sz="2300" i="1" dirty="0">
              <a:solidFill>
                <a:schemeClr val="tx1">
                  <a:lumMod val="50000"/>
                  <a:lumOff val="50000"/>
                </a:schemeClr>
              </a:solidFill>
            </a:endParaRPr>
          </a:p>
          <a:p>
            <a:r>
              <a:rPr lang="en-US" i="1" dirty="0" err="1">
                <a:solidFill>
                  <a:schemeClr val="tx1">
                    <a:lumMod val="50000"/>
                    <a:lumOff val="50000"/>
                  </a:schemeClr>
                </a:solidFill>
              </a:rPr>
              <a:t>MacroPlacement</a:t>
            </a:r>
            <a:r>
              <a:rPr lang="en-US" dirty="0">
                <a:solidFill>
                  <a:schemeClr val="tx1">
                    <a:lumMod val="50000"/>
                    <a:lumOff val="50000"/>
                  </a:schemeClr>
                </a:solidFill>
              </a:rPr>
              <a:t> Repository</a:t>
            </a:r>
            <a:endParaRPr lang="en-US" sz="2300" dirty="0">
              <a:solidFill>
                <a:schemeClr val="tx1">
                  <a:lumMod val="50000"/>
                  <a:lumOff val="50000"/>
                </a:schemeClr>
              </a:solidFill>
            </a:endParaRPr>
          </a:p>
          <a:p>
            <a:r>
              <a:rPr lang="en-US" dirty="0">
                <a:solidFill>
                  <a:schemeClr val="tx1">
                    <a:lumMod val="50000"/>
                    <a:lumOff val="50000"/>
                  </a:schemeClr>
                </a:solidFill>
              </a:rPr>
              <a:t>Experimental Results</a:t>
            </a:r>
            <a:endParaRPr lang="en-US" sz="2300" dirty="0">
              <a:solidFill>
                <a:schemeClr val="tx1">
                  <a:lumMod val="50000"/>
                  <a:lumOff val="50000"/>
                </a:schemeClr>
              </a:solidFill>
            </a:endParaRPr>
          </a:p>
          <a:p>
            <a:r>
              <a:rPr lang="en-US" dirty="0">
                <a:solidFill>
                  <a:schemeClr val="tx1">
                    <a:lumMod val="50000"/>
                    <a:lumOff val="50000"/>
                  </a:schemeClr>
                </a:solidFill>
              </a:rPr>
              <a:t>Academic Benchmarks</a:t>
            </a:r>
            <a:endParaRPr lang="en-US" sz="2300" dirty="0">
              <a:solidFill>
                <a:schemeClr val="tx1">
                  <a:lumMod val="50000"/>
                  <a:lumOff val="50000"/>
                </a:schemeClr>
              </a:solidFill>
            </a:endParaRPr>
          </a:p>
          <a:p>
            <a:r>
              <a:rPr lang="en-US" dirty="0">
                <a:solidFill>
                  <a:srgbClr val="1B00C0"/>
                </a:solidFill>
              </a:rPr>
              <a:t>Conclusion</a:t>
            </a:r>
          </a:p>
        </p:txBody>
      </p:sp>
      <p:sp>
        <p:nvSpPr>
          <p:cNvPr id="3" name="Title 2">
            <a:extLst>
              <a:ext uri="{FF2B5EF4-FFF2-40B4-BE49-F238E27FC236}">
                <a16:creationId xmlns:a16="http://schemas.microsoft.com/office/drawing/2014/main" id="{5DC88FAB-F638-2B08-A726-3E016D7F2E66}"/>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7602876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D7424A-622E-A0B8-8DB0-CA97D4E6F779}"/>
              </a:ext>
            </a:extLst>
          </p:cNvPr>
          <p:cNvSpPr>
            <a:spLocks noGrp="1"/>
          </p:cNvSpPr>
          <p:nvPr>
            <p:ph idx="1"/>
          </p:nvPr>
        </p:nvSpPr>
        <p:spPr>
          <a:xfrm>
            <a:off x="215901" y="758191"/>
            <a:ext cx="11815234" cy="5562601"/>
          </a:xfrm>
        </p:spPr>
        <p:txBody>
          <a:bodyPr/>
          <a:lstStyle/>
          <a:p>
            <a:r>
              <a:rPr lang="en-US" b="1" i="1" dirty="0">
                <a:solidFill>
                  <a:srgbClr val="2CA02B"/>
                </a:solidFill>
              </a:rPr>
              <a:t>Nature</a:t>
            </a:r>
            <a:r>
              <a:rPr lang="en-US" b="1" dirty="0">
                <a:solidFill>
                  <a:srgbClr val="2CA02B"/>
                </a:solidFill>
              </a:rPr>
              <a:t> presents a novel orchestration of multiple elements </a:t>
            </a:r>
          </a:p>
          <a:p>
            <a:pPr lvl="1"/>
            <a:r>
              <a:rPr lang="en-US" dirty="0"/>
              <a:t>Proxy cost function that combines wirelength, density and congestion</a:t>
            </a:r>
          </a:p>
          <a:p>
            <a:pPr lvl="1"/>
            <a:r>
              <a:rPr lang="en-US" dirty="0"/>
              <a:t>Sequential framework for deep RL-based macro placement</a:t>
            </a:r>
          </a:p>
          <a:p>
            <a:pPr lvl="1"/>
            <a:r>
              <a:rPr lang="en-US" dirty="0"/>
              <a:t>Grouping flow to manage instance complexity</a:t>
            </a:r>
          </a:p>
          <a:p>
            <a:pPr lvl="1"/>
            <a:r>
              <a:rPr lang="en-US" dirty="0"/>
              <a:t>Data and code (still) unavailable </a:t>
            </a:r>
            <a:r>
              <a:rPr lang="en-US" dirty="0">
                <a:sym typeface="Wingdings" panose="05000000000000000000" pitchFamily="2" charset="2"/>
              </a:rPr>
              <a:t> our </a:t>
            </a:r>
            <a:r>
              <a:rPr lang="en-US" i="1" dirty="0" err="1">
                <a:sym typeface="Wingdings" panose="05000000000000000000" pitchFamily="2" charset="2"/>
              </a:rPr>
              <a:t>MacroPlacement</a:t>
            </a:r>
            <a:r>
              <a:rPr lang="en-US" i="1" dirty="0">
                <a:sym typeface="Wingdings" panose="05000000000000000000" pitchFamily="2" charset="2"/>
              </a:rPr>
              <a:t> </a:t>
            </a:r>
            <a:r>
              <a:rPr lang="en-US" dirty="0">
                <a:sym typeface="Wingdings" panose="05000000000000000000" pitchFamily="2" charset="2"/>
              </a:rPr>
              <a:t>assessment effort</a:t>
            </a:r>
            <a:endParaRPr lang="en-US" dirty="0"/>
          </a:p>
          <a:p>
            <a:r>
              <a:rPr lang="en-US" b="1" dirty="0">
                <a:solidFill>
                  <a:srgbClr val="FF0000"/>
                </a:solidFill>
              </a:rPr>
              <a:t>Baselines (SA and Human experts) outperform </a:t>
            </a:r>
            <a:r>
              <a:rPr lang="en-US" b="1" i="1" dirty="0">
                <a:solidFill>
                  <a:srgbClr val="FF0000"/>
                </a:solidFill>
              </a:rPr>
              <a:t>CT</a:t>
            </a:r>
          </a:p>
          <a:p>
            <a:pPr lvl="1"/>
            <a:r>
              <a:rPr lang="en-US" dirty="0"/>
              <a:t>For 17 ICCAD04 designs and 4 out of 6 modern testcases, SA generates better proxy cost than </a:t>
            </a:r>
            <a:r>
              <a:rPr lang="en-US" i="1" dirty="0"/>
              <a:t>CT</a:t>
            </a:r>
          </a:p>
          <a:p>
            <a:pPr lvl="1"/>
            <a:r>
              <a:rPr lang="en-US" dirty="0"/>
              <a:t>For large macro-heavy designs, human experts outperform </a:t>
            </a:r>
            <a:r>
              <a:rPr lang="en-US" i="1" dirty="0"/>
              <a:t>CT</a:t>
            </a:r>
            <a:r>
              <a:rPr lang="en-US" dirty="0"/>
              <a:t> in terms of </a:t>
            </a:r>
            <a:r>
              <a:rPr lang="en-US" i="1" dirty="0"/>
              <a:t>Nature</a:t>
            </a:r>
            <a:r>
              <a:rPr lang="en-US" dirty="0"/>
              <a:t> Table 1 metrics</a:t>
            </a:r>
          </a:p>
          <a:p>
            <a:pPr lvl="1"/>
            <a:r>
              <a:rPr lang="en-US" i="1" dirty="0"/>
              <a:t>CT </a:t>
            </a:r>
            <a:r>
              <a:rPr lang="en-US" dirty="0"/>
              <a:t>benefits from placement information in the incoming physical synthesis netlist</a:t>
            </a:r>
            <a:endParaRPr lang="en-US" i="1" dirty="0"/>
          </a:p>
          <a:p>
            <a:pPr>
              <a:lnSpc>
                <a:spcPct val="150000"/>
              </a:lnSpc>
            </a:pPr>
            <a:r>
              <a:rPr lang="en-US" b="1" dirty="0">
                <a:solidFill>
                  <a:srgbClr val="0432FF"/>
                </a:solidFill>
              </a:rPr>
              <a:t>“There is no substitute for source code (and data)”</a:t>
            </a:r>
          </a:p>
          <a:p>
            <a:pPr marL="0" indent="0">
              <a:buNone/>
            </a:pPr>
            <a:endParaRPr lang="en-US" dirty="0"/>
          </a:p>
        </p:txBody>
      </p:sp>
      <p:sp>
        <p:nvSpPr>
          <p:cNvPr id="3" name="Title 2">
            <a:extLst>
              <a:ext uri="{FF2B5EF4-FFF2-40B4-BE49-F238E27FC236}">
                <a16:creationId xmlns:a16="http://schemas.microsoft.com/office/drawing/2014/main" id="{B4197016-06E2-B427-F46B-1CE031CA86C4}"/>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362563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6C072919-8132-FBC0-02F3-D02AE57AE4AE}"/>
              </a:ext>
            </a:extLst>
          </p:cNvPr>
          <p:cNvGraphicFramePr>
            <a:graphicFrameLocks noGrp="1"/>
          </p:cNvGraphicFramePr>
          <p:nvPr>
            <p:ph idx="1"/>
            <p:extLst>
              <p:ext uri="{D42A27DB-BD31-4B8C-83A1-F6EECF244321}">
                <p14:modId xmlns:p14="http://schemas.microsoft.com/office/powerpoint/2010/main" val="4026759042"/>
              </p:ext>
            </p:extLst>
          </p:nvPr>
        </p:nvGraphicFramePr>
        <p:xfrm>
          <a:off x="1600199" y="958033"/>
          <a:ext cx="8991602" cy="175260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3613730882"/>
                    </a:ext>
                  </a:extLst>
                </a:gridCol>
                <a:gridCol w="1447800">
                  <a:extLst>
                    <a:ext uri="{9D8B030D-6E8A-4147-A177-3AD203B41FA5}">
                      <a16:colId xmlns:a16="http://schemas.microsoft.com/office/drawing/2014/main" val="1708158434"/>
                    </a:ext>
                  </a:extLst>
                </a:gridCol>
                <a:gridCol w="1219200">
                  <a:extLst>
                    <a:ext uri="{9D8B030D-6E8A-4147-A177-3AD203B41FA5}">
                      <a16:colId xmlns:a16="http://schemas.microsoft.com/office/drawing/2014/main" val="3814189127"/>
                    </a:ext>
                  </a:extLst>
                </a:gridCol>
                <a:gridCol w="1447800">
                  <a:extLst>
                    <a:ext uri="{9D8B030D-6E8A-4147-A177-3AD203B41FA5}">
                      <a16:colId xmlns:a16="http://schemas.microsoft.com/office/drawing/2014/main" val="4075675120"/>
                    </a:ext>
                  </a:extLst>
                </a:gridCol>
                <a:gridCol w="1447800">
                  <a:extLst>
                    <a:ext uri="{9D8B030D-6E8A-4147-A177-3AD203B41FA5}">
                      <a16:colId xmlns:a16="http://schemas.microsoft.com/office/drawing/2014/main" val="3725274935"/>
                    </a:ext>
                  </a:extLst>
                </a:gridCol>
                <a:gridCol w="1447802">
                  <a:extLst>
                    <a:ext uri="{9D8B030D-6E8A-4147-A177-3AD203B41FA5}">
                      <a16:colId xmlns:a16="http://schemas.microsoft.com/office/drawing/2014/main" val="3328980618"/>
                    </a:ext>
                  </a:extLst>
                </a:gridCol>
              </a:tblGrid>
              <a:tr h="370840">
                <a:tc>
                  <a:txBody>
                    <a:bodyPr/>
                    <a:lstStyle/>
                    <a:p>
                      <a:pPr algn="ctr"/>
                      <a:r>
                        <a:rPr lang="en-US" dirty="0"/>
                        <a:t>Design</a:t>
                      </a:r>
                    </a:p>
                  </a:txBody>
                  <a:tcPr/>
                </a:tc>
                <a:tc>
                  <a:txBody>
                    <a:bodyPr/>
                    <a:lstStyle/>
                    <a:p>
                      <a:pPr algn="ctr"/>
                      <a:r>
                        <a:rPr lang="en-US" i="1" dirty="0"/>
                        <a:t>CT</a:t>
                      </a:r>
                    </a:p>
                    <a:p>
                      <a:pPr algn="ctr"/>
                      <a:r>
                        <a:rPr lang="en-US" dirty="0"/>
                        <a:t>(Hours)</a:t>
                      </a:r>
                    </a:p>
                  </a:txBody>
                  <a:tcPr/>
                </a:tc>
                <a:tc>
                  <a:txBody>
                    <a:bodyPr/>
                    <a:lstStyle/>
                    <a:p>
                      <a:pPr algn="ctr"/>
                      <a:r>
                        <a:rPr lang="en-US" dirty="0"/>
                        <a:t>CMP</a:t>
                      </a:r>
                    </a:p>
                    <a:p>
                      <a:pPr algn="ctr"/>
                      <a:r>
                        <a:rPr lang="en-US" dirty="0"/>
                        <a:t>(Hours)</a:t>
                      </a:r>
                    </a:p>
                  </a:txBody>
                  <a:tcPr/>
                </a:tc>
                <a:tc>
                  <a:txBody>
                    <a:bodyPr/>
                    <a:lstStyle/>
                    <a:p>
                      <a:pPr algn="ctr"/>
                      <a:r>
                        <a:rPr lang="en-US" dirty="0" err="1"/>
                        <a:t>RePlAce</a:t>
                      </a:r>
                      <a:endParaRPr lang="en-US" dirty="0"/>
                    </a:p>
                    <a:p>
                      <a:pPr algn="ctr"/>
                      <a:r>
                        <a:rPr lang="en-US" dirty="0"/>
                        <a:t>(Hours)</a:t>
                      </a:r>
                    </a:p>
                  </a:txBody>
                  <a:tcPr/>
                </a:tc>
                <a:tc>
                  <a:txBody>
                    <a:bodyPr/>
                    <a:lstStyle/>
                    <a:p>
                      <a:pPr algn="ctr"/>
                      <a:r>
                        <a:rPr lang="en-US" dirty="0"/>
                        <a:t>SA</a:t>
                      </a:r>
                    </a:p>
                    <a:p>
                      <a:pPr algn="ctr"/>
                      <a:r>
                        <a:rPr lang="en-US" dirty="0"/>
                        <a:t>(Hours)</a:t>
                      </a:r>
                    </a:p>
                  </a:txBody>
                  <a:tcPr/>
                </a:tc>
                <a:tc>
                  <a:txBody>
                    <a:bodyPr/>
                    <a:lstStyle/>
                    <a:p>
                      <a:pPr algn="ctr"/>
                      <a:r>
                        <a:rPr lang="en-US" dirty="0" err="1"/>
                        <a:t>AutoDMP</a:t>
                      </a:r>
                      <a:endParaRPr lang="en-US" dirty="0"/>
                    </a:p>
                    <a:p>
                      <a:pPr algn="ctr"/>
                      <a:r>
                        <a:rPr lang="en-US" dirty="0"/>
                        <a:t>(Hours)</a:t>
                      </a:r>
                    </a:p>
                  </a:txBody>
                  <a:tcPr/>
                </a:tc>
                <a:extLst>
                  <a:ext uri="{0D108BD9-81ED-4DB2-BD59-A6C34878D82A}">
                    <a16:rowId xmlns:a16="http://schemas.microsoft.com/office/drawing/2014/main" val="1993215899"/>
                  </a:ext>
                </a:extLst>
              </a:tr>
              <a:tr h="370840">
                <a:tc>
                  <a:txBody>
                    <a:bodyPr/>
                    <a:lstStyle/>
                    <a:p>
                      <a:r>
                        <a:rPr lang="en-US" dirty="0"/>
                        <a:t>Ariane-NG45</a:t>
                      </a:r>
                    </a:p>
                  </a:txBody>
                  <a:tcPr/>
                </a:tc>
                <a:tc>
                  <a:txBody>
                    <a:bodyPr/>
                    <a:lstStyle/>
                    <a:p>
                      <a:pPr algn="r"/>
                      <a:r>
                        <a:rPr lang="en-US" dirty="0"/>
                        <a:t>32.31</a:t>
                      </a:r>
                    </a:p>
                  </a:txBody>
                  <a:tcPr/>
                </a:tc>
                <a:tc>
                  <a:txBody>
                    <a:bodyPr/>
                    <a:lstStyle/>
                    <a:p>
                      <a:pPr algn="r"/>
                      <a:r>
                        <a:rPr lang="en-US" dirty="0">
                          <a:solidFill>
                            <a:srgbClr val="0432FF"/>
                          </a:solidFill>
                        </a:rPr>
                        <a:t>0.05</a:t>
                      </a:r>
                    </a:p>
                  </a:txBody>
                  <a:tcPr/>
                </a:tc>
                <a:tc>
                  <a:txBody>
                    <a:bodyPr/>
                    <a:lstStyle/>
                    <a:p>
                      <a:pPr algn="r"/>
                      <a:r>
                        <a:rPr lang="en-US" dirty="0"/>
                        <a:t>0.06</a:t>
                      </a:r>
                    </a:p>
                  </a:txBody>
                  <a:tcPr/>
                </a:tc>
                <a:tc>
                  <a:txBody>
                    <a:bodyPr/>
                    <a:lstStyle/>
                    <a:p>
                      <a:pPr algn="r"/>
                      <a:r>
                        <a:rPr lang="en-US" dirty="0"/>
                        <a:t>12.50</a:t>
                      </a:r>
                    </a:p>
                  </a:txBody>
                  <a:tcPr/>
                </a:tc>
                <a:tc>
                  <a:txBody>
                    <a:bodyPr/>
                    <a:lstStyle/>
                    <a:p>
                      <a:pPr algn="r"/>
                      <a:r>
                        <a:rPr lang="en-US" dirty="0"/>
                        <a:t>0.29</a:t>
                      </a:r>
                    </a:p>
                  </a:txBody>
                  <a:tcPr/>
                </a:tc>
                <a:extLst>
                  <a:ext uri="{0D108BD9-81ED-4DB2-BD59-A6C34878D82A}">
                    <a16:rowId xmlns:a16="http://schemas.microsoft.com/office/drawing/2014/main" val="2724569901"/>
                  </a:ext>
                </a:extLst>
              </a:tr>
              <a:tr h="370840">
                <a:tc>
                  <a:txBody>
                    <a:bodyPr/>
                    <a:lstStyle/>
                    <a:p>
                      <a:r>
                        <a:rPr lang="en-US" dirty="0"/>
                        <a:t>BlackParrot-NG45</a:t>
                      </a:r>
                    </a:p>
                  </a:txBody>
                  <a:tcPr/>
                </a:tc>
                <a:tc>
                  <a:txBody>
                    <a:bodyPr/>
                    <a:lstStyle/>
                    <a:p>
                      <a:pPr algn="r"/>
                      <a:r>
                        <a:rPr lang="en-US" dirty="0"/>
                        <a:t>50.51</a:t>
                      </a:r>
                    </a:p>
                  </a:txBody>
                  <a:tcPr/>
                </a:tc>
                <a:tc>
                  <a:txBody>
                    <a:bodyPr/>
                    <a:lstStyle/>
                    <a:p>
                      <a:pPr algn="r"/>
                      <a:r>
                        <a:rPr lang="en-US" dirty="0">
                          <a:solidFill>
                            <a:srgbClr val="0432FF"/>
                          </a:solidFill>
                        </a:rPr>
                        <a:t>0.33</a:t>
                      </a:r>
                    </a:p>
                  </a:txBody>
                  <a:tcPr/>
                </a:tc>
                <a:tc>
                  <a:txBody>
                    <a:bodyPr/>
                    <a:lstStyle/>
                    <a:p>
                      <a:pPr algn="r"/>
                      <a:r>
                        <a:rPr lang="en-US" dirty="0"/>
                        <a:t>2.52</a:t>
                      </a:r>
                    </a:p>
                  </a:txBody>
                  <a:tcPr/>
                </a:tc>
                <a:tc>
                  <a:txBody>
                    <a:bodyPr/>
                    <a:lstStyle/>
                    <a:p>
                      <a:pPr algn="r"/>
                      <a:r>
                        <a:rPr lang="en-US" dirty="0"/>
                        <a:t>12.50</a:t>
                      </a:r>
                    </a:p>
                  </a:txBody>
                  <a:tcPr/>
                </a:tc>
                <a:tc>
                  <a:txBody>
                    <a:bodyPr/>
                    <a:lstStyle/>
                    <a:p>
                      <a:pPr algn="r"/>
                      <a:r>
                        <a:rPr lang="en-US" dirty="0"/>
                        <a:t>0.71</a:t>
                      </a:r>
                    </a:p>
                  </a:txBody>
                  <a:tcPr/>
                </a:tc>
                <a:extLst>
                  <a:ext uri="{0D108BD9-81ED-4DB2-BD59-A6C34878D82A}">
                    <a16:rowId xmlns:a16="http://schemas.microsoft.com/office/drawing/2014/main" val="2026966270"/>
                  </a:ext>
                </a:extLst>
              </a:tr>
              <a:tr h="370840">
                <a:tc>
                  <a:txBody>
                    <a:bodyPr/>
                    <a:lstStyle/>
                    <a:p>
                      <a:r>
                        <a:rPr lang="en-US" dirty="0"/>
                        <a:t>MemPool-NG45</a:t>
                      </a:r>
                    </a:p>
                  </a:txBody>
                  <a:tcPr/>
                </a:tc>
                <a:tc>
                  <a:txBody>
                    <a:bodyPr/>
                    <a:lstStyle/>
                    <a:p>
                      <a:pPr algn="r"/>
                      <a:r>
                        <a:rPr lang="en-US" dirty="0"/>
                        <a:t>81.23</a:t>
                      </a:r>
                    </a:p>
                  </a:txBody>
                  <a:tcPr/>
                </a:tc>
                <a:tc>
                  <a:txBody>
                    <a:bodyPr/>
                    <a:lstStyle/>
                    <a:p>
                      <a:pPr algn="r"/>
                      <a:r>
                        <a:rPr lang="en-US" dirty="0"/>
                        <a:t>1.97</a:t>
                      </a:r>
                    </a:p>
                  </a:txBody>
                  <a:tcPr/>
                </a:tc>
                <a:tc>
                  <a:txBody>
                    <a:bodyPr/>
                    <a:lstStyle/>
                    <a:p>
                      <a:pPr algn="r"/>
                      <a:r>
                        <a:rPr lang="en-US" dirty="0"/>
                        <a:t>*N.A.</a:t>
                      </a:r>
                    </a:p>
                  </a:txBody>
                  <a:tcPr/>
                </a:tc>
                <a:tc>
                  <a:txBody>
                    <a:bodyPr/>
                    <a:lstStyle/>
                    <a:p>
                      <a:pPr algn="r"/>
                      <a:r>
                        <a:rPr lang="en-US" dirty="0"/>
                        <a:t>12.50</a:t>
                      </a:r>
                    </a:p>
                  </a:txBody>
                  <a:tcPr/>
                </a:tc>
                <a:tc>
                  <a:txBody>
                    <a:bodyPr/>
                    <a:lstStyle/>
                    <a:p>
                      <a:pPr algn="r"/>
                      <a:r>
                        <a:rPr lang="en-US" dirty="0">
                          <a:solidFill>
                            <a:srgbClr val="0432FF"/>
                          </a:solidFill>
                        </a:rPr>
                        <a:t>1.73</a:t>
                      </a:r>
                    </a:p>
                  </a:txBody>
                  <a:tcPr/>
                </a:tc>
                <a:extLst>
                  <a:ext uri="{0D108BD9-81ED-4DB2-BD59-A6C34878D82A}">
                    <a16:rowId xmlns:a16="http://schemas.microsoft.com/office/drawing/2014/main" val="359778860"/>
                  </a:ext>
                </a:extLst>
              </a:tr>
            </a:tbl>
          </a:graphicData>
        </a:graphic>
      </p:graphicFrame>
      <p:sp>
        <p:nvSpPr>
          <p:cNvPr id="5" name="Title 4">
            <a:extLst>
              <a:ext uri="{FF2B5EF4-FFF2-40B4-BE49-F238E27FC236}">
                <a16:creationId xmlns:a16="http://schemas.microsoft.com/office/drawing/2014/main" id="{44154785-385D-A88F-4902-DB60CE263845}"/>
              </a:ext>
            </a:extLst>
          </p:cNvPr>
          <p:cNvSpPr>
            <a:spLocks noGrp="1"/>
          </p:cNvSpPr>
          <p:nvPr>
            <p:ph type="title"/>
          </p:nvPr>
        </p:nvSpPr>
        <p:spPr/>
        <p:txBody>
          <a:bodyPr/>
          <a:lstStyle/>
          <a:p>
            <a:r>
              <a:rPr lang="en-US" dirty="0"/>
              <a:t>Runtimes (Wall Times) of Different Macro Placers</a:t>
            </a:r>
          </a:p>
        </p:txBody>
      </p:sp>
      <p:sp>
        <p:nvSpPr>
          <p:cNvPr id="9" name="TextBox 8">
            <a:extLst>
              <a:ext uri="{FF2B5EF4-FFF2-40B4-BE49-F238E27FC236}">
                <a16:creationId xmlns:a16="http://schemas.microsoft.com/office/drawing/2014/main" id="{065B7B8A-9B67-F952-E4C9-6D5F4F050261}"/>
              </a:ext>
            </a:extLst>
          </p:cNvPr>
          <p:cNvSpPr txBox="1"/>
          <p:nvPr/>
        </p:nvSpPr>
        <p:spPr>
          <a:xfrm>
            <a:off x="457199" y="2971800"/>
            <a:ext cx="11734801" cy="3416320"/>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i="1" dirty="0">
                <a:latin typeface="Arial" panose="020B0604020202020204" pitchFamily="34" charset="0"/>
                <a:cs typeface="Arial" panose="020B0604020202020204" pitchFamily="34" charset="0"/>
              </a:rPr>
              <a:t>CT</a:t>
            </a:r>
            <a:r>
              <a:rPr lang="en-US" sz="2400" dirty="0">
                <a:latin typeface="Arial" panose="020B0604020202020204" pitchFamily="34" charset="0"/>
                <a:cs typeface="Arial" panose="020B0604020202020204" pitchFamily="34" charset="0"/>
              </a:rPr>
              <a:t>: only includes </a:t>
            </a:r>
            <a:r>
              <a:rPr lang="en-US" sz="2400" i="1" dirty="0">
                <a:latin typeface="Arial" panose="020B0604020202020204" pitchFamily="34" charset="0"/>
                <a:cs typeface="Arial" panose="020B0604020202020204" pitchFamily="34" charset="0"/>
              </a:rPr>
              <a:t>CT</a:t>
            </a:r>
            <a:r>
              <a:rPr lang="en-US" sz="2400" dirty="0">
                <a:latin typeface="Arial" panose="020B0604020202020204" pitchFamily="34" charset="0"/>
                <a:cs typeface="Arial" panose="020B0604020202020204" pitchFamily="34" charset="0"/>
              </a:rPr>
              <a:t> training time</a:t>
            </a:r>
          </a:p>
          <a:p>
            <a:pPr marL="285750" indent="-28575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SA: stopped after 12.5 hours automatically</a:t>
            </a:r>
          </a:p>
          <a:p>
            <a:pPr marL="285750" indent="-28575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CMP: only the runtime of </a:t>
            </a:r>
            <a:r>
              <a:rPr lang="en-US" sz="2400" b="1" i="1" dirty="0" err="1">
                <a:latin typeface="Arial" panose="020B0604020202020204" pitchFamily="34" charset="0"/>
                <a:cs typeface="Arial" panose="020B0604020202020204" pitchFamily="34" charset="0"/>
              </a:rPr>
              <a:t>place_design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concurrent_macros</a:t>
            </a:r>
            <a:r>
              <a:rPr lang="en-US" sz="2400" dirty="0">
                <a:latin typeface="Arial" panose="020B0604020202020204" pitchFamily="34" charset="0"/>
                <a:cs typeface="Arial" panose="020B0604020202020204" pitchFamily="34" charset="0"/>
              </a:rPr>
              <a:t> command</a:t>
            </a:r>
          </a:p>
          <a:p>
            <a:pPr marL="285750" indent="-285750">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Resource required for different macro placers</a:t>
            </a:r>
          </a:p>
          <a:p>
            <a:pPr marL="514350" lvl="1" indent="-220663">
              <a:buClr>
                <a:srgbClr val="C00000"/>
              </a:buClr>
              <a:buFont typeface="Arial" panose="020B0604020202020204" pitchFamily="34" charset="0"/>
              <a:buChar char="•"/>
            </a:pPr>
            <a:r>
              <a:rPr lang="en-US" sz="2000" i="1" dirty="0">
                <a:latin typeface="Arial" panose="020B0604020202020204" pitchFamily="34" charset="0"/>
                <a:cs typeface="Arial" panose="020B0604020202020204" pitchFamily="34" charset="0"/>
              </a:rPr>
              <a:t>CT</a:t>
            </a:r>
            <a:r>
              <a:rPr lang="en-US" sz="2000" dirty="0">
                <a:latin typeface="Arial" panose="020B0604020202020204" pitchFamily="34" charset="0"/>
                <a:cs typeface="Arial" panose="020B0604020202020204" pitchFamily="34" charset="0"/>
              </a:rPr>
              <a:t>: Training and evaluation jobs run on (8 NVIDIA-V100 GPU, 96 CPU thread, Memory: 354 GB) machine and 13 collector jobs on each of two (96 CPU thread, Memory: 354 GB) machines</a:t>
            </a:r>
          </a:p>
          <a:p>
            <a:pPr marL="514350" lvl="1" indent="-220663">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SA: 320 parallel jobs where each job used 1 thread</a:t>
            </a:r>
          </a:p>
          <a:p>
            <a:pPr marL="514350" lvl="1" indent="-220663">
              <a:buClr>
                <a:srgbClr val="C00000"/>
              </a:buClr>
              <a:buFont typeface="Arial" panose="020B0604020202020204" pitchFamily="34" charset="0"/>
              <a:buChar char="•"/>
            </a:pPr>
            <a:r>
              <a:rPr lang="en-US" sz="2000" dirty="0" err="1">
                <a:latin typeface="Arial" panose="020B0604020202020204" pitchFamily="34" charset="0"/>
                <a:cs typeface="Arial" panose="020B0604020202020204" pitchFamily="34" charset="0"/>
              </a:rPr>
              <a:t>RePlAce</a:t>
            </a:r>
            <a:r>
              <a:rPr lang="en-US" sz="2000" dirty="0">
                <a:latin typeface="Arial" panose="020B0604020202020204" pitchFamily="34" charset="0"/>
                <a:cs typeface="Arial" panose="020B0604020202020204" pitchFamily="34" charset="0"/>
              </a:rPr>
              <a:t>: used 1 thread</a:t>
            </a:r>
          </a:p>
          <a:p>
            <a:pPr marL="514350" lvl="1" indent="-220663">
              <a:buClr>
                <a:srgbClr val="C00000"/>
              </a:buClr>
              <a:buFont typeface="Arial" panose="020B0604020202020204" pitchFamily="34" charset="0"/>
              <a:buChar char="•"/>
            </a:pPr>
            <a:r>
              <a:rPr lang="en-US" sz="2000" dirty="0">
                <a:latin typeface="Arial" panose="020B0604020202020204" pitchFamily="34" charset="0"/>
                <a:cs typeface="Arial" panose="020B0604020202020204" pitchFamily="34" charset="0"/>
              </a:rPr>
              <a:t>CMP: </a:t>
            </a:r>
            <a:r>
              <a:rPr lang="en-US" sz="2000" dirty="0" err="1">
                <a:latin typeface="Arial" panose="020B0604020202020204" pitchFamily="34" charset="0"/>
                <a:cs typeface="Arial" panose="020B0604020202020204" pitchFamily="34" charset="0"/>
              </a:rPr>
              <a:t>Innovus</a:t>
            </a:r>
            <a:r>
              <a:rPr lang="en-US" sz="2000" dirty="0">
                <a:latin typeface="Arial" panose="020B0604020202020204" pitchFamily="34" charset="0"/>
                <a:cs typeface="Arial" panose="020B0604020202020204" pitchFamily="34" charset="0"/>
              </a:rPr>
              <a:t> launched with 8 threads</a:t>
            </a:r>
          </a:p>
          <a:p>
            <a:pPr marL="514350" lvl="1" indent="-220663">
              <a:buClr>
                <a:srgbClr val="C00000"/>
              </a:buClr>
              <a:buFont typeface="Arial" panose="020B0604020202020204" pitchFamily="34" charset="0"/>
              <a:buChar char="•"/>
            </a:pPr>
            <a:r>
              <a:rPr lang="en-US" sz="2000" dirty="0" err="1">
                <a:latin typeface="Arial" panose="020B0604020202020204" pitchFamily="34" charset="0"/>
                <a:cs typeface="Arial" panose="020B0604020202020204" pitchFamily="34" charset="0"/>
              </a:rPr>
              <a:t>AutoDMP</a:t>
            </a:r>
            <a:r>
              <a:rPr lang="en-US" sz="2000" dirty="0">
                <a:latin typeface="Arial" panose="020B0604020202020204" pitchFamily="34" charset="0"/>
                <a:cs typeface="Arial" panose="020B0604020202020204" pitchFamily="34" charset="0"/>
              </a:rPr>
              <a:t>: run on NVIDIA DGX-A100 machine with two GPU workers</a:t>
            </a:r>
          </a:p>
        </p:txBody>
      </p:sp>
      <p:sp>
        <p:nvSpPr>
          <p:cNvPr id="10" name="TextBox 9">
            <a:extLst>
              <a:ext uri="{FF2B5EF4-FFF2-40B4-BE49-F238E27FC236}">
                <a16:creationId xmlns:a16="http://schemas.microsoft.com/office/drawing/2014/main" id="{9C8BDC98-2DD2-3C87-7F41-73CA8227760A}"/>
              </a:ext>
            </a:extLst>
          </p:cNvPr>
          <p:cNvSpPr txBox="1"/>
          <p:nvPr/>
        </p:nvSpPr>
        <p:spPr>
          <a:xfrm>
            <a:off x="6096000" y="6464507"/>
            <a:ext cx="53527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RePlAce</a:t>
            </a:r>
            <a:r>
              <a:rPr lang="en-US" dirty="0">
                <a:latin typeface="Arial" panose="020B0604020202020204" pitchFamily="34" charset="0"/>
                <a:cs typeface="Arial" panose="020B0604020202020204" pitchFamily="34" charset="0"/>
              </a:rPr>
              <a:t> run for </a:t>
            </a:r>
            <a:r>
              <a:rPr lang="en-US" dirty="0" err="1">
                <a:latin typeface="Arial" panose="020B0604020202020204" pitchFamily="34" charset="0"/>
                <a:cs typeface="Arial" panose="020B0604020202020204" pitchFamily="34" charset="0"/>
              </a:rPr>
              <a:t>MemPool</a:t>
            </a:r>
            <a:r>
              <a:rPr lang="en-US" dirty="0">
                <a:latin typeface="Arial" panose="020B0604020202020204" pitchFamily="34" charset="0"/>
                <a:cs typeface="Arial" panose="020B0604020202020204" pitchFamily="34" charset="0"/>
              </a:rPr>
              <a:t> Group did not complete</a:t>
            </a:r>
          </a:p>
        </p:txBody>
      </p:sp>
    </p:spTree>
    <p:extLst>
      <p:ext uri="{BB962C8B-B14F-4D97-AF65-F5344CB8AC3E}">
        <p14:creationId xmlns:p14="http://schemas.microsoft.com/office/powerpoint/2010/main" val="5563099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9802F-B518-C937-CD66-98401D2FFC44}"/>
              </a:ext>
            </a:extLst>
          </p:cNvPr>
          <p:cNvSpPr>
            <a:spLocks noGrp="1"/>
          </p:cNvSpPr>
          <p:nvPr>
            <p:ph type="title"/>
          </p:nvPr>
        </p:nvSpPr>
        <p:spPr>
          <a:xfrm>
            <a:off x="215900" y="112931"/>
            <a:ext cx="11802533" cy="595312"/>
          </a:xfrm>
        </p:spPr>
        <p:txBody>
          <a:bodyPr/>
          <a:lstStyle/>
          <a:p>
            <a:r>
              <a:rPr lang="en-US" dirty="0"/>
              <a:t>January 2022: Google’s Circuit Training</a:t>
            </a:r>
          </a:p>
        </p:txBody>
      </p:sp>
      <p:sp>
        <p:nvSpPr>
          <p:cNvPr id="6" name="TextBox 5">
            <a:extLst>
              <a:ext uri="{FF2B5EF4-FFF2-40B4-BE49-F238E27FC236}">
                <a16:creationId xmlns:a16="http://schemas.microsoft.com/office/drawing/2014/main" id="{A8786796-96CB-0463-E6DA-42A2E20CC995}"/>
              </a:ext>
            </a:extLst>
          </p:cNvPr>
          <p:cNvSpPr txBox="1"/>
          <p:nvPr/>
        </p:nvSpPr>
        <p:spPr>
          <a:xfrm>
            <a:off x="228599" y="914400"/>
            <a:ext cx="11963401" cy="892552"/>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Circuit Training open-sourced </a:t>
            </a:r>
            <a:r>
              <a:rPr lang="en-US" i="1" dirty="0">
                <a:latin typeface="Arial" panose="020B0604020202020204" pitchFamily="34" charset="0"/>
                <a:cs typeface="Arial" panose="020B0604020202020204" pitchFamily="34" charset="0"/>
              </a:rPr>
              <a:t>“reproduces the methodology published in the Nature 2021 paper”</a:t>
            </a:r>
            <a:endParaRPr lang="en-US" sz="2800" i="1" dirty="0">
              <a:latin typeface="Arial" panose="020B0604020202020204" pitchFamily="34" charset="0"/>
              <a:cs typeface="Arial" panose="020B0604020202020204" pitchFamily="34" charset="0"/>
            </a:endParaRPr>
          </a:p>
          <a:p>
            <a:pPr marL="742950" lvl="1" indent="-285750">
              <a:buClr>
                <a:srgbClr val="C00000"/>
              </a:buClr>
              <a:buFont typeface="Arial" panose="020B0604020202020204" pitchFamily="34" charset="0"/>
              <a:buChar char="•"/>
            </a:pPr>
            <a:r>
              <a:rPr lang="en-US" sz="2400" b="1" dirty="0">
                <a:solidFill>
                  <a:srgbClr val="FF0000"/>
                </a:solidFill>
                <a:latin typeface="Arial" panose="020B0604020202020204" pitchFamily="34" charset="0"/>
                <a:cs typeface="Arial" panose="020B0604020202020204" pitchFamily="34" charset="0"/>
              </a:rPr>
              <a:t>Missing</a:t>
            </a:r>
            <a:r>
              <a:rPr lang="en-US" sz="2400" dirty="0">
                <a:solidFill>
                  <a:srgbClr val="FF0000"/>
                </a:solidFill>
                <a:latin typeface="Arial" panose="020B0604020202020204" pitchFamily="34" charset="0"/>
                <a:cs typeface="Arial" panose="020B0604020202020204" pitchFamily="34" charset="0"/>
              </a:rPr>
              <a:t> dataset and code elements: format translator, simulated annealing</a:t>
            </a:r>
          </a:p>
        </p:txBody>
      </p:sp>
      <p:sp>
        <p:nvSpPr>
          <p:cNvPr id="8" name="TextBox 7">
            <a:extLst>
              <a:ext uri="{FF2B5EF4-FFF2-40B4-BE49-F238E27FC236}">
                <a16:creationId xmlns:a16="http://schemas.microsoft.com/office/drawing/2014/main" id="{29343362-6A91-F418-6C03-5F6F6A8E3EE6}"/>
              </a:ext>
            </a:extLst>
          </p:cNvPr>
          <p:cNvSpPr txBox="1"/>
          <p:nvPr/>
        </p:nvSpPr>
        <p:spPr>
          <a:xfrm>
            <a:off x="1442112" y="6213144"/>
            <a:ext cx="9586279" cy="461665"/>
          </a:xfrm>
          <a:prstGeom prst="rect">
            <a:avLst/>
          </a:prstGeom>
          <a:solidFill>
            <a:srgbClr val="FFFF00">
              <a:alpha val="40000"/>
            </a:srgbClr>
          </a:solidFill>
        </p:spPr>
        <p:txBody>
          <a:bodyPr wrap="none" rtlCol="0">
            <a:spAutoFit/>
          </a:bodyPr>
          <a:lstStyle/>
          <a:p>
            <a:r>
              <a:rPr lang="en-US" sz="2400" b="1" dirty="0">
                <a:solidFill>
                  <a:srgbClr val="FF0000"/>
                </a:solidFill>
                <a:latin typeface="Arial" panose="020B0604020202020204" pitchFamily="34" charset="0"/>
                <a:cs typeface="Arial" panose="020B0604020202020204" pitchFamily="34" charset="0"/>
              </a:rPr>
              <a:t>No dataset, and insufficient code to reproduce the </a:t>
            </a:r>
            <a:r>
              <a:rPr lang="en-US" sz="2400" b="1" i="1" dirty="0">
                <a:solidFill>
                  <a:srgbClr val="FF0000"/>
                </a:solidFill>
                <a:latin typeface="Arial" panose="020B0604020202020204" pitchFamily="34" charset="0"/>
                <a:cs typeface="Arial" panose="020B0604020202020204" pitchFamily="34" charset="0"/>
              </a:rPr>
              <a:t>Nature</a:t>
            </a:r>
            <a:r>
              <a:rPr lang="en-US" sz="2400" b="1" dirty="0">
                <a:solidFill>
                  <a:srgbClr val="FF0000"/>
                </a:solidFill>
                <a:latin typeface="Arial" panose="020B0604020202020204" pitchFamily="34" charset="0"/>
                <a:cs typeface="Arial" panose="020B0604020202020204" pitchFamily="34" charset="0"/>
              </a:rPr>
              <a:t> results</a:t>
            </a:r>
          </a:p>
        </p:txBody>
      </p:sp>
      <p:grpSp>
        <p:nvGrpSpPr>
          <p:cNvPr id="13" name="Group 12">
            <a:extLst>
              <a:ext uri="{FF2B5EF4-FFF2-40B4-BE49-F238E27FC236}">
                <a16:creationId xmlns:a16="http://schemas.microsoft.com/office/drawing/2014/main" id="{6380E84A-2B29-8ACE-0761-4796E1E2484C}"/>
              </a:ext>
            </a:extLst>
          </p:cNvPr>
          <p:cNvGrpSpPr/>
          <p:nvPr/>
        </p:nvGrpSpPr>
        <p:grpSpPr>
          <a:xfrm>
            <a:off x="1876320" y="1911936"/>
            <a:ext cx="8085756" cy="4136648"/>
            <a:chOff x="1981200" y="2138376"/>
            <a:chExt cx="7808068" cy="3805224"/>
          </a:xfrm>
        </p:grpSpPr>
        <p:grpSp>
          <p:nvGrpSpPr>
            <p:cNvPr id="11" name="Group 10">
              <a:extLst>
                <a:ext uri="{FF2B5EF4-FFF2-40B4-BE49-F238E27FC236}">
                  <a16:creationId xmlns:a16="http://schemas.microsoft.com/office/drawing/2014/main" id="{A345E575-8C26-DFD1-4ED1-374EBE7DFA8C}"/>
                </a:ext>
              </a:extLst>
            </p:cNvPr>
            <p:cNvGrpSpPr/>
            <p:nvPr/>
          </p:nvGrpSpPr>
          <p:grpSpPr>
            <a:xfrm>
              <a:off x="1981200" y="2138376"/>
              <a:ext cx="7808068" cy="3805224"/>
              <a:chOff x="2028822" y="1905000"/>
              <a:chExt cx="7808068" cy="3805224"/>
            </a:xfrm>
          </p:grpSpPr>
          <p:pic>
            <p:nvPicPr>
              <p:cNvPr id="9" name="Picture 8">
                <a:extLst>
                  <a:ext uri="{FF2B5EF4-FFF2-40B4-BE49-F238E27FC236}">
                    <a16:creationId xmlns:a16="http://schemas.microsoft.com/office/drawing/2014/main" id="{9096CF4F-5F28-E563-C867-5BCECB110651}"/>
                  </a:ext>
                </a:extLst>
              </p:cNvPr>
              <p:cNvPicPr>
                <a:picLocks noChangeAspect="1"/>
              </p:cNvPicPr>
              <p:nvPr/>
            </p:nvPicPr>
            <p:blipFill>
              <a:blip r:embed="rId3"/>
              <a:stretch>
                <a:fillRect/>
              </a:stretch>
            </p:blipFill>
            <p:spPr>
              <a:xfrm>
                <a:off x="2064490" y="1905000"/>
                <a:ext cx="7772400" cy="1231528"/>
              </a:xfrm>
              <a:prstGeom prst="rect">
                <a:avLst/>
              </a:prstGeom>
            </p:spPr>
          </p:pic>
          <p:pic>
            <p:nvPicPr>
              <p:cNvPr id="10" name="Picture 9">
                <a:extLst>
                  <a:ext uri="{FF2B5EF4-FFF2-40B4-BE49-F238E27FC236}">
                    <a16:creationId xmlns:a16="http://schemas.microsoft.com/office/drawing/2014/main" id="{534A3764-B8D5-7FD6-470F-74EA1E6D51C9}"/>
                  </a:ext>
                </a:extLst>
              </p:cNvPr>
              <p:cNvPicPr>
                <a:picLocks noChangeAspect="1"/>
              </p:cNvPicPr>
              <p:nvPr/>
            </p:nvPicPr>
            <p:blipFill>
              <a:blip r:embed="rId4"/>
              <a:stretch>
                <a:fillRect/>
              </a:stretch>
            </p:blipFill>
            <p:spPr>
              <a:xfrm>
                <a:off x="2028822" y="3425757"/>
                <a:ext cx="7772400" cy="2284467"/>
              </a:xfrm>
              <a:prstGeom prst="rect">
                <a:avLst/>
              </a:prstGeom>
            </p:spPr>
          </p:pic>
          <p:sp>
            <p:nvSpPr>
              <p:cNvPr id="2" name="Rectangle 1">
                <a:extLst>
                  <a:ext uri="{FF2B5EF4-FFF2-40B4-BE49-F238E27FC236}">
                    <a16:creationId xmlns:a16="http://schemas.microsoft.com/office/drawing/2014/main" id="{EC5C22F2-75AC-A60C-53DA-DD293ECE8302}"/>
                  </a:ext>
                </a:extLst>
              </p:cNvPr>
              <p:cNvSpPr/>
              <p:nvPr/>
            </p:nvSpPr>
            <p:spPr bwMode="auto">
              <a:xfrm>
                <a:off x="2293278" y="3962400"/>
                <a:ext cx="4945722" cy="1107397"/>
              </a:xfrm>
              <a:prstGeom prst="rect">
                <a:avLst/>
              </a:prstGeom>
              <a:noFill/>
              <a:ln w="2540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sp>
          <p:nvSpPr>
            <p:cNvPr id="12" name="Rectangle 11">
              <a:extLst>
                <a:ext uri="{FF2B5EF4-FFF2-40B4-BE49-F238E27FC236}">
                  <a16:creationId xmlns:a16="http://schemas.microsoft.com/office/drawing/2014/main" id="{83AD966C-56F4-C301-A44C-A55445712BEC}"/>
                </a:ext>
              </a:extLst>
            </p:cNvPr>
            <p:cNvSpPr/>
            <p:nvPr/>
          </p:nvSpPr>
          <p:spPr bwMode="auto">
            <a:xfrm>
              <a:off x="6096000" y="2155025"/>
              <a:ext cx="3693268" cy="359575"/>
            </a:xfrm>
            <a:prstGeom prst="rect">
              <a:avLst/>
            </a:prstGeom>
            <a:noFill/>
            <a:ln w="2540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grpSp>
    </p:spTree>
    <p:extLst>
      <p:ext uri="{BB962C8B-B14F-4D97-AF65-F5344CB8AC3E}">
        <p14:creationId xmlns:p14="http://schemas.microsoft.com/office/powerpoint/2010/main" val="1513376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CA8E7C-2F4D-A3E6-3FC8-B85F67EBAA27}"/>
              </a:ext>
            </a:extLst>
          </p:cNvPr>
          <p:cNvSpPr>
            <a:spLocks noGrp="1"/>
          </p:cNvSpPr>
          <p:nvPr>
            <p:ph idx="1"/>
          </p:nvPr>
        </p:nvSpPr>
        <p:spPr/>
        <p:txBody>
          <a:bodyPr/>
          <a:lstStyle/>
          <a:p>
            <a:r>
              <a:rPr lang="en-US" b="0" i="0" u="none" strike="noStrike" dirty="0">
                <a:solidFill>
                  <a:srgbClr val="222222"/>
                </a:solidFill>
                <a:effectLst/>
                <a:latin typeface="Arial" panose="020B0604020202020204" pitchFamily="34" charset="0"/>
              </a:rPr>
              <a:t>What do your results tell us about the use of RL in macro placement?</a:t>
            </a:r>
          </a:p>
          <a:p>
            <a:pPr lvl="1"/>
            <a:r>
              <a:rPr lang="en-US" b="0" i="0" u="none" strike="noStrike" dirty="0">
                <a:solidFill>
                  <a:srgbClr val="222222"/>
                </a:solidFill>
                <a:effectLst/>
                <a:latin typeface="Arial" panose="020B0604020202020204" pitchFamily="34" charset="0"/>
              </a:rPr>
              <a:t>The solutions typically produced by human experts and SA are superior to those generated by the RL framework in the majority of cases we tested.</a:t>
            </a:r>
          </a:p>
          <a:p>
            <a:pPr>
              <a:lnSpc>
                <a:spcPct val="100000"/>
              </a:lnSpc>
              <a:spcBef>
                <a:spcPts val="3036"/>
              </a:spcBef>
            </a:pPr>
            <a:r>
              <a:rPr lang="en-US" b="0" i="0" u="none" strike="noStrike" dirty="0">
                <a:solidFill>
                  <a:srgbClr val="222222"/>
                </a:solidFill>
                <a:effectLst/>
                <a:latin typeface="Arial" panose="020B0604020202020204" pitchFamily="34" charset="0"/>
              </a:rPr>
              <a:t>Did the work by Prof. David Pan show that Google open-source code was sufficient?</a:t>
            </a:r>
          </a:p>
          <a:p>
            <a:pPr lvl="1"/>
            <a:r>
              <a:rPr lang="en-US" dirty="0">
                <a:solidFill>
                  <a:srgbClr val="222222"/>
                </a:solidFill>
              </a:rPr>
              <a:t>N</a:t>
            </a:r>
            <a:r>
              <a:rPr lang="en-US" b="0" i="0" u="none" strike="noStrike" dirty="0">
                <a:solidFill>
                  <a:srgbClr val="222222"/>
                </a:solidFill>
                <a:effectLst/>
                <a:latin typeface="Arial" panose="020B0604020202020204" pitchFamily="34" charset="0"/>
              </a:rPr>
              <a:t>o. The </a:t>
            </a:r>
            <a:r>
              <a:rPr lang="en-US" b="0" i="0" u="none" strike="noStrike" dirty="0" err="1">
                <a:solidFill>
                  <a:srgbClr val="222222"/>
                </a:solidFill>
                <a:effectLst/>
                <a:latin typeface="Arial" panose="020B0604020202020204" pitchFamily="34" charset="0"/>
              </a:rPr>
              <a:t>arXiv</a:t>
            </a:r>
            <a:r>
              <a:rPr lang="en-US" b="0" i="0" u="none" strike="noStrike" dirty="0">
                <a:solidFill>
                  <a:srgbClr val="222222"/>
                </a:solidFill>
                <a:effectLst/>
                <a:latin typeface="Arial" panose="020B0604020202020204" pitchFamily="34" charset="0"/>
              </a:rPr>
              <a:t> paper “Delving into Macro Placement with Reinforcement Learning” was published in September 2021, before the open-sourcing of Circuit Training. To our understanding, the work focused on use of </a:t>
            </a:r>
            <a:r>
              <a:rPr lang="en-US" b="0" i="0" u="none" strike="noStrike" dirty="0" err="1">
                <a:solidFill>
                  <a:srgbClr val="222222"/>
                </a:solidFill>
                <a:effectLst/>
                <a:latin typeface="Arial" panose="020B0604020202020204" pitchFamily="34" charset="0"/>
              </a:rPr>
              <a:t>DREAMPlace</a:t>
            </a:r>
            <a:r>
              <a:rPr lang="en-US" b="0" i="0" u="none" strike="noStrike" dirty="0">
                <a:solidFill>
                  <a:srgbClr val="222222"/>
                </a:solidFill>
                <a:effectLst/>
                <a:latin typeface="Arial" panose="020B0604020202020204" pitchFamily="34" charset="0"/>
              </a:rPr>
              <a:t> instead of force-directed placement.</a:t>
            </a:r>
          </a:p>
          <a:p>
            <a:pPr>
              <a:lnSpc>
                <a:spcPct val="100000"/>
              </a:lnSpc>
              <a:spcBef>
                <a:spcPts val="3036"/>
              </a:spcBef>
            </a:pPr>
            <a:r>
              <a:rPr lang="en-US" b="0" i="0" u="none" strike="noStrike" dirty="0">
                <a:solidFill>
                  <a:srgbClr val="222222"/>
                </a:solidFill>
                <a:effectLst/>
                <a:latin typeface="Arial" panose="020B0604020202020204" pitchFamily="34" charset="0"/>
              </a:rPr>
              <a:t>Did you replicate results from Stronger Baselines?</a:t>
            </a:r>
          </a:p>
          <a:p>
            <a:pPr lvl="1"/>
            <a:r>
              <a:rPr lang="en-US" dirty="0"/>
              <a:t>We replicated </a:t>
            </a:r>
            <a:r>
              <a:rPr lang="en-US" dirty="0" err="1"/>
              <a:t>RePlAce</a:t>
            </a:r>
            <a:r>
              <a:rPr lang="en-US" dirty="0"/>
              <a:t> results and believe our SA obtains similar results. However, there is no code or data available to reproduce S.B.’s reported </a:t>
            </a:r>
            <a:r>
              <a:rPr lang="en-US" i="1" dirty="0"/>
              <a:t>CT</a:t>
            </a:r>
            <a:r>
              <a:rPr lang="en-US" dirty="0"/>
              <a:t> results, or proxy costs of SA results.</a:t>
            </a:r>
          </a:p>
          <a:p>
            <a:pPr lvl="1"/>
            <a:endParaRPr lang="en-US" dirty="0"/>
          </a:p>
        </p:txBody>
      </p:sp>
      <p:sp>
        <p:nvSpPr>
          <p:cNvPr id="3" name="Title 2">
            <a:extLst>
              <a:ext uri="{FF2B5EF4-FFF2-40B4-BE49-F238E27FC236}">
                <a16:creationId xmlns:a16="http://schemas.microsoft.com/office/drawing/2014/main" id="{71713228-58AE-BD32-BD85-3CB22EF874DE}"/>
              </a:ext>
            </a:extLst>
          </p:cNvPr>
          <p:cNvSpPr>
            <a:spLocks noGrp="1"/>
          </p:cNvSpPr>
          <p:nvPr>
            <p:ph type="title"/>
          </p:nvPr>
        </p:nvSpPr>
        <p:spPr/>
        <p:txBody>
          <a:bodyPr/>
          <a:lstStyle/>
          <a:p>
            <a:r>
              <a:rPr lang="en-US" dirty="0"/>
              <a:t>FAQ</a:t>
            </a:r>
          </a:p>
        </p:txBody>
      </p:sp>
    </p:spTree>
    <p:extLst>
      <p:ext uri="{BB962C8B-B14F-4D97-AF65-F5344CB8AC3E}">
        <p14:creationId xmlns:p14="http://schemas.microsoft.com/office/powerpoint/2010/main" val="4868139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A8B7E-A7F6-638C-28CC-8A2F48319EC3}"/>
              </a:ext>
            </a:extLst>
          </p:cNvPr>
          <p:cNvSpPr>
            <a:spLocks noGrp="1"/>
          </p:cNvSpPr>
          <p:nvPr>
            <p:ph type="title"/>
          </p:nvPr>
        </p:nvSpPr>
        <p:spPr/>
        <p:txBody>
          <a:bodyPr/>
          <a:lstStyle/>
          <a:p>
            <a:pPr algn="r"/>
            <a:r>
              <a:rPr lang="en-US" dirty="0"/>
              <a:t>Thank you !</a:t>
            </a:r>
          </a:p>
        </p:txBody>
      </p:sp>
      <p:sp>
        <p:nvSpPr>
          <p:cNvPr id="5" name="Text Placeholder 4">
            <a:extLst>
              <a:ext uri="{FF2B5EF4-FFF2-40B4-BE49-F238E27FC236}">
                <a16:creationId xmlns:a16="http://schemas.microsoft.com/office/drawing/2014/main" id="{50CCAD63-2EB4-FB50-2D39-AEAB9CAFB587}"/>
              </a:ext>
            </a:extLst>
          </p:cNvPr>
          <p:cNvSpPr>
            <a:spLocks noGrp="1"/>
          </p:cNvSpPr>
          <p:nvPr>
            <p:ph type="body" idx="1"/>
          </p:nvPr>
        </p:nvSpPr>
        <p:spPr>
          <a:xfrm>
            <a:off x="990600" y="1143000"/>
            <a:ext cx="10363200" cy="2414587"/>
          </a:xfrm>
        </p:spPr>
        <p:txBody>
          <a:bodyPr/>
          <a:lstStyle/>
          <a:p>
            <a:r>
              <a:rPr lang="en-US" dirty="0">
                <a:effectLst/>
                <a:latin typeface="LinLibertineT"/>
                <a:ea typeface="Calibri" panose="020F0502020204030204" pitchFamily="34" charset="0"/>
                <a:cs typeface="LinLibertineT"/>
              </a:rPr>
              <a:t>We thank David </a:t>
            </a:r>
            <a:r>
              <a:rPr lang="en-US" dirty="0" err="1">
                <a:effectLst/>
                <a:latin typeface="LinLibertineT"/>
                <a:ea typeface="Calibri" panose="020F0502020204030204" pitchFamily="34" charset="0"/>
                <a:cs typeface="LinLibertineT"/>
              </a:rPr>
              <a:t>Junkin</a:t>
            </a:r>
            <a:r>
              <a:rPr lang="en-US" dirty="0">
                <a:effectLst/>
                <a:latin typeface="LinLibertineT"/>
                <a:ea typeface="Calibri" panose="020F0502020204030204" pitchFamily="34" charset="0"/>
                <a:cs typeface="LinLibertineT"/>
              </a:rPr>
              <a:t>, Patrick Haspel, Angela Hwang and their colleagues at Cadence and Synopsys for policy changes that permit our methods and results to be reproducible and sharable in the open, toward advancement of research in the field. We thank many Google engineers (</a:t>
            </a:r>
            <a:r>
              <a:rPr lang="en-US" dirty="0" err="1">
                <a:effectLst/>
                <a:latin typeface="LinLibertineT"/>
                <a:ea typeface="Calibri" panose="020F0502020204030204" pitchFamily="34" charset="0"/>
                <a:cs typeface="LinLibertineT"/>
              </a:rPr>
              <a:t>Azalia</a:t>
            </a:r>
            <a:r>
              <a:rPr lang="en-US" dirty="0">
                <a:effectLst/>
                <a:latin typeface="LinLibertineT"/>
                <a:ea typeface="Calibri" panose="020F0502020204030204" pitchFamily="34" charset="0"/>
                <a:cs typeface="LinLibertineT"/>
              </a:rPr>
              <a:t> </a:t>
            </a:r>
            <a:r>
              <a:rPr lang="en-US" dirty="0" err="1">
                <a:effectLst/>
                <a:latin typeface="LinLibertineT"/>
                <a:ea typeface="Calibri" panose="020F0502020204030204" pitchFamily="34" charset="0"/>
                <a:cs typeface="LinLibertineT"/>
              </a:rPr>
              <a:t>Mirhoseini</a:t>
            </a:r>
            <a:r>
              <a:rPr lang="en-US" dirty="0">
                <a:effectLst/>
                <a:latin typeface="LinLibertineT"/>
                <a:ea typeface="Calibri" panose="020F0502020204030204" pitchFamily="34" charset="0"/>
                <a:cs typeface="LinLibertineT"/>
              </a:rPr>
              <a:t>, Anna Goldie, Mustafa </a:t>
            </a:r>
            <a:r>
              <a:rPr lang="en-US" dirty="0" err="1">
                <a:effectLst/>
                <a:latin typeface="LinLibertineT"/>
                <a:ea typeface="Calibri" panose="020F0502020204030204" pitchFamily="34" charset="0"/>
                <a:cs typeface="LinLibertineT"/>
              </a:rPr>
              <a:t>Yazgan</a:t>
            </a:r>
            <a:r>
              <a:rPr lang="en-US" dirty="0">
                <a:effectLst/>
                <a:latin typeface="LinLibertineT"/>
                <a:ea typeface="Calibri" panose="020F0502020204030204" pitchFamily="34" charset="0"/>
                <a:cs typeface="LinLibertineT"/>
              </a:rPr>
              <a:t>, Eric Johnson, Roger Carpenter, Sergio </a:t>
            </a:r>
            <a:r>
              <a:rPr lang="en-US" dirty="0" err="1">
                <a:effectLst/>
                <a:latin typeface="LinLibertineT"/>
                <a:ea typeface="Calibri" panose="020F0502020204030204" pitchFamily="34" charset="0"/>
                <a:cs typeface="LinLibertineT"/>
              </a:rPr>
              <a:t>Guadarrama</a:t>
            </a:r>
            <a:r>
              <a:rPr lang="en-US" dirty="0">
                <a:effectLst/>
                <a:latin typeface="LinLibertineT"/>
                <a:ea typeface="Calibri" panose="020F0502020204030204" pitchFamily="34" charset="0"/>
                <a:cs typeface="LinLibertineT"/>
              </a:rPr>
              <a:t>, </a:t>
            </a:r>
            <a:r>
              <a:rPr lang="en-US" dirty="0" err="1">
                <a:effectLst/>
                <a:latin typeface="LinLibertineT"/>
                <a:ea typeface="Calibri" panose="020F0502020204030204" pitchFamily="34" charset="0"/>
                <a:cs typeface="LinLibertineT"/>
              </a:rPr>
              <a:t>Guanhang</a:t>
            </a:r>
            <a:r>
              <a:rPr lang="en-US" dirty="0">
                <a:effectLst/>
                <a:latin typeface="LinLibertineT"/>
                <a:ea typeface="Calibri" panose="020F0502020204030204" pitchFamily="34" charset="0"/>
                <a:cs typeface="LinLibertineT"/>
              </a:rPr>
              <a:t> Wu, Joe Jiang, Ebrahim </a:t>
            </a:r>
            <a:r>
              <a:rPr lang="en-US" dirty="0" err="1">
                <a:effectLst/>
                <a:latin typeface="LinLibertineT"/>
                <a:ea typeface="Calibri" panose="020F0502020204030204" pitchFamily="34" charset="0"/>
                <a:cs typeface="LinLibertineT"/>
              </a:rPr>
              <a:t>Songhori</a:t>
            </a:r>
            <a:r>
              <a:rPr lang="en-US" dirty="0">
                <a:effectLst/>
                <a:latin typeface="LinLibertineT"/>
                <a:ea typeface="Calibri" panose="020F0502020204030204" pitchFamily="34" charset="0"/>
                <a:cs typeface="LinLibertineT"/>
              </a:rPr>
              <a:t>, Young-Joon Lee and Ed Chi) and the TensorFlow Agents team for their time and discussions to clarify aspects of Circuit Training, and to run their internal flow with our data. We thank Ravi </a:t>
            </a:r>
            <a:r>
              <a:rPr lang="en-US" dirty="0" err="1">
                <a:effectLst/>
                <a:latin typeface="LinLibertineT"/>
                <a:ea typeface="Calibri" panose="020F0502020204030204" pitchFamily="34" charset="0"/>
                <a:cs typeface="LinLibertineT"/>
              </a:rPr>
              <a:t>Varadarajan</a:t>
            </a:r>
            <a:r>
              <a:rPr lang="en-US" dirty="0">
                <a:effectLst/>
                <a:latin typeface="LinLibertineT"/>
                <a:ea typeface="Calibri" panose="020F0502020204030204" pitchFamily="34" charset="0"/>
                <a:cs typeface="LinLibertineT"/>
              </a:rPr>
              <a:t> for early discussions and flow setup, and </a:t>
            </a:r>
            <a:r>
              <a:rPr lang="en-US" dirty="0" err="1">
                <a:effectLst/>
                <a:latin typeface="LinLibertineT"/>
                <a:ea typeface="Calibri" panose="020F0502020204030204" pitchFamily="34" charset="0"/>
                <a:cs typeface="LinLibertineT"/>
              </a:rPr>
              <a:t>Mingyu</a:t>
            </a:r>
            <a:r>
              <a:rPr lang="en-US" dirty="0">
                <a:effectLst/>
                <a:latin typeface="LinLibertineT"/>
                <a:ea typeface="Calibri" panose="020F0502020204030204" pitchFamily="34" charset="0"/>
                <a:cs typeface="LinLibertineT"/>
              </a:rPr>
              <a:t> Woo for guidance on </a:t>
            </a:r>
            <a:r>
              <a:rPr lang="en-US" dirty="0" err="1">
                <a:effectLst/>
                <a:latin typeface="LinLibertineT"/>
                <a:ea typeface="Calibri" panose="020F0502020204030204" pitchFamily="34" charset="0"/>
                <a:cs typeface="LinLibertineT"/>
              </a:rPr>
              <a:t>RePlAce</a:t>
            </a:r>
            <a:r>
              <a:rPr lang="en-US" dirty="0">
                <a:effectLst/>
                <a:latin typeface="LinLibertineT"/>
                <a:ea typeface="Calibri" panose="020F0502020204030204" pitchFamily="34" charset="0"/>
                <a:cs typeface="LinLibertineT"/>
              </a:rPr>
              <a:t> versions and setup. Support from NSF CCF-2112665 (TILOS) and DARPA HR0011-18-2-0032 (</a:t>
            </a:r>
            <a:r>
              <a:rPr lang="en-US" dirty="0" err="1">
                <a:effectLst/>
                <a:latin typeface="LinLibertineT"/>
                <a:ea typeface="Calibri" panose="020F0502020204030204" pitchFamily="34" charset="0"/>
                <a:cs typeface="LinLibertineT"/>
              </a:rPr>
              <a:t>OpenROAD</a:t>
            </a:r>
            <a:r>
              <a:rPr lang="en-US" dirty="0">
                <a:effectLst/>
                <a:latin typeface="LinLibertineT"/>
                <a:ea typeface="Calibri" panose="020F0502020204030204" pitchFamily="34" charset="0"/>
                <a:cs typeface="LinLibertineT"/>
              </a:rPr>
              <a:t>) is gratefully acknowledged.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97862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AC57-77E3-AA10-980B-1E235FFF066A}"/>
              </a:ext>
            </a:extLst>
          </p:cNvPr>
          <p:cNvSpPr>
            <a:spLocks noGrp="1"/>
          </p:cNvSpPr>
          <p:nvPr>
            <p:ph type="title"/>
          </p:nvPr>
        </p:nvSpPr>
        <p:spPr>
          <a:xfrm>
            <a:off x="215900" y="112931"/>
            <a:ext cx="11802533" cy="595312"/>
          </a:xfrm>
        </p:spPr>
        <p:txBody>
          <a:bodyPr/>
          <a:lstStyle/>
          <a:p>
            <a:r>
              <a:rPr lang="en-US" sz="3200" b="1" dirty="0">
                <a:latin typeface="Arial" panose="020B0604020202020204" pitchFamily="34" charset="0"/>
                <a:cs typeface="Arial" panose="020B0604020202020204" pitchFamily="34" charset="0"/>
              </a:rPr>
              <a:t>March 28, 2022</a:t>
            </a:r>
            <a:r>
              <a:rPr lang="en-US" sz="3200" dirty="0">
                <a:latin typeface="Arial" panose="020B0604020202020204" pitchFamily="34" charset="0"/>
                <a:cs typeface="Arial" panose="020B0604020202020204" pitchFamily="34" charset="0"/>
              </a:rPr>
              <a:t>: </a:t>
            </a:r>
            <a:r>
              <a:rPr lang="en-US" dirty="0"/>
              <a:t>Stronger Baselines</a:t>
            </a:r>
          </a:p>
        </p:txBody>
      </p:sp>
      <p:pic>
        <p:nvPicPr>
          <p:cNvPr id="11" name="Picture 10">
            <a:extLst>
              <a:ext uri="{FF2B5EF4-FFF2-40B4-BE49-F238E27FC236}">
                <a16:creationId xmlns:a16="http://schemas.microsoft.com/office/drawing/2014/main" id="{6E95A7B3-1E40-37B4-4DC3-C0D45E0E65AC}"/>
              </a:ext>
            </a:extLst>
          </p:cNvPr>
          <p:cNvPicPr>
            <a:picLocks noChangeAspect="1"/>
          </p:cNvPicPr>
          <p:nvPr/>
        </p:nvPicPr>
        <p:blipFill rotWithShape="1">
          <a:blip r:embed="rId3">
            <a:extLst>
              <a:ext uri="{28A0092B-C50C-407E-A947-70E740481C1C}">
                <a14:useLocalDpi xmlns:a14="http://schemas.microsoft.com/office/drawing/2010/main" val="0"/>
              </a:ext>
            </a:extLst>
          </a:blip>
          <a:srcRect t="6363" b="4738"/>
          <a:stretch/>
        </p:blipFill>
        <p:spPr>
          <a:xfrm>
            <a:off x="1653802" y="3048000"/>
            <a:ext cx="8503396" cy="1554480"/>
          </a:xfrm>
          <a:prstGeom prst="rect">
            <a:avLst/>
          </a:prstGeom>
        </p:spPr>
      </p:pic>
      <p:sp>
        <p:nvSpPr>
          <p:cNvPr id="12" name="TextBox 11">
            <a:extLst>
              <a:ext uri="{FF2B5EF4-FFF2-40B4-BE49-F238E27FC236}">
                <a16:creationId xmlns:a16="http://schemas.microsoft.com/office/drawing/2014/main" id="{F6D43BCF-A4D5-1E5F-EF4F-8686C0ED5A88}"/>
              </a:ext>
            </a:extLst>
          </p:cNvPr>
          <p:cNvSpPr txBox="1"/>
          <p:nvPr/>
        </p:nvSpPr>
        <p:spPr>
          <a:xfrm>
            <a:off x="271338" y="871716"/>
            <a:ext cx="11704761" cy="1785104"/>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“Stronger Baselines” manuscript was made available</a:t>
            </a:r>
          </a:p>
          <a:p>
            <a:pPr marL="522288" lvl="1" indent="-231775">
              <a:spcBef>
                <a:spcPts val="400"/>
              </a:spcBef>
              <a:buClr>
                <a:srgbClr val="C00000"/>
              </a:buClr>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Evaluated on Google’s </a:t>
            </a:r>
            <a:r>
              <a:rPr lang="en-US" sz="2400" b="1" dirty="0">
                <a:solidFill>
                  <a:srgbClr val="FF0000"/>
                </a:solidFill>
                <a:latin typeface="Arial" panose="020B0604020202020204" pitchFamily="34" charset="0"/>
                <a:cs typeface="Arial" panose="020B0604020202020204" pitchFamily="34" charset="0"/>
              </a:rPr>
              <a:t>internal</a:t>
            </a:r>
            <a:r>
              <a:rPr lang="en-US" sz="2400" dirty="0">
                <a:solidFill>
                  <a:srgbClr val="FF0000"/>
                </a:solidFill>
                <a:latin typeface="Arial" panose="020B0604020202020204" pitchFamily="34" charset="0"/>
                <a:cs typeface="Arial" panose="020B0604020202020204" pitchFamily="34" charset="0"/>
              </a:rPr>
              <a:t> benchmarks and </a:t>
            </a:r>
            <a:r>
              <a:rPr lang="en-US" sz="2400" b="1" dirty="0">
                <a:solidFill>
                  <a:srgbClr val="FF0000"/>
                </a:solidFill>
                <a:latin typeface="Arial" panose="020B0604020202020204" pitchFamily="34" charset="0"/>
                <a:cs typeface="Arial" panose="020B0604020202020204" pitchFamily="34" charset="0"/>
              </a:rPr>
              <a:t>old</a:t>
            </a:r>
            <a:r>
              <a:rPr lang="en-US" sz="2400" dirty="0">
                <a:solidFill>
                  <a:srgbClr val="FF0000"/>
                </a:solidFill>
                <a:latin typeface="Arial" panose="020B0604020202020204" pitchFamily="34" charset="0"/>
                <a:cs typeface="Arial" panose="020B0604020202020204" pitchFamily="34" charset="0"/>
              </a:rPr>
              <a:t> academic benchmarks</a:t>
            </a:r>
          </a:p>
          <a:p>
            <a:pPr marL="522288" lvl="1" indent="-231775">
              <a:spcBef>
                <a:spcPts val="400"/>
              </a:spcBef>
              <a:buClr>
                <a:srgbClr val="C00000"/>
              </a:buClr>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Used </a:t>
            </a:r>
            <a:r>
              <a:rPr lang="en-US" sz="2400" b="1" dirty="0">
                <a:solidFill>
                  <a:srgbClr val="FF0000"/>
                </a:solidFill>
                <a:latin typeface="Arial" panose="020B0604020202020204" pitchFamily="34" charset="0"/>
                <a:cs typeface="Arial" panose="020B0604020202020204" pitchFamily="34" charset="0"/>
              </a:rPr>
              <a:t>weak</a:t>
            </a:r>
            <a:r>
              <a:rPr lang="en-US" sz="2400" dirty="0">
                <a:solidFill>
                  <a:srgbClr val="FF0000"/>
                </a:solidFill>
                <a:latin typeface="Arial" panose="020B0604020202020204" pitchFamily="34" charset="0"/>
                <a:cs typeface="Arial" panose="020B0604020202020204" pitchFamily="34" charset="0"/>
              </a:rPr>
              <a:t> evaluation metrics</a:t>
            </a:r>
          </a:p>
          <a:p>
            <a:pPr marL="522288" lvl="1" indent="-231775">
              <a:spcBef>
                <a:spcPts val="400"/>
              </a:spcBef>
              <a:buClr>
                <a:srgbClr val="C00000"/>
              </a:buClr>
              <a:buFont typeface="Arial" panose="020B0604020202020204" pitchFamily="34" charset="0"/>
              <a:buChar char="•"/>
            </a:pPr>
            <a:r>
              <a:rPr lang="en-US" sz="2400" b="1" dirty="0">
                <a:solidFill>
                  <a:srgbClr val="FF0000"/>
                </a:solidFill>
                <a:latin typeface="Arial" panose="020B0604020202020204" pitchFamily="34" charset="0"/>
                <a:cs typeface="Arial" panose="020B0604020202020204" pitchFamily="34" charset="0"/>
              </a:rPr>
              <a:t>No open-source</a:t>
            </a:r>
            <a:r>
              <a:rPr lang="en-US" sz="2400" dirty="0">
                <a:solidFill>
                  <a:srgbClr val="FF0000"/>
                </a:solidFill>
                <a:latin typeface="Arial" panose="020B0604020202020204" pitchFamily="34" charset="0"/>
                <a:cs typeface="Arial" panose="020B0604020202020204" pitchFamily="34" charset="0"/>
              </a:rPr>
              <a:t> code</a:t>
            </a:r>
          </a:p>
        </p:txBody>
      </p:sp>
      <p:sp>
        <p:nvSpPr>
          <p:cNvPr id="2" name="TextBox 1">
            <a:extLst>
              <a:ext uri="{FF2B5EF4-FFF2-40B4-BE49-F238E27FC236}">
                <a16:creationId xmlns:a16="http://schemas.microsoft.com/office/drawing/2014/main" id="{E0C9CC45-77B6-FAF6-A199-36039CEB4E1B}"/>
              </a:ext>
            </a:extLst>
          </p:cNvPr>
          <p:cNvSpPr txBox="1"/>
          <p:nvPr/>
        </p:nvSpPr>
        <p:spPr>
          <a:xfrm>
            <a:off x="2345266" y="5373216"/>
            <a:ext cx="7543800" cy="830997"/>
          </a:xfrm>
          <a:prstGeom prst="rect">
            <a:avLst/>
          </a:prstGeom>
          <a:solidFill>
            <a:srgbClr val="FFFF00">
              <a:alpha val="40000"/>
            </a:srgbClr>
          </a:solid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States shortcomings of the </a:t>
            </a:r>
            <a:r>
              <a:rPr lang="en-US" sz="2400" b="1" i="1" dirty="0">
                <a:solidFill>
                  <a:srgbClr val="FF0000"/>
                </a:solidFill>
                <a:latin typeface="Arial" panose="020B0604020202020204" pitchFamily="34" charset="0"/>
                <a:cs typeface="Arial" panose="020B0604020202020204" pitchFamily="34" charset="0"/>
              </a:rPr>
              <a:t>Nature</a:t>
            </a:r>
            <a:r>
              <a:rPr lang="en-US" sz="2400" b="1" dirty="0">
                <a:solidFill>
                  <a:srgbClr val="FF0000"/>
                </a:solidFill>
                <a:latin typeface="Arial" panose="020B0604020202020204" pitchFamily="34" charset="0"/>
                <a:cs typeface="Arial" panose="020B0604020202020204" pitchFamily="34" charset="0"/>
              </a:rPr>
              <a:t> paper, but also lacks code and dataset to reproduce results</a:t>
            </a:r>
          </a:p>
        </p:txBody>
      </p:sp>
    </p:spTree>
    <p:extLst>
      <p:ext uri="{BB962C8B-B14F-4D97-AF65-F5344CB8AC3E}">
        <p14:creationId xmlns:p14="http://schemas.microsoft.com/office/powerpoint/2010/main" val="2915637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AC57-77E3-AA10-980B-1E235FFF066A}"/>
              </a:ext>
            </a:extLst>
          </p:cNvPr>
          <p:cNvSpPr>
            <a:spLocks noGrp="1"/>
          </p:cNvSpPr>
          <p:nvPr>
            <p:ph type="title"/>
          </p:nvPr>
        </p:nvSpPr>
        <p:spPr>
          <a:xfrm>
            <a:off x="215900" y="112931"/>
            <a:ext cx="11802533" cy="595312"/>
          </a:xfrm>
        </p:spPr>
        <p:txBody>
          <a:bodyPr/>
          <a:lstStyle/>
          <a:p>
            <a:r>
              <a:rPr lang="en-US" dirty="0"/>
              <a:t>Why </a:t>
            </a:r>
            <a:r>
              <a:rPr lang="en-US" i="1" dirty="0" err="1"/>
              <a:t>MacroPlacement</a:t>
            </a:r>
            <a:r>
              <a:rPr lang="en-US" i="1" dirty="0"/>
              <a:t> </a:t>
            </a:r>
            <a:r>
              <a:rPr lang="en-US" dirty="0"/>
              <a:t>?</a:t>
            </a:r>
          </a:p>
        </p:txBody>
      </p:sp>
      <p:grpSp>
        <p:nvGrpSpPr>
          <p:cNvPr id="4" name="Group 3">
            <a:extLst>
              <a:ext uri="{FF2B5EF4-FFF2-40B4-BE49-F238E27FC236}">
                <a16:creationId xmlns:a16="http://schemas.microsoft.com/office/drawing/2014/main" id="{A0EE0EBB-0118-0357-40DB-49FE65351E31}"/>
              </a:ext>
            </a:extLst>
          </p:cNvPr>
          <p:cNvGrpSpPr/>
          <p:nvPr/>
        </p:nvGrpSpPr>
        <p:grpSpPr>
          <a:xfrm>
            <a:off x="0" y="3481599"/>
            <a:ext cx="5423521" cy="2200920"/>
            <a:chOff x="304800" y="1178647"/>
            <a:chExt cx="5297072" cy="2200920"/>
          </a:xfrm>
        </p:grpSpPr>
        <p:pic>
          <p:nvPicPr>
            <p:cNvPr id="5" name="Content Placeholder 7">
              <a:extLst>
                <a:ext uri="{FF2B5EF4-FFF2-40B4-BE49-F238E27FC236}">
                  <a16:creationId xmlns:a16="http://schemas.microsoft.com/office/drawing/2014/main" id="{88B6F944-AE52-F98E-FF9B-63AA9DA681BD}"/>
                </a:ext>
              </a:extLst>
            </p:cNvPr>
            <p:cNvPicPr>
              <a:picLocks noChangeAspect="1"/>
            </p:cNvPicPr>
            <p:nvPr/>
          </p:nvPicPr>
          <p:blipFill rotWithShape="1">
            <a:blip r:embed="rId3"/>
            <a:srcRect t="1" r="38761" b="50964"/>
            <a:stretch/>
          </p:blipFill>
          <p:spPr bwMode="auto">
            <a:xfrm>
              <a:off x="304800" y="1676400"/>
              <a:ext cx="5297072" cy="1703167"/>
            </a:xfrm>
            <a:prstGeom prst="rect">
              <a:avLst/>
            </a:prstGeom>
            <a:noFill/>
            <a:ln w="28575">
              <a:solidFill>
                <a:srgbClr val="2CA02B"/>
              </a:solidFill>
              <a:miter lim="800000"/>
              <a:headEnd/>
              <a:tailEnd/>
            </a:ln>
          </p:spPr>
        </p:pic>
        <p:sp>
          <p:nvSpPr>
            <p:cNvPr id="6" name="TextBox 5">
              <a:extLst>
                <a:ext uri="{FF2B5EF4-FFF2-40B4-BE49-F238E27FC236}">
                  <a16:creationId xmlns:a16="http://schemas.microsoft.com/office/drawing/2014/main" id="{AE1ED995-2EE9-DFCE-C127-4CC2223C884C}"/>
                </a:ext>
              </a:extLst>
            </p:cNvPr>
            <p:cNvSpPr txBox="1"/>
            <p:nvPr/>
          </p:nvSpPr>
          <p:spPr>
            <a:xfrm>
              <a:off x="761870" y="1178647"/>
              <a:ext cx="4382931" cy="523220"/>
            </a:xfrm>
            <a:prstGeom prst="rect">
              <a:avLst/>
            </a:prstGeom>
            <a:noFill/>
          </p:spPr>
          <p:txBody>
            <a:bodyPr wrap="none" rtlCol="0">
              <a:spAutoFit/>
            </a:bodyPr>
            <a:lstStyle/>
            <a:p>
              <a:r>
                <a:rPr lang="en-US" sz="2800" b="1" dirty="0">
                  <a:solidFill>
                    <a:srgbClr val="0432FF"/>
                  </a:solidFill>
                  <a:latin typeface="Arial" panose="020B0604020202020204" pitchFamily="34" charset="0"/>
                  <a:cs typeface="Arial" panose="020B0604020202020204" pitchFamily="34" charset="0"/>
                </a:rPr>
                <a:t>June 2021</a:t>
              </a:r>
              <a:r>
                <a:rPr lang="en-US" sz="2800" b="1"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Nature</a:t>
              </a:r>
              <a:r>
                <a:rPr lang="en-US" sz="2800" b="1" dirty="0">
                  <a:latin typeface="Arial" panose="020B0604020202020204" pitchFamily="34" charset="0"/>
                  <a:cs typeface="Arial" panose="020B0604020202020204" pitchFamily="34" charset="0"/>
                </a:rPr>
                <a:t> Paper</a:t>
              </a:r>
            </a:p>
          </p:txBody>
        </p:sp>
      </p:grpSp>
      <p:grpSp>
        <p:nvGrpSpPr>
          <p:cNvPr id="7" name="Group 6">
            <a:extLst>
              <a:ext uri="{FF2B5EF4-FFF2-40B4-BE49-F238E27FC236}">
                <a16:creationId xmlns:a16="http://schemas.microsoft.com/office/drawing/2014/main" id="{429B9389-F1EE-D8AE-E46B-20C3CC508504}"/>
              </a:ext>
            </a:extLst>
          </p:cNvPr>
          <p:cNvGrpSpPr/>
          <p:nvPr/>
        </p:nvGrpSpPr>
        <p:grpSpPr>
          <a:xfrm>
            <a:off x="5557482" y="3474431"/>
            <a:ext cx="6460951" cy="2221144"/>
            <a:chOff x="5742615" y="1837680"/>
            <a:chExt cx="6460951" cy="2036306"/>
          </a:xfrm>
        </p:grpSpPr>
        <p:pic>
          <p:nvPicPr>
            <p:cNvPr id="8" name="Picture 7">
              <a:extLst>
                <a:ext uri="{FF2B5EF4-FFF2-40B4-BE49-F238E27FC236}">
                  <a16:creationId xmlns:a16="http://schemas.microsoft.com/office/drawing/2014/main" id="{8634A730-DE9A-D364-41C0-C25AEA379D34}"/>
                </a:ext>
              </a:extLst>
            </p:cNvPr>
            <p:cNvPicPr>
              <a:picLocks noChangeAspect="1"/>
            </p:cNvPicPr>
            <p:nvPr/>
          </p:nvPicPr>
          <p:blipFill rotWithShape="1">
            <a:blip r:embed="rId4"/>
            <a:srcRect l="4506" t="66332" r="30596" b="6667"/>
            <a:stretch/>
          </p:blipFill>
          <p:spPr>
            <a:xfrm>
              <a:off x="5742615" y="2273828"/>
              <a:ext cx="6460951" cy="1600158"/>
            </a:xfrm>
            <a:prstGeom prst="rect">
              <a:avLst/>
            </a:prstGeom>
            <a:ln w="28575">
              <a:solidFill>
                <a:srgbClr val="FF7E0C"/>
              </a:solidFill>
            </a:ln>
          </p:spPr>
        </p:pic>
        <p:sp>
          <p:nvSpPr>
            <p:cNvPr id="9" name="TextBox 8">
              <a:extLst>
                <a:ext uri="{FF2B5EF4-FFF2-40B4-BE49-F238E27FC236}">
                  <a16:creationId xmlns:a16="http://schemas.microsoft.com/office/drawing/2014/main" id="{51ACEFD2-394E-5C20-D09C-4B12C3B4A4DC}"/>
                </a:ext>
              </a:extLst>
            </p:cNvPr>
            <p:cNvSpPr txBox="1"/>
            <p:nvPr/>
          </p:nvSpPr>
          <p:spPr>
            <a:xfrm>
              <a:off x="6313036" y="1837680"/>
              <a:ext cx="5320111" cy="523220"/>
            </a:xfrm>
            <a:prstGeom prst="rect">
              <a:avLst/>
            </a:prstGeom>
            <a:noFill/>
          </p:spPr>
          <p:txBody>
            <a:bodyPr wrap="none" rtlCol="0">
              <a:spAutoFit/>
            </a:bodyPr>
            <a:lstStyle/>
            <a:p>
              <a:r>
                <a:rPr lang="en-US" sz="2800" b="1" dirty="0">
                  <a:solidFill>
                    <a:srgbClr val="0432FF"/>
                  </a:solidFill>
                  <a:latin typeface="Arial" panose="020B0604020202020204" pitchFamily="34" charset="0"/>
                  <a:cs typeface="Arial" panose="020B0604020202020204" pitchFamily="34" charset="0"/>
                </a:rPr>
                <a:t>January 2022</a:t>
              </a:r>
              <a:r>
                <a:rPr lang="en-US" sz="2800" b="1" dirty="0">
                  <a:latin typeface="Arial" panose="020B0604020202020204" pitchFamily="34" charset="0"/>
                  <a:cs typeface="Arial" panose="020B0604020202020204" pitchFamily="34" charset="0"/>
                </a:rPr>
                <a:t>: Circuit Training</a:t>
              </a:r>
            </a:p>
          </p:txBody>
        </p:sp>
      </p:grpSp>
      <p:pic>
        <p:nvPicPr>
          <p:cNvPr id="11" name="Picture 10">
            <a:extLst>
              <a:ext uri="{FF2B5EF4-FFF2-40B4-BE49-F238E27FC236}">
                <a16:creationId xmlns:a16="http://schemas.microsoft.com/office/drawing/2014/main" id="{6E95A7B3-1E40-37B4-4DC3-C0D45E0E65AC}"/>
              </a:ext>
            </a:extLst>
          </p:cNvPr>
          <p:cNvPicPr>
            <a:picLocks noChangeAspect="1"/>
          </p:cNvPicPr>
          <p:nvPr/>
        </p:nvPicPr>
        <p:blipFill rotWithShape="1">
          <a:blip r:embed="rId5">
            <a:extLst>
              <a:ext uri="{28A0092B-C50C-407E-A947-70E740481C1C}">
                <a14:useLocalDpi xmlns:a14="http://schemas.microsoft.com/office/drawing/2010/main" val="0"/>
              </a:ext>
            </a:extLst>
          </a:blip>
          <a:srcRect t="17846" b="16502"/>
          <a:stretch/>
        </p:blipFill>
        <p:spPr>
          <a:xfrm>
            <a:off x="1621107" y="1340768"/>
            <a:ext cx="9013591" cy="1077536"/>
          </a:xfrm>
          <a:prstGeom prst="rect">
            <a:avLst/>
          </a:prstGeom>
          <a:ln w="28575">
            <a:solidFill>
              <a:srgbClr val="FF0000"/>
            </a:solidFill>
          </a:ln>
        </p:spPr>
      </p:pic>
      <p:sp>
        <p:nvSpPr>
          <p:cNvPr id="12" name="TextBox 11">
            <a:extLst>
              <a:ext uri="{FF2B5EF4-FFF2-40B4-BE49-F238E27FC236}">
                <a16:creationId xmlns:a16="http://schemas.microsoft.com/office/drawing/2014/main" id="{F6D43BCF-A4D5-1E5F-EF4F-8686C0ED5A88}"/>
              </a:ext>
            </a:extLst>
          </p:cNvPr>
          <p:cNvSpPr txBox="1"/>
          <p:nvPr/>
        </p:nvSpPr>
        <p:spPr>
          <a:xfrm>
            <a:off x="271339" y="739775"/>
            <a:ext cx="11539662" cy="523220"/>
          </a:xfrm>
          <a:prstGeom prst="rect">
            <a:avLst/>
          </a:prstGeom>
          <a:noFill/>
        </p:spPr>
        <p:txBody>
          <a:bodyPr wrap="square" rtlCol="0">
            <a:spAutoFit/>
          </a:bodyPr>
          <a:lstStyle/>
          <a:p>
            <a:pPr algn="ctr">
              <a:buClr>
                <a:srgbClr val="C00000"/>
              </a:buClr>
            </a:pPr>
            <a:r>
              <a:rPr lang="en-US" sz="2800" b="1" dirty="0">
                <a:solidFill>
                  <a:srgbClr val="0432FF"/>
                </a:solidFill>
                <a:latin typeface="Arial" panose="020B0604020202020204" pitchFamily="34" charset="0"/>
                <a:cs typeface="Arial" panose="020B0604020202020204" pitchFamily="34" charset="0"/>
              </a:rPr>
              <a:t>March 28, 2022</a:t>
            </a:r>
            <a:r>
              <a:rPr lang="en-US" sz="2800" dirty="0">
                <a:latin typeface="Arial" panose="020B0604020202020204" pitchFamily="34" charset="0"/>
                <a:cs typeface="Arial" panose="020B0604020202020204" pitchFamily="34" charset="0"/>
              </a:rPr>
              <a:t>: Stronger Baselines manuscript</a:t>
            </a:r>
          </a:p>
        </p:txBody>
      </p:sp>
      <p:sp>
        <p:nvSpPr>
          <p:cNvPr id="16" name="TextBox 15">
            <a:extLst>
              <a:ext uri="{FF2B5EF4-FFF2-40B4-BE49-F238E27FC236}">
                <a16:creationId xmlns:a16="http://schemas.microsoft.com/office/drawing/2014/main" id="{6DB54310-FDA9-85EF-0FA6-5EA34DFFEF34}"/>
              </a:ext>
            </a:extLst>
          </p:cNvPr>
          <p:cNvSpPr txBox="1"/>
          <p:nvPr/>
        </p:nvSpPr>
        <p:spPr>
          <a:xfrm>
            <a:off x="457200" y="5719638"/>
            <a:ext cx="4029186" cy="1077218"/>
          </a:xfrm>
          <a:prstGeom prst="rect">
            <a:avLst/>
          </a:prstGeom>
          <a:solidFill>
            <a:srgbClr val="FFFF00">
              <a:alpha val="40000"/>
            </a:srgbClr>
          </a:solidFill>
        </p:spPr>
        <p:txBody>
          <a:bodyPr wrap="square" rtlCol="0">
            <a:spAutoFit/>
          </a:bodyPr>
          <a:lstStyle/>
          <a:p>
            <a:pPr algn="ctr"/>
            <a:r>
              <a:rPr lang="en-US" sz="3200" b="1" dirty="0">
                <a:solidFill>
                  <a:srgbClr val="2CA02B"/>
                </a:solidFill>
                <a:latin typeface="Arial" panose="020B0604020202020204" pitchFamily="34" charset="0"/>
                <a:cs typeface="Arial" panose="020B0604020202020204" pitchFamily="34" charset="0"/>
              </a:rPr>
              <a:t>Breakthrough Claims</a:t>
            </a:r>
          </a:p>
        </p:txBody>
      </p:sp>
      <p:sp>
        <p:nvSpPr>
          <p:cNvPr id="18" name="TextBox 17">
            <a:extLst>
              <a:ext uri="{FF2B5EF4-FFF2-40B4-BE49-F238E27FC236}">
                <a16:creationId xmlns:a16="http://schemas.microsoft.com/office/drawing/2014/main" id="{DF9DF7FD-3937-50C4-9E17-C56E9550F354}"/>
              </a:ext>
            </a:extLst>
          </p:cNvPr>
          <p:cNvSpPr txBox="1"/>
          <p:nvPr/>
        </p:nvSpPr>
        <p:spPr>
          <a:xfrm>
            <a:off x="7398601" y="5703884"/>
            <a:ext cx="4382931" cy="1077218"/>
          </a:xfrm>
          <a:prstGeom prst="rect">
            <a:avLst/>
          </a:prstGeom>
          <a:solidFill>
            <a:srgbClr val="FFFF00">
              <a:alpha val="39608"/>
            </a:srgbClr>
          </a:solidFill>
        </p:spPr>
        <p:txBody>
          <a:bodyPr wrap="square" rtlCol="0">
            <a:spAutoFit/>
          </a:bodyPr>
          <a:lstStyle/>
          <a:p>
            <a:pPr algn="ctr"/>
            <a:r>
              <a:rPr lang="en-US" sz="3200" b="1" dirty="0">
                <a:solidFill>
                  <a:srgbClr val="FF7E0C"/>
                </a:solidFill>
                <a:latin typeface="Arial" panose="020B0604020202020204" pitchFamily="34" charset="0"/>
                <a:cs typeface="Arial" panose="020B0604020202020204" pitchFamily="34" charset="0"/>
              </a:rPr>
              <a:t>Partial Release of</a:t>
            </a:r>
          </a:p>
          <a:p>
            <a:pPr algn="ctr"/>
            <a:r>
              <a:rPr lang="en-US" sz="3200" b="1" dirty="0">
                <a:solidFill>
                  <a:srgbClr val="FF7E0C"/>
                </a:solidFill>
                <a:latin typeface="Arial" panose="020B0604020202020204" pitchFamily="34" charset="0"/>
                <a:cs typeface="Arial" panose="020B0604020202020204" pitchFamily="34" charset="0"/>
              </a:rPr>
              <a:t>Supporting Code</a:t>
            </a:r>
          </a:p>
        </p:txBody>
      </p:sp>
      <p:sp>
        <p:nvSpPr>
          <p:cNvPr id="10" name="Rectangle 9">
            <a:extLst>
              <a:ext uri="{FF2B5EF4-FFF2-40B4-BE49-F238E27FC236}">
                <a16:creationId xmlns:a16="http://schemas.microsoft.com/office/drawing/2014/main" id="{155FDEB4-32F7-5CA1-9F69-B599E094640F}"/>
              </a:ext>
            </a:extLst>
          </p:cNvPr>
          <p:cNvSpPr/>
          <p:nvPr/>
        </p:nvSpPr>
        <p:spPr bwMode="auto">
          <a:xfrm>
            <a:off x="3751644" y="2429131"/>
            <a:ext cx="4283545" cy="52322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24" name="Left-Right Arrow 23">
            <a:extLst>
              <a:ext uri="{FF2B5EF4-FFF2-40B4-BE49-F238E27FC236}">
                <a16:creationId xmlns:a16="http://schemas.microsoft.com/office/drawing/2014/main" id="{944F68A7-E6D9-52E1-3522-A78E994EC1A9}"/>
              </a:ext>
            </a:extLst>
          </p:cNvPr>
          <p:cNvSpPr/>
          <p:nvPr/>
        </p:nvSpPr>
        <p:spPr bwMode="auto">
          <a:xfrm>
            <a:off x="4533723" y="5965860"/>
            <a:ext cx="2819400" cy="584774"/>
          </a:xfrm>
          <a:prstGeom prst="leftRightArrow">
            <a:avLst/>
          </a:prstGeom>
          <a:solidFill>
            <a:srgbClr val="0432FF"/>
          </a:solidFill>
          <a:ln w="25400" cap="flat" cmpd="sng" algn="ctr">
            <a:solidFill>
              <a:srgbClr val="0432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432FF"/>
              </a:solidFill>
              <a:effectLst/>
              <a:latin typeface="Arial Narrow" pitchFamily="34" charset="0"/>
            </a:endParaRPr>
          </a:p>
        </p:txBody>
      </p:sp>
      <p:sp>
        <p:nvSpPr>
          <p:cNvPr id="32" name="Right Brace 31">
            <a:extLst>
              <a:ext uri="{FF2B5EF4-FFF2-40B4-BE49-F238E27FC236}">
                <a16:creationId xmlns:a16="http://schemas.microsoft.com/office/drawing/2014/main" id="{4514A10D-19D2-F834-7A7A-96C8FCC0C498}"/>
              </a:ext>
            </a:extLst>
          </p:cNvPr>
          <p:cNvSpPr/>
          <p:nvPr/>
        </p:nvSpPr>
        <p:spPr bwMode="auto">
          <a:xfrm rot="16200000">
            <a:off x="5354651" y="-2158547"/>
            <a:ext cx="1077534" cy="11234862"/>
          </a:xfrm>
          <a:prstGeom prst="rightBrace">
            <a:avLst/>
          </a:prstGeom>
          <a:solidFill>
            <a:srgbClr val="FF0000">
              <a:alpha val="10897"/>
            </a:srgbClr>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5" name="TextBox 14">
            <a:extLst>
              <a:ext uri="{FF2B5EF4-FFF2-40B4-BE49-F238E27FC236}">
                <a16:creationId xmlns:a16="http://schemas.microsoft.com/office/drawing/2014/main" id="{AFBC3283-FDCF-1F9A-E021-8C99241FCF51}"/>
              </a:ext>
            </a:extLst>
          </p:cNvPr>
          <p:cNvSpPr txBox="1"/>
          <p:nvPr/>
        </p:nvSpPr>
        <p:spPr>
          <a:xfrm>
            <a:off x="3773296" y="2384676"/>
            <a:ext cx="4283545" cy="584775"/>
          </a:xfrm>
          <a:prstGeom prst="rect">
            <a:avLst/>
          </a:prstGeom>
          <a:solidFill>
            <a:srgbClr val="FFFF00">
              <a:alpha val="40000"/>
            </a:srgbClr>
          </a:solidFill>
        </p:spPr>
        <p:txBody>
          <a:bodyPr wrap="none" rtlCol="0">
            <a:spAutoFit/>
          </a:bodyPr>
          <a:lstStyle/>
          <a:p>
            <a:r>
              <a:rPr lang="en-US" sz="3200" b="1" dirty="0">
                <a:solidFill>
                  <a:srgbClr val="FF0000"/>
                </a:solidFill>
                <a:latin typeface="Arial" panose="020B0604020202020204" pitchFamily="34" charset="0"/>
                <a:cs typeface="Arial" panose="020B0604020202020204" pitchFamily="34" charset="0"/>
              </a:rPr>
              <a:t>States Shortcomings</a:t>
            </a:r>
          </a:p>
        </p:txBody>
      </p:sp>
    </p:spTree>
    <p:extLst>
      <p:ext uri="{BB962C8B-B14F-4D97-AF65-F5344CB8AC3E}">
        <p14:creationId xmlns:p14="http://schemas.microsoft.com/office/powerpoint/2010/main" val="8155295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F64610-A784-A976-0136-02696D891515}"/>
              </a:ext>
            </a:extLst>
          </p:cNvPr>
          <p:cNvPicPr>
            <a:picLocks noChangeAspect="1"/>
          </p:cNvPicPr>
          <p:nvPr/>
        </p:nvPicPr>
        <p:blipFill rotWithShape="1">
          <a:blip r:embed="rId3"/>
          <a:srcRect r="11600"/>
          <a:stretch/>
        </p:blipFill>
        <p:spPr>
          <a:xfrm>
            <a:off x="4293861" y="1342618"/>
            <a:ext cx="7554228" cy="4209071"/>
          </a:xfrm>
          <a:prstGeom prst="rect">
            <a:avLst/>
          </a:prstGeom>
        </p:spPr>
      </p:pic>
      <p:sp>
        <p:nvSpPr>
          <p:cNvPr id="4" name="TextBox 3">
            <a:extLst>
              <a:ext uri="{FF2B5EF4-FFF2-40B4-BE49-F238E27FC236}">
                <a16:creationId xmlns:a16="http://schemas.microsoft.com/office/drawing/2014/main" id="{F5C809E4-4C14-5BBC-222B-985B4C3662DC}"/>
              </a:ext>
            </a:extLst>
          </p:cNvPr>
          <p:cNvSpPr txBox="1"/>
          <p:nvPr/>
        </p:nvSpPr>
        <p:spPr>
          <a:xfrm>
            <a:off x="4287013" y="833655"/>
            <a:ext cx="7717177" cy="461665"/>
          </a:xfrm>
          <a:prstGeom prst="rect">
            <a:avLst/>
          </a:prstGeom>
          <a:noFill/>
        </p:spPr>
        <p:txBody>
          <a:bodyPr wrap="none" rtlCol="0">
            <a:spAutoFit/>
          </a:bodyPr>
          <a:lstStyle/>
          <a:p>
            <a:r>
              <a:rPr lang="en-US" sz="2400" b="1" dirty="0">
                <a:solidFill>
                  <a:srgbClr val="0432FF"/>
                </a:solidFill>
                <a:latin typeface="Arial" panose="020B0604020202020204" pitchFamily="34" charset="0"/>
                <a:cs typeface="Arial" panose="020B0604020202020204" pitchFamily="34" charset="0"/>
              </a:rPr>
              <a:t>June 2022</a:t>
            </a:r>
            <a:r>
              <a:rPr lang="en-US" sz="2400" b="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MacroPlacement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repository open-sourced</a:t>
            </a:r>
          </a:p>
        </p:txBody>
      </p:sp>
      <p:sp>
        <p:nvSpPr>
          <p:cNvPr id="3" name="Title 2">
            <a:extLst>
              <a:ext uri="{FF2B5EF4-FFF2-40B4-BE49-F238E27FC236}">
                <a16:creationId xmlns:a16="http://schemas.microsoft.com/office/drawing/2014/main" id="{422C2B78-2915-A5A6-3904-E13408C47FE5}"/>
              </a:ext>
            </a:extLst>
          </p:cNvPr>
          <p:cNvSpPr>
            <a:spLocks noGrp="1"/>
          </p:cNvSpPr>
          <p:nvPr>
            <p:ph type="title"/>
          </p:nvPr>
        </p:nvSpPr>
        <p:spPr>
          <a:xfrm>
            <a:off x="215900" y="112931"/>
            <a:ext cx="11802533" cy="595312"/>
          </a:xfrm>
        </p:spPr>
        <p:txBody>
          <a:bodyPr/>
          <a:lstStyle/>
          <a:p>
            <a:r>
              <a:rPr lang="en-US" dirty="0"/>
              <a:t>Our </a:t>
            </a:r>
            <a:r>
              <a:rPr lang="en-US" i="1" dirty="0" err="1"/>
              <a:t>MacroPlacement</a:t>
            </a:r>
            <a:r>
              <a:rPr lang="en-US" dirty="0"/>
              <a:t> Effort</a:t>
            </a:r>
          </a:p>
        </p:txBody>
      </p:sp>
      <p:sp>
        <p:nvSpPr>
          <p:cNvPr id="10" name="Content Placeholder 9">
            <a:extLst>
              <a:ext uri="{FF2B5EF4-FFF2-40B4-BE49-F238E27FC236}">
                <a16:creationId xmlns:a16="http://schemas.microsoft.com/office/drawing/2014/main" id="{FAFB4611-8FC3-883E-EBCF-EA2D4244AB62}"/>
              </a:ext>
            </a:extLst>
          </p:cNvPr>
          <p:cNvSpPr>
            <a:spLocks noGrp="1"/>
          </p:cNvSpPr>
          <p:nvPr>
            <p:ph idx="1"/>
          </p:nvPr>
        </p:nvSpPr>
        <p:spPr>
          <a:xfrm>
            <a:off x="304800" y="990600"/>
            <a:ext cx="4030134" cy="4209072"/>
          </a:xfrm>
        </p:spPr>
        <p:txBody>
          <a:bodyPr/>
          <a:lstStyle/>
          <a:p>
            <a:r>
              <a:rPr lang="en-US" b="1" dirty="0"/>
              <a:t>Key elements:</a:t>
            </a:r>
          </a:p>
          <a:p>
            <a:pPr marL="457200" lvl="1" indent="-220663">
              <a:spcBef>
                <a:spcPts val="2064"/>
              </a:spcBef>
            </a:pPr>
            <a:r>
              <a:rPr lang="en-US" dirty="0"/>
              <a:t>New testcases</a:t>
            </a:r>
          </a:p>
          <a:p>
            <a:pPr marL="457200" lvl="1" indent="-220663">
              <a:spcBef>
                <a:spcPts val="2064"/>
              </a:spcBef>
            </a:pPr>
            <a:r>
              <a:rPr lang="en-US" dirty="0"/>
              <a:t>Open </a:t>
            </a:r>
            <a:r>
              <a:rPr lang="en-US" dirty="0" err="1"/>
              <a:t>enablements</a:t>
            </a:r>
            <a:endParaRPr lang="en-US" dirty="0"/>
          </a:p>
          <a:p>
            <a:pPr marL="457200" lvl="1" indent="-220663">
              <a:spcBef>
                <a:spcPts val="2064"/>
              </a:spcBef>
            </a:pPr>
            <a:r>
              <a:rPr lang="en-US" dirty="0"/>
              <a:t>Public evaluation flows</a:t>
            </a:r>
          </a:p>
          <a:p>
            <a:pPr marL="457200" lvl="1" indent="-220663">
              <a:spcBef>
                <a:spcPts val="2064"/>
              </a:spcBef>
            </a:pPr>
            <a:r>
              <a:rPr lang="en-US" dirty="0"/>
              <a:t>Reverse engineering</a:t>
            </a:r>
          </a:p>
          <a:p>
            <a:pPr marL="457200" lvl="1" indent="-220663">
              <a:spcBef>
                <a:spcPts val="2064"/>
              </a:spcBef>
            </a:pPr>
            <a:r>
              <a:rPr lang="en-US" dirty="0"/>
              <a:t>Reimplementation in open source</a:t>
            </a:r>
          </a:p>
          <a:p>
            <a:pPr marL="457200" lvl="1" indent="-220663">
              <a:spcBef>
                <a:spcPts val="2064"/>
              </a:spcBef>
            </a:pPr>
            <a:r>
              <a:rPr lang="en-US" dirty="0"/>
              <a:t>Stronger baselines</a:t>
            </a:r>
          </a:p>
        </p:txBody>
      </p:sp>
      <p:sp>
        <p:nvSpPr>
          <p:cNvPr id="6" name="TextBox 5">
            <a:extLst>
              <a:ext uri="{FF2B5EF4-FFF2-40B4-BE49-F238E27FC236}">
                <a16:creationId xmlns:a16="http://schemas.microsoft.com/office/drawing/2014/main" id="{7CA03ECD-76A2-C454-730B-941DC398DBFA}"/>
              </a:ext>
            </a:extLst>
          </p:cNvPr>
          <p:cNvSpPr txBox="1"/>
          <p:nvPr/>
        </p:nvSpPr>
        <p:spPr>
          <a:xfrm>
            <a:off x="304800" y="5572780"/>
            <a:ext cx="11353800" cy="523220"/>
          </a:xfrm>
          <a:prstGeom prst="rect">
            <a:avLst/>
          </a:prstGeom>
          <a:noFill/>
        </p:spPr>
        <p:txBody>
          <a:bodyPr wrap="square" rtlCol="0">
            <a:spAutoFit/>
          </a:bodyPr>
          <a:lstStyle/>
          <a:p>
            <a:pPr marL="227013" indent="-227013">
              <a:buClr>
                <a:srgbClr val="C00000"/>
              </a:buClr>
              <a:buFont typeface="Arial" panose="020B0604020202020204" pitchFamily="34" charset="0"/>
              <a:buChar char="•"/>
            </a:pPr>
            <a:r>
              <a:rPr lang="en-US" sz="2800" b="1" dirty="0">
                <a:latin typeface="Arial" panose="020B0604020202020204" pitchFamily="34" charset="0"/>
                <a:cs typeface="Arial" panose="020B0604020202020204" pitchFamily="34" charset="0"/>
              </a:rPr>
              <a:t>This talk and paper: The Story of </a:t>
            </a:r>
            <a:r>
              <a:rPr lang="en-US" sz="2800" b="1" i="1" dirty="0" err="1">
                <a:latin typeface="Arial" panose="020B0604020202020204" pitchFamily="34" charset="0"/>
                <a:cs typeface="Arial" panose="020B0604020202020204" pitchFamily="34" charset="0"/>
              </a:rPr>
              <a:t>MacroPlacement</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760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4481-436C-4E04-06DB-B7C61DB6E959}"/>
              </a:ext>
            </a:extLst>
          </p:cNvPr>
          <p:cNvSpPr>
            <a:spLocks noGrp="1"/>
          </p:cNvSpPr>
          <p:nvPr>
            <p:ph idx="1"/>
          </p:nvPr>
        </p:nvSpPr>
        <p:spPr/>
        <p:txBody>
          <a:bodyPr/>
          <a:lstStyle/>
          <a:p>
            <a:pPr>
              <a:lnSpc>
                <a:spcPct val="100000"/>
              </a:lnSpc>
            </a:pPr>
            <a:r>
              <a:rPr lang="en-US" dirty="0">
                <a:solidFill>
                  <a:schemeClr val="tx1">
                    <a:lumMod val="50000"/>
                    <a:lumOff val="50000"/>
                  </a:schemeClr>
                </a:solidFill>
              </a:rPr>
              <a:t>Background and Motivation</a:t>
            </a:r>
          </a:p>
          <a:p>
            <a:pPr>
              <a:lnSpc>
                <a:spcPct val="100000"/>
              </a:lnSpc>
            </a:pPr>
            <a:r>
              <a:rPr lang="en-US" dirty="0">
                <a:solidFill>
                  <a:srgbClr val="1B00C0"/>
                </a:solidFill>
              </a:rPr>
              <a:t>Replication of Circuit Training (</a:t>
            </a:r>
            <a:r>
              <a:rPr lang="en-US" i="1" dirty="0">
                <a:solidFill>
                  <a:srgbClr val="1B00C0"/>
                </a:solidFill>
              </a:rPr>
              <a:t>CT</a:t>
            </a:r>
            <a:r>
              <a:rPr lang="en-US" dirty="0">
                <a:solidFill>
                  <a:srgbClr val="1B00C0"/>
                </a:solidFill>
              </a:rPr>
              <a:t>)</a:t>
            </a:r>
          </a:p>
          <a:p>
            <a:pPr lvl="1">
              <a:lnSpc>
                <a:spcPct val="100000"/>
              </a:lnSpc>
            </a:pPr>
            <a:r>
              <a:rPr lang="en-US" sz="2300" dirty="0">
                <a:solidFill>
                  <a:srgbClr val="1B00C0"/>
                </a:solidFill>
              </a:rPr>
              <a:t>Mismatch of </a:t>
            </a:r>
            <a:r>
              <a:rPr lang="en-US" sz="2300" i="1" dirty="0">
                <a:solidFill>
                  <a:srgbClr val="1B00C0"/>
                </a:solidFill>
              </a:rPr>
              <a:t>CT</a:t>
            </a:r>
            <a:r>
              <a:rPr lang="en-US" sz="2300" dirty="0">
                <a:solidFill>
                  <a:srgbClr val="1B00C0"/>
                </a:solidFill>
              </a:rPr>
              <a:t> and Google </a:t>
            </a:r>
            <a:r>
              <a:rPr lang="en-US" sz="2300" i="1" dirty="0">
                <a:solidFill>
                  <a:srgbClr val="1B00C0"/>
                </a:solidFill>
              </a:rPr>
              <a:t>Nature</a:t>
            </a:r>
            <a:r>
              <a:rPr lang="en-US" sz="2300" dirty="0">
                <a:solidFill>
                  <a:srgbClr val="1B00C0"/>
                </a:solidFill>
              </a:rPr>
              <a:t> paper</a:t>
            </a:r>
          </a:p>
          <a:p>
            <a:pPr lvl="1">
              <a:lnSpc>
                <a:spcPct val="100000"/>
              </a:lnSpc>
            </a:pPr>
            <a:r>
              <a:rPr lang="en-US" sz="2300" dirty="0">
                <a:solidFill>
                  <a:srgbClr val="1B00C0"/>
                </a:solidFill>
              </a:rPr>
              <a:t>Blackbox and missing elements of </a:t>
            </a:r>
            <a:r>
              <a:rPr lang="en-US" sz="2300" i="1" dirty="0">
                <a:solidFill>
                  <a:srgbClr val="1B00C0"/>
                </a:solidFill>
              </a:rPr>
              <a:t>CT</a:t>
            </a:r>
          </a:p>
          <a:p>
            <a:pPr>
              <a:lnSpc>
                <a:spcPct val="100000"/>
              </a:lnSpc>
            </a:pPr>
            <a:r>
              <a:rPr lang="en-US" i="1" dirty="0" err="1"/>
              <a:t>MacroPlacement</a:t>
            </a:r>
            <a:r>
              <a:rPr lang="en-US" dirty="0"/>
              <a:t> Repository</a:t>
            </a:r>
            <a:endParaRPr lang="en-US" sz="2300" dirty="0"/>
          </a:p>
          <a:p>
            <a:pPr>
              <a:lnSpc>
                <a:spcPct val="100000"/>
              </a:lnSpc>
            </a:pPr>
            <a:r>
              <a:rPr lang="en-US" dirty="0"/>
              <a:t>Experimental Results</a:t>
            </a:r>
          </a:p>
          <a:p>
            <a:pPr>
              <a:lnSpc>
                <a:spcPct val="100000"/>
              </a:lnSpc>
            </a:pPr>
            <a:r>
              <a:rPr lang="en-US" dirty="0"/>
              <a:t>Academic Benchmarks</a:t>
            </a:r>
            <a:endParaRPr lang="en-US" sz="2300" dirty="0"/>
          </a:p>
          <a:p>
            <a:pPr>
              <a:lnSpc>
                <a:spcPct val="100000"/>
              </a:lnSpc>
            </a:pPr>
            <a:r>
              <a:rPr lang="en-US" dirty="0"/>
              <a:t>Conclusion</a:t>
            </a:r>
          </a:p>
        </p:txBody>
      </p:sp>
      <p:sp>
        <p:nvSpPr>
          <p:cNvPr id="3" name="Title 2">
            <a:extLst>
              <a:ext uri="{FF2B5EF4-FFF2-40B4-BE49-F238E27FC236}">
                <a16:creationId xmlns:a16="http://schemas.microsoft.com/office/drawing/2014/main" id="{5DC88FAB-F638-2B08-A726-3E016D7F2E66}"/>
              </a:ext>
            </a:extLst>
          </p:cNvPr>
          <p:cNvSpPr>
            <a:spLocks noGrp="1"/>
          </p:cNvSpPr>
          <p:nvPr>
            <p:ph type="title"/>
          </p:nvPr>
        </p:nvSpPr>
        <p:spPr>
          <a:xfrm>
            <a:off x="215900" y="112931"/>
            <a:ext cx="11802533" cy="595312"/>
          </a:xfrm>
        </p:spPr>
        <p:txBody>
          <a:bodyPr/>
          <a:lstStyle/>
          <a:p>
            <a:r>
              <a:rPr lang="en-US" dirty="0"/>
              <a:t>Outline</a:t>
            </a:r>
          </a:p>
        </p:txBody>
      </p:sp>
    </p:spTree>
    <p:extLst>
      <p:ext uri="{BB962C8B-B14F-4D97-AF65-F5344CB8AC3E}">
        <p14:creationId xmlns:p14="http://schemas.microsoft.com/office/powerpoint/2010/main" val="198785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4AB54-8409-09FB-184F-99876D6D55A3}"/>
              </a:ext>
            </a:extLst>
          </p:cNvPr>
          <p:cNvSpPr>
            <a:spLocks noGrp="1"/>
          </p:cNvSpPr>
          <p:nvPr>
            <p:ph type="title"/>
          </p:nvPr>
        </p:nvSpPr>
        <p:spPr>
          <a:xfrm>
            <a:off x="215900" y="112931"/>
            <a:ext cx="11802533" cy="595312"/>
          </a:xfrm>
        </p:spPr>
        <p:txBody>
          <a:bodyPr/>
          <a:lstStyle/>
          <a:p>
            <a:r>
              <a:rPr lang="en-US" dirty="0"/>
              <a:t>Circuit Training (</a:t>
            </a:r>
            <a:r>
              <a:rPr lang="en-US" i="1" dirty="0"/>
              <a:t>CT</a:t>
            </a:r>
            <a:r>
              <a:rPr lang="en-US" dirty="0"/>
              <a:t>) Flow</a:t>
            </a:r>
          </a:p>
        </p:txBody>
      </p:sp>
      <mc:AlternateContent xmlns:mc="http://schemas.openxmlformats.org/markup-compatibility/2006">
        <mc:Choice xmlns:a14="http://schemas.microsoft.com/office/drawing/2010/main" Requires="a14">
          <p:sp>
            <p:nvSpPr>
              <p:cNvPr id="29" name="Content Placeholder 1">
                <a:extLst>
                  <a:ext uri="{FF2B5EF4-FFF2-40B4-BE49-F238E27FC236}">
                    <a16:creationId xmlns:a16="http://schemas.microsoft.com/office/drawing/2014/main" id="{241DA2C8-9A68-3708-12F4-2EC6A7FC9C09}"/>
                  </a:ext>
                </a:extLst>
              </p:cNvPr>
              <p:cNvSpPr>
                <a:spLocks noGrp="1"/>
              </p:cNvSpPr>
              <p:nvPr>
                <p:ph idx="1"/>
              </p:nvPr>
            </p:nvSpPr>
            <p:spPr>
              <a:xfrm>
                <a:off x="3810000" y="838200"/>
                <a:ext cx="8001000" cy="5130800"/>
              </a:xfrm>
            </p:spPr>
            <p:txBody>
              <a:bodyPr/>
              <a:lstStyle/>
              <a:p>
                <a:r>
                  <a:rPr lang="en-US" dirty="0"/>
                  <a:t>Input to </a:t>
                </a:r>
                <a:r>
                  <a:rPr lang="en-US" i="1" dirty="0"/>
                  <a:t>CT</a:t>
                </a:r>
                <a:r>
                  <a:rPr lang="en-US" dirty="0"/>
                  <a:t>: </a:t>
                </a:r>
                <a:r>
                  <a:rPr lang="en-US" dirty="0">
                    <a:solidFill>
                      <a:srgbClr val="FF0000"/>
                    </a:solidFill>
                  </a:rPr>
                  <a:t>Placed Netlist</a:t>
                </a:r>
              </a:p>
              <a:p>
                <a:pPr>
                  <a:lnSpc>
                    <a:spcPct val="150000"/>
                  </a:lnSpc>
                  <a:spcBef>
                    <a:spcPts val="1236"/>
                  </a:spcBef>
                </a:pPr>
                <a:r>
                  <a:rPr lang="en-US" i="1" dirty="0">
                    <a:solidFill>
                      <a:srgbClr val="0432FF"/>
                    </a:solidFill>
                  </a:rPr>
                  <a:t>CT’s “</a:t>
                </a:r>
                <a:r>
                  <a:rPr lang="en-US" dirty="0">
                    <a:solidFill>
                      <a:srgbClr val="0432FF"/>
                    </a:solidFill>
                  </a:rPr>
                  <a:t>grouping” flow</a:t>
                </a:r>
                <a:r>
                  <a:rPr lang="en-US" dirty="0"/>
                  <a:t> consists of three steps</a:t>
                </a:r>
              </a:p>
              <a:p>
                <a:pPr marL="465138" lvl="1" indent="-225425"/>
                <a:r>
                  <a:rPr lang="en-US" b="1" dirty="0"/>
                  <a:t>Gridding:</a:t>
                </a:r>
                <a:r>
                  <a:rPr lang="en-US" dirty="0"/>
                  <a:t> divides the chip canvas into </a:t>
                </a:r>
                <a:r>
                  <a:rPr lang="en-US" i="1" dirty="0"/>
                  <a:t>grid cells </a:t>
                </a:r>
                <a:r>
                  <a:rPr lang="en-US" dirty="0"/>
                  <a:t>whose size promotes close packing of macros</a:t>
                </a:r>
              </a:p>
              <a:p>
                <a:pPr marL="465138" lvl="1" indent="-225425"/>
                <a:r>
                  <a:rPr lang="en-US" b="1" dirty="0"/>
                  <a:t>Grouping:</a:t>
                </a:r>
                <a:r>
                  <a:rPr lang="en-US" dirty="0"/>
                  <a:t> creates groups to ensure closely connected logic elements stay together</a:t>
                </a:r>
              </a:p>
              <a:p>
                <a:pPr marL="465138" lvl="1" indent="-225425"/>
                <a:r>
                  <a:rPr lang="en-US" b="1" dirty="0"/>
                  <a:t>Clustering:</a:t>
                </a:r>
                <a:r>
                  <a:rPr lang="en-US" dirty="0"/>
                  <a:t> creates standard-cell clusters</a:t>
                </a:r>
              </a:p>
              <a:p>
                <a:pPr>
                  <a:lnSpc>
                    <a:spcPct val="150000"/>
                  </a:lnSpc>
                </a:pPr>
                <a:r>
                  <a:rPr lang="en-US" i="1" dirty="0">
                    <a:solidFill>
                      <a:srgbClr val="2CA02B"/>
                    </a:solidFill>
                  </a:rPr>
                  <a:t>CT</a:t>
                </a:r>
                <a:r>
                  <a:rPr lang="en-US" dirty="0">
                    <a:solidFill>
                      <a:srgbClr val="2CA02B"/>
                    </a:solidFill>
                  </a:rPr>
                  <a:t> training</a:t>
                </a:r>
                <a:r>
                  <a:rPr lang="en-US" dirty="0"/>
                  <a:t> </a:t>
                </a:r>
              </a:p>
              <a:p>
                <a:pPr marL="457200" lvl="1" indent="-225425"/>
                <a:r>
                  <a:rPr lang="en-US" dirty="0"/>
                  <a:t>Input: clustered netlist </a:t>
                </a:r>
              </a:p>
              <a:p>
                <a:pPr marL="457200" lvl="1" indent="-225425">
                  <a:spcAft>
                    <a:spcPts val="600"/>
                  </a:spcAft>
                </a:pPr>
                <a:r>
                  <a:rPr lang="en-US" dirty="0"/>
                  <a:t>Optimizes the proxy cost (</a:t>
                </a:r>
                <a14:m>
                  <m:oMath xmlns:m="http://schemas.openxmlformats.org/officeDocument/2006/math">
                    <m:r>
                      <a:rPr lang="en-US" b="0" i="1" smtClean="0">
                        <a:latin typeface="Cambria Math" panose="02040503050406030204" pitchFamily="18" charset="0"/>
                      </a:rPr>
                      <m:t>𝑅</m:t>
                    </m:r>
                  </m:oMath>
                </a14:m>
                <a:r>
                  <a:rPr lang="en-US" dirty="0"/>
                  <a:t>):</a:t>
                </a:r>
              </a:p>
              <a:p>
                <a:pPr marL="0" indent="0">
                  <a:lnSpc>
                    <a:spcPct val="100000"/>
                  </a:lnSpc>
                  <a:spcBef>
                    <a:spcPts val="1200"/>
                  </a:spcBef>
                  <a:buNone/>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𝑊𝑖𝑟𝑒𝑙𝑒𝑛𝑔𝑡h</m:t>
                      </m:r>
                      <m:r>
                        <a:rPr lang="en-US" sz="2400" b="0" i="1" smtClean="0">
                          <a:solidFill>
                            <a:schemeClr val="tx1"/>
                          </a:solidFill>
                          <a:latin typeface="Cambria Math" panose="02040503050406030204" pitchFamily="18" charset="0"/>
                        </a:rPr>
                        <m:t>+</m:t>
                      </m:r>
                      <m:r>
                        <m:rPr>
                          <m:sty m:val="p"/>
                        </m:rPr>
                        <a:rPr lang="el-GR" sz="2400" b="0" i="1" smtClean="0">
                          <a:solidFill>
                            <a:schemeClr val="tx1"/>
                          </a:solidFill>
                          <a:latin typeface="Cambria Math" panose="02040503050406030204" pitchFamily="18" charset="0"/>
                        </a:rPr>
                        <m:t>γ</m:t>
                      </m:r>
                      <m:r>
                        <a:rPr lang="el-GR"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𝐷𝑒𝑛𝑠𝑖𝑡𝑦</m:t>
                      </m:r>
                      <m:r>
                        <a:rPr lang="en-US" sz="2400" b="0" i="1" smtClean="0">
                          <a:solidFill>
                            <a:schemeClr val="tx1"/>
                          </a:solidFill>
                          <a:latin typeface="Cambria Math" panose="02040503050406030204" pitchFamily="18" charset="0"/>
                        </a:rPr>
                        <m:t>+</m:t>
                      </m:r>
                      <m:r>
                        <m:rPr>
                          <m:sty m:val="p"/>
                        </m:rPr>
                        <a:rPr lang="el-GR" sz="2400" i="1">
                          <a:solidFill>
                            <a:schemeClr val="tx1"/>
                          </a:solidFill>
                          <a:latin typeface="Cambria Math" panose="02040503050406030204" pitchFamily="18" charset="0"/>
                        </a:rPr>
                        <m:t>λ</m:t>
                      </m:r>
                      <m:r>
                        <a:rPr lang="el-GR"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𝐶𝑜𝑛𝑔𝑒𝑠𝑡𝑖𝑜𝑛</m:t>
                      </m:r>
                      <m:r>
                        <a:rPr lang="en-US" sz="2400" b="0" i="1" smtClean="0">
                          <a:solidFill>
                            <a:schemeClr val="tx1"/>
                          </a:solidFill>
                          <a:latin typeface="Cambria Math" panose="02040503050406030204" pitchFamily="18" charset="0"/>
                        </a:rPr>
                        <m:t>     (1)</m:t>
                      </m:r>
                    </m:oMath>
                  </m:oMathPara>
                </a14:m>
                <a:endParaRPr lang="en-US" sz="2400" dirty="0"/>
              </a:p>
            </p:txBody>
          </p:sp>
        </mc:Choice>
        <mc:Fallback>
          <p:sp>
            <p:nvSpPr>
              <p:cNvPr id="29" name="Content Placeholder 1">
                <a:extLst>
                  <a:ext uri="{FF2B5EF4-FFF2-40B4-BE49-F238E27FC236}">
                    <a16:creationId xmlns:a16="http://schemas.microsoft.com/office/drawing/2014/main" id="{241DA2C8-9A68-3708-12F4-2EC6A7FC9C09}"/>
                  </a:ext>
                </a:extLst>
              </p:cNvPr>
              <p:cNvSpPr>
                <a:spLocks noGrp="1" noRot="1" noChangeAspect="1" noMove="1" noResize="1" noEditPoints="1" noAdjustHandles="1" noChangeArrowheads="1" noChangeShapeType="1" noTextEdit="1"/>
              </p:cNvSpPr>
              <p:nvPr>
                <p:ph idx="1"/>
              </p:nvPr>
            </p:nvSpPr>
            <p:spPr>
              <a:xfrm>
                <a:off x="3810000" y="838200"/>
                <a:ext cx="8001000" cy="5130800"/>
              </a:xfrm>
              <a:blipFill>
                <a:blip r:embed="rId3"/>
                <a:stretch>
                  <a:fillRect l="-1371" t="-2616" b="-2973"/>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C1ED19F2-1B98-625D-2D6C-7C7CC0ACB9DB}"/>
              </a:ext>
            </a:extLst>
          </p:cNvPr>
          <p:cNvGrpSpPr/>
          <p:nvPr/>
        </p:nvGrpSpPr>
        <p:grpSpPr>
          <a:xfrm>
            <a:off x="304800" y="1371600"/>
            <a:ext cx="1752600" cy="4196992"/>
            <a:chOff x="533400" y="1060808"/>
            <a:chExt cx="1752600" cy="4196992"/>
          </a:xfrm>
        </p:grpSpPr>
        <p:sp>
          <p:nvSpPr>
            <p:cNvPr id="4" name="Rectangle 3">
              <a:extLst>
                <a:ext uri="{FF2B5EF4-FFF2-40B4-BE49-F238E27FC236}">
                  <a16:creationId xmlns:a16="http://schemas.microsoft.com/office/drawing/2014/main" id="{6CCCE23F-4F59-6077-F71C-8A3369687589}"/>
                </a:ext>
              </a:extLst>
            </p:cNvPr>
            <p:cNvSpPr/>
            <p:nvPr/>
          </p:nvSpPr>
          <p:spPr bwMode="auto">
            <a:xfrm>
              <a:off x="533400" y="1060808"/>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solidFill>
                    <a:srgbClr val="FF0000"/>
                  </a:solidFill>
                  <a:latin typeface="Arial Narrow" pitchFamily="34" charset="0"/>
                </a:rPr>
                <a:t>Placed Netlist</a:t>
              </a:r>
            </a:p>
          </p:txBody>
        </p:sp>
        <p:sp>
          <p:nvSpPr>
            <p:cNvPr id="5" name="Rectangle 4">
              <a:extLst>
                <a:ext uri="{FF2B5EF4-FFF2-40B4-BE49-F238E27FC236}">
                  <a16:creationId xmlns:a16="http://schemas.microsoft.com/office/drawing/2014/main" id="{098DACA4-A58C-184F-3214-8E70B28FCD8E}"/>
                </a:ext>
              </a:extLst>
            </p:cNvPr>
            <p:cNvSpPr/>
            <p:nvPr/>
          </p:nvSpPr>
          <p:spPr bwMode="auto">
            <a:xfrm>
              <a:off x="533400" y="1957656"/>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LEF / DEF to </a:t>
              </a:r>
            </a:p>
            <a:p>
              <a:pPr algn="ctr" eaLnBrk="0" fontAlgn="base" hangingPunct="0">
                <a:spcBef>
                  <a:spcPct val="0"/>
                </a:spcBef>
                <a:spcAft>
                  <a:spcPct val="0"/>
                </a:spcAft>
              </a:pPr>
              <a:r>
                <a:rPr lang="en-US" b="1" dirty="0">
                  <a:latin typeface="Arial Narrow" pitchFamily="34" charset="0"/>
                </a:rPr>
                <a:t>Protobuf converter</a:t>
              </a:r>
            </a:p>
          </p:txBody>
        </p:sp>
        <p:sp>
          <p:nvSpPr>
            <p:cNvPr id="6" name="Rectangle 5">
              <a:extLst>
                <a:ext uri="{FF2B5EF4-FFF2-40B4-BE49-F238E27FC236}">
                  <a16:creationId xmlns:a16="http://schemas.microsoft.com/office/drawing/2014/main" id="{62233BCC-90DB-73A4-B185-5B9A8F8D5D10}"/>
                </a:ext>
              </a:extLst>
            </p:cNvPr>
            <p:cNvSpPr/>
            <p:nvPr/>
          </p:nvSpPr>
          <p:spPr bwMode="auto">
            <a:xfrm>
              <a:off x="533400" y="2854504"/>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1" dirty="0">
                  <a:latin typeface="Arial Narrow" pitchFamily="34" charset="0"/>
                </a:rPr>
                <a:t>*</a:t>
              </a:r>
              <a:r>
                <a:rPr lang="en-US" b="1" i="1" dirty="0">
                  <a:solidFill>
                    <a:srgbClr val="0432FF"/>
                  </a:solidFill>
                  <a:latin typeface="Arial Narrow" pitchFamily="34" charset="0"/>
                </a:rPr>
                <a:t>CT</a:t>
              </a:r>
              <a:r>
                <a:rPr lang="en-US" b="1" dirty="0">
                  <a:solidFill>
                    <a:srgbClr val="0432FF"/>
                  </a:solidFill>
                  <a:latin typeface="Arial Narrow" pitchFamily="34" charset="0"/>
                </a:rPr>
                <a:t> Grouping Flow</a:t>
              </a:r>
            </a:p>
          </p:txBody>
        </p:sp>
        <p:sp>
          <p:nvSpPr>
            <p:cNvPr id="7" name="Rectangle 6">
              <a:extLst>
                <a:ext uri="{FF2B5EF4-FFF2-40B4-BE49-F238E27FC236}">
                  <a16:creationId xmlns:a16="http://schemas.microsoft.com/office/drawing/2014/main" id="{9A067762-2E12-64C3-5F51-78BCE88CA285}"/>
                </a:ext>
              </a:extLst>
            </p:cNvPr>
            <p:cNvSpPr/>
            <p:nvPr/>
          </p:nvSpPr>
          <p:spPr bwMode="auto">
            <a:xfrm>
              <a:off x="533400" y="3751352"/>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1" dirty="0">
                  <a:latin typeface="Arial Narrow" pitchFamily="34" charset="0"/>
                </a:rPr>
                <a:t>*</a:t>
              </a:r>
              <a:r>
                <a:rPr lang="en-US" b="1" i="1" dirty="0">
                  <a:solidFill>
                    <a:srgbClr val="2CA02B"/>
                  </a:solidFill>
                  <a:latin typeface="Arial Narrow" pitchFamily="34" charset="0"/>
                </a:rPr>
                <a:t>CT</a:t>
              </a:r>
              <a:r>
                <a:rPr lang="en-US" b="1" dirty="0">
                  <a:solidFill>
                    <a:srgbClr val="2CA02B"/>
                  </a:solidFill>
                  <a:latin typeface="Arial Narrow" pitchFamily="34" charset="0"/>
                </a:rPr>
                <a:t> Training</a:t>
              </a:r>
            </a:p>
          </p:txBody>
        </p:sp>
        <p:sp>
          <p:nvSpPr>
            <p:cNvPr id="8" name="Rectangle 7">
              <a:extLst>
                <a:ext uri="{FF2B5EF4-FFF2-40B4-BE49-F238E27FC236}">
                  <a16:creationId xmlns:a16="http://schemas.microsoft.com/office/drawing/2014/main" id="{8CE82B6A-5CB3-3643-9032-6F37C9496349}"/>
                </a:ext>
              </a:extLst>
            </p:cNvPr>
            <p:cNvSpPr/>
            <p:nvPr/>
          </p:nvSpPr>
          <p:spPr bwMode="auto">
            <a:xfrm>
              <a:off x="533400" y="4648200"/>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Final Macro </a:t>
              </a:r>
            </a:p>
            <a:p>
              <a:pPr algn="ctr" eaLnBrk="0" fontAlgn="base" hangingPunct="0">
                <a:spcBef>
                  <a:spcPct val="0"/>
                </a:spcBef>
                <a:spcAft>
                  <a:spcPct val="0"/>
                </a:spcAft>
              </a:pPr>
              <a:r>
                <a:rPr lang="en-US" b="1" dirty="0">
                  <a:latin typeface="Arial Narrow" pitchFamily="34" charset="0"/>
                </a:rPr>
                <a:t>Placement Solution</a:t>
              </a:r>
            </a:p>
          </p:txBody>
        </p:sp>
        <p:cxnSp>
          <p:nvCxnSpPr>
            <p:cNvPr id="33" name="Straight Arrow Connector 32">
              <a:extLst>
                <a:ext uri="{FF2B5EF4-FFF2-40B4-BE49-F238E27FC236}">
                  <a16:creationId xmlns:a16="http://schemas.microsoft.com/office/drawing/2014/main" id="{8B6D9C77-5951-4027-5435-1D593803BDFB}"/>
                </a:ext>
              </a:extLst>
            </p:cNvPr>
            <p:cNvCxnSpPr>
              <a:stCxn id="4" idx="2"/>
              <a:endCxn id="5" idx="0"/>
            </p:cNvCxnSpPr>
            <p:nvPr/>
          </p:nvCxnSpPr>
          <p:spPr bwMode="auto">
            <a:xfrm>
              <a:off x="1409700" y="1670408"/>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BB8863EF-F5F9-61AF-1F7D-D41A0C322539}"/>
                </a:ext>
              </a:extLst>
            </p:cNvPr>
            <p:cNvCxnSpPr/>
            <p:nvPr/>
          </p:nvCxnSpPr>
          <p:spPr bwMode="auto">
            <a:xfrm>
              <a:off x="1408176" y="2578608"/>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3908F9BC-EEA7-FF5E-00CB-508C031ED749}"/>
                </a:ext>
              </a:extLst>
            </p:cNvPr>
            <p:cNvCxnSpPr/>
            <p:nvPr/>
          </p:nvCxnSpPr>
          <p:spPr bwMode="auto">
            <a:xfrm>
              <a:off x="1408176" y="3474720"/>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C496DA2F-1F59-C22E-C66B-9CCC7BDB3954}"/>
                </a:ext>
              </a:extLst>
            </p:cNvPr>
            <p:cNvCxnSpPr/>
            <p:nvPr/>
          </p:nvCxnSpPr>
          <p:spPr bwMode="auto">
            <a:xfrm>
              <a:off x="1408176" y="4370832"/>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sp>
        <p:nvSpPr>
          <p:cNvPr id="2" name="Left Brace 1">
            <a:extLst>
              <a:ext uri="{FF2B5EF4-FFF2-40B4-BE49-F238E27FC236}">
                <a16:creationId xmlns:a16="http://schemas.microsoft.com/office/drawing/2014/main" id="{FB8A2ED6-148C-4316-1B62-90F75BCF0478}"/>
              </a:ext>
            </a:extLst>
          </p:cNvPr>
          <p:cNvSpPr/>
          <p:nvPr/>
        </p:nvSpPr>
        <p:spPr bwMode="auto">
          <a:xfrm>
            <a:off x="2057400" y="2520592"/>
            <a:ext cx="609600" cy="1920240"/>
          </a:xfrm>
          <a:prstGeom prst="leftBrac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grpSp>
        <p:nvGrpSpPr>
          <p:cNvPr id="9" name="Group 8">
            <a:extLst>
              <a:ext uri="{FF2B5EF4-FFF2-40B4-BE49-F238E27FC236}">
                <a16:creationId xmlns:a16="http://schemas.microsoft.com/office/drawing/2014/main" id="{58DB32CF-07C4-9AE8-8557-05D2F991C212}"/>
              </a:ext>
            </a:extLst>
          </p:cNvPr>
          <p:cNvGrpSpPr/>
          <p:nvPr/>
        </p:nvGrpSpPr>
        <p:grpSpPr>
          <a:xfrm>
            <a:off x="2484120" y="2596792"/>
            <a:ext cx="1097280" cy="1752600"/>
            <a:chOff x="4057650" y="1981200"/>
            <a:chExt cx="1097280" cy="1752600"/>
          </a:xfrm>
        </p:grpSpPr>
        <p:sp>
          <p:nvSpPr>
            <p:cNvPr id="13" name="Rectangle 12">
              <a:extLst>
                <a:ext uri="{FF2B5EF4-FFF2-40B4-BE49-F238E27FC236}">
                  <a16:creationId xmlns:a16="http://schemas.microsoft.com/office/drawing/2014/main" id="{BA550400-6FF0-A49E-64E0-D1F3D20BFBEB}"/>
                </a:ext>
              </a:extLst>
            </p:cNvPr>
            <p:cNvSpPr/>
            <p:nvPr/>
          </p:nvSpPr>
          <p:spPr bwMode="auto">
            <a:xfrm>
              <a:off x="4057650" y="1981200"/>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Gridding</a:t>
              </a:r>
            </a:p>
          </p:txBody>
        </p:sp>
        <p:sp>
          <p:nvSpPr>
            <p:cNvPr id="14" name="Rectangle 13">
              <a:extLst>
                <a:ext uri="{FF2B5EF4-FFF2-40B4-BE49-F238E27FC236}">
                  <a16:creationId xmlns:a16="http://schemas.microsoft.com/office/drawing/2014/main" id="{C81697D8-B6E2-0D34-E33E-905665C4EAB9}"/>
                </a:ext>
              </a:extLst>
            </p:cNvPr>
            <p:cNvSpPr/>
            <p:nvPr/>
          </p:nvSpPr>
          <p:spPr bwMode="auto">
            <a:xfrm>
              <a:off x="4057650" y="2628900"/>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Grouping</a:t>
              </a:r>
            </a:p>
          </p:txBody>
        </p:sp>
        <p:sp>
          <p:nvSpPr>
            <p:cNvPr id="15" name="Rectangle 14">
              <a:extLst>
                <a:ext uri="{FF2B5EF4-FFF2-40B4-BE49-F238E27FC236}">
                  <a16:creationId xmlns:a16="http://schemas.microsoft.com/office/drawing/2014/main" id="{B3919545-7672-BA67-6912-BDD1DBB62EEE}"/>
                </a:ext>
              </a:extLst>
            </p:cNvPr>
            <p:cNvSpPr/>
            <p:nvPr/>
          </p:nvSpPr>
          <p:spPr bwMode="auto">
            <a:xfrm>
              <a:off x="4057650" y="3276600"/>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Clustering</a:t>
              </a:r>
            </a:p>
          </p:txBody>
        </p:sp>
        <p:cxnSp>
          <p:nvCxnSpPr>
            <p:cNvPr id="16" name="Straight Arrow Connector 15">
              <a:extLst>
                <a:ext uri="{FF2B5EF4-FFF2-40B4-BE49-F238E27FC236}">
                  <a16:creationId xmlns:a16="http://schemas.microsoft.com/office/drawing/2014/main" id="{868C4ABE-F68D-0F3A-61E9-56C7270DE614}"/>
                </a:ext>
              </a:extLst>
            </p:cNvPr>
            <p:cNvCxnSpPr>
              <a:stCxn id="13" idx="2"/>
              <a:endCxn id="14" idx="0"/>
            </p:cNvCxnSpPr>
            <p:nvPr/>
          </p:nvCxnSpPr>
          <p:spPr bwMode="auto">
            <a:xfrm>
              <a:off x="4606290" y="2438400"/>
              <a:ext cx="0" cy="190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C9BE5F7F-A570-B573-5A47-BDB5725F542C}"/>
                </a:ext>
              </a:extLst>
            </p:cNvPr>
            <p:cNvCxnSpPr/>
            <p:nvPr/>
          </p:nvCxnSpPr>
          <p:spPr bwMode="auto">
            <a:xfrm>
              <a:off x="4608576" y="3086100"/>
              <a:ext cx="0" cy="190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grpSp>
      <p:sp>
        <p:nvSpPr>
          <p:cNvPr id="10" name="TextBox 9">
            <a:extLst>
              <a:ext uri="{FF2B5EF4-FFF2-40B4-BE49-F238E27FC236}">
                <a16:creationId xmlns:a16="http://schemas.microsoft.com/office/drawing/2014/main" id="{8D096EDF-959B-8A50-B067-EE2AF6AD0208}"/>
              </a:ext>
            </a:extLst>
          </p:cNvPr>
          <p:cNvSpPr txBox="1"/>
          <p:nvPr/>
        </p:nvSpPr>
        <p:spPr>
          <a:xfrm>
            <a:off x="707407" y="6400770"/>
            <a:ext cx="11256433" cy="400110"/>
          </a:xfrm>
          <a:prstGeom prst="rect">
            <a:avLst/>
          </a:prstGeom>
          <a:noFill/>
          <a:ln>
            <a:noFill/>
          </a:ln>
        </p:spPr>
        <p:txBody>
          <a:bodyPr wrap="square" rtlCol="0">
            <a:spAutoFit/>
          </a:bodyPr>
          <a:lstStyle/>
          <a:p>
            <a:r>
              <a:rPr lang="en-US" sz="2000" dirty="0">
                <a:latin typeface="Arial" panose="020B0604020202020204" pitchFamily="34" charset="0"/>
                <a:cs typeface="Arial" panose="020B0604020202020204" pitchFamily="34" charset="0"/>
              </a:rPr>
              <a:t>*Grouping and training flows are open-sourced in CT repository by the </a:t>
            </a:r>
            <a:r>
              <a:rPr lang="en-US" sz="2000" b="1" dirty="0">
                <a:latin typeface="Arial" panose="020B0604020202020204" pitchFamily="34" charset="0"/>
                <a:cs typeface="Arial" panose="020B0604020202020204" pitchFamily="34" charset="0"/>
              </a:rPr>
              <a:t>TensorFlow Agents </a:t>
            </a:r>
            <a:r>
              <a:rPr lang="en-US" sz="2000" dirty="0">
                <a:latin typeface="Arial" panose="020B0604020202020204" pitchFamily="34" charset="0"/>
                <a:cs typeface="Arial" panose="020B0604020202020204" pitchFamily="34" charset="0"/>
              </a:rPr>
              <a:t>team</a:t>
            </a:r>
          </a:p>
        </p:txBody>
      </p:sp>
      <p:pic>
        <p:nvPicPr>
          <p:cNvPr id="11" name="Picture 10" descr="Chart&#10;&#10;Description automatically generated">
            <a:extLst>
              <a:ext uri="{FF2B5EF4-FFF2-40B4-BE49-F238E27FC236}">
                <a16:creationId xmlns:a16="http://schemas.microsoft.com/office/drawing/2014/main" id="{CE3B5092-2362-4AA6-1C50-918CFB1122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07" t="3574" r="4938" b="6629"/>
          <a:stretch/>
        </p:blipFill>
        <p:spPr>
          <a:xfrm>
            <a:off x="2115143" y="4709541"/>
            <a:ext cx="1693333" cy="1701800"/>
          </a:xfrm>
          <a:prstGeom prst="rect">
            <a:avLst/>
          </a:prstGeom>
        </p:spPr>
      </p:pic>
      <p:sp>
        <p:nvSpPr>
          <p:cNvPr id="12" name="Rectangle 11">
            <a:extLst>
              <a:ext uri="{FF2B5EF4-FFF2-40B4-BE49-F238E27FC236}">
                <a16:creationId xmlns:a16="http://schemas.microsoft.com/office/drawing/2014/main" id="{D2EE6ED7-6FBE-BE25-B1B3-D4419A0E9AEC}"/>
              </a:ext>
            </a:extLst>
          </p:cNvPr>
          <p:cNvSpPr/>
          <p:nvPr/>
        </p:nvSpPr>
        <p:spPr bwMode="auto">
          <a:xfrm>
            <a:off x="215900" y="3026823"/>
            <a:ext cx="1952891" cy="867728"/>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8" name="Rectangle 17">
            <a:extLst>
              <a:ext uri="{FF2B5EF4-FFF2-40B4-BE49-F238E27FC236}">
                <a16:creationId xmlns:a16="http://schemas.microsoft.com/office/drawing/2014/main" id="{44D29420-44BD-A160-C321-0FB8396C0EEB}"/>
              </a:ext>
            </a:extLst>
          </p:cNvPr>
          <p:cNvSpPr/>
          <p:nvPr/>
        </p:nvSpPr>
        <p:spPr bwMode="auto">
          <a:xfrm>
            <a:off x="2168791" y="2371817"/>
            <a:ext cx="1487449" cy="2157649"/>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824482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Effect transition="in" filter="fade">
                                      <p:cBhvr>
                                        <p:cTn id="11" dur="500"/>
                                        <p:tgtEl>
                                          <p:spTgt spid="29">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xEl>
                                              <p:pRg st="2" end="2"/>
                                            </p:txEl>
                                          </p:spTgt>
                                        </p:tgtEl>
                                        <p:attrNameLst>
                                          <p:attrName>style.visibility</p:attrName>
                                        </p:attrNameLst>
                                      </p:cBhvr>
                                      <p:to>
                                        <p:strVal val="visible"/>
                                      </p:to>
                                    </p:set>
                                    <p:animEffect transition="in" filter="fade">
                                      <p:cBhvr>
                                        <p:cTn id="14" dur="500"/>
                                        <p:tgtEl>
                                          <p:spTgt spid="29">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Effect transition="in" filter="fade">
                                      <p:cBhvr>
                                        <p:cTn id="17" dur="500"/>
                                        <p:tgtEl>
                                          <p:spTgt spid="2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xEl>
                                              <p:pRg st="4" end="4"/>
                                            </p:txEl>
                                          </p:spTgt>
                                        </p:tgtEl>
                                        <p:attrNameLst>
                                          <p:attrName>style.visibility</p:attrName>
                                        </p:attrNameLst>
                                      </p:cBhvr>
                                      <p:to>
                                        <p:strVal val="visible"/>
                                      </p:to>
                                    </p:set>
                                    <p:animEffect transition="in" filter="fade">
                                      <p:cBhvr>
                                        <p:cTn id="20" dur="500"/>
                                        <p:tgtEl>
                                          <p:spTgt spid="29">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9">
                                            <p:txEl>
                                              <p:pRg st="5" end="5"/>
                                            </p:txEl>
                                          </p:spTgt>
                                        </p:tgtEl>
                                        <p:attrNameLst>
                                          <p:attrName>style.visibility</p:attrName>
                                        </p:attrNameLst>
                                      </p:cBhvr>
                                      <p:to>
                                        <p:strVal val="visible"/>
                                      </p:to>
                                    </p:set>
                                    <p:animEffect transition="in" filter="fade">
                                      <p:cBhvr>
                                        <p:cTn id="37" dur="500"/>
                                        <p:tgtEl>
                                          <p:spTgt spid="29">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xEl>
                                              <p:pRg st="6" end="6"/>
                                            </p:txEl>
                                          </p:spTgt>
                                        </p:tgtEl>
                                        <p:attrNameLst>
                                          <p:attrName>style.visibility</p:attrName>
                                        </p:attrNameLst>
                                      </p:cBhvr>
                                      <p:to>
                                        <p:strVal val="visible"/>
                                      </p:to>
                                    </p:set>
                                    <p:animEffect transition="in" filter="fade">
                                      <p:cBhvr>
                                        <p:cTn id="40" dur="500"/>
                                        <p:tgtEl>
                                          <p:spTgt spid="29">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xEl>
                                              <p:pRg st="7" end="7"/>
                                            </p:txEl>
                                          </p:spTgt>
                                        </p:tgtEl>
                                        <p:attrNameLst>
                                          <p:attrName>style.visibility</p:attrName>
                                        </p:attrNameLst>
                                      </p:cBhvr>
                                      <p:to>
                                        <p:strVal val="visible"/>
                                      </p:to>
                                    </p:set>
                                    <p:animEffect transition="in" filter="fade">
                                      <p:cBhvr>
                                        <p:cTn id="43" dur="500"/>
                                        <p:tgtEl>
                                          <p:spTgt spid="29">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xEl>
                                              <p:pRg st="8" end="8"/>
                                            </p:txEl>
                                          </p:spTgt>
                                        </p:tgtEl>
                                        <p:attrNameLst>
                                          <p:attrName>style.visibility</p:attrName>
                                        </p:attrNameLst>
                                      </p:cBhvr>
                                      <p:to>
                                        <p:strVal val="visible"/>
                                      </p:to>
                                    </p:set>
                                    <p:animEffect transition="in" filter="fade">
                                      <p:cBhvr>
                                        <p:cTn id="46" dur="500"/>
                                        <p:tgtEl>
                                          <p:spTgt spid="29">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14AB54-8409-09FB-184F-99876D6D55A3}"/>
              </a:ext>
            </a:extLst>
          </p:cNvPr>
          <p:cNvSpPr>
            <a:spLocks noGrp="1"/>
          </p:cNvSpPr>
          <p:nvPr>
            <p:ph type="title"/>
          </p:nvPr>
        </p:nvSpPr>
        <p:spPr>
          <a:xfrm>
            <a:off x="215900" y="112931"/>
            <a:ext cx="11802533" cy="595312"/>
          </a:xfrm>
        </p:spPr>
        <p:txBody>
          <a:bodyPr/>
          <a:lstStyle/>
          <a:p>
            <a:r>
              <a:rPr lang="en-US" dirty="0"/>
              <a:t>Mismatch Between </a:t>
            </a:r>
            <a:r>
              <a:rPr lang="en-US" i="1" dirty="0"/>
              <a:t>CT</a:t>
            </a:r>
            <a:r>
              <a:rPr lang="en-US" dirty="0"/>
              <a:t> and The </a:t>
            </a:r>
            <a:r>
              <a:rPr lang="en-US" i="1" dirty="0"/>
              <a:t>Nature</a:t>
            </a:r>
            <a:r>
              <a:rPr lang="en-US" dirty="0"/>
              <a:t> Paper</a:t>
            </a:r>
          </a:p>
        </p:txBody>
      </p:sp>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F6501F8A-216E-EDB7-D15B-4FE8820165FB}"/>
                  </a:ext>
                </a:extLst>
              </p:cNvPr>
              <p:cNvSpPr>
                <a:spLocks noGrp="1"/>
              </p:cNvSpPr>
              <p:nvPr>
                <p:ph idx="1"/>
              </p:nvPr>
            </p:nvSpPr>
            <p:spPr>
              <a:xfrm>
                <a:off x="3657600" y="990600"/>
                <a:ext cx="8382000" cy="5181600"/>
              </a:xfrm>
            </p:spPr>
            <p:txBody>
              <a:bodyPr/>
              <a:lstStyle/>
              <a:p>
                <a:r>
                  <a:rPr lang="en-US" b="1" i="1" dirty="0"/>
                  <a:t>CT</a:t>
                </a:r>
                <a:r>
                  <a:rPr lang="en-US" b="1" dirty="0"/>
                  <a:t> assumes that the input is a placed netlist</a:t>
                </a:r>
              </a:p>
              <a:p>
                <a:pPr marL="460375" lvl="1" indent="-233363"/>
                <a:r>
                  <a:rPr lang="en-US" i="1" dirty="0"/>
                  <a:t>Nature</a:t>
                </a:r>
                <a:r>
                  <a:rPr lang="en-US" dirty="0"/>
                  <a:t> paper: does not mention this</a:t>
                </a:r>
              </a:p>
              <a:p>
                <a:pPr marL="460375" lvl="1" indent="-233363"/>
                <a:r>
                  <a:rPr lang="en-US" b="1" dirty="0">
                    <a:solidFill>
                      <a:srgbClr val="FF0000"/>
                    </a:solidFill>
                  </a:rPr>
                  <a:t>Critical:</a:t>
                </a:r>
                <a:r>
                  <a:rPr lang="en-US" dirty="0"/>
                  <a:t> poor initial placement</a:t>
                </a:r>
                <a:r>
                  <a:rPr lang="en-US" dirty="0">
                    <a:sym typeface="Wingdings" panose="05000000000000000000" pitchFamily="2" charset="2"/>
                  </a:rPr>
                  <a:t> increases routed </a:t>
                </a:r>
                <a:r>
                  <a:rPr lang="en-US" dirty="0"/>
                  <a:t>wirelength by 7%</a:t>
                </a:r>
              </a:p>
              <a:p>
                <a:pPr>
                  <a:spcBef>
                    <a:spcPts val="1800"/>
                  </a:spcBef>
                </a:pPr>
                <a:r>
                  <a:rPr lang="en-US" dirty="0"/>
                  <a:t>Different weight of proxy cost components</a:t>
                </a:r>
              </a:p>
              <a:p>
                <a:pPr marL="460375" lvl="1" indent="-233363"/>
                <a:r>
                  <a:rPr lang="en-US" i="1" dirty="0"/>
                  <a:t>Nature</a:t>
                </a:r>
                <a:r>
                  <a:rPr lang="en-US" dirty="0"/>
                  <a:t>: </a:t>
                </a:r>
                <a14:m>
                  <m:oMath xmlns:m="http://schemas.openxmlformats.org/officeDocument/2006/math">
                    <m:r>
                      <m:rPr>
                        <m:sty m:val="p"/>
                      </m:rPr>
                      <a:rPr lang="el-GR" sz="2400" b="0" i="1" smtClean="0">
                        <a:latin typeface="Cambria Math" panose="02040503050406030204" pitchFamily="18" charset="0"/>
                      </a:rPr>
                      <m:t>γ</m:t>
                    </m:r>
                    <m:r>
                      <a:rPr lang="en-US" sz="2400" b="0" i="1" smtClean="0">
                        <a:latin typeface="Cambria Math" panose="02040503050406030204" pitchFamily="18" charset="0"/>
                      </a:rPr>
                      <m:t>=0.01</m:t>
                    </m:r>
                  </m:oMath>
                </a14:m>
                <a:r>
                  <a:rPr lang="en-US" dirty="0"/>
                  <a:t> and </a:t>
                </a:r>
                <a14:m>
                  <m:oMath xmlns:m="http://schemas.openxmlformats.org/officeDocument/2006/math">
                    <m:r>
                      <m:rPr>
                        <m:sty m:val="p"/>
                      </m:rPr>
                      <a:rPr lang="el-GR" i="1">
                        <a:latin typeface="Cambria Math" panose="02040503050406030204" pitchFamily="18" charset="0"/>
                      </a:rPr>
                      <m:t>λ</m:t>
                    </m:r>
                    <m:r>
                      <a:rPr lang="en-US" b="0" i="1" smtClean="0">
                        <a:latin typeface="Cambria Math" panose="02040503050406030204" pitchFamily="18" charset="0"/>
                      </a:rPr>
                      <m:t>=0.01</m:t>
                    </m:r>
                  </m:oMath>
                </a14:m>
                <a:endParaRPr lang="en-US" dirty="0"/>
              </a:p>
              <a:p>
                <a:pPr marL="460375" lvl="1" indent="-233363"/>
                <a:r>
                  <a:rPr lang="en-US" i="1" dirty="0"/>
                  <a:t>CT</a:t>
                </a:r>
                <a:r>
                  <a:rPr lang="en-US" dirty="0"/>
                  <a:t>: </a:t>
                </a:r>
                <a14:m>
                  <m:oMath xmlns:m="http://schemas.openxmlformats.org/officeDocument/2006/math">
                    <m:r>
                      <m:rPr>
                        <m:sty m:val="p"/>
                      </m:rPr>
                      <a:rPr lang="el-GR" b="0" i="1" smtClean="0">
                        <a:latin typeface="Cambria Math" panose="02040503050406030204" pitchFamily="18" charset="0"/>
                      </a:rPr>
                      <m:t>γ</m:t>
                    </m:r>
                    <m:r>
                      <a:rPr lang="en-US" b="0" i="1" smtClean="0">
                        <a:latin typeface="Cambria Math" panose="02040503050406030204" pitchFamily="18" charset="0"/>
                      </a:rPr>
                      <m:t>=1.0</m:t>
                    </m:r>
                  </m:oMath>
                </a14:m>
                <a:r>
                  <a:rPr lang="en-US" dirty="0"/>
                  <a:t> and </a:t>
                </a:r>
                <a14:m>
                  <m:oMath xmlns:m="http://schemas.openxmlformats.org/officeDocument/2006/math">
                    <m:r>
                      <m:rPr>
                        <m:sty m:val="p"/>
                      </m:rPr>
                      <a:rPr lang="el-GR" i="1">
                        <a:latin typeface="Cambria Math" panose="02040503050406030204" pitchFamily="18" charset="0"/>
                      </a:rPr>
                      <m:t>λ</m:t>
                    </m:r>
                    <m:r>
                      <a:rPr lang="en-US" b="0" i="1" smtClean="0">
                        <a:latin typeface="Cambria Math" panose="02040503050406030204" pitchFamily="18" charset="0"/>
                      </a:rPr>
                      <m:t>=0.5</m:t>
                    </m:r>
                  </m:oMath>
                </a14:m>
                <a:endParaRPr lang="en-US" dirty="0"/>
              </a:p>
              <a:p>
                <a:pPr marL="460375" lvl="1" indent="-233363"/>
                <a:r>
                  <a:rPr lang="en-US" dirty="0"/>
                  <a:t>Suggested by Google: </a:t>
                </a:r>
                <a14:m>
                  <m:oMath xmlns:m="http://schemas.openxmlformats.org/officeDocument/2006/math">
                    <m:r>
                      <m:rPr>
                        <m:sty m:val="p"/>
                      </m:rPr>
                      <a:rPr lang="el-GR" b="0" i="1" smtClean="0">
                        <a:latin typeface="Cambria Math" panose="02040503050406030204" pitchFamily="18" charset="0"/>
                      </a:rPr>
                      <m:t>γ</m:t>
                    </m:r>
                    <m:r>
                      <a:rPr lang="en-US" b="0" i="1" smtClean="0">
                        <a:latin typeface="Cambria Math" panose="02040503050406030204" pitchFamily="18" charset="0"/>
                      </a:rPr>
                      <m:t>=0.5</m:t>
                    </m:r>
                  </m:oMath>
                </a14:m>
                <a:r>
                  <a:rPr lang="en-US" dirty="0"/>
                  <a:t> and </a:t>
                </a:r>
                <a14:m>
                  <m:oMath xmlns:m="http://schemas.openxmlformats.org/officeDocument/2006/math">
                    <m:r>
                      <m:rPr>
                        <m:sty m:val="p"/>
                      </m:rPr>
                      <a:rPr lang="el-GR" i="1">
                        <a:latin typeface="Cambria Math" panose="02040503050406030204" pitchFamily="18" charset="0"/>
                      </a:rPr>
                      <m:t>λ</m:t>
                    </m:r>
                    <m:r>
                      <a:rPr lang="en-US" b="0" i="1" smtClean="0">
                        <a:latin typeface="Cambria Math" panose="02040503050406030204" pitchFamily="18" charset="0"/>
                      </a:rPr>
                      <m:t>=0.5</m:t>
                    </m:r>
                  </m:oMath>
                </a14:m>
                <a:r>
                  <a:rPr lang="en-US" dirty="0"/>
                  <a:t>*</a:t>
                </a:r>
              </a:p>
              <a:p>
                <a:pPr marL="460375" lvl="1" indent="-233363"/>
                <a:r>
                  <a:rPr lang="en-US" dirty="0"/>
                  <a:t>Result for different weight combinations in Slide 25</a:t>
                </a:r>
              </a:p>
              <a:p>
                <a:pPr>
                  <a:spcBef>
                    <a:spcPts val="1800"/>
                  </a:spcBef>
                </a:pPr>
                <a:r>
                  <a:rPr lang="en-US" kern="0" dirty="0"/>
                  <a:t>Adjacency matrix generation</a:t>
                </a:r>
              </a:p>
              <a:p>
                <a:pPr marL="460375" lvl="1" indent="-233363"/>
                <a:r>
                  <a:rPr lang="en-US" kern="0" dirty="0"/>
                  <a:t>Nature considers register distance for a pair of nodes</a:t>
                </a:r>
              </a:p>
              <a:p>
                <a:pPr marL="460375" lvl="1" indent="-233363"/>
                <a:r>
                  <a:rPr lang="en-US" i="1" dirty="0"/>
                  <a:t>CT</a:t>
                </a:r>
                <a:r>
                  <a:rPr lang="en-US" dirty="0"/>
                  <a:t> does not consider register distance</a:t>
                </a:r>
              </a:p>
            </p:txBody>
          </p:sp>
        </mc:Choice>
        <mc:Fallback>
          <p:sp>
            <p:nvSpPr>
              <p:cNvPr id="9" name="Content Placeholder 8">
                <a:extLst>
                  <a:ext uri="{FF2B5EF4-FFF2-40B4-BE49-F238E27FC236}">
                    <a16:creationId xmlns:a16="http://schemas.microsoft.com/office/drawing/2014/main" id="{F6501F8A-216E-EDB7-D15B-4FE8820165FB}"/>
                  </a:ext>
                </a:extLst>
              </p:cNvPr>
              <p:cNvSpPr>
                <a:spLocks noGrp="1" noRot="1" noChangeAspect="1" noMove="1" noResize="1" noEditPoints="1" noAdjustHandles="1" noChangeArrowheads="1" noChangeShapeType="1" noTextEdit="1"/>
              </p:cNvSpPr>
              <p:nvPr>
                <p:ph idx="1"/>
              </p:nvPr>
            </p:nvSpPr>
            <p:spPr>
              <a:xfrm>
                <a:off x="3657600" y="990600"/>
                <a:ext cx="8382000" cy="5181600"/>
              </a:xfrm>
              <a:blipFill>
                <a:blip r:embed="rId3"/>
                <a:stretch>
                  <a:fillRect l="-1309" t="-2588" b="-5294"/>
                </a:stretch>
              </a:blipFill>
            </p:spPr>
            <p:txBody>
              <a:bodyPr/>
              <a:lstStyle/>
              <a:p>
                <a:r>
                  <a:rPr lang="en-US">
                    <a:noFill/>
                  </a:rPr>
                  <a:t> </a:t>
                </a:r>
              </a:p>
            </p:txBody>
          </p:sp>
        </mc:Fallback>
      </mc:AlternateContent>
      <p:sp>
        <p:nvSpPr>
          <p:cNvPr id="4" name="Left Brace 3">
            <a:extLst>
              <a:ext uri="{FF2B5EF4-FFF2-40B4-BE49-F238E27FC236}">
                <a16:creationId xmlns:a16="http://schemas.microsoft.com/office/drawing/2014/main" id="{384D6180-F723-79EB-5478-9F2D4D605EE2}"/>
              </a:ext>
            </a:extLst>
          </p:cNvPr>
          <p:cNvSpPr/>
          <p:nvPr/>
        </p:nvSpPr>
        <p:spPr bwMode="auto">
          <a:xfrm>
            <a:off x="2057400" y="2291992"/>
            <a:ext cx="609600" cy="1920240"/>
          </a:xfrm>
          <a:prstGeom prst="leftBrac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6" name="Rectangle 5">
            <a:extLst>
              <a:ext uri="{FF2B5EF4-FFF2-40B4-BE49-F238E27FC236}">
                <a16:creationId xmlns:a16="http://schemas.microsoft.com/office/drawing/2014/main" id="{2382B087-63FA-255F-A52B-FDCCC3622623}"/>
              </a:ext>
            </a:extLst>
          </p:cNvPr>
          <p:cNvSpPr/>
          <p:nvPr/>
        </p:nvSpPr>
        <p:spPr bwMode="auto">
          <a:xfrm>
            <a:off x="2484120" y="2368192"/>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Gridding</a:t>
            </a:r>
          </a:p>
        </p:txBody>
      </p:sp>
      <p:sp>
        <p:nvSpPr>
          <p:cNvPr id="7" name="Rectangle 6">
            <a:extLst>
              <a:ext uri="{FF2B5EF4-FFF2-40B4-BE49-F238E27FC236}">
                <a16:creationId xmlns:a16="http://schemas.microsoft.com/office/drawing/2014/main" id="{D159C07F-85B0-5F42-8FED-8B5C8B97D3FE}"/>
              </a:ext>
            </a:extLst>
          </p:cNvPr>
          <p:cNvSpPr/>
          <p:nvPr/>
        </p:nvSpPr>
        <p:spPr bwMode="auto">
          <a:xfrm>
            <a:off x="2484120" y="3015892"/>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Grouping</a:t>
            </a:r>
          </a:p>
        </p:txBody>
      </p:sp>
      <p:sp>
        <p:nvSpPr>
          <p:cNvPr id="8" name="Rectangle 7">
            <a:extLst>
              <a:ext uri="{FF2B5EF4-FFF2-40B4-BE49-F238E27FC236}">
                <a16:creationId xmlns:a16="http://schemas.microsoft.com/office/drawing/2014/main" id="{5E232DBF-85FB-BABC-B5CA-CCE466896246}"/>
              </a:ext>
            </a:extLst>
          </p:cNvPr>
          <p:cNvSpPr/>
          <p:nvPr/>
        </p:nvSpPr>
        <p:spPr bwMode="auto">
          <a:xfrm>
            <a:off x="2484120" y="3663592"/>
            <a:ext cx="1097280" cy="4572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Clustering</a:t>
            </a:r>
          </a:p>
        </p:txBody>
      </p:sp>
      <p:cxnSp>
        <p:nvCxnSpPr>
          <p:cNvPr id="10" name="Straight Arrow Connector 9">
            <a:extLst>
              <a:ext uri="{FF2B5EF4-FFF2-40B4-BE49-F238E27FC236}">
                <a16:creationId xmlns:a16="http://schemas.microsoft.com/office/drawing/2014/main" id="{DE1FAD77-BC8D-0ADD-3222-0A4508B2A62E}"/>
              </a:ext>
            </a:extLst>
          </p:cNvPr>
          <p:cNvCxnSpPr>
            <a:stCxn id="6" idx="2"/>
            <a:endCxn id="7" idx="0"/>
          </p:cNvCxnSpPr>
          <p:nvPr/>
        </p:nvCxnSpPr>
        <p:spPr bwMode="auto">
          <a:xfrm>
            <a:off x="3032760" y="2825392"/>
            <a:ext cx="0" cy="190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3D4ACCB9-552C-C58D-8E96-807182193E04}"/>
              </a:ext>
            </a:extLst>
          </p:cNvPr>
          <p:cNvCxnSpPr/>
          <p:nvPr/>
        </p:nvCxnSpPr>
        <p:spPr bwMode="auto">
          <a:xfrm>
            <a:off x="3035046" y="3473092"/>
            <a:ext cx="0" cy="19050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3" name="Rectangle 12">
            <a:extLst>
              <a:ext uri="{FF2B5EF4-FFF2-40B4-BE49-F238E27FC236}">
                <a16:creationId xmlns:a16="http://schemas.microsoft.com/office/drawing/2014/main" id="{3B537C72-F00A-1680-669B-8779EFA6C183}"/>
              </a:ext>
            </a:extLst>
          </p:cNvPr>
          <p:cNvSpPr/>
          <p:nvPr/>
        </p:nvSpPr>
        <p:spPr bwMode="auto">
          <a:xfrm>
            <a:off x="304800" y="1143000"/>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Placed Netlist</a:t>
            </a:r>
          </a:p>
        </p:txBody>
      </p:sp>
      <p:sp>
        <p:nvSpPr>
          <p:cNvPr id="14" name="Rectangle 13">
            <a:extLst>
              <a:ext uri="{FF2B5EF4-FFF2-40B4-BE49-F238E27FC236}">
                <a16:creationId xmlns:a16="http://schemas.microsoft.com/office/drawing/2014/main" id="{8F64377E-C1C5-1FF3-CE9A-93F2163C8366}"/>
              </a:ext>
            </a:extLst>
          </p:cNvPr>
          <p:cNvSpPr/>
          <p:nvPr/>
        </p:nvSpPr>
        <p:spPr bwMode="auto">
          <a:xfrm>
            <a:off x="304800" y="2039848"/>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LEF / DEF to </a:t>
            </a:r>
          </a:p>
          <a:p>
            <a:pPr algn="ctr" eaLnBrk="0" fontAlgn="base" hangingPunct="0">
              <a:spcBef>
                <a:spcPct val="0"/>
              </a:spcBef>
              <a:spcAft>
                <a:spcPct val="0"/>
              </a:spcAft>
            </a:pPr>
            <a:r>
              <a:rPr lang="en-US" b="1" dirty="0">
                <a:latin typeface="Arial Narrow" pitchFamily="34" charset="0"/>
              </a:rPr>
              <a:t>Protobuf converter</a:t>
            </a:r>
          </a:p>
        </p:txBody>
      </p:sp>
      <p:sp>
        <p:nvSpPr>
          <p:cNvPr id="15" name="Rectangle 14">
            <a:extLst>
              <a:ext uri="{FF2B5EF4-FFF2-40B4-BE49-F238E27FC236}">
                <a16:creationId xmlns:a16="http://schemas.microsoft.com/office/drawing/2014/main" id="{709BAC06-51A2-DA0E-6D65-5337D0AD0AB0}"/>
              </a:ext>
            </a:extLst>
          </p:cNvPr>
          <p:cNvSpPr/>
          <p:nvPr/>
        </p:nvSpPr>
        <p:spPr bwMode="auto">
          <a:xfrm>
            <a:off x="304800" y="2936696"/>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1" dirty="0">
                <a:latin typeface="Arial Narrow" pitchFamily="34" charset="0"/>
              </a:rPr>
              <a:t>CT</a:t>
            </a:r>
            <a:r>
              <a:rPr lang="en-US" b="1" dirty="0">
                <a:latin typeface="Arial Narrow" pitchFamily="34" charset="0"/>
              </a:rPr>
              <a:t> Grouping Flow</a:t>
            </a:r>
          </a:p>
        </p:txBody>
      </p:sp>
      <p:sp>
        <p:nvSpPr>
          <p:cNvPr id="19" name="Rectangle 18">
            <a:extLst>
              <a:ext uri="{FF2B5EF4-FFF2-40B4-BE49-F238E27FC236}">
                <a16:creationId xmlns:a16="http://schemas.microsoft.com/office/drawing/2014/main" id="{A9E0590B-3EB6-BCCF-B106-64CDD0F51828}"/>
              </a:ext>
            </a:extLst>
          </p:cNvPr>
          <p:cNvSpPr/>
          <p:nvPr/>
        </p:nvSpPr>
        <p:spPr bwMode="auto">
          <a:xfrm>
            <a:off x="304800" y="3833544"/>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i="1" dirty="0">
                <a:latin typeface="Arial Narrow" pitchFamily="34" charset="0"/>
              </a:rPr>
              <a:t>CT</a:t>
            </a:r>
            <a:r>
              <a:rPr lang="en-US" b="1" dirty="0">
                <a:latin typeface="Arial Narrow" pitchFamily="34" charset="0"/>
              </a:rPr>
              <a:t> Training</a:t>
            </a:r>
          </a:p>
        </p:txBody>
      </p:sp>
      <p:sp>
        <p:nvSpPr>
          <p:cNvPr id="23" name="Rectangle 22">
            <a:extLst>
              <a:ext uri="{FF2B5EF4-FFF2-40B4-BE49-F238E27FC236}">
                <a16:creationId xmlns:a16="http://schemas.microsoft.com/office/drawing/2014/main" id="{C70167E4-A2EA-0C23-6AAE-F6A62C2ED9F6}"/>
              </a:ext>
            </a:extLst>
          </p:cNvPr>
          <p:cNvSpPr/>
          <p:nvPr/>
        </p:nvSpPr>
        <p:spPr bwMode="auto">
          <a:xfrm>
            <a:off x="304800" y="4730392"/>
            <a:ext cx="1752600" cy="60960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b="1" dirty="0">
                <a:latin typeface="Arial Narrow" pitchFamily="34" charset="0"/>
              </a:rPr>
              <a:t>Final Macro </a:t>
            </a:r>
          </a:p>
          <a:p>
            <a:pPr algn="ctr" eaLnBrk="0" fontAlgn="base" hangingPunct="0">
              <a:spcBef>
                <a:spcPct val="0"/>
              </a:spcBef>
              <a:spcAft>
                <a:spcPct val="0"/>
              </a:spcAft>
            </a:pPr>
            <a:r>
              <a:rPr lang="en-US" b="1" dirty="0">
                <a:latin typeface="Arial Narrow" pitchFamily="34" charset="0"/>
              </a:rPr>
              <a:t>Placement Solution</a:t>
            </a:r>
          </a:p>
        </p:txBody>
      </p:sp>
      <p:cxnSp>
        <p:nvCxnSpPr>
          <p:cNvPr id="25" name="Straight Arrow Connector 24">
            <a:extLst>
              <a:ext uri="{FF2B5EF4-FFF2-40B4-BE49-F238E27FC236}">
                <a16:creationId xmlns:a16="http://schemas.microsoft.com/office/drawing/2014/main" id="{9D4BEDD0-8AFC-79A2-FDBC-343FE6AA366F}"/>
              </a:ext>
            </a:extLst>
          </p:cNvPr>
          <p:cNvCxnSpPr>
            <a:stCxn id="13" idx="2"/>
            <a:endCxn id="14" idx="0"/>
          </p:cNvCxnSpPr>
          <p:nvPr/>
        </p:nvCxnSpPr>
        <p:spPr bwMode="auto">
          <a:xfrm>
            <a:off x="1181100" y="1752600"/>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624B6927-BEC9-AACC-CA43-244FA8A94D3A}"/>
              </a:ext>
            </a:extLst>
          </p:cNvPr>
          <p:cNvCxnSpPr/>
          <p:nvPr/>
        </p:nvCxnSpPr>
        <p:spPr bwMode="auto">
          <a:xfrm>
            <a:off x="1179576" y="2660800"/>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D1C05089-23CB-B69B-C7EE-B16983E05411}"/>
              </a:ext>
            </a:extLst>
          </p:cNvPr>
          <p:cNvCxnSpPr/>
          <p:nvPr/>
        </p:nvCxnSpPr>
        <p:spPr bwMode="auto">
          <a:xfrm>
            <a:off x="1179576" y="3556912"/>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01519B39-040A-4AA5-D45E-6B5E5363A148}"/>
              </a:ext>
            </a:extLst>
          </p:cNvPr>
          <p:cNvCxnSpPr/>
          <p:nvPr/>
        </p:nvCxnSpPr>
        <p:spPr bwMode="auto">
          <a:xfrm>
            <a:off x="1179576" y="4453024"/>
            <a:ext cx="0" cy="287248"/>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 name="TextBox 1">
            <a:extLst>
              <a:ext uri="{FF2B5EF4-FFF2-40B4-BE49-F238E27FC236}">
                <a16:creationId xmlns:a16="http://schemas.microsoft.com/office/drawing/2014/main" id="{0A71BBC0-E742-5377-0480-658ED0E98241}"/>
              </a:ext>
            </a:extLst>
          </p:cNvPr>
          <p:cNvSpPr txBox="1"/>
          <p:nvPr/>
        </p:nvSpPr>
        <p:spPr>
          <a:xfrm>
            <a:off x="4648200" y="6527913"/>
            <a:ext cx="574804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 Wu, Google Brain, personal communication, August 2022</a:t>
            </a:r>
          </a:p>
        </p:txBody>
      </p:sp>
      <p:sp>
        <p:nvSpPr>
          <p:cNvPr id="5" name="Rectangle 4">
            <a:extLst>
              <a:ext uri="{FF2B5EF4-FFF2-40B4-BE49-F238E27FC236}">
                <a16:creationId xmlns:a16="http://schemas.microsoft.com/office/drawing/2014/main" id="{C1F4D83C-FB44-F997-EE7C-567B7C64C998}"/>
              </a:ext>
            </a:extLst>
          </p:cNvPr>
          <p:cNvSpPr/>
          <p:nvPr/>
        </p:nvSpPr>
        <p:spPr bwMode="auto">
          <a:xfrm>
            <a:off x="188604" y="913902"/>
            <a:ext cx="2063676" cy="2749690"/>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12" name="Rectangle 11">
            <a:extLst>
              <a:ext uri="{FF2B5EF4-FFF2-40B4-BE49-F238E27FC236}">
                <a16:creationId xmlns:a16="http://schemas.microsoft.com/office/drawing/2014/main" id="{10B6CCEF-2D63-52CB-0D02-343A5217D7E5}"/>
              </a:ext>
            </a:extLst>
          </p:cNvPr>
          <p:cNvSpPr/>
          <p:nvPr/>
        </p:nvSpPr>
        <p:spPr bwMode="auto">
          <a:xfrm>
            <a:off x="2293895" y="2171451"/>
            <a:ext cx="1363705" cy="2157649"/>
          </a:xfrm>
          <a:prstGeom prst="rect">
            <a:avLst/>
          </a:prstGeom>
          <a:solidFill>
            <a:srgbClr val="FFFF00">
              <a:alpha val="21961"/>
            </a:srgbClr>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3197003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500"/>
                                        <p:tgtEl>
                                          <p:spTgt spid="9">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fade">
                                      <p:cBhvr>
                                        <p:cTn id="38" dur="500"/>
                                        <p:tgtEl>
                                          <p:spTgt spid="9">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8" end="8"/>
                                            </p:txEl>
                                          </p:spTgt>
                                        </p:tgtEl>
                                        <p:attrNameLst>
                                          <p:attrName>style.visibility</p:attrName>
                                        </p:attrNameLst>
                                      </p:cBhvr>
                                      <p:to>
                                        <p:strVal val="visible"/>
                                      </p:to>
                                    </p:set>
                                    <p:animEffect transition="in" filter="fade">
                                      <p:cBhvr>
                                        <p:cTn id="46" dur="500"/>
                                        <p:tgtEl>
                                          <p:spTgt spid="9">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Effect transition="in" filter="fade">
                                      <p:cBhvr>
                                        <p:cTn id="49" dur="500"/>
                                        <p:tgtEl>
                                          <p:spTgt spid="9">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xEl>
                                              <p:pRg st="10" end="10"/>
                                            </p:txEl>
                                          </p:spTgt>
                                        </p:tgtEl>
                                        <p:attrNameLst>
                                          <p:attrName>style.visibility</p:attrName>
                                        </p:attrNameLst>
                                      </p:cBhvr>
                                      <p:to>
                                        <p:strVal val="visible"/>
                                      </p:to>
                                    </p:set>
                                    <p:animEffect transition="in" filter="fade">
                                      <p:cBhvr>
                                        <p:cTn id="5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12" grpId="0" animBg="1"/>
      <p:bldP spid="12" grpId="1" animBg="1"/>
    </p:bldLst>
  </p:timing>
</p:sld>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60028</TotalTime>
  <Words>5837</Words>
  <Application>Microsoft Office PowerPoint</Application>
  <PresentationFormat>Widescreen</PresentationFormat>
  <Paragraphs>642</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Cambria Math</vt:lpstr>
      <vt:lpstr>LinLibertineT</vt:lpstr>
      <vt:lpstr>Monotype Sorts</vt:lpstr>
      <vt:lpstr>Tahoma</vt:lpstr>
      <vt:lpstr>1_ABKGROUP</vt:lpstr>
      <vt:lpstr>Assessment of Reinforcement Learning for Macro Placement</vt:lpstr>
      <vt:lpstr>June 2021: Google’s Nature Paper</vt:lpstr>
      <vt:lpstr>January 2022: Google’s Circuit Training</vt:lpstr>
      <vt:lpstr>March 28, 2022: Stronger Baselines</vt:lpstr>
      <vt:lpstr>Why MacroPlacement ?</vt:lpstr>
      <vt:lpstr>Our MacroPlacement Effort</vt:lpstr>
      <vt:lpstr>Outline</vt:lpstr>
      <vt:lpstr>Circuit Training (CT) Flow</vt:lpstr>
      <vt:lpstr>Mismatch Between CT and The Nature Paper</vt:lpstr>
      <vt:lpstr>Blackbox Element: Force-Directed Placement</vt:lpstr>
      <vt:lpstr>Blackbox Element: Proxy Cost</vt:lpstr>
      <vt:lpstr>Missing Elements: Format Translator and SA</vt:lpstr>
      <vt:lpstr>Outline</vt:lpstr>
      <vt:lpstr>MacroPlacement: Modern Benchmarks</vt:lpstr>
      <vt:lpstr>Commercial Evaluation Flow</vt:lpstr>
      <vt:lpstr>Outline</vt:lpstr>
      <vt:lpstr>Ablation Study of CT (Section 5.2)</vt:lpstr>
      <vt:lpstr>Nature Table 1 Metrics: Modern Benchmarks</vt:lpstr>
      <vt:lpstr>Human Outperforms CT for Macro-Heavy Designs</vt:lpstr>
      <vt:lpstr>Macro Placement Solutions: Ariane133</vt:lpstr>
      <vt:lpstr>Macro Placement Solutions: BlackParrot</vt:lpstr>
      <vt:lpstr>Outline</vt:lpstr>
      <vt:lpstr>Academic Benchmark: Evaluation Flow</vt:lpstr>
      <vt:lpstr>CT, SA and RePlAce Result of ICCAD04 Benchmarks</vt:lpstr>
      <vt:lpstr>CT vs. SA: Different Proxy Cost Weight Combinations</vt:lpstr>
      <vt:lpstr>MacroPlacement Repo: More Ablation Studies</vt:lpstr>
      <vt:lpstr>Outline</vt:lpstr>
      <vt:lpstr>Conclusion</vt:lpstr>
      <vt:lpstr>Runtimes (Wall Times) of Different Macro Placers</vt:lpstr>
      <vt:lpstr>FAQ</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Kwangsoo Han</dc:creator>
  <cp:lastModifiedBy>Kahng, Andrew</cp:lastModifiedBy>
  <cp:revision>3450</cp:revision>
  <cp:lastPrinted>2023-03-02T19:07:23Z</cp:lastPrinted>
  <dcterms:created xsi:type="dcterms:W3CDTF">2006-08-16T00:00:00Z</dcterms:created>
  <dcterms:modified xsi:type="dcterms:W3CDTF">2023-03-14T07:21:34Z</dcterms:modified>
</cp:coreProperties>
</file>