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16" r:id="rId2"/>
    <p:sldId id="317" r:id="rId3"/>
    <p:sldId id="279" r:id="rId4"/>
    <p:sldId id="281" r:id="rId5"/>
    <p:sldId id="282" r:id="rId6"/>
    <p:sldId id="283" r:id="rId7"/>
    <p:sldId id="326" r:id="rId8"/>
    <p:sldId id="286" r:id="rId9"/>
    <p:sldId id="306" r:id="rId10"/>
    <p:sldId id="271" r:id="rId11"/>
    <p:sldId id="269" r:id="rId12"/>
    <p:sldId id="315" r:id="rId13"/>
    <p:sldId id="312" r:id="rId14"/>
    <p:sldId id="322" r:id="rId15"/>
    <p:sldId id="324" r:id="rId16"/>
    <p:sldId id="314" r:id="rId17"/>
    <p:sldId id="313" r:id="rId18"/>
    <p:sldId id="307" r:id="rId19"/>
    <p:sldId id="319" r:id="rId20"/>
    <p:sldId id="325" r:id="rId21"/>
    <p:sldId id="320" r:id="rId22"/>
    <p:sldId id="308" r:id="rId23"/>
    <p:sldId id="295" r:id="rId24"/>
    <p:sldId id="278" r:id="rId2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fol2F9htItfDCdHdIWrLK8A3V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 Kahng"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7030A0"/>
    <a:srgbClr val="8B5EB7"/>
    <a:srgbClr val="FF0000"/>
    <a:srgbClr val="7371FF"/>
    <a:srgbClr val="4472C4"/>
    <a:srgbClr val="203864"/>
    <a:srgbClr val="76FF50"/>
    <a:srgbClr val="FDF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F47135-51DF-4F41-B52F-BF252A7DF721}">
  <a:tblStyle styleId="{8EF47135-51DF-4F41-B52F-BF252A7DF7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4995" autoAdjust="0"/>
    <p:restoredTop sz="26781" autoAdjust="0"/>
  </p:normalViewPr>
  <p:slideViewPr>
    <p:cSldViewPr snapToGrid="0">
      <p:cViewPr varScale="1">
        <p:scale>
          <a:sx n="22" d="100"/>
          <a:sy n="22" d="100"/>
        </p:scale>
        <p:origin x="2020" y="28"/>
      </p:cViewPr>
      <p:guideLst>
        <p:guide orient="horz" pos="1620"/>
        <p:guide pos="2880"/>
      </p:guideLst>
    </p:cSldViewPr>
  </p:slideViewPr>
  <p:notesTextViewPr>
    <p:cViewPr>
      <p:scale>
        <a:sx n="202" d="100"/>
        <a:sy n="202" d="100"/>
      </p:scale>
      <p:origin x="0" y="-55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58750" indent="0" rtl="0">
              <a:spcBef>
                <a:spcPts val="0"/>
              </a:spcBef>
              <a:spcAft>
                <a:spcPts val="0"/>
              </a:spcAft>
              <a:buFontTx/>
              <a:buNone/>
            </a:pPr>
            <a:r>
              <a:rPr lang="en-US" sz="1800" b="0" i="0" u="none" strike="noStrike" dirty="0">
                <a:solidFill>
                  <a:srgbClr val="000000"/>
                </a:solidFill>
                <a:effectLst/>
                <a:latin typeface="Arial" panose="020B0604020202020204" pitchFamily="34" charset="0"/>
              </a:rPr>
              <a:t>Hello everyone, I am Bodhi, a first year PhD student at UC San Diego.</a:t>
            </a:r>
            <a:endParaRPr lang="en-US" b="0" dirty="0">
              <a:effectLst/>
            </a:endParaRPr>
          </a:p>
          <a:p>
            <a:pPr marL="158750" indent="0" rtl="0">
              <a:spcBef>
                <a:spcPts val="0"/>
              </a:spcBef>
              <a:spcAft>
                <a:spcPts val="0"/>
              </a:spcAft>
              <a:buFontTx/>
              <a:buNone/>
            </a:pPr>
            <a:r>
              <a:rPr lang="en-US" sz="1800" b="0" i="0" u="none" strike="noStrike" dirty="0">
                <a:solidFill>
                  <a:srgbClr val="000000"/>
                </a:solidFill>
                <a:effectLst/>
                <a:latin typeface="Arial" panose="020B0604020202020204" pitchFamily="34" charset="0"/>
              </a:rPr>
              <a:t>This talk is about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 Supervised Spectral Framework for Hypergraph Partition Solution Improvement. This work is a collaboration between AMD, NJIT and UCSD.</a:t>
            </a:r>
            <a:endParaRPr lang="en-US" b="0" dirty="0">
              <a:effectLst/>
            </a:endParaRPr>
          </a:p>
          <a:p>
            <a:pPr marL="158750" indent="0">
              <a:buFontTx/>
              <a:buNone/>
            </a:pPr>
            <a:br>
              <a:rPr lang="en-US" dirty="0"/>
            </a:br>
            <a:endParaRPr lang="en-US" dirty="0"/>
          </a:p>
        </p:txBody>
      </p:sp>
      <p:sp>
        <p:nvSpPr>
          <p:cNvPr id="91" name="Google Shape;9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f9a39b978_1_100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ff9a39b978_1_100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start with a hint partition for supervision. </a:t>
            </a:r>
            <a:endParaRPr lang="en-US" b="0" dirty="0">
              <a:effectLst/>
            </a:endParaRP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use this hint to define a secondary B graph which is incorporated in the generalized eigenvalue problem as L_B, shown in the figure.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step generates an embedding for the vertices, which gives us the global view of the hypergraph. </a:t>
            </a:r>
            <a:endParaRPr lang="en-US" b="0" dirty="0">
              <a:effectLst/>
            </a:endParaRP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step 2, based on the generated embedding we construct trees and we solve the partitioning problem on these trees, thus giving us multiple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step helps us to explore many potentially good partitions of the hypergraph.</a:t>
            </a:r>
            <a:endParaRPr lang="en-US" b="0" dirty="0">
              <a:effectLst/>
            </a:endParaRP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Step 3 we combine partitions generated from the trees using the cut-overlay clustering to obtain a coarse hypergraph which is then partitioned.</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step tries to improve over suboptimal partitions by combining them and searching a larger solution space.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first step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is generating a vertex embedding using supervision with spectral.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Recall, supervision in spectral means leveraging a known 2-way partition to guide the computation of the eigenvectors.</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call this known 2-way partition a hint. This is shown with the black dashed line in the example hypergraph.</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how does supervised spectral work?</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First the hypergraph is converted into a proxy graph.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is the clique expansion graph, G which is constructed from the clique transformation of hyperedges.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clique expansion graph is the standard way of converting a hypergraph to an equivalent graph.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Equation 1 encodes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on graph 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Minimizing equation 1 implies minimizing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on the hypergraph.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Recall that we are interested in balanced partitions.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we construct a complete weighted graph, </a:t>
            </a:r>
            <a:r>
              <a:rPr lang="en-US" sz="1800" b="0" i="0" u="none" strike="noStrike" dirty="0" err="1">
                <a:solidFill>
                  <a:srgbClr val="000000"/>
                </a:solidFill>
                <a:effectLst/>
                <a:latin typeface="Arial" panose="020B0604020202020204" pitchFamily="34" charset="0"/>
              </a:rPr>
              <a:t>G_w</a:t>
            </a:r>
            <a:r>
              <a:rPr lang="en-US" sz="1800" b="0" i="0" u="none" strike="noStrike" dirty="0">
                <a:solidFill>
                  <a:srgbClr val="000000"/>
                </a:solidFill>
                <a:effectLst/>
                <a:latin typeface="Arial" panose="020B0604020202020204" pitchFamily="34" charset="0"/>
              </a:rPr>
              <a:t> to incentivize balance between the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graph </a:t>
            </a:r>
            <a:r>
              <a:rPr lang="en-US" sz="1800" b="0" i="0" u="none" strike="noStrike" dirty="0" err="1">
                <a:solidFill>
                  <a:srgbClr val="000000"/>
                </a:solidFill>
                <a:effectLst/>
                <a:latin typeface="Arial" panose="020B0604020202020204" pitchFamily="34" charset="0"/>
              </a:rPr>
              <a:t>G_w</a:t>
            </a:r>
            <a:r>
              <a:rPr lang="en-US" sz="1800" b="0" i="0" u="none" strike="noStrike" dirty="0">
                <a:solidFill>
                  <a:srgbClr val="000000"/>
                </a:solidFill>
                <a:effectLst/>
                <a:latin typeface="Arial" panose="020B0604020202020204" pitchFamily="34" charset="0"/>
              </a:rPr>
              <a:t> incorporates vertex-weights and can incentivize balanced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Each edge in </a:t>
            </a:r>
            <a:r>
              <a:rPr lang="en-US" sz="1800" b="0" i="0" u="none" strike="noStrike" dirty="0" err="1">
                <a:solidFill>
                  <a:srgbClr val="000000"/>
                </a:solidFill>
                <a:effectLst/>
                <a:latin typeface="Arial" panose="020B0604020202020204" pitchFamily="34" charset="0"/>
              </a:rPr>
              <a:t>G_w</a:t>
            </a:r>
            <a:r>
              <a:rPr lang="en-US" sz="1800" b="0" i="0" u="none" strike="noStrike" dirty="0">
                <a:solidFill>
                  <a:srgbClr val="000000"/>
                </a:solidFill>
                <a:effectLst/>
                <a:latin typeface="Arial" panose="020B0604020202020204" pitchFamily="34" charset="0"/>
              </a:rPr>
              <a:t> is weighted by the product of the vertex weights that the edge connects.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 example vertices v6 and v5 are connected with an edge weighted with the product of the weight of vertex v6 and v5.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Equation 2 encodes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on this graph. Maximizing 2 implies balance.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br>
              <a:rPr lang="en-US" b="0" dirty="0">
                <a:effectLst/>
              </a:rPr>
            </a:br>
            <a:r>
              <a:rPr lang="en-US" b="0" dirty="0">
                <a:effectLst/>
              </a:rPr>
              <a:t>Finally, we introduce supervision into the problem formulation.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this, we compute a complete bipartite graph, </a:t>
            </a:r>
            <a:r>
              <a:rPr lang="en-US" sz="1800" b="0" i="0" u="none" strike="noStrike" dirty="0" err="1">
                <a:solidFill>
                  <a:srgbClr val="000000"/>
                </a:solidFill>
                <a:effectLst/>
                <a:latin typeface="Arial" panose="020B0604020202020204" pitchFamily="34" charset="0"/>
              </a:rPr>
              <a:t>G_h</a:t>
            </a:r>
            <a:r>
              <a:rPr lang="en-US" sz="1800" b="0" i="0" u="none" strike="noStrike" dirty="0">
                <a:solidFill>
                  <a:srgbClr val="000000"/>
                </a:solidFill>
                <a:effectLst/>
                <a:latin typeface="Arial" panose="020B0604020202020204" pitchFamily="34" charset="0"/>
              </a:rPr>
              <a:t> from the given hint partition.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 given example vertices v1, v2 and v4 are on one side of the partition and hence this vertex set becomes one of the two sets of the complete bipartite graph.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Equation 3 encodes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on the graph </a:t>
            </a:r>
            <a:r>
              <a:rPr lang="en-US" sz="1800" b="0" i="0" u="none" strike="noStrike" dirty="0" err="1">
                <a:solidFill>
                  <a:srgbClr val="000000"/>
                </a:solidFill>
                <a:effectLst/>
                <a:latin typeface="Arial" panose="020B0604020202020204" pitchFamily="34" charset="0"/>
              </a:rPr>
              <a:t>G_h</a:t>
            </a:r>
            <a:r>
              <a:rPr lang="en-US" sz="1800" b="0" i="0" u="none" strike="noStrike" dirty="0">
                <a:solidFill>
                  <a:srgbClr val="000000"/>
                </a:solidFill>
                <a:effectLst/>
                <a:latin typeface="Arial" panose="020B0604020202020204" pitchFamily="34" charset="0"/>
              </a:rPr>
              <a: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Maximizing 3 implies preserving the hint.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other words we incentivize the computation of partitions that are similar to the hint.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preservation of hint is termed as supervision.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Finally we combine equations 1,2,3 to formulate equation 4.</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graph B is obtained by superimposing edges of the hint graph and the weight balance complete graph.</a:t>
            </a:r>
            <a:endParaRPr lang="en-US" b="0" dirty="0">
              <a:effectLst/>
            </a:endParaRP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real vectors x, equation 4 can be solved by solving the generalized eigenvalue problem, as shown in the bottom.</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equation is solved using a fast solver and a very efficient preconditioner.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Details about these can be found in Section 4.1 the paper.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mentioned we use weighted complete graphs, clique expansions and complete bipartite graphs in our formulation.</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These are dense graphs and would occupy a lot of memory.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But none of these are explicitly constructed and are implicitly accessed through functions which multiply their </a:t>
            </a:r>
            <a:r>
              <a:rPr lang="en-US" sz="1800" b="0" i="0" u="none" strike="noStrike" dirty="0" err="1">
                <a:solidFill>
                  <a:srgbClr val="000000"/>
                </a:solidFill>
                <a:effectLst/>
                <a:latin typeface="Arial" panose="020B0604020202020204" pitchFamily="34" charset="0"/>
              </a:rPr>
              <a:t>laplacians</a:t>
            </a:r>
            <a:r>
              <a:rPr lang="en-US" sz="1800" b="0" i="0" u="none" strike="noStrike" dirty="0">
                <a:solidFill>
                  <a:srgbClr val="000000"/>
                </a:solidFill>
                <a:effectLst/>
                <a:latin typeface="Arial" panose="020B0604020202020204" pitchFamily="34" charset="0"/>
              </a:rPr>
              <a:t> with the vector x.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 dirty="0"/>
          </a:p>
        </p:txBody>
      </p:sp>
    </p:spTree>
    <p:extLst>
      <p:ext uri="{BB962C8B-B14F-4D97-AF65-F5344CB8AC3E}">
        <p14:creationId xmlns:p14="http://schemas.microsoft.com/office/powerpoint/2010/main" val="153504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second step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converts the embeddings into a partition.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Traditional spectral partitioning algorithms sort the eigenvector coordinates to generate a linear ordering thus forming a path graph which is then partitioned, as shown in the figure on the right. </a:t>
            </a:r>
            <a:endParaRPr lang="en-US" b="0" dirty="0">
              <a:effectLst/>
            </a:endParaRPr>
          </a:p>
          <a:p>
            <a:pPr marL="158750" indent="0" rtl="0">
              <a:spcBef>
                <a:spcPts val="0"/>
              </a:spcBef>
              <a:spcAft>
                <a:spcPts val="0"/>
              </a:spcAft>
              <a:buNone/>
            </a:pP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In the figure x5, x4 and so on represents the eigenvector coordinates of vertex v5, v4 and so on. </a:t>
            </a:r>
            <a:endParaRPr lang="en-US" b="0" dirty="0">
              <a:effectLst/>
            </a:endParaRPr>
          </a:p>
          <a:p>
            <a:pPr marL="158750" indent="0" rtl="0">
              <a:spcBef>
                <a:spcPts val="0"/>
              </a:spcBef>
              <a:spcAft>
                <a:spcPts val="0"/>
              </a:spcAft>
              <a:buNone/>
            </a:pPr>
            <a:endParaRPr lang="en-US" b="0" dirty="0">
              <a:effectLst/>
            </a:endParaRPr>
          </a:p>
          <a:p>
            <a:pPr marL="158750" indent="0" rtl="0">
              <a:spcBef>
                <a:spcPts val="0"/>
              </a:spcBef>
              <a:spcAft>
                <a:spcPts val="0"/>
              </a:spcAft>
              <a:buNone/>
            </a:pPr>
            <a:r>
              <a:rPr lang="en-US" b="0" dirty="0">
                <a:effectLst/>
              </a:rPr>
              <a:t>The path graphs naturally arrange together vertices with similar global positioning in the embedding, but neighboring vertices in the path graph may not be neighbors in the original hypergraph. </a:t>
            </a:r>
          </a:p>
          <a:p>
            <a:pPr marL="158750" indent="0" rtl="0">
              <a:spcBef>
                <a:spcPts val="0"/>
              </a:spcBef>
              <a:spcAft>
                <a:spcPts val="0"/>
              </a:spcAft>
              <a:buNone/>
            </a:pPr>
            <a:r>
              <a:rPr lang="en-US" b="0" dirty="0">
                <a:effectLst/>
              </a:rPr>
              <a:t>Hence local neighborhood information is not full preserved, as shown with vertices v1 and v5 in the example. </a:t>
            </a:r>
            <a:br>
              <a:rPr lang="en-US" b="0" dirty="0">
                <a:effectLst/>
              </a:rPr>
            </a:br>
            <a:r>
              <a:rPr lang="en-US" sz="1800" b="0" i="0" u="none" strike="noStrike" dirty="0">
                <a:solidFill>
                  <a:srgbClr val="000000"/>
                </a:solidFill>
                <a:effectLst/>
                <a:latin typeface="Arial" panose="020B0604020202020204" pitchFamily="34" charset="0"/>
              </a:rPr>
              <a:t>This can potentially lead to poor solutions since both global and local information are equally important in partitioning.</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To solve this limitation,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constructs spanning trees which incorporates both the local connectivity and the global structure of the hypergraph. </a:t>
            </a:r>
            <a:endParaRPr lang="en-US" b="0" dirty="0">
              <a:effectLst/>
            </a:endParaRPr>
          </a:p>
          <a:p>
            <a:pPr marL="158750" indent="0">
              <a:buNone/>
            </a:pPr>
            <a:br>
              <a:rPr lang="en-US" dirty="0"/>
            </a:br>
            <a:endParaRPr lang="en" dirty="0"/>
          </a:p>
        </p:txBody>
      </p:sp>
    </p:spTree>
    <p:extLst>
      <p:ext uri="{BB962C8B-B14F-4D97-AF65-F5344CB8AC3E}">
        <p14:creationId xmlns:p14="http://schemas.microsoft.com/office/powerpoint/2010/main" val="20477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Here is how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converts the embeddings to partitions.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Remember we do not compute the clique expansion graph explicitly.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Hence a proxy graph G’ is computed which is spectrally similar to the clique expansion graph 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G’ is termed as the spectral </a:t>
            </a:r>
            <a:r>
              <a:rPr lang="en-US" sz="1800" b="0" i="0" u="none" strike="noStrike" dirty="0" err="1">
                <a:solidFill>
                  <a:srgbClr val="000000"/>
                </a:solidFill>
                <a:effectLst/>
                <a:latin typeface="Arial" panose="020B0604020202020204" pitchFamily="34" charset="0"/>
              </a:rPr>
              <a:t>sparsifier</a:t>
            </a:r>
            <a:r>
              <a:rPr lang="en-US" sz="1800" b="0" i="0" u="none" strike="noStrike" dirty="0">
                <a:solidFill>
                  <a:srgbClr val="000000"/>
                </a:solidFill>
                <a:effectLst/>
                <a:latin typeface="Arial" panose="020B0604020202020204" pitchFamily="34" charset="0"/>
              </a:rPr>
              <a:t> of G.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order to preserve local connectivity of the hypergraph, this graph G’ is computed.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Next, we want to preserve the embeddings generated from the eigenvectors, i.e. we want to preserve the global view of the hypergraph.</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this we reweigh the edges of G’ according to the distances between the vertices of the edges in the given embedding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 figure the edges of G’ are reweighed by this logic.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example the edge between vertex v3 and v6 is reweighed with the distance between the vertices in the embedding, the absolute value of x3 – x6. </a:t>
            </a:r>
            <a:endParaRPr lang="en-US" b="0" dirty="0">
              <a:effectLst/>
            </a:endParaRPr>
          </a:p>
          <a:p>
            <a:pPr marL="158750" indent="0" rtl="0">
              <a:spcBef>
                <a:spcPts val="0"/>
              </a:spcBef>
              <a:spcAft>
                <a:spcPts val="0"/>
              </a:spcAft>
              <a:buNone/>
            </a:pPr>
            <a:endParaRPr lang="en-US" b="0" dirty="0">
              <a:effectLst/>
            </a:endParaRPr>
          </a:p>
          <a:p>
            <a:pPr marL="158750" indent="0" rtl="0">
              <a:spcBef>
                <a:spcPts val="0"/>
              </a:spcBef>
              <a:spcAft>
                <a:spcPts val="0"/>
              </a:spcAft>
              <a:buNone/>
            </a:pPr>
            <a:r>
              <a:rPr lang="en-US" b="0" dirty="0">
                <a:effectLst/>
              </a:rPr>
              <a:t>Given the graph G’, </a:t>
            </a:r>
            <a:r>
              <a:rPr lang="en-US" sz="1800" b="0" i="0" u="none" strike="noStrike" dirty="0">
                <a:solidFill>
                  <a:srgbClr val="000000"/>
                </a:solidFill>
                <a:effectLst/>
                <a:latin typeface="Arial" panose="020B0604020202020204" pitchFamily="34" charset="0"/>
              </a:rPr>
              <a:t>we only want to consider vertices that are physically connected and in close vicinity of each other in the embedding.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this purpose we compute spanning trees.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Given a tree, we now need to scan it for a partition. </a:t>
            </a: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Unlike the path graph doing this is non-trivial but still it can be done in linear time using </a:t>
            </a:r>
            <a:r>
              <a:rPr lang="en-US" sz="1800" b="0" i="0" u="none" strike="noStrike" dirty="0">
                <a:solidFill>
                  <a:srgbClr val="000000"/>
                </a:solidFill>
                <a:effectLst/>
                <a:latin typeface="Arial" panose="020B0604020202020204" pitchFamily="34" charset="0"/>
              </a:rPr>
              <a:t>a least common ancestor based algorithm.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Different trees can generate different partitions. </a:t>
            </a: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This helps to explore a larger solution space for potentially good partitions.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Hence we compute multiple spanning trees, which gives us multiple partitions of the hypergraph.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More details about this, can be found in Section 4.3 of the paper.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 dirty="0"/>
          </a:p>
        </p:txBody>
      </p:sp>
    </p:spTree>
    <p:extLst>
      <p:ext uri="{BB962C8B-B14F-4D97-AF65-F5344CB8AC3E}">
        <p14:creationId xmlns:p14="http://schemas.microsoft.com/office/powerpoint/2010/main" val="179604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Now I give a brief overview of how a partition is generated from a given tree.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[CLICK]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u="none" strike="noStrike" dirty="0">
                <a:solidFill>
                  <a:srgbClr val="000000"/>
                </a:solidFill>
                <a:effectLst/>
                <a:latin typeface="Arial" panose="020B0604020202020204" pitchFamily="34" charset="0"/>
              </a:rPr>
              <a:t>So, we are given a hypergraph and we have constructed a tree [CLICK] from the vertex embedding we generated with the eigenvectors.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Observe that given a spanning tree, removing an edge breaks the tree into two connected components.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[CLICK]</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These two connected components can be visualized as two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vertices in these two partitions can induce a 2-way partition of the hypergraph.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every edge in the spanning tree can be removed to generate a 2-way partition.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[CLICK]</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this example, removing the spanning tree edge induces a partition with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of 2.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brings us to a process termed as cut-distilling, where we reweigh each spanning tree edge with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of the partition generated on the hypergraph, by removing that edge. </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In the example these are shown in the lower-left figure with the red numbers next to the tree edges.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Reweighing all edges of the spanning tree or cut-distilling can be done quickly by using a combination of least common ancestors algorithm and dynamic programming</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 will not be talking about these, but details can be found in Section 4.3 of the paper.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An interesting observation is that the spanning tree with “n” vertices can generate “n-1” partitions from the n-1 edges.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However not all partitions will be within the balance constraints.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we scan the entire tree in linear time, for balanced partitions and pick the best.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Recall, that we have multiple trees.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each of these trees are partitioned by this process, which gives us multiple partitions of the hypergraph.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in turn helps us explore a larger solution space.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a:buNone/>
            </a:pPr>
            <a:br>
              <a:rPr lang="en-US" dirty="0"/>
            </a:br>
            <a:endParaRPr lang="en" dirty="0"/>
          </a:p>
        </p:txBody>
      </p:sp>
    </p:spTree>
    <p:extLst>
      <p:ext uri="{BB962C8B-B14F-4D97-AF65-F5344CB8AC3E}">
        <p14:creationId xmlns:p14="http://schemas.microsoft.com/office/powerpoint/2010/main" val="178816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 previous slide, we saw how we generate multiple 2-way partitions from multiple spanning trees.</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Now we improve the solution further using cut-overlay</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Let me start with an observation about what happens when we remove cut hyperedges from a hypergraph.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In the example, we present a 2-way partition.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One may assume that removing the hyperedges cut by this partition would result in two connected components of the hypergraph but we get 4 connected components.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vertices in these connected components can be contracted into clusters. </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In bigger testcases there may be many of these connected components.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Thus, removal of hyperedges cut by a partition generates a coarse hypergraph.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An interesting observation is that the partition, for example the one shown in </a:t>
            </a:r>
            <a:r>
              <a:rPr lang="en-US" sz="1800" b="0" i="0" u="none" strike="noStrike">
                <a:solidFill>
                  <a:srgbClr val="000000"/>
                </a:solidFill>
                <a:effectLst/>
                <a:latin typeface="Arial" panose="020B0604020202020204" pitchFamily="34" charset="0"/>
              </a:rPr>
              <a:t>the black </a:t>
            </a:r>
            <a:r>
              <a:rPr lang="en-US" sz="1800" b="0" i="0" u="none" strike="noStrike" dirty="0">
                <a:solidFill>
                  <a:srgbClr val="000000"/>
                </a:solidFill>
                <a:effectLst/>
                <a:latin typeface="Arial" panose="020B0604020202020204" pitchFamily="34" charset="0"/>
              </a:rPr>
              <a:t>dotted line on the left can still be found in the coarse hypergraph.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 dirty="0"/>
          </a:p>
        </p:txBody>
      </p:sp>
    </p:spTree>
    <p:extLst>
      <p:ext uri="{BB962C8B-B14F-4D97-AF65-F5344CB8AC3E}">
        <p14:creationId xmlns:p14="http://schemas.microsoft.com/office/powerpoint/2010/main" val="191261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extend the previous example by observing a hypergraph with two different partitions.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Cut-overlay first removes all the hyperedges that are cut by the partitions.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 example these are hyperedges e1 and e2.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generates connected components as shown in the example which are then contracted to generate our coarse hypergraph.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By construction, this coarse hypergraph is guaranteed to contain solutions as good as partitions 1 and 2.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It can potentially contain better solutions by combining the 2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Now in order to find the best solution and possibly improve upon any suboptimality, we run an ILP on the coarse hypergraph to obtain the optimal partition.</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ILP generated partition on the coarse hypergraph becomes the output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28826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Having talked about the steps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now I will talk about the experimental results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0"/>
              </a:spcBef>
              <a:spcAft>
                <a:spcPts val="0"/>
              </a:spcAft>
              <a:buNone/>
            </a:pP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16042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f9a39b978_1_11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f9a39b978_1_11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table on the left shows the comparison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with previous record </a:t>
            </a:r>
            <a:r>
              <a:rPr lang="en-US" sz="1800" b="0" i="0" u="none" strike="noStrike" dirty="0" err="1">
                <a:solidFill>
                  <a:srgbClr val="000000"/>
                </a:solidFill>
                <a:effectLst/>
                <a:latin typeface="Arial" panose="020B0604020202020204" pitchFamily="34" charset="0"/>
              </a:rPr>
              <a:t>cutsizes</a:t>
            </a:r>
            <a:r>
              <a:rPr lang="en-US" sz="1800" b="0" i="0" u="none" strike="noStrike" dirty="0">
                <a:solidFill>
                  <a:srgbClr val="000000"/>
                </a:solidFill>
                <a:effectLst/>
                <a:latin typeface="Arial" panose="020B0604020202020204" pitchFamily="34" charset="0"/>
              </a:rPr>
              <a:t> on some ISPD98 testcases.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hint for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that is used for supervision, is generated from a single run of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Our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pushes the leaderboard of </a:t>
            </a:r>
            <a:r>
              <a:rPr lang="en-US" sz="1800" b="0" i="0" u="none" strike="noStrike" dirty="0" err="1">
                <a:solidFill>
                  <a:srgbClr val="000000"/>
                </a:solidFill>
                <a:effectLst/>
                <a:latin typeface="Arial" panose="020B0604020202020204" pitchFamily="34" charset="0"/>
              </a:rPr>
              <a:t>cutsizes</a:t>
            </a:r>
            <a:r>
              <a:rPr lang="en-US" sz="1800" b="0" i="0" u="none" strike="noStrike" dirty="0">
                <a:solidFill>
                  <a:srgbClr val="000000"/>
                </a:solidFill>
                <a:effectLst/>
                <a:latin typeface="Arial" panose="020B0604020202020204" pitchFamily="34" charset="0"/>
              </a:rPr>
              <a:t> for all ISPD98 testcases. These can be found in the paper.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table on the right compares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cutsizes</a:t>
            </a:r>
            <a:r>
              <a:rPr lang="en-US" sz="1800" b="0" i="0" u="none" strike="noStrike" dirty="0">
                <a:solidFill>
                  <a:srgbClr val="000000"/>
                </a:solidFill>
                <a:effectLst/>
                <a:latin typeface="Arial" panose="020B0604020202020204" pitchFamily="34" charset="0"/>
              </a:rPr>
              <a:t> with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for some Titan23 testcases.</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a:t>
            </a:r>
            <a:r>
              <a:rPr lang="en-US" sz="1800" b="0" i="0" u="none" strike="noStrike" dirty="0" err="1">
                <a:solidFill>
                  <a:srgbClr val="000000"/>
                </a:solidFill>
                <a:effectLst/>
                <a:latin typeface="Arial" panose="020B0604020202020204" pitchFamily="34" charset="0"/>
              </a:rPr>
              <a:t>cutsizes</a:t>
            </a:r>
            <a:r>
              <a:rPr lang="en-US" sz="1800" b="0" i="0" u="none" strike="noStrike" dirty="0">
                <a:solidFill>
                  <a:srgbClr val="000000"/>
                </a:solidFill>
                <a:effectLst/>
                <a:latin typeface="Arial" panose="020B0604020202020204" pitchFamily="34" charset="0"/>
              </a:rPr>
              <a:t> presented for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is the best out of 5 runs.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reasoning behind picking 5 is motivated by iso-runtime comparison.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however compare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with more runs of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to get a better estimate of performance.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Details about such comparisons can be found in the paper. </a:t>
            </a:r>
            <a:endParaRPr lang="en-US" b="0" dirty="0">
              <a:effectLst/>
            </a:endParaRPr>
          </a:p>
          <a:p>
            <a:pPr marL="158750" indent="0" rtl="0">
              <a:spcBef>
                <a:spcPts val="0"/>
              </a:spcBef>
              <a:spcAft>
                <a:spcPts val="0"/>
              </a:spcAft>
              <a:buNone/>
            </a:pPr>
            <a:endParaRPr lang="en-US" b="0" dirty="0">
              <a:effectLst/>
            </a:endParaRPr>
          </a:p>
          <a:p>
            <a:pPr marL="158750" indent="0" rtl="0">
              <a:spcBef>
                <a:spcPts val="0"/>
              </a:spcBef>
              <a:spcAft>
                <a:spcPts val="0"/>
              </a:spcAft>
              <a:buNone/>
            </a:pPr>
            <a:r>
              <a:rPr lang="en-US" b="0" dirty="0">
                <a:effectLst/>
              </a:rPr>
              <a:t>Some of the testcases where </a:t>
            </a:r>
            <a:r>
              <a:rPr lang="en-US" b="0" dirty="0" err="1">
                <a:effectLst/>
              </a:rPr>
              <a:t>SpecPart</a:t>
            </a:r>
            <a:r>
              <a:rPr lang="en-US" b="0" dirty="0">
                <a:effectLst/>
              </a:rPr>
              <a:t> generates the best results are presented in this slide. </a:t>
            </a:r>
            <a:br>
              <a:rPr lang="en-US" b="0" dirty="0">
                <a:effectLst/>
              </a:rPr>
            </a:br>
            <a:r>
              <a:rPr lang="en-US" b="0" dirty="0">
                <a:effectLst/>
              </a:rPr>
              <a:t>We however improve upon previous record </a:t>
            </a:r>
            <a:r>
              <a:rPr lang="en-US" b="0" dirty="0" err="1">
                <a:effectLst/>
              </a:rPr>
              <a:t>cutsizes</a:t>
            </a:r>
            <a:r>
              <a:rPr lang="en-US" b="0" dirty="0">
                <a:effectLst/>
              </a:rPr>
              <a:t> on almost all ISPD98 testcases and improve over </a:t>
            </a:r>
            <a:r>
              <a:rPr lang="en-US" b="0" dirty="0" err="1">
                <a:effectLst/>
              </a:rPr>
              <a:t>hMETIS</a:t>
            </a:r>
            <a:r>
              <a:rPr lang="en-US" b="0" dirty="0">
                <a:effectLst/>
              </a:rPr>
              <a:t> and </a:t>
            </a:r>
            <a:r>
              <a:rPr lang="en-US" b="0" dirty="0" err="1">
                <a:effectLst/>
              </a:rPr>
              <a:t>KaHyPar</a:t>
            </a:r>
            <a:r>
              <a:rPr lang="en-US" b="0" dirty="0">
                <a:effectLst/>
              </a:rPr>
              <a:t> on all testcases.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On some testcases like </a:t>
            </a:r>
            <a:r>
              <a:rPr lang="en-US" sz="1800" b="0" i="0" u="none" strike="noStrike" dirty="0" err="1">
                <a:solidFill>
                  <a:srgbClr val="000000"/>
                </a:solidFill>
                <a:effectLst/>
                <a:latin typeface="Arial" panose="020B0604020202020204" pitchFamily="34" charset="0"/>
              </a:rPr>
              <a:t>gsm_switch</a:t>
            </a:r>
            <a:r>
              <a:rPr lang="en-US" sz="1800" b="0" i="0" u="none" strike="noStrike" dirty="0">
                <a:solidFill>
                  <a:srgbClr val="000000"/>
                </a:solidFill>
                <a:effectLst/>
                <a:latin typeface="Arial" panose="020B0604020202020204" pitchFamily="34" charset="0"/>
              </a:rPr>
              <a:t> and denoise our improvement is dramatic.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128169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is the first supervised spectral framework for hypergraph partitioning and it currently generates 2-way partitions. There are three key innovations in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These include:</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A novel supervised generalized eigenvalue problem that uses pre-computed partitions as supervision to compute eigenvectors.</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These eigenvectors yield high quality vertex embeddings that are superior to those obtained without supervision.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Supervision in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is unique and is one of the major reason why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generates high quality partitions.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Next, we propose a novel tree-partitioning algorithm for obtaining partitions from a given embedding.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algorithm uses the embedding to construct a family of trees which are partitioned using fast algorithms. </a:t>
            </a:r>
          </a:p>
          <a:p>
            <a:pPr marL="158750" indent="0" rtl="0">
              <a:spcBef>
                <a:spcPts val="0"/>
              </a:spcBef>
              <a:spcAft>
                <a:spcPts val="0"/>
              </a:spcAft>
              <a:buNone/>
            </a:pP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Finally, we propose a novel clustering method termed as cut-overlay based clustering for improving a small pool of partitions.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Specifically, cut overlay combines multiple partitions and generates a much better quality solution.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key result here is that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generates higher quality partitions compared to state-of-the-art partitioners like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KaHyPar</a:t>
            </a:r>
            <a:r>
              <a:rPr lang="en-US" sz="1800" b="0" i="0" u="none" strike="noStrike" dirty="0">
                <a:solidFill>
                  <a:srgbClr val="000000"/>
                </a:solidFill>
                <a:effectLst/>
                <a:latin typeface="Arial" panose="020B0604020202020204" pitchFamily="34" charset="0"/>
              </a:rPr>
              <a:t>.</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some cases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can substantially improve the </a:t>
            </a:r>
            <a:r>
              <a:rPr lang="en-US" sz="1800" b="0" i="0" u="none" strike="noStrike" dirty="0" err="1">
                <a:solidFill>
                  <a:srgbClr val="000000"/>
                </a:solidFill>
                <a:effectLst/>
                <a:latin typeface="Arial" panose="020B0604020202020204" pitchFamily="34" charset="0"/>
              </a:rPr>
              <a:t>QoR</a:t>
            </a:r>
            <a:r>
              <a:rPr lang="en-US" sz="1800" b="0" i="0" u="none" strike="noStrike" dirty="0">
                <a:solidFill>
                  <a:srgbClr val="000000"/>
                </a:solidFill>
                <a:effectLst/>
                <a:latin typeface="Arial" panose="020B0604020202020204" pitchFamily="34" charset="0"/>
              </a:rPr>
              <a:t> over 50%. </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178035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f9a39b978_1_11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f9a39b978_1_11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dirty="0"/>
              <a:t>Here we show the results of </a:t>
            </a:r>
            <a:r>
              <a:rPr lang="en-US" dirty="0" err="1"/>
              <a:t>SpecPart</a:t>
            </a:r>
            <a:r>
              <a:rPr lang="en-US" dirty="0"/>
              <a:t> on ISPD98 testcases with actual vertex weights for an imbalance factor of 10. </a:t>
            </a:r>
          </a:p>
          <a:p>
            <a:pPr marL="158750" indent="0" rtl="0">
              <a:spcBef>
                <a:spcPts val="0"/>
              </a:spcBef>
              <a:spcAft>
                <a:spcPts val="0"/>
              </a:spcAft>
              <a:buNone/>
            </a:pPr>
            <a:endParaRPr lang="en-US" dirty="0"/>
          </a:p>
          <a:p>
            <a:pPr marL="158750" indent="0" rtl="0">
              <a:spcBef>
                <a:spcPts val="0"/>
              </a:spcBef>
              <a:spcAft>
                <a:spcPts val="0"/>
              </a:spcAft>
              <a:buNone/>
            </a:pPr>
            <a:r>
              <a:rPr lang="en-US" dirty="0"/>
              <a:t>The x axis represents the ISPD98 testcases. </a:t>
            </a:r>
          </a:p>
          <a:p>
            <a:pPr marL="158750" indent="0" rtl="0">
              <a:spcBef>
                <a:spcPts val="0"/>
              </a:spcBef>
              <a:spcAft>
                <a:spcPts val="0"/>
              </a:spcAft>
              <a:buNone/>
            </a:pPr>
            <a:r>
              <a:rPr lang="en-US" dirty="0"/>
              <a:t>They y axis represents the normalized </a:t>
            </a:r>
            <a:r>
              <a:rPr lang="en-US" dirty="0" err="1"/>
              <a:t>cutsize</a:t>
            </a:r>
            <a:r>
              <a:rPr lang="en-US" dirty="0"/>
              <a:t> where the normalization is done with respect to the best published </a:t>
            </a:r>
            <a:r>
              <a:rPr lang="en-US" dirty="0" err="1"/>
              <a:t>cutsizes</a:t>
            </a:r>
            <a:r>
              <a:rPr lang="en-US" dirty="0"/>
              <a:t> for these testcases. </a:t>
            </a:r>
          </a:p>
          <a:p>
            <a:pPr marL="158750" indent="0" rtl="0">
              <a:spcBef>
                <a:spcPts val="0"/>
              </a:spcBef>
              <a:spcAft>
                <a:spcPts val="0"/>
              </a:spcAft>
              <a:buNone/>
            </a:pPr>
            <a:endParaRPr lang="en-US" dirty="0"/>
          </a:p>
          <a:p>
            <a:pPr marL="158750" indent="0" rtl="0">
              <a:spcBef>
                <a:spcPts val="0"/>
              </a:spcBef>
              <a:spcAft>
                <a:spcPts val="0"/>
              </a:spcAft>
              <a:buNone/>
            </a:pPr>
            <a:r>
              <a:rPr lang="en-US" dirty="0"/>
              <a:t>hMETIS5 is </a:t>
            </a:r>
            <a:r>
              <a:rPr lang="en-US" dirty="0" err="1"/>
              <a:t>hMETIS</a:t>
            </a:r>
            <a:r>
              <a:rPr lang="en-US" dirty="0"/>
              <a:t> </a:t>
            </a:r>
            <a:r>
              <a:rPr lang="en-US" dirty="0" err="1"/>
              <a:t>cutsize</a:t>
            </a:r>
            <a:r>
              <a:rPr lang="en-US" dirty="0"/>
              <a:t> from the best out of 5 runs. </a:t>
            </a:r>
          </a:p>
          <a:p>
            <a:pPr marL="158750" indent="0" rtl="0">
              <a:spcBef>
                <a:spcPts val="0"/>
              </a:spcBef>
              <a:spcAft>
                <a:spcPts val="0"/>
              </a:spcAft>
              <a:buNone/>
            </a:pPr>
            <a:r>
              <a:rPr lang="en-US" dirty="0"/>
              <a:t>KaHyPar5 is </a:t>
            </a:r>
            <a:r>
              <a:rPr lang="en-US" dirty="0" err="1"/>
              <a:t>KaHyPar</a:t>
            </a:r>
            <a:r>
              <a:rPr lang="en-US" dirty="0"/>
              <a:t> </a:t>
            </a:r>
            <a:r>
              <a:rPr lang="en-US" dirty="0" err="1"/>
              <a:t>cutsize</a:t>
            </a:r>
            <a:r>
              <a:rPr lang="en-US" dirty="0"/>
              <a:t> from the best out of 5 runs. </a:t>
            </a:r>
          </a:p>
          <a:p>
            <a:pPr marL="158750" indent="0" rtl="0">
              <a:spcBef>
                <a:spcPts val="0"/>
              </a:spcBef>
              <a:spcAft>
                <a:spcPts val="0"/>
              </a:spcAft>
              <a:buNone/>
            </a:pPr>
            <a:r>
              <a:rPr lang="en-US" dirty="0"/>
              <a:t>Each run is with a different random seed. </a:t>
            </a:r>
          </a:p>
          <a:p>
            <a:pPr marL="158750" indent="0" rtl="0">
              <a:spcBef>
                <a:spcPts val="0"/>
              </a:spcBef>
              <a:spcAft>
                <a:spcPts val="0"/>
              </a:spcAft>
              <a:buNone/>
            </a:pPr>
            <a:r>
              <a:rPr lang="en-US" dirty="0" err="1"/>
              <a:t>SpecPartw</a:t>
            </a:r>
            <a:r>
              <a:rPr lang="en-US" dirty="0"/>
              <a:t> is the </a:t>
            </a:r>
            <a:r>
              <a:rPr lang="en-US" dirty="0" err="1"/>
              <a:t>SpecPart</a:t>
            </a:r>
            <a:r>
              <a:rPr lang="en-US" dirty="0"/>
              <a:t> </a:t>
            </a:r>
            <a:r>
              <a:rPr lang="en-US" dirty="0" err="1"/>
              <a:t>cutsize</a:t>
            </a:r>
            <a:r>
              <a:rPr lang="en-US" dirty="0"/>
              <a:t> on these ISPD98 testcases. </a:t>
            </a:r>
          </a:p>
          <a:p>
            <a:pPr marL="158750" indent="0" rtl="0">
              <a:spcBef>
                <a:spcPts val="0"/>
              </a:spcBef>
              <a:spcAft>
                <a:spcPts val="0"/>
              </a:spcAft>
              <a:buNone/>
            </a:pPr>
            <a:endParaRPr lang="en-US" dirty="0"/>
          </a:p>
          <a:p>
            <a:pPr marL="158750" indent="0" rtl="0">
              <a:spcBef>
                <a:spcPts val="0"/>
              </a:spcBef>
              <a:spcAft>
                <a:spcPts val="0"/>
              </a:spcAft>
              <a:buNone/>
            </a:pPr>
            <a:r>
              <a:rPr lang="en-US" dirty="0"/>
              <a:t>The inclusion of vertex weights makes the hypergraph partitioning problem more general and potentially more difficult to solve. </a:t>
            </a:r>
          </a:p>
          <a:p>
            <a:pPr marL="158750" indent="0" rtl="0">
              <a:spcBef>
                <a:spcPts val="0"/>
              </a:spcBef>
              <a:spcAft>
                <a:spcPts val="0"/>
              </a:spcAft>
              <a:buNone/>
            </a:pPr>
            <a:endParaRPr lang="en-US" dirty="0"/>
          </a:p>
          <a:p>
            <a:pPr marL="158750" indent="0" rtl="0">
              <a:spcBef>
                <a:spcPts val="0"/>
              </a:spcBef>
              <a:spcAft>
                <a:spcPts val="0"/>
              </a:spcAft>
              <a:buNone/>
            </a:pPr>
            <a:r>
              <a:rPr lang="en-US" dirty="0"/>
              <a:t>Here we see a tendency of </a:t>
            </a:r>
            <a:r>
              <a:rPr lang="en-US" dirty="0" err="1"/>
              <a:t>SpecPart</a:t>
            </a:r>
            <a:r>
              <a:rPr lang="en-US" dirty="0"/>
              <a:t> to yield even bigger improvements, compared to the improvements on the ISPD98 test suite with unit vertex weights. </a:t>
            </a:r>
          </a:p>
          <a:p>
            <a:pPr marL="158750" indent="0" rtl="0">
              <a:spcBef>
                <a:spcPts val="0"/>
              </a:spcBef>
              <a:spcAft>
                <a:spcPts val="0"/>
              </a:spcAft>
              <a:buNone/>
            </a:pPr>
            <a:endParaRPr lang="en-US" dirty="0"/>
          </a:p>
          <a:p>
            <a:pPr marL="158750" indent="0" rtl="0">
              <a:spcBef>
                <a:spcPts val="0"/>
              </a:spcBef>
              <a:spcAft>
                <a:spcPts val="0"/>
              </a:spcAft>
              <a:buNone/>
            </a:pPr>
            <a:r>
              <a:rPr lang="en-US" dirty="0"/>
              <a:t>The green circles indicate cases where there is significant improvement. </a:t>
            </a:r>
          </a:p>
          <a:p>
            <a:pPr marL="158750" indent="0" rtl="0">
              <a:spcBef>
                <a:spcPts val="0"/>
              </a:spcBef>
              <a:spcAft>
                <a:spcPts val="0"/>
              </a:spcAft>
              <a:buNone/>
            </a:pPr>
            <a:endParaRPr lang="en-US" dirty="0"/>
          </a:p>
          <a:p>
            <a:pPr marL="158750" indent="0" rtl="0">
              <a:spcBef>
                <a:spcPts val="0"/>
              </a:spcBef>
              <a:spcAft>
                <a:spcPts val="0"/>
              </a:spcAft>
              <a:buNone/>
            </a:pPr>
            <a:r>
              <a:rPr lang="en-US" dirty="0"/>
              <a:t>Overall, the general trend is that </a:t>
            </a:r>
            <a:r>
              <a:rPr lang="en-US" dirty="0" err="1"/>
              <a:t>SpecPart</a:t>
            </a:r>
            <a:r>
              <a:rPr lang="en-US" dirty="0"/>
              <a:t> generates better partitions than state-of-art </a:t>
            </a:r>
            <a:r>
              <a:rPr lang="en-US" dirty="0" err="1"/>
              <a:t>hMETIS</a:t>
            </a:r>
            <a:r>
              <a:rPr lang="en-US" dirty="0"/>
              <a:t> and </a:t>
            </a:r>
            <a:r>
              <a:rPr lang="en-US" dirty="0" err="1"/>
              <a:t>KaHyPar</a:t>
            </a:r>
            <a:r>
              <a:rPr lang="en-US" dirty="0"/>
              <a:t> for the ISPD98 test suite with actual vertex weights. </a:t>
            </a:r>
            <a:endParaRPr dirty="0"/>
          </a:p>
        </p:txBody>
      </p:sp>
    </p:spTree>
    <p:extLst>
      <p:ext uri="{BB962C8B-B14F-4D97-AF65-F5344CB8AC3E}">
        <p14:creationId xmlns:p14="http://schemas.microsoft.com/office/powerpoint/2010/main" val="544361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ff9a39b978_1_12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ff9a39b978_1_12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Here we compare the QoR vs runtime overhead for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and also show the effect of cut-overlay and supervised spectral.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x and y axis represent the normalized runtime and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respectively.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normalization is done with respect to a single run of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blue line is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with multiple starts.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It can be observed that multi-starts improve solution quality very marginally but with more runtime.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further shows the effect of suboptimality.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Even multiple starts with different random seeds do not generate much improvement.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red line is cut-overlay and partitioning run on the solutions from multi-start-</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generates significant better results than multi-start-</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This shows the effect of cut-overlay clustering of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and how it can potentially  improve over any suboptimal solution.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runtime overhead incurred is because of multi-start-</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result also demonstrates that cut-overlay based clustering can be of independent interest.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green box is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run with hint from a single run of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is significantly better than both the blue line and the red line.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With the addition of supervised spectral heuristics and cut-overlay clustering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generates better solutions in much less runtime compared to multi-start-</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and solution-overlay-part.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black diamonds are Autotuned-</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This generates some improvement over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but with more runtime overhead.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110466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Finally, I will now talk about our conclusion and future directions.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FF"/>
                </a:solidFill>
                <a:effectLst/>
                <a:latin typeface="Arial" panose="020B0604020202020204" pitchFamily="34" charset="0"/>
              </a:rPr>
              <a:t>[CLICK]</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140296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ff9a39b978_1_12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ff9a39b978_1_12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To summarize, we proposed a new hypergraph partitioner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which uses spectral supervision and cut-overlay to generate higher quality partitions compared to state-of-the-art.</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codes and scripts are available in the repository linked with the QR code.</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For future directions, first we want to extend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to more than 2-way partitions.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Second, we want to improve the QoR and keep updating the leaderboard with progress.</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would also investigate speeding up the ILP solver by trying to leverage the problem structure.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Finally we would recommend everyone to use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if interested, and we are always looking for research collaborations in this field, to enhance the quality of hypergraph partitioners. </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77383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ff9a39b978_1_13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ff9a39b978_1_13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800" b="0" i="0" u="none" strike="noStrike" dirty="0">
                <a:solidFill>
                  <a:srgbClr val="000000"/>
                </a:solidFill>
                <a:effectLst/>
                <a:latin typeface="Arial" panose="020B0604020202020204" pitchFamily="34" charset="0"/>
              </a:rPr>
              <a:t>Thank you for listening to my talk.</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is the outline of my talk. </a:t>
            </a:r>
          </a:p>
          <a:p>
            <a:pPr marL="0" indent="0">
              <a:buNone/>
            </a:pPr>
            <a:r>
              <a:rPr lang="en-US" dirty="0"/>
              <a:t>First I will start with some background and motivation. </a:t>
            </a:r>
          </a:p>
          <a:p>
            <a:pPr marL="0" indent="0">
              <a:buNone/>
            </a:pPr>
            <a:r>
              <a:rPr lang="en-US" dirty="0"/>
              <a:t>Then I will describe the </a:t>
            </a:r>
            <a:r>
              <a:rPr lang="en-US" dirty="0" err="1"/>
              <a:t>SpecPart</a:t>
            </a:r>
            <a:r>
              <a:rPr lang="en-US" dirty="0"/>
              <a:t> methodology</a:t>
            </a:r>
          </a:p>
          <a:p>
            <a:pPr marL="0" indent="0">
              <a:buNone/>
            </a:pPr>
            <a:r>
              <a:rPr lang="en-US" dirty="0"/>
              <a:t>Following which, I will explain our Experimental setup and results</a:t>
            </a:r>
          </a:p>
          <a:p>
            <a:pPr marL="0" indent="0">
              <a:buNone/>
            </a:pPr>
            <a:r>
              <a:rPr lang="en-US" dirty="0"/>
              <a:t>Finally I will talk about conclusion and future work. </a:t>
            </a:r>
          </a:p>
          <a:p>
            <a:pPr marL="0" indent="0">
              <a:buNone/>
            </a:pPr>
            <a:endParaRPr lang="en-US" dirty="0"/>
          </a:p>
          <a:p>
            <a:pPr marL="0" indent="0">
              <a:buNone/>
            </a:pPr>
            <a:endParaRPr lang="en-US" dirty="0"/>
          </a:p>
          <a:p>
            <a:pPr marL="0" indent="0">
              <a:buNone/>
            </a:pPr>
            <a:r>
              <a:rPr lang="en-US" dirty="0"/>
              <a:t>Now I will start with some background and motivation for </a:t>
            </a:r>
            <a:r>
              <a:rPr lang="en-US" dirty="0" err="1"/>
              <a:t>SpecPart</a:t>
            </a:r>
            <a:r>
              <a:rPr lang="en-US" dirty="0"/>
              <a:t>. </a:t>
            </a:r>
            <a:endParaRPr dirty="0"/>
          </a:p>
        </p:txBody>
      </p:sp>
    </p:spTree>
    <p:extLst>
      <p:ext uri="{BB962C8B-B14F-4D97-AF65-F5344CB8AC3E}">
        <p14:creationId xmlns:p14="http://schemas.microsoft.com/office/powerpoint/2010/main" val="104430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Let us define the problem.</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A hypergraph is a generalization of a graph. It consists of hyperedges that can include two or more vertices.</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Now we define the problem statement.</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Given a hypergraph consisting of some vertices V and hyperedges E, we want to divide the hypergraph into disjoint partitions, under a given set of balance constraints.</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objective is to minimize the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which is the number of hyperedges cut by the partition.</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balance constraint is represented by an imbalance factor which sets an upper bound on the size of a partition. </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60690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problem has been solved extensively for the last decade.</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question is why solve this problem.</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reason is that hypergraph partitioning is routinely used in standard EDA flow for chip implementation.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better partitions affect quality of placement and routing and subsequent stages of the EDA design flow for chip implementation.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Furthermore, it is a fundamental combinatorial optimization problem of broader interests, not just limited to VLSI CAD research.</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If we focus on the existing state-of-the-art, then it suffers from some limitations.</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These partitioners are not permissively open-source.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They are almost 30 years old and have been validated on old testcases.</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Furthermore, the problem sizes have increased and testcases have become more complex.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Hence a fresh look into the problem is necessary.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we want to develop a hypergraph partitioner that addresses these limitations.</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addition, we want to incorporate more recent algorithmic advances to enhance research progress in this field and improve the state-of-the-art.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Our </a:t>
            </a:r>
            <a:r>
              <a:rPr lang="en-US" sz="1800" b="0" i="0" u="none" strike="noStrike" dirty="0" err="1">
                <a:solidFill>
                  <a:srgbClr val="000000"/>
                </a:solidFill>
                <a:effectLst/>
                <a:latin typeface="Arial" panose="020B0604020202020204" pitchFamily="34" charset="0"/>
              </a:rPr>
              <a:t>SpecPart</a:t>
            </a:r>
            <a:r>
              <a:rPr lang="en-US" sz="1800" b="0" i="0" u="none" strike="noStrike" dirty="0">
                <a:solidFill>
                  <a:srgbClr val="000000"/>
                </a:solidFill>
                <a:effectLst/>
                <a:latin typeface="Arial" panose="020B0604020202020204" pitchFamily="34" charset="0"/>
              </a:rPr>
              <a:t> is a step in </a:t>
            </a:r>
            <a:r>
              <a:rPr lang="en-US" sz="1800" b="0" i="0" u="none" strike="noStrike">
                <a:solidFill>
                  <a:srgbClr val="000000"/>
                </a:solidFill>
                <a:effectLst/>
                <a:latin typeface="Arial" panose="020B0604020202020204" pitchFamily="34" charset="0"/>
              </a:rPr>
              <a:t>this direction. </a:t>
            </a:r>
            <a:endParaRPr lang="en-US" b="0" dirty="0">
              <a:effectLst/>
            </a:endParaRPr>
          </a:p>
          <a:p>
            <a:pPr marL="158750" indent="0">
              <a:buNone/>
            </a:pPr>
            <a:br>
              <a:rPr lang="en-US" dirty="0"/>
            </a:br>
            <a:endParaRPr dirty="0"/>
          </a:p>
        </p:txBody>
      </p:sp>
    </p:spTree>
    <p:extLst>
      <p:ext uri="{BB962C8B-B14F-4D97-AF65-F5344CB8AC3E}">
        <p14:creationId xmlns:p14="http://schemas.microsoft.com/office/powerpoint/2010/main" val="9571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state-of the-art multilevel framework is presented here.</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We have a hypergraph which we hierarchically cluster by a process termed as multi-level coarsening, until we reduce the problem size to a small coarse hypergraph where we find an initial partitioning. Then we refine this partition at each level of the hierarchy by a process termed as “multi-level refinement”.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Now there are some limitations with the multilevel framework.</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Both the clustering and refinement algorithms are local in nature.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So the partition can get stuck at a suboptimal partition as a reason.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What we offer as a solution is the idea of using eigenvectors with supervision and the cut-overlay based clustering.</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eigenvectors generate a vertex embedding which provides a global view of the hypergraph.</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cut-overlay based clustering explores a larger solution space, potentially helping to improve any suboptimal solution.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These concepts will be explained in detail in subsequent slides.</a:t>
            </a:r>
            <a:endParaRPr lang="en-US" b="0" dirty="0">
              <a:effectLst/>
            </a:endParaRPr>
          </a:p>
          <a:p>
            <a:pPr marL="158750" indent="0">
              <a:buNone/>
            </a:pPr>
            <a:br>
              <a:rPr lang="en-US" dirty="0"/>
            </a:br>
            <a:endParaRPr lang="en-US" i="0" dirty="0"/>
          </a:p>
        </p:txBody>
      </p:sp>
    </p:spTree>
    <p:extLst>
      <p:ext uri="{BB962C8B-B14F-4D97-AF65-F5344CB8AC3E}">
        <p14:creationId xmlns:p14="http://schemas.microsoft.com/office/powerpoint/2010/main" val="222008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i="0" dirty="0"/>
              <a:t>Now I present a quick overview of graph Laplacians. </a:t>
            </a:r>
          </a:p>
          <a:p>
            <a:pPr marL="158750" indent="0" rtl="0">
              <a:spcBef>
                <a:spcPts val="0"/>
              </a:spcBef>
              <a:spcAft>
                <a:spcPts val="0"/>
              </a:spcAft>
              <a:buNone/>
            </a:pPr>
            <a:endParaRPr lang="en-US" i="0" dirty="0"/>
          </a:p>
          <a:p>
            <a:pPr marL="158750" indent="0" rtl="0">
              <a:spcBef>
                <a:spcPts val="0"/>
              </a:spcBef>
              <a:spcAft>
                <a:spcPts val="0"/>
              </a:spcAft>
              <a:buNone/>
            </a:pPr>
            <a:r>
              <a:rPr lang="en-US" i="0" dirty="0"/>
              <a:t>[CLICK]</a:t>
            </a:r>
          </a:p>
          <a:p>
            <a:pPr marL="158750" indent="0" rtl="0">
              <a:spcBef>
                <a:spcPts val="0"/>
              </a:spcBef>
              <a:spcAft>
                <a:spcPts val="0"/>
              </a:spcAft>
              <a:buNone/>
            </a:pPr>
            <a:endParaRPr lang="en-US" i="0" dirty="0"/>
          </a:p>
          <a:p>
            <a:pPr marL="158750" indent="0" rtl="0">
              <a:spcBef>
                <a:spcPts val="0"/>
              </a:spcBef>
              <a:spcAft>
                <a:spcPts val="0"/>
              </a:spcAft>
              <a:buNone/>
            </a:pPr>
            <a:r>
              <a:rPr lang="en-US" i="0" dirty="0"/>
              <a:t>Given the graph on the left, we define the degree matrix and the adjacency matrix. </a:t>
            </a:r>
          </a:p>
          <a:p>
            <a:pPr marL="158750" indent="0" rtl="0">
              <a:spcBef>
                <a:spcPts val="0"/>
              </a:spcBef>
              <a:spcAft>
                <a:spcPts val="0"/>
              </a:spcAft>
              <a:buNone/>
            </a:pPr>
            <a:r>
              <a:rPr lang="en-US" i="0" dirty="0"/>
              <a:t>These are presented as follows: </a:t>
            </a:r>
          </a:p>
          <a:p>
            <a:pPr marL="158750" indent="0" rtl="0">
              <a:spcBef>
                <a:spcPts val="0"/>
              </a:spcBef>
              <a:spcAft>
                <a:spcPts val="0"/>
              </a:spcAft>
              <a:buNone/>
            </a:pPr>
            <a:endParaRPr lang="en-US" i="0" dirty="0"/>
          </a:p>
          <a:p>
            <a:pPr marL="158750" indent="0" rtl="0">
              <a:spcBef>
                <a:spcPts val="0"/>
              </a:spcBef>
              <a:spcAft>
                <a:spcPts val="0"/>
              </a:spcAft>
              <a:buNone/>
            </a:pPr>
            <a:r>
              <a:rPr lang="en-US" i="0" dirty="0"/>
              <a:t>The degree matrix, D is a diagonal matrix where every diagonal entry is the degree of the corresponding vertex. </a:t>
            </a:r>
          </a:p>
          <a:p>
            <a:pPr marL="158750" indent="0" rtl="0">
              <a:spcBef>
                <a:spcPts val="0"/>
              </a:spcBef>
              <a:spcAft>
                <a:spcPts val="0"/>
              </a:spcAft>
              <a:buNone/>
            </a:pPr>
            <a:r>
              <a:rPr lang="en-US" i="0" dirty="0"/>
              <a:t>The adjacency matrix, A is a square matrix that indicates whether pairs of vertices are adjacent or not. </a:t>
            </a:r>
          </a:p>
          <a:p>
            <a:pPr marL="158750" indent="0" rtl="0">
              <a:spcBef>
                <a:spcPts val="0"/>
              </a:spcBef>
              <a:spcAft>
                <a:spcPts val="0"/>
              </a:spcAft>
              <a:buNone/>
            </a:pPr>
            <a:br>
              <a:rPr lang="en-US" i="0" dirty="0"/>
            </a:br>
            <a:r>
              <a:rPr lang="en-US" i="0" dirty="0"/>
              <a:t>The Laplacian matrix, L_G is now defined as the adjacency matrix subtracted from the degree matrix. </a:t>
            </a:r>
            <a:br>
              <a:rPr lang="en-US" i="0" dirty="0"/>
            </a:br>
            <a:r>
              <a:rPr lang="en-US" i="0" dirty="0"/>
              <a:t>It is one of the standard ways to represent a simple graph.</a:t>
            </a:r>
          </a:p>
          <a:p>
            <a:pPr marL="158750" indent="0" rtl="0">
              <a:spcBef>
                <a:spcPts val="0"/>
              </a:spcBef>
              <a:spcAft>
                <a:spcPts val="0"/>
              </a:spcAft>
              <a:buNone/>
            </a:pPr>
            <a:endParaRPr lang="en-US" i="0" dirty="0"/>
          </a:p>
          <a:p>
            <a:pPr marL="158750" indent="0" rtl="0">
              <a:spcBef>
                <a:spcPts val="0"/>
              </a:spcBef>
              <a:spcAft>
                <a:spcPts val="0"/>
              </a:spcAft>
              <a:buNone/>
            </a:pPr>
            <a:r>
              <a:rPr lang="en-US" i="0" dirty="0"/>
              <a:t>[CLICK] </a:t>
            </a:r>
          </a:p>
          <a:p>
            <a:pPr marL="158750" indent="0" rtl="0">
              <a:spcBef>
                <a:spcPts val="0"/>
              </a:spcBef>
              <a:spcAft>
                <a:spcPts val="0"/>
              </a:spcAft>
              <a:buNone/>
            </a:pPr>
            <a:endParaRPr lang="en-US" i="0" dirty="0"/>
          </a:p>
          <a:p>
            <a:pPr marL="158750" indent="0" rtl="0">
              <a:spcBef>
                <a:spcPts val="0"/>
              </a:spcBef>
              <a:spcAft>
                <a:spcPts val="0"/>
              </a:spcAft>
              <a:buNone/>
            </a:pPr>
            <a:r>
              <a:rPr lang="en-US" i="0" dirty="0"/>
              <a:t>Now we are given a 2-way partition which can be represented with a partition vector x. </a:t>
            </a:r>
          </a:p>
          <a:p>
            <a:pPr marL="158750" indent="0" rtl="0">
              <a:spcBef>
                <a:spcPts val="0"/>
              </a:spcBef>
              <a:spcAft>
                <a:spcPts val="0"/>
              </a:spcAft>
              <a:buNone/>
            </a:pPr>
            <a:r>
              <a:rPr lang="en-US" i="0" dirty="0"/>
              <a:t>x is a 0 1 indicator vector which stores the partition information for each vertex, 0 and 1 represent the 2 blocks of the partition. </a:t>
            </a:r>
          </a:p>
          <a:p>
            <a:pPr marL="158750" indent="0" rtl="0">
              <a:spcBef>
                <a:spcPts val="0"/>
              </a:spcBef>
              <a:spcAft>
                <a:spcPts val="0"/>
              </a:spcAft>
              <a:buNone/>
            </a:pPr>
            <a:endParaRPr lang="en-US" i="0" dirty="0"/>
          </a:p>
          <a:p>
            <a:pPr marL="158750" indent="0" rtl="0">
              <a:spcBef>
                <a:spcPts val="0"/>
              </a:spcBef>
              <a:spcAft>
                <a:spcPts val="0"/>
              </a:spcAft>
              <a:buNone/>
            </a:pPr>
            <a:r>
              <a:rPr lang="en-US" i="0" dirty="0"/>
              <a:t>The </a:t>
            </a:r>
            <a:r>
              <a:rPr lang="en-US" i="0" dirty="0" err="1"/>
              <a:t>cutsize</a:t>
            </a:r>
            <a:r>
              <a:rPr lang="en-US" i="0" dirty="0"/>
              <a:t> of this partition on the graph G can be expressed with the quadratic form </a:t>
            </a:r>
            <a:r>
              <a:rPr lang="en-US" i="0" dirty="0" err="1"/>
              <a:t>x^T</a:t>
            </a:r>
            <a:r>
              <a:rPr lang="en-US" i="0" dirty="0"/>
              <a:t> L_G x, as shown in the red box.</a:t>
            </a:r>
          </a:p>
          <a:p>
            <a:pPr marL="158750" indent="0" rtl="0">
              <a:spcBef>
                <a:spcPts val="0"/>
              </a:spcBef>
              <a:spcAft>
                <a:spcPts val="0"/>
              </a:spcAft>
              <a:buNone/>
            </a:pPr>
            <a:endParaRPr lang="en-US" i="0" dirty="0"/>
          </a:p>
          <a:p>
            <a:pPr marL="158750" indent="0" rtl="0">
              <a:spcBef>
                <a:spcPts val="0"/>
              </a:spcBef>
              <a:spcAft>
                <a:spcPts val="0"/>
              </a:spcAft>
              <a:buNone/>
            </a:pPr>
            <a:r>
              <a:rPr lang="en-US" i="0" dirty="0"/>
              <a:t>[CLICK]</a:t>
            </a:r>
          </a:p>
          <a:p>
            <a:pPr marL="158750" indent="0" rtl="0">
              <a:spcBef>
                <a:spcPts val="0"/>
              </a:spcBef>
              <a:spcAft>
                <a:spcPts val="0"/>
              </a:spcAft>
              <a:buNone/>
            </a:pPr>
            <a:endParaRPr lang="en-US" i="0" dirty="0"/>
          </a:p>
          <a:p>
            <a:pPr marL="158750" indent="0" rtl="0">
              <a:spcBef>
                <a:spcPts val="0"/>
              </a:spcBef>
              <a:spcAft>
                <a:spcPts val="0"/>
              </a:spcAft>
              <a:buNone/>
            </a:pPr>
            <a:r>
              <a:rPr lang="en-US" i="0" dirty="0"/>
              <a:t>We want to minimize the </a:t>
            </a:r>
            <a:r>
              <a:rPr lang="en-US" i="0" dirty="0" err="1"/>
              <a:t>cutsize</a:t>
            </a:r>
            <a:r>
              <a:rPr lang="en-US" i="0" dirty="0"/>
              <a:t>. This can be done by relaxing x over real values and solving the standard eigenvalue problem, </a:t>
            </a:r>
            <a:r>
              <a:rPr lang="en-US" i="0" dirty="0" err="1"/>
              <a:t>L_Gx</a:t>
            </a:r>
            <a:r>
              <a:rPr lang="en-US" i="0" dirty="0"/>
              <a:t> = lambda x</a:t>
            </a:r>
          </a:p>
          <a:p>
            <a:pPr marL="158750" indent="0" rtl="0">
              <a:spcBef>
                <a:spcPts val="0"/>
              </a:spcBef>
              <a:spcAft>
                <a:spcPts val="0"/>
              </a:spcAft>
              <a:buNone/>
            </a:pPr>
            <a:endParaRPr lang="en-US" i="0" dirty="0"/>
          </a:p>
          <a:p>
            <a:pPr marL="158750" indent="0" rtl="0">
              <a:spcBef>
                <a:spcPts val="0"/>
              </a:spcBef>
              <a:spcAft>
                <a:spcPts val="0"/>
              </a:spcAft>
              <a:buNone/>
            </a:pPr>
            <a:r>
              <a:rPr lang="en-US" i="0" dirty="0"/>
              <a:t>[CLICK] </a:t>
            </a:r>
          </a:p>
          <a:p>
            <a:pPr marL="158750" indent="0" rtl="0">
              <a:spcBef>
                <a:spcPts val="0"/>
              </a:spcBef>
              <a:spcAft>
                <a:spcPts val="0"/>
              </a:spcAft>
              <a:buNone/>
            </a:pPr>
            <a:r>
              <a:rPr lang="en-US" i="0" dirty="0"/>
              <a:t>Sometimes balance is often incorporated into the problem formulation. </a:t>
            </a:r>
          </a:p>
          <a:p>
            <a:pPr marL="158750" indent="0" rtl="0">
              <a:spcBef>
                <a:spcPts val="0"/>
              </a:spcBef>
              <a:spcAft>
                <a:spcPts val="0"/>
              </a:spcAft>
              <a:buNone/>
            </a:pPr>
            <a:r>
              <a:rPr lang="en-US" i="0" dirty="0"/>
              <a:t>This is done by introducing a second graph B which captures vertex weights. </a:t>
            </a:r>
          </a:p>
          <a:p>
            <a:pPr marL="158750" indent="0" rtl="0">
              <a:spcBef>
                <a:spcPts val="0"/>
              </a:spcBef>
              <a:spcAft>
                <a:spcPts val="0"/>
              </a:spcAft>
              <a:buNone/>
            </a:pPr>
            <a:r>
              <a:rPr lang="en-US" i="0" dirty="0"/>
              <a:t>Then the generalized eigenvalue problem is solved, </a:t>
            </a:r>
            <a:r>
              <a:rPr lang="en-US" i="0" dirty="0" err="1"/>
              <a:t>L_Gx</a:t>
            </a:r>
            <a:r>
              <a:rPr lang="en-US" i="0" dirty="0"/>
              <a:t> = lambda </a:t>
            </a:r>
            <a:r>
              <a:rPr lang="en-US" i="0" dirty="0" err="1"/>
              <a:t>L_Bx</a:t>
            </a:r>
            <a:r>
              <a:rPr lang="en-US" i="0" dirty="0"/>
              <a:t>. </a:t>
            </a:r>
          </a:p>
          <a:p>
            <a:pPr marL="158750" indent="0" rtl="0">
              <a:spcBef>
                <a:spcPts val="0"/>
              </a:spcBef>
              <a:spcAft>
                <a:spcPts val="0"/>
              </a:spcAft>
              <a:buNone/>
            </a:pPr>
            <a:endParaRPr lang="en-US" i="0" dirty="0"/>
          </a:p>
          <a:p>
            <a:pPr marL="158750" indent="0" rtl="0">
              <a:spcBef>
                <a:spcPts val="0"/>
              </a:spcBef>
              <a:spcAft>
                <a:spcPts val="0"/>
              </a:spcAft>
              <a:buNone/>
            </a:pPr>
            <a:endParaRPr lang="en-US" i="0" dirty="0"/>
          </a:p>
          <a:p>
            <a:pPr marL="158750" indent="0" rtl="0">
              <a:spcBef>
                <a:spcPts val="0"/>
              </a:spcBef>
              <a:spcAft>
                <a:spcPts val="0"/>
              </a:spcAft>
              <a:buNone/>
            </a:pPr>
            <a:endParaRPr lang="en-US" i="0" dirty="0"/>
          </a:p>
        </p:txBody>
      </p:sp>
    </p:spTree>
    <p:extLst>
      <p:ext uri="{BB962C8B-B14F-4D97-AF65-F5344CB8AC3E}">
        <p14:creationId xmlns:p14="http://schemas.microsoft.com/office/powerpoint/2010/main" val="237777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9a39b978_1_8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9a39b978_1_8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In these plots we show two different types of embedding on the IBM14 testcase, obtained from the smallest 2 eigenvectors</a:t>
            </a:r>
          </a:p>
          <a:p>
            <a:pPr marL="158750" indent="0" rtl="0">
              <a:spcBef>
                <a:spcPts val="0"/>
              </a:spcBef>
              <a:spcAft>
                <a:spcPts val="0"/>
              </a:spcAft>
              <a:buNone/>
            </a:pPr>
            <a:r>
              <a:rPr lang="en-US" sz="1800" b="0" dirty="0">
                <a:effectLst/>
              </a:rPr>
              <a:t>The </a:t>
            </a:r>
            <a:r>
              <a:rPr lang="en-US" sz="1800" b="0" i="0" u="none" strike="noStrike" dirty="0">
                <a:solidFill>
                  <a:srgbClr val="000000"/>
                </a:solidFill>
                <a:effectLst/>
                <a:latin typeface="Arial" panose="020B0604020202020204" pitchFamily="34" charset="0"/>
              </a:rPr>
              <a:t>blue and red dots indicate a known good 2-way partition computed by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with an imbalance factor of 2.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Now we observe the meaning and effect of supervision.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embedding on the left is obtained from solving the standard eigenvalue problem, as shown in the equation.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Standard spectral partitioners solve this equation to compute their embedding. </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It can be observed that there is a lot of overlaps between the red and blue dots, implying this embedding is not clean.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embedding on the right is obtained from solving the generalized eigenvalue problem, with supervision from the known 2-way </a:t>
            </a:r>
            <a:r>
              <a:rPr lang="en-US" sz="1800" b="0" i="0" u="none" strike="noStrike" dirty="0" err="1">
                <a:solidFill>
                  <a:srgbClr val="000000"/>
                </a:solidFill>
                <a:effectLst/>
                <a:latin typeface="Arial" panose="020B0604020202020204" pitchFamily="34" charset="0"/>
              </a:rPr>
              <a:t>hMETIS</a:t>
            </a:r>
            <a:r>
              <a:rPr lang="en-US" sz="1800" b="0" i="0" u="none" strike="noStrike" dirty="0">
                <a:solidFill>
                  <a:srgbClr val="000000"/>
                </a:solidFill>
                <a:effectLst/>
                <a:latin typeface="Arial" panose="020B0604020202020204" pitchFamily="34" charset="0"/>
              </a:rPr>
              <a:t> partition. </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100" b="0" i="0" u="none" strike="noStrike" dirty="0">
                <a:solidFill>
                  <a:srgbClr val="000000"/>
                </a:solidFill>
                <a:effectLst/>
                <a:latin typeface="Arial" panose="020B0604020202020204" pitchFamily="34" charset="0"/>
              </a:rPr>
              <a:t>It can be observed that, with supervision the overlap between the red and blue are lesser, i.e. the distinction between the </a:t>
            </a:r>
            <a:r>
              <a:rPr lang="en-US" sz="1100" b="0" i="0" u="none" strike="noStrike" dirty="0" err="1">
                <a:solidFill>
                  <a:srgbClr val="000000"/>
                </a:solidFill>
                <a:effectLst/>
                <a:latin typeface="Arial" panose="020B0604020202020204" pitchFamily="34" charset="0"/>
              </a:rPr>
              <a:t>bipartitioned</a:t>
            </a:r>
            <a:r>
              <a:rPr lang="en-US" sz="1100" b="0" i="0" u="none" strike="noStrike" dirty="0">
                <a:solidFill>
                  <a:srgbClr val="000000"/>
                </a:solidFill>
                <a:effectLst/>
                <a:latin typeface="Arial" panose="020B0604020202020204" pitchFamily="34" charset="0"/>
              </a:rPr>
              <a:t> vertices is cleaner. </a:t>
            </a:r>
          </a:p>
          <a:p>
            <a:pPr marL="158750" indent="0" rtl="0">
              <a:spcBef>
                <a:spcPts val="0"/>
              </a:spcBef>
              <a:spcAft>
                <a:spcPts val="0"/>
              </a:spcAft>
              <a:buNone/>
            </a:pPr>
            <a:r>
              <a:rPr lang="en-US" sz="1100" b="0" i="0" u="none" strike="noStrike" dirty="0">
                <a:solidFill>
                  <a:srgbClr val="000000"/>
                </a:solidFill>
                <a:effectLst/>
                <a:latin typeface="Arial" panose="020B0604020202020204" pitchFamily="34" charset="0"/>
              </a:rPr>
              <a:t>Partitioning the vertices based on this embedding will resemble a partition similar to the known 2-way </a:t>
            </a:r>
            <a:r>
              <a:rPr lang="en-US" sz="1100" b="0" i="0" u="none" strike="noStrike" dirty="0" err="1">
                <a:solidFill>
                  <a:srgbClr val="000000"/>
                </a:solidFill>
                <a:effectLst/>
                <a:latin typeface="Arial" panose="020B0604020202020204" pitchFamily="34" charset="0"/>
              </a:rPr>
              <a:t>hMETIS</a:t>
            </a:r>
            <a:r>
              <a:rPr lang="en-US" sz="1100" b="0" i="0" u="none" strike="noStrike" dirty="0">
                <a:solidFill>
                  <a:srgbClr val="000000"/>
                </a:solidFill>
                <a:effectLst/>
                <a:latin typeface="Arial" panose="020B0604020202020204" pitchFamily="34" charset="0"/>
              </a:rPr>
              <a:t> partition used for supervision.  </a:t>
            </a:r>
          </a:p>
          <a:p>
            <a:pPr marL="158750" indent="0" rtl="0">
              <a:spcBef>
                <a:spcPts val="0"/>
              </a:spcBef>
              <a:spcAft>
                <a:spcPts val="0"/>
              </a:spcAft>
              <a:buNone/>
            </a:pPr>
            <a:r>
              <a:rPr lang="en-US" sz="1100" b="0" i="0" u="none" strike="noStrike" dirty="0">
                <a:solidFill>
                  <a:srgbClr val="000000"/>
                </a:solidFill>
                <a:effectLst/>
                <a:latin typeface="Arial" panose="020B0604020202020204" pitchFamily="34" charset="0"/>
              </a:rPr>
              <a:t>Hence we say that the embedding generated with supervision is of higher quality with respect to the </a:t>
            </a:r>
            <a:r>
              <a:rPr lang="en-US" sz="1100" b="0" i="0" u="none" strike="noStrike" dirty="0" err="1">
                <a:solidFill>
                  <a:srgbClr val="000000"/>
                </a:solidFill>
                <a:effectLst/>
                <a:latin typeface="Arial" panose="020B0604020202020204" pitchFamily="34" charset="0"/>
              </a:rPr>
              <a:t>hMETIS</a:t>
            </a:r>
            <a:r>
              <a:rPr lang="en-US" sz="1100" b="0" i="0" u="none" strike="noStrike" dirty="0">
                <a:solidFill>
                  <a:srgbClr val="000000"/>
                </a:solidFill>
                <a:effectLst/>
                <a:latin typeface="Arial" panose="020B0604020202020204" pitchFamily="34" charset="0"/>
              </a:rPr>
              <a:t> partition. </a:t>
            </a:r>
            <a:endParaRPr lang="en-US" b="0" dirty="0">
              <a:effectLst/>
            </a:endParaRPr>
          </a:p>
          <a:p>
            <a:pPr marL="158750" indent="0" rtl="0">
              <a:spcBef>
                <a:spcPts val="0"/>
              </a:spcBef>
              <a:spcAft>
                <a:spcPts val="0"/>
              </a:spcAft>
              <a:buNone/>
            </a:pPr>
            <a:endParaRPr lang="en-US" b="0" dirty="0">
              <a:effectLst/>
            </a:endParaRPr>
          </a:p>
        </p:txBody>
      </p:sp>
    </p:spTree>
    <p:extLst>
      <p:ext uri="{BB962C8B-B14F-4D97-AF65-F5344CB8AC3E}">
        <p14:creationId xmlns:p14="http://schemas.microsoft.com/office/powerpoint/2010/main" val="327216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Now I will now talk about the </a:t>
            </a:r>
            <a:r>
              <a:rPr lang="en-US" dirty="0" err="1"/>
              <a:t>SpecPart</a:t>
            </a:r>
            <a:r>
              <a:rPr lang="en-US" dirty="0"/>
              <a:t> methodology. </a:t>
            </a:r>
            <a:endParaRPr lang="en" dirty="0"/>
          </a:p>
          <a:p>
            <a:pPr marL="0" indent="0">
              <a:buNone/>
            </a:pPr>
            <a:endParaRPr lang="en" dirty="0"/>
          </a:p>
          <a:p>
            <a:pPr marL="0" indent="0">
              <a:buNone/>
            </a:pPr>
            <a:endParaRPr dirty="0"/>
          </a:p>
        </p:txBody>
      </p:sp>
    </p:spTree>
    <p:extLst>
      <p:ext uri="{BB962C8B-B14F-4D97-AF65-F5344CB8AC3E}">
        <p14:creationId xmlns:p14="http://schemas.microsoft.com/office/powerpoint/2010/main" val="1143415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pic>
        <p:nvPicPr>
          <p:cNvPr id="13" name="Google Shape;13;p18" descr="Background pattern&#10;&#10;Description automatically generated"/>
          <p:cNvPicPr preferRelativeResize="0"/>
          <p:nvPr/>
        </p:nvPicPr>
        <p:blipFill rotWithShape="1">
          <a:blip r:embed="rId2">
            <a:alphaModFix/>
          </a:blip>
          <a:srcRect/>
          <a:stretch/>
        </p:blipFill>
        <p:spPr>
          <a:xfrm>
            <a:off x="0" y="1339"/>
            <a:ext cx="9144000" cy="5140823"/>
          </a:xfrm>
          <a:prstGeom prst="rect">
            <a:avLst/>
          </a:prstGeom>
          <a:noFill/>
          <a:ln>
            <a:noFill/>
          </a:ln>
        </p:spPr>
      </p:pic>
      <p:sp>
        <p:nvSpPr>
          <p:cNvPr id="14" name="Google Shape;14;p18"/>
          <p:cNvSpPr txBox="1">
            <a:spLocks noGrp="1"/>
          </p:cNvSpPr>
          <p:nvPr>
            <p:ph type="ctrTitle"/>
          </p:nvPr>
        </p:nvSpPr>
        <p:spPr>
          <a:xfrm>
            <a:off x="1143000" y="1502998"/>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8"/>
          <p:cNvSpPr txBox="1">
            <a:spLocks noGrp="1"/>
          </p:cNvSpPr>
          <p:nvPr>
            <p:ph type="subTitle" idx="1"/>
          </p:nvPr>
        </p:nvSpPr>
        <p:spPr>
          <a:xfrm>
            <a:off x="1143000" y="3362754"/>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D8D8D8"/>
              </a:buClr>
              <a:buSzPts val="1800"/>
              <a:buNone/>
              <a:defRPr sz="1800">
                <a:solidFill>
                  <a:srgbClr val="D8D8D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 name="Google Shape;1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18" descr="Text&#10;&#10;Description automatically generated"/>
          <p:cNvPicPr preferRelativeResize="0"/>
          <p:nvPr/>
        </p:nvPicPr>
        <p:blipFill rotWithShape="1">
          <a:blip r:embed="rId3">
            <a:alphaModFix/>
          </a:blip>
          <a:srcRect/>
          <a:stretch/>
        </p:blipFill>
        <p:spPr>
          <a:xfrm>
            <a:off x="3209192" y="490688"/>
            <a:ext cx="2448657" cy="16992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27"/>
          <p:cNvSpPr>
            <a:spLocks noGrp="1"/>
          </p:cNvSpPr>
          <p:nvPr>
            <p:ph type="pic" idx="2"/>
          </p:nvPr>
        </p:nvSpPr>
        <p:spPr>
          <a:xfrm>
            <a:off x="3887391" y="740569"/>
            <a:ext cx="4629150" cy="3655219"/>
          </a:xfrm>
          <a:prstGeom prst="rect">
            <a:avLst/>
          </a:prstGeom>
          <a:noFill/>
          <a:ln>
            <a:noFill/>
          </a:ln>
        </p:spPr>
      </p:sp>
      <p:sp>
        <p:nvSpPr>
          <p:cNvPr id="73" name="Google Shape;73;p27"/>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28"/>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9"/>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9"/>
          <p:cNvSpPr txBox="1">
            <a:spLocks noGrp="1"/>
          </p:cNvSpPr>
          <p:nvPr>
            <p:ph type="sldNum" idx="12"/>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20"/>
          <p:cNvSpPr txBox="1">
            <a:spLocks noGrp="1"/>
          </p:cNvSpPr>
          <p:nvPr>
            <p:ph type="ctrTitle"/>
          </p:nvPr>
        </p:nvSpPr>
        <p:spPr>
          <a:xfrm>
            <a:off x="1143000" y="1895411"/>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20"/>
          <p:cNvSpPr txBox="1">
            <a:spLocks noGrp="1"/>
          </p:cNvSpPr>
          <p:nvPr>
            <p:ph type="subTitle" idx="1"/>
          </p:nvPr>
        </p:nvSpPr>
        <p:spPr>
          <a:xfrm>
            <a:off x="1143000" y="3755167"/>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D8D8D8"/>
              </a:buClr>
              <a:buSzPts val="1800"/>
              <a:buNone/>
              <a:defRPr sz="1800">
                <a:solidFill>
                  <a:srgbClr val="D8D8D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 name="Google Shape;2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2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5" name="Google Shape;3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2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22"/>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 name="Google Shape;48;p2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2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0" name="Google Shape;50;p2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26"/>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26"/>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descr="A picture containing outdoor, day&#10;&#10;Description automatically generated"/>
          <p:cNvPicPr preferRelativeResize="0"/>
          <p:nvPr/>
        </p:nvPicPr>
        <p:blipFill rotWithShape="1">
          <a:blip r:embed="rId14">
            <a:alphaModFix/>
          </a:blip>
          <a:srcRect/>
          <a:stretch/>
        </p:blipFill>
        <p:spPr>
          <a:xfrm>
            <a:off x="0" y="1339"/>
            <a:ext cx="9144000" cy="5140823"/>
          </a:xfrm>
          <a:prstGeom prst="rect">
            <a:avLst/>
          </a:prstGeom>
          <a:noFill/>
          <a:ln>
            <a:noFill/>
          </a:ln>
        </p:spPr>
      </p:pic>
      <p:sp>
        <p:nvSpPr>
          <p:cNvPr id="7" name="Google Shape;7;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143000" y="2118579"/>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dirty="0"/>
              <a:t>SpecPart: A Supervised Spectral Framework for Hypergraph Partition Solution Improvement </a:t>
            </a:r>
            <a:endParaRPr dirty="0"/>
          </a:p>
        </p:txBody>
      </p:sp>
      <p:sp>
        <p:nvSpPr>
          <p:cNvPr id="94" name="Google Shape;94;p1"/>
          <p:cNvSpPr txBox="1">
            <a:spLocks noGrp="1"/>
          </p:cNvSpPr>
          <p:nvPr>
            <p:ph type="subTitle" idx="1"/>
          </p:nvPr>
        </p:nvSpPr>
        <p:spPr>
          <a:xfrm>
            <a:off x="1243650" y="3878890"/>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rgbClr val="D8D8D8"/>
              </a:buClr>
              <a:buSzPct val="100000"/>
              <a:buNone/>
            </a:pPr>
            <a:r>
              <a:rPr lang="en" dirty="0"/>
              <a:t>Ismail Bustany</a:t>
            </a:r>
            <a:r>
              <a:rPr lang="en" baseline="30000" dirty="0"/>
              <a:t>[1]</a:t>
            </a:r>
            <a:r>
              <a:rPr lang="en" dirty="0"/>
              <a:t>, Andrew B. Kahng</a:t>
            </a:r>
            <a:r>
              <a:rPr lang="en" baseline="30000" dirty="0"/>
              <a:t>[2]</a:t>
            </a:r>
            <a:r>
              <a:rPr lang="en" dirty="0"/>
              <a:t>, Ioannis Koutis</a:t>
            </a:r>
            <a:r>
              <a:rPr lang="en" baseline="30000" dirty="0"/>
              <a:t>[3]</a:t>
            </a:r>
            <a:r>
              <a:rPr lang="en" dirty="0"/>
              <a:t>, </a:t>
            </a:r>
            <a:br>
              <a:rPr lang="el-GR" dirty="0"/>
            </a:br>
            <a:r>
              <a:rPr lang="en" b="1" dirty="0">
                <a:solidFill>
                  <a:srgbClr val="FFFF00"/>
                </a:solidFill>
              </a:rPr>
              <a:t>Bodhisatta Pramanik</a:t>
            </a:r>
            <a:r>
              <a:rPr lang="en" baseline="30000" dirty="0"/>
              <a:t>[2]</a:t>
            </a:r>
            <a:r>
              <a:rPr lang="en" dirty="0"/>
              <a:t> and Zhiang Wang</a:t>
            </a:r>
            <a:r>
              <a:rPr lang="en" baseline="30000" dirty="0"/>
              <a:t>[2]</a:t>
            </a:r>
            <a:endParaRPr baseline="30000" dirty="0"/>
          </a:p>
          <a:p>
            <a:pPr marL="0" lvl="0" indent="0" algn="ctr" rtl="0">
              <a:lnSpc>
                <a:spcPct val="90000"/>
              </a:lnSpc>
              <a:spcBef>
                <a:spcPts val="0"/>
              </a:spcBef>
              <a:spcAft>
                <a:spcPts val="0"/>
              </a:spcAft>
              <a:buClr>
                <a:srgbClr val="D8D8D8"/>
              </a:buClr>
              <a:buSzPct val="100000"/>
              <a:buNone/>
            </a:pPr>
            <a:r>
              <a:rPr lang="en" baseline="30000" dirty="0"/>
              <a:t> </a:t>
            </a:r>
            <a:endParaRPr baseline="30000" dirty="0"/>
          </a:p>
        </p:txBody>
      </p:sp>
      <p:sp>
        <p:nvSpPr>
          <p:cNvPr id="2" name="Rectangle 1">
            <a:extLst>
              <a:ext uri="{FF2B5EF4-FFF2-40B4-BE49-F238E27FC236}">
                <a16:creationId xmlns:a16="http://schemas.microsoft.com/office/drawing/2014/main" id="{AE3CD75E-20D1-437A-A1C8-792D62640607}"/>
              </a:ext>
            </a:extLst>
          </p:cNvPr>
          <p:cNvSpPr/>
          <p:nvPr/>
        </p:nvSpPr>
        <p:spPr>
          <a:xfrm>
            <a:off x="3287367" y="4426631"/>
            <a:ext cx="5080883" cy="840230"/>
          </a:xfrm>
          <a:prstGeom prst="rect">
            <a:avLst/>
          </a:prstGeom>
        </p:spPr>
        <p:txBody>
          <a:bodyPr wrap="square">
            <a:spAutoFit/>
          </a:bodyPr>
          <a:lstStyle/>
          <a:p>
            <a:pPr lvl="0">
              <a:lnSpc>
                <a:spcPct val="90000"/>
              </a:lnSpc>
              <a:buClr>
                <a:srgbClr val="D8D8D8"/>
              </a:buClr>
              <a:buSzPct val="100000"/>
            </a:pPr>
            <a:r>
              <a:rPr lang="en-US" sz="1800" baseline="30000" dirty="0">
                <a:solidFill>
                  <a:schemeClr val="bg1"/>
                </a:solidFill>
              </a:rPr>
              <a:t>[1] Advanced Micro Devices</a:t>
            </a:r>
            <a:endParaRPr lang="en-US" sz="1800" dirty="0">
              <a:solidFill>
                <a:schemeClr val="bg1"/>
              </a:solidFill>
            </a:endParaRPr>
          </a:p>
          <a:p>
            <a:pPr lvl="0">
              <a:lnSpc>
                <a:spcPct val="90000"/>
              </a:lnSpc>
              <a:buClr>
                <a:srgbClr val="D8D8D8"/>
              </a:buClr>
              <a:buSzPct val="100000"/>
            </a:pPr>
            <a:r>
              <a:rPr lang="en-US" sz="1800" baseline="30000" dirty="0">
                <a:solidFill>
                  <a:schemeClr val="bg1"/>
                </a:solidFill>
              </a:rPr>
              <a:t>[2] University of California San Diego</a:t>
            </a:r>
          </a:p>
          <a:p>
            <a:pPr lvl="0">
              <a:lnSpc>
                <a:spcPct val="90000"/>
              </a:lnSpc>
              <a:buClr>
                <a:srgbClr val="D8D8D8"/>
              </a:buClr>
              <a:buSzPct val="100000"/>
            </a:pPr>
            <a:r>
              <a:rPr lang="en-US" sz="1800" baseline="30000" dirty="0">
                <a:solidFill>
                  <a:schemeClr val="bg1"/>
                </a:solidFill>
              </a:rPr>
              <a:t>[3] New Jersey Institute of Technology</a:t>
            </a:r>
          </a:p>
          <a:p>
            <a:pPr lvl="0">
              <a:lnSpc>
                <a:spcPct val="90000"/>
              </a:lnSpc>
              <a:buClr>
                <a:srgbClr val="D8D8D8"/>
              </a:buClr>
              <a:buSzPct val="100000"/>
            </a:pPr>
            <a:endParaRPr lang="en-US" sz="1800" baseline="30000" dirty="0">
              <a:solidFill>
                <a:schemeClr val="bg1"/>
              </a:solidFill>
            </a:endParaRPr>
          </a:p>
        </p:txBody>
      </p:sp>
      <p:sp>
        <p:nvSpPr>
          <p:cNvPr id="3" name="Slide Number Placeholder 2">
            <a:extLst>
              <a:ext uri="{FF2B5EF4-FFF2-40B4-BE49-F238E27FC236}">
                <a16:creationId xmlns:a16="http://schemas.microsoft.com/office/drawing/2014/main" id="{5686FE1D-4D1D-FE68-4CDC-D05038AFCDC2}"/>
              </a:ext>
            </a:extLst>
          </p:cNvPr>
          <p:cNvSpPr>
            <a:spLocks noGrp="1"/>
          </p:cNvSpPr>
          <p:nvPr>
            <p:ph type="sldNum" idx="12"/>
          </p:nvPr>
        </p:nvSpPr>
        <p:spPr>
          <a:xfrm>
            <a:off x="-1641083" y="4846746"/>
            <a:ext cx="2057400" cy="273844"/>
          </a:xfrm>
        </p:spPr>
        <p:txBody>
          <a:bodyPr/>
          <a:lstStyle/>
          <a:p>
            <a:pPr marL="0" lvl="0" indent="0" algn="r" rtl="0">
              <a:spcBef>
                <a:spcPts val="0"/>
              </a:spcBef>
              <a:spcAft>
                <a:spcPts val="0"/>
              </a:spcAft>
              <a:buNone/>
            </a:pPr>
            <a:fld id="{00000000-1234-1234-1234-123412341234}" type="slidenum">
              <a:rPr lang="en" sz="1600" b="1" smtClean="0"/>
              <a:t>1</a:t>
            </a:fld>
            <a:endParaRPr lang="en"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19" name="Picture 18">
            <a:extLst>
              <a:ext uri="{FF2B5EF4-FFF2-40B4-BE49-F238E27FC236}">
                <a16:creationId xmlns:a16="http://schemas.microsoft.com/office/drawing/2014/main" id="{4E41DDCE-A3B7-A3F5-0C33-1894CE5D0C77}"/>
              </a:ext>
            </a:extLst>
          </p:cNvPr>
          <p:cNvPicPr>
            <a:picLocks noChangeAspect="1"/>
          </p:cNvPicPr>
          <p:nvPr/>
        </p:nvPicPr>
        <p:blipFill>
          <a:blip r:embed="rId3"/>
          <a:stretch>
            <a:fillRect/>
          </a:stretch>
        </p:blipFill>
        <p:spPr>
          <a:xfrm>
            <a:off x="742038" y="3701132"/>
            <a:ext cx="1542321" cy="1219096"/>
          </a:xfrm>
          <a:prstGeom prst="rect">
            <a:avLst/>
          </a:prstGeom>
        </p:spPr>
      </p:pic>
      <p:pic>
        <p:nvPicPr>
          <p:cNvPr id="16" name="Picture 15">
            <a:extLst>
              <a:ext uri="{FF2B5EF4-FFF2-40B4-BE49-F238E27FC236}">
                <a16:creationId xmlns:a16="http://schemas.microsoft.com/office/drawing/2014/main" id="{352B1B93-CAE4-1B4B-FF41-905A1344F39E}"/>
              </a:ext>
            </a:extLst>
          </p:cNvPr>
          <p:cNvPicPr>
            <a:picLocks noChangeAspect="1"/>
          </p:cNvPicPr>
          <p:nvPr/>
        </p:nvPicPr>
        <p:blipFill>
          <a:blip r:embed="rId3"/>
          <a:stretch>
            <a:fillRect/>
          </a:stretch>
        </p:blipFill>
        <p:spPr>
          <a:xfrm>
            <a:off x="201762" y="985235"/>
            <a:ext cx="1542321" cy="1219096"/>
          </a:xfrm>
          <a:prstGeom prst="rect">
            <a:avLst/>
          </a:prstGeom>
        </p:spPr>
      </p:pic>
      <p:pic>
        <p:nvPicPr>
          <p:cNvPr id="6" name="Picture 5">
            <a:extLst>
              <a:ext uri="{FF2B5EF4-FFF2-40B4-BE49-F238E27FC236}">
                <a16:creationId xmlns:a16="http://schemas.microsoft.com/office/drawing/2014/main" id="{0644C2CD-2779-44EF-6703-5F025A3AAE12}"/>
              </a:ext>
            </a:extLst>
          </p:cNvPr>
          <p:cNvPicPr>
            <a:picLocks noChangeAspect="1"/>
          </p:cNvPicPr>
          <p:nvPr/>
        </p:nvPicPr>
        <p:blipFill>
          <a:blip r:embed="rId4"/>
          <a:stretch>
            <a:fillRect/>
          </a:stretch>
        </p:blipFill>
        <p:spPr>
          <a:xfrm>
            <a:off x="3024130" y="1545832"/>
            <a:ext cx="1257474" cy="359278"/>
          </a:xfrm>
          <a:prstGeom prst="rect">
            <a:avLst/>
          </a:prstGeom>
        </p:spPr>
      </p:pic>
      <p:sp>
        <p:nvSpPr>
          <p:cNvPr id="49" name="Rectangle 48">
            <a:extLst>
              <a:ext uri="{FF2B5EF4-FFF2-40B4-BE49-F238E27FC236}">
                <a16:creationId xmlns:a16="http://schemas.microsoft.com/office/drawing/2014/main" id="{8F6627F1-B073-5951-86CF-7260D4049CB4}"/>
              </a:ext>
            </a:extLst>
          </p:cNvPr>
          <p:cNvSpPr/>
          <p:nvPr/>
        </p:nvSpPr>
        <p:spPr>
          <a:xfrm>
            <a:off x="2707040" y="3600370"/>
            <a:ext cx="6216623" cy="1478195"/>
          </a:xfrm>
          <a:prstGeom prst="rect">
            <a:avLst/>
          </a:prstGeom>
          <a:solidFill>
            <a:schemeClr val="accent1">
              <a:alpha val="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723CCB9-1BDA-5554-0D77-97A9778C6DFB}"/>
              </a:ext>
            </a:extLst>
          </p:cNvPr>
          <p:cNvSpPr/>
          <p:nvPr/>
        </p:nvSpPr>
        <p:spPr>
          <a:xfrm>
            <a:off x="1954586" y="753310"/>
            <a:ext cx="4385062" cy="1491931"/>
          </a:xfrm>
          <a:prstGeom prst="rect">
            <a:avLst/>
          </a:prstGeom>
          <a:solidFill>
            <a:schemeClr val="accent1">
              <a:alpha val="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D2E39D1-D4F2-0294-1FF8-86E90EAD3193}"/>
              </a:ext>
            </a:extLst>
          </p:cNvPr>
          <p:cNvSpPr/>
          <p:nvPr/>
        </p:nvSpPr>
        <p:spPr>
          <a:xfrm>
            <a:off x="6511897" y="190734"/>
            <a:ext cx="2287872" cy="3286252"/>
          </a:xfrm>
          <a:prstGeom prst="rect">
            <a:avLst/>
          </a:prstGeom>
          <a:solidFill>
            <a:srgbClr val="8B5EB7">
              <a:alpha val="0"/>
            </a:srgbClr>
          </a:solidFill>
          <a:ln>
            <a:solidFill>
              <a:srgbClr val="8B5EB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Google Shape;644;gff9a39b978_1_1002"/>
          <p:cNvSpPr txBox="1">
            <a:spLocks noGrp="1"/>
          </p:cNvSpPr>
          <p:nvPr>
            <p:ph type="title"/>
          </p:nvPr>
        </p:nvSpPr>
        <p:spPr>
          <a:xfrm>
            <a:off x="628650" y="-10439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Overview</a:t>
            </a:r>
            <a:endParaRPr b="1" dirty="0">
              <a:solidFill>
                <a:srgbClr val="4A86E8"/>
              </a:solidFill>
            </a:endParaRPr>
          </a:p>
        </p:txBody>
      </p:sp>
      <p:sp>
        <p:nvSpPr>
          <p:cNvPr id="3" name="Google Shape;702;gff9a39b978_1_1054">
            <a:extLst>
              <a:ext uri="{FF2B5EF4-FFF2-40B4-BE49-F238E27FC236}">
                <a16:creationId xmlns:a16="http://schemas.microsoft.com/office/drawing/2014/main" id="{1A428DEB-DD7E-C88A-E9E2-8EFAFCC8D62E}"/>
              </a:ext>
            </a:extLst>
          </p:cNvPr>
          <p:cNvSpPr txBox="1"/>
          <p:nvPr/>
        </p:nvSpPr>
        <p:spPr>
          <a:xfrm>
            <a:off x="101402" y="2090967"/>
            <a:ext cx="15468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Input hypergraph</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 name="Google Shape;683;gff9a39b978_1_1054">
            <a:extLst>
              <a:ext uri="{FF2B5EF4-FFF2-40B4-BE49-F238E27FC236}">
                <a16:creationId xmlns:a16="http://schemas.microsoft.com/office/drawing/2014/main" id="{F292BA52-D66C-2BCC-E1C7-38E416DD9AC1}"/>
              </a:ext>
            </a:extLst>
          </p:cNvPr>
          <p:cNvSpPr/>
          <p:nvPr/>
        </p:nvSpPr>
        <p:spPr>
          <a:xfrm>
            <a:off x="2055334" y="857554"/>
            <a:ext cx="2242200" cy="1119216"/>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Google Shape;703;gff9a39b978_1_1054">
                <a:extLst>
                  <a:ext uri="{FF2B5EF4-FFF2-40B4-BE49-F238E27FC236}">
                    <a16:creationId xmlns:a16="http://schemas.microsoft.com/office/drawing/2014/main" id="{7B868479-1723-38B1-F4D9-9E8BA52C4520}"/>
                  </a:ext>
                </a:extLst>
              </p:cNvPr>
              <p:cNvSpPr txBox="1"/>
              <p:nvPr/>
            </p:nvSpPr>
            <p:spPr>
              <a:xfrm>
                <a:off x="2098007" y="1007656"/>
                <a:ext cx="2137444"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Formulate supervised generalized eigenvalue problem </a:t>
                </a:r>
                <a14:m>
                  <m:oMath xmlns:m="http://schemas.openxmlformats.org/officeDocument/2006/math">
                    <m:r>
                      <a:rPr lang="en-US" sz="1600" b="1" i="1" smtClean="0">
                        <a:latin typeface="Cambria Math" panose="02040503050406030204" pitchFamily="18" charset="0"/>
                        <a:ea typeface="Calibri"/>
                        <a:cs typeface="Calibri"/>
                        <a:sym typeface="Calibri"/>
                      </a:rPr>
                      <m:t>𝑳𝒙</m:t>
                    </m:r>
                    <m:r>
                      <a:rPr lang="en-US" sz="1600" b="1" i="1" smtClean="0">
                        <a:latin typeface="Cambria Math" panose="02040503050406030204" pitchFamily="18" charset="0"/>
                        <a:ea typeface="Calibri"/>
                        <a:cs typeface="Calibri"/>
                        <a:sym typeface="Calibri"/>
                      </a:rPr>
                      <m:t>=</m:t>
                    </m:r>
                    <m:r>
                      <a:rPr lang="en-US" sz="1600" b="1" i="1" smtClean="0">
                        <a:latin typeface="Cambria Math" panose="02040503050406030204" pitchFamily="18" charset="0"/>
                        <a:ea typeface="Calibri"/>
                        <a:cs typeface="Calibri"/>
                        <a:sym typeface="Calibri"/>
                      </a:rPr>
                      <m:t>𝝀</m:t>
                    </m:r>
                    <m:sSub>
                      <m:sSubPr>
                        <m:ctrlPr>
                          <a:rPr lang="en-US" sz="1600" b="1" i="1" smtClean="0">
                            <a:latin typeface="Cambria Math" panose="02040503050406030204" pitchFamily="18" charset="0"/>
                            <a:cs typeface="Calibri"/>
                            <a:sym typeface="Calibri"/>
                          </a:rPr>
                        </m:ctrlPr>
                      </m:sSubPr>
                      <m:e>
                        <m:r>
                          <a:rPr lang="en-US" sz="1600" b="1" i="1" smtClean="0">
                            <a:latin typeface="Cambria Math" panose="02040503050406030204" pitchFamily="18" charset="0"/>
                            <a:cs typeface="Calibri"/>
                            <a:sym typeface="Calibri"/>
                          </a:rPr>
                          <m:t>𝑳</m:t>
                        </m:r>
                      </m:e>
                      <m:sub>
                        <m:r>
                          <a:rPr lang="en-US" sz="1600" b="1" i="1" smtClean="0">
                            <a:latin typeface="Cambria Math" panose="02040503050406030204" pitchFamily="18" charset="0"/>
                            <a:cs typeface="Calibri"/>
                            <a:sym typeface="Calibri"/>
                          </a:rPr>
                          <m:t>𝑩</m:t>
                        </m:r>
                      </m:sub>
                    </m:sSub>
                    <m:r>
                      <a:rPr lang="en-US" sz="1600" b="1" i="1" smtClean="0">
                        <a:latin typeface="Cambria Math" panose="02040503050406030204" pitchFamily="18" charset="0"/>
                        <a:ea typeface="Calibri"/>
                        <a:cs typeface="Calibri"/>
                        <a:sym typeface="Calibri"/>
                      </a:rPr>
                      <m:t>𝒙</m:t>
                    </m:r>
                    <m:r>
                      <a:rPr lang="en-US" sz="1600" b="1" i="1" smtClean="0">
                        <a:latin typeface="Cambria Math" panose="02040503050406030204" pitchFamily="18" charset="0"/>
                        <a:ea typeface="Calibri"/>
                        <a:cs typeface="Calibri"/>
                        <a:sym typeface="Calibri"/>
                      </a:rPr>
                      <m:t> </m:t>
                    </m:r>
                  </m:oMath>
                </a14:m>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mc:Choice>
        <mc:Fallback xmlns="">
          <p:sp>
            <p:nvSpPr>
              <p:cNvPr id="8" name="Google Shape;703;gff9a39b978_1_1054">
                <a:extLst>
                  <a:ext uri="{FF2B5EF4-FFF2-40B4-BE49-F238E27FC236}">
                    <a16:creationId xmlns:a16="http://schemas.microsoft.com/office/drawing/2014/main" id="{7B868479-1723-38B1-F4D9-9E8BA52C4520}"/>
                  </a:ext>
                </a:extLst>
              </p:cNvPr>
              <p:cNvSpPr txBox="1">
                <a:spLocks noRot="1" noChangeAspect="1" noMove="1" noResize="1" noEditPoints="1" noAdjustHandles="1" noChangeArrowheads="1" noChangeShapeType="1" noTextEdit="1"/>
              </p:cNvSpPr>
              <p:nvPr/>
            </p:nvSpPr>
            <p:spPr>
              <a:xfrm>
                <a:off x="2098007" y="1007656"/>
                <a:ext cx="2137444" cy="923299"/>
              </a:xfrm>
              <a:prstGeom prst="rect">
                <a:avLst/>
              </a:prstGeom>
              <a:blipFill>
                <a:blip r:embed="rId5"/>
                <a:stretch>
                  <a:fillRect l="-1140" r="-3134" b="-2632"/>
                </a:stretch>
              </a:blipFill>
              <a:ln>
                <a:noFill/>
              </a:ln>
            </p:spPr>
            <p:txBody>
              <a:bodyPr/>
              <a:lstStyle/>
              <a:p>
                <a:r>
                  <a:rPr lang="en-US">
                    <a:noFill/>
                  </a:rPr>
                  <a:t> </a:t>
                </a:r>
              </a:p>
            </p:txBody>
          </p:sp>
        </mc:Fallback>
      </mc:AlternateContent>
      <p:sp>
        <p:nvSpPr>
          <p:cNvPr id="12" name="Google Shape;682;gff9a39b978_1_1054">
            <a:extLst>
              <a:ext uri="{FF2B5EF4-FFF2-40B4-BE49-F238E27FC236}">
                <a16:creationId xmlns:a16="http://schemas.microsoft.com/office/drawing/2014/main" id="{EC84F1D0-8718-B7D7-645E-D16E74A2723A}"/>
              </a:ext>
            </a:extLst>
          </p:cNvPr>
          <p:cNvSpPr/>
          <p:nvPr/>
        </p:nvSpPr>
        <p:spPr>
          <a:xfrm>
            <a:off x="4735208" y="969824"/>
            <a:ext cx="1489800" cy="772106"/>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704;gff9a39b978_1_1054">
            <a:extLst>
              <a:ext uri="{FF2B5EF4-FFF2-40B4-BE49-F238E27FC236}">
                <a16:creationId xmlns:a16="http://schemas.microsoft.com/office/drawing/2014/main" id="{DF5338D8-9FE7-E84D-AE14-480F8FD35695}"/>
              </a:ext>
            </a:extLst>
          </p:cNvPr>
          <p:cNvSpPr txBox="1"/>
          <p:nvPr/>
        </p:nvSpPr>
        <p:spPr>
          <a:xfrm>
            <a:off x="4894702" y="1055500"/>
            <a:ext cx="14664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Eigenvectors computation</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0" name="Google Shape;681;gff9a39b978_1_1054">
            <a:extLst>
              <a:ext uri="{FF2B5EF4-FFF2-40B4-BE49-F238E27FC236}">
                <a16:creationId xmlns:a16="http://schemas.microsoft.com/office/drawing/2014/main" id="{21FDC3BA-3F10-3D6F-82BA-2432BB6131CA}"/>
              </a:ext>
            </a:extLst>
          </p:cNvPr>
          <p:cNvSpPr/>
          <p:nvPr/>
        </p:nvSpPr>
        <p:spPr>
          <a:xfrm>
            <a:off x="6747199" y="633469"/>
            <a:ext cx="1768152" cy="443797"/>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152400" marR="0" lvl="0" algn="l" rtl="0">
              <a:lnSpc>
                <a:spcPct val="100000"/>
              </a:lnSpc>
              <a:spcBef>
                <a:spcPts val="0"/>
              </a:spcBef>
              <a:spcAft>
                <a:spcPts val="0"/>
              </a:spcAft>
              <a:buClr>
                <a:srgbClr val="000000"/>
              </a:buClr>
              <a:buSzPts val="1200"/>
            </a:pPr>
            <a:r>
              <a:rPr lang="en-US" sz="1600" b="1" dirty="0">
                <a:latin typeface="Calibri" panose="020F0502020204030204" pitchFamily="34" charset="0"/>
                <a:cs typeface="Calibri" panose="020F0502020204030204" pitchFamily="34" charset="0"/>
              </a:rPr>
              <a:t>Family of trees construction</a:t>
            </a:r>
            <a:endParaRPr sz="1600" b="1" dirty="0">
              <a:latin typeface="Calibri" panose="020F0502020204030204" pitchFamily="34" charset="0"/>
              <a:cs typeface="Calibri" panose="020F0502020204030204" pitchFamily="34" charset="0"/>
            </a:endParaRPr>
          </a:p>
        </p:txBody>
      </p:sp>
      <p:sp>
        <p:nvSpPr>
          <p:cNvPr id="21" name="Google Shape;681;gff9a39b978_1_1054">
            <a:extLst>
              <a:ext uri="{FF2B5EF4-FFF2-40B4-BE49-F238E27FC236}">
                <a16:creationId xmlns:a16="http://schemas.microsoft.com/office/drawing/2014/main" id="{CDACDE7A-380D-F83E-7707-B0453C3D23A4}"/>
              </a:ext>
            </a:extLst>
          </p:cNvPr>
          <p:cNvSpPr/>
          <p:nvPr/>
        </p:nvSpPr>
        <p:spPr>
          <a:xfrm>
            <a:off x="6707432" y="2132410"/>
            <a:ext cx="1807917" cy="400079"/>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152400" marR="0" lvl="0" algn="ctr" rtl="0">
              <a:lnSpc>
                <a:spcPct val="100000"/>
              </a:lnSpc>
              <a:spcBef>
                <a:spcPts val="0"/>
              </a:spcBef>
              <a:spcAft>
                <a:spcPts val="0"/>
              </a:spcAft>
              <a:buClr>
                <a:srgbClr val="000000"/>
              </a:buClr>
              <a:buSzPts val="1200"/>
            </a:pPr>
            <a:r>
              <a:rPr lang="en-US" sz="1600" b="1" dirty="0">
                <a:latin typeface="Calibri" panose="020F0502020204030204" pitchFamily="34" charset="0"/>
                <a:cs typeface="Calibri" panose="020F0502020204030204" pitchFamily="34" charset="0"/>
              </a:rPr>
              <a:t>Tree partitioning</a:t>
            </a:r>
            <a:endParaRPr sz="1600" b="1"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61D9064-18D2-DEE7-A93A-7BAA6E9F9CA2}"/>
              </a:ext>
            </a:extLst>
          </p:cNvPr>
          <p:cNvPicPr>
            <a:picLocks noChangeAspect="1"/>
          </p:cNvPicPr>
          <p:nvPr/>
        </p:nvPicPr>
        <p:blipFill>
          <a:blip r:embed="rId6"/>
          <a:stretch>
            <a:fillRect/>
          </a:stretch>
        </p:blipFill>
        <p:spPr>
          <a:xfrm>
            <a:off x="7724467" y="1241813"/>
            <a:ext cx="902384" cy="726051"/>
          </a:xfrm>
          <a:prstGeom prst="rect">
            <a:avLst/>
          </a:prstGeom>
        </p:spPr>
      </p:pic>
      <p:pic>
        <p:nvPicPr>
          <p:cNvPr id="23" name="Picture 22">
            <a:extLst>
              <a:ext uri="{FF2B5EF4-FFF2-40B4-BE49-F238E27FC236}">
                <a16:creationId xmlns:a16="http://schemas.microsoft.com/office/drawing/2014/main" id="{A72660EC-3AD2-8CBA-6121-DE50AD9FF900}"/>
              </a:ext>
            </a:extLst>
          </p:cNvPr>
          <p:cNvPicPr>
            <a:picLocks noChangeAspect="1"/>
          </p:cNvPicPr>
          <p:nvPr/>
        </p:nvPicPr>
        <p:blipFill>
          <a:blip r:embed="rId7"/>
          <a:stretch>
            <a:fillRect/>
          </a:stretch>
        </p:blipFill>
        <p:spPr>
          <a:xfrm>
            <a:off x="6645746" y="1236610"/>
            <a:ext cx="885838" cy="721577"/>
          </a:xfrm>
          <a:prstGeom prst="rect">
            <a:avLst/>
          </a:prstGeom>
        </p:spPr>
      </p:pic>
      <p:pic>
        <p:nvPicPr>
          <p:cNvPr id="24" name="Picture 23">
            <a:extLst>
              <a:ext uri="{FF2B5EF4-FFF2-40B4-BE49-F238E27FC236}">
                <a16:creationId xmlns:a16="http://schemas.microsoft.com/office/drawing/2014/main" id="{DEAA3A12-534D-36B5-BAC6-29654DFEB7CB}"/>
              </a:ext>
            </a:extLst>
          </p:cNvPr>
          <p:cNvPicPr>
            <a:picLocks noChangeAspect="1"/>
          </p:cNvPicPr>
          <p:nvPr/>
        </p:nvPicPr>
        <p:blipFill>
          <a:blip r:embed="rId6"/>
          <a:stretch>
            <a:fillRect/>
          </a:stretch>
        </p:blipFill>
        <p:spPr>
          <a:xfrm>
            <a:off x="7787626" y="2706712"/>
            <a:ext cx="876770" cy="711899"/>
          </a:xfrm>
          <a:prstGeom prst="rect">
            <a:avLst/>
          </a:prstGeom>
        </p:spPr>
      </p:pic>
      <p:pic>
        <p:nvPicPr>
          <p:cNvPr id="25" name="Picture 24">
            <a:extLst>
              <a:ext uri="{FF2B5EF4-FFF2-40B4-BE49-F238E27FC236}">
                <a16:creationId xmlns:a16="http://schemas.microsoft.com/office/drawing/2014/main" id="{8DF056BB-39A2-EA1A-4F03-B823E170ACF9}"/>
              </a:ext>
            </a:extLst>
          </p:cNvPr>
          <p:cNvPicPr>
            <a:picLocks noChangeAspect="1"/>
          </p:cNvPicPr>
          <p:nvPr/>
        </p:nvPicPr>
        <p:blipFill>
          <a:blip r:embed="rId7"/>
          <a:stretch>
            <a:fillRect/>
          </a:stretch>
        </p:blipFill>
        <p:spPr>
          <a:xfrm>
            <a:off x="6582550" y="2697035"/>
            <a:ext cx="885838" cy="721577"/>
          </a:xfrm>
          <a:prstGeom prst="rect">
            <a:avLst/>
          </a:prstGeom>
        </p:spPr>
      </p:pic>
      <p:sp>
        <p:nvSpPr>
          <p:cNvPr id="26" name="Arc 25">
            <a:extLst>
              <a:ext uri="{FF2B5EF4-FFF2-40B4-BE49-F238E27FC236}">
                <a16:creationId xmlns:a16="http://schemas.microsoft.com/office/drawing/2014/main" id="{B21B9EB0-5156-C5E8-E164-2E71C41083B1}"/>
              </a:ext>
            </a:extLst>
          </p:cNvPr>
          <p:cNvSpPr/>
          <p:nvPr/>
        </p:nvSpPr>
        <p:spPr>
          <a:xfrm rot="12058758" flipH="1">
            <a:off x="7988866" y="2247889"/>
            <a:ext cx="266098" cy="1009266"/>
          </a:xfrm>
          <a:prstGeom prst="arc">
            <a:avLst>
              <a:gd name="adj1" fmla="val 16200000"/>
              <a:gd name="adj2" fmla="val 3183437"/>
            </a:avLst>
          </a:prstGeom>
          <a:noFill/>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4D96EBCE-B415-9DCE-D86D-C3228A709C9B}"/>
              </a:ext>
            </a:extLst>
          </p:cNvPr>
          <p:cNvSpPr/>
          <p:nvPr/>
        </p:nvSpPr>
        <p:spPr>
          <a:xfrm rot="12058758" flipH="1">
            <a:off x="6955616" y="2213014"/>
            <a:ext cx="266098" cy="1009266"/>
          </a:xfrm>
          <a:prstGeom prst="arc">
            <a:avLst>
              <a:gd name="adj1" fmla="val 17186317"/>
              <a:gd name="adj2" fmla="val 3183437"/>
            </a:avLst>
          </a:prstGeom>
          <a:noFill/>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Google Shape;681;gff9a39b978_1_1054">
            <a:extLst>
              <a:ext uri="{FF2B5EF4-FFF2-40B4-BE49-F238E27FC236}">
                <a16:creationId xmlns:a16="http://schemas.microsoft.com/office/drawing/2014/main" id="{5ECBC809-0A56-F379-1127-D1EE46529910}"/>
              </a:ext>
            </a:extLst>
          </p:cNvPr>
          <p:cNvSpPr/>
          <p:nvPr/>
        </p:nvSpPr>
        <p:spPr>
          <a:xfrm>
            <a:off x="6725870" y="3919257"/>
            <a:ext cx="2122586" cy="711899"/>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152400" marR="0" lvl="0" algn="ctr" rtl="0">
              <a:lnSpc>
                <a:spcPct val="100000"/>
              </a:lnSpc>
              <a:spcBef>
                <a:spcPts val="0"/>
              </a:spcBef>
              <a:spcAft>
                <a:spcPts val="0"/>
              </a:spcAft>
              <a:buClr>
                <a:srgbClr val="000000"/>
              </a:buClr>
              <a:buSzPts val="1200"/>
            </a:pPr>
            <a:r>
              <a:rPr lang="en-US" sz="1600" b="1" dirty="0">
                <a:latin typeface="Calibri" panose="020F0502020204030204" pitchFamily="34" charset="0"/>
                <a:cs typeface="Calibri" panose="020F0502020204030204" pitchFamily="34" charset="0"/>
              </a:rPr>
              <a:t>Cut-overlay clustering </a:t>
            </a:r>
            <a:endParaRPr sz="1600" b="1"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CEC7240F-3A19-6080-EC56-8F707AE6AFEC}"/>
              </a:ext>
            </a:extLst>
          </p:cNvPr>
          <p:cNvPicPr>
            <a:picLocks noChangeAspect="1"/>
          </p:cNvPicPr>
          <p:nvPr/>
        </p:nvPicPr>
        <p:blipFill>
          <a:blip r:embed="rId8"/>
          <a:stretch>
            <a:fillRect/>
          </a:stretch>
        </p:blipFill>
        <p:spPr>
          <a:xfrm>
            <a:off x="4698801" y="3770037"/>
            <a:ext cx="1466400" cy="1124688"/>
          </a:xfrm>
          <a:prstGeom prst="rect">
            <a:avLst/>
          </a:prstGeom>
          <a:ln w="19050">
            <a:solidFill>
              <a:schemeClr val="tx1"/>
            </a:solidFill>
          </a:ln>
        </p:spPr>
      </p:pic>
      <p:sp>
        <p:nvSpPr>
          <p:cNvPr id="33" name="Google Shape;697;gff9a39b978_1_1054">
            <a:extLst>
              <a:ext uri="{FF2B5EF4-FFF2-40B4-BE49-F238E27FC236}">
                <a16:creationId xmlns:a16="http://schemas.microsoft.com/office/drawing/2014/main" id="{BC5717EF-00D9-B4E2-A535-2B2E3270DB00}"/>
              </a:ext>
            </a:extLst>
          </p:cNvPr>
          <p:cNvSpPr/>
          <p:nvPr/>
        </p:nvSpPr>
        <p:spPr>
          <a:xfrm>
            <a:off x="1760013" y="1303969"/>
            <a:ext cx="233100" cy="212400"/>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697;gff9a39b978_1_1054">
            <a:extLst>
              <a:ext uri="{FF2B5EF4-FFF2-40B4-BE49-F238E27FC236}">
                <a16:creationId xmlns:a16="http://schemas.microsoft.com/office/drawing/2014/main" id="{B7FE15B9-B0B2-EBD0-9A9B-885258AA87AF}"/>
              </a:ext>
            </a:extLst>
          </p:cNvPr>
          <p:cNvSpPr/>
          <p:nvPr/>
        </p:nvSpPr>
        <p:spPr>
          <a:xfrm>
            <a:off x="4418186" y="1260139"/>
            <a:ext cx="233100" cy="212400"/>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697;gff9a39b978_1_1054">
            <a:extLst>
              <a:ext uri="{FF2B5EF4-FFF2-40B4-BE49-F238E27FC236}">
                <a16:creationId xmlns:a16="http://schemas.microsoft.com/office/drawing/2014/main" id="{8160CBBB-6021-0CFB-3098-8D8B24BF91FA}"/>
              </a:ext>
            </a:extLst>
          </p:cNvPr>
          <p:cNvSpPr/>
          <p:nvPr/>
        </p:nvSpPr>
        <p:spPr>
          <a:xfrm rot="5400000">
            <a:off x="7165689" y="1513621"/>
            <a:ext cx="924673" cy="148359"/>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697;gff9a39b978_1_1054">
            <a:extLst>
              <a:ext uri="{FF2B5EF4-FFF2-40B4-BE49-F238E27FC236}">
                <a16:creationId xmlns:a16="http://schemas.microsoft.com/office/drawing/2014/main" id="{BF2B2A95-C7F2-8F79-71CC-0F06EA8B9198}"/>
              </a:ext>
            </a:extLst>
          </p:cNvPr>
          <p:cNvSpPr/>
          <p:nvPr/>
        </p:nvSpPr>
        <p:spPr>
          <a:xfrm rot="5400000">
            <a:off x="7113255" y="3095680"/>
            <a:ext cx="1037635" cy="140262"/>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Arrow: Bent 39">
            <a:extLst>
              <a:ext uri="{FF2B5EF4-FFF2-40B4-BE49-F238E27FC236}">
                <a16:creationId xmlns:a16="http://schemas.microsoft.com/office/drawing/2014/main" id="{C33CE872-640B-9FB4-B0B2-F520CA469937}"/>
              </a:ext>
            </a:extLst>
          </p:cNvPr>
          <p:cNvSpPr/>
          <p:nvPr/>
        </p:nvSpPr>
        <p:spPr>
          <a:xfrm>
            <a:off x="6415261" y="908951"/>
            <a:ext cx="189338" cy="757565"/>
          </a:xfrm>
          <a:prstGeom prst="bentArrow">
            <a:avLst>
              <a:gd name="adj1" fmla="val 16427"/>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Google Shape;697;gff9a39b978_1_1054">
            <a:extLst>
              <a:ext uri="{FF2B5EF4-FFF2-40B4-BE49-F238E27FC236}">
                <a16:creationId xmlns:a16="http://schemas.microsoft.com/office/drawing/2014/main" id="{0D52A749-D1AA-63AC-9377-B4FB20E96FAD}"/>
              </a:ext>
            </a:extLst>
          </p:cNvPr>
          <p:cNvSpPr/>
          <p:nvPr/>
        </p:nvSpPr>
        <p:spPr>
          <a:xfrm rot="10800000">
            <a:off x="6339648" y="4142023"/>
            <a:ext cx="233100" cy="212400"/>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697;gff9a39b978_1_1054">
            <a:extLst>
              <a:ext uri="{FF2B5EF4-FFF2-40B4-BE49-F238E27FC236}">
                <a16:creationId xmlns:a16="http://schemas.microsoft.com/office/drawing/2014/main" id="{71171AC3-79DE-6AB2-EC5A-1F933A25872A}"/>
              </a:ext>
            </a:extLst>
          </p:cNvPr>
          <p:cNvSpPr/>
          <p:nvPr/>
        </p:nvSpPr>
        <p:spPr>
          <a:xfrm rot="10800000">
            <a:off x="2415071" y="4226769"/>
            <a:ext cx="233100" cy="212400"/>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681;gff9a39b978_1_1054">
            <a:extLst>
              <a:ext uri="{FF2B5EF4-FFF2-40B4-BE49-F238E27FC236}">
                <a16:creationId xmlns:a16="http://schemas.microsoft.com/office/drawing/2014/main" id="{A8E35794-165B-94C2-F5ED-A94F6CA9BD04}"/>
              </a:ext>
            </a:extLst>
          </p:cNvPr>
          <p:cNvSpPr/>
          <p:nvPr/>
        </p:nvSpPr>
        <p:spPr>
          <a:xfrm>
            <a:off x="2798407" y="3864786"/>
            <a:ext cx="1489676" cy="766370"/>
          </a:xfrm>
          <a:prstGeom prst="rect">
            <a:avLst/>
          </a:prstGeom>
          <a:solidFill>
            <a:schemeClr val="lt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152400" marR="0" lvl="0" algn="ctr" rtl="0">
              <a:lnSpc>
                <a:spcPct val="100000"/>
              </a:lnSpc>
              <a:spcBef>
                <a:spcPts val="0"/>
              </a:spcBef>
              <a:spcAft>
                <a:spcPts val="0"/>
              </a:spcAft>
              <a:buClr>
                <a:srgbClr val="000000"/>
              </a:buClr>
              <a:buSzPts val="1200"/>
            </a:pPr>
            <a:r>
              <a:rPr lang="en-US" sz="1600" b="1" dirty="0">
                <a:latin typeface="Calibri" panose="020F0502020204030204" pitchFamily="34" charset="0"/>
                <a:cs typeface="Calibri" panose="020F0502020204030204" pitchFamily="34" charset="0"/>
              </a:rPr>
              <a:t>Partitioning of coarse hypergraph</a:t>
            </a:r>
            <a:endParaRPr sz="1600" b="1" dirty="0">
              <a:latin typeface="Calibri" panose="020F0502020204030204" pitchFamily="34" charset="0"/>
              <a:cs typeface="Calibri" panose="020F0502020204030204" pitchFamily="34" charset="0"/>
            </a:endParaRPr>
          </a:p>
        </p:txBody>
      </p:sp>
      <p:sp>
        <p:nvSpPr>
          <p:cNvPr id="45" name="Google Shape;697;gff9a39b978_1_1054">
            <a:extLst>
              <a:ext uri="{FF2B5EF4-FFF2-40B4-BE49-F238E27FC236}">
                <a16:creationId xmlns:a16="http://schemas.microsoft.com/office/drawing/2014/main" id="{DA6DB0DF-2123-AFC4-1157-835D901B7556}"/>
              </a:ext>
            </a:extLst>
          </p:cNvPr>
          <p:cNvSpPr/>
          <p:nvPr/>
        </p:nvSpPr>
        <p:spPr>
          <a:xfrm rot="10800000">
            <a:off x="4355457" y="4226181"/>
            <a:ext cx="233100" cy="212400"/>
          </a:xfrm>
          <a:prstGeom prst="rightArrow">
            <a:avLst>
              <a:gd name="adj1" fmla="val 50000"/>
              <a:gd name="adj2" fmla="val 50000"/>
            </a:avLst>
          </a:prstGeom>
          <a:solidFill>
            <a:schemeClr val="dk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702;gff9a39b978_1_1054">
            <a:extLst>
              <a:ext uri="{FF2B5EF4-FFF2-40B4-BE49-F238E27FC236}">
                <a16:creationId xmlns:a16="http://schemas.microsoft.com/office/drawing/2014/main" id="{E1CFE11A-2CCE-3A5C-6F7B-F7C59F66C67C}"/>
              </a:ext>
            </a:extLst>
          </p:cNvPr>
          <p:cNvSpPr txBox="1"/>
          <p:nvPr/>
        </p:nvSpPr>
        <p:spPr>
          <a:xfrm>
            <a:off x="344231" y="598587"/>
            <a:ext cx="1531950"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600" b="1" dirty="0">
                <a:solidFill>
                  <a:schemeClr val="dk1"/>
                </a:solidFill>
                <a:latin typeface="Calibri" panose="020F0502020204030204" pitchFamily="34" charset="0"/>
                <a:ea typeface="Calibri"/>
                <a:cs typeface="Calibri" panose="020F0502020204030204" pitchFamily="34" charset="0"/>
                <a:sym typeface="Calibri"/>
              </a:rPr>
              <a:t>Hint partition</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8" name="Google Shape;702;gff9a39b978_1_1054">
            <a:extLst>
              <a:ext uri="{FF2B5EF4-FFF2-40B4-BE49-F238E27FC236}">
                <a16:creationId xmlns:a16="http://schemas.microsoft.com/office/drawing/2014/main" id="{F61D49EF-8951-5658-A82B-B7C85B3A5A9C}"/>
              </a:ext>
            </a:extLst>
          </p:cNvPr>
          <p:cNvSpPr txBox="1"/>
          <p:nvPr/>
        </p:nvSpPr>
        <p:spPr>
          <a:xfrm>
            <a:off x="202755" y="3264229"/>
            <a:ext cx="2212315"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Output partition</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cxnSp>
        <p:nvCxnSpPr>
          <p:cNvPr id="35" name="Connector: Curved 34">
            <a:extLst>
              <a:ext uri="{FF2B5EF4-FFF2-40B4-BE49-F238E27FC236}">
                <a16:creationId xmlns:a16="http://schemas.microsoft.com/office/drawing/2014/main" id="{2DF65D2C-AEC8-F9F0-F8E7-FA5B11AADD27}"/>
              </a:ext>
            </a:extLst>
          </p:cNvPr>
          <p:cNvCxnSpPr>
            <a:cxnSpLocks/>
          </p:cNvCxnSpPr>
          <p:nvPr/>
        </p:nvCxnSpPr>
        <p:spPr>
          <a:xfrm rot="5400000">
            <a:off x="885257" y="4023897"/>
            <a:ext cx="1182995" cy="518778"/>
          </a:xfrm>
          <a:prstGeom prst="curvedConnector3">
            <a:avLst>
              <a:gd name="adj1" fmla="val 50000"/>
            </a:avLst>
          </a:prstGeom>
          <a:ln w="444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983BBF9-3B0C-27C0-66F0-02E398ECB273}"/>
              </a:ext>
            </a:extLst>
          </p:cNvPr>
          <p:cNvSpPr txBox="1"/>
          <p:nvPr/>
        </p:nvSpPr>
        <p:spPr>
          <a:xfrm>
            <a:off x="2294894" y="2160453"/>
            <a:ext cx="3570310"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Step 1: Supervised spectral embedding</a:t>
            </a:r>
          </a:p>
        </p:txBody>
      </p:sp>
      <p:sp>
        <p:nvSpPr>
          <p:cNvPr id="52" name="TextBox 51">
            <a:extLst>
              <a:ext uri="{FF2B5EF4-FFF2-40B4-BE49-F238E27FC236}">
                <a16:creationId xmlns:a16="http://schemas.microsoft.com/office/drawing/2014/main" id="{9A9C579E-265F-02AA-8464-84EA9FDC7833}"/>
              </a:ext>
            </a:extLst>
          </p:cNvPr>
          <p:cNvSpPr txBox="1"/>
          <p:nvPr/>
        </p:nvSpPr>
        <p:spPr>
          <a:xfrm>
            <a:off x="6532790" y="119606"/>
            <a:ext cx="2671008" cy="584775"/>
          </a:xfrm>
          <a:prstGeom prst="rect">
            <a:avLst/>
          </a:prstGeom>
          <a:noFill/>
        </p:spPr>
        <p:txBody>
          <a:bodyPr wrap="square" rtlCol="0">
            <a:spAutoFit/>
          </a:bodyPr>
          <a:lstStyle/>
          <a:p>
            <a:r>
              <a:rPr lang="en-US" sz="1600" b="1" dirty="0">
                <a:solidFill>
                  <a:srgbClr val="8B5EB7"/>
                </a:solidFill>
                <a:latin typeface="Calibri" panose="020F0502020204030204" pitchFamily="34" charset="0"/>
                <a:cs typeface="Calibri" panose="020F0502020204030204" pitchFamily="34" charset="0"/>
              </a:rPr>
              <a:t>Step 2: Converting embedding to partition</a:t>
            </a:r>
          </a:p>
        </p:txBody>
      </p:sp>
      <p:sp>
        <p:nvSpPr>
          <p:cNvPr id="53" name="TextBox 52">
            <a:extLst>
              <a:ext uri="{FF2B5EF4-FFF2-40B4-BE49-F238E27FC236}">
                <a16:creationId xmlns:a16="http://schemas.microsoft.com/office/drawing/2014/main" id="{BEF48F99-45A7-9688-FFDA-31A761839C16}"/>
              </a:ext>
            </a:extLst>
          </p:cNvPr>
          <p:cNvSpPr txBox="1"/>
          <p:nvPr/>
        </p:nvSpPr>
        <p:spPr>
          <a:xfrm>
            <a:off x="2707040" y="4805266"/>
            <a:ext cx="4724041" cy="338554"/>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Step 3: Cut-overlay clustering and partitioning</a:t>
            </a:r>
          </a:p>
        </p:txBody>
      </p:sp>
      <p:sp>
        <p:nvSpPr>
          <p:cNvPr id="5" name="Slide Number Placeholder 4">
            <a:extLst>
              <a:ext uri="{FF2B5EF4-FFF2-40B4-BE49-F238E27FC236}">
                <a16:creationId xmlns:a16="http://schemas.microsoft.com/office/drawing/2014/main" id="{A0EE761C-D2C8-06EF-4593-7BC9ADC0AF1B}"/>
              </a:ext>
            </a:extLst>
          </p:cNvPr>
          <p:cNvSpPr>
            <a:spLocks noGrp="1"/>
          </p:cNvSpPr>
          <p:nvPr>
            <p:ph type="sldNum" idx="12"/>
          </p:nvPr>
        </p:nvSpPr>
        <p:spPr>
          <a:xfrm>
            <a:off x="-1658531" y="4858028"/>
            <a:ext cx="2057400" cy="273844"/>
          </a:xfrm>
        </p:spPr>
        <p:txBody>
          <a:bodyPr/>
          <a:lstStyle/>
          <a:p>
            <a:pPr marL="0" lvl="0" indent="0" algn="r" rtl="0">
              <a:spcBef>
                <a:spcPts val="0"/>
              </a:spcBef>
              <a:spcAft>
                <a:spcPts val="0"/>
              </a:spcAft>
              <a:buNone/>
            </a:pPr>
            <a:fld id="{00000000-1234-1234-1234-123412341234}" type="slidenum">
              <a:rPr lang="en" sz="1600" b="1" smtClean="0"/>
              <a:t>10</a:t>
            </a:fld>
            <a:endParaRPr lang="en" sz="1600" b="1" dirty="0"/>
          </a:p>
        </p:txBody>
      </p:sp>
      <p:sp>
        <p:nvSpPr>
          <p:cNvPr id="11" name="TextBox 10">
            <a:extLst>
              <a:ext uri="{FF2B5EF4-FFF2-40B4-BE49-F238E27FC236}">
                <a16:creationId xmlns:a16="http://schemas.microsoft.com/office/drawing/2014/main" id="{6ECB72C4-D548-28F2-BC79-2F1365CB20BE}"/>
              </a:ext>
            </a:extLst>
          </p:cNvPr>
          <p:cNvSpPr txBox="1"/>
          <p:nvPr/>
        </p:nvSpPr>
        <p:spPr>
          <a:xfrm>
            <a:off x="1648202" y="2382033"/>
            <a:ext cx="4071659"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Step 1</a:t>
            </a:r>
            <a:r>
              <a:rPr lang="en-US" sz="1600" dirty="0">
                <a:latin typeface="Calibri" panose="020F0502020204030204" pitchFamily="34" charset="0"/>
                <a:cs typeface="Calibri" panose="020F0502020204030204" pitchFamily="34" charset="0"/>
              </a:rPr>
              <a:t> generates vertex embedding</a:t>
            </a:r>
          </a:p>
        </p:txBody>
      </p:sp>
      <p:sp>
        <p:nvSpPr>
          <p:cNvPr id="13" name="TextBox 12">
            <a:extLst>
              <a:ext uri="{FF2B5EF4-FFF2-40B4-BE49-F238E27FC236}">
                <a16:creationId xmlns:a16="http://schemas.microsoft.com/office/drawing/2014/main" id="{A5C6BB8F-F20F-CBC5-8171-E8C4BE1C1AE8}"/>
              </a:ext>
            </a:extLst>
          </p:cNvPr>
          <p:cNvSpPr txBox="1"/>
          <p:nvPr/>
        </p:nvSpPr>
        <p:spPr>
          <a:xfrm>
            <a:off x="1643697" y="2626370"/>
            <a:ext cx="4774647" cy="584775"/>
          </a:xfrm>
          <a:prstGeom prst="rect">
            <a:avLst/>
          </a:prstGeom>
          <a:noFill/>
        </p:spPr>
        <p:txBody>
          <a:bodyPr wrap="square" rtlCol="0">
            <a:spAutoFit/>
          </a:bodyPr>
          <a:lstStyle/>
          <a:p>
            <a:r>
              <a:rPr lang="en-US" sz="1600" b="1" dirty="0">
                <a:solidFill>
                  <a:srgbClr val="8B5EB7"/>
                </a:solidFill>
                <a:latin typeface="Calibri" panose="020F0502020204030204" pitchFamily="34" charset="0"/>
                <a:cs typeface="Calibri" panose="020F0502020204030204" pitchFamily="34" charset="0"/>
              </a:rPr>
              <a:t>Step 2</a:t>
            </a:r>
            <a:r>
              <a:rPr lang="en-US" sz="1600" dirty="0">
                <a:latin typeface="Calibri" panose="020F0502020204030204" pitchFamily="34" charset="0"/>
                <a:cs typeface="Calibri" panose="020F0502020204030204" pitchFamily="34" charset="0"/>
              </a:rPr>
              <a:t> generates multiple partitions from embedding</a:t>
            </a:r>
          </a:p>
          <a:p>
            <a:endParaRPr lang="en-US" sz="1600" dirty="0"/>
          </a:p>
        </p:txBody>
      </p:sp>
      <p:sp>
        <p:nvSpPr>
          <p:cNvPr id="14" name="TextBox 13">
            <a:extLst>
              <a:ext uri="{FF2B5EF4-FFF2-40B4-BE49-F238E27FC236}">
                <a16:creationId xmlns:a16="http://schemas.microsoft.com/office/drawing/2014/main" id="{FC6BF736-2981-82E2-8ED5-EC043EA3A217}"/>
              </a:ext>
            </a:extLst>
          </p:cNvPr>
          <p:cNvSpPr txBox="1"/>
          <p:nvPr/>
        </p:nvSpPr>
        <p:spPr>
          <a:xfrm>
            <a:off x="1639361" y="2869742"/>
            <a:ext cx="4737163" cy="584775"/>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Step 3</a:t>
            </a:r>
            <a:r>
              <a:rPr lang="en-US" sz="1600" dirty="0">
                <a:latin typeface="Calibri" panose="020F0502020204030204" pitchFamily="34" charset="0"/>
                <a:cs typeface="Calibri" panose="020F0502020204030204" pitchFamily="34" charset="0"/>
              </a:rPr>
              <a:t> combines many partitions to generate a higher quality solution</a:t>
            </a:r>
          </a:p>
        </p:txBody>
      </p:sp>
      <p:sp>
        <p:nvSpPr>
          <p:cNvPr id="2" name="Freeform: Shape 1">
            <a:extLst>
              <a:ext uri="{FF2B5EF4-FFF2-40B4-BE49-F238E27FC236}">
                <a16:creationId xmlns:a16="http://schemas.microsoft.com/office/drawing/2014/main" id="{86328675-A5F1-6F1A-C8FD-C5BEE8F7AF84}"/>
              </a:ext>
            </a:extLst>
          </p:cNvPr>
          <p:cNvSpPr/>
          <p:nvPr/>
        </p:nvSpPr>
        <p:spPr>
          <a:xfrm>
            <a:off x="561500" y="1011008"/>
            <a:ext cx="1089285" cy="954374"/>
          </a:xfrm>
          <a:custGeom>
            <a:avLst/>
            <a:gdLst>
              <a:gd name="connsiteX0" fmla="*/ 0 w 1089285"/>
              <a:gd name="connsiteY0" fmla="*/ 0 h 954374"/>
              <a:gd name="connsiteX1" fmla="*/ 219855 w 1089285"/>
              <a:gd name="connsiteY1" fmla="*/ 534649 h 954374"/>
              <a:gd name="connsiteX2" fmla="*/ 659567 w 1089285"/>
              <a:gd name="connsiteY2" fmla="*/ 499672 h 954374"/>
              <a:gd name="connsiteX3" fmla="*/ 999344 w 1089285"/>
              <a:gd name="connsiteY3" fmla="*/ 699541 h 954374"/>
              <a:gd name="connsiteX4" fmla="*/ 1089285 w 1089285"/>
              <a:gd name="connsiteY4" fmla="*/ 954374 h 95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85" h="954374">
                <a:moveTo>
                  <a:pt x="0" y="0"/>
                </a:moveTo>
                <a:cubicBezTo>
                  <a:pt x="54963" y="225685"/>
                  <a:pt x="109927" y="451370"/>
                  <a:pt x="219855" y="534649"/>
                </a:cubicBezTo>
                <a:cubicBezTo>
                  <a:pt x="329783" y="617928"/>
                  <a:pt x="529652" y="472190"/>
                  <a:pt x="659567" y="499672"/>
                </a:cubicBezTo>
                <a:cubicBezTo>
                  <a:pt x="789482" y="527154"/>
                  <a:pt x="927724" y="623757"/>
                  <a:pt x="999344" y="699541"/>
                </a:cubicBezTo>
                <a:cubicBezTo>
                  <a:pt x="1070964" y="775325"/>
                  <a:pt x="1071797" y="916899"/>
                  <a:pt x="1089285" y="954374"/>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6" grpId="0" animBg="1"/>
      <p:bldP spid="48" grpId="0" animBg="1"/>
      <p:bldP spid="3" grpId="0"/>
      <p:bldP spid="4" grpId="0" animBg="1"/>
      <p:bldP spid="8" grpId="0"/>
      <p:bldP spid="12" grpId="0" animBg="1"/>
      <p:bldP spid="17" grpId="0"/>
      <p:bldP spid="20" grpId="0" animBg="1"/>
      <p:bldP spid="21" grpId="0" animBg="1"/>
      <p:bldP spid="26" grpId="0" animBg="1"/>
      <p:bldP spid="27" grpId="0" animBg="1"/>
      <p:bldP spid="28" grpId="0" animBg="1"/>
      <p:bldP spid="33" grpId="0" animBg="1"/>
      <p:bldP spid="34" grpId="0" animBg="1"/>
      <p:bldP spid="36" grpId="0" animBg="1"/>
      <p:bldP spid="37" grpId="0" animBg="1"/>
      <p:bldP spid="40" grpId="0" animBg="1"/>
      <p:bldP spid="41" grpId="0" animBg="1"/>
      <p:bldP spid="42" grpId="0" animBg="1"/>
      <p:bldP spid="44" grpId="0" animBg="1"/>
      <p:bldP spid="45" grpId="0" animBg="1"/>
      <p:bldP spid="47" grpId="0"/>
      <p:bldP spid="58" grpId="0"/>
      <p:bldP spid="51" grpId="0"/>
      <p:bldP spid="52" grpId="0"/>
      <p:bldP spid="53" grpId="0"/>
      <p:bldP spid="11" grpId="0"/>
      <p:bldP spid="13" grpId="0"/>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38" name="Picture 37">
            <a:extLst>
              <a:ext uri="{FF2B5EF4-FFF2-40B4-BE49-F238E27FC236}">
                <a16:creationId xmlns:a16="http://schemas.microsoft.com/office/drawing/2014/main" id="{48193C17-6DA0-AA60-6889-18223BFFFB89}"/>
              </a:ext>
            </a:extLst>
          </p:cNvPr>
          <p:cNvPicPr>
            <a:picLocks noChangeAspect="1"/>
          </p:cNvPicPr>
          <p:nvPr/>
        </p:nvPicPr>
        <p:blipFill>
          <a:blip r:embed="rId3"/>
          <a:stretch>
            <a:fillRect/>
          </a:stretch>
        </p:blipFill>
        <p:spPr>
          <a:xfrm>
            <a:off x="332084" y="1185730"/>
            <a:ext cx="3551376" cy="3305393"/>
          </a:xfrm>
          <a:prstGeom prst="rect">
            <a:avLst/>
          </a:prstGeom>
        </p:spPr>
      </p:pic>
      <p:sp>
        <p:nvSpPr>
          <p:cNvPr id="611" name="Google Shape;611;gff9a39b978_1_875"/>
          <p:cNvSpPr txBox="1">
            <a:spLocks noGrp="1"/>
          </p:cNvSpPr>
          <p:nvPr>
            <p:ph type="title"/>
          </p:nvPr>
        </p:nvSpPr>
        <p:spPr>
          <a:xfrm>
            <a:off x="274004" y="279932"/>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Supervised Spectral </a:t>
            </a:r>
            <a:endParaRPr b="1" dirty="0">
              <a:solidFill>
                <a:srgbClr val="4A86E8"/>
              </a:solidFill>
            </a:endParaRPr>
          </a:p>
        </p:txBody>
      </p:sp>
      <p:sp>
        <p:nvSpPr>
          <p:cNvPr id="9" name="Frame 8">
            <a:extLst>
              <a:ext uri="{FF2B5EF4-FFF2-40B4-BE49-F238E27FC236}">
                <a16:creationId xmlns:a16="http://schemas.microsoft.com/office/drawing/2014/main" id="{AAA55A12-491B-0841-D3A6-C57624169E02}"/>
              </a:ext>
            </a:extLst>
          </p:cNvPr>
          <p:cNvSpPr/>
          <p:nvPr/>
        </p:nvSpPr>
        <p:spPr>
          <a:xfrm>
            <a:off x="2157177" y="1168651"/>
            <a:ext cx="1684466" cy="1423040"/>
          </a:xfrm>
          <a:prstGeom prst="frame">
            <a:avLst>
              <a:gd name="adj1"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7B3F6DC2-FA49-B9EC-27DF-76A66422A2D1}"/>
              </a:ext>
            </a:extLst>
          </p:cNvPr>
          <p:cNvSpPr/>
          <p:nvPr/>
        </p:nvSpPr>
        <p:spPr>
          <a:xfrm>
            <a:off x="347070" y="2654108"/>
            <a:ext cx="1963443" cy="1736308"/>
          </a:xfrm>
          <a:prstGeom prst="frame">
            <a:avLst>
              <a:gd name="adj1" fmla="val 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E2381CF9-1A67-CA60-F23A-C85C18BAE44C}"/>
              </a:ext>
            </a:extLst>
          </p:cNvPr>
          <p:cNvSpPr/>
          <p:nvPr/>
        </p:nvSpPr>
        <p:spPr>
          <a:xfrm>
            <a:off x="2367039" y="2661251"/>
            <a:ext cx="1475141" cy="1729165"/>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24">
            <a:extLst>
              <a:ext uri="{FF2B5EF4-FFF2-40B4-BE49-F238E27FC236}">
                <a16:creationId xmlns:a16="http://schemas.microsoft.com/office/drawing/2014/main" id="{E8B1D191-4403-046A-DB26-46FE854931C3}"/>
              </a:ext>
            </a:extLst>
          </p:cNvPr>
          <p:cNvPicPr>
            <a:picLocks noChangeAspect="1"/>
          </p:cNvPicPr>
          <p:nvPr/>
        </p:nvPicPr>
        <p:blipFill>
          <a:blip r:embed="rId4"/>
          <a:stretch>
            <a:fillRect/>
          </a:stretch>
        </p:blipFill>
        <p:spPr>
          <a:xfrm>
            <a:off x="4139337" y="1675339"/>
            <a:ext cx="1959313" cy="457491"/>
          </a:xfrm>
          <a:prstGeom prst="rect">
            <a:avLst/>
          </a:prstGeom>
        </p:spPr>
      </p:pic>
      <p:pic>
        <p:nvPicPr>
          <p:cNvPr id="26" name="Picture 25">
            <a:extLst>
              <a:ext uri="{FF2B5EF4-FFF2-40B4-BE49-F238E27FC236}">
                <a16:creationId xmlns:a16="http://schemas.microsoft.com/office/drawing/2014/main" id="{677EA4F7-0771-116C-0EA4-BF4B5A3DD52C}"/>
              </a:ext>
            </a:extLst>
          </p:cNvPr>
          <p:cNvPicPr>
            <a:picLocks noChangeAspect="1"/>
          </p:cNvPicPr>
          <p:nvPr/>
        </p:nvPicPr>
        <p:blipFill>
          <a:blip r:embed="rId5"/>
          <a:stretch>
            <a:fillRect/>
          </a:stretch>
        </p:blipFill>
        <p:spPr>
          <a:xfrm>
            <a:off x="3977980" y="2609013"/>
            <a:ext cx="842815" cy="472892"/>
          </a:xfrm>
          <a:prstGeom prst="rect">
            <a:avLst/>
          </a:prstGeom>
        </p:spPr>
      </p:pic>
      <p:pic>
        <p:nvPicPr>
          <p:cNvPr id="28" name="Picture 27">
            <a:extLst>
              <a:ext uri="{FF2B5EF4-FFF2-40B4-BE49-F238E27FC236}">
                <a16:creationId xmlns:a16="http://schemas.microsoft.com/office/drawing/2014/main" id="{1EC786DC-9530-F498-68F7-AD8B126C04B0}"/>
              </a:ext>
            </a:extLst>
          </p:cNvPr>
          <p:cNvPicPr>
            <a:picLocks noChangeAspect="1"/>
          </p:cNvPicPr>
          <p:nvPr/>
        </p:nvPicPr>
        <p:blipFill>
          <a:blip r:embed="rId6"/>
          <a:stretch>
            <a:fillRect/>
          </a:stretch>
        </p:blipFill>
        <p:spPr>
          <a:xfrm>
            <a:off x="3487373" y="3601724"/>
            <a:ext cx="1830981" cy="483068"/>
          </a:xfrm>
          <a:prstGeom prst="rect">
            <a:avLst/>
          </a:prstGeom>
        </p:spPr>
      </p:pic>
      <p:sp>
        <p:nvSpPr>
          <p:cNvPr id="49" name="TextBox 48">
            <a:extLst>
              <a:ext uri="{FF2B5EF4-FFF2-40B4-BE49-F238E27FC236}">
                <a16:creationId xmlns:a16="http://schemas.microsoft.com/office/drawing/2014/main" id="{36464F36-0FBA-FC81-CF9E-02ED9C71E33A}"/>
              </a:ext>
            </a:extLst>
          </p:cNvPr>
          <p:cNvSpPr txBox="1"/>
          <p:nvPr/>
        </p:nvSpPr>
        <p:spPr>
          <a:xfrm>
            <a:off x="350256" y="989529"/>
            <a:ext cx="1212512"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Hint</a:t>
            </a:r>
          </a:p>
        </p:txBody>
      </p:sp>
      <p:sp>
        <p:nvSpPr>
          <p:cNvPr id="50" name="TextBox 49">
            <a:extLst>
              <a:ext uri="{FF2B5EF4-FFF2-40B4-BE49-F238E27FC236}">
                <a16:creationId xmlns:a16="http://schemas.microsoft.com/office/drawing/2014/main" id="{2D3DA9E4-4476-A2ED-86B4-9CBBDC268636}"/>
              </a:ext>
            </a:extLst>
          </p:cNvPr>
          <p:cNvSpPr txBox="1"/>
          <p:nvPr/>
        </p:nvSpPr>
        <p:spPr>
          <a:xfrm>
            <a:off x="502435" y="4505309"/>
            <a:ext cx="3034762"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Hint: </a:t>
            </a:r>
            <a:r>
              <a:rPr lang="en-US" sz="1600" dirty="0">
                <a:latin typeface="Calibri" panose="020F0502020204030204" pitchFamily="34" charset="0"/>
                <a:cs typeface="Calibri" panose="020F0502020204030204" pitchFamily="34" charset="0"/>
              </a:rPr>
              <a:t>A pre-computed partition from a black-box partitioner </a:t>
            </a:r>
          </a:p>
        </p:txBody>
      </p:sp>
      <p:sp>
        <p:nvSpPr>
          <p:cNvPr id="2" name="TextBox 1">
            <a:extLst>
              <a:ext uri="{FF2B5EF4-FFF2-40B4-BE49-F238E27FC236}">
                <a16:creationId xmlns:a16="http://schemas.microsoft.com/office/drawing/2014/main" id="{F16E4B2B-F6FC-F714-270D-32C17672AB85}"/>
              </a:ext>
            </a:extLst>
          </p:cNvPr>
          <p:cNvSpPr txBox="1"/>
          <p:nvPr/>
        </p:nvSpPr>
        <p:spPr>
          <a:xfrm>
            <a:off x="6821798" y="885882"/>
            <a:ext cx="1975132" cy="369332"/>
          </a:xfrm>
          <a:prstGeom prst="rect">
            <a:avLst/>
          </a:prstGeom>
          <a:noFill/>
        </p:spPr>
        <p:txBody>
          <a:bodyPr wrap="square" rtlCol="0">
            <a:spAutoFit/>
          </a:bodyPr>
          <a:lstStyle/>
          <a:p>
            <a:r>
              <a:rPr lang="en-US" sz="1800" b="1" i="1" dirty="0">
                <a:latin typeface="Calibri" panose="020F0502020204030204" pitchFamily="34" charset="0"/>
                <a:cs typeface="Calibri" panose="020F0502020204030204" pitchFamily="34" charset="0"/>
              </a:rPr>
              <a:t>L</a:t>
            </a:r>
            <a:r>
              <a:rPr lang="en-US" sz="1800" b="1" i="1" baseline="-25000" dirty="0">
                <a:latin typeface="Calibri" panose="020F0502020204030204" pitchFamily="34" charset="0"/>
                <a:cs typeface="Calibri" panose="020F0502020204030204" pitchFamily="34" charset="0"/>
              </a:rPr>
              <a:t>G</a:t>
            </a:r>
            <a:r>
              <a:rPr lang="en-US" sz="1800" b="1" dirty="0">
                <a:latin typeface="Calibri" panose="020F0502020204030204" pitchFamily="34" charset="0"/>
                <a:cs typeface="Calibri" panose="020F0502020204030204" pitchFamily="34" charset="0"/>
              </a:rPr>
              <a:t>: Laplacian of </a:t>
            </a:r>
            <a:r>
              <a:rPr lang="en-US" sz="1800" b="1" i="1" dirty="0">
                <a:latin typeface="Calibri" panose="020F0502020204030204" pitchFamily="34" charset="0"/>
                <a:cs typeface="Calibri" panose="020F0502020204030204" pitchFamily="34" charset="0"/>
              </a:rPr>
              <a:t>G</a:t>
            </a:r>
          </a:p>
        </p:txBody>
      </p:sp>
      <p:sp>
        <p:nvSpPr>
          <p:cNvPr id="3" name="TextBox 2">
            <a:extLst>
              <a:ext uri="{FF2B5EF4-FFF2-40B4-BE49-F238E27FC236}">
                <a16:creationId xmlns:a16="http://schemas.microsoft.com/office/drawing/2014/main" id="{78375E05-4476-9E9D-26CC-CF46750C587C}"/>
              </a:ext>
            </a:extLst>
          </p:cNvPr>
          <p:cNvSpPr txBox="1"/>
          <p:nvPr/>
        </p:nvSpPr>
        <p:spPr>
          <a:xfrm>
            <a:off x="6256329" y="1593004"/>
            <a:ext cx="2025748" cy="584775"/>
          </a:xfrm>
          <a:prstGeom prst="rect">
            <a:avLst/>
          </a:prstGeom>
          <a:noFill/>
        </p:spPr>
        <p:txBody>
          <a:bodyPr wrap="square" rtlCol="0">
            <a:spAutoFit/>
          </a:bodyPr>
          <a:lstStyle/>
          <a:p>
            <a:r>
              <a:rPr lang="en-US" sz="1600" b="1" dirty="0">
                <a:solidFill>
                  <a:srgbClr val="3333CC"/>
                </a:solidFill>
                <a:latin typeface="Calibri" panose="020F0502020204030204" pitchFamily="34" charset="0"/>
                <a:cs typeface="Calibri" panose="020F0502020204030204" pitchFamily="34" charset="0"/>
              </a:rPr>
              <a:t>Small </a:t>
            </a:r>
            <a:r>
              <a:rPr lang="en-US" sz="1600" b="1" dirty="0" err="1">
                <a:solidFill>
                  <a:srgbClr val="3333CC"/>
                </a:solidFill>
                <a:latin typeface="Calibri" panose="020F0502020204030204" pitchFamily="34" charset="0"/>
                <a:cs typeface="Calibri" panose="020F0502020204030204" pitchFamily="34" charset="0"/>
              </a:rPr>
              <a:t>cutsize</a:t>
            </a:r>
            <a:r>
              <a:rPr lang="en-US" sz="1600" b="1" dirty="0">
                <a:solidFill>
                  <a:srgbClr val="3333CC"/>
                </a:solidFill>
                <a:latin typeface="Calibri" panose="020F0502020204030204" pitchFamily="34" charset="0"/>
                <a:cs typeface="Calibri" panose="020F0502020204030204" pitchFamily="34" charset="0"/>
              </a:rPr>
              <a:t> on </a:t>
            </a:r>
            <a:r>
              <a:rPr lang="en-US" sz="1600" b="1" i="1" dirty="0">
                <a:solidFill>
                  <a:srgbClr val="3333CC"/>
                </a:solidFill>
                <a:latin typeface="Calibri" panose="020F0502020204030204" pitchFamily="34" charset="0"/>
                <a:cs typeface="Calibri" panose="020F0502020204030204" pitchFamily="34" charset="0"/>
              </a:rPr>
              <a:t>G</a:t>
            </a:r>
          </a:p>
          <a:p>
            <a:r>
              <a:rPr lang="en-US" sz="1600" b="1" dirty="0">
                <a:solidFill>
                  <a:srgbClr val="3333CC"/>
                </a:solidFill>
                <a:latin typeface="Calibri" panose="020F0502020204030204" pitchFamily="34" charset="0"/>
                <a:cs typeface="Calibri" panose="020F0502020204030204" pitchFamily="34" charset="0"/>
              </a:rPr>
              <a:t>Minimize cut</a:t>
            </a:r>
          </a:p>
        </p:txBody>
      </p:sp>
      <p:sp>
        <p:nvSpPr>
          <p:cNvPr id="6" name="Arrow: Curved Right 5">
            <a:extLst>
              <a:ext uri="{FF2B5EF4-FFF2-40B4-BE49-F238E27FC236}">
                <a16:creationId xmlns:a16="http://schemas.microsoft.com/office/drawing/2014/main" id="{00620C18-539A-452D-D7BB-F7D62D4D5323}"/>
              </a:ext>
            </a:extLst>
          </p:cNvPr>
          <p:cNvSpPr/>
          <p:nvPr/>
        </p:nvSpPr>
        <p:spPr bwMode="auto">
          <a:xfrm>
            <a:off x="6114425" y="1735141"/>
            <a:ext cx="172945" cy="283401"/>
          </a:xfrm>
          <a:prstGeom prst="curvedRightArrow">
            <a:avLst/>
          </a:prstGeom>
          <a:solidFill>
            <a:srgbClr val="3333CC"/>
          </a:solidFill>
          <a:ln w="9525" cap="flat" cmpd="sng" algn="ctr">
            <a:solidFill>
              <a:srgbClr val="33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cxnSp>
        <p:nvCxnSpPr>
          <p:cNvPr id="5" name="Straight Arrow Connector 4">
            <a:extLst>
              <a:ext uri="{FF2B5EF4-FFF2-40B4-BE49-F238E27FC236}">
                <a16:creationId xmlns:a16="http://schemas.microsoft.com/office/drawing/2014/main" id="{93FB1D12-8CB0-BF7A-2D92-2998E96A7A30}"/>
              </a:ext>
            </a:extLst>
          </p:cNvPr>
          <p:cNvCxnSpPr>
            <a:cxnSpLocks/>
          </p:cNvCxnSpPr>
          <p:nvPr/>
        </p:nvCxnSpPr>
        <p:spPr>
          <a:xfrm flipV="1">
            <a:off x="3665224" y="1918466"/>
            <a:ext cx="578498" cy="57241"/>
          </a:xfrm>
          <a:prstGeom prst="straightConnector1">
            <a:avLst/>
          </a:prstGeom>
          <a:ln w="66675">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27A82C-41E1-A8B3-C72D-07F3218E0B42}"/>
              </a:ext>
            </a:extLst>
          </p:cNvPr>
          <p:cNvCxnSpPr>
            <a:cxnSpLocks/>
          </p:cNvCxnSpPr>
          <p:nvPr/>
        </p:nvCxnSpPr>
        <p:spPr>
          <a:xfrm flipV="1">
            <a:off x="2137342" y="2897315"/>
            <a:ext cx="2093704" cy="233639"/>
          </a:xfrm>
          <a:prstGeom prst="straightConnector1">
            <a:avLst/>
          </a:prstGeom>
          <a:ln w="66675">
            <a:solidFill>
              <a:srgbClr val="8B5EB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55DC1F-7166-D8FE-F734-219603E42055}"/>
              </a:ext>
            </a:extLst>
          </p:cNvPr>
          <p:cNvCxnSpPr>
            <a:cxnSpLocks/>
          </p:cNvCxnSpPr>
          <p:nvPr/>
        </p:nvCxnSpPr>
        <p:spPr>
          <a:xfrm>
            <a:off x="3609842" y="3488642"/>
            <a:ext cx="621204" cy="35461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3FF4C26-5CAC-160C-AB68-EB9E795AC5B4}"/>
              </a:ext>
            </a:extLst>
          </p:cNvPr>
          <p:cNvSpPr>
            <a:spLocks noGrp="1"/>
          </p:cNvSpPr>
          <p:nvPr>
            <p:ph type="sldNum" idx="12"/>
          </p:nvPr>
        </p:nvSpPr>
        <p:spPr>
          <a:xfrm>
            <a:off x="-1622051" y="4863174"/>
            <a:ext cx="2057400" cy="273844"/>
          </a:xfrm>
        </p:spPr>
        <p:txBody>
          <a:bodyPr/>
          <a:lstStyle/>
          <a:p>
            <a:pPr marL="0" lvl="0" indent="0" algn="r" rtl="0">
              <a:spcBef>
                <a:spcPts val="0"/>
              </a:spcBef>
              <a:spcAft>
                <a:spcPts val="0"/>
              </a:spcAft>
              <a:buNone/>
            </a:pPr>
            <a:fld id="{00000000-1234-1234-1234-123412341234}" type="slidenum">
              <a:rPr lang="en" sz="1600" b="1" smtClean="0"/>
              <a:t>11</a:t>
            </a:fld>
            <a:endParaRPr lang="en" sz="1600" b="1"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673B86F-8884-D61B-45EF-6E840152CC45}"/>
                  </a:ext>
                </a:extLst>
              </p:cNvPr>
              <p:cNvSpPr txBox="1"/>
              <p:nvPr/>
            </p:nvSpPr>
            <p:spPr>
              <a:xfrm>
                <a:off x="4138700" y="1664614"/>
                <a:ext cx="1990835"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3333CC"/>
                              </a:solidFill>
                              <a:latin typeface="Cambria Math" panose="02040503050406030204" pitchFamily="18" charset="0"/>
                            </a:rPr>
                          </m:ctrlPr>
                        </m:funcPr>
                        <m:fName>
                          <m:r>
                            <a:rPr lang="en-US" sz="1800" b="1" i="0" smtClean="0">
                              <a:solidFill>
                                <a:srgbClr val="3333CC"/>
                              </a:solidFill>
                              <a:latin typeface="Cambria Math" panose="02040503050406030204" pitchFamily="18" charset="0"/>
                            </a:rPr>
                            <m:t>𝐦𝐢</m:t>
                          </m:r>
                          <m:r>
                            <a:rPr lang="en-US" sz="1800" b="1" i="1" smtClean="0">
                              <a:solidFill>
                                <a:srgbClr val="3333CC"/>
                              </a:solidFill>
                              <a:latin typeface="Cambria Math" panose="02040503050406030204" pitchFamily="18" charset="0"/>
                            </a:rPr>
                            <m:t>𝒏</m:t>
                          </m:r>
                        </m:fName>
                        <m:e>
                          <m:sSup>
                            <m:sSupPr>
                              <m:ctrlPr>
                                <a:rPr lang="en-US" sz="1800" b="1" i="1" smtClean="0">
                                  <a:solidFill>
                                    <a:srgbClr val="3333CC"/>
                                  </a:solidFill>
                                  <a:latin typeface="Cambria Math" panose="02040503050406030204" pitchFamily="18" charset="0"/>
                                </a:rPr>
                              </m:ctrlPr>
                            </m:sSupPr>
                            <m:e>
                              <m:r>
                                <a:rPr lang="en-US" sz="1800" b="1" i="1" smtClean="0">
                                  <a:solidFill>
                                    <a:srgbClr val="3333CC"/>
                                  </a:solidFill>
                                  <a:latin typeface="Cambria Math" panose="02040503050406030204" pitchFamily="18" charset="0"/>
                                </a:rPr>
                                <m:t>𝒙</m:t>
                              </m:r>
                            </m:e>
                            <m:sup>
                              <m:r>
                                <a:rPr lang="en-US" sz="1800" b="1" i="1" smtClean="0">
                                  <a:solidFill>
                                    <a:srgbClr val="3333CC"/>
                                  </a:solidFill>
                                  <a:latin typeface="Cambria Math" panose="02040503050406030204" pitchFamily="18" charset="0"/>
                                </a:rPr>
                                <m:t>𝑻</m:t>
                              </m:r>
                            </m:sup>
                          </m:sSup>
                          <m:sSub>
                            <m:sSubPr>
                              <m:ctrlPr>
                                <a:rPr lang="en-US" sz="1800" b="1" i="1" smtClean="0">
                                  <a:solidFill>
                                    <a:srgbClr val="3333CC"/>
                                  </a:solidFill>
                                  <a:latin typeface="Cambria Math" panose="02040503050406030204" pitchFamily="18" charset="0"/>
                                </a:rPr>
                              </m:ctrlPr>
                            </m:sSubPr>
                            <m:e>
                              <m:r>
                                <a:rPr lang="en-US" sz="1800" b="1" i="1" smtClean="0">
                                  <a:solidFill>
                                    <a:srgbClr val="3333CC"/>
                                  </a:solidFill>
                                  <a:latin typeface="Cambria Math" panose="02040503050406030204" pitchFamily="18" charset="0"/>
                                </a:rPr>
                                <m:t>𝑳</m:t>
                              </m:r>
                            </m:e>
                            <m:sub>
                              <m:r>
                                <a:rPr lang="en-US" sz="1800" b="1" i="1" smtClean="0">
                                  <a:solidFill>
                                    <a:srgbClr val="3333CC"/>
                                  </a:solidFill>
                                  <a:latin typeface="Cambria Math" panose="02040503050406030204" pitchFamily="18" charset="0"/>
                                </a:rPr>
                                <m:t>𝑮</m:t>
                              </m:r>
                            </m:sub>
                          </m:sSub>
                          <m:r>
                            <a:rPr lang="en-US" sz="1800" b="1" i="1" smtClean="0">
                              <a:solidFill>
                                <a:srgbClr val="3333CC"/>
                              </a:solidFill>
                              <a:latin typeface="Cambria Math" panose="02040503050406030204" pitchFamily="18" charset="0"/>
                            </a:rPr>
                            <m:t>𝒙</m:t>
                          </m:r>
                        </m:e>
                      </m:func>
                    </m:oMath>
                  </m:oMathPara>
                </a14:m>
                <a:endParaRPr lang="en-US" sz="1800" b="1" dirty="0">
                  <a:solidFill>
                    <a:srgbClr val="3333CC"/>
                  </a:solidFill>
                </a:endParaRPr>
              </a:p>
            </p:txBody>
          </p:sp>
        </mc:Choice>
        <mc:Fallback xmlns="">
          <p:sp>
            <p:nvSpPr>
              <p:cNvPr id="13" name="TextBox 12">
                <a:extLst>
                  <a:ext uri="{FF2B5EF4-FFF2-40B4-BE49-F238E27FC236}">
                    <a16:creationId xmlns:a16="http://schemas.microsoft.com/office/drawing/2014/main" id="{A673B86F-8884-D61B-45EF-6E840152CC45}"/>
                  </a:ext>
                </a:extLst>
              </p:cNvPr>
              <p:cNvSpPr txBox="1">
                <a:spLocks noRot="1" noChangeAspect="1" noMove="1" noResize="1" noEditPoints="1" noAdjustHandles="1" noChangeArrowheads="1" noChangeShapeType="1" noTextEdit="1"/>
              </p:cNvSpPr>
              <p:nvPr/>
            </p:nvSpPr>
            <p:spPr>
              <a:xfrm>
                <a:off x="4138700" y="1664614"/>
                <a:ext cx="1990835" cy="374270"/>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15C951-813F-0EB3-3CC2-1BD93AD86CAD}"/>
                  </a:ext>
                </a:extLst>
              </p:cNvPr>
              <p:cNvSpPr txBox="1"/>
              <p:nvPr/>
            </p:nvSpPr>
            <p:spPr>
              <a:xfrm>
                <a:off x="4254885" y="2595102"/>
                <a:ext cx="199083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8B5EB7"/>
                              </a:solidFill>
                              <a:latin typeface="Cambria Math" panose="02040503050406030204" pitchFamily="18" charset="0"/>
                            </a:rPr>
                          </m:ctrlPr>
                        </m:funcPr>
                        <m:fName>
                          <m:r>
                            <a:rPr lang="en-US" sz="1800" b="1" i="0" smtClean="0">
                              <a:solidFill>
                                <a:srgbClr val="8B5EB7"/>
                              </a:solidFill>
                              <a:latin typeface="Cambria Math" panose="02040503050406030204" pitchFamily="18" charset="0"/>
                            </a:rPr>
                            <m:t>𝐦</m:t>
                          </m:r>
                          <m:r>
                            <a:rPr lang="en-US" sz="1800" b="1" i="1" smtClean="0">
                              <a:solidFill>
                                <a:srgbClr val="8B5EB7"/>
                              </a:solidFill>
                              <a:latin typeface="Cambria Math" panose="02040503050406030204" pitchFamily="18" charset="0"/>
                            </a:rPr>
                            <m:t>𝒂𝒙</m:t>
                          </m:r>
                        </m:fName>
                        <m:e>
                          <m:sSup>
                            <m:sSupPr>
                              <m:ctrlPr>
                                <a:rPr lang="en-US" sz="1800" b="1" i="1" smtClean="0">
                                  <a:solidFill>
                                    <a:srgbClr val="8B5EB7"/>
                                  </a:solidFill>
                                  <a:latin typeface="Cambria Math" panose="02040503050406030204" pitchFamily="18" charset="0"/>
                                </a:rPr>
                              </m:ctrlPr>
                            </m:sSupPr>
                            <m:e>
                              <m:r>
                                <a:rPr lang="en-US" sz="1800" b="1" i="1" smtClean="0">
                                  <a:solidFill>
                                    <a:srgbClr val="8B5EB7"/>
                                  </a:solidFill>
                                  <a:latin typeface="Cambria Math" panose="02040503050406030204" pitchFamily="18" charset="0"/>
                                </a:rPr>
                                <m:t>𝒙</m:t>
                              </m:r>
                            </m:e>
                            <m:sup>
                              <m:r>
                                <a:rPr lang="en-US" sz="1800" b="1" i="1" smtClean="0">
                                  <a:solidFill>
                                    <a:srgbClr val="8B5EB7"/>
                                  </a:solidFill>
                                  <a:latin typeface="Cambria Math" panose="02040503050406030204" pitchFamily="18" charset="0"/>
                                </a:rPr>
                                <m:t>𝑻</m:t>
                              </m:r>
                            </m:sup>
                          </m:sSup>
                          <m:sSub>
                            <m:sSubPr>
                              <m:ctrlPr>
                                <a:rPr lang="en-US" sz="1800" b="1" i="1" smtClean="0">
                                  <a:solidFill>
                                    <a:srgbClr val="8B5EB7"/>
                                  </a:solidFill>
                                  <a:latin typeface="Cambria Math" panose="02040503050406030204" pitchFamily="18" charset="0"/>
                                </a:rPr>
                              </m:ctrlPr>
                            </m:sSubPr>
                            <m:e>
                              <m:r>
                                <a:rPr lang="en-US" sz="1800" b="1" i="1" smtClean="0">
                                  <a:solidFill>
                                    <a:srgbClr val="8B5EB7"/>
                                  </a:solidFill>
                                  <a:latin typeface="Cambria Math" panose="02040503050406030204" pitchFamily="18" charset="0"/>
                                </a:rPr>
                                <m:t>𝑳</m:t>
                              </m:r>
                            </m:e>
                            <m:sub>
                              <m:sSub>
                                <m:sSubPr>
                                  <m:ctrlPr>
                                    <a:rPr lang="en-US" sz="1800" b="1" i="1" smtClean="0">
                                      <a:solidFill>
                                        <a:srgbClr val="8B5EB7"/>
                                      </a:solidFill>
                                      <a:latin typeface="Cambria Math" panose="02040503050406030204" pitchFamily="18" charset="0"/>
                                    </a:rPr>
                                  </m:ctrlPr>
                                </m:sSubPr>
                                <m:e>
                                  <m:r>
                                    <a:rPr lang="en-US" sz="1800" b="1" i="1" smtClean="0">
                                      <a:solidFill>
                                        <a:srgbClr val="8B5EB7"/>
                                      </a:solidFill>
                                      <a:latin typeface="Cambria Math" panose="02040503050406030204" pitchFamily="18" charset="0"/>
                                    </a:rPr>
                                    <m:t>𝑮</m:t>
                                  </m:r>
                                </m:e>
                                <m:sub>
                                  <m:r>
                                    <a:rPr lang="en-US" sz="1800" b="1" i="1" smtClean="0">
                                      <a:solidFill>
                                        <a:srgbClr val="8B5EB7"/>
                                      </a:solidFill>
                                      <a:latin typeface="Cambria Math" panose="02040503050406030204" pitchFamily="18" charset="0"/>
                                    </a:rPr>
                                    <m:t>𝒘</m:t>
                                  </m:r>
                                </m:sub>
                              </m:sSub>
                            </m:sub>
                          </m:sSub>
                          <m:r>
                            <a:rPr lang="en-US" sz="1800" b="1" i="1" smtClean="0">
                              <a:solidFill>
                                <a:srgbClr val="8B5EB7"/>
                              </a:solidFill>
                              <a:latin typeface="Cambria Math" panose="02040503050406030204" pitchFamily="18" charset="0"/>
                            </a:rPr>
                            <m:t>𝒙</m:t>
                          </m:r>
                        </m:e>
                      </m:func>
                    </m:oMath>
                  </m:oMathPara>
                </a14:m>
                <a:endParaRPr lang="en-US" sz="1800" b="1" dirty="0">
                  <a:solidFill>
                    <a:srgbClr val="8B5EB7"/>
                  </a:solidFill>
                </a:endParaRPr>
              </a:p>
            </p:txBody>
          </p:sp>
        </mc:Choice>
        <mc:Fallback xmlns="">
          <p:sp>
            <p:nvSpPr>
              <p:cNvPr id="14" name="TextBox 13">
                <a:extLst>
                  <a:ext uri="{FF2B5EF4-FFF2-40B4-BE49-F238E27FC236}">
                    <a16:creationId xmlns:a16="http://schemas.microsoft.com/office/drawing/2014/main" id="{1715C951-813F-0EB3-3CC2-1BD93AD86CAD}"/>
                  </a:ext>
                </a:extLst>
              </p:cNvPr>
              <p:cNvSpPr txBox="1">
                <a:spLocks noRot="1" noChangeAspect="1" noMove="1" noResize="1" noEditPoints="1" noAdjustHandles="1" noChangeArrowheads="1" noChangeShapeType="1" noTextEdit="1"/>
              </p:cNvSpPr>
              <p:nvPr/>
            </p:nvSpPr>
            <p:spPr>
              <a:xfrm>
                <a:off x="4254885" y="2595102"/>
                <a:ext cx="1990835" cy="4154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85E2C5-8C38-78FC-D267-9E197BE3DD2D}"/>
                  </a:ext>
                </a:extLst>
              </p:cNvPr>
              <p:cNvSpPr txBox="1"/>
              <p:nvPr/>
            </p:nvSpPr>
            <p:spPr>
              <a:xfrm>
                <a:off x="4274340" y="3616789"/>
                <a:ext cx="199083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FF0000"/>
                              </a:solidFill>
                              <a:latin typeface="Cambria Math" panose="02040503050406030204" pitchFamily="18" charset="0"/>
                            </a:rPr>
                          </m:ctrlPr>
                        </m:funcPr>
                        <m:fName>
                          <m:r>
                            <a:rPr lang="en-US" sz="1800" b="1" i="0" smtClean="0">
                              <a:solidFill>
                                <a:srgbClr val="FF0000"/>
                              </a:solidFill>
                              <a:latin typeface="Cambria Math" panose="02040503050406030204" pitchFamily="18" charset="0"/>
                            </a:rPr>
                            <m:t>𝐦</m:t>
                          </m:r>
                          <m:r>
                            <a:rPr lang="en-US" sz="1800" b="1" i="1" smtClean="0">
                              <a:solidFill>
                                <a:srgbClr val="FF0000"/>
                              </a:solidFill>
                              <a:latin typeface="Cambria Math" panose="02040503050406030204" pitchFamily="18" charset="0"/>
                            </a:rPr>
                            <m:t>𝒂𝒙</m:t>
                          </m:r>
                        </m:fName>
                        <m:e>
                          <m:sSup>
                            <m:sSupPr>
                              <m:ctrlPr>
                                <a:rPr lang="en-US" sz="1800" b="1" i="1" smtClean="0">
                                  <a:solidFill>
                                    <a:srgbClr val="FF0000"/>
                                  </a:solidFill>
                                  <a:latin typeface="Cambria Math" panose="02040503050406030204" pitchFamily="18" charset="0"/>
                                </a:rPr>
                              </m:ctrlPr>
                            </m:sSupPr>
                            <m:e>
                              <m:r>
                                <a:rPr lang="en-US" sz="1800" b="1" i="1" smtClean="0">
                                  <a:solidFill>
                                    <a:srgbClr val="FF0000"/>
                                  </a:solidFill>
                                  <a:latin typeface="Cambria Math" panose="02040503050406030204" pitchFamily="18" charset="0"/>
                                </a:rPr>
                                <m:t>𝒙</m:t>
                              </m:r>
                            </m:e>
                            <m:sup>
                              <m:r>
                                <a:rPr lang="en-US" sz="1800" b="1" i="1" smtClean="0">
                                  <a:solidFill>
                                    <a:srgbClr val="FF0000"/>
                                  </a:solidFill>
                                  <a:latin typeface="Cambria Math" panose="02040503050406030204" pitchFamily="18" charset="0"/>
                                </a:rPr>
                                <m:t>𝑻</m:t>
                              </m:r>
                            </m:sup>
                          </m:sSup>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𝑳</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𝑮</m:t>
                                  </m:r>
                                </m:e>
                                <m:sub>
                                  <m:r>
                                    <a:rPr lang="en-US" sz="1800" b="1" i="1" smtClean="0">
                                      <a:solidFill>
                                        <a:srgbClr val="FF0000"/>
                                      </a:solidFill>
                                      <a:latin typeface="Cambria Math" panose="02040503050406030204" pitchFamily="18" charset="0"/>
                                    </a:rPr>
                                    <m:t>𝒉</m:t>
                                  </m:r>
                                </m:sub>
                              </m:sSub>
                            </m:sub>
                          </m:sSub>
                          <m:r>
                            <a:rPr lang="en-US" sz="1800" b="1" i="1" smtClean="0">
                              <a:solidFill>
                                <a:srgbClr val="FF0000"/>
                              </a:solidFill>
                              <a:latin typeface="Cambria Math" panose="02040503050406030204" pitchFamily="18" charset="0"/>
                            </a:rPr>
                            <m:t>𝒙</m:t>
                          </m:r>
                        </m:e>
                      </m:func>
                    </m:oMath>
                  </m:oMathPara>
                </a14:m>
                <a:endParaRPr lang="en-US" sz="1800" b="1" dirty="0">
                  <a:solidFill>
                    <a:srgbClr val="FF0000"/>
                  </a:solidFill>
                </a:endParaRPr>
              </a:p>
            </p:txBody>
          </p:sp>
        </mc:Choice>
        <mc:Fallback xmlns="">
          <p:sp>
            <p:nvSpPr>
              <p:cNvPr id="16" name="TextBox 15">
                <a:extLst>
                  <a:ext uri="{FF2B5EF4-FFF2-40B4-BE49-F238E27FC236}">
                    <a16:creationId xmlns:a16="http://schemas.microsoft.com/office/drawing/2014/main" id="{B285E2C5-8C38-78FC-D267-9E197BE3DD2D}"/>
                  </a:ext>
                </a:extLst>
              </p:cNvPr>
              <p:cNvSpPr txBox="1">
                <a:spLocks noRot="1" noChangeAspect="1" noMove="1" noResize="1" noEditPoints="1" noAdjustHandles="1" noChangeArrowheads="1" noChangeShapeType="1" noTextEdit="1"/>
              </p:cNvSpPr>
              <p:nvPr/>
            </p:nvSpPr>
            <p:spPr>
              <a:xfrm>
                <a:off x="4274340" y="3616789"/>
                <a:ext cx="1990835" cy="4154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5CBCD8-23FF-99DE-0EC1-BF7D5F077E58}"/>
                  </a:ext>
                </a:extLst>
              </p:cNvPr>
              <p:cNvSpPr txBox="1"/>
              <p:nvPr/>
            </p:nvSpPr>
            <p:spPr>
              <a:xfrm>
                <a:off x="4477869" y="1864943"/>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3333CC"/>
                          </a:solidFill>
                          <a:latin typeface="Cambria Math" panose="02040503050406030204" pitchFamily="18" charset="0"/>
                        </a:rPr>
                        <m:t>𝒙</m:t>
                      </m:r>
                    </m:oMath>
                  </m:oMathPara>
                </a14:m>
                <a:endParaRPr lang="en-US" sz="1800" b="1" dirty="0">
                  <a:solidFill>
                    <a:srgbClr val="3333CC"/>
                  </a:solidFill>
                </a:endParaRPr>
              </a:p>
            </p:txBody>
          </p:sp>
        </mc:Choice>
        <mc:Fallback xmlns="">
          <p:sp>
            <p:nvSpPr>
              <p:cNvPr id="17" name="TextBox 16">
                <a:extLst>
                  <a:ext uri="{FF2B5EF4-FFF2-40B4-BE49-F238E27FC236}">
                    <a16:creationId xmlns:a16="http://schemas.microsoft.com/office/drawing/2014/main" id="{825CBCD8-23FF-99DE-0EC1-BF7D5F077E58}"/>
                  </a:ext>
                </a:extLst>
              </p:cNvPr>
              <p:cNvSpPr txBox="1">
                <a:spLocks noRot="1" noChangeAspect="1" noMove="1" noResize="1" noEditPoints="1" noAdjustHandles="1" noChangeArrowheads="1" noChangeShapeType="1" noTextEdit="1"/>
              </p:cNvSpPr>
              <p:nvPr/>
            </p:nvSpPr>
            <p:spPr>
              <a:xfrm>
                <a:off x="4477869" y="1864943"/>
                <a:ext cx="7068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03AC10-DD93-11D5-C730-8D0AE5BC1EE9}"/>
                  </a:ext>
                </a:extLst>
              </p:cNvPr>
              <p:cNvSpPr txBox="1"/>
              <p:nvPr/>
            </p:nvSpPr>
            <p:spPr>
              <a:xfrm>
                <a:off x="4530864" y="2767629"/>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8B5EB7"/>
                          </a:solidFill>
                          <a:latin typeface="Cambria Math" panose="02040503050406030204" pitchFamily="18" charset="0"/>
                        </a:rPr>
                        <m:t>𝒙</m:t>
                      </m:r>
                    </m:oMath>
                  </m:oMathPara>
                </a14:m>
                <a:endParaRPr lang="en-US" sz="1800" b="1" dirty="0">
                  <a:solidFill>
                    <a:srgbClr val="8B5EB7"/>
                  </a:solidFill>
                </a:endParaRPr>
              </a:p>
            </p:txBody>
          </p:sp>
        </mc:Choice>
        <mc:Fallback xmlns="">
          <p:sp>
            <p:nvSpPr>
              <p:cNvPr id="18" name="TextBox 17">
                <a:extLst>
                  <a:ext uri="{FF2B5EF4-FFF2-40B4-BE49-F238E27FC236}">
                    <a16:creationId xmlns:a16="http://schemas.microsoft.com/office/drawing/2014/main" id="{2403AC10-DD93-11D5-C730-8D0AE5BC1EE9}"/>
                  </a:ext>
                </a:extLst>
              </p:cNvPr>
              <p:cNvSpPr txBox="1">
                <a:spLocks noRot="1" noChangeAspect="1" noMove="1" noResize="1" noEditPoints="1" noAdjustHandles="1" noChangeArrowheads="1" noChangeShapeType="1" noTextEdit="1"/>
              </p:cNvSpPr>
              <p:nvPr/>
            </p:nvSpPr>
            <p:spPr>
              <a:xfrm>
                <a:off x="4530864" y="2767629"/>
                <a:ext cx="70687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02A9FFA-52DE-1D3B-8A3D-D4F4388C9B36}"/>
                  </a:ext>
                </a:extLst>
              </p:cNvPr>
              <p:cNvSpPr txBox="1"/>
              <p:nvPr/>
            </p:nvSpPr>
            <p:spPr>
              <a:xfrm>
                <a:off x="4572358" y="3765680"/>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FF0000"/>
                          </a:solidFill>
                          <a:latin typeface="Cambria Math" panose="02040503050406030204" pitchFamily="18" charset="0"/>
                        </a:rPr>
                        <m:t>𝒙</m:t>
                      </m:r>
                    </m:oMath>
                  </m:oMathPara>
                </a14:m>
                <a:endParaRPr lang="en-US" sz="1800" b="1" dirty="0">
                  <a:solidFill>
                    <a:srgbClr val="FF0000"/>
                  </a:solidFill>
                </a:endParaRPr>
              </a:p>
            </p:txBody>
          </p:sp>
        </mc:Choice>
        <mc:Fallback xmlns="">
          <p:sp>
            <p:nvSpPr>
              <p:cNvPr id="23" name="TextBox 22">
                <a:extLst>
                  <a:ext uri="{FF2B5EF4-FFF2-40B4-BE49-F238E27FC236}">
                    <a16:creationId xmlns:a16="http://schemas.microsoft.com/office/drawing/2014/main" id="{A02A9FFA-52DE-1D3B-8A3D-D4F4388C9B36}"/>
                  </a:ext>
                </a:extLst>
              </p:cNvPr>
              <p:cNvSpPr txBox="1">
                <a:spLocks noRot="1" noChangeAspect="1" noMove="1" noResize="1" noEditPoints="1" noAdjustHandles="1" noChangeArrowheads="1" noChangeShapeType="1" noTextEdit="1"/>
              </p:cNvSpPr>
              <p:nvPr/>
            </p:nvSpPr>
            <p:spPr>
              <a:xfrm>
                <a:off x="4572358" y="3765680"/>
                <a:ext cx="706877" cy="369332"/>
              </a:xfrm>
              <a:prstGeom prst="rect">
                <a:avLst/>
              </a:prstGeom>
              <a:blipFill>
                <a:blip r:embed="rId12"/>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05F1911D-F0F3-3168-74DD-B1DB84E7ED1C}"/>
              </a:ext>
            </a:extLst>
          </p:cNvPr>
          <p:cNvGrpSpPr/>
          <p:nvPr/>
        </p:nvGrpSpPr>
        <p:grpSpPr>
          <a:xfrm>
            <a:off x="3764718" y="80500"/>
            <a:ext cx="1573958" cy="496713"/>
            <a:chOff x="1395" y="49299"/>
            <a:chExt cx="1241784" cy="496713"/>
          </a:xfrm>
        </p:grpSpPr>
        <p:sp>
          <p:nvSpPr>
            <p:cNvPr id="35" name="Arrow: Chevron 34">
              <a:extLst>
                <a:ext uri="{FF2B5EF4-FFF2-40B4-BE49-F238E27FC236}">
                  <a16:creationId xmlns:a16="http://schemas.microsoft.com/office/drawing/2014/main" id="{27DA5AC4-09B7-86BE-E430-8373C8A98A6D}"/>
                </a:ext>
              </a:extLst>
            </p:cNvPr>
            <p:cNvSpPr/>
            <p:nvPr/>
          </p:nvSpPr>
          <p:spPr>
            <a:xfrm>
              <a:off x="1395" y="49299"/>
              <a:ext cx="1241784" cy="496713"/>
            </a:xfrm>
            <a:prstGeom prst="chevron">
              <a:avLst/>
            </a:prstGeom>
            <a:solidFill>
              <a:schemeClr val="accent1">
                <a:lumMod val="5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Arrow: Chevron 4">
              <a:extLst>
                <a:ext uri="{FF2B5EF4-FFF2-40B4-BE49-F238E27FC236}">
                  <a16:creationId xmlns:a16="http://schemas.microsoft.com/office/drawing/2014/main" id="{70ED4704-7CF8-B89E-3B00-5A62DF03A625}"/>
                </a:ext>
              </a:extLst>
            </p:cNvPr>
            <p:cNvSpPr txBox="1"/>
            <p:nvPr/>
          </p:nvSpPr>
          <p:spPr>
            <a:xfrm>
              <a:off x="249752"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i="0" kern="1200" dirty="0"/>
                <a:t>Supervised Spectral</a:t>
              </a:r>
            </a:p>
          </p:txBody>
        </p:sp>
      </p:grpSp>
      <p:grpSp>
        <p:nvGrpSpPr>
          <p:cNvPr id="8" name="Group 7">
            <a:extLst>
              <a:ext uri="{FF2B5EF4-FFF2-40B4-BE49-F238E27FC236}">
                <a16:creationId xmlns:a16="http://schemas.microsoft.com/office/drawing/2014/main" id="{B78EABC1-9308-CF7D-C1BB-038F9D81D67B}"/>
              </a:ext>
            </a:extLst>
          </p:cNvPr>
          <p:cNvGrpSpPr/>
          <p:nvPr/>
        </p:nvGrpSpPr>
        <p:grpSpPr>
          <a:xfrm>
            <a:off x="5284400" y="80500"/>
            <a:ext cx="1681713" cy="496713"/>
            <a:chOff x="1119001" y="49299"/>
            <a:chExt cx="1241784" cy="496713"/>
          </a:xfrm>
        </p:grpSpPr>
        <p:sp>
          <p:nvSpPr>
            <p:cNvPr id="33" name="Arrow: Chevron 32">
              <a:extLst>
                <a:ext uri="{FF2B5EF4-FFF2-40B4-BE49-F238E27FC236}">
                  <a16:creationId xmlns:a16="http://schemas.microsoft.com/office/drawing/2014/main" id="{FBDF107F-0F46-521E-FFA6-B729A94DC21C}"/>
                </a:ext>
              </a:extLst>
            </p:cNvPr>
            <p:cNvSpPr/>
            <p:nvPr/>
          </p:nvSpPr>
          <p:spPr>
            <a:xfrm>
              <a:off x="1119001"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rrow: Chevron 6">
              <a:extLst>
                <a:ext uri="{FF2B5EF4-FFF2-40B4-BE49-F238E27FC236}">
                  <a16:creationId xmlns:a16="http://schemas.microsoft.com/office/drawing/2014/main" id="{3B1CE13F-7B69-9479-537A-6D91939B0150}"/>
                </a:ext>
              </a:extLst>
            </p:cNvPr>
            <p:cNvSpPr txBox="1"/>
            <p:nvPr/>
          </p:nvSpPr>
          <p:spPr>
            <a:xfrm>
              <a:off x="1367358"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Embedding to partitions</a:t>
              </a:r>
            </a:p>
          </p:txBody>
        </p:sp>
      </p:grpSp>
      <p:grpSp>
        <p:nvGrpSpPr>
          <p:cNvPr id="20" name="Group 19">
            <a:extLst>
              <a:ext uri="{FF2B5EF4-FFF2-40B4-BE49-F238E27FC236}">
                <a16:creationId xmlns:a16="http://schemas.microsoft.com/office/drawing/2014/main" id="{D9E2BD6B-7A90-DCB4-BDD9-051CFECBC86C}"/>
              </a:ext>
            </a:extLst>
          </p:cNvPr>
          <p:cNvGrpSpPr/>
          <p:nvPr/>
        </p:nvGrpSpPr>
        <p:grpSpPr>
          <a:xfrm>
            <a:off x="6933782" y="80500"/>
            <a:ext cx="2062784" cy="496713"/>
            <a:chOff x="2236607" y="49299"/>
            <a:chExt cx="1241784" cy="496713"/>
          </a:xfrm>
        </p:grpSpPr>
        <p:sp>
          <p:nvSpPr>
            <p:cNvPr id="31" name="Arrow: Chevron 30">
              <a:extLst>
                <a:ext uri="{FF2B5EF4-FFF2-40B4-BE49-F238E27FC236}">
                  <a16:creationId xmlns:a16="http://schemas.microsoft.com/office/drawing/2014/main" id="{534A5DFB-9F84-B8DC-6859-F368A8C06EBF}"/>
                </a:ext>
              </a:extLst>
            </p:cNvPr>
            <p:cNvSpPr/>
            <p:nvPr/>
          </p:nvSpPr>
          <p:spPr>
            <a:xfrm>
              <a:off x="2236607"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rrow: Chevron 8">
              <a:extLst>
                <a:ext uri="{FF2B5EF4-FFF2-40B4-BE49-F238E27FC236}">
                  <a16:creationId xmlns:a16="http://schemas.microsoft.com/office/drawing/2014/main" id="{BF401B23-5B91-3D8A-2312-6DE59970617E}"/>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Cut-overlay based clustering</a:t>
              </a:r>
            </a:p>
          </p:txBody>
        </p:sp>
      </p:grpSp>
      <p:sp>
        <p:nvSpPr>
          <p:cNvPr id="40" name="TextBox 39">
            <a:extLst>
              <a:ext uri="{FF2B5EF4-FFF2-40B4-BE49-F238E27FC236}">
                <a16:creationId xmlns:a16="http://schemas.microsoft.com/office/drawing/2014/main" id="{8BD32C1F-9515-1DD9-3851-EB74A48486A5}"/>
              </a:ext>
            </a:extLst>
          </p:cNvPr>
          <p:cNvSpPr txBox="1"/>
          <p:nvPr/>
        </p:nvSpPr>
        <p:spPr>
          <a:xfrm>
            <a:off x="6265175" y="2519842"/>
            <a:ext cx="2025748" cy="584775"/>
          </a:xfrm>
          <a:prstGeom prst="rect">
            <a:avLst/>
          </a:prstGeom>
          <a:noFill/>
        </p:spPr>
        <p:txBody>
          <a:bodyPr wrap="square" rtlCol="0">
            <a:spAutoFit/>
          </a:bodyPr>
          <a:lstStyle/>
          <a:p>
            <a:r>
              <a:rPr lang="en-US" sz="1600" b="1" dirty="0">
                <a:solidFill>
                  <a:srgbClr val="7030A0"/>
                </a:solidFill>
                <a:latin typeface="Calibri" panose="020F0502020204030204" pitchFamily="34" charset="0"/>
                <a:cs typeface="Calibri" panose="020F0502020204030204" pitchFamily="34" charset="0"/>
              </a:rPr>
              <a:t>Small </a:t>
            </a:r>
            <a:r>
              <a:rPr lang="en-US" sz="1600" b="1" dirty="0" err="1">
                <a:solidFill>
                  <a:srgbClr val="7030A0"/>
                </a:solidFill>
                <a:latin typeface="Calibri" panose="020F0502020204030204" pitchFamily="34" charset="0"/>
                <a:cs typeface="Calibri" panose="020F0502020204030204" pitchFamily="34" charset="0"/>
              </a:rPr>
              <a:t>cutsize</a:t>
            </a:r>
            <a:r>
              <a:rPr lang="en-US" sz="1600" b="1" dirty="0">
                <a:solidFill>
                  <a:srgbClr val="7030A0"/>
                </a:solidFill>
                <a:latin typeface="Calibri" panose="020F0502020204030204" pitchFamily="34" charset="0"/>
                <a:cs typeface="Calibri" panose="020F0502020204030204" pitchFamily="34" charset="0"/>
              </a:rPr>
              <a:t> on </a:t>
            </a:r>
            <a:r>
              <a:rPr lang="en-US" sz="1600" b="1" i="1" dirty="0" err="1">
                <a:solidFill>
                  <a:srgbClr val="7030A0"/>
                </a:solidFill>
                <a:latin typeface="Calibri" panose="020F0502020204030204" pitchFamily="34" charset="0"/>
                <a:cs typeface="Calibri" panose="020F0502020204030204" pitchFamily="34" charset="0"/>
              </a:rPr>
              <a:t>G</a:t>
            </a:r>
            <a:r>
              <a:rPr lang="en-US" sz="1600" b="1" i="1" baseline="-25000" dirty="0" err="1">
                <a:solidFill>
                  <a:srgbClr val="7030A0"/>
                </a:solidFill>
                <a:latin typeface="Calibri" panose="020F0502020204030204" pitchFamily="34" charset="0"/>
                <a:cs typeface="Calibri" panose="020F0502020204030204" pitchFamily="34" charset="0"/>
              </a:rPr>
              <a:t>w</a:t>
            </a:r>
            <a:endParaRPr lang="en-US" sz="1600" b="1" i="1" dirty="0">
              <a:solidFill>
                <a:srgbClr val="7030A0"/>
              </a:solidFill>
              <a:latin typeface="Calibri" panose="020F0502020204030204" pitchFamily="34" charset="0"/>
              <a:cs typeface="Calibri" panose="020F0502020204030204" pitchFamily="34" charset="0"/>
            </a:endParaRPr>
          </a:p>
          <a:p>
            <a:r>
              <a:rPr lang="en-US" sz="1600" b="1" dirty="0">
                <a:solidFill>
                  <a:srgbClr val="7030A0"/>
                </a:solidFill>
                <a:latin typeface="Calibri" panose="020F0502020204030204" pitchFamily="34" charset="0"/>
                <a:cs typeface="Calibri" panose="020F0502020204030204" pitchFamily="34" charset="0"/>
              </a:rPr>
              <a:t>Balance cut</a:t>
            </a:r>
          </a:p>
        </p:txBody>
      </p:sp>
      <p:sp>
        <p:nvSpPr>
          <p:cNvPr id="41" name="Arrow: Curved Right 40">
            <a:extLst>
              <a:ext uri="{FF2B5EF4-FFF2-40B4-BE49-F238E27FC236}">
                <a16:creationId xmlns:a16="http://schemas.microsoft.com/office/drawing/2014/main" id="{0F84E3B4-E738-15B7-4490-C69872D686CB}"/>
              </a:ext>
            </a:extLst>
          </p:cNvPr>
          <p:cNvSpPr/>
          <p:nvPr/>
        </p:nvSpPr>
        <p:spPr bwMode="auto">
          <a:xfrm>
            <a:off x="6123271" y="2661979"/>
            <a:ext cx="172945" cy="283401"/>
          </a:xfrm>
          <a:prstGeom prst="curvedRightArrow">
            <a:avLst/>
          </a:prstGeom>
          <a:solidFill>
            <a:srgbClr val="7030A0"/>
          </a:solid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sp>
        <p:nvSpPr>
          <p:cNvPr id="43" name="TextBox 42">
            <a:extLst>
              <a:ext uri="{FF2B5EF4-FFF2-40B4-BE49-F238E27FC236}">
                <a16:creationId xmlns:a16="http://schemas.microsoft.com/office/drawing/2014/main" id="{FB1E8DFB-430F-0285-5ABC-1A1B804A1B93}"/>
              </a:ext>
            </a:extLst>
          </p:cNvPr>
          <p:cNvSpPr txBox="1"/>
          <p:nvPr/>
        </p:nvSpPr>
        <p:spPr>
          <a:xfrm>
            <a:off x="6269889" y="3546183"/>
            <a:ext cx="2355864" cy="1077218"/>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Small </a:t>
            </a:r>
            <a:r>
              <a:rPr lang="en-US" sz="1600" b="1" dirty="0" err="1">
                <a:solidFill>
                  <a:srgbClr val="FF0000"/>
                </a:solidFill>
                <a:latin typeface="Calibri" panose="020F0502020204030204" pitchFamily="34" charset="0"/>
                <a:cs typeface="Calibri" panose="020F0502020204030204" pitchFamily="34" charset="0"/>
              </a:rPr>
              <a:t>cutsize</a:t>
            </a:r>
            <a:r>
              <a:rPr lang="en-US" sz="1600" b="1" dirty="0">
                <a:solidFill>
                  <a:srgbClr val="FF0000"/>
                </a:solidFill>
                <a:latin typeface="Calibri" panose="020F0502020204030204" pitchFamily="34" charset="0"/>
                <a:cs typeface="Calibri" panose="020F0502020204030204" pitchFamily="34" charset="0"/>
              </a:rPr>
              <a:t> on </a:t>
            </a:r>
            <a:r>
              <a:rPr lang="en-US" sz="1600" b="1" i="1" dirty="0" err="1">
                <a:solidFill>
                  <a:srgbClr val="FF0000"/>
                </a:solidFill>
                <a:latin typeface="Calibri" panose="020F0502020204030204" pitchFamily="34" charset="0"/>
                <a:cs typeface="Calibri" panose="020F0502020204030204" pitchFamily="34" charset="0"/>
              </a:rPr>
              <a:t>G</a:t>
            </a:r>
            <a:r>
              <a:rPr lang="en-US" sz="1600" b="1" i="1" baseline="-25000" dirty="0" err="1">
                <a:solidFill>
                  <a:srgbClr val="FF0000"/>
                </a:solidFill>
                <a:latin typeface="Calibri" panose="020F0502020204030204" pitchFamily="34" charset="0"/>
                <a:cs typeface="Calibri" panose="020F0502020204030204" pitchFamily="34" charset="0"/>
              </a:rPr>
              <a:t>h</a:t>
            </a:r>
            <a:endParaRPr lang="en-US" sz="1600" b="1" i="1" dirty="0">
              <a:solidFill>
                <a:srgbClr val="FF0000"/>
              </a:solidFill>
              <a:latin typeface="Calibri" panose="020F0502020204030204" pitchFamily="34" charset="0"/>
              <a:cs typeface="Calibri" panose="020F0502020204030204" pitchFamily="34" charset="0"/>
            </a:endParaRPr>
          </a:p>
          <a:p>
            <a:r>
              <a:rPr lang="en-US" sz="1600" b="1" dirty="0">
                <a:solidFill>
                  <a:srgbClr val="FF0000"/>
                </a:solidFill>
                <a:latin typeface="Calibri" panose="020F0502020204030204" pitchFamily="34" charset="0"/>
                <a:cs typeface="Calibri" panose="020F0502020204030204" pitchFamily="34" charset="0"/>
              </a:rPr>
              <a:t>Cut many hyperedges that are cut by hint (</a:t>
            </a:r>
            <a:r>
              <a:rPr lang="en-US" sz="1600" b="1" dirty="0">
                <a:solidFill>
                  <a:schemeClr val="tx1"/>
                </a:solidFill>
                <a:latin typeface="Calibri" panose="020F0502020204030204" pitchFamily="34" charset="0"/>
                <a:cs typeface="Calibri" panose="020F0502020204030204" pitchFamily="34" charset="0"/>
              </a:rPr>
              <a:t>supervision</a:t>
            </a:r>
            <a:r>
              <a:rPr lang="en-US" sz="1600" b="1" dirty="0">
                <a:solidFill>
                  <a:srgbClr val="FF0000"/>
                </a:solidFill>
                <a:latin typeface="Calibri" panose="020F0502020204030204" pitchFamily="34" charset="0"/>
                <a:cs typeface="Calibri" panose="020F0502020204030204" pitchFamily="34" charset="0"/>
              </a:rPr>
              <a:t>)</a:t>
            </a:r>
          </a:p>
        </p:txBody>
      </p:sp>
      <p:sp>
        <p:nvSpPr>
          <p:cNvPr id="44" name="Arrow: Curved Right 43">
            <a:extLst>
              <a:ext uri="{FF2B5EF4-FFF2-40B4-BE49-F238E27FC236}">
                <a16:creationId xmlns:a16="http://schemas.microsoft.com/office/drawing/2014/main" id="{7C8C827C-E17F-A086-DF80-1D3F5D0B88D1}"/>
              </a:ext>
            </a:extLst>
          </p:cNvPr>
          <p:cNvSpPr/>
          <p:nvPr/>
        </p:nvSpPr>
        <p:spPr bwMode="auto">
          <a:xfrm>
            <a:off x="6127985" y="3688320"/>
            <a:ext cx="172945" cy="283401"/>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9" grpId="0" animBg="1"/>
      <p:bldP spid="3" grpId="0"/>
      <p:bldP spid="6" grpId="0" animBg="1"/>
      <p:bldP spid="13" grpId="0"/>
      <p:bldP spid="14" grpId="0"/>
      <p:bldP spid="16" grpId="0"/>
      <p:bldP spid="17" grpId="0"/>
      <p:bldP spid="18" grpId="0"/>
      <p:bldP spid="23" grpId="0"/>
      <p:bldP spid="40" grpId="0"/>
      <p:bldP spid="41" grpId="0" animBg="1"/>
      <p:bldP spid="43"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25" name="Picture 24">
            <a:extLst>
              <a:ext uri="{FF2B5EF4-FFF2-40B4-BE49-F238E27FC236}">
                <a16:creationId xmlns:a16="http://schemas.microsoft.com/office/drawing/2014/main" id="{E8B1D191-4403-046A-DB26-46FE854931C3}"/>
              </a:ext>
            </a:extLst>
          </p:cNvPr>
          <p:cNvPicPr>
            <a:picLocks noChangeAspect="1"/>
          </p:cNvPicPr>
          <p:nvPr/>
        </p:nvPicPr>
        <p:blipFill>
          <a:blip r:embed="rId3"/>
          <a:stretch>
            <a:fillRect/>
          </a:stretch>
        </p:blipFill>
        <p:spPr>
          <a:xfrm>
            <a:off x="254302" y="1234731"/>
            <a:ext cx="1959313" cy="457491"/>
          </a:xfrm>
          <a:prstGeom prst="rect">
            <a:avLst/>
          </a:prstGeom>
        </p:spPr>
      </p:pic>
      <p:sp>
        <p:nvSpPr>
          <p:cNvPr id="611" name="Google Shape;611;gff9a39b978_1_875"/>
          <p:cNvSpPr txBox="1">
            <a:spLocks noGrp="1"/>
          </p:cNvSpPr>
          <p:nvPr>
            <p:ph type="title"/>
          </p:nvPr>
        </p:nvSpPr>
        <p:spPr>
          <a:xfrm>
            <a:off x="288812" y="39326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Generalized eigenvalue problem</a:t>
            </a:r>
            <a:endParaRPr b="1" dirty="0">
              <a:solidFill>
                <a:srgbClr val="4A86E8"/>
              </a:solidFill>
            </a:endParaRPr>
          </a:p>
        </p:txBody>
      </p:sp>
      <p:pic>
        <p:nvPicPr>
          <p:cNvPr id="26" name="Picture 25">
            <a:extLst>
              <a:ext uri="{FF2B5EF4-FFF2-40B4-BE49-F238E27FC236}">
                <a16:creationId xmlns:a16="http://schemas.microsoft.com/office/drawing/2014/main" id="{677EA4F7-0771-116C-0EA4-BF4B5A3DD52C}"/>
              </a:ext>
            </a:extLst>
          </p:cNvPr>
          <p:cNvPicPr>
            <a:picLocks noChangeAspect="1"/>
          </p:cNvPicPr>
          <p:nvPr/>
        </p:nvPicPr>
        <p:blipFill>
          <a:blip r:embed="rId4"/>
          <a:stretch>
            <a:fillRect/>
          </a:stretch>
        </p:blipFill>
        <p:spPr>
          <a:xfrm>
            <a:off x="81414" y="1963797"/>
            <a:ext cx="842815" cy="472892"/>
          </a:xfrm>
          <a:prstGeom prst="rect">
            <a:avLst/>
          </a:prstGeom>
        </p:spPr>
      </p:pic>
      <p:pic>
        <p:nvPicPr>
          <p:cNvPr id="28" name="Picture 27">
            <a:extLst>
              <a:ext uri="{FF2B5EF4-FFF2-40B4-BE49-F238E27FC236}">
                <a16:creationId xmlns:a16="http://schemas.microsoft.com/office/drawing/2014/main" id="{1EC786DC-9530-F498-68F7-AD8B126C04B0}"/>
              </a:ext>
            </a:extLst>
          </p:cNvPr>
          <p:cNvPicPr>
            <a:picLocks noChangeAspect="1"/>
          </p:cNvPicPr>
          <p:nvPr/>
        </p:nvPicPr>
        <p:blipFill>
          <a:blip r:embed="rId5"/>
          <a:stretch>
            <a:fillRect/>
          </a:stretch>
        </p:blipFill>
        <p:spPr>
          <a:xfrm>
            <a:off x="-397312" y="2614402"/>
            <a:ext cx="1830981" cy="483068"/>
          </a:xfrm>
          <a:prstGeom prst="rect">
            <a:avLst/>
          </a:prstGeom>
        </p:spPr>
      </p:pic>
      <p:pic>
        <p:nvPicPr>
          <p:cNvPr id="30" name="Picture 29">
            <a:extLst>
              <a:ext uri="{FF2B5EF4-FFF2-40B4-BE49-F238E27FC236}">
                <a16:creationId xmlns:a16="http://schemas.microsoft.com/office/drawing/2014/main" id="{161BEDB9-38AD-559B-7E24-8BC2F97C93FE}"/>
              </a:ext>
            </a:extLst>
          </p:cNvPr>
          <p:cNvPicPr>
            <a:picLocks noChangeAspect="1"/>
          </p:cNvPicPr>
          <p:nvPr/>
        </p:nvPicPr>
        <p:blipFill>
          <a:blip r:embed="rId6"/>
          <a:stretch>
            <a:fillRect/>
          </a:stretch>
        </p:blipFill>
        <p:spPr>
          <a:xfrm>
            <a:off x="-467268" y="3730288"/>
            <a:ext cx="1960230" cy="674098"/>
          </a:xfrm>
          <a:prstGeom prst="rect">
            <a:avLst/>
          </a:prstGeom>
        </p:spPr>
      </p:pic>
      <p:sp>
        <p:nvSpPr>
          <p:cNvPr id="33" name="TextBox 32">
            <a:extLst>
              <a:ext uri="{FF2B5EF4-FFF2-40B4-BE49-F238E27FC236}">
                <a16:creationId xmlns:a16="http://schemas.microsoft.com/office/drawing/2014/main" id="{28907B61-3EBD-8CAB-C4E2-FCAAB05F06CD}"/>
              </a:ext>
            </a:extLst>
          </p:cNvPr>
          <p:cNvSpPr txBox="1"/>
          <p:nvPr/>
        </p:nvSpPr>
        <p:spPr>
          <a:xfrm>
            <a:off x="4284279" y="4569463"/>
            <a:ext cx="4883156" cy="400110"/>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We solve this</a:t>
            </a:r>
            <a:r>
              <a:rPr lang="en-US" sz="20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61B30A2A-FC34-3355-F281-A3C0D7AA9FD5}"/>
              </a:ext>
            </a:extLst>
          </p:cNvPr>
          <p:cNvSpPr txBox="1"/>
          <p:nvPr/>
        </p:nvSpPr>
        <p:spPr>
          <a:xfrm>
            <a:off x="866237" y="4634779"/>
            <a:ext cx="96638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where </a:t>
            </a:r>
          </a:p>
        </p:txBody>
      </p:sp>
      <p:sp>
        <p:nvSpPr>
          <p:cNvPr id="51" name="TextBox 50">
            <a:extLst>
              <a:ext uri="{FF2B5EF4-FFF2-40B4-BE49-F238E27FC236}">
                <a16:creationId xmlns:a16="http://schemas.microsoft.com/office/drawing/2014/main" id="{BCBBB9B7-063D-DEA3-3DD0-692B3A3F3BAC}"/>
              </a:ext>
            </a:extLst>
          </p:cNvPr>
          <p:cNvSpPr txBox="1"/>
          <p:nvPr/>
        </p:nvSpPr>
        <p:spPr>
          <a:xfrm>
            <a:off x="5245573" y="1109601"/>
            <a:ext cx="3618185"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Supervision in spectral partitioning problem formulation is </a:t>
            </a:r>
            <a:r>
              <a:rPr lang="en-US" sz="1600" b="1" dirty="0">
                <a:latin typeface="Calibri" panose="020F0502020204030204" pitchFamily="34" charset="0"/>
                <a:cs typeface="Calibri" panose="020F0502020204030204" pitchFamily="34" charset="0"/>
              </a:rPr>
              <a:t>novel</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 explicit matrix storage           (</a:t>
            </a:r>
            <a:r>
              <a:rPr lang="en-US" sz="1600" b="1" dirty="0">
                <a:latin typeface="Calibri" panose="020F0502020204030204" pitchFamily="34" charset="0"/>
                <a:cs typeface="Calibri" panose="020F0502020204030204" pitchFamily="34" charset="0"/>
              </a:rPr>
              <a:t>solves memory bottleneck</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Supervision generates </a:t>
            </a:r>
            <a:r>
              <a:rPr lang="en-US" sz="1600" b="1" dirty="0">
                <a:latin typeface="Calibri" panose="020F0502020204030204" pitchFamily="34" charset="0"/>
                <a:cs typeface="Calibri" panose="020F0502020204030204" pitchFamily="34" charset="0"/>
              </a:rPr>
              <a:t>high quality </a:t>
            </a:r>
            <a:r>
              <a:rPr lang="en-US" sz="1600" dirty="0">
                <a:latin typeface="Calibri" panose="020F0502020204030204" pitchFamily="34" charset="0"/>
                <a:cs typeface="Calibri" panose="020F0502020204030204" pitchFamily="34" charset="0"/>
              </a:rPr>
              <a:t>embeddings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Check </a:t>
            </a:r>
            <a:r>
              <a:rPr lang="en-US" sz="1600" dirty="0">
                <a:solidFill>
                  <a:srgbClr val="3333CC"/>
                </a:solidFill>
                <a:latin typeface="Calibri" panose="020F0502020204030204" pitchFamily="34" charset="0"/>
                <a:cs typeface="Calibri" panose="020F0502020204030204" pitchFamily="34" charset="0"/>
              </a:rPr>
              <a:t>Section 4.1 </a:t>
            </a:r>
            <a:r>
              <a:rPr lang="en-US" sz="1600" dirty="0">
                <a:latin typeface="Calibri" panose="020F0502020204030204" pitchFamily="34" charset="0"/>
                <a:cs typeface="Calibri" panose="020F0502020204030204" pitchFamily="34" charset="0"/>
              </a:rPr>
              <a:t>of paper</a:t>
            </a:r>
          </a:p>
        </p:txBody>
      </p:sp>
      <p:sp>
        <p:nvSpPr>
          <p:cNvPr id="6" name="TextBox 5">
            <a:extLst>
              <a:ext uri="{FF2B5EF4-FFF2-40B4-BE49-F238E27FC236}">
                <a16:creationId xmlns:a16="http://schemas.microsoft.com/office/drawing/2014/main" id="{CE1517EF-97D3-51D0-7DBC-2A74E4AABB54}"/>
              </a:ext>
            </a:extLst>
          </p:cNvPr>
          <p:cNvSpPr txBox="1"/>
          <p:nvPr/>
        </p:nvSpPr>
        <p:spPr>
          <a:xfrm>
            <a:off x="5332919" y="3702132"/>
            <a:ext cx="3834516"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where </a:t>
            </a:r>
            <a:r>
              <a:rPr lang="en-US" sz="1600" b="1" i="1" dirty="0">
                <a:latin typeface="Calibri" panose="020F0502020204030204" pitchFamily="34" charset="0"/>
                <a:cs typeface="Calibri" panose="020F0502020204030204" pitchFamily="34" charset="0"/>
              </a:rPr>
              <a:t>B</a:t>
            </a:r>
            <a:r>
              <a:rPr lang="en-US" sz="1600" dirty="0">
                <a:latin typeface="Calibri" panose="020F0502020204030204" pitchFamily="34" charset="0"/>
                <a:cs typeface="Calibri" panose="020F0502020204030204" pitchFamily="34" charset="0"/>
              </a:rPr>
              <a:t> is a graph constructed by superimposing edges of </a:t>
            </a:r>
            <a:r>
              <a:rPr lang="en-US" sz="1600" b="1" i="1" dirty="0" err="1">
                <a:latin typeface="Calibri" panose="020F0502020204030204" pitchFamily="34" charset="0"/>
                <a:cs typeface="Calibri" panose="020F0502020204030204" pitchFamily="34" charset="0"/>
              </a:rPr>
              <a:t>G</a:t>
            </a:r>
            <a:r>
              <a:rPr lang="en-US" sz="1600" b="1" i="1" baseline="-25000" dirty="0" err="1">
                <a:latin typeface="Calibri" panose="020F0502020204030204" pitchFamily="34" charset="0"/>
                <a:cs typeface="Calibri" panose="020F0502020204030204" pitchFamily="34" charset="0"/>
              </a:rPr>
              <a:t>w</a:t>
            </a:r>
            <a:r>
              <a:rPr lang="en-US" sz="1600" baseline="-25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and </a:t>
            </a:r>
            <a:r>
              <a:rPr lang="en-US" sz="1600" b="1" i="1" dirty="0" err="1">
                <a:latin typeface="Calibri" panose="020F0502020204030204" pitchFamily="34" charset="0"/>
                <a:cs typeface="Calibri" panose="020F0502020204030204" pitchFamily="34" charset="0"/>
              </a:rPr>
              <a:t>G</a:t>
            </a:r>
            <a:r>
              <a:rPr lang="en-US" sz="1600" b="1" i="1" baseline="-25000" dirty="0" err="1">
                <a:latin typeface="Calibri" panose="020F0502020204030204" pitchFamily="34" charset="0"/>
                <a:cs typeface="Calibri" panose="020F0502020204030204" pitchFamily="34" charset="0"/>
              </a:rPr>
              <a:t>h</a:t>
            </a:r>
            <a:endParaRPr lang="en-US" sz="1600" b="1" i="1" dirty="0">
              <a:latin typeface="Calibri" panose="020F0502020204030204" pitchFamily="34" charset="0"/>
              <a:cs typeface="Calibri" panose="020F0502020204030204" pitchFamily="34" charset="0"/>
            </a:endParaRPr>
          </a:p>
        </p:txBody>
      </p:sp>
      <p:sp>
        <p:nvSpPr>
          <p:cNvPr id="2" name="Frame 1">
            <a:extLst>
              <a:ext uri="{FF2B5EF4-FFF2-40B4-BE49-F238E27FC236}">
                <a16:creationId xmlns:a16="http://schemas.microsoft.com/office/drawing/2014/main" id="{B832D98B-0087-D5A2-816D-EF9D8B551548}"/>
              </a:ext>
            </a:extLst>
          </p:cNvPr>
          <p:cNvSpPr/>
          <p:nvPr/>
        </p:nvSpPr>
        <p:spPr>
          <a:xfrm>
            <a:off x="6350898" y="4475599"/>
            <a:ext cx="1833150" cy="592083"/>
          </a:xfrm>
          <a:prstGeom prst="frame">
            <a:avLst>
              <a:gd name="adj1" fmla="val 258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D377FA5-4BDA-74BA-FE97-38A3045065B7}"/>
              </a:ext>
            </a:extLst>
          </p:cNvPr>
          <p:cNvSpPr txBox="1"/>
          <p:nvPr/>
        </p:nvSpPr>
        <p:spPr>
          <a:xfrm>
            <a:off x="2340808" y="1161610"/>
            <a:ext cx="2025748" cy="584775"/>
          </a:xfrm>
          <a:prstGeom prst="rect">
            <a:avLst/>
          </a:prstGeom>
          <a:noFill/>
        </p:spPr>
        <p:txBody>
          <a:bodyPr wrap="square" rtlCol="0">
            <a:spAutoFit/>
          </a:bodyPr>
          <a:lstStyle/>
          <a:p>
            <a:r>
              <a:rPr lang="en-US" sz="1600" b="1" dirty="0">
                <a:solidFill>
                  <a:srgbClr val="3333CC"/>
                </a:solidFill>
                <a:latin typeface="Calibri" panose="020F0502020204030204" pitchFamily="34" charset="0"/>
                <a:cs typeface="Calibri" panose="020F0502020204030204" pitchFamily="34" charset="0"/>
              </a:rPr>
              <a:t>Small </a:t>
            </a:r>
            <a:r>
              <a:rPr lang="en-US" sz="1600" b="1" dirty="0" err="1">
                <a:solidFill>
                  <a:srgbClr val="3333CC"/>
                </a:solidFill>
                <a:latin typeface="Calibri" panose="020F0502020204030204" pitchFamily="34" charset="0"/>
                <a:cs typeface="Calibri" panose="020F0502020204030204" pitchFamily="34" charset="0"/>
              </a:rPr>
              <a:t>cutsize</a:t>
            </a:r>
            <a:r>
              <a:rPr lang="en-US" sz="1600" b="1" dirty="0">
                <a:solidFill>
                  <a:srgbClr val="3333CC"/>
                </a:solidFill>
                <a:latin typeface="Calibri" panose="020F0502020204030204" pitchFamily="34" charset="0"/>
                <a:cs typeface="Calibri" panose="020F0502020204030204" pitchFamily="34" charset="0"/>
              </a:rPr>
              <a:t> on </a:t>
            </a:r>
            <a:r>
              <a:rPr lang="en-US" sz="1600" b="1" i="1" dirty="0">
                <a:solidFill>
                  <a:srgbClr val="3333CC"/>
                </a:solidFill>
                <a:latin typeface="Calibri" panose="020F0502020204030204" pitchFamily="34" charset="0"/>
                <a:cs typeface="Calibri" panose="020F0502020204030204" pitchFamily="34" charset="0"/>
              </a:rPr>
              <a:t>G</a:t>
            </a:r>
          </a:p>
          <a:p>
            <a:r>
              <a:rPr lang="en-US" sz="1600" b="1" dirty="0">
                <a:solidFill>
                  <a:srgbClr val="3333CC"/>
                </a:solidFill>
                <a:latin typeface="Calibri" panose="020F0502020204030204" pitchFamily="34" charset="0"/>
                <a:cs typeface="Calibri" panose="020F0502020204030204" pitchFamily="34" charset="0"/>
              </a:rPr>
              <a:t>Minimize cut</a:t>
            </a:r>
          </a:p>
        </p:txBody>
      </p:sp>
      <p:sp>
        <p:nvSpPr>
          <p:cNvPr id="7" name="Arrow: Curved Right 6">
            <a:extLst>
              <a:ext uri="{FF2B5EF4-FFF2-40B4-BE49-F238E27FC236}">
                <a16:creationId xmlns:a16="http://schemas.microsoft.com/office/drawing/2014/main" id="{A12EC2D7-71F9-8822-12EC-7CA788FF4671}"/>
              </a:ext>
            </a:extLst>
          </p:cNvPr>
          <p:cNvSpPr/>
          <p:nvPr/>
        </p:nvSpPr>
        <p:spPr bwMode="auto">
          <a:xfrm>
            <a:off x="2198904" y="1303747"/>
            <a:ext cx="172945" cy="283401"/>
          </a:xfrm>
          <a:prstGeom prst="curvedRightArrow">
            <a:avLst/>
          </a:prstGeom>
          <a:solidFill>
            <a:srgbClr val="3333CC"/>
          </a:solidFill>
          <a:ln w="9525" cap="flat" cmpd="sng" algn="ctr">
            <a:solidFill>
              <a:srgbClr val="33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sp>
        <p:nvSpPr>
          <p:cNvPr id="8" name="Arrow: Right 7">
            <a:extLst>
              <a:ext uri="{FF2B5EF4-FFF2-40B4-BE49-F238E27FC236}">
                <a16:creationId xmlns:a16="http://schemas.microsoft.com/office/drawing/2014/main" id="{5CADE77F-A64C-A471-63E3-014B2D46C5EC}"/>
              </a:ext>
            </a:extLst>
          </p:cNvPr>
          <p:cNvSpPr/>
          <p:nvPr/>
        </p:nvSpPr>
        <p:spPr>
          <a:xfrm>
            <a:off x="5860292" y="4704756"/>
            <a:ext cx="260252" cy="1692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C7D8C378-8F53-B987-91A3-BF9AC75DECE8}"/>
              </a:ext>
            </a:extLst>
          </p:cNvPr>
          <p:cNvSpPr>
            <a:spLocks noGrp="1"/>
          </p:cNvSpPr>
          <p:nvPr>
            <p:ph type="sldNum" idx="12"/>
          </p:nvPr>
        </p:nvSpPr>
        <p:spPr>
          <a:xfrm>
            <a:off x="-1637322" y="4869656"/>
            <a:ext cx="2057400" cy="273844"/>
          </a:xfrm>
        </p:spPr>
        <p:txBody>
          <a:bodyPr/>
          <a:lstStyle/>
          <a:p>
            <a:pPr marL="0" lvl="0" indent="0" algn="r" rtl="0">
              <a:spcBef>
                <a:spcPts val="0"/>
              </a:spcBef>
              <a:spcAft>
                <a:spcPts val="0"/>
              </a:spcAft>
              <a:buNone/>
            </a:pPr>
            <a:fld id="{00000000-1234-1234-1234-123412341234}" type="slidenum">
              <a:rPr lang="en" sz="1600" b="1" smtClean="0"/>
              <a:t>12</a:t>
            </a:fld>
            <a:endParaRPr lang="en" sz="1600"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B67F79-36A4-0FE0-3821-C39AB2ED652F}"/>
                  </a:ext>
                </a:extLst>
              </p:cNvPr>
              <p:cNvSpPr txBox="1"/>
              <p:nvPr/>
            </p:nvSpPr>
            <p:spPr>
              <a:xfrm>
                <a:off x="387653" y="1228256"/>
                <a:ext cx="1990835"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3333CC"/>
                              </a:solidFill>
                              <a:latin typeface="Cambria Math" panose="02040503050406030204" pitchFamily="18" charset="0"/>
                            </a:rPr>
                          </m:ctrlPr>
                        </m:funcPr>
                        <m:fName>
                          <m:r>
                            <a:rPr lang="en-US" sz="1800" b="1" i="0" smtClean="0">
                              <a:solidFill>
                                <a:srgbClr val="3333CC"/>
                              </a:solidFill>
                              <a:latin typeface="Cambria Math" panose="02040503050406030204" pitchFamily="18" charset="0"/>
                            </a:rPr>
                            <m:t>𝐦𝐢</m:t>
                          </m:r>
                          <m:r>
                            <a:rPr lang="en-US" sz="1800" b="1" i="1" smtClean="0">
                              <a:solidFill>
                                <a:srgbClr val="3333CC"/>
                              </a:solidFill>
                              <a:latin typeface="Cambria Math" panose="02040503050406030204" pitchFamily="18" charset="0"/>
                            </a:rPr>
                            <m:t>𝒏</m:t>
                          </m:r>
                        </m:fName>
                        <m:e>
                          <m:sSup>
                            <m:sSupPr>
                              <m:ctrlPr>
                                <a:rPr lang="en-US" sz="1800" b="1" i="1" smtClean="0">
                                  <a:solidFill>
                                    <a:srgbClr val="3333CC"/>
                                  </a:solidFill>
                                  <a:latin typeface="Cambria Math" panose="02040503050406030204" pitchFamily="18" charset="0"/>
                                </a:rPr>
                              </m:ctrlPr>
                            </m:sSupPr>
                            <m:e>
                              <m:r>
                                <a:rPr lang="en-US" sz="1800" b="1" i="1" smtClean="0">
                                  <a:solidFill>
                                    <a:srgbClr val="3333CC"/>
                                  </a:solidFill>
                                  <a:latin typeface="Cambria Math" panose="02040503050406030204" pitchFamily="18" charset="0"/>
                                </a:rPr>
                                <m:t>𝒙</m:t>
                              </m:r>
                            </m:e>
                            <m:sup>
                              <m:r>
                                <a:rPr lang="en-US" sz="1800" b="1" i="1" smtClean="0">
                                  <a:solidFill>
                                    <a:srgbClr val="3333CC"/>
                                  </a:solidFill>
                                  <a:latin typeface="Cambria Math" panose="02040503050406030204" pitchFamily="18" charset="0"/>
                                </a:rPr>
                                <m:t>𝑻</m:t>
                              </m:r>
                            </m:sup>
                          </m:sSup>
                          <m:sSub>
                            <m:sSubPr>
                              <m:ctrlPr>
                                <a:rPr lang="en-US" sz="1800" b="1" i="1" smtClean="0">
                                  <a:solidFill>
                                    <a:srgbClr val="3333CC"/>
                                  </a:solidFill>
                                  <a:latin typeface="Cambria Math" panose="02040503050406030204" pitchFamily="18" charset="0"/>
                                </a:rPr>
                              </m:ctrlPr>
                            </m:sSubPr>
                            <m:e>
                              <m:r>
                                <a:rPr lang="en-US" sz="1800" b="1" i="1" smtClean="0">
                                  <a:solidFill>
                                    <a:srgbClr val="3333CC"/>
                                  </a:solidFill>
                                  <a:latin typeface="Cambria Math" panose="02040503050406030204" pitchFamily="18" charset="0"/>
                                </a:rPr>
                                <m:t>𝑳</m:t>
                              </m:r>
                            </m:e>
                            <m:sub>
                              <m:r>
                                <a:rPr lang="en-US" sz="1800" b="1" i="1" smtClean="0">
                                  <a:solidFill>
                                    <a:srgbClr val="3333CC"/>
                                  </a:solidFill>
                                  <a:latin typeface="Cambria Math" panose="02040503050406030204" pitchFamily="18" charset="0"/>
                                </a:rPr>
                                <m:t>𝑮</m:t>
                              </m:r>
                            </m:sub>
                          </m:sSub>
                          <m:r>
                            <a:rPr lang="en-US" sz="1800" b="1" i="1" smtClean="0">
                              <a:solidFill>
                                <a:srgbClr val="3333CC"/>
                              </a:solidFill>
                              <a:latin typeface="Cambria Math" panose="02040503050406030204" pitchFamily="18" charset="0"/>
                            </a:rPr>
                            <m:t>𝒙</m:t>
                          </m:r>
                        </m:e>
                      </m:func>
                    </m:oMath>
                  </m:oMathPara>
                </a14:m>
                <a:endParaRPr lang="en-US" sz="1800" b="1" dirty="0">
                  <a:solidFill>
                    <a:srgbClr val="3333CC"/>
                  </a:solidFill>
                </a:endParaRPr>
              </a:p>
            </p:txBody>
          </p:sp>
        </mc:Choice>
        <mc:Fallback xmlns="">
          <p:sp>
            <p:nvSpPr>
              <p:cNvPr id="10" name="TextBox 9">
                <a:extLst>
                  <a:ext uri="{FF2B5EF4-FFF2-40B4-BE49-F238E27FC236}">
                    <a16:creationId xmlns:a16="http://schemas.microsoft.com/office/drawing/2014/main" id="{28B67F79-36A4-0FE0-3821-C39AB2ED652F}"/>
                  </a:ext>
                </a:extLst>
              </p:cNvPr>
              <p:cNvSpPr txBox="1">
                <a:spLocks noRot="1" noChangeAspect="1" noMove="1" noResize="1" noEditPoints="1" noAdjustHandles="1" noChangeArrowheads="1" noChangeShapeType="1" noTextEdit="1"/>
              </p:cNvSpPr>
              <p:nvPr/>
            </p:nvSpPr>
            <p:spPr>
              <a:xfrm>
                <a:off x="387653" y="1228256"/>
                <a:ext cx="1990835" cy="374270"/>
              </a:xfrm>
              <a:prstGeom prst="rect">
                <a:avLst/>
              </a:prstGeom>
              <a:blipFill>
                <a:blip r:embed="rId7"/>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588D3F7-F730-85C8-C1BA-302C25F1E9BA}"/>
                  </a:ext>
                </a:extLst>
              </p:cNvPr>
              <p:cNvSpPr txBox="1"/>
              <p:nvPr/>
            </p:nvSpPr>
            <p:spPr>
              <a:xfrm>
                <a:off x="458765" y="1948927"/>
                <a:ext cx="199083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8B5EB7"/>
                              </a:solidFill>
                              <a:latin typeface="Cambria Math" panose="02040503050406030204" pitchFamily="18" charset="0"/>
                            </a:rPr>
                          </m:ctrlPr>
                        </m:funcPr>
                        <m:fName>
                          <m:r>
                            <a:rPr lang="en-US" sz="1800" b="1" i="0" smtClean="0">
                              <a:solidFill>
                                <a:srgbClr val="8B5EB7"/>
                              </a:solidFill>
                              <a:latin typeface="Cambria Math" panose="02040503050406030204" pitchFamily="18" charset="0"/>
                            </a:rPr>
                            <m:t>𝐦</m:t>
                          </m:r>
                          <m:r>
                            <a:rPr lang="en-US" sz="1800" b="1" i="1" smtClean="0">
                              <a:solidFill>
                                <a:srgbClr val="8B5EB7"/>
                              </a:solidFill>
                              <a:latin typeface="Cambria Math" panose="02040503050406030204" pitchFamily="18" charset="0"/>
                            </a:rPr>
                            <m:t>𝒂𝒙</m:t>
                          </m:r>
                        </m:fName>
                        <m:e>
                          <m:sSup>
                            <m:sSupPr>
                              <m:ctrlPr>
                                <a:rPr lang="en-US" sz="1800" b="1" i="1" smtClean="0">
                                  <a:solidFill>
                                    <a:srgbClr val="8B5EB7"/>
                                  </a:solidFill>
                                  <a:latin typeface="Cambria Math" panose="02040503050406030204" pitchFamily="18" charset="0"/>
                                </a:rPr>
                              </m:ctrlPr>
                            </m:sSupPr>
                            <m:e>
                              <m:r>
                                <a:rPr lang="en-US" sz="1800" b="1" i="1" smtClean="0">
                                  <a:solidFill>
                                    <a:srgbClr val="8B5EB7"/>
                                  </a:solidFill>
                                  <a:latin typeface="Cambria Math" panose="02040503050406030204" pitchFamily="18" charset="0"/>
                                </a:rPr>
                                <m:t>𝒙</m:t>
                              </m:r>
                            </m:e>
                            <m:sup>
                              <m:r>
                                <a:rPr lang="en-US" sz="1800" b="1" i="1" smtClean="0">
                                  <a:solidFill>
                                    <a:srgbClr val="8B5EB7"/>
                                  </a:solidFill>
                                  <a:latin typeface="Cambria Math" panose="02040503050406030204" pitchFamily="18" charset="0"/>
                                </a:rPr>
                                <m:t>𝑻</m:t>
                              </m:r>
                            </m:sup>
                          </m:sSup>
                          <m:sSub>
                            <m:sSubPr>
                              <m:ctrlPr>
                                <a:rPr lang="en-US" sz="1800" b="1" i="1" smtClean="0">
                                  <a:solidFill>
                                    <a:srgbClr val="8B5EB7"/>
                                  </a:solidFill>
                                  <a:latin typeface="Cambria Math" panose="02040503050406030204" pitchFamily="18" charset="0"/>
                                </a:rPr>
                              </m:ctrlPr>
                            </m:sSubPr>
                            <m:e>
                              <m:r>
                                <a:rPr lang="en-US" sz="1800" b="1" i="1" smtClean="0">
                                  <a:solidFill>
                                    <a:srgbClr val="8B5EB7"/>
                                  </a:solidFill>
                                  <a:latin typeface="Cambria Math" panose="02040503050406030204" pitchFamily="18" charset="0"/>
                                </a:rPr>
                                <m:t>𝑳</m:t>
                              </m:r>
                            </m:e>
                            <m:sub>
                              <m:sSub>
                                <m:sSubPr>
                                  <m:ctrlPr>
                                    <a:rPr lang="en-US" sz="1800" b="1" i="1" smtClean="0">
                                      <a:solidFill>
                                        <a:srgbClr val="8B5EB7"/>
                                      </a:solidFill>
                                      <a:latin typeface="Cambria Math" panose="02040503050406030204" pitchFamily="18" charset="0"/>
                                    </a:rPr>
                                  </m:ctrlPr>
                                </m:sSubPr>
                                <m:e>
                                  <m:r>
                                    <a:rPr lang="en-US" sz="1800" b="1" i="1" smtClean="0">
                                      <a:solidFill>
                                        <a:srgbClr val="8B5EB7"/>
                                      </a:solidFill>
                                      <a:latin typeface="Cambria Math" panose="02040503050406030204" pitchFamily="18" charset="0"/>
                                    </a:rPr>
                                    <m:t>𝑮</m:t>
                                  </m:r>
                                </m:e>
                                <m:sub>
                                  <m:r>
                                    <a:rPr lang="en-US" sz="1800" b="1" i="1" smtClean="0">
                                      <a:solidFill>
                                        <a:srgbClr val="8B5EB7"/>
                                      </a:solidFill>
                                      <a:latin typeface="Cambria Math" panose="02040503050406030204" pitchFamily="18" charset="0"/>
                                    </a:rPr>
                                    <m:t>𝒘</m:t>
                                  </m:r>
                                </m:sub>
                              </m:sSub>
                            </m:sub>
                          </m:sSub>
                          <m:r>
                            <a:rPr lang="en-US" sz="1800" b="1" i="1" smtClean="0">
                              <a:solidFill>
                                <a:srgbClr val="8B5EB7"/>
                              </a:solidFill>
                              <a:latin typeface="Cambria Math" panose="02040503050406030204" pitchFamily="18" charset="0"/>
                            </a:rPr>
                            <m:t>𝒙</m:t>
                          </m:r>
                        </m:e>
                      </m:func>
                    </m:oMath>
                  </m:oMathPara>
                </a14:m>
                <a:endParaRPr lang="en-US" sz="1800" b="1" dirty="0">
                  <a:solidFill>
                    <a:srgbClr val="8B5EB7"/>
                  </a:solidFill>
                </a:endParaRPr>
              </a:p>
            </p:txBody>
          </p:sp>
        </mc:Choice>
        <mc:Fallback xmlns="">
          <p:sp>
            <p:nvSpPr>
              <p:cNvPr id="11" name="TextBox 10">
                <a:extLst>
                  <a:ext uri="{FF2B5EF4-FFF2-40B4-BE49-F238E27FC236}">
                    <a16:creationId xmlns:a16="http://schemas.microsoft.com/office/drawing/2014/main" id="{B588D3F7-F730-85C8-C1BA-302C25F1E9BA}"/>
                  </a:ext>
                </a:extLst>
              </p:cNvPr>
              <p:cNvSpPr txBox="1">
                <a:spLocks noRot="1" noChangeAspect="1" noMove="1" noResize="1" noEditPoints="1" noAdjustHandles="1" noChangeArrowheads="1" noChangeShapeType="1" noTextEdit="1"/>
              </p:cNvSpPr>
              <p:nvPr/>
            </p:nvSpPr>
            <p:spPr>
              <a:xfrm>
                <a:off x="458765" y="1948927"/>
                <a:ext cx="1990835" cy="4154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A030A9-B145-2BEC-D20A-B0DE11402845}"/>
                  </a:ext>
                </a:extLst>
              </p:cNvPr>
              <p:cNvSpPr txBox="1"/>
              <p:nvPr/>
            </p:nvSpPr>
            <p:spPr>
              <a:xfrm>
                <a:off x="458764" y="2599228"/>
                <a:ext cx="199083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b="1" i="1" smtClean="0">
                              <a:solidFill>
                                <a:srgbClr val="FF0000"/>
                              </a:solidFill>
                              <a:latin typeface="Cambria Math" panose="02040503050406030204" pitchFamily="18" charset="0"/>
                            </a:rPr>
                          </m:ctrlPr>
                        </m:funcPr>
                        <m:fName>
                          <m:r>
                            <a:rPr lang="en-US" sz="1800" b="1" i="0" smtClean="0">
                              <a:solidFill>
                                <a:srgbClr val="FF0000"/>
                              </a:solidFill>
                              <a:latin typeface="Cambria Math" panose="02040503050406030204" pitchFamily="18" charset="0"/>
                            </a:rPr>
                            <m:t>𝐦</m:t>
                          </m:r>
                          <m:r>
                            <a:rPr lang="en-US" sz="1800" b="1" i="1" smtClean="0">
                              <a:solidFill>
                                <a:srgbClr val="FF0000"/>
                              </a:solidFill>
                              <a:latin typeface="Cambria Math" panose="02040503050406030204" pitchFamily="18" charset="0"/>
                            </a:rPr>
                            <m:t>𝒂𝒙</m:t>
                          </m:r>
                        </m:fName>
                        <m:e>
                          <m:sSup>
                            <m:sSupPr>
                              <m:ctrlPr>
                                <a:rPr lang="en-US" sz="1800" b="1" i="1" smtClean="0">
                                  <a:solidFill>
                                    <a:srgbClr val="FF0000"/>
                                  </a:solidFill>
                                  <a:latin typeface="Cambria Math" panose="02040503050406030204" pitchFamily="18" charset="0"/>
                                </a:rPr>
                              </m:ctrlPr>
                            </m:sSupPr>
                            <m:e>
                              <m:r>
                                <a:rPr lang="en-US" sz="1800" b="1" i="1" smtClean="0">
                                  <a:solidFill>
                                    <a:srgbClr val="FF0000"/>
                                  </a:solidFill>
                                  <a:latin typeface="Cambria Math" panose="02040503050406030204" pitchFamily="18" charset="0"/>
                                </a:rPr>
                                <m:t>𝒙</m:t>
                              </m:r>
                            </m:e>
                            <m:sup>
                              <m:r>
                                <a:rPr lang="en-US" sz="1800" b="1" i="1" smtClean="0">
                                  <a:solidFill>
                                    <a:srgbClr val="FF0000"/>
                                  </a:solidFill>
                                  <a:latin typeface="Cambria Math" panose="02040503050406030204" pitchFamily="18" charset="0"/>
                                </a:rPr>
                                <m:t>𝑻</m:t>
                              </m:r>
                            </m:sup>
                          </m:sSup>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𝑳</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𝑮</m:t>
                                  </m:r>
                                </m:e>
                                <m:sub>
                                  <m:r>
                                    <a:rPr lang="en-US" sz="1800" b="1" i="1" smtClean="0">
                                      <a:solidFill>
                                        <a:srgbClr val="FF0000"/>
                                      </a:solidFill>
                                      <a:latin typeface="Cambria Math" panose="02040503050406030204" pitchFamily="18" charset="0"/>
                                    </a:rPr>
                                    <m:t>𝒉</m:t>
                                  </m:r>
                                </m:sub>
                              </m:sSub>
                            </m:sub>
                          </m:sSub>
                          <m:r>
                            <a:rPr lang="en-US" sz="1800" b="1" i="1" smtClean="0">
                              <a:solidFill>
                                <a:srgbClr val="FF0000"/>
                              </a:solidFill>
                              <a:latin typeface="Cambria Math" panose="02040503050406030204" pitchFamily="18" charset="0"/>
                            </a:rPr>
                            <m:t>𝒙</m:t>
                          </m:r>
                        </m:e>
                      </m:func>
                    </m:oMath>
                  </m:oMathPara>
                </a14:m>
                <a:endParaRPr lang="en-US" sz="1800" b="1" dirty="0">
                  <a:solidFill>
                    <a:srgbClr val="FF0000"/>
                  </a:solidFill>
                </a:endParaRPr>
              </a:p>
            </p:txBody>
          </p:sp>
        </mc:Choice>
        <mc:Fallback xmlns="">
          <p:sp>
            <p:nvSpPr>
              <p:cNvPr id="12" name="TextBox 11">
                <a:extLst>
                  <a:ext uri="{FF2B5EF4-FFF2-40B4-BE49-F238E27FC236}">
                    <a16:creationId xmlns:a16="http://schemas.microsoft.com/office/drawing/2014/main" id="{07A030A9-B145-2BEC-D20A-B0DE11402845}"/>
                  </a:ext>
                </a:extLst>
              </p:cNvPr>
              <p:cNvSpPr txBox="1">
                <a:spLocks noRot="1" noChangeAspect="1" noMove="1" noResize="1" noEditPoints="1" noAdjustHandles="1" noChangeArrowheads="1" noChangeShapeType="1" noTextEdit="1"/>
              </p:cNvSpPr>
              <p:nvPr/>
            </p:nvSpPr>
            <p:spPr>
              <a:xfrm>
                <a:off x="458764" y="2599228"/>
                <a:ext cx="1990835" cy="4154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3DECB3-113F-251F-448E-A351C56506A5}"/>
                  </a:ext>
                </a:extLst>
              </p:cNvPr>
              <p:cNvSpPr txBox="1"/>
              <p:nvPr/>
            </p:nvSpPr>
            <p:spPr>
              <a:xfrm>
                <a:off x="713822" y="1417606"/>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3333CC"/>
                          </a:solidFill>
                          <a:latin typeface="Cambria Math" panose="02040503050406030204" pitchFamily="18" charset="0"/>
                        </a:rPr>
                        <m:t>𝒙</m:t>
                      </m:r>
                    </m:oMath>
                  </m:oMathPara>
                </a14:m>
                <a:endParaRPr lang="en-US" sz="1800" b="1" dirty="0">
                  <a:solidFill>
                    <a:srgbClr val="3333CC"/>
                  </a:solidFill>
                </a:endParaRPr>
              </a:p>
            </p:txBody>
          </p:sp>
        </mc:Choice>
        <mc:Fallback xmlns="">
          <p:sp>
            <p:nvSpPr>
              <p:cNvPr id="13" name="TextBox 12">
                <a:extLst>
                  <a:ext uri="{FF2B5EF4-FFF2-40B4-BE49-F238E27FC236}">
                    <a16:creationId xmlns:a16="http://schemas.microsoft.com/office/drawing/2014/main" id="{DC3DECB3-113F-251F-448E-A351C56506A5}"/>
                  </a:ext>
                </a:extLst>
              </p:cNvPr>
              <p:cNvSpPr txBox="1">
                <a:spLocks noRot="1" noChangeAspect="1" noMove="1" noResize="1" noEditPoints="1" noAdjustHandles="1" noChangeArrowheads="1" noChangeShapeType="1" noTextEdit="1"/>
              </p:cNvSpPr>
              <p:nvPr/>
            </p:nvSpPr>
            <p:spPr>
              <a:xfrm>
                <a:off x="713822" y="1417606"/>
                <a:ext cx="7068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40BC580-CDCE-2EC6-2045-2A69404FF51E}"/>
                  </a:ext>
                </a:extLst>
              </p:cNvPr>
              <p:cNvSpPr txBox="1"/>
              <p:nvPr/>
            </p:nvSpPr>
            <p:spPr>
              <a:xfrm>
                <a:off x="724009" y="2133339"/>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8B5EB7"/>
                          </a:solidFill>
                          <a:latin typeface="Cambria Math" panose="02040503050406030204" pitchFamily="18" charset="0"/>
                        </a:rPr>
                        <m:t>𝒙</m:t>
                      </m:r>
                    </m:oMath>
                  </m:oMathPara>
                </a14:m>
                <a:endParaRPr lang="en-US" sz="1800" b="1" dirty="0">
                  <a:solidFill>
                    <a:srgbClr val="8B5EB7"/>
                  </a:solidFill>
                </a:endParaRPr>
              </a:p>
            </p:txBody>
          </p:sp>
        </mc:Choice>
        <mc:Fallback xmlns="">
          <p:sp>
            <p:nvSpPr>
              <p:cNvPr id="15" name="TextBox 14">
                <a:extLst>
                  <a:ext uri="{FF2B5EF4-FFF2-40B4-BE49-F238E27FC236}">
                    <a16:creationId xmlns:a16="http://schemas.microsoft.com/office/drawing/2014/main" id="{A40BC580-CDCE-2EC6-2045-2A69404FF51E}"/>
                  </a:ext>
                </a:extLst>
              </p:cNvPr>
              <p:cNvSpPr txBox="1">
                <a:spLocks noRot="1" noChangeAspect="1" noMove="1" noResize="1" noEditPoints="1" noAdjustHandles="1" noChangeArrowheads="1" noChangeShapeType="1" noTextEdit="1"/>
              </p:cNvSpPr>
              <p:nvPr/>
            </p:nvSpPr>
            <p:spPr>
              <a:xfrm>
                <a:off x="724009" y="2133339"/>
                <a:ext cx="70687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70EF8A8-768B-89FF-4B05-E79AE649913B}"/>
                  </a:ext>
                </a:extLst>
              </p:cNvPr>
              <p:cNvSpPr txBox="1"/>
              <p:nvPr/>
            </p:nvSpPr>
            <p:spPr>
              <a:xfrm>
                <a:off x="747304" y="2785932"/>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FF0000"/>
                          </a:solidFill>
                          <a:latin typeface="Cambria Math" panose="02040503050406030204" pitchFamily="18" charset="0"/>
                        </a:rPr>
                        <m:t>𝒙</m:t>
                      </m:r>
                    </m:oMath>
                  </m:oMathPara>
                </a14:m>
                <a:endParaRPr lang="en-US" sz="1800" b="1" dirty="0">
                  <a:solidFill>
                    <a:srgbClr val="FF0000"/>
                  </a:solidFill>
                </a:endParaRPr>
              </a:p>
            </p:txBody>
          </p:sp>
        </mc:Choice>
        <mc:Fallback xmlns="">
          <p:sp>
            <p:nvSpPr>
              <p:cNvPr id="16" name="TextBox 15">
                <a:extLst>
                  <a:ext uri="{FF2B5EF4-FFF2-40B4-BE49-F238E27FC236}">
                    <a16:creationId xmlns:a16="http://schemas.microsoft.com/office/drawing/2014/main" id="{170EF8A8-768B-89FF-4B05-E79AE649913B}"/>
                  </a:ext>
                </a:extLst>
              </p:cNvPr>
              <p:cNvSpPr txBox="1">
                <a:spLocks noRot="1" noChangeAspect="1" noMove="1" noResize="1" noEditPoints="1" noAdjustHandles="1" noChangeArrowheads="1" noChangeShapeType="1" noTextEdit="1"/>
              </p:cNvSpPr>
              <p:nvPr/>
            </p:nvSpPr>
            <p:spPr>
              <a:xfrm>
                <a:off x="747304" y="2785932"/>
                <a:ext cx="7068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EA032D8-F305-A8AD-2EC9-81916A958185}"/>
                  </a:ext>
                </a:extLst>
              </p:cNvPr>
              <p:cNvSpPr txBox="1"/>
              <p:nvPr/>
            </p:nvSpPr>
            <p:spPr>
              <a:xfrm>
                <a:off x="639261" y="3617206"/>
                <a:ext cx="2884019" cy="730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𝒎𝒊𝒏</m:t>
                      </m:r>
                      <m:f>
                        <m:fPr>
                          <m:ctrlPr>
                            <a:rPr lang="en-US" sz="1800" b="1" i="1" smtClean="0">
                              <a:latin typeface="Cambria Math" panose="02040503050406030204" pitchFamily="18" charset="0"/>
                            </a:rPr>
                          </m:ctrlPr>
                        </m:fPr>
                        <m:num>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𝒙</m:t>
                              </m:r>
                            </m:e>
                            <m:sup>
                              <m:r>
                                <a:rPr lang="en-US" sz="1800" b="1" i="1" smtClean="0">
                                  <a:latin typeface="Cambria Math" panose="02040503050406030204" pitchFamily="18" charset="0"/>
                                </a:rPr>
                                <m:t>𝑻</m:t>
                              </m:r>
                            </m:sup>
                          </m:sSup>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r>
                                <a:rPr lang="en-US" sz="1800" b="1" i="1" smtClean="0">
                                  <a:latin typeface="Cambria Math" panose="02040503050406030204" pitchFamily="18" charset="0"/>
                                </a:rPr>
                                <m:t>𝑮</m:t>
                              </m:r>
                            </m:sub>
                          </m:sSub>
                          <m:r>
                            <a:rPr lang="en-US" sz="1800" b="1" i="1" smtClean="0">
                              <a:latin typeface="Cambria Math" panose="02040503050406030204" pitchFamily="18" charset="0"/>
                            </a:rPr>
                            <m:t>𝒙</m:t>
                          </m:r>
                        </m:num>
                        <m:den>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𝒙</m:t>
                              </m:r>
                            </m:e>
                            <m:sup>
                              <m:r>
                                <a:rPr lang="en-US" sz="1800" b="1" i="1" smtClean="0">
                                  <a:latin typeface="Cambria Math" panose="02040503050406030204" pitchFamily="18" charset="0"/>
                                </a:rPr>
                                <m:t>𝑻</m:t>
                              </m:r>
                            </m:sup>
                          </m:sSup>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𝑮</m:t>
                                  </m:r>
                                </m:e>
                                <m:sub>
                                  <m:r>
                                    <a:rPr lang="en-US" sz="1800" b="1" i="1" smtClean="0">
                                      <a:latin typeface="Cambria Math" panose="02040503050406030204" pitchFamily="18" charset="0"/>
                                    </a:rPr>
                                    <m:t>𝒘</m:t>
                                  </m:r>
                                </m:sub>
                              </m:sSub>
                            </m:sub>
                          </m:sSub>
                          <m:r>
                            <a:rPr lang="en-US" sz="1800" b="1" i="1" smtClean="0">
                              <a:latin typeface="Cambria Math" panose="02040503050406030204" pitchFamily="18" charset="0"/>
                            </a:rPr>
                            <m:t>𝒙</m:t>
                          </m:r>
                          <m:sSup>
                            <m:sSupPr>
                              <m:ctrlPr>
                                <a:rPr lang="en-US" sz="1800" b="1" i="1">
                                  <a:latin typeface="Cambria Math" panose="02040503050406030204" pitchFamily="18" charset="0"/>
                                </a:rPr>
                              </m:ctrlPr>
                            </m:sSupPr>
                            <m:e>
                              <m:r>
                                <a:rPr lang="en-US" sz="1800" b="1" i="1" smtClean="0">
                                  <a:latin typeface="Cambria Math" panose="02040503050406030204" pitchFamily="18" charset="0"/>
                                </a:rPr>
                                <m:t>+ </m:t>
                              </m:r>
                              <m:r>
                                <a:rPr lang="en-US" sz="1800" b="1" i="1">
                                  <a:latin typeface="Cambria Math" panose="02040503050406030204" pitchFamily="18" charset="0"/>
                                </a:rPr>
                                <m:t>𝒙</m:t>
                              </m:r>
                            </m:e>
                            <m:sup>
                              <m:r>
                                <a:rPr lang="en-US" sz="1800" b="1" i="1">
                                  <a:latin typeface="Cambria Math" panose="02040503050406030204" pitchFamily="18" charset="0"/>
                                </a:rPr>
                                <m:t>𝑻</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𝑳</m:t>
                              </m:r>
                            </m:e>
                            <m:sub>
                              <m:sSub>
                                <m:sSubPr>
                                  <m:ctrlPr>
                                    <a:rPr lang="en-US" sz="1800" b="1" i="1">
                                      <a:latin typeface="Cambria Math" panose="02040503050406030204" pitchFamily="18" charset="0"/>
                                    </a:rPr>
                                  </m:ctrlPr>
                                </m:sSubPr>
                                <m:e>
                                  <m:r>
                                    <a:rPr lang="en-US" sz="1800" b="1" i="1">
                                      <a:latin typeface="Cambria Math" panose="02040503050406030204" pitchFamily="18" charset="0"/>
                                    </a:rPr>
                                    <m:t>𝑮</m:t>
                                  </m:r>
                                </m:e>
                                <m:sub>
                                  <m:r>
                                    <a:rPr lang="en-US" sz="1800" b="1" i="1" smtClean="0">
                                      <a:latin typeface="Cambria Math" panose="02040503050406030204" pitchFamily="18" charset="0"/>
                                    </a:rPr>
                                    <m:t>𝒉</m:t>
                                  </m:r>
                                </m:sub>
                              </m:sSub>
                            </m:sub>
                          </m:sSub>
                          <m:r>
                            <a:rPr lang="en-US" sz="1800" b="1" i="1" smtClean="0">
                              <a:latin typeface="Cambria Math" panose="02040503050406030204" pitchFamily="18" charset="0"/>
                            </a:rPr>
                            <m:t>𝒙</m:t>
                          </m:r>
                        </m:den>
                      </m:f>
                    </m:oMath>
                  </m:oMathPara>
                </a14:m>
                <a:endParaRPr lang="en-US" sz="1800" b="1" dirty="0"/>
              </a:p>
            </p:txBody>
          </p:sp>
        </mc:Choice>
        <mc:Fallback xmlns="">
          <p:sp>
            <p:nvSpPr>
              <p:cNvPr id="17" name="TextBox 16">
                <a:extLst>
                  <a:ext uri="{FF2B5EF4-FFF2-40B4-BE49-F238E27FC236}">
                    <a16:creationId xmlns:a16="http://schemas.microsoft.com/office/drawing/2014/main" id="{BEA032D8-F305-A8AD-2EC9-81916A958185}"/>
                  </a:ext>
                </a:extLst>
              </p:cNvPr>
              <p:cNvSpPr txBox="1">
                <a:spLocks noRot="1" noChangeAspect="1" noMove="1" noResize="1" noEditPoints="1" noAdjustHandles="1" noChangeArrowheads="1" noChangeShapeType="1" noTextEdit="1"/>
              </p:cNvSpPr>
              <p:nvPr/>
            </p:nvSpPr>
            <p:spPr>
              <a:xfrm>
                <a:off x="639261" y="3617206"/>
                <a:ext cx="2884019" cy="73020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DA10722-39D5-44BE-73FA-77F319213703}"/>
                  </a:ext>
                </a:extLst>
              </p:cNvPr>
              <p:cNvSpPr txBox="1"/>
              <p:nvPr/>
            </p:nvSpPr>
            <p:spPr>
              <a:xfrm>
                <a:off x="817559" y="3978074"/>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𝒙</m:t>
                      </m:r>
                    </m:oMath>
                  </m:oMathPara>
                </a14:m>
                <a:endParaRPr lang="en-US" sz="1800" b="1" dirty="0">
                  <a:solidFill>
                    <a:schemeClr val="tx1"/>
                  </a:solidFill>
                </a:endParaRPr>
              </a:p>
            </p:txBody>
          </p:sp>
        </mc:Choice>
        <mc:Fallback xmlns="">
          <p:sp>
            <p:nvSpPr>
              <p:cNvPr id="18" name="TextBox 17">
                <a:extLst>
                  <a:ext uri="{FF2B5EF4-FFF2-40B4-BE49-F238E27FC236}">
                    <a16:creationId xmlns:a16="http://schemas.microsoft.com/office/drawing/2014/main" id="{8DA10722-39D5-44BE-73FA-77F319213703}"/>
                  </a:ext>
                </a:extLst>
              </p:cNvPr>
              <p:cNvSpPr txBox="1">
                <a:spLocks noRot="1" noChangeAspect="1" noMove="1" noResize="1" noEditPoints="1" noAdjustHandles="1" noChangeArrowheads="1" noChangeShapeType="1" noTextEdit="1"/>
              </p:cNvSpPr>
              <p:nvPr/>
            </p:nvSpPr>
            <p:spPr>
              <a:xfrm>
                <a:off x="817559" y="3978074"/>
                <a:ext cx="7068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537F845-CE34-2513-A117-756B5FCA29BE}"/>
                  </a:ext>
                </a:extLst>
              </p:cNvPr>
              <p:cNvSpPr txBox="1"/>
              <p:nvPr/>
            </p:nvSpPr>
            <p:spPr>
              <a:xfrm>
                <a:off x="2710763" y="3617206"/>
                <a:ext cx="2884019" cy="699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 </m:t>
                      </m:r>
                      <m:r>
                        <a:rPr lang="en-US" sz="1800" b="1" i="1" smtClean="0">
                          <a:latin typeface="Cambria Math" panose="02040503050406030204" pitchFamily="18" charset="0"/>
                        </a:rPr>
                        <m:t>𝒎𝒊𝒏</m:t>
                      </m:r>
                      <m:f>
                        <m:fPr>
                          <m:ctrlPr>
                            <a:rPr lang="en-US" sz="1800" b="1" i="1" smtClean="0">
                              <a:latin typeface="Cambria Math" panose="02040503050406030204" pitchFamily="18" charset="0"/>
                            </a:rPr>
                          </m:ctrlPr>
                        </m:fPr>
                        <m:num>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𝒙</m:t>
                              </m:r>
                            </m:e>
                            <m:sup>
                              <m:r>
                                <a:rPr lang="en-US" sz="1800" b="1" i="1" smtClean="0">
                                  <a:latin typeface="Cambria Math" panose="02040503050406030204" pitchFamily="18" charset="0"/>
                                </a:rPr>
                                <m:t>𝑻</m:t>
                              </m:r>
                            </m:sup>
                          </m:sSup>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r>
                                <a:rPr lang="en-US" sz="1800" b="1" i="1" smtClean="0">
                                  <a:latin typeface="Cambria Math" panose="02040503050406030204" pitchFamily="18" charset="0"/>
                                </a:rPr>
                                <m:t>𝑮</m:t>
                              </m:r>
                            </m:sub>
                          </m:sSub>
                          <m:r>
                            <a:rPr lang="en-US" sz="1800" b="1" i="1" smtClean="0">
                              <a:latin typeface="Cambria Math" panose="02040503050406030204" pitchFamily="18" charset="0"/>
                            </a:rPr>
                            <m:t>𝒙</m:t>
                          </m:r>
                        </m:num>
                        <m:den>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𝒙</m:t>
                              </m:r>
                            </m:e>
                            <m:sup>
                              <m:r>
                                <a:rPr lang="en-US" sz="1800" b="1" i="1" smtClean="0">
                                  <a:latin typeface="Cambria Math" panose="02040503050406030204" pitchFamily="18" charset="0"/>
                                </a:rPr>
                                <m:t>𝑻</m:t>
                              </m:r>
                            </m:sup>
                          </m:sSup>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r>
                                <a:rPr lang="en-US" sz="1800" b="1" i="1" smtClean="0">
                                  <a:latin typeface="Cambria Math" panose="02040503050406030204" pitchFamily="18" charset="0"/>
                                </a:rPr>
                                <m:t>𝑩</m:t>
                              </m:r>
                            </m:sub>
                          </m:sSub>
                          <m:r>
                            <a:rPr lang="en-US" sz="1800" b="1" i="1" smtClean="0">
                              <a:latin typeface="Cambria Math" panose="02040503050406030204" pitchFamily="18" charset="0"/>
                            </a:rPr>
                            <m:t>𝒙</m:t>
                          </m:r>
                        </m:den>
                      </m:f>
                    </m:oMath>
                  </m:oMathPara>
                </a14:m>
                <a:endParaRPr lang="en-US" sz="1800" b="1" dirty="0"/>
              </a:p>
            </p:txBody>
          </p:sp>
        </mc:Choice>
        <mc:Fallback xmlns="">
          <p:sp>
            <p:nvSpPr>
              <p:cNvPr id="19" name="TextBox 18">
                <a:extLst>
                  <a:ext uri="{FF2B5EF4-FFF2-40B4-BE49-F238E27FC236}">
                    <a16:creationId xmlns:a16="http://schemas.microsoft.com/office/drawing/2014/main" id="{B537F845-CE34-2513-A117-756B5FCA29BE}"/>
                  </a:ext>
                </a:extLst>
              </p:cNvPr>
              <p:cNvSpPr txBox="1">
                <a:spLocks noRot="1" noChangeAspect="1" noMove="1" noResize="1" noEditPoints="1" noAdjustHandles="1" noChangeArrowheads="1" noChangeShapeType="1" noTextEdit="1"/>
              </p:cNvSpPr>
              <p:nvPr/>
            </p:nvSpPr>
            <p:spPr>
              <a:xfrm>
                <a:off x="2710763" y="3617206"/>
                <a:ext cx="2884019" cy="69923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EA1CA3-C284-A3B5-ED11-6F806ADD32D4}"/>
                  </a:ext>
                </a:extLst>
              </p:cNvPr>
              <p:cNvSpPr txBox="1"/>
              <p:nvPr/>
            </p:nvSpPr>
            <p:spPr>
              <a:xfrm>
                <a:off x="3629372" y="3960341"/>
                <a:ext cx="706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𝒙</m:t>
                      </m:r>
                    </m:oMath>
                  </m:oMathPara>
                </a14:m>
                <a:endParaRPr lang="en-US" sz="1800" b="1" dirty="0">
                  <a:solidFill>
                    <a:schemeClr val="tx1"/>
                  </a:solidFill>
                </a:endParaRPr>
              </a:p>
            </p:txBody>
          </p:sp>
        </mc:Choice>
        <mc:Fallback xmlns="">
          <p:sp>
            <p:nvSpPr>
              <p:cNvPr id="24" name="TextBox 23">
                <a:extLst>
                  <a:ext uri="{FF2B5EF4-FFF2-40B4-BE49-F238E27FC236}">
                    <a16:creationId xmlns:a16="http://schemas.microsoft.com/office/drawing/2014/main" id="{F2EA1CA3-C284-A3B5-ED11-6F806ADD32D4}"/>
                  </a:ext>
                </a:extLst>
              </p:cNvPr>
              <p:cNvSpPr txBox="1">
                <a:spLocks noRot="1" noChangeAspect="1" noMove="1" noResize="1" noEditPoints="1" noAdjustHandles="1" noChangeArrowheads="1" noChangeShapeType="1" noTextEdit="1"/>
              </p:cNvSpPr>
              <p:nvPr/>
            </p:nvSpPr>
            <p:spPr>
              <a:xfrm>
                <a:off x="3629372" y="3960341"/>
                <a:ext cx="706877"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EE22695-D4CF-77C3-5EF1-EB8A90AA5669}"/>
                  </a:ext>
                </a:extLst>
              </p:cNvPr>
              <p:cNvSpPr txBox="1"/>
              <p:nvPr/>
            </p:nvSpPr>
            <p:spPr>
              <a:xfrm>
                <a:off x="1058877" y="4626322"/>
                <a:ext cx="2563861" cy="3944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r>
                            <a:rPr lang="en-US" sz="1800" b="1" i="1" smtClean="0">
                              <a:latin typeface="Cambria Math" panose="02040503050406030204" pitchFamily="18" charset="0"/>
                            </a:rPr>
                            <m:t>𝑩</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𝑮</m:t>
                              </m:r>
                            </m:e>
                            <m:sub>
                              <m:r>
                                <a:rPr lang="en-US" sz="1800" b="1" i="1" smtClean="0">
                                  <a:latin typeface="Cambria Math" panose="02040503050406030204" pitchFamily="18" charset="0"/>
                                </a:rPr>
                                <m:t>𝒘</m:t>
                              </m:r>
                            </m:sub>
                          </m:sSub>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𝑳</m:t>
                          </m:r>
                        </m:e>
                        <m: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𝑮</m:t>
                              </m:r>
                            </m:e>
                            <m:sub>
                              <m:r>
                                <a:rPr lang="en-US" sz="1800" b="1" i="1" smtClean="0">
                                  <a:latin typeface="Cambria Math" panose="02040503050406030204" pitchFamily="18" charset="0"/>
                                </a:rPr>
                                <m:t>𝒉</m:t>
                              </m:r>
                            </m:sub>
                          </m:sSub>
                        </m:sub>
                      </m:sSub>
                    </m:oMath>
                  </m:oMathPara>
                </a14:m>
                <a:endParaRPr lang="en-US" sz="1800" b="1" dirty="0"/>
              </a:p>
            </p:txBody>
          </p:sp>
        </mc:Choice>
        <mc:Fallback xmlns="">
          <p:sp>
            <p:nvSpPr>
              <p:cNvPr id="27" name="TextBox 26">
                <a:extLst>
                  <a:ext uri="{FF2B5EF4-FFF2-40B4-BE49-F238E27FC236}">
                    <a16:creationId xmlns:a16="http://schemas.microsoft.com/office/drawing/2014/main" id="{2EE22695-D4CF-77C3-5EF1-EB8A90AA5669}"/>
                  </a:ext>
                </a:extLst>
              </p:cNvPr>
              <p:cNvSpPr txBox="1">
                <a:spLocks noRot="1" noChangeAspect="1" noMove="1" noResize="1" noEditPoints="1" noAdjustHandles="1" noChangeArrowheads="1" noChangeShapeType="1" noTextEdit="1"/>
              </p:cNvSpPr>
              <p:nvPr/>
            </p:nvSpPr>
            <p:spPr>
              <a:xfrm>
                <a:off x="1058877" y="4626322"/>
                <a:ext cx="2563861" cy="394403"/>
              </a:xfrm>
              <a:prstGeom prst="rect">
                <a:avLst/>
              </a:prstGeom>
              <a:blipFill>
                <a:blip r:embed="rId1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3FB2A0F-B0FB-B929-1E05-D6D836C06C42}"/>
                  </a:ext>
                </a:extLst>
              </p:cNvPr>
              <p:cNvSpPr txBox="1"/>
              <p:nvPr/>
            </p:nvSpPr>
            <p:spPr>
              <a:xfrm>
                <a:off x="5968246" y="4493469"/>
                <a:ext cx="25638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𝑳</m:t>
                          </m:r>
                        </m:e>
                        <m:sub>
                          <m:r>
                            <a:rPr lang="en-US" sz="2400" b="1" i="1" smtClean="0">
                              <a:latin typeface="Cambria Math" panose="02040503050406030204" pitchFamily="18" charset="0"/>
                            </a:rPr>
                            <m:t>𝑮</m:t>
                          </m:r>
                        </m:sub>
                      </m:sSub>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𝝀</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𝑳</m:t>
                          </m:r>
                        </m:e>
                        <m:sub>
                          <m:r>
                            <a:rPr lang="en-US" sz="2400" b="1" i="1" smtClean="0">
                              <a:latin typeface="Cambria Math" panose="02040503050406030204" pitchFamily="18" charset="0"/>
                            </a:rPr>
                            <m:t>𝑩</m:t>
                          </m:r>
                        </m:sub>
                      </m:sSub>
                      <m:r>
                        <a:rPr lang="en-US" sz="2400" b="1" i="1" smtClean="0">
                          <a:latin typeface="Cambria Math" panose="02040503050406030204" pitchFamily="18" charset="0"/>
                        </a:rPr>
                        <m:t>𝒙</m:t>
                      </m:r>
                    </m:oMath>
                  </m:oMathPara>
                </a14:m>
                <a:endParaRPr lang="en-US" sz="2400" b="1" dirty="0"/>
              </a:p>
            </p:txBody>
          </p:sp>
        </mc:Choice>
        <mc:Fallback xmlns="">
          <p:sp>
            <p:nvSpPr>
              <p:cNvPr id="29" name="TextBox 28">
                <a:extLst>
                  <a:ext uri="{FF2B5EF4-FFF2-40B4-BE49-F238E27FC236}">
                    <a16:creationId xmlns:a16="http://schemas.microsoft.com/office/drawing/2014/main" id="{13FB2A0F-B0FB-B929-1E05-D6D836C06C42}"/>
                  </a:ext>
                </a:extLst>
              </p:cNvPr>
              <p:cNvSpPr txBox="1">
                <a:spLocks noRot="1" noChangeAspect="1" noMove="1" noResize="1" noEditPoints="1" noAdjustHandles="1" noChangeArrowheads="1" noChangeShapeType="1" noTextEdit="1"/>
              </p:cNvSpPr>
              <p:nvPr/>
            </p:nvSpPr>
            <p:spPr>
              <a:xfrm>
                <a:off x="5968246" y="4493469"/>
                <a:ext cx="2563861" cy="461665"/>
              </a:xfrm>
              <a:prstGeom prst="rect">
                <a:avLst/>
              </a:prstGeom>
              <a:blipFill>
                <a:blip r:embed="rId18"/>
                <a:stretch>
                  <a:fillRect b="-5263"/>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E04FD0F8-2595-AE8C-C4AF-C997E210EA7E}"/>
              </a:ext>
            </a:extLst>
          </p:cNvPr>
          <p:cNvGrpSpPr/>
          <p:nvPr/>
        </p:nvGrpSpPr>
        <p:grpSpPr>
          <a:xfrm>
            <a:off x="3764718" y="80500"/>
            <a:ext cx="1573958" cy="496713"/>
            <a:chOff x="1395" y="49299"/>
            <a:chExt cx="1241784" cy="496713"/>
          </a:xfrm>
        </p:grpSpPr>
        <p:sp>
          <p:nvSpPr>
            <p:cNvPr id="5" name="Arrow: Chevron 4">
              <a:extLst>
                <a:ext uri="{FF2B5EF4-FFF2-40B4-BE49-F238E27FC236}">
                  <a16:creationId xmlns:a16="http://schemas.microsoft.com/office/drawing/2014/main" id="{08313629-015A-5D9E-ED0F-186F7C1739B6}"/>
                </a:ext>
              </a:extLst>
            </p:cNvPr>
            <p:cNvSpPr/>
            <p:nvPr/>
          </p:nvSpPr>
          <p:spPr>
            <a:xfrm>
              <a:off x="1395" y="49299"/>
              <a:ext cx="1241784" cy="496713"/>
            </a:xfrm>
            <a:prstGeom prst="chevron">
              <a:avLst/>
            </a:prstGeom>
            <a:solidFill>
              <a:schemeClr val="accent1">
                <a:lumMod val="5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Arrow: Chevron 4">
              <a:extLst>
                <a:ext uri="{FF2B5EF4-FFF2-40B4-BE49-F238E27FC236}">
                  <a16:creationId xmlns:a16="http://schemas.microsoft.com/office/drawing/2014/main" id="{E1EDE3B6-C3F0-A0DC-1A37-F6DF754DB5C7}"/>
                </a:ext>
              </a:extLst>
            </p:cNvPr>
            <p:cNvSpPr txBox="1"/>
            <p:nvPr/>
          </p:nvSpPr>
          <p:spPr>
            <a:xfrm>
              <a:off x="249752"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i="0" kern="1200" dirty="0"/>
                <a:t>Supervised Spectral</a:t>
              </a:r>
            </a:p>
          </p:txBody>
        </p:sp>
      </p:grpSp>
      <p:grpSp>
        <p:nvGrpSpPr>
          <p:cNvPr id="20" name="Group 19">
            <a:extLst>
              <a:ext uri="{FF2B5EF4-FFF2-40B4-BE49-F238E27FC236}">
                <a16:creationId xmlns:a16="http://schemas.microsoft.com/office/drawing/2014/main" id="{ABC3AE85-68DC-3FCA-5739-EA15E22955B3}"/>
              </a:ext>
            </a:extLst>
          </p:cNvPr>
          <p:cNvGrpSpPr/>
          <p:nvPr/>
        </p:nvGrpSpPr>
        <p:grpSpPr>
          <a:xfrm>
            <a:off x="5284400" y="80500"/>
            <a:ext cx="1681713" cy="496713"/>
            <a:chOff x="1119001" y="49299"/>
            <a:chExt cx="1241784" cy="496713"/>
          </a:xfrm>
        </p:grpSpPr>
        <p:sp>
          <p:nvSpPr>
            <p:cNvPr id="21" name="Arrow: Chevron 20">
              <a:extLst>
                <a:ext uri="{FF2B5EF4-FFF2-40B4-BE49-F238E27FC236}">
                  <a16:creationId xmlns:a16="http://schemas.microsoft.com/office/drawing/2014/main" id="{1455BA7C-36B7-E54C-C0C1-D91DF9F38E8D}"/>
                </a:ext>
              </a:extLst>
            </p:cNvPr>
            <p:cNvSpPr/>
            <p:nvPr/>
          </p:nvSpPr>
          <p:spPr>
            <a:xfrm>
              <a:off x="1119001"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rrow: Chevron 6">
              <a:extLst>
                <a:ext uri="{FF2B5EF4-FFF2-40B4-BE49-F238E27FC236}">
                  <a16:creationId xmlns:a16="http://schemas.microsoft.com/office/drawing/2014/main" id="{DE7E2474-1DAB-7891-7373-8C0C28C92D8B}"/>
                </a:ext>
              </a:extLst>
            </p:cNvPr>
            <p:cNvSpPr txBox="1"/>
            <p:nvPr/>
          </p:nvSpPr>
          <p:spPr>
            <a:xfrm>
              <a:off x="1367358"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Embedding to partitions</a:t>
              </a:r>
            </a:p>
          </p:txBody>
        </p:sp>
      </p:grpSp>
      <p:grpSp>
        <p:nvGrpSpPr>
          <p:cNvPr id="23" name="Group 22">
            <a:extLst>
              <a:ext uri="{FF2B5EF4-FFF2-40B4-BE49-F238E27FC236}">
                <a16:creationId xmlns:a16="http://schemas.microsoft.com/office/drawing/2014/main" id="{7FA05B64-1C61-3EE5-1620-A4049525BA36}"/>
              </a:ext>
            </a:extLst>
          </p:cNvPr>
          <p:cNvGrpSpPr/>
          <p:nvPr/>
        </p:nvGrpSpPr>
        <p:grpSpPr>
          <a:xfrm>
            <a:off x="6933782" y="80500"/>
            <a:ext cx="2062784" cy="496713"/>
            <a:chOff x="2236607" y="49299"/>
            <a:chExt cx="1241784" cy="496713"/>
          </a:xfrm>
        </p:grpSpPr>
        <p:sp>
          <p:nvSpPr>
            <p:cNvPr id="31" name="Arrow: Chevron 30">
              <a:extLst>
                <a:ext uri="{FF2B5EF4-FFF2-40B4-BE49-F238E27FC236}">
                  <a16:creationId xmlns:a16="http://schemas.microsoft.com/office/drawing/2014/main" id="{20FC57DA-1170-563A-C99C-0EEC0B0E4B89}"/>
                </a:ext>
              </a:extLst>
            </p:cNvPr>
            <p:cNvSpPr/>
            <p:nvPr/>
          </p:nvSpPr>
          <p:spPr>
            <a:xfrm>
              <a:off x="2236607"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rrow: Chevron 8">
              <a:extLst>
                <a:ext uri="{FF2B5EF4-FFF2-40B4-BE49-F238E27FC236}">
                  <a16:creationId xmlns:a16="http://schemas.microsoft.com/office/drawing/2014/main" id="{A0BCB050-66DB-53CE-AB0E-06A86E39B15B}"/>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Cut-overlay based clustering</a:t>
              </a:r>
            </a:p>
          </p:txBody>
        </p:sp>
      </p:grpSp>
      <p:sp>
        <p:nvSpPr>
          <p:cNvPr id="34" name="TextBox 33">
            <a:extLst>
              <a:ext uri="{FF2B5EF4-FFF2-40B4-BE49-F238E27FC236}">
                <a16:creationId xmlns:a16="http://schemas.microsoft.com/office/drawing/2014/main" id="{FD450187-AB61-9FFD-7596-75132C9D6B62}"/>
              </a:ext>
            </a:extLst>
          </p:cNvPr>
          <p:cNvSpPr txBox="1"/>
          <p:nvPr/>
        </p:nvSpPr>
        <p:spPr>
          <a:xfrm>
            <a:off x="2364563" y="1839374"/>
            <a:ext cx="2025748" cy="584775"/>
          </a:xfrm>
          <a:prstGeom prst="rect">
            <a:avLst/>
          </a:prstGeom>
          <a:noFill/>
        </p:spPr>
        <p:txBody>
          <a:bodyPr wrap="square" rtlCol="0">
            <a:spAutoFit/>
          </a:bodyPr>
          <a:lstStyle/>
          <a:p>
            <a:r>
              <a:rPr lang="en-US" sz="1600" b="1" dirty="0">
                <a:solidFill>
                  <a:srgbClr val="7030A0"/>
                </a:solidFill>
                <a:latin typeface="Calibri" panose="020F0502020204030204" pitchFamily="34" charset="0"/>
                <a:cs typeface="Calibri" panose="020F0502020204030204" pitchFamily="34" charset="0"/>
              </a:rPr>
              <a:t>Small </a:t>
            </a:r>
            <a:r>
              <a:rPr lang="en-US" sz="1600" b="1" dirty="0" err="1">
                <a:solidFill>
                  <a:srgbClr val="7030A0"/>
                </a:solidFill>
                <a:latin typeface="Calibri" panose="020F0502020204030204" pitchFamily="34" charset="0"/>
                <a:cs typeface="Calibri" panose="020F0502020204030204" pitchFamily="34" charset="0"/>
              </a:rPr>
              <a:t>cutsize</a:t>
            </a:r>
            <a:r>
              <a:rPr lang="en-US" sz="1600" b="1" dirty="0">
                <a:solidFill>
                  <a:srgbClr val="7030A0"/>
                </a:solidFill>
                <a:latin typeface="Calibri" panose="020F0502020204030204" pitchFamily="34" charset="0"/>
                <a:cs typeface="Calibri" panose="020F0502020204030204" pitchFamily="34" charset="0"/>
              </a:rPr>
              <a:t> on </a:t>
            </a:r>
            <a:r>
              <a:rPr lang="en-US" sz="1600" b="1" i="1" dirty="0" err="1">
                <a:solidFill>
                  <a:srgbClr val="7030A0"/>
                </a:solidFill>
                <a:latin typeface="Calibri" panose="020F0502020204030204" pitchFamily="34" charset="0"/>
                <a:cs typeface="Calibri" panose="020F0502020204030204" pitchFamily="34" charset="0"/>
              </a:rPr>
              <a:t>G</a:t>
            </a:r>
            <a:r>
              <a:rPr lang="en-US" sz="1600" b="1" i="1" baseline="-25000" dirty="0" err="1">
                <a:solidFill>
                  <a:srgbClr val="7030A0"/>
                </a:solidFill>
                <a:latin typeface="Calibri" panose="020F0502020204030204" pitchFamily="34" charset="0"/>
                <a:cs typeface="Calibri" panose="020F0502020204030204" pitchFamily="34" charset="0"/>
              </a:rPr>
              <a:t>w</a:t>
            </a:r>
            <a:endParaRPr lang="en-US" sz="1600" b="1" i="1" dirty="0">
              <a:solidFill>
                <a:srgbClr val="7030A0"/>
              </a:solidFill>
              <a:latin typeface="Calibri" panose="020F0502020204030204" pitchFamily="34" charset="0"/>
              <a:cs typeface="Calibri" panose="020F0502020204030204" pitchFamily="34" charset="0"/>
            </a:endParaRPr>
          </a:p>
          <a:p>
            <a:r>
              <a:rPr lang="en-US" sz="1600" b="1" dirty="0">
                <a:solidFill>
                  <a:srgbClr val="7030A0"/>
                </a:solidFill>
                <a:latin typeface="Calibri" panose="020F0502020204030204" pitchFamily="34" charset="0"/>
                <a:cs typeface="Calibri" panose="020F0502020204030204" pitchFamily="34" charset="0"/>
              </a:rPr>
              <a:t>Balance cut</a:t>
            </a:r>
          </a:p>
        </p:txBody>
      </p:sp>
      <p:sp>
        <p:nvSpPr>
          <p:cNvPr id="35" name="Arrow: Curved Right 34">
            <a:extLst>
              <a:ext uri="{FF2B5EF4-FFF2-40B4-BE49-F238E27FC236}">
                <a16:creationId xmlns:a16="http://schemas.microsoft.com/office/drawing/2014/main" id="{8287B8B1-BED4-11A4-DF00-275DE0D51EAD}"/>
              </a:ext>
            </a:extLst>
          </p:cNvPr>
          <p:cNvSpPr/>
          <p:nvPr/>
        </p:nvSpPr>
        <p:spPr bwMode="auto">
          <a:xfrm>
            <a:off x="2222659" y="1981511"/>
            <a:ext cx="172945" cy="283401"/>
          </a:xfrm>
          <a:prstGeom prst="curvedRightArrow">
            <a:avLst/>
          </a:prstGeom>
          <a:solidFill>
            <a:srgbClr val="7030A0"/>
          </a:solid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sp>
        <p:nvSpPr>
          <p:cNvPr id="36" name="TextBox 35">
            <a:extLst>
              <a:ext uri="{FF2B5EF4-FFF2-40B4-BE49-F238E27FC236}">
                <a16:creationId xmlns:a16="http://schemas.microsoft.com/office/drawing/2014/main" id="{83116F04-2E9E-B8B4-4C65-7A041F7267A3}"/>
              </a:ext>
            </a:extLst>
          </p:cNvPr>
          <p:cNvSpPr txBox="1"/>
          <p:nvPr/>
        </p:nvSpPr>
        <p:spPr>
          <a:xfrm>
            <a:off x="2353742" y="2573448"/>
            <a:ext cx="2756522" cy="830997"/>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Small </a:t>
            </a:r>
            <a:r>
              <a:rPr lang="en-US" sz="1600" b="1" dirty="0" err="1">
                <a:solidFill>
                  <a:srgbClr val="FF0000"/>
                </a:solidFill>
                <a:latin typeface="Calibri" panose="020F0502020204030204" pitchFamily="34" charset="0"/>
                <a:cs typeface="Calibri" panose="020F0502020204030204" pitchFamily="34" charset="0"/>
              </a:rPr>
              <a:t>cutsize</a:t>
            </a:r>
            <a:r>
              <a:rPr lang="en-US" sz="1600" b="1" dirty="0">
                <a:solidFill>
                  <a:srgbClr val="FF0000"/>
                </a:solidFill>
                <a:latin typeface="Calibri" panose="020F0502020204030204" pitchFamily="34" charset="0"/>
                <a:cs typeface="Calibri" panose="020F0502020204030204" pitchFamily="34" charset="0"/>
              </a:rPr>
              <a:t> on </a:t>
            </a:r>
            <a:r>
              <a:rPr lang="en-US" sz="1600" b="1" i="1" dirty="0" err="1">
                <a:solidFill>
                  <a:srgbClr val="FF0000"/>
                </a:solidFill>
                <a:latin typeface="Calibri" panose="020F0502020204030204" pitchFamily="34" charset="0"/>
                <a:cs typeface="Calibri" panose="020F0502020204030204" pitchFamily="34" charset="0"/>
              </a:rPr>
              <a:t>G</a:t>
            </a:r>
            <a:r>
              <a:rPr lang="en-US" sz="1600" b="1" i="1" baseline="-25000" dirty="0" err="1">
                <a:solidFill>
                  <a:srgbClr val="FF0000"/>
                </a:solidFill>
                <a:latin typeface="Calibri" panose="020F0502020204030204" pitchFamily="34" charset="0"/>
                <a:cs typeface="Calibri" panose="020F0502020204030204" pitchFamily="34" charset="0"/>
              </a:rPr>
              <a:t>h</a:t>
            </a:r>
            <a:endParaRPr lang="en-US" sz="1600" b="1" i="1" dirty="0">
              <a:solidFill>
                <a:srgbClr val="FF0000"/>
              </a:solidFill>
              <a:latin typeface="Calibri" panose="020F0502020204030204" pitchFamily="34" charset="0"/>
              <a:cs typeface="Calibri" panose="020F0502020204030204" pitchFamily="34" charset="0"/>
            </a:endParaRPr>
          </a:p>
          <a:p>
            <a:r>
              <a:rPr lang="en-US" sz="1600" b="1" dirty="0">
                <a:solidFill>
                  <a:srgbClr val="FF0000"/>
                </a:solidFill>
                <a:latin typeface="Calibri" panose="020F0502020204030204" pitchFamily="34" charset="0"/>
                <a:cs typeface="Calibri" panose="020F0502020204030204" pitchFamily="34" charset="0"/>
              </a:rPr>
              <a:t>Cut many hyperedges that are cut by hint (</a:t>
            </a:r>
            <a:r>
              <a:rPr lang="en-US" sz="1600" b="1" dirty="0">
                <a:solidFill>
                  <a:schemeClr val="tx1"/>
                </a:solidFill>
                <a:latin typeface="Calibri" panose="020F0502020204030204" pitchFamily="34" charset="0"/>
                <a:cs typeface="Calibri" panose="020F0502020204030204" pitchFamily="34" charset="0"/>
              </a:rPr>
              <a:t>supervision</a:t>
            </a:r>
            <a:r>
              <a:rPr lang="en-US" sz="1600" b="1" dirty="0">
                <a:solidFill>
                  <a:srgbClr val="FF0000"/>
                </a:solidFill>
                <a:latin typeface="Calibri" panose="020F0502020204030204" pitchFamily="34" charset="0"/>
                <a:cs typeface="Calibri" panose="020F0502020204030204" pitchFamily="34" charset="0"/>
              </a:rPr>
              <a:t>)</a:t>
            </a:r>
          </a:p>
        </p:txBody>
      </p:sp>
      <p:sp>
        <p:nvSpPr>
          <p:cNvPr id="37" name="Arrow: Curved Right 36">
            <a:extLst>
              <a:ext uri="{FF2B5EF4-FFF2-40B4-BE49-F238E27FC236}">
                <a16:creationId xmlns:a16="http://schemas.microsoft.com/office/drawing/2014/main" id="{27AA9D25-6360-E8DB-1A61-4363C5F104DB}"/>
              </a:ext>
            </a:extLst>
          </p:cNvPr>
          <p:cNvSpPr/>
          <p:nvPr/>
        </p:nvSpPr>
        <p:spPr bwMode="auto">
          <a:xfrm>
            <a:off x="2211839" y="2715585"/>
            <a:ext cx="172945" cy="283401"/>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1225" rtl="0" eaLnBrk="0" fontAlgn="base" latinLnBrk="0" hangingPunct="0">
              <a:lnSpc>
                <a:spcPct val="100000"/>
              </a:lnSpc>
              <a:spcBef>
                <a:spcPct val="0"/>
              </a:spcBef>
              <a:spcAft>
                <a:spcPct val="0"/>
              </a:spcAft>
              <a:buClrTx/>
              <a:buSzTx/>
              <a:buFontTx/>
              <a:buNone/>
              <a:tabLst/>
            </a:pPr>
            <a:endParaRPr kumimoji="0" lang="en-US" sz="23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903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1" grpId="0"/>
      <p:bldP spid="2" grpId="0" animBg="1"/>
      <p:bldP spid="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ff9a39b978_1_875"/>
          <p:cNvSpPr txBox="1">
            <a:spLocks noGrp="1"/>
          </p:cNvSpPr>
          <p:nvPr>
            <p:ph type="title"/>
          </p:nvPr>
        </p:nvSpPr>
        <p:spPr>
          <a:xfrm>
            <a:off x="360315" y="186486"/>
            <a:ext cx="8423369"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Conversion of embeddings to partition</a:t>
            </a:r>
            <a:endParaRPr b="1" dirty="0">
              <a:solidFill>
                <a:srgbClr val="4A86E8"/>
              </a:solidFill>
            </a:endParaRPr>
          </a:p>
        </p:txBody>
      </p:sp>
      <p:sp>
        <p:nvSpPr>
          <p:cNvPr id="2" name="TextBox 1">
            <a:extLst>
              <a:ext uri="{FF2B5EF4-FFF2-40B4-BE49-F238E27FC236}">
                <a16:creationId xmlns:a16="http://schemas.microsoft.com/office/drawing/2014/main" id="{69E79EA0-E36B-F0A9-3C99-14582C924B5A}"/>
              </a:ext>
            </a:extLst>
          </p:cNvPr>
          <p:cNvSpPr txBox="1"/>
          <p:nvPr/>
        </p:nvSpPr>
        <p:spPr>
          <a:xfrm>
            <a:off x="669691" y="2383416"/>
            <a:ext cx="7151801" cy="3539430"/>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Traditional spectral partitioning algorithms: </a:t>
            </a:r>
          </a:p>
          <a:p>
            <a:r>
              <a:rPr lang="en-US" sz="1600" b="1" dirty="0">
                <a:latin typeface="Calibri" panose="020F0502020204030204" pitchFamily="34" charset="0"/>
                <a:cs typeface="Calibri" panose="020F0502020204030204" pitchFamily="34" charset="0"/>
              </a:rPr>
              <a:t>Step 1:</a:t>
            </a:r>
            <a:r>
              <a:rPr lang="en-US" sz="1600" dirty="0">
                <a:latin typeface="Calibri" panose="020F0502020204030204" pitchFamily="34" charset="0"/>
                <a:cs typeface="Calibri" panose="020F0502020204030204" pitchFamily="34" charset="0"/>
              </a:rPr>
              <a:t> Sort the coordinates of an eigenvector to formulate a path graph</a:t>
            </a:r>
          </a:p>
          <a:p>
            <a:r>
              <a:rPr lang="en-US" sz="1600" b="1" dirty="0">
                <a:latin typeface="Calibri" panose="020F0502020204030204" pitchFamily="34" charset="0"/>
                <a:cs typeface="Calibri" panose="020F0502020204030204" pitchFamily="34" charset="0"/>
              </a:rPr>
              <a:t>Step 2:</a:t>
            </a:r>
            <a:r>
              <a:rPr lang="en-US" sz="1600" dirty="0">
                <a:latin typeface="Calibri" panose="020F0502020204030204" pitchFamily="34" charset="0"/>
                <a:cs typeface="Calibri" panose="020F0502020204030204" pitchFamily="34" charset="0"/>
              </a:rPr>
              <a:t> Partition the path graph</a:t>
            </a:r>
            <a:r>
              <a:rPr lang="en-US" sz="1600" baseline="30000" dirty="0">
                <a:latin typeface="Calibri" panose="020F0502020204030204" pitchFamily="34" charset="0"/>
                <a:cs typeface="Calibri" panose="020F0502020204030204" pitchFamily="34" charset="0"/>
              </a:rPr>
              <a:t>1</a:t>
            </a:r>
            <a:endParaRPr lang="en-US" sz="1600" dirty="0">
              <a:latin typeface="Calibri" panose="020F0502020204030204" pitchFamily="34" charset="0"/>
              <a:cs typeface="Calibri" panose="020F0502020204030204" pitchFamily="34" charset="0"/>
            </a:endParaRPr>
          </a:p>
          <a:p>
            <a:endParaRPr lang="en-US" sz="1600" b="1" dirty="0">
              <a:solidFill>
                <a:srgbClr val="FF0000"/>
              </a:solidFill>
              <a:latin typeface="Calibri" panose="020F0502020204030204" pitchFamily="34" charset="0"/>
              <a:cs typeface="Calibri" panose="020F0502020204030204" pitchFamily="34" charset="0"/>
            </a:endParaRPr>
          </a:p>
          <a:p>
            <a:r>
              <a:rPr lang="en-US" sz="1600" b="1" dirty="0">
                <a:solidFill>
                  <a:srgbClr val="FF0000"/>
                </a:solidFill>
                <a:latin typeface="Calibri" panose="020F0502020204030204" pitchFamily="34" charset="0"/>
                <a:cs typeface="Calibri" panose="020F0502020204030204" pitchFamily="34" charset="0"/>
              </a:rPr>
              <a:t>Limitations: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Path graphs do not preserve physical hypergraph connectivity</a:t>
            </a:r>
          </a:p>
          <a:p>
            <a:pPr marL="285750" lvl="6"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Lack of physical connectivity information leads to suboptimal solution</a:t>
            </a:r>
          </a:p>
          <a:p>
            <a:pPr lvl="6"/>
            <a:r>
              <a:rPr lang="en-US" sz="1600" b="1" dirty="0" err="1">
                <a:solidFill>
                  <a:srgbClr val="00B050"/>
                </a:solidFill>
                <a:latin typeface="Calibri" panose="020F0502020204030204" pitchFamily="34" charset="0"/>
                <a:cs typeface="Calibri" panose="020F0502020204030204" pitchFamily="34" charset="0"/>
              </a:rPr>
              <a:t>SpecPart</a:t>
            </a:r>
            <a:r>
              <a:rPr lang="en-US" sz="1600" b="1" dirty="0">
                <a:solidFill>
                  <a:srgbClr val="00B050"/>
                </a:solidFill>
                <a:latin typeface="Calibri" panose="020F0502020204030204" pitchFamily="34" charset="0"/>
                <a:cs typeface="Calibri" panose="020F0502020204030204" pitchFamily="34" charset="0"/>
              </a:rPr>
              <a:t> Solution: </a:t>
            </a:r>
          </a:p>
          <a:p>
            <a:pPr marL="285750" lvl="6"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Use global and local information simultaneously</a:t>
            </a:r>
          </a:p>
          <a:p>
            <a:pPr marL="285750" lvl="6"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Spanning trees can do this efficiently</a:t>
            </a:r>
            <a:endParaRPr lang="en-US" sz="1600" b="1" dirty="0">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35918B6-D2D0-C958-1765-F837F596E657}"/>
              </a:ext>
            </a:extLst>
          </p:cNvPr>
          <p:cNvGrpSpPr/>
          <p:nvPr/>
        </p:nvGrpSpPr>
        <p:grpSpPr>
          <a:xfrm>
            <a:off x="2967577" y="922638"/>
            <a:ext cx="4944285" cy="1458328"/>
            <a:chOff x="3134432" y="536900"/>
            <a:chExt cx="5672855" cy="1633923"/>
          </a:xfrm>
        </p:grpSpPr>
        <p:sp>
          <p:nvSpPr>
            <p:cNvPr id="4" name="Hexagon 3">
              <a:extLst>
                <a:ext uri="{FF2B5EF4-FFF2-40B4-BE49-F238E27FC236}">
                  <a16:creationId xmlns:a16="http://schemas.microsoft.com/office/drawing/2014/main" id="{6C06A713-BE3D-0CEF-4000-8C13C0ED5945}"/>
                </a:ext>
              </a:extLst>
            </p:cNvPr>
            <p:cNvSpPr/>
            <p:nvPr/>
          </p:nvSpPr>
          <p:spPr>
            <a:xfrm>
              <a:off x="3489702" y="1488580"/>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1A21176F-6E70-4147-856B-617941E865AA}"/>
                </a:ext>
              </a:extLst>
            </p:cNvPr>
            <p:cNvSpPr/>
            <p:nvPr/>
          </p:nvSpPr>
          <p:spPr>
            <a:xfrm>
              <a:off x="4516966" y="1495207"/>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2F985006-48B6-D3E4-C6B0-C8C4E792EE3D}"/>
                </a:ext>
              </a:extLst>
            </p:cNvPr>
            <p:cNvSpPr/>
            <p:nvPr/>
          </p:nvSpPr>
          <p:spPr>
            <a:xfrm>
              <a:off x="5436944" y="1495262"/>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09E0223E-1585-BEB1-A48E-BD4637A7A8B4}"/>
                </a:ext>
              </a:extLst>
            </p:cNvPr>
            <p:cNvSpPr/>
            <p:nvPr/>
          </p:nvSpPr>
          <p:spPr>
            <a:xfrm>
              <a:off x="6400132" y="1483532"/>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E50D2261-2305-1968-CEAF-D1AE63569718}"/>
                </a:ext>
              </a:extLst>
            </p:cNvPr>
            <p:cNvSpPr/>
            <p:nvPr/>
          </p:nvSpPr>
          <p:spPr>
            <a:xfrm>
              <a:off x="8335609" y="1476795"/>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0CFA9975-7854-5C5E-489A-AAB72BF21254}"/>
                </a:ext>
              </a:extLst>
            </p:cNvPr>
            <p:cNvSpPr/>
            <p:nvPr/>
          </p:nvSpPr>
          <p:spPr>
            <a:xfrm>
              <a:off x="7372421" y="1483532"/>
              <a:ext cx="367991" cy="32338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5678164-E170-B859-FAEF-112789ECC825}"/>
                </a:ext>
              </a:extLst>
            </p:cNvPr>
            <p:cNvCxnSpPr>
              <a:stCxn id="4" idx="0"/>
              <a:endCxn id="5" idx="3"/>
            </p:cNvCxnSpPr>
            <p:nvPr/>
          </p:nvCxnSpPr>
          <p:spPr>
            <a:xfrm>
              <a:off x="3857693" y="1650273"/>
              <a:ext cx="659273" cy="66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F24EC4-7C28-6704-461C-B4A72CDDD811}"/>
                </a:ext>
              </a:extLst>
            </p:cNvPr>
            <p:cNvCxnSpPr>
              <a:stCxn id="5" idx="0"/>
              <a:endCxn id="6" idx="3"/>
            </p:cNvCxnSpPr>
            <p:nvPr/>
          </p:nvCxnSpPr>
          <p:spPr>
            <a:xfrm>
              <a:off x="4884957" y="1656900"/>
              <a:ext cx="551987" cy="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BEA624-9E4C-720C-0D2E-F3514DC5538F}"/>
                </a:ext>
              </a:extLst>
            </p:cNvPr>
            <p:cNvCxnSpPr>
              <a:stCxn id="6" idx="0"/>
              <a:endCxn id="7" idx="3"/>
            </p:cNvCxnSpPr>
            <p:nvPr/>
          </p:nvCxnSpPr>
          <p:spPr>
            <a:xfrm flipV="1">
              <a:off x="5804935" y="1645225"/>
              <a:ext cx="595197" cy="11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BAD346-9FB4-50C0-154C-698BD027C1DD}"/>
                </a:ext>
              </a:extLst>
            </p:cNvPr>
            <p:cNvCxnSpPr>
              <a:stCxn id="7" idx="0"/>
              <a:endCxn id="9" idx="3"/>
            </p:cNvCxnSpPr>
            <p:nvPr/>
          </p:nvCxnSpPr>
          <p:spPr>
            <a:xfrm>
              <a:off x="6768123" y="1645225"/>
              <a:ext cx="604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484D8A-398B-BB18-F280-99D7B212B6D9}"/>
                </a:ext>
              </a:extLst>
            </p:cNvPr>
            <p:cNvCxnSpPr>
              <a:stCxn id="9" idx="0"/>
              <a:endCxn id="8" idx="3"/>
            </p:cNvCxnSpPr>
            <p:nvPr/>
          </p:nvCxnSpPr>
          <p:spPr>
            <a:xfrm flipV="1">
              <a:off x="7740412" y="1638488"/>
              <a:ext cx="595197" cy="6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B243E73-B297-51AC-F91E-80D3D696966E}"/>
                </a:ext>
              </a:extLst>
            </p:cNvPr>
            <p:cNvSpPr txBox="1"/>
            <p:nvPr/>
          </p:nvSpPr>
          <p:spPr>
            <a:xfrm>
              <a:off x="3485483" y="1417672"/>
              <a:ext cx="432068" cy="413803"/>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5</a:t>
              </a:r>
              <a:endParaRPr lang="en-US" sz="1800" b="1"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6A5DA46E-C0B0-44D6-3CC9-CBD4F4CFC2DC}"/>
                </a:ext>
              </a:extLst>
            </p:cNvPr>
            <p:cNvSpPr txBox="1"/>
            <p:nvPr/>
          </p:nvSpPr>
          <p:spPr>
            <a:xfrm>
              <a:off x="4520050" y="1428143"/>
              <a:ext cx="427198" cy="41380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22464196-FADF-2F7E-E1A0-9825E20FCAF5}"/>
                </a:ext>
              </a:extLst>
            </p:cNvPr>
            <p:cNvSpPr txBox="1"/>
            <p:nvPr/>
          </p:nvSpPr>
          <p:spPr>
            <a:xfrm>
              <a:off x="5438752" y="1436067"/>
              <a:ext cx="528388" cy="413803"/>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24370DC-F3BB-194A-1834-3BAC59D94F1F}"/>
                </a:ext>
              </a:extLst>
            </p:cNvPr>
            <p:cNvSpPr txBox="1"/>
            <p:nvPr/>
          </p:nvSpPr>
          <p:spPr>
            <a:xfrm>
              <a:off x="6405926" y="1430849"/>
              <a:ext cx="497554" cy="429657"/>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F5CDF5B-DC21-DA60-8F23-9ED32E355C89}"/>
                </a:ext>
              </a:extLst>
            </p:cNvPr>
            <p:cNvSpPr txBox="1"/>
            <p:nvPr/>
          </p:nvSpPr>
          <p:spPr>
            <a:xfrm>
              <a:off x="7374229" y="1420221"/>
              <a:ext cx="497554" cy="429649"/>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6</a:t>
              </a:r>
              <a:endParaRPr lang="en-US" sz="18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48B173C-6BEE-891E-5825-8FC729D51DB4}"/>
                </a:ext>
              </a:extLst>
            </p:cNvPr>
            <p:cNvSpPr txBox="1"/>
            <p:nvPr/>
          </p:nvSpPr>
          <p:spPr>
            <a:xfrm>
              <a:off x="8335609" y="1406967"/>
              <a:ext cx="471678" cy="413803"/>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48" name="Freeform: Shape 47">
              <a:extLst>
                <a:ext uri="{FF2B5EF4-FFF2-40B4-BE49-F238E27FC236}">
                  <a16:creationId xmlns:a16="http://schemas.microsoft.com/office/drawing/2014/main" id="{1FB65476-7DE2-FDBE-E0EA-01F9484113EE}"/>
                </a:ext>
              </a:extLst>
            </p:cNvPr>
            <p:cNvSpPr/>
            <p:nvPr/>
          </p:nvSpPr>
          <p:spPr>
            <a:xfrm>
              <a:off x="6014999" y="1056913"/>
              <a:ext cx="78573" cy="1113910"/>
            </a:xfrm>
            <a:custGeom>
              <a:avLst/>
              <a:gdLst>
                <a:gd name="connsiteX0" fmla="*/ 491715 w 491715"/>
                <a:gd name="connsiteY0" fmla="*/ 0 h 2954867"/>
                <a:gd name="connsiteX1" fmla="*/ 127648 w 491715"/>
                <a:gd name="connsiteY1" fmla="*/ 829734 h 2954867"/>
                <a:gd name="connsiteX2" fmla="*/ 186915 w 491715"/>
                <a:gd name="connsiteY2" fmla="*/ 1278467 h 2954867"/>
                <a:gd name="connsiteX3" fmla="*/ 648 w 491715"/>
                <a:gd name="connsiteY3" fmla="*/ 1871134 h 2954867"/>
                <a:gd name="connsiteX4" fmla="*/ 263115 w 491715"/>
                <a:gd name="connsiteY4" fmla="*/ 2506134 h 2954867"/>
                <a:gd name="connsiteX5" fmla="*/ 373182 w 491715"/>
                <a:gd name="connsiteY5" fmla="*/ 2954867 h 29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15" h="2954867">
                  <a:moveTo>
                    <a:pt x="491715" y="0"/>
                  </a:moveTo>
                  <a:cubicBezTo>
                    <a:pt x="335081" y="308328"/>
                    <a:pt x="178448" y="616656"/>
                    <a:pt x="127648" y="829734"/>
                  </a:cubicBezTo>
                  <a:cubicBezTo>
                    <a:pt x="76848" y="1042812"/>
                    <a:pt x="208082" y="1104900"/>
                    <a:pt x="186915" y="1278467"/>
                  </a:cubicBezTo>
                  <a:cubicBezTo>
                    <a:pt x="165748" y="1452034"/>
                    <a:pt x="-12052" y="1666523"/>
                    <a:pt x="648" y="1871134"/>
                  </a:cubicBezTo>
                  <a:cubicBezTo>
                    <a:pt x="13348" y="2075745"/>
                    <a:pt x="201026" y="2325512"/>
                    <a:pt x="263115" y="2506134"/>
                  </a:cubicBezTo>
                  <a:cubicBezTo>
                    <a:pt x="325204" y="2686756"/>
                    <a:pt x="349193" y="2820811"/>
                    <a:pt x="373182" y="2954867"/>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ircle: Hollow 49">
              <a:extLst>
                <a:ext uri="{FF2B5EF4-FFF2-40B4-BE49-F238E27FC236}">
                  <a16:creationId xmlns:a16="http://schemas.microsoft.com/office/drawing/2014/main" id="{BF4A1334-026C-10D2-8592-B1DF1DA3B727}"/>
                </a:ext>
              </a:extLst>
            </p:cNvPr>
            <p:cNvSpPr/>
            <p:nvPr/>
          </p:nvSpPr>
          <p:spPr>
            <a:xfrm>
              <a:off x="3156443" y="1215596"/>
              <a:ext cx="2017686" cy="838899"/>
            </a:xfrm>
            <a:prstGeom prst="donut">
              <a:avLst>
                <a:gd name="adj" fmla="val 0"/>
              </a:avLst>
            </a:prstGeom>
            <a:solidFill>
              <a:srgbClr val="C000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BA5EC9D1-8D75-B201-1A30-026B7244A2C9}"/>
                </a:ext>
              </a:extLst>
            </p:cNvPr>
            <p:cNvSpPr txBox="1"/>
            <p:nvPr/>
          </p:nvSpPr>
          <p:spPr>
            <a:xfrm>
              <a:off x="3134432" y="536900"/>
              <a:ext cx="2302512" cy="655187"/>
            </a:xfrm>
            <a:prstGeom prst="rect">
              <a:avLst/>
            </a:prstGeom>
            <a:noFill/>
          </p:spPr>
          <p:txBody>
            <a:bodyPr wrap="square" rtlCol="0">
              <a:spAutoFit/>
            </a:bodyPr>
            <a:lstStyle/>
            <a:p>
              <a:pPr algn="ctr"/>
              <a:r>
                <a:rPr lang="en-US" sz="1600" b="1" i="1" dirty="0">
                  <a:latin typeface="Calibri" panose="020F0502020204030204" pitchFamily="34" charset="0"/>
                  <a:cs typeface="Calibri" panose="020F0502020204030204" pitchFamily="34" charset="0"/>
                </a:rPr>
                <a:t>v</a:t>
              </a:r>
              <a:r>
                <a:rPr lang="en-US" sz="1600" b="1" i="1" baseline="-25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and </a:t>
              </a:r>
              <a:r>
                <a:rPr lang="en-US" sz="1600" b="1" i="1" dirty="0">
                  <a:latin typeface="Calibri" panose="020F0502020204030204" pitchFamily="34" charset="0"/>
                  <a:cs typeface="Calibri" panose="020F0502020204030204" pitchFamily="34" charset="0"/>
                </a:rPr>
                <a:t>v</a:t>
              </a:r>
              <a:r>
                <a:rPr lang="en-US" sz="1600" b="1" i="1" baseline="-25000" dirty="0">
                  <a:latin typeface="Calibri" panose="020F0502020204030204" pitchFamily="34" charset="0"/>
                  <a:cs typeface="Calibri" panose="020F0502020204030204" pitchFamily="34" charset="0"/>
                </a:rPr>
                <a:t>5</a:t>
              </a:r>
              <a:r>
                <a:rPr lang="en-US" sz="1600" dirty="0">
                  <a:latin typeface="Calibri" panose="020F0502020204030204" pitchFamily="34" charset="0"/>
                  <a:cs typeface="Calibri" panose="020F0502020204030204" pitchFamily="34" charset="0"/>
                </a:rPr>
                <a:t> not physically connected</a:t>
              </a:r>
            </a:p>
          </p:txBody>
        </p:sp>
      </p:grpSp>
      <p:sp>
        <p:nvSpPr>
          <p:cNvPr id="12" name="Slide Number Placeholder 11">
            <a:extLst>
              <a:ext uri="{FF2B5EF4-FFF2-40B4-BE49-F238E27FC236}">
                <a16:creationId xmlns:a16="http://schemas.microsoft.com/office/drawing/2014/main" id="{06BD5975-B5D7-2397-502D-5265E16E2ABC}"/>
              </a:ext>
            </a:extLst>
          </p:cNvPr>
          <p:cNvSpPr>
            <a:spLocks noGrp="1"/>
          </p:cNvSpPr>
          <p:nvPr>
            <p:ph type="sldNum" idx="12"/>
          </p:nvPr>
        </p:nvSpPr>
        <p:spPr>
          <a:xfrm>
            <a:off x="-1697085" y="4869656"/>
            <a:ext cx="2057400" cy="273844"/>
          </a:xfrm>
        </p:spPr>
        <p:txBody>
          <a:bodyPr/>
          <a:lstStyle/>
          <a:p>
            <a:pPr marL="0" lvl="0" indent="0" algn="r" rtl="0">
              <a:spcBef>
                <a:spcPts val="0"/>
              </a:spcBef>
              <a:spcAft>
                <a:spcPts val="0"/>
              </a:spcAft>
              <a:buNone/>
            </a:pPr>
            <a:fld id="{00000000-1234-1234-1234-123412341234}" type="slidenum">
              <a:rPr lang="en" sz="1600" b="1" smtClean="0"/>
              <a:t>13</a:t>
            </a:fld>
            <a:endParaRPr lang="en" sz="1600" b="1" dirty="0"/>
          </a:p>
        </p:txBody>
      </p:sp>
      <p:sp>
        <p:nvSpPr>
          <p:cNvPr id="3" name="TextBox 2">
            <a:extLst>
              <a:ext uri="{FF2B5EF4-FFF2-40B4-BE49-F238E27FC236}">
                <a16:creationId xmlns:a16="http://schemas.microsoft.com/office/drawing/2014/main" id="{0A656DC6-7BC1-9160-E07D-E1F96ACB74D9}"/>
              </a:ext>
            </a:extLst>
          </p:cNvPr>
          <p:cNvSpPr txBox="1"/>
          <p:nvPr/>
        </p:nvSpPr>
        <p:spPr>
          <a:xfrm>
            <a:off x="678562" y="4901595"/>
            <a:ext cx="7569583" cy="276999"/>
          </a:xfrm>
          <a:prstGeom prst="rect">
            <a:avLst/>
          </a:prstGeom>
          <a:noFill/>
        </p:spPr>
        <p:txBody>
          <a:bodyPr wrap="square" rtlCol="0">
            <a:spAutoFit/>
          </a:bodyPr>
          <a:lstStyle/>
          <a:p>
            <a:r>
              <a:rPr lang="en-US" sz="1200" b="0" i="0" dirty="0">
                <a:solidFill>
                  <a:srgbClr val="333333"/>
                </a:solidFill>
                <a:effectLst/>
                <a:latin typeface="Calibri" panose="020F0502020204030204" pitchFamily="34" charset="0"/>
                <a:cs typeface="Calibri" panose="020F0502020204030204" pitchFamily="34" charset="0"/>
              </a:rPr>
              <a:t>L. Hagen and A. </a:t>
            </a:r>
            <a:r>
              <a:rPr lang="en-US" sz="1200" b="0" i="0" dirty="0" err="1">
                <a:solidFill>
                  <a:srgbClr val="333333"/>
                </a:solidFill>
                <a:effectLst/>
                <a:latin typeface="Calibri" panose="020F0502020204030204" pitchFamily="34" charset="0"/>
                <a:cs typeface="Calibri" panose="020F0502020204030204" pitchFamily="34" charset="0"/>
              </a:rPr>
              <a:t>Kahng</a:t>
            </a:r>
            <a:r>
              <a:rPr lang="en-US" sz="1200" b="0" i="0" dirty="0">
                <a:solidFill>
                  <a:srgbClr val="333333"/>
                </a:solidFill>
                <a:effectLst/>
                <a:latin typeface="Calibri" panose="020F0502020204030204" pitchFamily="34" charset="0"/>
                <a:cs typeface="Calibri" panose="020F0502020204030204" pitchFamily="34" charset="0"/>
              </a:rPr>
              <a:t>, “Fast spectral methods for ratio cut partitioning and clustering”, </a:t>
            </a:r>
            <a:r>
              <a:rPr lang="en-US" sz="1200" b="0" i="1" dirty="0">
                <a:solidFill>
                  <a:srgbClr val="333333"/>
                </a:solidFill>
                <a:effectLst/>
                <a:latin typeface="Calibri" panose="020F0502020204030204" pitchFamily="34" charset="0"/>
                <a:cs typeface="Calibri" panose="020F0502020204030204" pitchFamily="34" charset="0"/>
              </a:rPr>
              <a:t>Proc. ICCAD</a:t>
            </a:r>
            <a:r>
              <a:rPr lang="en-US" sz="1200" b="0" i="0" dirty="0">
                <a:solidFill>
                  <a:srgbClr val="333333"/>
                </a:solidFill>
                <a:effectLst/>
                <a:latin typeface="Calibri" panose="020F0502020204030204" pitchFamily="34" charset="0"/>
                <a:cs typeface="Calibri" panose="020F0502020204030204" pitchFamily="34" charset="0"/>
              </a:rPr>
              <a:t>, 1991, pp. 10-13.</a:t>
            </a:r>
            <a:endParaRPr lang="en-US" sz="12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62EDDF7-2A84-5E93-0C5C-242AD013D9E2}"/>
              </a:ext>
            </a:extLst>
          </p:cNvPr>
          <p:cNvGrpSpPr/>
          <p:nvPr/>
        </p:nvGrpSpPr>
        <p:grpSpPr>
          <a:xfrm>
            <a:off x="3764718" y="80501"/>
            <a:ext cx="1533057" cy="412368"/>
            <a:chOff x="1395" y="49299"/>
            <a:chExt cx="1241784" cy="496713"/>
          </a:xfrm>
          <a:solidFill>
            <a:srgbClr val="4472C4"/>
          </a:solidFill>
        </p:grpSpPr>
        <p:sp>
          <p:nvSpPr>
            <p:cNvPr id="16" name="Arrow: Chevron 15">
              <a:extLst>
                <a:ext uri="{FF2B5EF4-FFF2-40B4-BE49-F238E27FC236}">
                  <a16:creationId xmlns:a16="http://schemas.microsoft.com/office/drawing/2014/main" id="{24DC0072-EB2D-A5E6-5E14-E7D94663B688}"/>
                </a:ext>
              </a:extLst>
            </p:cNvPr>
            <p:cNvSpPr/>
            <p:nvPr/>
          </p:nvSpPr>
          <p:spPr>
            <a:xfrm>
              <a:off x="1395" y="49299"/>
              <a:ext cx="1241784" cy="496713"/>
            </a:xfrm>
            <a:prstGeom prst="chevron">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Arrow: Chevron 4">
              <a:extLst>
                <a:ext uri="{FF2B5EF4-FFF2-40B4-BE49-F238E27FC236}">
                  <a16:creationId xmlns:a16="http://schemas.microsoft.com/office/drawing/2014/main" id="{901943F8-03FC-AFBA-4155-45D3818EFA58}"/>
                </a:ext>
              </a:extLst>
            </p:cNvPr>
            <p:cNvSpPr txBox="1"/>
            <p:nvPr/>
          </p:nvSpPr>
          <p:spPr>
            <a:xfrm>
              <a:off x="249752"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i="0" kern="1200" dirty="0"/>
                <a:t>Supervised Spectral</a:t>
              </a:r>
            </a:p>
          </p:txBody>
        </p:sp>
      </p:grpSp>
      <p:grpSp>
        <p:nvGrpSpPr>
          <p:cNvPr id="19" name="Group 18">
            <a:extLst>
              <a:ext uri="{FF2B5EF4-FFF2-40B4-BE49-F238E27FC236}">
                <a16:creationId xmlns:a16="http://schemas.microsoft.com/office/drawing/2014/main" id="{EB6252AF-DFAC-752E-0F26-975DEBD77D97}"/>
              </a:ext>
            </a:extLst>
          </p:cNvPr>
          <p:cNvGrpSpPr/>
          <p:nvPr/>
        </p:nvGrpSpPr>
        <p:grpSpPr>
          <a:xfrm>
            <a:off x="5284400" y="80501"/>
            <a:ext cx="1638012" cy="412368"/>
            <a:chOff x="1119001" y="49299"/>
            <a:chExt cx="1241784" cy="496713"/>
          </a:xfrm>
          <a:solidFill>
            <a:srgbClr val="203864"/>
          </a:solidFill>
        </p:grpSpPr>
        <p:sp>
          <p:nvSpPr>
            <p:cNvPr id="21" name="Arrow: Chevron 20">
              <a:extLst>
                <a:ext uri="{FF2B5EF4-FFF2-40B4-BE49-F238E27FC236}">
                  <a16:creationId xmlns:a16="http://schemas.microsoft.com/office/drawing/2014/main" id="{E6AA165A-DA08-65CA-369B-1C5A2F15E7C0}"/>
                </a:ext>
              </a:extLst>
            </p:cNvPr>
            <p:cNvSpPr/>
            <p:nvPr/>
          </p:nvSpPr>
          <p:spPr>
            <a:xfrm>
              <a:off x="1119001" y="49299"/>
              <a:ext cx="1241784" cy="49671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rrow: Chevron 6">
              <a:extLst>
                <a:ext uri="{FF2B5EF4-FFF2-40B4-BE49-F238E27FC236}">
                  <a16:creationId xmlns:a16="http://schemas.microsoft.com/office/drawing/2014/main" id="{D3B45D4E-0B72-7817-9C85-AF741D0769D0}"/>
                </a:ext>
              </a:extLst>
            </p:cNvPr>
            <p:cNvSpPr txBox="1"/>
            <p:nvPr/>
          </p:nvSpPr>
          <p:spPr>
            <a:xfrm>
              <a:off x="1367358"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Embedding to partitions</a:t>
              </a:r>
            </a:p>
          </p:txBody>
        </p:sp>
      </p:grpSp>
      <p:grpSp>
        <p:nvGrpSpPr>
          <p:cNvPr id="23" name="Group 22">
            <a:extLst>
              <a:ext uri="{FF2B5EF4-FFF2-40B4-BE49-F238E27FC236}">
                <a16:creationId xmlns:a16="http://schemas.microsoft.com/office/drawing/2014/main" id="{775E54BB-7566-7D1E-966A-E33570DDA48A}"/>
              </a:ext>
            </a:extLst>
          </p:cNvPr>
          <p:cNvGrpSpPr/>
          <p:nvPr/>
        </p:nvGrpSpPr>
        <p:grpSpPr>
          <a:xfrm>
            <a:off x="6933782" y="80501"/>
            <a:ext cx="2009180" cy="412368"/>
            <a:chOff x="2236607" y="49299"/>
            <a:chExt cx="1241784" cy="496713"/>
          </a:xfrm>
        </p:grpSpPr>
        <p:sp>
          <p:nvSpPr>
            <p:cNvPr id="24" name="Arrow: Chevron 23">
              <a:extLst>
                <a:ext uri="{FF2B5EF4-FFF2-40B4-BE49-F238E27FC236}">
                  <a16:creationId xmlns:a16="http://schemas.microsoft.com/office/drawing/2014/main" id="{C26221DE-36A6-2CC9-009D-9062C5CEAAFD}"/>
                </a:ext>
              </a:extLst>
            </p:cNvPr>
            <p:cNvSpPr/>
            <p:nvPr/>
          </p:nvSpPr>
          <p:spPr>
            <a:xfrm>
              <a:off x="2236607"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rrow: Chevron 8">
              <a:extLst>
                <a:ext uri="{FF2B5EF4-FFF2-40B4-BE49-F238E27FC236}">
                  <a16:creationId xmlns:a16="http://schemas.microsoft.com/office/drawing/2014/main" id="{4A44B37D-31C4-5160-9075-5C01B67DE72C}"/>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Cut-overlay based clustering</a:t>
              </a:r>
            </a:p>
          </p:txBody>
        </p:sp>
      </p:grpSp>
      <p:pic>
        <p:nvPicPr>
          <p:cNvPr id="26" name="Picture 25">
            <a:extLst>
              <a:ext uri="{FF2B5EF4-FFF2-40B4-BE49-F238E27FC236}">
                <a16:creationId xmlns:a16="http://schemas.microsoft.com/office/drawing/2014/main" id="{00977035-9E9E-E47C-56DD-27C77F0A17B8}"/>
              </a:ext>
            </a:extLst>
          </p:cNvPr>
          <p:cNvPicPr>
            <a:picLocks noChangeAspect="1"/>
          </p:cNvPicPr>
          <p:nvPr/>
        </p:nvPicPr>
        <p:blipFill>
          <a:blip r:embed="rId3"/>
          <a:stretch>
            <a:fillRect/>
          </a:stretch>
        </p:blipFill>
        <p:spPr>
          <a:xfrm>
            <a:off x="893702" y="866165"/>
            <a:ext cx="1880852" cy="1486681"/>
          </a:xfrm>
          <a:prstGeom prst="rect">
            <a:avLst/>
          </a:prstGeom>
        </p:spPr>
      </p:pic>
    </p:spTree>
    <p:extLst>
      <p:ext uri="{BB962C8B-B14F-4D97-AF65-F5344CB8AC3E}">
        <p14:creationId xmlns:p14="http://schemas.microsoft.com/office/powerpoint/2010/main" val="424140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ff9a39b978_1_875"/>
          <p:cNvSpPr txBox="1">
            <a:spLocks noGrp="1"/>
          </p:cNvSpPr>
          <p:nvPr>
            <p:ph type="title"/>
          </p:nvPr>
        </p:nvSpPr>
        <p:spPr>
          <a:xfrm>
            <a:off x="449084" y="421236"/>
            <a:ext cx="8423369"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Tree construction</a:t>
            </a:r>
            <a:endParaRPr b="1" dirty="0">
              <a:solidFill>
                <a:srgbClr val="4A86E8"/>
              </a:solidFill>
            </a:endParaRPr>
          </a:p>
        </p:txBody>
      </p:sp>
      <p:sp>
        <p:nvSpPr>
          <p:cNvPr id="35" name="TextBox 34">
            <a:extLst>
              <a:ext uri="{FF2B5EF4-FFF2-40B4-BE49-F238E27FC236}">
                <a16:creationId xmlns:a16="http://schemas.microsoft.com/office/drawing/2014/main" id="{20071B30-9943-A801-7FCB-FD817C1E5B04}"/>
              </a:ext>
            </a:extLst>
          </p:cNvPr>
          <p:cNvSpPr txBox="1"/>
          <p:nvPr/>
        </p:nvSpPr>
        <p:spPr>
          <a:xfrm>
            <a:off x="3592958" y="1306414"/>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227E557-3EDF-1999-1BA5-6E7A85D3F7DB}"/>
              </a:ext>
            </a:extLst>
          </p:cNvPr>
          <p:cNvSpPr txBox="1"/>
          <p:nvPr/>
        </p:nvSpPr>
        <p:spPr>
          <a:xfrm>
            <a:off x="3142002" y="3002981"/>
            <a:ext cx="155507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586" name="TextBox 585">
            <a:extLst>
              <a:ext uri="{FF2B5EF4-FFF2-40B4-BE49-F238E27FC236}">
                <a16:creationId xmlns:a16="http://schemas.microsoft.com/office/drawing/2014/main" id="{AEDC0FAC-1664-DBDB-0961-1488B95EB873}"/>
              </a:ext>
            </a:extLst>
          </p:cNvPr>
          <p:cNvSpPr txBox="1"/>
          <p:nvPr/>
        </p:nvSpPr>
        <p:spPr>
          <a:xfrm>
            <a:off x="4196590" y="1264492"/>
            <a:ext cx="493707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 </a:t>
            </a:r>
            <a:r>
              <a:rPr lang="en-US" sz="1600" b="1" i="1" dirty="0">
                <a:latin typeface="Calibri" panose="020F0502020204030204" pitchFamily="34" charset="0"/>
                <a:cs typeface="Calibri" panose="020F0502020204030204" pitchFamily="34" charset="0"/>
              </a:rPr>
              <a:t>G’</a:t>
            </a:r>
            <a:r>
              <a:rPr lang="en-US" sz="1600" dirty="0">
                <a:latin typeface="Calibri" panose="020F0502020204030204" pitchFamily="34" charset="0"/>
                <a:cs typeface="Calibri" panose="020F0502020204030204" pitchFamily="34" charset="0"/>
              </a:rPr>
              <a:t> with vertices embedded onto the eigenspace</a:t>
            </a:r>
          </a:p>
        </p:txBody>
      </p:sp>
      <p:sp>
        <p:nvSpPr>
          <p:cNvPr id="597" name="Freeform: Shape 596">
            <a:extLst>
              <a:ext uri="{FF2B5EF4-FFF2-40B4-BE49-F238E27FC236}">
                <a16:creationId xmlns:a16="http://schemas.microsoft.com/office/drawing/2014/main" id="{1B9D01A1-A181-3C2E-62BC-9E61733FF96D}"/>
              </a:ext>
            </a:extLst>
          </p:cNvPr>
          <p:cNvSpPr/>
          <p:nvPr/>
        </p:nvSpPr>
        <p:spPr>
          <a:xfrm flipH="1">
            <a:off x="2336137" y="2249307"/>
            <a:ext cx="499776" cy="2361281"/>
          </a:xfrm>
          <a:custGeom>
            <a:avLst/>
            <a:gdLst>
              <a:gd name="connsiteX0" fmla="*/ 491715 w 491715"/>
              <a:gd name="connsiteY0" fmla="*/ 0 h 2954867"/>
              <a:gd name="connsiteX1" fmla="*/ 127648 w 491715"/>
              <a:gd name="connsiteY1" fmla="*/ 829734 h 2954867"/>
              <a:gd name="connsiteX2" fmla="*/ 186915 w 491715"/>
              <a:gd name="connsiteY2" fmla="*/ 1278467 h 2954867"/>
              <a:gd name="connsiteX3" fmla="*/ 648 w 491715"/>
              <a:gd name="connsiteY3" fmla="*/ 1871134 h 2954867"/>
              <a:gd name="connsiteX4" fmla="*/ 263115 w 491715"/>
              <a:gd name="connsiteY4" fmla="*/ 2506134 h 2954867"/>
              <a:gd name="connsiteX5" fmla="*/ 373182 w 491715"/>
              <a:gd name="connsiteY5" fmla="*/ 2954867 h 29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15" h="2954867">
                <a:moveTo>
                  <a:pt x="491715" y="0"/>
                </a:moveTo>
                <a:cubicBezTo>
                  <a:pt x="335081" y="308328"/>
                  <a:pt x="178448" y="616656"/>
                  <a:pt x="127648" y="829734"/>
                </a:cubicBezTo>
                <a:cubicBezTo>
                  <a:pt x="76848" y="1042812"/>
                  <a:pt x="208082" y="1104900"/>
                  <a:pt x="186915" y="1278467"/>
                </a:cubicBezTo>
                <a:cubicBezTo>
                  <a:pt x="165748" y="1452034"/>
                  <a:pt x="-12052" y="1666523"/>
                  <a:pt x="648" y="1871134"/>
                </a:cubicBezTo>
                <a:cubicBezTo>
                  <a:pt x="13348" y="2075745"/>
                  <a:pt x="201026" y="2325512"/>
                  <a:pt x="263115" y="2506134"/>
                </a:cubicBezTo>
                <a:cubicBezTo>
                  <a:pt x="325204" y="2686756"/>
                  <a:pt x="349193" y="2820811"/>
                  <a:pt x="373182" y="2954867"/>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extBox 597">
            <a:extLst>
              <a:ext uri="{FF2B5EF4-FFF2-40B4-BE49-F238E27FC236}">
                <a16:creationId xmlns:a16="http://schemas.microsoft.com/office/drawing/2014/main" id="{6AFA5AA7-B545-86E0-99F6-AD6553F420A6}"/>
              </a:ext>
            </a:extLst>
          </p:cNvPr>
          <p:cNvSpPr txBox="1"/>
          <p:nvPr/>
        </p:nvSpPr>
        <p:spPr>
          <a:xfrm>
            <a:off x="1556199" y="4694575"/>
            <a:ext cx="3040596" cy="369332"/>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Tree partitioning</a:t>
            </a:r>
          </a:p>
        </p:txBody>
      </p:sp>
      <p:sp>
        <p:nvSpPr>
          <p:cNvPr id="599" name="TextBox 598">
            <a:extLst>
              <a:ext uri="{FF2B5EF4-FFF2-40B4-BE49-F238E27FC236}">
                <a16:creationId xmlns:a16="http://schemas.microsoft.com/office/drawing/2014/main" id="{7956133D-CBEB-229A-BC83-A07889FB2EFB}"/>
              </a:ext>
            </a:extLst>
          </p:cNvPr>
          <p:cNvSpPr txBox="1"/>
          <p:nvPr/>
        </p:nvSpPr>
        <p:spPr>
          <a:xfrm>
            <a:off x="4271018" y="2434129"/>
            <a:ext cx="4819118" cy="1292662"/>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Spanning tree picks edges for vertices that are :</a:t>
            </a:r>
          </a:p>
          <a:p>
            <a:pPr marL="342900" indent="-342900">
              <a:spcBef>
                <a:spcPts val="600"/>
              </a:spcBef>
              <a:buFont typeface="+mj-lt"/>
              <a:buAutoNum type="arabicPeriod"/>
            </a:pPr>
            <a:r>
              <a:rPr lang="en-US" sz="1800" b="1" dirty="0">
                <a:latin typeface="Calibri" panose="020F0502020204030204" pitchFamily="34" charset="0"/>
                <a:cs typeface="Calibri" panose="020F0502020204030204" pitchFamily="34" charset="0"/>
              </a:rPr>
              <a:t>Physically connected </a:t>
            </a:r>
            <a:r>
              <a:rPr lang="en-US" sz="1600" dirty="0">
                <a:latin typeface="Calibri" panose="020F0502020204030204" pitchFamily="34" charset="0"/>
                <a:cs typeface="Calibri" panose="020F0502020204030204" pitchFamily="34" charset="0"/>
              </a:rPr>
              <a:t>in the original hypergraph</a:t>
            </a:r>
          </a:p>
          <a:p>
            <a:pPr marL="342900" indent="-342900">
              <a:spcBef>
                <a:spcPts val="600"/>
              </a:spcBef>
              <a:buFont typeface="+mj-lt"/>
              <a:buAutoNum type="arabicPeriod"/>
            </a:pPr>
            <a:r>
              <a:rPr lang="en-US" sz="1800" b="1" dirty="0">
                <a:latin typeface="Calibri" panose="020F0502020204030204" pitchFamily="34" charset="0"/>
                <a:cs typeface="Calibri" panose="020F0502020204030204" pitchFamily="34" charset="0"/>
              </a:rPr>
              <a:t>Close</a:t>
            </a:r>
            <a:r>
              <a:rPr lang="en-US" sz="1600" dirty="0">
                <a:latin typeface="Calibri" panose="020F0502020204030204" pitchFamily="34" charset="0"/>
                <a:cs typeface="Calibri" panose="020F0502020204030204" pitchFamily="34" charset="0"/>
              </a:rPr>
              <a:t> in the embedding</a:t>
            </a:r>
          </a:p>
          <a:p>
            <a:pPr marL="342900" indent="-342900">
              <a:buFont typeface="+mj-lt"/>
              <a:buAutoNum type="arabicPeriod"/>
            </a:pPr>
            <a:endParaRPr lang="en-US" sz="1600" dirty="0">
              <a:latin typeface="Calibri" panose="020F0502020204030204" pitchFamily="34" charset="0"/>
              <a:cs typeface="Calibri" panose="020F0502020204030204" pitchFamily="34" charset="0"/>
            </a:endParaRPr>
          </a:p>
        </p:txBody>
      </p:sp>
      <p:sp>
        <p:nvSpPr>
          <p:cNvPr id="600" name="TextBox 599">
            <a:extLst>
              <a:ext uri="{FF2B5EF4-FFF2-40B4-BE49-F238E27FC236}">
                <a16:creationId xmlns:a16="http://schemas.microsoft.com/office/drawing/2014/main" id="{4439C9D4-4FF5-5806-7357-B896E1585B0A}"/>
              </a:ext>
            </a:extLst>
          </p:cNvPr>
          <p:cNvSpPr txBox="1"/>
          <p:nvPr/>
        </p:nvSpPr>
        <p:spPr>
          <a:xfrm>
            <a:off x="4271018" y="4060505"/>
            <a:ext cx="4196398"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We compute multiple spanning trees!</a:t>
            </a:r>
          </a:p>
        </p:txBody>
      </p:sp>
      <p:sp>
        <p:nvSpPr>
          <p:cNvPr id="2" name="TextBox 1">
            <a:extLst>
              <a:ext uri="{FF2B5EF4-FFF2-40B4-BE49-F238E27FC236}">
                <a16:creationId xmlns:a16="http://schemas.microsoft.com/office/drawing/2014/main" id="{0A6C05A0-32EE-D331-C3CC-F4379D6E86E3}"/>
              </a:ext>
            </a:extLst>
          </p:cNvPr>
          <p:cNvSpPr txBox="1"/>
          <p:nvPr/>
        </p:nvSpPr>
        <p:spPr>
          <a:xfrm>
            <a:off x="4196590" y="1628717"/>
            <a:ext cx="4854809" cy="338554"/>
          </a:xfrm>
          <a:prstGeom prst="rect">
            <a:avLst/>
          </a:prstGeom>
          <a:noFill/>
        </p:spPr>
        <p:txBody>
          <a:bodyPr wrap="square" rtlCol="0">
            <a:spAutoFit/>
          </a:bodyPr>
          <a:lstStyle/>
          <a:p>
            <a:r>
              <a:rPr lang="en-US" sz="1600" b="1" i="1" dirty="0">
                <a:latin typeface="Calibri" panose="020F0502020204030204" pitchFamily="34" charset="0"/>
                <a:cs typeface="Calibri" panose="020F0502020204030204" pitchFamily="34" charset="0"/>
              </a:rPr>
              <a:t>G’</a:t>
            </a:r>
            <a:r>
              <a:rPr lang="en-US" sz="1600" dirty="0">
                <a:latin typeface="Calibri" panose="020F0502020204030204" pitchFamily="34" charset="0"/>
                <a:cs typeface="Calibri" panose="020F0502020204030204" pitchFamily="34" charset="0"/>
              </a:rPr>
              <a:t> is spectral </a:t>
            </a:r>
            <a:r>
              <a:rPr lang="en-US" sz="1600" dirty="0" err="1">
                <a:latin typeface="Calibri" panose="020F0502020204030204" pitchFamily="34" charset="0"/>
                <a:cs typeface="Calibri" panose="020F0502020204030204" pitchFamily="34" charset="0"/>
              </a:rPr>
              <a:t>sparsifier</a:t>
            </a:r>
            <a:r>
              <a:rPr lang="en-US" sz="1600" dirty="0">
                <a:latin typeface="Calibri" panose="020F0502020204030204" pitchFamily="34" charset="0"/>
                <a:cs typeface="Calibri" panose="020F0502020204030204" pitchFamily="34" charset="0"/>
              </a:rPr>
              <a:t> of the clique expansion graph</a:t>
            </a:r>
          </a:p>
        </p:txBody>
      </p:sp>
      <p:sp>
        <p:nvSpPr>
          <p:cNvPr id="19" name="TextBox 18">
            <a:extLst>
              <a:ext uri="{FF2B5EF4-FFF2-40B4-BE49-F238E27FC236}">
                <a16:creationId xmlns:a16="http://schemas.microsoft.com/office/drawing/2014/main" id="{F83A78E9-EDC1-4EFD-0121-54BD2D75F2E2}"/>
              </a:ext>
            </a:extLst>
          </p:cNvPr>
          <p:cNvSpPr txBox="1"/>
          <p:nvPr/>
        </p:nvSpPr>
        <p:spPr>
          <a:xfrm>
            <a:off x="3456394" y="3939763"/>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77F6684-DDA9-84A1-C4EA-D0B5346E1292}"/>
              </a:ext>
            </a:extLst>
          </p:cNvPr>
          <p:cNvSpPr txBox="1"/>
          <p:nvPr/>
        </p:nvSpPr>
        <p:spPr>
          <a:xfrm>
            <a:off x="1036133" y="2713354"/>
            <a:ext cx="992566"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6</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30" name="Hexagon 29">
            <a:extLst>
              <a:ext uri="{FF2B5EF4-FFF2-40B4-BE49-F238E27FC236}">
                <a16:creationId xmlns:a16="http://schemas.microsoft.com/office/drawing/2014/main" id="{3DA280D2-E5FD-1428-1F71-2C2383AA8AFA}"/>
              </a:ext>
            </a:extLst>
          </p:cNvPr>
          <p:cNvSpPr/>
          <p:nvPr/>
        </p:nvSpPr>
        <p:spPr>
          <a:xfrm>
            <a:off x="3421024" y="1653833"/>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714D36B-303C-3684-85FF-8E8C615E18FE}"/>
              </a:ext>
            </a:extLst>
          </p:cNvPr>
          <p:cNvSpPr txBox="1"/>
          <p:nvPr/>
        </p:nvSpPr>
        <p:spPr>
          <a:xfrm>
            <a:off x="3095406" y="238160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9DA64263-2F21-4664-3861-090F3BF57A1E}"/>
              </a:ext>
            </a:extLst>
          </p:cNvPr>
          <p:cNvSpPr txBox="1"/>
          <p:nvPr/>
        </p:nvSpPr>
        <p:spPr>
          <a:xfrm>
            <a:off x="1349786" y="3804364"/>
            <a:ext cx="155507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5</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9204506-6D1A-8D8B-B0BA-869E5EA59D71}"/>
              </a:ext>
            </a:extLst>
          </p:cNvPr>
          <p:cNvSpPr txBox="1"/>
          <p:nvPr/>
        </p:nvSpPr>
        <p:spPr>
          <a:xfrm>
            <a:off x="2562084" y="1781266"/>
            <a:ext cx="155507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4</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97954776-DCFF-D129-009E-1DC705DB3015}"/>
              </a:ext>
            </a:extLst>
          </p:cNvPr>
          <p:cNvSpPr txBox="1"/>
          <p:nvPr/>
        </p:nvSpPr>
        <p:spPr>
          <a:xfrm>
            <a:off x="1992420" y="3455701"/>
            <a:ext cx="155507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4" name="Hexagon 3">
            <a:extLst>
              <a:ext uri="{FF2B5EF4-FFF2-40B4-BE49-F238E27FC236}">
                <a16:creationId xmlns:a16="http://schemas.microsoft.com/office/drawing/2014/main" id="{B809BBAE-6426-E1EB-6DB0-5354C36B5153}"/>
              </a:ext>
            </a:extLst>
          </p:cNvPr>
          <p:cNvSpPr/>
          <p:nvPr/>
        </p:nvSpPr>
        <p:spPr>
          <a:xfrm>
            <a:off x="3416329" y="1659193"/>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5DE4181E-0F74-6B5A-0C5C-86C6F94A48F1}"/>
              </a:ext>
            </a:extLst>
          </p:cNvPr>
          <p:cNvSpPr/>
          <p:nvPr/>
        </p:nvSpPr>
        <p:spPr>
          <a:xfrm>
            <a:off x="737008" y="2864161"/>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6" name="Hexagon 5">
            <a:extLst>
              <a:ext uri="{FF2B5EF4-FFF2-40B4-BE49-F238E27FC236}">
                <a16:creationId xmlns:a16="http://schemas.microsoft.com/office/drawing/2014/main" id="{C3038975-952F-DC9C-1A7F-2231C97FEA7C}"/>
              </a:ext>
            </a:extLst>
          </p:cNvPr>
          <p:cNvSpPr/>
          <p:nvPr/>
        </p:nvSpPr>
        <p:spPr>
          <a:xfrm>
            <a:off x="2012746" y="3116457"/>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7502E295-7548-F52F-953B-F2462C797B42}"/>
              </a:ext>
            </a:extLst>
          </p:cNvPr>
          <p:cNvSpPr/>
          <p:nvPr/>
        </p:nvSpPr>
        <p:spPr>
          <a:xfrm>
            <a:off x="1086535" y="4049223"/>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60CE9D46-D52F-BDBF-BCAA-F1F9BC1B59B5}"/>
              </a:ext>
            </a:extLst>
          </p:cNvPr>
          <p:cNvSpPr/>
          <p:nvPr/>
        </p:nvSpPr>
        <p:spPr>
          <a:xfrm>
            <a:off x="2800262" y="2465587"/>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C097FF-D600-D790-0849-F13ED21AD5D7}"/>
              </a:ext>
            </a:extLst>
          </p:cNvPr>
          <p:cNvSpPr txBox="1"/>
          <p:nvPr/>
        </p:nvSpPr>
        <p:spPr>
          <a:xfrm>
            <a:off x="1071672" y="4245171"/>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5</a:t>
            </a:r>
            <a:endParaRPr lang="en-US" sz="1800" b="1" dirty="0">
              <a:latin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E246DD6F-21D0-A580-E62B-E5CC63260C8E}"/>
              </a:ext>
            </a:extLst>
          </p:cNvPr>
          <p:cNvSpPr/>
          <p:nvPr/>
        </p:nvSpPr>
        <p:spPr>
          <a:xfrm>
            <a:off x="3265565" y="3720861"/>
            <a:ext cx="301528" cy="2624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ED370F0-EDC6-9A24-E9E0-A9D90FE9843B}"/>
              </a:ext>
            </a:extLst>
          </p:cNvPr>
          <p:cNvGrpSpPr/>
          <p:nvPr/>
        </p:nvGrpSpPr>
        <p:grpSpPr>
          <a:xfrm>
            <a:off x="1038536" y="1921659"/>
            <a:ext cx="2443410" cy="2127564"/>
            <a:chOff x="1038536" y="1921659"/>
            <a:chExt cx="2443410" cy="2127564"/>
          </a:xfrm>
        </p:grpSpPr>
        <p:cxnSp>
          <p:nvCxnSpPr>
            <p:cNvPr id="11" name="Straight Connector 10">
              <a:extLst>
                <a:ext uri="{FF2B5EF4-FFF2-40B4-BE49-F238E27FC236}">
                  <a16:creationId xmlns:a16="http://schemas.microsoft.com/office/drawing/2014/main" id="{AB63B59B-B40B-ACCE-65B8-E4E6155CE78A}"/>
                </a:ext>
              </a:extLst>
            </p:cNvPr>
            <p:cNvCxnSpPr>
              <a:stCxn id="4" idx="2"/>
              <a:endCxn id="8" idx="5"/>
            </p:cNvCxnSpPr>
            <p:nvPr/>
          </p:nvCxnSpPr>
          <p:spPr>
            <a:xfrm flipH="1">
              <a:off x="3036174" y="1921659"/>
              <a:ext cx="445772" cy="5439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FE9E17C-B22B-6667-8442-A10E390C0969}"/>
                </a:ext>
              </a:extLst>
            </p:cNvPr>
            <p:cNvCxnSpPr>
              <a:stCxn id="6" idx="0"/>
              <a:endCxn id="10" idx="3"/>
            </p:cNvCxnSpPr>
            <p:nvPr/>
          </p:nvCxnSpPr>
          <p:spPr>
            <a:xfrm>
              <a:off x="2314274" y="3247690"/>
              <a:ext cx="951291" cy="604404"/>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B719DB3-F8B3-AFAF-B88D-1935419EC2BA}"/>
                </a:ext>
              </a:extLst>
            </p:cNvPr>
            <p:cNvCxnSpPr>
              <a:cxnSpLocks/>
              <a:stCxn id="8" idx="1"/>
              <a:endCxn id="10" idx="4"/>
            </p:cNvCxnSpPr>
            <p:nvPr/>
          </p:nvCxnSpPr>
          <p:spPr>
            <a:xfrm>
              <a:off x="3036174" y="2728053"/>
              <a:ext cx="295008" cy="99280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06059D9-EF77-3389-9CA8-F950350D48E8}"/>
                </a:ext>
              </a:extLst>
            </p:cNvPr>
            <p:cNvCxnSpPr>
              <a:cxnSpLocks/>
              <a:stCxn id="5" idx="0"/>
              <a:endCxn id="6" idx="3"/>
            </p:cNvCxnSpPr>
            <p:nvPr/>
          </p:nvCxnSpPr>
          <p:spPr>
            <a:xfrm>
              <a:off x="1038536" y="2995394"/>
              <a:ext cx="974210" cy="252296"/>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2A36CD0-9B69-1BC3-4CE8-7507ABEE030D}"/>
                </a:ext>
              </a:extLst>
            </p:cNvPr>
            <p:cNvCxnSpPr>
              <a:stCxn id="6" idx="2"/>
              <a:endCxn id="7" idx="5"/>
            </p:cNvCxnSpPr>
            <p:nvPr/>
          </p:nvCxnSpPr>
          <p:spPr>
            <a:xfrm flipH="1">
              <a:off x="1322447" y="3378923"/>
              <a:ext cx="755916" cy="67030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B399E028-F47D-E0E2-316F-FCE2365C3933}"/>
              </a:ext>
            </a:extLst>
          </p:cNvPr>
          <p:cNvSpPr txBox="1"/>
          <p:nvPr/>
        </p:nvSpPr>
        <p:spPr>
          <a:xfrm>
            <a:off x="511107" y="2481155"/>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6</a:t>
            </a:r>
            <a:endParaRPr lang="en-US" sz="18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AE785A0-E8FB-EF0F-E4A8-57B396453146}"/>
              </a:ext>
            </a:extLst>
          </p:cNvPr>
          <p:cNvSpPr txBox="1"/>
          <p:nvPr/>
        </p:nvSpPr>
        <p:spPr>
          <a:xfrm>
            <a:off x="1951074" y="2741323"/>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x</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03CC8CBF-B4BA-2CA7-7800-B09E90A43D79}"/>
              </a:ext>
            </a:extLst>
          </p:cNvPr>
          <p:cNvGrpSpPr/>
          <p:nvPr/>
        </p:nvGrpSpPr>
        <p:grpSpPr>
          <a:xfrm>
            <a:off x="221990" y="2465883"/>
            <a:ext cx="2516725" cy="1595494"/>
            <a:chOff x="221990" y="1749778"/>
            <a:chExt cx="2516725" cy="1595494"/>
          </a:xfrm>
        </p:grpSpPr>
        <p:sp>
          <p:nvSpPr>
            <p:cNvPr id="43" name="TextBox 42">
              <a:extLst>
                <a:ext uri="{FF2B5EF4-FFF2-40B4-BE49-F238E27FC236}">
                  <a16:creationId xmlns:a16="http://schemas.microsoft.com/office/drawing/2014/main" id="{E4049FEE-DC6A-9EBA-CDBA-A6E0E33F3A2F}"/>
                </a:ext>
              </a:extLst>
            </p:cNvPr>
            <p:cNvSpPr txBox="1"/>
            <p:nvPr/>
          </p:nvSpPr>
          <p:spPr>
            <a:xfrm>
              <a:off x="221990" y="2760497"/>
              <a:ext cx="1075452"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6</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5</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13D4C88-328B-CBD1-858A-3F4803AE8C7E}"/>
                </a:ext>
              </a:extLst>
            </p:cNvPr>
            <p:cNvSpPr txBox="1"/>
            <p:nvPr/>
          </p:nvSpPr>
          <p:spPr>
            <a:xfrm>
              <a:off x="1829935" y="1749778"/>
              <a:ext cx="90878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x</a:t>
              </a:r>
              <a:r>
                <a:rPr lang="en-US" sz="1600" b="1" baseline="-25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a:t>
              </a:r>
              <a:endParaRPr lang="en-US" sz="1600" b="1" baseline="-250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EDDFAB6F-C026-3A31-9928-0BE21E750316}"/>
              </a:ext>
            </a:extLst>
          </p:cNvPr>
          <p:cNvGrpSpPr/>
          <p:nvPr/>
        </p:nvGrpSpPr>
        <p:grpSpPr>
          <a:xfrm>
            <a:off x="972920" y="2596820"/>
            <a:ext cx="1827342" cy="1440926"/>
            <a:chOff x="972920" y="2596820"/>
            <a:chExt cx="1827342" cy="1440926"/>
          </a:xfrm>
        </p:grpSpPr>
        <p:cxnSp>
          <p:nvCxnSpPr>
            <p:cNvPr id="31" name="Straight Connector 30">
              <a:extLst>
                <a:ext uri="{FF2B5EF4-FFF2-40B4-BE49-F238E27FC236}">
                  <a16:creationId xmlns:a16="http://schemas.microsoft.com/office/drawing/2014/main" id="{6BB33ACE-4AA8-D525-5C7D-9682E15D2357}"/>
                </a:ext>
              </a:extLst>
            </p:cNvPr>
            <p:cNvCxnSpPr>
              <a:cxnSpLocks/>
              <a:stCxn id="5" idx="1"/>
            </p:cNvCxnSpPr>
            <p:nvPr/>
          </p:nvCxnSpPr>
          <p:spPr>
            <a:xfrm>
              <a:off x="972920" y="3126627"/>
              <a:ext cx="187735" cy="911119"/>
            </a:xfrm>
            <a:prstGeom prst="line">
              <a:avLst/>
            </a:prstGeom>
            <a:ln w="317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88DEEBC-5FDF-76C4-45F8-97AD58BC5398}"/>
                </a:ext>
              </a:extLst>
            </p:cNvPr>
            <p:cNvCxnSpPr>
              <a:cxnSpLocks/>
              <a:stCxn id="8" idx="3"/>
            </p:cNvCxnSpPr>
            <p:nvPr/>
          </p:nvCxnSpPr>
          <p:spPr>
            <a:xfrm flipH="1">
              <a:off x="2254566" y="2596820"/>
              <a:ext cx="545696" cy="521310"/>
            </a:xfrm>
            <a:prstGeom prst="line">
              <a:avLst/>
            </a:prstGeom>
            <a:ln w="31750"/>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20C43241-5AAC-4326-C9C3-259E96C11E6D}"/>
              </a:ext>
            </a:extLst>
          </p:cNvPr>
          <p:cNvGrpSpPr/>
          <p:nvPr/>
        </p:nvGrpSpPr>
        <p:grpSpPr>
          <a:xfrm>
            <a:off x="1033674" y="1921659"/>
            <a:ext cx="2448271" cy="2121079"/>
            <a:chOff x="1093988" y="1205554"/>
            <a:chExt cx="2387958" cy="2121079"/>
          </a:xfrm>
        </p:grpSpPr>
        <p:cxnSp>
          <p:nvCxnSpPr>
            <p:cNvPr id="20" name="Straight Connector 19">
              <a:extLst>
                <a:ext uri="{FF2B5EF4-FFF2-40B4-BE49-F238E27FC236}">
                  <a16:creationId xmlns:a16="http://schemas.microsoft.com/office/drawing/2014/main" id="{31CEB27A-EF19-0373-A46E-76C57FC455CA}"/>
                </a:ext>
              </a:extLst>
            </p:cNvPr>
            <p:cNvCxnSpPr/>
            <p:nvPr/>
          </p:nvCxnSpPr>
          <p:spPr>
            <a:xfrm flipH="1">
              <a:off x="3036174" y="1205554"/>
              <a:ext cx="445772" cy="543928"/>
            </a:xfrm>
            <a:prstGeom prst="line">
              <a:avLst/>
            </a:prstGeom>
            <a:ln w="69850">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594CA4F-D9C2-DD0C-C52D-8D426455B280}"/>
                </a:ext>
              </a:extLst>
            </p:cNvPr>
            <p:cNvCxnSpPr>
              <a:cxnSpLocks/>
            </p:cNvCxnSpPr>
            <p:nvPr/>
          </p:nvCxnSpPr>
          <p:spPr>
            <a:xfrm>
              <a:off x="2343041" y="2512132"/>
              <a:ext cx="922526" cy="604404"/>
            </a:xfrm>
            <a:prstGeom prst="line">
              <a:avLst/>
            </a:prstGeom>
            <a:ln w="69850">
              <a:solidFill>
                <a:srgbClr val="FF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892A6D7-85C0-F6AC-4749-4C6D29436247}"/>
                </a:ext>
              </a:extLst>
            </p:cNvPr>
            <p:cNvCxnSpPr>
              <a:cxnSpLocks/>
            </p:cNvCxnSpPr>
            <p:nvPr/>
          </p:nvCxnSpPr>
          <p:spPr>
            <a:xfrm>
              <a:off x="3036174" y="2011948"/>
              <a:ext cx="295008" cy="992808"/>
            </a:xfrm>
            <a:prstGeom prst="line">
              <a:avLst/>
            </a:prstGeom>
            <a:ln w="6985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2AC3A8B-B538-298F-3977-224C001B2365}"/>
                </a:ext>
              </a:extLst>
            </p:cNvPr>
            <p:cNvCxnSpPr/>
            <p:nvPr/>
          </p:nvCxnSpPr>
          <p:spPr>
            <a:xfrm>
              <a:off x="1093988" y="2278636"/>
              <a:ext cx="974210" cy="252296"/>
            </a:xfrm>
            <a:prstGeom prst="line">
              <a:avLst/>
            </a:prstGeom>
            <a:ln w="69850">
              <a:solidFill>
                <a:srgbClr val="FF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0BB3388-EFA7-6A9A-70B0-019FB899C570}"/>
                </a:ext>
              </a:extLst>
            </p:cNvPr>
            <p:cNvCxnSpPr>
              <a:cxnSpLocks/>
              <a:stCxn id="6" idx="2"/>
              <a:endCxn id="7" idx="5"/>
            </p:cNvCxnSpPr>
            <p:nvPr/>
          </p:nvCxnSpPr>
          <p:spPr>
            <a:xfrm flipH="1">
              <a:off x="1375647" y="2656333"/>
              <a:ext cx="737294" cy="670300"/>
            </a:xfrm>
            <a:prstGeom prst="line">
              <a:avLst/>
            </a:prstGeom>
            <a:ln w="69850">
              <a:solidFill>
                <a:srgbClr val="FF0000"/>
              </a:solidFill>
            </a:ln>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51820517-A644-1D83-EB44-9959F3B3B01F}"/>
              </a:ext>
            </a:extLst>
          </p:cNvPr>
          <p:cNvSpPr txBox="1"/>
          <p:nvPr/>
        </p:nvSpPr>
        <p:spPr>
          <a:xfrm>
            <a:off x="1077711" y="1765677"/>
            <a:ext cx="873363" cy="523220"/>
          </a:xfrm>
          <a:prstGeom prst="rect">
            <a:avLst/>
          </a:prstGeom>
          <a:noFill/>
        </p:spPr>
        <p:txBody>
          <a:bodyPr wrap="square" rtlCol="0">
            <a:spAutoFit/>
          </a:bodyPr>
          <a:lstStyle/>
          <a:p>
            <a:r>
              <a:rPr lang="en-US" sz="2800" b="1" i="1" dirty="0">
                <a:latin typeface="Calibri" panose="020F0502020204030204" pitchFamily="34" charset="0"/>
                <a:cs typeface="Calibri" panose="020F0502020204030204" pitchFamily="34" charset="0"/>
              </a:rPr>
              <a:t>G’</a:t>
            </a:r>
          </a:p>
        </p:txBody>
      </p:sp>
      <p:sp>
        <p:nvSpPr>
          <p:cNvPr id="33" name="Slide Number Placeholder 32">
            <a:extLst>
              <a:ext uri="{FF2B5EF4-FFF2-40B4-BE49-F238E27FC236}">
                <a16:creationId xmlns:a16="http://schemas.microsoft.com/office/drawing/2014/main" id="{C65DA205-8A03-A678-BBB7-A8569165DB80}"/>
              </a:ext>
            </a:extLst>
          </p:cNvPr>
          <p:cNvSpPr>
            <a:spLocks noGrp="1"/>
          </p:cNvSpPr>
          <p:nvPr>
            <p:ph type="sldNum" idx="12"/>
          </p:nvPr>
        </p:nvSpPr>
        <p:spPr>
          <a:xfrm>
            <a:off x="-1608316" y="4869656"/>
            <a:ext cx="2057400" cy="273844"/>
          </a:xfrm>
        </p:spPr>
        <p:txBody>
          <a:bodyPr/>
          <a:lstStyle/>
          <a:p>
            <a:pPr marL="0" lvl="0" indent="0" algn="r" rtl="0">
              <a:spcBef>
                <a:spcPts val="0"/>
              </a:spcBef>
              <a:spcAft>
                <a:spcPts val="0"/>
              </a:spcAft>
              <a:buNone/>
            </a:pPr>
            <a:fld id="{00000000-1234-1234-1234-123412341234}" type="slidenum">
              <a:rPr lang="en" sz="1600" b="1" smtClean="0"/>
              <a:t>14</a:t>
            </a:fld>
            <a:endParaRPr lang="en" sz="1600" b="1" dirty="0"/>
          </a:p>
        </p:txBody>
      </p:sp>
      <p:grpSp>
        <p:nvGrpSpPr>
          <p:cNvPr id="36" name="Group 35">
            <a:extLst>
              <a:ext uri="{FF2B5EF4-FFF2-40B4-BE49-F238E27FC236}">
                <a16:creationId xmlns:a16="http://schemas.microsoft.com/office/drawing/2014/main" id="{36912B42-CB0A-007E-A38A-930C4E85F55D}"/>
              </a:ext>
            </a:extLst>
          </p:cNvPr>
          <p:cNvGrpSpPr/>
          <p:nvPr/>
        </p:nvGrpSpPr>
        <p:grpSpPr>
          <a:xfrm>
            <a:off x="3861993" y="80501"/>
            <a:ext cx="1533057" cy="412368"/>
            <a:chOff x="1395" y="49299"/>
            <a:chExt cx="1241784" cy="496713"/>
          </a:xfrm>
          <a:solidFill>
            <a:srgbClr val="4472C4"/>
          </a:solidFill>
        </p:grpSpPr>
        <p:sp>
          <p:nvSpPr>
            <p:cNvPr id="37" name="Arrow: Chevron 36">
              <a:extLst>
                <a:ext uri="{FF2B5EF4-FFF2-40B4-BE49-F238E27FC236}">
                  <a16:creationId xmlns:a16="http://schemas.microsoft.com/office/drawing/2014/main" id="{BA6059F9-486D-275A-79E7-4BE4377E8BB4}"/>
                </a:ext>
              </a:extLst>
            </p:cNvPr>
            <p:cNvSpPr/>
            <p:nvPr/>
          </p:nvSpPr>
          <p:spPr>
            <a:xfrm>
              <a:off x="1395" y="49299"/>
              <a:ext cx="1241784" cy="496713"/>
            </a:xfrm>
            <a:prstGeom prst="chevron">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Arrow: Chevron 4">
              <a:extLst>
                <a:ext uri="{FF2B5EF4-FFF2-40B4-BE49-F238E27FC236}">
                  <a16:creationId xmlns:a16="http://schemas.microsoft.com/office/drawing/2014/main" id="{FA2479A2-7401-C6EF-3B7D-5083EFF44BCF}"/>
                </a:ext>
              </a:extLst>
            </p:cNvPr>
            <p:cNvSpPr txBox="1"/>
            <p:nvPr/>
          </p:nvSpPr>
          <p:spPr>
            <a:xfrm>
              <a:off x="249752"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i="0" kern="1200" dirty="0"/>
                <a:t>Supervised Spectral</a:t>
              </a:r>
            </a:p>
          </p:txBody>
        </p:sp>
      </p:grpSp>
      <p:grpSp>
        <p:nvGrpSpPr>
          <p:cNvPr id="39" name="Group 38">
            <a:extLst>
              <a:ext uri="{FF2B5EF4-FFF2-40B4-BE49-F238E27FC236}">
                <a16:creationId xmlns:a16="http://schemas.microsoft.com/office/drawing/2014/main" id="{759366B4-0546-72EA-5AB8-20926B6487AB}"/>
              </a:ext>
            </a:extLst>
          </p:cNvPr>
          <p:cNvGrpSpPr/>
          <p:nvPr/>
        </p:nvGrpSpPr>
        <p:grpSpPr>
          <a:xfrm>
            <a:off x="5381675" y="80501"/>
            <a:ext cx="1638012" cy="412368"/>
            <a:chOff x="1119001" y="49299"/>
            <a:chExt cx="1241784" cy="496713"/>
          </a:xfrm>
          <a:solidFill>
            <a:srgbClr val="203864"/>
          </a:solidFill>
        </p:grpSpPr>
        <p:sp>
          <p:nvSpPr>
            <p:cNvPr id="40" name="Arrow: Chevron 39">
              <a:extLst>
                <a:ext uri="{FF2B5EF4-FFF2-40B4-BE49-F238E27FC236}">
                  <a16:creationId xmlns:a16="http://schemas.microsoft.com/office/drawing/2014/main" id="{D5E9B255-957A-4546-EF13-225F8346CFD5}"/>
                </a:ext>
              </a:extLst>
            </p:cNvPr>
            <p:cNvSpPr/>
            <p:nvPr/>
          </p:nvSpPr>
          <p:spPr>
            <a:xfrm>
              <a:off x="1119001" y="49299"/>
              <a:ext cx="1241784" cy="49671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rrow: Chevron 6">
              <a:extLst>
                <a:ext uri="{FF2B5EF4-FFF2-40B4-BE49-F238E27FC236}">
                  <a16:creationId xmlns:a16="http://schemas.microsoft.com/office/drawing/2014/main" id="{61113B42-1FA6-E7BE-13E4-24E31D9C25ED}"/>
                </a:ext>
              </a:extLst>
            </p:cNvPr>
            <p:cNvSpPr txBox="1"/>
            <p:nvPr/>
          </p:nvSpPr>
          <p:spPr>
            <a:xfrm>
              <a:off x="1367358"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Embedding to partitions</a:t>
              </a:r>
            </a:p>
          </p:txBody>
        </p:sp>
      </p:grpSp>
      <p:grpSp>
        <p:nvGrpSpPr>
          <p:cNvPr id="42" name="Group 41">
            <a:extLst>
              <a:ext uri="{FF2B5EF4-FFF2-40B4-BE49-F238E27FC236}">
                <a16:creationId xmlns:a16="http://schemas.microsoft.com/office/drawing/2014/main" id="{3F82A22C-DF3C-7EEA-B841-092B492D68DB}"/>
              </a:ext>
            </a:extLst>
          </p:cNvPr>
          <p:cNvGrpSpPr/>
          <p:nvPr/>
        </p:nvGrpSpPr>
        <p:grpSpPr>
          <a:xfrm>
            <a:off x="7031057" y="80501"/>
            <a:ext cx="2009180" cy="412368"/>
            <a:chOff x="2236607" y="49299"/>
            <a:chExt cx="1241784" cy="496713"/>
          </a:xfrm>
        </p:grpSpPr>
        <p:sp>
          <p:nvSpPr>
            <p:cNvPr id="44" name="Arrow: Chevron 43">
              <a:extLst>
                <a:ext uri="{FF2B5EF4-FFF2-40B4-BE49-F238E27FC236}">
                  <a16:creationId xmlns:a16="http://schemas.microsoft.com/office/drawing/2014/main" id="{722F1680-B889-A834-22BE-CBDE8539BF8F}"/>
                </a:ext>
              </a:extLst>
            </p:cNvPr>
            <p:cNvSpPr/>
            <p:nvPr/>
          </p:nvSpPr>
          <p:spPr>
            <a:xfrm>
              <a:off x="2236607"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Arrow: Chevron 8">
              <a:extLst>
                <a:ext uri="{FF2B5EF4-FFF2-40B4-BE49-F238E27FC236}">
                  <a16:creationId xmlns:a16="http://schemas.microsoft.com/office/drawing/2014/main" id="{98B1ED58-DB80-1422-6FD4-BC2DA87C8F70}"/>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Cut-overlay based clustering</a:t>
              </a:r>
            </a:p>
          </p:txBody>
        </p:sp>
      </p:grpSp>
      <p:sp>
        <p:nvSpPr>
          <p:cNvPr id="58" name="TextBox 57">
            <a:extLst>
              <a:ext uri="{FF2B5EF4-FFF2-40B4-BE49-F238E27FC236}">
                <a16:creationId xmlns:a16="http://schemas.microsoft.com/office/drawing/2014/main" id="{7918116C-03C5-DD51-414B-E25AF6DE56D4}"/>
              </a:ext>
            </a:extLst>
          </p:cNvPr>
          <p:cNvSpPr txBox="1"/>
          <p:nvPr/>
        </p:nvSpPr>
        <p:spPr>
          <a:xfrm>
            <a:off x="3183678" y="4709542"/>
            <a:ext cx="5375080" cy="338554"/>
          </a:xfrm>
          <a:prstGeom prst="rect">
            <a:avLst/>
          </a:prstGeom>
          <a:noFill/>
        </p:spPr>
        <p:txBody>
          <a:bodyPr wrap="square">
            <a:spAutoFit/>
          </a:bodyPr>
          <a:lstStyle/>
          <a:p>
            <a:r>
              <a:rPr lang="en-US" sz="1600" dirty="0">
                <a:solidFill>
                  <a:srgbClr val="3333CC"/>
                </a:solidFill>
                <a:latin typeface="Calibri" panose="020F0502020204030204" pitchFamily="34" charset="0"/>
                <a:cs typeface="Calibri" panose="020F0502020204030204" pitchFamily="34" charset="0"/>
              </a:rPr>
              <a:t>(Section 4.3 of paper) </a:t>
            </a:r>
            <a:endParaRPr lang="en-US" sz="1600" dirty="0">
              <a:solidFill>
                <a:srgbClr val="3333CC"/>
              </a:solidFill>
            </a:endParaRPr>
          </a:p>
        </p:txBody>
      </p:sp>
    </p:spTree>
    <p:extLst>
      <p:ext uri="{BB962C8B-B14F-4D97-AF65-F5344CB8AC3E}">
        <p14:creationId xmlns:p14="http://schemas.microsoft.com/office/powerpoint/2010/main" val="39147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 grpId="0" animBg="1"/>
      <p:bldP spid="598" grpId="0"/>
      <p:bldP spid="599" grpId="0"/>
      <p:bldP spid="600"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44" name="Picture 43">
            <a:extLst>
              <a:ext uri="{FF2B5EF4-FFF2-40B4-BE49-F238E27FC236}">
                <a16:creationId xmlns:a16="http://schemas.microsoft.com/office/drawing/2014/main" id="{252C97E2-FE66-D862-1EC7-6D27CA73F44E}"/>
              </a:ext>
            </a:extLst>
          </p:cNvPr>
          <p:cNvPicPr>
            <a:picLocks noChangeAspect="1"/>
          </p:cNvPicPr>
          <p:nvPr/>
        </p:nvPicPr>
        <p:blipFill>
          <a:blip r:embed="rId3"/>
          <a:stretch>
            <a:fillRect/>
          </a:stretch>
        </p:blipFill>
        <p:spPr>
          <a:xfrm>
            <a:off x="444802" y="2985625"/>
            <a:ext cx="2611865" cy="2022230"/>
          </a:xfrm>
          <a:prstGeom prst="rect">
            <a:avLst/>
          </a:prstGeom>
        </p:spPr>
      </p:pic>
      <p:pic>
        <p:nvPicPr>
          <p:cNvPr id="45" name="Picture 44">
            <a:extLst>
              <a:ext uri="{FF2B5EF4-FFF2-40B4-BE49-F238E27FC236}">
                <a16:creationId xmlns:a16="http://schemas.microsoft.com/office/drawing/2014/main" id="{75E59592-62FC-C999-BDA4-B4F3FC5490E6}"/>
              </a:ext>
            </a:extLst>
          </p:cNvPr>
          <p:cNvPicPr>
            <a:picLocks noChangeAspect="1"/>
          </p:cNvPicPr>
          <p:nvPr/>
        </p:nvPicPr>
        <p:blipFill>
          <a:blip r:embed="rId3"/>
          <a:stretch>
            <a:fillRect/>
          </a:stretch>
        </p:blipFill>
        <p:spPr>
          <a:xfrm>
            <a:off x="3436618" y="3024268"/>
            <a:ext cx="2519049" cy="1950367"/>
          </a:xfrm>
          <a:prstGeom prst="rect">
            <a:avLst/>
          </a:prstGeom>
        </p:spPr>
      </p:pic>
      <p:sp>
        <p:nvSpPr>
          <p:cNvPr id="611" name="Google Shape;611;gff9a39b978_1_875"/>
          <p:cNvSpPr txBox="1">
            <a:spLocks noGrp="1"/>
          </p:cNvSpPr>
          <p:nvPr>
            <p:ph type="title"/>
          </p:nvPr>
        </p:nvSpPr>
        <p:spPr>
          <a:xfrm>
            <a:off x="449084" y="-149453"/>
            <a:ext cx="8423369"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Tree partitioning</a:t>
            </a:r>
            <a:endParaRPr b="1" dirty="0">
              <a:solidFill>
                <a:srgbClr val="4A86E8"/>
              </a:solidFill>
            </a:endParaRPr>
          </a:p>
        </p:txBody>
      </p:sp>
      <p:sp>
        <p:nvSpPr>
          <p:cNvPr id="599" name="Hexagon 598">
            <a:extLst>
              <a:ext uri="{FF2B5EF4-FFF2-40B4-BE49-F238E27FC236}">
                <a16:creationId xmlns:a16="http://schemas.microsoft.com/office/drawing/2014/main" id="{6D4AB2C2-F25C-3FDB-2FD2-E9966266485B}"/>
              </a:ext>
            </a:extLst>
          </p:cNvPr>
          <p:cNvSpPr/>
          <p:nvPr/>
        </p:nvSpPr>
        <p:spPr>
          <a:xfrm>
            <a:off x="3630660" y="4544166"/>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Hexagon 599">
            <a:extLst>
              <a:ext uri="{FF2B5EF4-FFF2-40B4-BE49-F238E27FC236}">
                <a16:creationId xmlns:a16="http://schemas.microsoft.com/office/drawing/2014/main" id="{739EF7B3-5614-C280-E3CA-A950B86E79D6}"/>
              </a:ext>
            </a:extLst>
          </p:cNvPr>
          <p:cNvSpPr/>
          <p:nvPr/>
        </p:nvSpPr>
        <p:spPr>
          <a:xfrm>
            <a:off x="3630660" y="3654127"/>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Hexagon 600">
            <a:extLst>
              <a:ext uri="{FF2B5EF4-FFF2-40B4-BE49-F238E27FC236}">
                <a16:creationId xmlns:a16="http://schemas.microsoft.com/office/drawing/2014/main" id="{22C14A78-AE6B-3DC5-59F8-DC44A8B34D46}"/>
              </a:ext>
            </a:extLst>
          </p:cNvPr>
          <p:cNvSpPr/>
          <p:nvPr/>
        </p:nvSpPr>
        <p:spPr>
          <a:xfrm>
            <a:off x="4274651" y="3197433"/>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Hexagon 601">
            <a:extLst>
              <a:ext uri="{FF2B5EF4-FFF2-40B4-BE49-F238E27FC236}">
                <a16:creationId xmlns:a16="http://schemas.microsoft.com/office/drawing/2014/main" id="{9088A511-07ED-1D25-6B95-E007F729A521}"/>
              </a:ext>
            </a:extLst>
          </p:cNvPr>
          <p:cNvSpPr/>
          <p:nvPr/>
        </p:nvSpPr>
        <p:spPr>
          <a:xfrm>
            <a:off x="5320928" y="3403743"/>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Hexagon 602">
            <a:extLst>
              <a:ext uri="{FF2B5EF4-FFF2-40B4-BE49-F238E27FC236}">
                <a16:creationId xmlns:a16="http://schemas.microsoft.com/office/drawing/2014/main" id="{0A3E0F7C-7DA1-159F-C406-2CF4E57DA395}"/>
              </a:ext>
            </a:extLst>
          </p:cNvPr>
          <p:cNvSpPr/>
          <p:nvPr/>
        </p:nvSpPr>
        <p:spPr>
          <a:xfrm>
            <a:off x="4549125" y="4295760"/>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Hexagon 603">
            <a:extLst>
              <a:ext uri="{FF2B5EF4-FFF2-40B4-BE49-F238E27FC236}">
                <a16:creationId xmlns:a16="http://schemas.microsoft.com/office/drawing/2014/main" id="{60C637CC-7006-F356-5E8B-4709005183DF}"/>
              </a:ext>
            </a:extLst>
          </p:cNvPr>
          <p:cNvSpPr/>
          <p:nvPr/>
        </p:nvSpPr>
        <p:spPr>
          <a:xfrm>
            <a:off x="5158648" y="4529973"/>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extBox 604">
            <a:extLst>
              <a:ext uri="{FF2B5EF4-FFF2-40B4-BE49-F238E27FC236}">
                <a16:creationId xmlns:a16="http://schemas.microsoft.com/office/drawing/2014/main" id="{68CCF763-4EBD-2A95-9E05-378123FE77B1}"/>
              </a:ext>
            </a:extLst>
          </p:cNvPr>
          <p:cNvSpPr txBox="1"/>
          <p:nvPr/>
        </p:nvSpPr>
        <p:spPr>
          <a:xfrm>
            <a:off x="3595488" y="3565663"/>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606" name="TextBox 605">
            <a:extLst>
              <a:ext uri="{FF2B5EF4-FFF2-40B4-BE49-F238E27FC236}">
                <a16:creationId xmlns:a16="http://schemas.microsoft.com/office/drawing/2014/main" id="{BBA3B466-FA3F-03D6-53F5-C4016E95B780}"/>
              </a:ext>
            </a:extLst>
          </p:cNvPr>
          <p:cNvSpPr txBox="1"/>
          <p:nvPr/>
        </p:nvSpPr>
        <p:spPr>
          <a:xfrm>
            <a:off x="4246515" y="310356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607" name="TextBox 606">
            <a:extLst>
              <a:ext uri="{FF2B5EF4-FFF2-40B4-BE49-F238E27FC236}">
                <a16:creationId xmlns:a16="http://schemas.microsoft.com/office/drawing/2014/main" id="{B4C0C5DE-F384-D1C2-1708-68125C71B838}"/>
              </a:ext>
            </a:extLst>
          </p:cNvPr>
          <p:cNvSpPr txBox="1"/>
          <p:nvPr/>
        </p:nvSpPr>
        <p:spPr>
          <a:xfrm>
            <a:off x="5294104" y="3317002"/>
            <a:ext cx="526817"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608" name="TextBox 607">
            <a:extLst>
              <a:ext uri="{FF2B5EF4-FFF2-40B4-BE49-F238E27FC236}">
                <a16:creationId xmlns:a16="http://schemas.microsoft.com/office/drawing/2014/main" id="{9FC19550-CCBE-D720-EE13-C537D743D7E3}"/>
              </a:ext>
            </a:extLst>
          </p:cNvPr>
          <p:cNvSpPr txBox="1"/>
          <p:nvPr/>
        </p:nvSpPr>
        <p:spPr>
          <a:xfrm>
            <a:off x="4526850" y="420721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5</a:t>
            </a:r>
            <a:endParaRPr lang="en-US" sz="1800" b="1" dirty="0">
              <a:latin typeface="Calibri" panose="020F0502020204030204" pitchFamily="34" charset="0"/>
              <a:cs typeface="Calibri" panose="020F0502020204030204" pitchFamily="34" charset="0"/>
            </a:endParaRPr>
          </a:p>
        </p:txBody>
      </p:sp>
      <p:sp>
        <p:nvSpPr>
          <p:cNvPr id="609" name="TextBox 608">
            <a:extLst>
              <a:ext uri="{FF2B5EF4-FFF2-40B4-BE49-F238E27FC236}">
                <a16:creationId xmlns:a16="http://schemas.microsoft.com/office/drawing/2014/main" id="{BD216FE8-E4B6-0CD1-4117-9C15574BF0E5}"/>
              </a:ext>
            </a:extLst>
          </p:cNvPr>
          <p:cNvSpPr txBox="1"/>
          <p:nvPr/>
        </p:nvSpPr>
        <p:spPr>
          <a:xfrm>
            <a:off x="5130507" y="444273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6</a:t>
            </a:r>
            <a:endParaRPr lang="en-US" sz="1800" b="1" dirty="0">
              <a:latin typeface="Calibri" panose="020F0502020204030204" pitchFamily="34" charset="0"/>
              <a:cs typeface="Calibri" panose="020F0502020204030204" pitchFamily="34" charset="0"/>
            </a:endParaRPr>
          </a:p>
        </p:txBody>
      </p:sp>
      <p:sp>
        <p:nvSpPr>
          <p:cNvPr id="610" name="TextBox 609">
            <a:extLst>
              <a:ext uri="{FF2B5EF4-FFF2-40B4-BE49-F238E27FC236}">
                <a16:creationId xmlns:a16="http://schemas.microsoft.com/office/drawing/2014/main" id="{AAFE5416-782F-C6A1-5115-1E92525BCCC5}"/>
              </a:ext>
            </a:extLst>
          </p:cNvPr>
          <p:cNvSpPr txBox="1"/>
          <p:nvPr/>
        </p:nvSpPr>
        <p:spPr>
          <a:xfrm>
            <a:off x="3588074" y="4456918"/>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612" name="TextBox 611">
            <a:extLst>
              <a:ext uri="{FF2B5EF4-FFF2-40B4-BE49-F238E27FC236}">
                <a16:creationId xmlns:a16="http://schemas.microsoft.com/office/drawing/2014/main" id="{8CD5F4B5-2D2D-E410-2879-CB801BB5CB71}"/>
              </a:ext>
            </a:extLst>
          </p:cNvPr>
          <p:cNvSpPr txBox="1"/>
          <p:nvPr/>
        </p:nvSpPr>
        <p:spPr>
          <a:xfrm>
            <a:off x="3781424" y="304785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613" name="TextBox 612">
            <a:extLst>
              <a:ext uri="{FF2B5EF4-FFF2-40B4-BE49-F238E27FC236}">
                <a16:creationId xmlns:a16="http://schemas.microsoft.com/office/drawing/2014/main" id="{9E58192B-AB49-D10E-701A-9EF2E73DA042}"/>
              </a:ext>
            </a:extLst>
          </p:cNvPr>
          <p:cNvSpPr txBox="1"/>
          <p:nvPr/>
        </p:nvSpPr>
        <p:spPr>
          <a:xfrm>
            <a:off x="3736779" y="4020528"/>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614" name="TextBox 613">
            <a:extLst>
              <a:ext uri="{FF2B5EF4-FFF2-40B4-BE49-F238E27FC236}">
                <a16:creationId xmlns:a16="http://schemas.microsoft.com/office/drawing/2014/main" id="{4CC6B7A6-B0F8-1CA7-FCF5-3DA3B1416B68}"/>
              </a:ext>
            </a:extLst>
          </p:cNvPr>
          <p:cNvSpPr txBox="1"/>
          <p:nvPr/>
        </p:nvSpPr>
        <p:spPr>
          <a:xfrm>
            <a:off x="4483461" y="297682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615" name="TextBox 614">
            <a:extLst>
              <a:ext uri="{FF2B5EF4-FFF2-40B4-BE49-F238E27FC236}">
                <a16:creationId xmlns:a16="http://schemas.microsoft.com/office/drawing/2014/main" id="{85D343A2-31CC-B206-B7B7-8FA81C66BFD6}"/>
              </a:ext>
            </a:extLst>
          </p:cNvPr>
          <p:cNvSpPr txBox="1"/>
          <p:nvPr/>
        </p:nvSpPr>
        <p:spPr>
          <a:xfrm>
            <a:off x="4938591" y="406537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625" name="Freeform: Shape 624">
            <a:extLst>
              <a:ext uri="{FF2B5EF4-FFF2-40B4-BE49-F238E27FC236}">
                <a16:creationId xmlns:a16="http://schemas.microsoft.com/office/drawing/2014/main" id="{90B6703E-0D55-6A6C-1FED-EBD4FD7D8FB0}"/>
              </a:ext>
            </a:extLst>
          </p:cNvPr>
          <p:cNvSpPr/>
          <p:nvPr/>
        </p:nvSpPr>
        <p:spPr>
          <a:xfrm>
            <a:off x="3415744" y="2912012"/>
            <a:ext cx="1613458" cy="2074985"/>
          </a:xfrm>
          <a:custGeom>
            <a:avLst/>
            <a:gdLst>
              <a:gd name="connsiteX0" fmla="*/ 2707 w 1613458"/>
              <a:gd name="connsiteY0" fmla="*/ 28136 h 2074985"/>
              <a:gd name="connsiteX1" fmla="*/ 1613458 w 1613458"/>
              <a:gd name="connsiteY1" fmla="*/ 0 h 2074985"/>
              <a:gd name="connsiteX2" fmla="*/ 565415 w 1613458"/>
              <a:gd name="connsiteY2" fmla="*/ 2067951 h 2074985"/>
              <a:gd name="connsiteX3" fmla="*/ 2707 w 1613458"/>
              <a:gd name="connsiteY3" fmla="*/ 2074985 h 2074985"/>
              <a:gd name="connsiteX4" fmla="*/ 2707 w 1613458"/>
              <a:gd name="connsiteY4" fmla="*/ 28136 h 20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8" h="2074985">
                <a:moveTo>
                  <a:pt x="2707" y="28136"/>
                </a:moveTo>
                <a:lnTo>
                  <a:pt x="1613458" y="0"/>
                </a:lnTo>
                <a:lnTo>
                  <a:pt x="565415" y="2067951"/>
                </a:lnTo>
                <a:lnTo>
                  <a:pt x="2707" y="2074985"/>
                </a:lnTo>
                <a:cubicBezTo>
                  <a:pt x="362" y="1390357"/>
                  <a:pt x="-1982" y="705730"/>
                  <a:pt x="2707" y="28136"/>
                </a:cubicBezTo>
                <a:close/>
              </a:path>
            </a:pathLst>
          </a:custGeom>
          <a:solidFill>
            <a:schemeClr val="accent1">
              <a:alpha val="0"/>
            </a:schemeClr>
          </a:solidFill>
          <a:ln w="539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Freeform: Shape 625">
            <a:extLst>
              <a:ext uri="{FF2B5EF4-FFF2-40B4-BE49-F238E27FC236}">
                <a16:creationId xmlns:a16="http://schemas.microsoft.com/office/drawing/2014/main" id="{4B94FFA0-138D-84AD-1646-6FBCCD3C7BB7}"/>
              </a:ext>
            </a:extLst>
          </p:cNvPr>
          <p:cNvSpPr/>
          <p:nvPr/>
        </p:nvSpPr>
        <p:spPr>
          <a:xfrm>
            <a:off x="4171257" y="2912012"/>
            <a:ext cx="1826996" cy="2062103"/>
          </a:xfrm>
          <a:custGeom>
            <a:avLst/>
            <a:gdLst>
              <a:gd name="connsiteX0" fmla="*/ 984739 w 1913206"/>
              <a:gd name="connsiteY0" fmla="*/ 14068 h 2074985"/>
              <a:gd name="connsiteX1" fmla="*/ 0 w 1913206"/>
              <a:gd name="connsiteY1" fmla="*/ 2074985 h 2074985"/>
              <a:gd name="connsiteX2" fmla="*/ 1906173 w 1913206"/>
              <a:gd name="connsiteY2" fmla="*/ 2053883 h 2074985"/>
              <a:gd name="connsiteX3" fmla="*/ 1913206 w 1913206"/>
              <a:gd name="connsiteY3" fmla="*/ 0 h 2074985"/>
              <a:gd name="connsiteX4" fmla="*/ 984739 w 1913206"/>
              <a:gd name="connsiteY4" fmla="*/ 14068 h 20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206" h="2074985">
                <a:moveTo>
                  <a:pt x="984739" y="14068"/>
                </a:moveTo>
                <a:lnTo>
                  <a:pt x="0" y="2074985"/>
                </a:lnTo>
                <a:lnTo>
                  <a:pt x="1906173" y="2053883"/>
                </a:lnTo>
                <a:cubicBezTo>
                  <a:pt x="1908517" y="1369255"/>
                  <a:pt x="1910862" y="684628"/>
                  <a:pt x="1913206" y="0"/>
                </a:cubicBezTo>
                <a:lnTo>
                  <a:pt x="984739" y="14068"/>
                </a:lnTo>
                <a:close/>
              </a:path>
            </a:pathLst>
          </a:custGeom>
          <a:solidFill>
            <a:schemeClr val="accent1">
              <a:alpha val="0"/>
            </a:scheme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id="{18C674BC-C90B-FFCB-59E2-C95F344F588E}"/>
              </a:ext>
            </a:extLst>
          </p:cNvPr>
          <p:cNvSpPr/>
          <p:nvPr/>
        </p:nvSpPr>
        <p:spPr>
          <a:xfrm>
            <a:off x="5594060" y="1910187"/>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60E85D3-0B83-9C14-1AE8-CBEC31F82164}"/>
              </a:ext>
            </a:extLst>
          </p:cNvPr>
          <p:cNvSpPr txBox="1"/>
          <p:nvPr/>
        </p:nvSpPr>
        <p:spPr>
          <a:xfrm>
            <a:off x="5560694" y="1831225"/>
            <a:ext cx="400139"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6</a:t>
            </a:r>
            <a:endParaRPr lang="en-US" sz="1800" b="1" dirty="0">
              <a:latin typeface="Calibri" panose="020F0502020204030204" pitchFamily="34" charset="0"/>
              <a:cs typeface="Calibri" panose="020F0502020204030204" pitchFamily="34" charset="0"/>
            </a:endParaRPr>
          </a:p>
        </p:txBody>
      </p:sp>
      <p:sp>
        <p:nvSpPr>
          <p:cNvPr id="36" name="Hexagon 35">
            <a:extLst>
              <a:ext uri="{FF2B5EF4-FFF2-40B4-BE49-F238E27FC236}">
                <a16:creationId xmlns:a16="http://schemas.microsoft.com/office/drawing/2014/main" id="{019F038C-51FB-4953-7EBE-1618CD76734F}"/>
              </a:ext>
            </a:extLst>
          </p:cNvPr>
          <p:cNvSpPr/>
          <p:nvPr/>
        </p:nvSpPr>
        <p:spPr>
          <a:xfrm>
            <a:off x="3505267" y="1119161"/>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1540506F-CAA4-4E90-0B9B-C9075EE14EEB}"/>
              </a:ext>
            </a:extLst>
          </p:cNvPr>
          <p:cNvSpPr/>
          <p:nvPr/>
        </p:nvSpPr>
        <p:spPr>
          <a:xfrm>
            <a:off x="3487805" y="1803371"/>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0C9342D9-4063-E458-31B0-BD19A03354C0}"/>
              </a:ext>
            </a:extLst>
          </p:cNvPr>
          <p:cNvSpPr/>
          <p:nvPr/>
        </p:nvSpPr>
        <p:spPr>
          <a:xfrm>
            <a:off x="4257600" y="761488"/>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8EE6FC33-60A6-E4BA-F1FF-F8484084A711}"/>
              </a:ext>
            </a:extLst>
          </p:cNvPr>
          <p:cNvSpPr/>
          <p:nvPr/>
        </p:nvSpPr>
        <p:spPr>
          <a:xfrm>
            <a:off x="5285802" y="956225"/>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2D061453-E41B-90FD-6837-9F1C82595B96}"/>
              </a:ext>
            </a:extLst>
          </p:cNvPr>
          <p:cNvSpPr/>
          <p:nvPr/>
        </p:nvSpPr>
        <p:spPr>
          <a:xfrm>
            <a:off x="4764362" y="1643042"/>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EFC116-F7FF-2030-4047-320089E57E8E}"/>
              </a:ext>
            </a:extLst>
          </p:cNvPr>
          <p:cNvSpPr txBox="1"/>
          <p:nvPr/>
        </p:nvSpPr>
        <p:spPr>
          <a:xfrm>
            <a:off x="3452227" y="172084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32CD47B8-8005-8850-EDB0-D6F97900F131}"/>
              </a:ext>
            </a:extLst>
          </p:cNvPr>
          <p:cNvSpPr txBox="1"/>
          <p:nvPr/>
        </p:nvSpPr>
        <p:spPr>
          <a:xfrm>
            <a:off x="3480409" y="1034415"/>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117DB9E-98C5-485E-F874-381E8527BC7B}"/>
              </a:ext>
            </a:extLst>
          </p:cNvPr>
          <p:cNvSpPr txBox="1"/>
          <p:nvPr/>
        </p:nvSpPr>
        <p:spPr>
          <a:xfrm>
            <a:off x="4231160" y="67974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419D729-637C-ABC8-50AD-CB00690D508E}"/>
              </a:ext>
            </a:extLst>
          </p:cNvPr>
          <p:cNvSpPr txBox="1"/>
          <p:nvPr/>
        </p:nvSpPr>
        <p:spPr>
          <a:xfrm>
            <a:off x="5263176" y="869417"/>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5266CBD-2A7F-94CC-7E65-35C6067D879C}"/>
              </a:ext>
            </a:extLst>
          </p:cNvPr>
          <p:cNvSpPr txBox="1"/>
          <p:nvPr/>
        </p:nvSpPr>
        <p:spPr>
          <a:xfrm>
            <a:off x="4726147" y="1551789"/>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5</a:t>
            </a:r>
            <a:endParaRPr lang="en-US" sz="1800" b="1" dirty="0">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F15D2058-5E6D-3851-AB14-6ADD1943D60D}"/>
              </a:ext>
            </a:extLst>
          </p:cNvPr>
          <p:cNvCxnSpPr>
            <a:cxnSpLocks/>
          </p:cNvCxnSpPr>
          <p:nvPr/>
        </p:nvCxnSpPr>
        <p:spPr>
          <a:xfrm>
            <a:off x="3631661" y="1388688"/>
            <a:ext cx="0" cy="414683"/>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714FDED-2553-7CE9-83A8-A69A6F430308}"/>
              </a:ext>
            </a:extLst>
          </p:cNvPr>
          <p:cNvCxnSpPr>
            <a:cxnSpLocks/>
            <a:endCxn id="36" idx="5"/>
          </p:cNvCxnSpPr>
          <p:nvPr/>
        </p:nvCxnSpPr>
        <p:spPr>
          <a:xfrm flipH="1">
            <a:off x="3741179" y="911819"/>
            <a:ext cx="514448" cy="207342"/>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F7E5AE0-CE40-9995-2965-3414643A31B2}"/>
              </a:ext>
            </a:extLst>
          </p:cNvPr>
          <p:cNvCxnSpPr>
            <a:cxnSpLocks/>
            <a:stCxn id="40" idx="3"/>
          </p:cNvCxnSpPr>
          <p:nvPr/>
        </p:nvCxnSpPr>
        <p:spPr>
          <a:xfrm flipH="1" flipV="1">
            <a:off x="4540607" y="911819"/>
            <a:ext cx="745195" cy="175639"/>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1F1C87C-7376-E5E1-F734-44EFC5F83BCA}"/>
              </a:ext>
            </a:extLst>
          </p:cNvPr>
          <p:cNvCxnSpPr>
            <a:cxnSpLocks/>
            <a:stCxn id="42" idx="4"/>
          </p:cNvCxnSpPr>
          <p:nvPr/>
        </p:nvCxnSpPr>
        <p:spPr>
          <a:xfrm flipH="1" flipV="1">
            <a:off x="5522990" y="1213049"/>
            <a:ext cx="136687" cy="697138"/>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04091FC-AB02-C9FF-466B-847CA745F28F}"/>
              </a:ext>
            </a:extLst>
          </p:cNvPr>
          <p:cNvCxnSpPr>
            <a:cxnSpLocks/>
            <a:stCxn id="41" idx="5"/>
          </p:cNvCxnSpPr>
          <p:nvPr/>
        </p:nvCxnSpPr>
        <p:spPr>
          <a:xfrm flipV="1">
            <a:off x="5000274" y="1200682"/>
            <a:ext cx="350964" cy="442360"/>
          </a:xfrm>
          <a:prstGeom prst="line">
            <a:avLst/>
          </a:prstGeom>
          <a:ln w="25400"/>
        </p:spPr>
        <p:style>
          <a:lnRef idx="1">
            <a:schemeClr val="dk1"/>
          </a:lnRef>
          <a:fillRef idx="0">
            <a:schemeClr val="dk1"/>
          </a:fillRef>
          <a:effectRef idx="0">
            <a:schemeClr val="dk1"/>
          </a:effectRef>
          <a:fontRef idx="minor">
            <a:schemeClr val="tx1"/>
          </a:fontRef>
        </p:style>
      </p:cxnSp>
      <p:sp>
        <p:nvSpPr>
          <p:cNvPr id="627" name="TextBox 626">
            <a:extLst>
              <a:ext uri="{FF2B5EF4-FFF2-40B4-BE49-F238E27FC236}">
                <a16:creationId xmlns:a16="http://schemas.microsoft.com/office/drawing/2014/main" id="{9D7D1C6D-4AE4-E1CC-3B2A-0A96FF269907}"/>
              </a:ext>
            </a:extLst>
          </p:cNvPr>
          <p:cNvSpPr txBox="1"/>
          <p:nvPr/>
        </p:nvSpPr>
        <p:spPr>
          <a:xfrm>
            <a:off x="3831653" y="1167173"/>
            <a:ext cx="194233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Spanning tree</a:t>
            </a:r>
          </a:p>
        </p:txBody>
      </p:sp>
      <p:sp>
        <p:nvSpPr>
          <p:cNvPr id="629" name="TextBox 628">
            <a:extLst>
              <a:ext uri="{FF2B5EF4-FFF2-40B4-BE49-F238E27FC236}">
                <a16:creationId xmlns:a16="http://schemas.microsoft.com/office/drawing/2014/main" id="{ACF1FE6D-913A-66AF-BE41-D4472CF71BE6}"/>
              </a:ext>
            </a:extLst>
          </p:cNvPr>
          <p:cNvSpPr txBox="1"/>
          <p:nvPr/>
        </p:nvSpPr>
        <p:spPr>
          <a:xfrm>
            <a:off x="1186346" y="553559"/>
            <a:ext cx="194233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Hypergraph</a:t>
            </a:r>
          </a:p>
        </p:txBody>
      </p:sp>
      <p:sp>
        <p:nvSpPr>
          <p:cNvPr id="632" name="TextBox 631">
            <a:extLst>
              <a:ext uri="{FF2B5EF4-FFF2-40B4-BE49-F238E27FC236}">
                <a16:creationId xmlns:a16="http://schemas.microsoft.com/office/drawing/2014/main" id="{1F992571-A544-1E79-DD76-CF91C8694607}"/>
              </a:ext>
            </a:extLst>
          </p:cNvPr>
          <p:cNvSpPr txBox="1"/>
          <p:nvPr/>
        </p:nvSpPr>
        <p:spPr>
          <a:xfrm>
            <a:off x="5998253" y="4533488"/>
            <a:ext cx="1942336" cy="584775"/>
          </a:xfrm>
          <a:prstGeom prst="rect">
            <a:avLst/>
          </a:prstGeom>
          <a:noFill/>
        </p:spPr>
        <p:txBody>
          <a:bodyPr wrap="square" rtlCol="0">
            <a:spAutoFit/>
          </a:bodyPr>
          <a:lstStyle/>
          <a:p>
            <a:r>
              <a:rPr lang="en-US" sz="1600" b="1" dirty="0">
                <a:solidFill>
                  <a:srgbClr val="00B0F0"/>
                </a:solidFill>
                <a:latin typeface="Calibri" panose="020F0502020204030204" pitchFamily="34" charset="0"/>
                <a:cs typeface="Calibri" panose="020F0502020204030204" pitchFamily="34" charset="0"/>
              </a:rPr>
              <a:t>Partition cuts through e</a:t>
            </a:r>
            <a:r>
              <a:rPr lang="en-US" sz="1600" b="1" baseline="-25000" dirty="0">
                <a:solidFill>
                  <a:srgbClr val="00B0F0"/>
                </a:solidFill>
                <a:latin typeface="Calibri" panose="020F0502020204030204" pitchFamily="34" charset="0"/>
                <a:cs typeface="Calibri" panose="020F0502020204030204" pitchFamily="34" charset="0"/>
              </a:rPr>
              <a:t>1</a:t>
            </a:r>
            <a:r>
              <a:rPr lang="en-US" sz="1600" b="1" dirty="0">
                <a:solidFill>
                  <a:srgbClr val="00B0F0"/>
                </a:solidFill>
                <a:latin typeface="Calibri" panose="020F0502020204030204" pitchFamily="34" charset="0"/>
                <a:cs typeface="Calibri" panose="020F0502020204030204" pitchFamily="34" charset="0"/>
              </a:rPr>
              <a:t> and e</a:t>
            </a:r>
            <a:r>
              <a:rPr lang="en-US" sz="1600" b="1" baseline="-25000" dirty="0">
                <a:solidFill>
                  <a:srgbClr val="00B0F0"/>
                </a:solidFill>
                <a:latin typeface="Calibri" panose="020F0502020204030204" pitchFamily="34" charset="0"/>
                <a:cs typeface="Calibri" panose="020F0502020204030204" pitchFamily="34" charset="0"/>
              </a:rPr>
              <a:t>2</a:t>
            </a:r>
            <a:endParaRPr lang="en-US" sz="1600" b="1" dirty="0">
              <a:solidFill>
                <a:srgbClr val="00B0F0"/>
              </a:solidFill>
              <a:latin typeface="Calibri" panose="020F0502020204030204" pitchFamily="34" charset="0"/>
              <a:cs typeface="Calibri" panose="020F0502020204030204" pitchFamily="34" charset="0"/>
            </a:endParaRPr>
          </a:p>
        </p:txBody>
      </p:sp>
      <p:sp>
        <p:nvSpPr>
          <p:cNvPr id="633" name="TextBox 632">
            <a:extLst>
              <a:ext uri="{FF2B5EF4-FFF2-40B4-BE49-F238E27FC236}">
                <a16:creationId xmlns:a16="http://schemas.microsoft.com/office/drawing/2014/main" id="{D85CB8A6-4D1A-C888-9CE0-817BA39113F3}"/>
              </a:ext>
            </a:extLst>
          </p:cNvPr>
          <p:cNvSpPr txBox="1"/>
          <p:nvPr/>
        </p:nvSpPr>
        <p:spPr>
          <a:xfrm>
            <a:off x="6196744" y="655956"/>
            <a:ext cx="2935755"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Removing</a:t>
            </a:r>
            <a:r>
              <a:rPr lang="en-US" sz="1600" dirty="0">
                <a:latin typeface="Calibri" panose="020F0502020204030204" pitchFamily="34" charset="0"/>
                <a:cs typeface="Calibri" panose="020F0502020204030204" pitchFamily="34" charset="0"/>
              </a:rPr>
              <a:t> an edge of a spanning tree generates </a:t>
            </a:r>
            <a:r>
              <a:rPr lang="en-US" sz="1600" b="1" dirty="0">
                <a:latin typeface="Calibri" panose="020F0502020204030204" pitchFamily="34" charset="0"/>
                <a:cs typeface="Calibri" panose="020F0502020204030204" pitchFamily="34" charset="0"/>
              </a:rPr>
              <a:t>two connected components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two connected components is a </a:t>
            </a:r>
            <a:r>
              <a:rPr lang="en-US" sz="1600" b="1" dirty="0">
                <a:latin typeface="Calibri" panose="020F0502020204030204" pitchFamily="34" charset="0"/>
                <a:cs typeface="Calibri" panose="020F0502020204030204" pitchFamily="34" charset="0"/>
              </a:rPr>
              <a:t>2-way partition</a:t>
            </a:r>
          </a:p>
          <a:p>
            <a:endParaRPr lang="en-US" sz="1600" dirty="0">
              <a:latin typeface="Calibri" panose="020F0502020204030204" pitchFamily="34" charset="0"/>
              <a:cs typeface="Calibri" panose="020F0502020204030204" pitchFamily="34" charset="0"/>
            </a:endParaRPr>
          </a:p>
        </p:txBody>
      </p:sp>
      <p:sp>
        <p:nvSpPr>
          <p:cNvPr id="635" name="TextBox 634">
            <a:extLst>
              <a:ext uri="{FF2B5EF4-FFF2-40B4-BE49-F238E27FC236}">
                <a16:creationId xmlns:a16="http://schemas.microsoft.com/office/drawing/2014/main" id="{BCE1F9EA-1B61-5ACC-2825-575DC3BCF90D}"/>
              </a:ext>
            </a:extLst>
          </p:cNvPr>
          <p:cNvSpPr txBox="1"/>
          <p:nvPr/>
        </p:nvSpPr>
        <p:spPr>
          <a:xfrm>
            <a:off x="3719959" y="2353359"/>
            <a:ext cx="2474197"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Tree partition resembles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hypergraph partition</a:t>
            </a:r>
          </a:p>
        </p:txBody>
      </p:sp>
      <p:sp>
        <p:nvSpPr>
          <p:cNvPr id="639" name="TextBox 638">
            <a:extLst>
              <a:ext uri="{FF2B5EF4-FFF2-40B4-BE49-F238E27FC236}">
                <a16:creationId xmlns:a16="http://schemas.microsoft.com/office/drawing/2014/main" id="{33ED8C36-5AD6-B0CF-9248-5C6CBED7917F}"/>
              </a:ext>
            </a:extLst>
          </p:cNvPr>
          <p:cNvSpPr txBox="1"/>
          <p:nvPr/>
        </p:nvSpPr>
        <p:spPr>
          <a:xfrm>
            <a:off x="6194736" y="2219846"/>
            <a:ext cx="294926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Reweigh</a:t>
            </a:r>
            <a:r>
              <a:rPr lang="en-US" sz="1600" dirty="0">
                <a:latin typeface="Calibri" panose="020F0502020204030204" pitchFamily="34" charset="0"/>
                <a:cs typeface="Calibri" panose="020F0502020204030204" pitchFamily="34" charset="0"/>
              </a:rPr>
              <a:t> each edge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of the tree with equivalent </a:t>
            </a:r>
            <a:r>
              <a:rPr lang="en-US" sz="1600" b="1" dirty="0" err="1">
                <a:latin typeface="Calibri" panose="020F0502020204030204" pitchFamily="34" charset="0"/>
                <a:cs typeface="Calibri" panose="020F0502020204030204" pitchFamily="34" charset="0"/>
              </a:rPr>
              <a:t>cutsize</a:t>
            </a:r>
            <a:r>
              <a:rPr lang="en-US" sz="1600" dirty="0">
                <a:latin typeface="Calibri" panose="020F0502020204030204" pitchFamily="34" charset="0"/>
                <a:cs typeface="Calibri" panose="020F0502020204030204" pitchFamily="34" charset="0"/>
              </a:rPr>
              <a:t> of the partition (</a:t>
            </a:r>
            <a:r>
              <a:rPr lang="en-US" sz="1600" b="1" i="1" dirty="0">
                <a:latin typeface="Calibri" panose="020F0502020204030204" pitchFamily="34" charset="0"/>
                <a:cs typeface="Calibri" panose="020F0502020204030204" pitchFamily="34" charset="0"/>
              </a:rPr>
              <a:t>cut distilling</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 tree with </a:t>
            </a:r>
            <a:r>
              <a:rPr lang="en-US" sz="1600" b="1" i="1" dirty="0">
                <a:latin typeface="Calibri" panose="020F0502020204030204" pitchFamily="34" charset="0"/>
                <a:cs typeface="Calibri" panose="020F0502020204030204" pitchFamily="34" charset="0"/>
              </a:rPr>
              <a:t>n</a:t>
            </a:r>
            <a:r>
              <a:rPr lang="en-US" sz="1600" dirty="0">
                <a:latin typeface="Calibri" panose="020F0502020204030204" pitchFamily="34" charset="0"/>
                <a:cs typeface="Calibri" panose="020F0502020204030204" pitchFamily="34" charset="0"/>
              </a:rPr>
              <a:t> vertices can generate </a:t>
            </a:r>
            <a:r>
              <a:rPr lang="en-US" sz="1600" b="1" i="1" dirty="0">
                <a:latin typeface="Calibri" panose="020F0502020204030204" pitchFamily="34" charset="0"/>
                <a:cs typeface="Calibri" panose="020F0502020204030204" pitchFamily="34" charset="0"/>
              </a:rPr>
              <a:t>n-1</a:t>
            </a:r>
            <a:r>
              <a:rPr lang="en-US" sz="1600" dirty="0">
                <a:latin typeface="Calibri" panose="020F0502020204030204" pitchFamily="34" charset="0"/>
                <a:cs typeface="Calibri" panose="020F0502020204030204" pitchFamily="34" charset="0"/>
              </a:rPr>
              <a:t> partitions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Pick </a:t>
            </a:r>
            <a:r>
              <a:rPr lang="en-US" sz="1600" b="1" dirty="0">
                <a:latin typeface="Calibri" panose="020F0502020204030204" pitchFamily="34" charset="0"/>
                <a:cs typeface="Calibri" panose="020F0502020204030204" pitchFamily="34" charset="0"/>
              </a:rPr>
              <a:t>best</a:t>
            </a:r>
            <a:r>
              <a:rPr lang="en-US" sz="1600" dirty="0">
                <a:latin typeface="Calibri" panose="020F0502020204030204" pitchFamily="34" charset="0"/>
                <a:cs typeface="Calibri" panose="020F0502020204030204" pitchFamily="34" charset="0"/>
              </a:rPr>
              <a:t> out of n-1 partitions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Check </a:t>
            </a:r>
            <a:r>
              <a:rPr lang="en-US" sz="1600" dirty="0">
                <a:solidFill>
                  <a:srgbClr val="3333CC"/>
                </a:solidFill>
                <a:latin typeface="Calibri" panose="020F0502020204030204" pitchFamily="34" charset="0"/>
                <a:cs typeface="Calibri" panose="020F0502020204030204" pitchFamily="34" charset="0"/>
              </a:rPr>
              <a:t>Section</a:t>
            </a:r>
            <a:r>
              <a:rPr lang="en-US" sz="1600" dirty="0">
                <a:latin typeface="Calibri" panose="020F0502020204030204" pitchFamily="34" charset="0"/>
                <a:cs typeface="Calibri" panose="020F0502020204030204" pitchFamily="34" charset="0"/>
              </a:rPr>
              <a:t> </a:t>
            </a:r>
            <a:r>
              <a:rPr lang="en-US" sz="1600" dirty="0">
                <a:solidFill>
                  <a:srgbClr val="3333CC"/>
                </a:solidFill>
                <a:latin typeface="Calibri" panose="020F0502020204030204" pitchFamily="34" charset="0"/>
                <a:cs typeface="Calibri" panose="020F0502020204030204" pitchFamily="34" charset="0"/>
              </a:rPr>
              <a:t>4.3</a:t>
            </a:r>
            <a:r>
              <a:rPr lang="en-US" sz="1600" dirty="0">
                <a:latin typeface="Calibri" panose="020F0502020204030204" pitchFamily="34" charset="0"/>
                <a:cs typeface="Calibri" panose="020F0502020204030204" pitchFamily="34" charset="0"/>
              </a:rPr>
              <a:t> of paper for details </a:t>
            </a:r>
            <a:endParaRPr lang="en-US" sz="1600" dirty="0"/>
          </a:p>
        </p:txBody>
      </p:sp>
      <p:sp>
        <p:nvSpPr>
          <p:cNvPr id="5" name="Hexagon 4">
            <a:extLst>
              <a:ext uri="{FF2B5EF4-FFF2-40B4-BE49-F238E27FC236}">
                <a16:creationId xmlns:a16="http://schemas.microsoft.com/office/drawing/2014/main" id="{95854C33-5D23-DD01-B807-C607EC9DE2D7}"/>
              </a:ext>
            </a:extLst>
          </p:cNvPr>
          <p:cNvSpPr/>
          <p:nvPr/>
        </p:nvSpPr>
        <p:spPr>
          <a:xfrm>
            <a:off x="657667" y="4578176"/>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30D747E0-660F-B72B-93AF-0ABD8114E69C}"/>
              </a:ext>
            </a:extLst>
          </p:cNvPr>
          <p:cNvSpPr/>
          <p:nvPr/>
        </p:nvSpPr>
        <p:spPr>
          <a:xfrm>
            <a:off x="657667" y="3688137"/>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830F9293-69D2-6498-49C9-A01B5F5B390C}"/>
              </a:ext>
            </a:extLst>
          </p:cNvPr>
          <p:cNvSpPr/>
          <p:nvPr/>
        </p:nvSpPr>
        <p:spPr>
          <a:xfrm>
            <a:off x="1301658" y="3231443"/>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F88C541-F6CA-BF57-C515-98042D58F598}"/>
              </a:ext>
            </a:extLst>
          </p:cNvPr>
          <p:cNvSpPr/>
          <p:nvPr/>
        </p:nvSpPr>
        <p:spPr>
          <a:xfrm>
            <a:off x="2398081" y="3468440"/>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6F9F3424-53CC-2180-0E43-3813198FF40C}"/>
              </a:ext>
            </a:extLst>
          </p:cNvPr>
          <p:cNvSpPr/>
          <p:nvPr/>
        </p:nvSpPr>
        <p:spPr>
          <a:xfrm>
            <a:off x="1576132" y="4329770"/>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4665CCC-47CA-5E3E-C537-2E5932649FF5}"/>
              </a:ext>
            </a:extLst>
          </p:cNvPr>
          <p:cNvSpPr/>
          <p:nvPr/>
        </p:nvSpPr>
        <p:spPr>
          <a:xfrm>
            <a:off x="2185655" y="4563983"/>
            <a:ext cx="301528" cy="262466"/>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CD6676-F7F8-75B8-0E52-3A762C81F9EE}"/>
              </a:ext>
            </a:extLst>
          </p:cNvPr>
          <p:cNvSpPr txBox="1"/>
          <p:nvPr/>
        </p:nvSpPr>
        <p:spPr>
          <a:xfrm>
            <a:off x="622495" y="3599673"/>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76F8871-0434-A9C3-6B83-5435B81E672E}"/>
              </a:ext>
            </a:extLst>
          </p:cNvPr>
          <p:cNvSpPr txBox="1"/>
          <p:nvPr/>
        </p:nvSpPr>
        <p:spPr>
          <a:xfrm>
            <a:off x="1273522" y="313757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3E7CE4D-48B5-B34C-88EF-F2974ABCD9A6}"/>
              </a:ext>
            </a:extLst>
          </p:cNvPr>
          <p:cNvSpPr txBox="1"/>
          <p:nvPr/>
        </p:nvSpPr>
        <p:spPr>
          <a:xfrm>
            <a:off x="2367960" y="3382515"/>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424C842-F249-1C31-4ABA-77337BAE11D3}"/>
              </a:ext>
            </a:extLst>
          </p:cNvPr>
          <p:cNvSpPr txBox="1"/>
          <p:nvPr/>
        </p:nvSpPr>
        <p:spPr>
          <a:xfrm>
            <a:off x="1553857" y="424122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5</a:t>
            </a:r>
            <a:endParaRPr lang="en-US" sz="1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53830B6-6118-5772-E375-4176BE6FCA19}"/>
              </a:ext>
            </a:extLst>
          </p:cNvPr>
          <p:cNvSpPr txBox="1"/>
          <p:nvPr/>
        </p:nvSpPr>
        <p:spPr>
          <a:xfrm>
            <a:off x="2157514" y="447674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6</a:t>
            </a:r>
            <a:endParaRPr lang="en-US" sz="18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F4D5754-BA8A-0E05-DC65-A9099D8D30CD}"/>
              </a:ext>
            </a:extLst>
          </p:cNvPr>
          <p:cNvSpPr txBox="1"/>
          <p:nvPr/>
        </p:nvSpPr>
        <p:spPr>
          <a:xfrm>
            <a:off x="615081" y="4490928"/>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v</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ECDA807-1097-C00D-34EE-B6483A00CC71}"/>
              </a:ext>
            </a:extLst>
          </p:cNvPr>
          <p:cNvSpPr txBox="1"/>
          <p:nvPr/>
        </p:nvSpPr>
        <p:spPr>
          <a:xfrm>
            <a:off x="808431" y="3081862"/>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1</a:t>
            </a:r>
            <a:endParaRPr lang="en-US" sz="18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982F937-7CC6-E24A-9B62-3966C227535C}"/>
              </a:ext>
            </a:extLst>
          </p:cNvPr>
          <p:cNvSpPr txBox="1"/>
          <p:nvPr/>
        </p:nvSpPr>
        <p:spPr>
          <a:xfrm>
            <a:off x="731535" y="404530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4</a:t>
            </a:r>
            <a:endParaRPr lang="en-US" sz="1800" b="1"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7F3E45-8C9F-F563-5ECA-5BCEECDBF137}"/>
              </a:ext>
            </a:extLst>
          </p:cNvPr>
          <p:cNvSpPr txBox="1"/>
          <p:nvPr/>
        </p:nvSpPr>
        <p:spPr>
          <a:xfrm>
            <a:off x="1695710" y="3053215"/>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2</a:t>
            </a:r>
            <a:endParaRPr lang="en-US" sz="1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EED70DF-2D7C-6DB9-C65E-3CAD97D5AA91}"/>
              </a:ext>
            </a:extLst>
          </p:cNvPr>
          <p:cNvSpPr txBox="1"/>
          <p:nvPr/>
        </p:nvSpPr>
        <p:spPr>
          <a:xfrm>
            <a:off x="1965598" y="4099380"/>
            <a:ext cx="7789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a:t>
            </a:r>
            <a:r>
              <a:rPr lang="en-US" sz="1800" b="1" baseline="-25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C813A6F4-A52A-A816-83D8-1908FF91E574}"/>
              </a:ext>
            </a:extLst>
          </p:cNvPr>
          <p:cNvSpPr/>
          <p:nvPr/>
        </p:nvSpPr>
        <p:spPr>
          <a:xfrm>
            <a:off x="1257700" y="3094891"/>
            <a:ext cx="1084573" cy="1090621"/>
          </a:xfrm>
          <a:custGeom>
            <a:avLst/>
            <a:gdLst>
              <a:gd name="connsiteX0" fmla="*/ 766689 w 766689"/>
              <a:gd name="connsiteY0" fmla="*/ 0 h 921434"/>
              <a:gd name="connsiteX1" fmla="*/ 534572 w 766689"/>
              <a:gd name="connsiteY1" fmla="*/ 225083 h 921434"/>
              <a:gd name="connsiteX2" fmla="*/ 457200 w 766689"/>
              <a:gd name="connsiteY2" fmla="*/ 654148 h 921434"/>
              <a:gd name="connsiteX3" fmla="*/ 0 w 766689"/>
              <a:gd name="connsiteY3" fmla="*/ 921434 h 921434"/>
            </a:gdLst>
            <a:ahLst/>
            <a:cxnLst>
              <a:cxn ang="0">
                <a:pos x="connsiteX0" y="connsiteY0"/>
              </a:cxn>
              <a:cxn ang="0">
                <a:pos x="connsiteX1" y="connsiteY1"/>
              </a:cxn>
              <a:cxn ang="0">
                <a:pos x="connsiteX2" y="connsiteY2"/>
              </a:cxn>
              <a:cxn ang="0">
                <a:pos x="connsiteX3" y="connsiteY3"/>
              </a:cxn>
            </a:cxnLst>
            <a:rect l="l" t="t" r="r" b="b"/>
            <a:pathLst>
              <a:path w="766689" h="921434">
                <a:moveTo>
                  <a:pt x="766689" y="0"/>
                </a:moveTo>
                <a:cubicBezTo>
                  <a:pt x="676421" y="58029"/>
                  <a:pt x="586153" y="116058"/>
                  <a:pt x="534572" y="225083"/>
                </a:cubicBezTo>
                <a:cubicBezTo>
                  <a:pt x="482991" y="334108"/>
                  <a:pt x="546295" y="538090"/>
                  <a:pt x="457200" y="654148"/>
                </a:cubicBezTo>
                <a:cubicBezTo>
                  <a:pt x="368105" y="770206"/>
                  <a:pt x="184052" y="845820"/>
                  <a:pt x="0" y="921434"/>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1C191C2-0F3D-0482-C9F4-C13C51B35124}"/>
              </a:ext>
            </a:extLst>
          </p:cNvPr>
          <p:cNvSpPr txBox="1"/>
          <p:nvPr/>
        </p:nvSpPr>
        <p:spPr>
          <a:xfrm>
            <a:off x="140484" y="2715745"/>
            <a:ext cx="3853508"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Cut distilling and partitioning of tree</a:t>
            </a:r>
          </a:p>
        </p:txBody>
      </p:sp>
      <p:sp>
        <p:nvSpPr>
          <p:cNvPr id="3" name="TextBox 2">
            <a:extLst>
              <a:ext uri="{FF2B5EF4-FFF2-40B4-BE49-F238E27FC236}">
                <a16:creationId xmlns:a16="http://schemas.microsoft.com/office/drawing/2014/main" id="{F762672C-E65C-C7AC-A3BA-28380DFF51AC}"/>
              </a:ext>
            </a:extLst>
          </p:cNvPr>
          <p:cNvSpPr txBox="1"/>
          <p:nvPr/>
        </p:nvSpPr>
        <p:spPr>
          <a:xfrm>
            <a:off x="502056" y="4120195"/>
            <a:ext cx="339685"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958D6C62-BB97-01BC-1FC2-BC8DDF65BCF3}"/>
              </a:ext>
            </a:extLst>
          </p:cNvPr>
          <p:cNvSpPr txBox="1"/>
          <p:nvPr/>
        </p:nvSpPr>
        <p:spPr>
          <a:xfrm>
            <a:off x="988849" y="3445785"/>
            <a:ext cx="339685"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1</a:t>
            </a:r>
          </a:p>
        </p:txBody>
      </p:sp>
      <p:sp>
        <p:nvSpPr>
          <p:cNvPr id="30" name="TextBox 29">
            <a:extLst>
              <a:ext uri="{FF2B5EF4-FFF2-40B4-BE49-F238E27FC236}">
                <a16:creationId xmlns:a16="http://schemas.microsoft.com/office/drawing/2014/main" id="{77B31E4D-6A91-6574-76F1-998CF42FE0E4}"/>
              </a:ext>
            </a:extLst>
          </p:cNvPr>
          <p:cNvSpPr txBox="1"/>
          <p:nvPr/>
        </p:nvSpPr>
        <p:spPr>
          <a:xfrm>
            <a:off x="1695710" y="3397366"/>
            <a:ext cx="339685"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2</a:t>
            </a:r>
          </a:p>
        </p:txBody>
      </p:sp>
      <p:sp>
        <p:nvSpPr>
          <p:cNvPr id="31" name="TextBox 30">
            <a:extLst>
              <a:ext uri="{FF2B5EF4-FFF2-40B4-BE49-F238E27FC236}">
                <a16:creationId xmlns:a16="http://schemas.microsoft.com/office/drawing/2014/main" id="{90E8EE67-078B-2BA2-C16C-D09A55927A96}"/>
              </a:ext>
            </a:extLst>
          </p:cNvPr>
          <p:cNvSpPr txBox="1"/>
          <p:nvPr/>
        </p:nvSpPr>
        <p:spPr>
          <a:xfrm>
            <a:off x="2402062" y="4051306"/>
            <a:ext cx="339685"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1</a:t>
            </a:r>
          </a:p>
        </p:txBody>
      </p:sp>
      <p:sp>
        <p:nvSpPr>
          <p:cNvPr id="32" name="TextBox 31">
            <a:extLst>
              <a:ext uri="{FF2B5EF4-FFF2-40B4-BE49-F238E27FC236}">
                <a16:creationId xmlns:a16="http://schemas.microsoft.com/office/drawing/2014/main" id="{D2155527-3E15-2603-5902-7ABD5000C838}"/>
              </a:ext>
            </a:extLst>
          </p:cNvPr>
          <p:cNvSpPr txBox="1"/>
          <p:nvPr/>
        </p:nvSpPr>
        <p:spPr>
          <a:xfrm>
            <a:off x="1992746" y="3849540"/>
            <a:ext cx="339685"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1</a:t>
            </a:r>
          </a:p>
        </p:txBody>
      </p:sp>
      <p:sp>
        <p:nvSpPr>
          <p:cNvPr id="33" name="Slide Number Placeholder 32">
            <a:extLst>
              <a:ext uri="{FF2B5EF4-FFF2-40B4-BE49-F238E27FC236}">
                <a16:creationId xmlns:a16="http://schemas.microsoft.com/office/drawing/2014/main" id="{831AD408-15CC-B74C-E8D8-4DAE57FFCFDF}"/>
              </a:ext>
            </a:extLst>
          </p:cNvPr>
          <p:cNvSpPr>
            <a:spLocks noGrp="1"/>
          </p:cNvSpPr>
          <p:nvPr>
            <p:ph type="sldNum" idx="12"/>
          </p:nvPr>
        </p:nvSpPr>
        <p:spPr>
          <a:xfrm>
            <a:off x="-1666379" y="4859311"/>
            <a:ext cx="2057400" cy="273844"/>
          </a:xfrm>
        </p:spPr>
        <p:txBody>
          <a:bodyPr/>
          <a:lstStyle/>
          <a:p>
            <a:pPr marL="0" lvl="0" indent="0" algn="r" rtl="0">
              <a:spcBef>
                <a:spcPts val="0"/>
              </a:spcBef>
              <a:spcAft>
                <a:spcPts val="0"/>
              </a:spcAft>
              <a:buNone/>
            </a:pPr>
            <a:fld id="{00000000-1234-1234-1234-123412341234}" type="slidenum">
              <a:rPr lang="en" sz="1600" b="1" smtClean="0"/>
              <a:t>15</a:t>
            </a:fld>
            <a:endParaRPr lang="en" sz="1600" b="1" dirty="0"/>
          </a:p>
        </p:txBody>
      </p:sp>
      <p:grpSp>
        <p:nvGrpSpPr>
          <p:cNvPr id="47" name="Group 46">
            <a:extLst>
              <a:ext uri="{FF2B5EF4-FFF2-40B4-BE49-F238E27FC236}">
                <a16:creationId xmlns:a16="http://schemas.microsoft.com/office/drawing/2014/main" id="{071FF4C4-392C-4F93-1FCC-5193BA1A09F1}"/>
              </a:ext>
            </a:extLst>
          </p:cNvPr>
          <p:cNvGrpSpPr/>
          <p:nvPr/>
        </p:nvGrpSpPr>
        <p:grpSpPr>
          <a:xfrm>
            <a:off x="3764718" y="80501"/>
            <a:ext cx="1533057" cy="412368"/>
            <a:chOff x="1395" y="49299"/>
            <a:chExt cx="1241784" cy="496713"/>
          </a:xfrm>
          <a:solidFill>
            <a:srgbClr val="4472C4"/>
          </a:solidFill>
        </p:grpSpPr>
        <p:sp>
          <p:nvSpPr>
            <p:cNvPr id="49" name="Arrow: Chevron 48">
              <a:extLst>
                <a:ext uri="{FF2B5EF4-FFF2-40B4-BE49-F238E27FC236}">
                  <a16:creationId xmlns:a16="http://schemas.microsoft.com/office/drawing/2014/main" id="{96F22902-EF21-2E30-9102-53FBAE1F5EC9}"/>
                </a:ext>
              </a:extLst>
            </p:cNvPr>
            <p:cNvSpPr/>
            <p:nvPr/>
          </p:nvSpPr>
          <p:spPr>
            <a:xfrm>
              <a:off x="1395" y="49299"/>
              <a:ext cx="1241784" cy="496713"/>
            </a:xfrm>
            <a:prstGeom prst="chevron">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1" name="Arrow: Chevron 4">
              <a:extLst>
                <a:ext uri="{FF2B5EF4-FFF2-40B4-BE49-F238E27FC236}">
                  <a16:creationId xmlns:a16="http://schemas.microsoft.com/office/drawing/2014/main" id="{643DD877-42C4-F737-D12A-E05D4BB1E40E}"/>
                </a:ext>
              </a:extLst>
            </p:cNvPr>
            <p:cNvSpPr txBox="1"/>
            <p:nvPr/>
          </p:nvSpPr>
          <p:spPr>
            <a:xfrm>
              <a:off x="249752"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i="0" kern="1200" dirty="0"/>
                <a:t>Supervised Spectral</a:t>
              </a:r>
            </a:p>
          </p:txBody>
        </p:sp>
      </p:grpSp>
      <p:grpSp>
        <p:nvGrpSpPr>
          <p:cNvPr id="53" name="Group 52">
            <a:extLst>
              <a:ext uri="{FF2B5EF4-FFF2-40B4-BE49-F238E27FC236}">
                <a16:creationId xmlns:a16="http://schemas.microsoft.com/office/drawing/2014/main" id="{A3E81B6E-C59D-5DCF-5889-46886660E867}"/>
              </a:ext>
            </a:extLst>
          </p:cNvPr>
          <p:cNvGrpSpPr/>
          <p:nvPr/>
        </p:nvGrpSpPr>
        <p:grpSpPr>
          <a:xfrm>
            <a:off x="5284400" y="80501"/>
            <a:ext cx="1638012" cy="412368"/>
            <a:chOff x="1119001" y="49299"/>
            <a:chExt cx="1241784" cy="496713"/>
          </a:xfrm>
          <a:solidFill>
            <a:srgbClr val="203864"/>
          </a:solidFill>
        </p:grpSpPr>
        <p:sp>
          <p:nvSpPr>
            <p:cNvPr id="54" name="Arrow: Chevron 53">
              <a:extLst>
                <a:ext uri="{FF2B5EF4-FFF2-40B4-BE49-F238E27FC236}">
                  <a16:creationId xmlns:a16="http://schemas.microsoft.com/office/drawing/2014/main" id="{57B7BCB0-45D4-D066-4446-98C95444F03F}"/>
                </a:ext>
              </a:extLst>
            </p:cNvPr>
            <p:cNvSpPr/>
            <p:nvPr/>
          </p:nvSpPr>
          <p:spPr>
            <a:xfrm>
              <a:off x="1119001" y="49299"/>
              <a:ext cx="1241784" cy="49671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Arrow: Chevron 6">
              <a:extLst>
                <a:ext uri="{FF2B5EF4-FFF2-40B4-BE49-F238E27FC236}">
                  <a16:creationId xmlns:a16="http://schemas.microsoft.com/office/drawing/2014/main" id="{A68770F9-690F-178B-61DF-12E49DA75F2B}"/>
                </a:ext>
              </a:extLst>
            </p:cNvPr>
            <p:cNvSpPr txBox="1"/>
            <p:nvPr/>
          </p:nvSpPr>
          <p:spPr>
            <a:xfrm>
              <a:off x="1367358"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Embedding to partitions</a:t>
              </a:r>
            </a:p>
          </p:txBody>
        </p:sp>
      </p:grpSp>
      <p:grpSp>
        <p:nvGrpSpPr>
          <p:cNvPr id="56" name="Group 55">
            <a:extLst>
              <a:ext uri="{FF2B5EF4-FFF2-40B4-BE49-F238E27FC236}">
                <a16:creationId xmlns:a16="http://schemas.microsoft.com/office/drawing/2014/main" id="{19CEE34B-030C-3E9C-C63F-F5202D0483CB}"/>
              </a:ext>
            </a:extLst>
          </p:cNvPr>
          <p:cNvGrpSpPr/>
          <p:nvPr/>
        </p:nvGrpSpPr>
        <p:grpSpPr>
          <a:xfrm>
            <a:off x="6933782" y="80501"/>
            <a:ext cx="2009180" cy="412368"/>
            <a:chOff x="2236607" y="49299"/>
            <a:chExt cx="1241784" cy="496713"/>
          </a:xfrm>
        </p:grpSpPr>
        <p:sp>
          <p:nvSpPr>
            <p:cNvPr id="57" name="Arrow: Chevron 56">
              <a:extLst>
                <a:ext uri="{FF2B5EF4-FFF2-40B4-BE49-F238E27FC236}">
                  <a16:creationId xmlns:a16="http://schemas.microsoft.com/office/drawing/2014/main" id="{A74B2487-59CA-EB91-FAAF-50977119CB4E}"/>
                </a:ext>
              </a:extLst>
            </p:cNvPr>
            <p:cNvSpPr/>
            <p:nvPr/>
          </p:nvSpPr>
          <p:spPr>
            <a:xfrm>
              <a:off x="2236607" y="49299"/>
              <a:ext cx="1241784" cy="49671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Arrow: Chevron 8">
              <a:extLst>
                <a:ext uri="{FF2B5EF4-FFF2-40B4-BE49-F238E27FC236}">
                  <a16:creationId xmlns:a16="http://schemas.microsoft.com/office/drawing/2014/main" id="{B6A67583-338D-5A3D-822C-608DC2594814}"/>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Cut-overlay based clustering</a:t>
              </a:r>
            </a:p>
          </p:txBody>
        </p:sp>
      </p:grpSp>
      <p:cxnSp>
        <p:nvCxnSpPr>
          <p:cNvPr id="59" name="Straight Connector 58">
            <a:extLst>
              <a:ext uri="{FF2B5EF4-FFF2-40B4-BE49-F238E27FC236}">
                <a16:creationId xmlns:a16="http://schemas.microsoft.com/office/drawing/2014/main" id="{C1191BDA-C6C0-3D09-B5BF-624B65D6103A}"/>
              </a:ext>
            </a:extLst>
          </p:cNvPr>
          <p:cNvCxnSpPr>
            <a:cxnSpLocks/>
          </p:cNvCxnSpPr>
          <p:nvPr/>
        </p:nvCxnSpPr>
        <p:spPr>
          <a:xfrm flipH="1">
            <a:off x="873133" y="3382515"/>
            <a:ext cx="434124" cy="321956"/>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116B42B-6642-BF62-2E06-DF627CF38FF8}"/>
              </a:ext>
            </a:extLst>
          </p:cNvPr>
          <p:cNvCxnSpPr>
            <a:cxnSpLocks/>
          </p:cNvCxnSpPr>
          <p:nvPr/>
        </p:nvCxnSpPr>
        <p:spPr>
          <a:xfrm>
            <a:off x="808431" y="3939786"/>
            <a:ext cx="0" cy="652450"/>
          </a:xfrm>
          <a:prstGeom prst="line">
            <a:avLst/>
          </a:prstGeom>
          <a:ln w="25400"/>
        </p:spPr>
        <p:style>
          <a:lnRef idx="1">
            <a:schemeClr val="dk1"/>
          </a:lnRef>
          <a:fillRef idx="0">
            <a:schemeClr val="dk1"/>
          </a:fillRef>
          <a:effectRef idx="0">
            <a:schemeClr val="dk1"/>
          </a:effectRef>
          <a:fontRef idx="minor">
            <a:schemeClr val="tx1"/>
          </a:fontRef>
        </p:style>
      </p:cxnSp>
      <p:cxnSp>
        <p:nvCxnSpPr>
          <p:cNvPr id="578" name="Straight Connector 577">
            <a:extLst>
              <a:ext uri="{FF2B5EF4-FFF2-40B4-BE49-F238E27FC236}">
                <a16:creationId xmlns:a16="http://schemas.microsoft.com/office/drawing/2014/main" id="{735E97A6-D2C0-8736-64FB-0FD1BB3DA47F}"/>
              </a:ext>
            </a:extLst>
          </p:cNvPr>
          <p:cNvCxnSpPr>
            <a:cxnSpLocks/>
          </p:cNvCxnSpPr>
          <p:nvPr/>
        </p:nvCxnSpPr>
        <p:spPr>
          <a:xfrm flipH="1" flipV="1">
            <a:off x="1603186" y="3382515"/>
            <a:ext cx="938981" cy="85925"/>
          </a:xfrm>
          <a:prstGeom prst="line">
            <a:avLst/>
          </a:prstGeom>
          <a:ln w="25400"/>
        </p:spPr>
        <p:style>
          <a:lnRef idx="1">
            <a:schemeClr val="dk1"/>
          </a:lnRef>
          <a:fillRef idx="0">
            <a:schemeClr val="dk1"/>
          </a:fillRef>
          <a:effectRef idx="0">
            <a:schemeClr val="dk1"/>
          </a:effectRef>
          <a:fontRef idx="minor">
            <a:schemeClr val="tx1"/>
          </a:fontRef>
        </p:style>
      </p:cxnSp>
      <p:cxnSp>
        <p:nvCxnSpPr>
          <p:cNvPr id="580" name="Straight Connector 579">
            <a:extLst>
              <a:ext uri="{FF2B5EF4-FFF2-40B4-BE49-F238E27FC236}">
                <a16:creationId xmlns:a16="http://schemas.microsoft.com/office/drawing/2014/main" id="{1A873BC0-9D61-F014-8555-FFFD53CA46BC}"/>
              </a:ext>
            </a:extLst>
          </p:cNvPr>
          <p:cNvCxnSpPr>
            <a:cxnSpLocks/>
          </p:cNvCxnSpPr>
          <p:nvPr/>
        </p:nvCxnSpPr>
        <p:spPr>
          <a:xfrm flipV="1">
            <a:off x="2335556" y="3739704"/>
            <a:ext cx="206611" cy="836840"/>
          </a:xfrm>
          <a:prstGeom prst="line">
            <a:avLst/>
          </a:prstGeom>
          <a:ln w="25400"/>
        </p:spPr>
        <p:style>
          <a:lnRef idx="1">
            <a:schemeClr val="dk1"/>
          </a:lnRef>
          <a:fillRef idx="0">
            <a:schemeClr val="dk1"/>
          </a:fillRef>
          <a:effectRef idx="0">
            <a:schemeClr val="dk1"/>
          </a:effectRef>
          <a:fontRef idx="minor">
            <a:schemeClr val="tx1"/>
          </a:fontRef>
        </p:style>
      </p:cxnSp>
      <p:cxnSp>
        <p:nvCxnSpPr>
          <p:cNvPr id="582" name="Straight Connector 581">
            <a:extLst>
              <a:ext uri="{FF2B5EF4-FFF2-40B4-BE49-F238E27FC236}">
                <a16:creationId xmlns:a16="http://schemas.microsoft.com/office/drawing/2014/main" id="{9768DD77-3012-40AB-2FE9-E9DA7D727F2B}"/>
              </a:ext>
            </a:extLst>
          </p:cNvPr>
          <p:cNvCxnSpPr>
            <a:cxnSpLocks/>
          </p:cNvCxnSpPr>
          <p:nvPr/>
        </p:nvCxnSpPr>
        <p:spPr>
          <a:xfrm flipV="1">
            <a:off x="1817387" y="3611485"/>
            <a:ext cx="579132" cy="725408"/>
          </a:xfrm>
          <a:prstGeom prst="line">
            <a:avLst/>
          </a:prstGeom>
          <a:ln w="25400"/>
        </p:spPr>
        <p:style>
          <a:lnRef idx="1">
            <a:schemeClr val="dk1"/>
          </a:lnRef>
          <a:fillRef idx="0">
            <a:schemeClr val="dk1"/>
          </a:fillRef>
          <a:effectRef idx="0">
            <a:schemeClr val="dk1"/>
          </a:effectRef>
          <a:fontRef idx="minor">
            <a:schemeClr val="tx1"/>
          </a:fontRef>
        </p:style>
      </p:cxnSp>
      <p:pic>
        <p:nvPicPr>
          <p:cNvPr id="591" name="Picture 590">
            <a:extLst>
              <a:ext uri="{FF2B5EF4-FFF2-40B4-BE49-F238E27FC236}">
                <a16:creationId xmlns:a16="http://schemas.microsoft.com/office/drawing/2014/main" id="{F192CA57-26F9-20EC-463B-45D619737865}"/>
              </a:ext>
            </a:extLst>
          </p:cNvPr>
          <p:cNvPicPr>
            <a:picLocks noChangeAspect="1"/>
          </p:cNvPicPr>
          <p:nvPr/>
        </p:nvPicPr>
        <p:blipFill>
          <a:blip r:embed="rId4"/>
          <a:stretch>
            <a:fillRect/>
          </a:stretch>
        </p:blipFill>
        <p:spPr>
          <a:xfrm>
            <a:off x="689869" y="842150"/>
            <a:ext cx="2307579" cy="1823978"/>
          </a:xfrm>
          <a:prstGeom prst="rect">
            <a:avLst/>
          </a:prstGeom>
        </p:spPr>
      </p:pic>
    </p:spTree>
    <p:extLst>
      <p:ext uri="{BB962C8B-B14F-4D97-AF65-F5344CB8AC3E}">
        <p14:creationId xmlns:p14="http://schemas.microsoft.com/office/powerpoint/2010/main" val="6794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3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3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57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8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animBg="1"/>
      <p:bldP spid="600" grpId="0" animBg="1"/>
      <p:bldP spid="601" grpId="0" animBg="1"/>
      <p:bldP spid="602" grpId="0" animBg="1"/>
      <p:bldP spid="603" grpId="0" animBg="1"/>
      <p:bldP spid="604" grpId="0" animBg="1"/>
      <p:bldP spid="605" grpId="0"/>
      <p:bldP spid="606" grpId="0"/>
      <p:bldP spid="607" grpId="0"/>
      <p:bldP spid="608" grpId="0"/>
      <p:bldP spid="609" grpId="0"/>
      <p:bldP spid="610" grpId="0"/>
      <p:bldP spid="612" grpId="0"/>
      <p:bldP spid="613" grpId="0"/>
      <p:bldP spid="614" grpId="0"/>
      <p:bldP spid="615" grpId="0"/>
      <p:bldP spid="625" grpId="0" animBg="1"/>
      <p:bldP spid="626" grpId="0" animBg="1"/>
      <p:bldP spid="42" grpId="0" animBg="1"/>
      <p:bldP spid="26" grpId="0"/>
      <p:bldP spid="36" grpId="0" animBg="1"/>
      <p:bldP spid="37" grpId="0" animBg="1"/>
      <p:bldP spid="38" grpId="0" animBg="1"/>
      <p:bldP spid="40" grpId="0" animBg="1"/>
      <p:bldP spid="41" grpId="0" animBg="1"/>
      <p:bldP spid="21" grpId="0"/>
      <p:bldP spid="22" grpId="0"/>
      <p:bldP spid="23" grpId="0"/>
      <p:bldP spid="24" grpId="0"/>
      <p:bldP spid="25" grpId="0"/>
      <p:bldP spid="627" grpId="0"/>
      <p:bldP spid="629" grpId="0"/>
      <p:bldP spid="632" grpId="0"/>
      <p:bldP spid="633" grpId="0"/>
      <p:bldP spid="635" grpId="0"/>
      <p:bldP spid="639"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7" grpId="0" animBg="1"/>
      <p:bldP spid="28" grpId="0"/>
      <p:bldP spid="3"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35" name="Picture 34">
            <a:extLst>
              <a:ext uri="{FF2B5EF4-FFF2-40B4-BE49-F238E27FC236}">
                <a16:creationId xmlns:a16="http://schemas.microsoft.com/office/drawing/2014/main" id="{5E993099-1F66-22BA-64FC-3D8D0F65A678}"/>
              </a:ext>
            </a:extLst>
          </p:cNvPr>
          <p:cNvPicPr>
            <a:picLocks noChangeAspect="1"/>
          </p:cNvPicPr>
          <p:nvPr/>
        </p:nvPicPr>
        <p:blipFill>
          <a:blip r:embed="rId3"/>
          <a:stretch>
            <a:fillRect/>
          </a:stretch>
        </p:blipFill>
        <p:spPr>
          <a:xfrm>
            <a:off x="196025" y="1219049"/>
            <a:ext cx="2594234" cy="2050559"/>
          </a:xfrm>
          <a:prstGeom prst="rect">
            <a:avLst/>
          </a:prstGeom>
        </p:spPr>
      </p:pic>
      <p:pic>
        <p:nvPicPr>
          <p:cNvPr id="6" name="Picture 5">
            <a:extLst>
              <a:ext uri="{FF2B5EF4-FFF2-40B4-BE49-F238E27FC236}">
                <a16:creationId xmlns:a16="http://schemas.microsoft.com/office/drawing/2014/main" id="{C4701FE1-5428-1AF1-ACBF-219E3952C380}"/>
              </a:ext>
            </a:extLst>
          </p:cNvPr>
          <p:cNvPicPr>
            <a:picLocks noChangeAspect="1"/>
          </p:cNvPicPr>
          <p:nvPr/>
        </p:nvPicPr>
        <p:blipFill>
          <a:blip r:embed="rId4"/>
          <a:stretch>
            <a:fillRect/>
          </a:stretch>
        </p:blipFill>
        <p:spPr>
          <a:xfrm>
            <a:off x="3416312" y="1226177"/>
            <a:ext cx="2576914" cy="2052877"/>
          </a:xfrm>
          <a:prstGeom prst="rect">
            <a:avLst/>
          </a:prstGeom>
        </p:spPr>
      </p:pic>
      <p:sp>
        <p:nvSpPr>
          <p:cNvPr id="611" name="Google Shape;611;gff9a39b978_1_875"/>
          <p:cNvSpPr txBox="1">
            <a:spLocks noGrp="1"/>
          </p:cNvSpPr>
          <p:nvPr>
            <p:ph type="title"/>
          </p:nvPr>
        </p:nvSpPr>
        <p:spPr>
          <a:xfrm>
            <a:off x="206515" y="232998"/>
            <a:ext cx="88454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Removing cut hyperedges</a:t>
            </a:r>
            <a:endParaRPr b="1" dirty="0">
              <a:solidFill>
                <a:srgbClr val="4A86E8"/>
              </a:solidFill>
            </a:endParaRPr>
          </a:p>
        </p:txBody>
      </p:sp>
      <p:sp>
        <p:nvSpPr>
          <p:cNvPr id="10" name="TextBox 9">
            <a:extLst>
              <a:ext uri="{FF2B5EF4-FFF2-40B4-BE49-F238E27FC236}">
                <a16:creationId xmlns:a16="http://schemas.microsoft.com/office/drawing/2014/main" id="{795D04EE-EA3E-98C8-2379-1FA5878CC9DE}"/>
              </a:ext>
            </a:extLst>
          </p:cNvPr>
          <p:cNvSpPr txBox="1"/>
          <p:nvPr/>
        </p:nvSpPr>
        <p:spPr>
          <a:xfrm>
            <a:off x="1214467" y="3224694"/>
            <a:ext cx="1491691"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Partition</a:t>
            </a:r>
          </a:p>
        </p:txBody>
      </p:sp>
      <p:sp>
        <p:nvSpPr>
          <p:cNvPr id="2" name="Freeform: Shape 1">
            <a:extLst>
              <a:ext uri="{FF2B5EF4-FFF2-40B4-BE49-F238E27FC236}">
                <a16:creationId xmlns:a16="http://schemas.microsoft.com/office/drawing/2014/main" id="{9AD0422A-C928-563D-2B12-24C626A822BA}"/>
              </a:ext>
            </a:extLst>
          </p:cNvPr>
          <p:cNvSpPr/>
          <p:nvPr/>
        </p:nvSpPr>
        <p:spPr>
          <a:xfrm>
            <a:off x="862229" y="1260149"/>
            <a:ext cx="851123" cy="2024808"/>
          </a:xfrm>
          <a:custGeom>
            <a:avLst/>
            <a:gdLst>
              <a:gd name="connsiteX0" fmla="*/ 390178 w 1105837"/>
              <a:gd name="connsiteY0" fmla="*/ 0 h 3622431"/>
              <a:gd name="connsiteX1" fmla="*/ 26762 w 1105837"/>
              <a:gd name="connsiteY1" fmla="*/ 1219200 h 3622431"/>
              <a:gd name="connsiteX2" fmla="*/ 1034947 w 1105837"/>
              <a:gd name="connsiteY2" fmla="*/ 1981200 h 3622431"/>
              <a:gd name="connsiteX3" fmla="*/ 1023224 w 1105837"/>
              <a:gd name="connsiteY3" fmla="*/ 3622431 h 3622431"/>
            </a:gdLst>
            <a:ahLst/>
            <a:cxnLst>
              <a:cxn ang="0">
                <a:pos x="connsiteX0" y="connsiteY0"/>
              </a:cxn>
              <a:cxn ang="0">
                <a:pos x="connsiteX1" y="connsiteY1"/>
              </a:cxn>
              <a:cxn ang="0">
                <a:pos x="connsiteX2" y="connsiteY2"/>
              </a:cxn>
              <a:cxn ang="0">
                <a:pos x="connsiteX3" y="connsiteY3"/>
              </a:cxn>
            </a:cxnLst>
            <a:rect l="l" t="t" r="r" b="b"/>
            <a:pathLst>
              <a:path w="1105837" h="3622431">
                <a:moveTo>
                  <a:pt x="390178" y="0"/>
                </a:moveTo>
                <a:cubicBezTo>
                  <a:pt x="154739" y="444500"/>
                  <a:pt x="-80700" y="889000"/>
                  <a:pt x="26762" y="1219200"/>
                </a:cubicBezTo>
                <a:cubicBezTo>
                  <a:pt x="134223" y="1549400"/>
                  <a:pt x="868870" y="1580662"/>
                  <a:pt x="1034947" y="1981200"/>
                </a:cubicBezTo>
                <a:cubicBezTo>
                  <a:pt x="1201024" y="2381738"/>
                  <a:pt x="1023224" y="3622431"/>
                  <a:pt x="1023224" y="3622431"/>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099B2F-54B5-2D42-85AF-8A86AC6ECF59}"/>
              </a:ext>
            </a:extLst>
          </p:cNvPr>
          <p:cNvSpPr txBox="1"/>
          <p:nvPr/>
        </p:nvSpPr>
        <p:spPr>
          <a:xfrm>
            <a:off x="620654" y="3828466"/>
            <a:ext cx="828359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Removing hyperedges (</a:t>
            </a:r>
            <a:r>
              <a:rPr lang="en-US" sz="2000" b="1" dirty="0">
                <a:latin typeface="Calibri" panose="020F0502020204030204" pitchFamily="34" charset="0"/>
                <a:cs typeface="Calibri" panose="020F0502020204030204" pitchFamily="34" charset="0"/>
              </a:rPr>
              <a:t>e1, e2, e3</a:t>
            </a:r>
            <a:r>
              <a:rPr lang="en-US" sz="2000" dirty="0">
                <a:latin typeface="Calibri" panose="020F0502020204030204" pitchFamily="34" charset="0"/>
                <a:cs typeface="Calibri" panose="020F0502020204030204" pitchFamily="34" charset="0"/>
              </a:rPr>
              <a:t>) in cut results in </a:t>
            </a:r>
            <a:r>
              <a:rPr lang="en-US" sz="2000" b="1" dirty="0">
                <a:latin typeface="Calibri" panose="020F0502020204030204" pitchFamily="34" charset="0"/>
                <a:cs typeface="Calibri" panose="020F0502020204030204" pitchFamily="34" charset="0"/>
              </a:rPr>
              <a:t>4 connected components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Contracting these connected components result in clusters</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p>
        </p:txBody>
      </p:sp>
      <p:grpSp>
        <p:nvGrpSpPr>
          <p:cNvPr id="31" name="Group 30">
            <a:extLst>
              <a:ext uri="{FF2B5EF4-FFF2-40B4-BE49-F238E27FC236}">
                <a16:creationId xmlns:a16="http://schemas.microsoft.com/office/drawing/2014/main" id="{CA255666-0FFD-9E86-635E-C943742727A3}"/>
              </a:ext>
            </a:extLst>
          </p:cNvPr>
          <p:cNvGrpSpPr/>
          <p:nvPr/>
        </p:nvGrpSpPr>
        <p:grpSpPr>
          <a:xfrm>
            <a:off x="2889856" y="1171343"/>
            <a:ext cx="3238159" cy="2498746"/>
            <a:chOff x="2889856" y="925158"/>
            <a:chExt cx="3238159" cy="2498746"/>
          </a:xfrm>
        </p:grpSpPr>
        <p:sp>
          <p:nvSpPr>
            <p:cNvPr id="12" name="Oval 11">
              <a:extLst>
                <a:ext uri="{FF2B5EF4-FFF2-40B4-BE49-F238E27FC236}">
                  <a16:creationId xmlns:a16="http://schemas.microsoft.com/office/drawing/2014/main" id="{9171C3AB-5B56-4938-4922-E264FE29C704}"/>
                </a:ext>
              </a:extLst>
            </p:cNvPr>
            <p:cNvSpPr/>
            <p:nvPr/>
          </p:nvSpPr>
          <p:spPr>
            <a:xfrm>
              <a:off x="3365517" y="1164229"/>
              <a:ext cx="863268" cy="1909046"/>
            </a:xfrm>
            <a:prstGeom prst="ellipse">
              <a:avLst/>
            </a:prstGeom>
            <a:solidFill>
              <a:srgbClr val="FFC000">
                <a:alpha val="14000"/>
              </a:srgbClr>
            </a:solidFill>
            <a:ln w="50800">
              <a:solidFill>
                <a:srgbClr val="8B5E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071A07-4255-E0E8-0CF2-F278306243BB}"/>
                </a:ext>
              </a:extLst>
            </p:cNvPr>
            <p:cNvSpPr/>
            <p:nvPr/>
          </p:nvSpPr>
          <p:spPr>
            <a:xfrm>
              <a:off x="4168247" y="925158"/>
              <a:ext cx="1904445" cy="878421"/>
            </a:xfrm>
            <a:prstGeom prst="ellipse">
              <a:avLst/>
            </a:prstGeom>
            <a:solidFill>
              <a:srgbClr val="FFC000">
                <a:alpha val="14000"/>
              </a:srgbClr>
            </a:solidFill>
            <a:ln w="50800">
              <a:solidFill>
                <a:srgbClr val="8B5E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7FC35A-8659-A571-60FF-F00C11ED8A4A}"/>
                </a:ext>
              </a:extLst>
            </p:cNvPr>
            <p:cNvSpPr/>
            <p:nvPr/>
          </p:nvSpPr>
          <p:spPr>
            <a:xfrm>
              <a:off x="4629215" y="2298140"/>
              <a:ext cx="521738" cy="455340"/>
            </a:xfrm>
            <a:prstGeom prst="ellipse">
              <a:avLst/>
            </a:prstGeom>
            <a:solidFill>
              <a:srgbClr val="FFC000">
                <a:alpha val="14000"/>
              </a:srgbClr>
            </a:solidFill>
            <a:ln w="50800">
              <a:solidFill>
                <a:srgbClr val="8B5E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ED9A0B4-E9A6-E2DF-C3AA-3FAEA23E7F07}"/>
                </a:ext>
              </a:extLst>
            </p:cNvPr>
            <p:cNvSpPr/>
            <p:nvPr/>
          </p:nvSpPr>
          <p:spPr>
            <a:xfrm>
              <a:off x="5150953" y="2583432"/>
              <a:ext cx="633179" cy="455340"/>
            </a:xfrm>
            <a:prstGeom prst="ellipse">
              <a:avLst/>
            </a:prstGeom>
            <a:solidFill>
              <a:srgbClr val="FFC000">
                <a:alpha val="14000"/>
              </a:srgbClr>
            </a:solidFill>
            <a:ln w="50800">
              <a:solidFill>
                <a:srgbClr val="8B5E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3C3F1A1-3CEB-7D28-6168-267D50479B37}"/>
                </a:ext>
              </a:extLst>
            </p:cNvPr>
            <p:cNvSpPr txBox="1"/>
            <p:nvPr/>
          </p:nvSpPr>
          <p:spPr>
            <a:xfrm>
              <a:off x="3396888" y="3054572"/>
              <a:ext cx="2731127"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4 connected components</a:t>
              </a:r>
            </a:p>
          </p:txBody>
        </p:sp>
        <p:sp>
          <p:nvSpPr>
            <p:cNvPr id="24" name="Arrow: Up 23">
              <a:extLst>
                <a:ext uri="{FF2B5EF4-FFF2-40B4-BE49-F238E27FC236}">
                  <a16:creationId xmlns:a16="http://schemas.microsoft.com/office/drawing/2014/main" id="{B8E6A631-EB04-B5F2-1476-9008AD279F07}"/>
                </a:ext>
              </a:extLst>
            </p:cNvPr>
            <p:cNvSpPr/>
            <p:nvPr/>
          </p:nvSpPr>
          <p:spPr>
            <a:xfrm rot="5400000">
              <a:off x="2939599" y="1753836"/>
              <a:ext cx="309060" cy="40854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60A484C9-3423-182C-7F99-5E2A313A7D09}"/>
              </a:ext>
            </a:extLst>
          </p:cNvPr>
          <p:cNvGrpSpPr/>
          <p:nvPr/>
        </p:nvGrpSpPr>
        <p:grpSpPr>
          <a:xfrm>
            <a:off x="5932392" y="1215363"/>
            <a:ext cx="3415805" cy="2454941"/>
            <a:chOff x="5932392" y="969178"/>
            <a:chExt cx="3415805" cy="2454941"/>
          </a:xfrm>
        </p:grpSpPr>
        <p:pic>
          <p:nvPicPr>
            <p:cNvPr id="27" name="Picture 26">
              <a:extLst>
                <a:ext uri="{FF2B5EF4-FFF2-40B4-BE49-F238E27FC236}">
                  <a16:creationId xmlns:a16="http://schemas.microsoft.com/office/drawing/2014/main" id="{2FCD3A6C-13FD-E05E-50A3-207475803025}"/>
                </a:ext>
              </a:extLst>
            </p:cNvPr>
            <p:cNvPicPr>
              <a:picLocks noChangeAspect="1"/>
            </p:cNvPicPr>
            <p:nvPr/>
          </p:nvPicPr>
          <p:blipFill>
            <a:blip r:embed="rId5"/>
            <a:stretch>
              <a:fillRect/>
            </a:stretch>
          </p:blipFill>
          <p:spPr>
            <a:xfrm>
              <a:off x="6416232" y="969178"/>
              <a:ext cx="2461597" cy="2116511"/>
            </a:xfrm>
            <a:prstGeom prst="rect">
              <a:avLst/>
            </a:prstGeom>
          </p:spPr>
        </p:pic>
        <p:sp>
          <p:nvSpPr>
            <p:cNvPr id="7" name="Oval 6">
              <a:extLst>
                <a:ext uri="{FF2B5EF4-FFF2-40B4-BE49-F238E27FC236}">
                  <a16:creationId xmlns:a16="http://schemas.microsoft.com/office/drawing/2014/main" id="{35AA854B-0138-536B-CDCF-8AD3C297F925}"/>
                </a:ext>
              </a:extLst>
            </p:cNvPr>
            <p:cNvSpPr/>
            <p:nvPr/>
          </p:nvSpPr>
          <p:spPr>
            <a:xfrm>
              <a:off x="6756741" y="1528150"/>
              <a:ext cx="223805" cy="223804"/>
            </a:xfrm>
            <a:prstGeom prst="ellipse">
              <a:avLst/>
            </a:prstGeom>
            <a:solidFill>
              <a:srgbClr val="8B5EB7"/>
            </a:solidFill>
            <a:ln>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F69736-038D-EC0F-0B49-1E922C7F773F}"/>
                </a:ext>
              </a:extLst>
            </p:cNvPr>
            <p:cNvSpPr/>
            <p:nvPr/>
          </p:nvSpPr>
          <p:spPr>
            <a:xfrm>
              <a:off x="7508948" y="2399759"/>
              <a:ext cx="223805" cy="223804"/>
            </a:xfrm>
            <a:prstGeom prst="ellipse">
              <a:avLst/>
            </a:prstGeom>
            <a:solidFill>
              <a:srgbClr val="8B5EB7"/>
            </a:solidFill>
            <a:ln>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7B5B08-4513-65A6-FB1D-08D89A506EED}"/>
                </a:ext>
              </a:extLst>
            </p:cNvPr>
            <p:cNvSpPr/>
            <p:nvPr/>
          </p:nvSpPr>
          <p:spPr>
            <a:xfrm>
              <a:off x="8000394" y="2602786"/>
              <a:ext cx="223805" cy="223804"/>
            </a:xfrm>
            <a:prstGeom prst="ellipse">
              <a:avLst/>
            </a:prstGeom>
            <a:solidFill>
              <a:srgbClr val="8B5EB7"/>
            </a:solidFill>
            <a:ln>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4AC64A9-0953-B53C-2B9C-80F4C481B2A2}"/>
                </a:ext>
              </a:extLst>
            </p:cNvPr>
            <p:cNvSpPr/>
            <p:nvPr/>
          </p:nvSpPr>
          <p:spPr>
            <a:xfrm>
              <a:off x="8255112" y="1387208"/>
              <a:ext cx="223805" cy="223804"/>
            </a:xfrm>
            <a:prstGeom prst="ellipse">
              <a:avLst/>
            </a:prstGeom>
            <a:solidFill>
              <a:srgbClr val="8B5EB7"/>
            </a:solidFill>
            <a:ln>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00C32D-DB98-129F-A053-2CDB1A8F0231}"/>
                </a:ext>
              </a:extLst>
            </p:cNvPr>
            <p:cNvSpPr txBox="1"/>
            <p:nvPr/>
          </p:nvSpPr>
          <p:spPr>
            <a:xfrm>
              <a:off x="6617070" y="3054787"/>
              <a:ext cx="2731127"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Coarse hypergraph</a:t>
              </a:r>
            </a:p>
          </p:txBody>
        </p:sp>
        <p:sp>
          <p:nvSpPr>
            <p:cNvPr id="25" name="Arrow: Up 24">
              <a:extLst>
                <a:ext uri="{FF2B5EF4-FFF2-40B4-BE49-F238E27FC236}">
                  <a16:creationId xmlns:a16="http://schemas.microsoft.com/office/drawing/2014/main" id="{62023BB2-D47A-8C0D-251A-D3A4DF36D1E7}"/>
                </a:ext>
              </a:extLst>
            </p:cNvPr>
            <p:cNvSpPr/>
            <p:nvPr/>
          </p:nvSpPr>
          <p:spPr>
            <a:xfrm rot="5400000">
              <a:off x="5982135" y="1723170"/>
              <a:ext cx="309060" cy="40854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F532A6A-5280-F9B2-2FB9-7E84329D4577}"/>
                </a:ext>
              </a:extLst>
            </p:cNvPr>
            <p:cNvSpPr txBox="1"/>
            <p:nvPr/>
          </p:nvSpPr>
          <p:spPr>
            <a:xfrm>
              <a:off x="7212282" y="994991"/>
              <a:ext cx="1800027"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Clustered vertex</a:t>
              </a:r>
            </a:p>
          </p:txBody>
        </p:sp>
      </p:grpSp>
      <p:sp>
        <p:nvSpPr>
          <p:cNvPr id="33" name="Freeform: Shape 32">
            <a:extLst>
              <a:ext uri="{FF2B5EF4-FFF2-40B4-BE49-F238E27FC236}">
                <a16:creationId xmlns:a16="http://schemas.microsoft.com/office/drawing/2014/main" id="{D5F32C1D-FAF2-D548-47BE-F3AA29D7D919}"/>
              </a:ext>
            </a:extLst>
          </p:cNvPr>
          <p:cNvSpPr/>
          <p:nvPr/>
        </p:nvSpPr>
        <p:spPr>
          <a:xfrm>
            <a:off x="7126386" y="1117664"/>
            <a:ext cx="705720" cy="2116511"/>
          </a:xfrm>
          <a:custGeom>
            <a:avLst/>
            <a:gdLst>
              <a:gd name="connsiteX0" fmla="*/ 390178 w 1105837"/>
              <a:gd name="connsiteY0" fmla="*/ 0 h 3622431"/>
              <a:gd name="connsiteX1" fmla="*/ 26762 w 1105837"/>
              <a:gd name="connsiteY1" fmla="*/ 1219200 h 3622431"/>
              <a:gd name="connsiteX2" fmla="*/ 1034947 w 1105837"/>
              <a:gd name="connsiteY2" fmla="*/ 1981200 h 3622431"/>
              <a:gd name="connsiteX3" fmla="*/ 1023224 w 1105837"/>
              <a:gd name="connsiteY3" fmla="*/ 3622431 h 3622431"/>
            </a:gdLst>
            <a:ahLst/>
            <a:cxnLst>
              <a:cxn ang="0">
                <a:pos x="connsiteX0" y="connsiteY0"/>
              </a:cxn>
              <a:cxn ang="0">
                <a:pos x="connsiteX1" y="connsiteY1"/>
              </a:cxn>
              <a:cxn ang="0">
                <a:pos x="connsiteX2" y="connsiteY2"/>
              </a:cxn>
              <a:cxn ang="0">
                <a:pos x="connsiteX3" y="connsiteY3"/>
              </a:cxn>
            </a:cxnLst>
            <a:rect l="l" t="t" r="r" b="b"/>
            <a:pathLst>
              <a:path w="1105837" h="3622431">
                <a:moveTo>
                  <a:pt x="390178" y="0"/>
                </a:moveTo>
                <a:cubicBezTo>
                  <a:pt x="154739" y="444500"/>
                  <a:pt x="-80700" y="889000"/>
                  <a:pt x="26762" y="1219200"/>
                </a:cubicBezTo>
                <a:cubicBezTo>
                  <a:pt x="134223" y="1549400"/>
                  <a:pt x="868870" y="1580662"/>
                  <a:pt x="1034947" y="1981200"/>
                </a:cubicBezTo>
                <a:cubicBezTo>
                  <a:pt x="1201024" y="2381738"/>
                  <a:pt x="1023224" y="3622431"/>
                  <a:pt x="1023224" y="3622431"/>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FD16C00-4CB0-19A3-F929-98BDFE567CE0}"/>
              </a:ext>
            </a:extLst>
          </p:cNvPr>
          <p:cNvSpPr txBox="1"/>
          <p:nvPr/>
        </p:nvSpPr>
        <p:spPr>
          <a:xfrm>
            <a:off x="3764718" y="902674"/>
            <a:ext cx="242942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Contract these vertices</a:t>
            </a:r>
          </a:p>
        </p:txBody>
      </p:sp>
      <p:sp>
        <p:nvSpPr>
          <p:cNvPr id="3" name="Slide Number Placeholder 2">
            <a:extLst>
              <a:ext uri="{FF2B5EF4-FFF2-40B4-BE49-F238E27FC236}">
                <a16:creationId xmlns:a16="http://schemas.microsoft.com/office/drawing/2014/main" id="{912C111E-208B-681E-2E51-9566704ED358}"/>
              </a:ext>
            </a:extLst>
          </p:cNvPr>
          <p:cNvSpPr>
            <a:spLocks noGrp="1"/>
          </p:cNvSpPr>
          <p:nvPr>
            <p:ph type="sldNum" idx="12"/>
          </p:nvPr>
        </p:nvSpPr>
        <p:spPr>
          <a:xfrm>
            <a:off x="-1619250" y="4869656"/>
            <a:ext cx="2057400" cy="273844"/>
          </a:xfrm>
        </p:spPr>
        <p:txBody>
          <a:bodyPr/>
          <a:lstStyle/>
          <a:p>
            <a:pPr marL="0" lvl="0" indent="0" algn="r" rtl="0">
              <a:spcBef>
                <a:spcPts val="0"/>
              </a:spcBef>
              <a:spcAft>
                <a:spcPts val="0"/>
              </a:spcAft>
              <a:buNone/>
            </a:pPr>
            <a:fld id="{00000000-1234-1234-1234-123412341234}" type="slidenum">
              <a:rPr lang="en" sz="1600" b="1" smtClean="0"/>
              <a:t>16</a:t>
            </a:fld>
            <a:endParaRPr lang="en" sz="1600" b="1" dirty="0"/>
          </a:p>
        </p:txBody>
      </p:sp>
      <p:grpSp>
        <p:nvGrpSpPr>
          <p:cNvPr id="5" name="Group 4">
            <a:extLst>
              <a:ext uri="{FF2B5EF4-FFF2-40B4-BE49-F238E27FC236}">
                <a16:creationId xmlns:a16="http://schemas.microsoft.com/office/drawing/2014/main" id="{668B75D5-23A3-F076-D1DF-F6CD18B6C136}"/>
              </a:ext>
            </a:extLst>
          </p:cNvPr>
          <p:cNvGrpSpPr/>
          <p:nvPr/>
        </p:nvGrpSpPr>
        <p:grpSpPr>
          <a:xfrm>
            <a:off x="3764718" y="80501"/>
            <a:ext cx="1533057" cy="412368"/>
            <a:chOff x="1395" y="49299"/>
            <a:chExt cx="1241784" cy="496713"/>
          </a:xfrm>
          <a:solidFill>
            <a:srgbClr val="4472C4"/>
          </a:solidFill>
        </p:grpSpPr>
        <p:sp>
          <p:nvSpPr>
            <p:cNvPr id="9" name="Arrow: Chevron 8">
              <a:extLst>
                <a:ext uri="{FF2B5EF4-FFF2-40B4-BE49-F238E27FC236}">
                  <a16:creationId xmlns:a16="http://schemas.microsoft.com/office/drawing/2014/main" id="{5ADFD52E-FD52-2643-A048-FC5D57E33389}"/>
                </a:ext>
              </a:extLst>
            </p:cNvPr>
            <p:cNvSpPr/>
            <p:nvPr/>
          </p:nvSpPr>
          <p:spPr>
            <a:xfrm>
              <a:off x="1395" y="49299"/>
              <a:ext cx="1241784" cy="496713"/>
            </a:xfrm>
            <a:prstGeom prst="chevron">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5CC6605A-3433-E248-A8B4-EAD74BE1B745}"/>
                </a:ext>
              </a:extLst>
            </p:cNvPr>
            <p:cNvSpPr txBox="1"/>
            <p:nvPr/>
          </p:nvSpPr>
          <p:spPr>
            <a:xfrm>
              <a:off x="249752"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i="0" kern="1200" dirty="0"/>
                <a:t>Supervised Spectral</a:t>
              </a:r>
            </a:p>
          </p:txBody>
        </p:sp>
      </p:grpSp>
      <p:grpSp>
        <p:nvGrpSpPr>
          <p:cNvPr id="16" name="Group 15">
            <a:extLst>
              <a:ext uri="{FF2B5EF4-FFF2-40B4-BE49-F238E27FC236}">
                <a16:creationId xmlns:a16="http://schemas.microsoft.com/office/drawing/2014/main" id="{AB0CDB1A-72AB-099B-0AA3-A692895A7A17}"/>
              </a:ext>
            </a:extLst>
          </p:cNvPr>
          <p:cNvGrpSpPr/>
          <p:nvPr/>
        </p:nvGrpSpPr>
        <p:grpSpPr>
          <a:xfrm>
            <a:off x="5284400" y="80501"/>
            <a:ext cx="1638012" cy="412368"/>
            <a:chOff x="1119001" y="49299"/>
            <a:chExt cx="1241784" cy="496713"/>
          </a:xfrm>
          <a:solidFill>
            <a:srgbClr val="4472C4"/>
          </a:solidFill>
        </p:grpSpPr>
        <p:sp>
          <p:nvSpPr>
            <p:cNvPr id="17" name="Arrow: Chevron 16">
              <a:extLst>
                <a:ext uri="{FF2B5EF4-FFF2-40B4-BE49-F238E27FC236}">
                  <a16:creationId xmlns:a16="http://schemas.microsoft.com/office/drawing/2014/main" id="{A4869D43-65A6-862A-DA19-6DD07E2EB31A}"/>
                </a:ext>
              </a:extLst>
            </p:cNvPr>
            <p:cNvSpPr/>
            <p:nvPr/>
          </p:nvSpPr>
          <p:spPr>
            <a:xfrm>
              <a:off x="1119001" y="49299"/>
              <a:ext cx="1241784" cy="49671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rrow: Chevron 6">
              <a:extLst>
                <a:ext uri="{FF2B5EF4-FFF2-40B4-BE49-F238E27FC236}">
                  <a16:creationId xmlns:a16="http://schemas.microsoft.com/office/drawing/2014/main" id="{E81F73E1-C882-8E52-F306-0463AF643FCA}"/>
                </a:ext>
              </a:extLst>
            </p:cNvPr>
            <p:cNvSpPr txBox="1"/>
            <p:nvPr/>
          </p:nvSpPr>
          <p:spPr>
            <a:xfrm>
              <a:off x="1367358"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Embedding to partitions</a:t>
              </a:r>
            </a:p>
          </p:txBody>
        </p:sp>
      </p:grpSp>
      <p:grpSp>
        <p:nvGrpSpPr>
          <p:cNvPr id="22" name="Group 21">
            <a:extLst>
              <a:ext uri="{FF2B5EF4-FFF2-40B4-BE49-F238E27FC236}">
                <a16:creationId xmlns:a16="http://schemas.microsoft.com/office/drawing/2014/main" id="{A1725E61-39BB-5E1C-6B7D-58C63CCDF8D0}"/>
              </a:ext>
            </a:extLst>
          </p:cNvPr>
          <p:cNvGrpSpPr/>
          <p:nvPr/>
        </p:nvGrpSpPr>
        <p:grpSpPr>
          <a:xfrm>
            <a:off x="6933782" y="80501"/>
            <a:ext cx="2009180" cy="412368"/>
            <a:chOff x="2236607" y="49299"/>
            <a:chExt cx="1241784" cy="496713"/>
          </a:xfrm>
        </p:grpSpPr>
        <p:sp>
          <p:nvSpPr>
            <p:cNvPr id="28" name="Arrow: Chevron 27">
              <a:extLst>
                <a:ext uri="{FF2B5EF4-FFF2-40B4-BE49-F238E27FC236}">
                  <a16:creationId xmlns:a16="http://schemas.microsoft.com/office/drawing/2014/main" id="{EC97CFB4-F958-54F5-0B70-C463CE8C9C55}"/>
                </a:ext>
              </a:extLst>
            </p:cNvPr>
            <p:cNvSpPr/>
            <p:nvPr/>
          </p:nvSpPr>
          <p:spPr>
            <a:xfrm>
              <a:off x="2236607" y="49299"/>
              <a:ext cx="1241784" cy="496713"/>
            </a:xfrm>
            <a:prstGeom prst="chevron">
              <a:avLst/>
            </a:prstGeom>
            <a:solidFill>
              <a:srgbClr val="203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Arrow: Chevron 8">
              <a:extLst>
                <a:ext uri="{FF2B5EF4-FFF2-40B4-BE49-F238E27FC236}">
                  <a16:creationId xmlns:a16="http://schemas.microsoft.com/office/drawing/2014/main" id="{6860CCF7-972B-EB3F-1F24-8CADC8DAF944}"/>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Cut-overlay based clustering</a:t>
              </a:r>
            </a:p>
          </p:txBody>
        </p:sp>
      </p:grpSp>
    </p:spTree>
    <p:extLst>
      <p:ext uri="{BB962C8B-B14F-4D97-AF65-F5344CB8AC3E}">
        <p14:creationId xmlns:p14="http://schemas.microsoft.com/office/powerpoint/2010/main" val="7284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21" grpId="0"/>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21" name="Picture 20">
            <a:extLst>
              <a:ext uri="{FF2B5EF4-FFF2-40B4-BE49-F238E27FC236}">
                <a16:creationId xmlns:a16="http://schemas.microsoft.com/office/drawing/2014/main" id="{A6BEC887-C9F2-B6BE-4F8F-E402FDB00EC5}"/>
              </a:ext>
            </a:extLst>
          </p:cNvPr>
          <p:cNvPicPr>
            <a:picLocks noChangeAspect="1"/>
          </p:cNvPicPr>
          <p:nvPr/>
        </p:nvPicPr>
        <p:blipFill>
          <a:blip r:embed="rId3"/>
          <a:stretch>
            <a:fillRect/>
          </a:stretch>
        </p:blipFill>
        <p:spPr>
          <a:xfrm>
            <a:off x="557369" y="1208446"/>
            <a:ext cx="2982579" cy="2357518"/>
          </a:xfrm>
          <a:prstGeom prst="rect">
            <a:avLst/>
          </a:prstGeom>
        </p:spPr>
      </p:pic>
      <p:pic>
        <p:nvPicPr>
          <p:cNvPr id="22" name="Picture 21">
            <a:extLst>
              <a:ext uri="{FF2B5EF4-FFF2-40B4-BE49-F238E27FC236}">
                <a16:creationId xmlns:a16="http://schemas.microsoft.com/office/drawing/2014/main" id="{15F463C0-FC5F-FC3A-FBDA-658BA4811568}"/>
              </a:ext>
            </a:extLst>
          </p:cNvPr>
          <p:cNvPicPr>
            <a:picLocks noChangeAspect="1"/>
          </p:cNvPicPr>
          <p:nvPr/>
        </p:nvPicPr>
        <p:blipFill>
          <a:blip r:embed="rId4"/>
          <a:stretch>
            <a:fillRect/>
          </a:stretch>
        </p:blipFill>
        <p:spPr>
          <a:xfrm>
            <a:off x="5465409" y="1375871"/>
            <a:ext cx="2675764" cy="1950293"/>
          </a:xfrm>
          <a:prstGeom prst="rect">
            <a:avLst/>
          </a:prstGeom>
        </p:spPr>
      </p:pic>
      <p:sp>
        <p:nvSpPr>
          <p:cNvPr id="611" name="Google Shape;611;gff9a39b978_1_875"/>
          <p:cNvSpPr txBox="1">
            <a:spLocks noGrp="1"/>
          </p:cNvSpPr>
          <p:nvPr>
            <p:ph type="title"/>
          </p:nvPr>
        </p:nvSpPr>
        <p:spPr>
          <a:xfrm>
            <a:off x="248152" y="263083"/>
            <a:ext cx="88454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Cut-overlay clustering and partitioning</a:t>
            </a:r>
            <a:endParaRPr b="1" dirty="0">
              <a:solidFill>
                <a:srgbClr val="4A86E8"/>
              </a:solidFill>
            </a:endParaRPr>
          </a:p>
        </p:txBody>
      </p:sp>
      <p:sp>
        <p:nvSpPr>
          <p:cNvPr id="5" name="Freeform: Shape 4">
            <a:extLst>
              <a:ext uri="{FF2B5EF4-FFF2-40B4-BE49-F238E27FC236}">
                <a16:creationId xmlns:a16="http://schemas.microsoft.com/office/drawing/2014/main" id="{5585FF21-922D-7A39-F143-02F86885969F}"/>
              </a:ext>
            </a:extLst>
          </p:cNvPr>
          <p:cNvSpPr/>
          <p:nvPr/>
        </p:nvSpPr>
        <p:spPr>
          <a:xfrm>
            <a:off x="1712634" y="1255737"/>
            <a:ext cx="367299" cy="1312363"/>
          </a:xfrm>
          <a:custGeom>
            <a:avLst/>
            <a:gdLst>
              <a:gd name="connsiteX0" fmla="*/ 584200 w 607020"/>
              <a:gd name="connsiteY0" fmla="*/ 0 h 1820333"/>
              <a:gd name="connsiteX1" fmla="*/ 321733 w 607020"/>
              <a:gd name="connsiteY1" fmla="*/ 694267 h 1820333"/>
              <a:gd name="connsiteX2" fmla="*/ 601133 w 607020"/>
              <a:gd name="connsiteY2" fmla="*/ 1303867 h 1820333"/>
              <a:gd name="connsiteX3" fmla="*/ 0 w 607020"/>
              <a:gd name="connsiteY3" fmla="*/ 1820333 h 1820333"/>
            </a:gdLst>
            <a:ahLst/>
            <a:cxnLst>
              <a:cxn ang="0">
                <a:pos x="connsiteX0" y="connsiteY0"/>
              </a:cxn>
              <a:cxn ang="0">
                <a:pos x="connsiteX1" y="connsiteY1"/>
              </a:cxn>
              <a:cxn ang="0">
                <a:pos x="connsiteX2" y="connsiteY2"/>
              </a:cxn>
              <a:cxn ang="0">
                <a:pos x="connsiteX3" y="connsiteY3"/>
              </a:cxn>
            </a:cxnLst>
            <a:rect l="l" t="t" r="r" b="b"/>
            <a:pathLst>
              <a:path w="607020" h="1820333">
                <a:moveTo>
                  <a:pt x="584200" y="0"/>
                </a:moveTo>
                <a:cubicBezTo>
                  <a:pt x="451555" y="238478"/>
                  <a:pt x="318911" y="476956"/>
                  <a:pt x="321733" y="694267"/>
                </a:cubicBezTo>
                <a:cubicBezTo>
                  <a:pt x="324555" y="911578"/>
                  <a:pt x="654755" y="1116189"/>
                  <a:pt x="601133" y="1303867"/>
                </a:cubicBezTo>
                <a:cubicBezTo>
                  <a:pt x="547511" y="1491545"/>
                  <a:pt x="273755" y="1655939"/>
                  <a:pt x="0" y="1820333"/>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Freeform: Shape 6">
            <a:extLst>
              <a:ext uri="{FF2B5EF4-FFF2-40B4-BE49-F238E27FC236}">
                <a16:creationId xmlns:a16="http://schemas.microsoft.com/office/drawing/2014/main" id="{8AEC3CE9-6510-DEED-2B72-ACF93F6EBE52}"/>
              </a:ext>
            </a:extLst>
          </p:cNvPr>
          <p:cNvSpPr/>
          <p:nvPr/>
        </p:nvSpPr>
        <p:spPr>
          <a:xfrm>
            <a:off x="636405" y="1423459"/>
            <a:ext cx="870337" cy="1601050"/>
          </a:xfrm>
          <a:custGeom>
            <a:avLst/>
            <a:gdLst>
              <a:gd name="connsiteX0" fmla="*/ 0 w 1074968"/>
              <a:gd name="connsiteY0" fmla="*/ 223499 h 2069232"/>
              <a:gd name="connsiteX1" fmla="*/ 626534 w 1074968"/>
              <a:gd name="connsiteY1" fmla="*/ 3365 h 2069232"/>
              <a:gd name="connsiteX2" fmla="*/ 812800 w 1074968"/>
              <a:gd name="connsiteY2" fmla="*/ 375899 h 2069232"/>
              <a:gd name="connsiteX3" fmla="*/ 1058334 w 1074968"/>
              <a:gd name="connsiteY3" fmla="*/ 1349565 h 2069232"/>
              <a:gd name="connsiteX4" fmla="*/ 1032934 w 1074968"/>
              <a:gd name="connsiteY4" fmla="*/ 2069232 h 206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68" h="2069232">
                <a:moveTo>
                  <a:pt x="0" y="223499"/>
                </a:moveTo>
                <a:cubicBezTo>
                  <a:pt x="245533" y="100732"/>
                  <a:pt x="491067" y="-22035"/>
                  <a:pt x="626534" y="3365"/>
                </a:cubicBezTo>
                <a:cubicBezTo>
                  <a:pt x="762001" y="28765"/>
                  <a:pt x="740833" y="151532"/>
                  <a:pt x="812800" y="375899"/>
                </a:cubicBezTo>
                <a:cubicBezTo>
                  <a:pt x="884767" y="600266"/>
                  <a:pt x="1021645" y="1067343"/>
                  <a:pt x="1058334" y="1349565"/>
                </a:cubicBezTo>
                <a:cubicBezTo>
                  <a:pt x="1095023" y="1631787"/>
                  <a:pt x="1063978" y="1850509"/>
                  <a:pt x="1032934" y="2069232"/>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CC53C5-D80B-9FBF-9132-95BC62599758}"/>
              </a:ext>
            </a:extLst>
          </p:cNvPr>
          <p:cNvSpPr txBox="1"/>
          <p:nvPr/>
        </p:nvSpPr>
        <p:spPr>
          <a:xfrm>
            <a:off x="2215483" y="990800"/>
            <a:ext cx="1122001"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Partition 2</a:t>
            </a:r>
          </a:p>
        </p:txBody>
      </p:sp>
      <p:sp>
        <p:nvSpPr>
          <p:cNvPr id="10" name="TextBox 9">
            <a:extLst>
              <a:ext uri="{FF2B5EF4-FFF2-40B4-BE49-F238E27FC236}">
                <a16:creationId xmlns:a16="http://schemas.microsoft.com/office/drawing/2014/main" id="{795D04EE-EA3E-98C8-2379-1FA5878CC9DE}"/>
              </a:ext>
            </a:extLst>
          </p:cNvPr>
          <p:cNvSpPr txBox="1"/>
          <p:nvPr/>
        </p:nvSpPr>
        <p:spPr>
          <a:xfrm>
            <a:off x="351751" y="1056403"/>
            <a:ext cx="112200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Partition 1</a:t>
            </a:r>
          </a:p>
        </p:txBody>
      </p:sp>
      <p:sp>
        <p:nvSpPr>
          <p:cNvPr id="11" name="TextBox 10">
            <a:extLst>
              <a:ext uri="{FF2B5EF4-FFF2-40B4-BE49-F238E27FC236}">
                <a16:creationId xmlns:a16="http://schemas.microsoft.com/office/drawing/2014/main" id="{233036A1-768F-4C1C-6555-AD6B6929A299}"/>
              </a:ext>
            </a:extLst>
          </p:cNvPr>
          <p:cNvSpPr txBox="1"/>
          <p:nvPr/>
        </p:nvSpPr>
        <p:spPr>
          <a:xfrm>
            <a:off x="4784355" y="3301607"/>
            <a:ext cx="4205661" cy="1754326"/>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Step 1:</a:t>
            </a:r>
          </a:p>
          <a:p>
            <a:pPr marL="285750" lvl="5"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Partition 1 cuts hyperedge e1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Partition 2 cuts hyperedges e1 and e2</a:t>
            </a:r>
          </a:p>
          <a:p>
            <a:r>
              <a:rPr lang="en-US" sz="1800" b="1" dirty="0">
                <a:latin typeface="Calibri" panose="020F0502020204030204" pitchFamily="34" charset="0"/>
                <a:cs typeface="Calibri" panose="020F0502020204030204" pitchFamily="34" charset="0"/>
              </a:rPr>
              <a:t>Step 2: </a:t>
            </a:r>
            <a:r>
              <a:rPr lang="en-US" sz="1800" dirty="0">
                <a:latin typeface="Calibri" panose="020F0502020204030204" pitchFamily="34" charset="0"/>
                <a:cs typeface="Calibri" panose="020F0502020204030204" pitchFamily="34" charset="0"/>
              </a:rPr>
              <a:t>Remove e1 and e2</a:t>
            </a:r>
          </a:p>
          <a:p>
            <a:r>
              <a:rPr lang="en-US" sz="1800" b="1" dirty="0">
                <a:latin typeface="Calibri" panose="020F0502020204030204" pitchFamily="34" charset="0"/>
                <a:cs typeface="Calibri" panose="020F0502020204030204" pitchFamily="34" charset="0"/>
              </a:rPr>
              <a:t>Step 3: </a:t>
            </a:r>
            <a:r>
              <a:rPr lang="en-US" sz="1800" dirty="0">
                <a:latin typeface="Calibri" panose="020F0502020204030204" pitchFamily="34" charset="0"/>
                <a:cs typeface="Calibri" panose="020F0502020204030204" pitchFamily="34" charset="0"/>
              </a:rPr>
              <a:t>Contract connected components</a:t>
            </a:r>
          </a:p>
          <a:p>
            <a:r>
              <a:rPr lang="en-US" sz="1800" b="1" dirty="0">
                <a:latin typeface="Calibri" panose="020F0502020204030204" pitchFamily="34" charset="0"/>
                <a:cs typeface="Calibri" panose="020F0502020204030204" pitchFamily="34" charset="0"/>
              </a:rPr>
              <a:t>Step 4: </a:t>
            </a:r>
            <a:r>
              <a:rPr lang="en-US" sz="1800" dirty="0">
                <a:latin typeface="Calibri" panose="020F0502020204030204" pitchFamily="34" charset="0"/>
                <a:cs typeface="Calibri" panose="020F0502020204030204" pitchFamily="34" charset="0"/>
              </a:rPr>
              <a:t>Partition coarse hypergraph</a:t>
            </a:r>
          </a:p>
        </p:txBody>
      </p:sp>
      <p:sp>
        <p:nvSpPr>
          <p:cNvPr id="15" name="Oval 14">
            <a:extLst>
              <a:ext uri="{FF2B5EF4-FFF2-40B4-BE49-F238E27FC236}">
                <a16:creationId xmlns:a16="http://schemas.microsoft.com/office/drawing/2014/main" id="{87575953-09F9-8F8F-3DCB-8DDCDBAE6964}"/>
              </a:ext>
            </a:extLst>
          </p:cNvPr>
          <p:cNvSpPr/>
          <p:nvPr/>
        </p:nvSpPr>
        <p:spPr>
          <a:xfrm>
            <a:off x="5242672" y="1594440"/>
            <a:ext cx="1100667" cy="1740959"/>
          </a:xfrm>
          <a:prstGeom prst="ellipse">
            <a:avLst/>
          </a:prstGeom>
          <a:solidFill>
            <a:srgbClr val="FFFF00">
              <a:alpha val="10000"/>
            </a:srgbClr>
          </a:solid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E65AFA-89A6-017B-C488-0B2F7B2664F6}"/>
              </a:ext>
            </a:extLst>
          </p:cNvPr>
          <p:cNvSpPr/>
          <p:nvPr/>
        </p:nvSpPr>
        <p:spPr>
          <a:xfrm>
            <a:off x="6262792" y="1278012"/>
            <a:ext cx="567267" cy="530226"/>
          </a:xfrm>
          <a:prstGeom prst="ellipse">
            <a:avLst/>
          </a:prstGeom>
          <a:solidFill>
            <a:srgbClr val="FFFF00">
              <a:alpha val="10000"/>
            </a:srgbClr>
          </a:solid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1610E0-5D4F-3754-9BB1-AD9AEA5E03CD}"/>
              </a:ext>
            </a:extLst>
          </p:cNvPr>
          <p:cNvSpPr/>
          <p:nvPr/>
        </p:nvSpPr>
        <p:spPr>
          <a:xfrm rot="1559548">
            <a:off x="6596349" y="1348117"/>
            <a:ext cx="1736268" cy="2134731"/>
          </a:xfrm>
          <a:prstGeom prst="ellipse">
            <a:avLst/>
          </a:prstGeom>
          <a:solidFill>
            <a:srgbClr val="FFFF00">
              <a:alpha val="10000"/>
            </a:srgbClr>
          </a:solid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8EA3798-5750-DF1C-3680-FC2392DF36DC}"/>
              </a:ext>
            </a:extLst>
          </p:cNvPr>
          <p:cNvSpPr/>
          <p:nvPr/>
        </p:nvSpPr>
        <p:spPr>
          <a:xfrm>
            <a:off x="5297775" y="1308598"/>
            <a:ext cx="1179614" cy="2060283"/>
          </a:xfrm>
          <a:custGeom>
            <a:avLst/>
            <a:gdLst>
              <a:gd name="connsiteX0" fmla="*/ 8587 w 1532587"/>
              <a:gd name="connsiteY0" fmla="*/ 127473 h 2379606"/>
              <a:gd name="connsiteX1" fmla="*/ 118654 w 1532587"/>
              <a:gd name="connsiteY1" fmla="*/ 93606 h 2379606"/>
              <a:gd name="connsiteX2" fmla="*/ 838321 w 1532587"/>
              <a:gd name="connsiteY2" fmla="*/ 25873 h 2379606"/>
              <a:gd name="connsiteX3" fmla="*/ 1346321 w 1532587"/>
              <a:gd name="connsiteY3" fmla="*/ 576206 h 2379606"/>
              <a:gd name="connsiteX4" fmla="*/ 1473321 w 1532587"/>
              <a:gd name="connsiteY4" fmla="*/ 1050339 h 2379606"/>
              <a:gd name="connsiteX5" fmla="*/ 1532587 w 1532587"/>
              <a:gd name="connsiteY5" fmla="*/ 2379606 h 23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2587" h="2379606">
                <a:moveTo>
                  <a:pt x="8587" y="127473"/>
                </a:moveTo>
                <a:cubicBezTo>
                  <a:pt x="-5524" y="119006"/>
                  <a:pt x="-19635" y="110539"/>
                  <a:pt x="118654" y="93606"/>
                </a:cubicBezTo>
                <a:cubicBezTo>
                  <a:pt x="256943" y="76673"/>
                  <a:pt x="633710" y="-54560"/>
                  <a:pt x="838321" y="25873"/>
                </a:cubicBezTo>
                <a:cubicBezTo>
                  <a:pt x="1042932" y="106306"/>
                  <a:pt x="1240488" y="405462"/>
                  <a:pt x="1346321" y="576206"/>
                </a:cubicBezTo>
                <a:cubicBezTo>
                  <a:pt x="1452154" y="746950"/>
                  <a:pt x="1442277" y="749772"/>
                  <a:pt x="1473321" y="1050339"/>
                </a:cubicBezTo>
                <a:cubicBezTo>
                  <a:pt x="1504365" y="1350906"/>
                  <a:pt x="1525532" y="2152417"/>
                  <a:pt x="1532587" y="2379606"/>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13FDB5A-2F7C-CDC2-B955-AD2B0475A606}"/>
              </a:ext>
            </a:extLst>
          </p:cNvPr>
          <p:cNvSpPr txBox="1"/>
          <p:nvPr/>
        </p:nvSpPr>
        <p:spPr>
          <a:xfrm>
            <a:off x="4333901" y="1043457"/>
            <a:ext cx="1133059" cy="584775"/>
          </a:xfrm>
          <a:prstGeom prst="rect">
            <a:avLst/>
          </a:prstGeom>
          <a:noFill/>
        </p:spPr>
        <p:txBody>
          <a:bodyPr wrap="square" rtlCol="0">
            <a:spAutoFit/>
          </a:bodyPr>
          <a:lstStyle/>
          <a:p>
            <a:r>
              <a:rPr lang="en-US" sz="1600" b="1" dirty="0" err="1">
                <a:latin typeface="Calibri" panose="020F0502020204030204" pitchFamily="34" charset="0"/>
                <a:cs typeface="Calibri" panose="020F0502020204030204" pitchFamily="34" charset="0"/>
              </a:rPr>
              <a:t>SpecPart</a:t>
            </a:r>
            <a:r>
              <a:rPr lang="en-US" sz="1600" b="1" dirty="0">
                <a:latin typeface="Calibri" panose="020F0502020204030204" pitchFamily="34" charset="0"/>
                <a:cs typeface="Calibri" panose="020F0502020204030204" pitchFamily="34" charset="0"/>
              </a:rPr>
              <a:t> partition</a:t>
            </a:r>
          </a:p>
        </p:txBody>
      </p:sp>
      <p:sp>
        <p:nvSpPr>
          <p:cNvPr id="26" name="TextBox 25">
            <a:extLst>
              <a:ext uri="{FF2B5EF4-FFF2-40B4-BE49-F238E27FC236}">
                <a16:creationId xmlns:a16="http://schemas.microsoft.com/office/drawing/2014/main" id="{91346CC6-7EAC-89FC-04A5-0D07B57B9170}"/>
              </a:ext>
            </a:extLst>
          </p:cNvPr>
          <p:cNvSpPr txBox="1"/>
          <p:nvPr/>
        </p:nvSpPr>
        <p:spPr>
          <a:xfrm>
            <a:off x="153984" y="3565964"/>
            <a:ext cx="4100236" cy="18774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Clustered hypergraph is </a:t>
            </a:r>
            <a:r>
              <a:rPr lang="en-US" sz="1600" b="1" dirty="0">
                <a:latin typeface="Calibri" panose="020F0502020204030204" pitchFamily="34" charset="0"/>
                <a:cs typeface="Calibri" panose="020F0502020204030204" pitchFamily="34" charset="0"/>
              </a:rPr>
              <a:t>guaranteed</a:t>
            </a:r>
            <a:r>
              <a:rPr lang="en-US" sz="1600" dirty="0">
                <a:latin typeface="Calibri" panose="020F0502020204030204" pitchFamily="34" charset="0"/>
                <a:cs typeface="Calibri" panose="020F0502020204030204" pitchFamily="34" charset="0"/>
              </a:rPr>
              <a:t> to contain solutions as good as “</a:t>
            </a:r>
            <a:r>
              <a:rPr lang="en-US" sz="1600" i="1" dirty="0">
                <a:latin typeface="Calibri" panose="020F0502020204030204" pitchFamily="34" charset="0"/>
                <a:cs typeface="Calibri" panose="020F0502020204030204" pitchFamily="34" charset="0"/>
              </a:rPr>
              <a:t>Partition 1</a:t>
            </a:r>
            <a:r>
              <a:rPr lang="en-US" sz="1600" dirty="0">
                <a:latin typeface="Calibri" panose="020F0502020204030204" pitchFamily="34" charset="0"/>
                <a:cs typeface="Calibri" panose="020F0502020204030204" pitchFamily="34" charset="0"/>
              </a:rPr>
              <a:t>” and “</a:t>
            </a:r>
            <a:r>
              <a:rPr lang="en-US" sz="1600" i="1" dirty="0">
                <a:latin typeface="Calibri" panose="020F0502020204030204" pitchFamily="34" charset="0"/>
                <a:cs typeface="Calibri" panose="020F0502020204030204" pitchFamily="34" charset="0"/>
              </a:rPr>
              <a:t>Partition 2</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Combination of multiple solution facilitates in </a:t>
            </a:r>
            <a:r>
              <a:rPr lang="en-US" sz="1800" b="1" dirty="0">
                <a:latin typeface="Calibri" panose="020F0502020204030204" pitchFamily="34" charset="0"/>
                <a:cs typeface="Calibri" panose="020F0502020204030204" pitchFamily="34" charset="0"/>
              </a:rPr>
              <a:t>exploration of wider solution space</a:t>
            </a:r>
            <a:br>
              <a:rPr lang="en-US" sz="18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t>
            </a:r>
            <a:r>
              <a:rPr lang="en-US" sz="1600" dirty="0">
                <a:solidFill>
                  <a:srgbClr val="3333CC"/>
                </a:solidFill>
                <a:latin typeface="Calibri" panose="020F0502020204030204" pitchFamily="34" charset="0"/>
                <a:cs typeface="Calibri" panose="020F0502020204030204" pitchFamily="34" charset="0"/>
              </a:rPr>
              <a:t>Section 3.2 </a:t>
            </a:r>
            <a:r>
              <a:rPr lang="en-US" sz="1600" dirty="0">
                <a:latin typeface="Calibri" panose="020F0502020204030204" pitchFamily="34" charset="0"/>
                <a:cs typeface="Calibri" panose="020F0502020204030204" pitchFamily="34" charset="0"/>
              </a:rPr>
              <a:t>of paper)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B661F103-8DE4-B15B-37B7-B12B38964C3C}"/>
              </a:ext>
            </a:extLst>
          </p:cNvPr>
          <p:cNvSpPr/>
          <p:nvPr/>
        </p:nvSpPr>
        <p:spPr>
          <a:xfrm>
            <a:off x="3997892" y="2167234"/>
            <a:ext cx="831240" cy="4538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ED98432-71C3-0BAD-658B-728DBCB130E7}"/>
              </a:ext>
            </a:extLst>
          </p:cNvPr>
          <p:cNvSpPr>
            <a:spLocks noGrp="1"/>
          </p:cNvSpPr>
          <p:nvPr>
            <p:ph type="sldNum" idx="12"/>
          </p:nvPr>
        </p:nvSpPr>
        <p:spPr>
          <a:xfrm>
            <a:off x="-1662357" y="4869656"/>
            <a:ext cx="2057400" cy="273844"/>
          </a:xfrm>
        </p:spPr>
        <p:txBody>
          <a:bodyPr/>
          <a:lstStyle/>
          <a:p>
            <a:pPr marL="0" lvl="0" indent="0" algn="r" rtl="0">
              <a:spcBef>
                <a:spcPts val="0"/>
              </a:spcBef>
              <a:spcAft>
                <a:spcPts val="0"/>
              </a:spcAft>
              <a:buNone/>
            </a:pPr>
            <a:fld id="{00000000-1234-1234-1234-123412341234}" type="slidenum">
              <a:rPr lang="en" sz="1600" b="1" smtClean="0"/>
              <a:t>17</a:t>
            </a:fld>
            <a:endParaRPr lang="en" sz="1600" b="1" dirty="0"/>
          </a:p>
        </p:txBody>
      </p:sp>
      <p:grpSp>
        <p:nvGrpSpPr>
          <p:cNvPr id="2" name="Group 1">
            <a:extLst>
              <a:ext uri="{FF2B5EF4-FFF2-40B4-BE49-F238E27FC236}">
                <a16:creationId xmlns:a16="http://schemas.microsoft.com/office/drawing/2014/main" id="{E9775498-4C0B-96EF-C600-EEAE5523A3FD}"/>
              </a:ext>
            </a:extLst>
          </p:cNvPr>
          <p:cNvGrpSpPr/>
          <p:nvPr/>
        </p:nvGrpSpPr>
        <p:grpSpPr>
          <a:xfrm>
            <a:off x="3764718" y="80501"/>
            <a:ext cx="1533057" cy="412368"/>
            <a:chOff x="1395" y="49299"/>
            <a:chExt cx="1241784" cy="496713"/>
          </a:xfrm>
          <a:solidFill>
            <a:srgbClr val="4472C4"/>
          </a:solidFill>
        </p:grpSpPr>
        <p:sp>
          <p:nvSpPr>
            <p:cNvPr id="4" name="Arrow: Chevron 3">
              <a:extLst>
                <a:ext uri="{FF2B5EF4-FFF2-40B4-BE49-F238E27FC236}">
                  <a16:creationId xmlns:a16="http://schemas.microsoft.com/office/drawing/2014/main" id="{79EF49F9-AE66-CC83-F46E-6FE84E133D56}"/>
                </a:ext>
              </a:extLst>
            </p:cNvPr>
            <p:cNvSpPr/>
            <p:nvPr/>
          </p:nvSpPr>
          <p:spPr>
            <a:xfrm>
              <a:off x="1395" y="49299"/>
              <a:ext cx="1241784" cy="496713"/>
            </a:xfrm>
            <a:prstGeom prst="chevron">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BC898878-2A8D-33C9-B809-31F57EA0687B}"/>
                </a:ext>
              </a:extLst>
            </p:cNvPr>
            <p:cNvSpPr txBox="1"/>
            <p:nvPr/>
          </p:nvSpPr>
          <p:spPr>
            <a:xfrm>
              <a:off x="249752"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i="0" kern="1200" dirty="0"/>
                <a:t>Supervised Spectral</a:t>
              </a:r>
            </a:p>
          </p:txBody>
        </p:sp>
      </p:grpSp>
      <p:grpSp>
        <p:nvGrpSpPr>
          <p:cNvPr id="8" name="Group 7">
            <a:extLst>
              <a:ext uri="{FF2B5EF4-FFF2-40B4-BE49-F238E27FC236}">
                <a16:creationId xmlns:a16="http://schemas.microsoft.com/office/drawing/2014/main" id="{75288E30-5507-0834-DF19-6B7D1B124C30}"/>
              </a:ext>
            </a:extLst>
          </p:cNvPr>
          <p:cNvGrpSpPr/>
          <p:nvPr/>
        </p:nvGrpSpPr>
        <p:grpSpPr>
          <a:xfrm>
            <a:off x="5284400" y="80501"/>
            <a:ext cx="1638012" cy="412368"/>
            <a:chOff x="1119001" y="49299"/>
            <a:chExt cx="1241784" cy="496713"/>
          </a:xfrm>
          <a:solidFill>
            <a:srgbClr val="4472C4"/>
          </a:solidFill>
        </p:grpSpPr>
        <p:sp>
          <p:nvSpPr>
            <p:cNvPr id="12" name="Arrow: Chevron 11">
              <a:extLst>
                <a:ext uri="{FF2B5EF4-FFF2-40B4-BE49-F238E27FC236}">
                  <a16:creationId xmlns:a16="http://schemas.microsoft.com/office/drawing/2014/main" id="{93705A8E-CA5A-0DE7-61C5-A0C3D86DA814}"/>
                </a:ext>
              </a:extLst>
            </p:cNvPr>
            <p:cNvSpPr/>
            <p:nvPr/>
          </p:nvSpPr>
          <p:spPr>
            <a:xfrm>
              <a:off x="1119001" y="49299"/>
              <a:ext cx="1241784" cy="49671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rrow: Chevron 6">
              <a:extLst>
                <a:ext uri="{FF2B5EF4-FFF2-40B4-BE49-F238E27FC236}">
                  <a16:creationId xmlns:a16="http://schemas.microsoft.com/office/drawing/2014/main" id="{3C6E4E9C-0A4A-7E06-F23C-AFB5CDC6D27D}"/>
                </a:ext>
              </a:extLst>
            </p:cNvPr>
            <p:cNvSpPr txBox="1"/>
            <p:nvPr/>
          </p:nvSpPr>
          <p:spPr>
            <a:xfrm>
              <a:off x="1367358" y="49299"/>
              <a:ext cx="745071" cy="496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Embedding to partitions</a:t>
              </a:r>
            </a:p>
          </p:txBody>
        </p:sp>
      </p:grpSp>
      <p:grpSp>
        <p:nvGrpSpPr>
          <p:cNvPr id="14" name="Group 13">
            <a:extLst>
              <a:ext uri="{FF2B5EF4-FFF2-40B4-BE49-F238E27FC236}">
                <a16:creationId xmlns:a16="http://schemas.microsoft.com/office/drawing/2014/main" id="{5FC048CE-E37F-2184-9EC4-F7EFA0C30B34}"/>
              </a:ext>
            </a:extLst>
          </p:cNvPr>
          <p:cNvGrpSpPr/>
          <p:nvPr/>
        </p:nvGrpSpPr>
        <p:grpSpPr>
          <a:xfrm>
            <a:off x="6933782" y="80501"/>
            <a:ext cx="2009180" cy="412368"/>
            <a:chOff x="2236607" y="49299"/>
            <a:chExt cx="1241784" cy="496713"/>
          </a:xfrm>
        </p:grpSpPr>
        <p:sp>
          <p:nvSpPr>
            <p:cNvPr id="18" name="Arrow: Chevron 17">
              <a:extLst>
                <a:ext uri="{FF2B5EF4-FFF2-40B4-BE49-F238E27FC236}">
                  <a16:creationId xmlns:a16="http://schemas.microsoft.com/office/drawing/2014/main" id="{B304DC69-A0D7-98DC-93FA-039DB88A9077}"/>
                </a:ext>
              </a:extLst>
            </p:cNvPr>
            <p:cNvSpPr/>
            <p:nvPr/>
          </p:nvSpPr>
          <p:spPr>
            <a:xfrm>
              <a:off x="2236607" y="49299"/>
              <a:ext cx="1241784" cy="496713"/>
            </a:xfrm>
            <a:prstGeom prst="chevron">
              <a:avLst/>
            </a:prstGeom>
            <a:solidFill>
              <a:srgbClr val="203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Chevron 8">
              <a:extLst>
                <a:ext uri="{FF2B5EF4-FFF2-40B4-BE49-F238E27FC236}">
                  <a16:creationId xmlns:a16="http://schemas.microsoft.com/office/drawing/2014/main" id="{415AF481-B010-0448-9E42-551900EF3AE3}"/>
                </a:ext>
              </a:extLst>
            </p:cNvPr>
            <p:cNvSpPr txBox="1"/>
            <p:nvPr/>
          </p:nvSpPr>
          <p:spPr>
            <a:xfrm>
              <a:off x="2484964" y="49299"/>
              <a:ext cx="745071" cy="496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Cut-overlay based clustering</a:t>
              </a:r>
            </a:p>
          </p:txBody>
        </p:sp>
      </p:grpSp>
    </p:spTree>
    <p:extLst>
      <p:ext uri="{BB962C8B-B14F-4D97-AF65-F5344CB8AC3E}">
        <p14:creationId xmlns:p14="http://schemas.microsoft.com/office/powerpoint/2010/main" val="319910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rgbClr val="4A86E8"/>
                </a:solidFill>
              </a:rPr>
              <a:t>Outline</a:t>
            </a:r>
            <a:endParaRPr b="1">
              <a:solidFill>
                <a:srgbClr val="4A86E8"/>
              </a:solidFill>
            </a:endParaRPr>
          </a:p>
        </p:txBody>
      </p:sp>
      <p:sp>
        <p:nvSpPr>
          <p:cNvPr id="100" name="Google Shape;100;gff9a39b978_1_0"/>
          <p:cNvSpPr txBox="1">
            <a:spLocks noGrp="1"/>
          </p:cNvSpPr>
          <p:nvPr>
            <p:ph type="body" idx="1"/>
          </p:nvPr>
        </p:nvSpPr>
        <p:spPr>
          <a:xfrm>
            <a:off x="628650" y="1093797"/>
            <a:ext cx="7886700" cy="32634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Clr>
                <a:srgbClr val="888888"/>
              </a:buClr>
              <a:buSzPts val="1400"/>
              <a:buChar char="➢"/>
            </a:pPr>
            <a:r>
              <a:rPr lang="en" sz="1800" b="1" dirty="0">
                <a:solidFill>
                  <a:srgbClr val="888888"/>
                </a:solidFill>
              </a:rPr>
              <a:t>Background and motivation</a:t>
            </a:r>
            <a:endParaRPr sz="1800"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Problem definition</a:t>
            </a:r>
            <a:endParaRPr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Why solve this problem?</a:t>
            </a:r>
          </a:p>
          <a:p>
            <a:pPr marL="914400" lvl="1" indent="-317500" algn="l" rtl="0">
              <a:spcBef>
                <a:spcPts val="0"/>
              </a:spcBef>
              <a:spcAft>
                <a:spcPts val="0"/>
              </a:spcAft>
              <a:buClr>
                <a:srgbClr val="888888"/>
              </a:buClr>
              <a:buSzPts val="1400"/>
              <a:buChar char="○"/>
            </a:pPr>
            <a:r>
              <a:rPr lang="en" b="1" dirty="0">
                <a:solidFill>
                  <a:srgbClr val="888888"/>
                </a:solidFill>
              </a:rPr>
              <a:t>Multilevel </a:t>
            </a:r>
            <a:r>
              <a:rPr lang="en" b="1" dirty="0">
                <a:solidFill>
                  <a:srgbClr val="88888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framework</a:t>
            </a:r>
            <a:r>
              <a:rPr lang="en" b="1" dirty="0">
                <a:solidFill>
                  <a:srgbClr val="888888"/>
                </a:solidFill>
              </a:rPr>
              <a:t>  </a:t>
            </a:r>
          </a:p>
          <a:p>
            <a:pPr marL="914400" lvl="1" indent="-317500" algn="l" rtl="0">
              <a:spcBef>
                <a:spcPts val="0"/>
              </a:spcBef>
              <a:spcAft>
                <a:spcPts val="0"/>
              </a:spcAft>
              <a:buClr>
                <a:srgbClr val="888888"/>
              </a:buClr>
              <a:buSzPts val="1400"/>
              <a:buChar char="○"/>
            </a:pPr>
            <a:r>
              <a:rPr lang="en" b="1" dirty="0">
                <a:solidFill>
                  <a:srgbClr val="888888"/>
                </a:solidFill>
              </a:rPr>
              <a:t>Overview of graph Laplacians</a:t>
            </a:r>
          </a:p>
          <a:p>
            <a:pPr marL="914400" lvl="1" indent="-317500" algn="l" rtl="0">
              <a:spcBef>
                <a:spcPts val="0"/>
              </a:spcBef>
              <a:spcAft>
                <a:spcPts val="0"/>
              </a:spcAft>
              <a:buClr>
                <a:srgbClr val="888888"/>
              </a:buClr>
              <a:buSzPts val="1400"/>
              <a:buChar char="○"/>
            </a:pPr>
            <a:r>
              <a:rPr lang="en-US" b="1" dirty="0">
                <a:solidFill>
                  <a:srgbClr val="888888"/>
                </a:solidFill>
              </a:rPr>
              <a:t>Effect of supervision</a:t>
            </a:r>
          </a:p>
          <a:p>
            <a:pPr marL="457200" lvl="0" indent="-317500" algn="l" rtl="0">
              <a:spcBef>
                <a:spcPts val="0"/>
              </a:spcBef>
              <a:spcAft>
                <a:spcPts val="0"/>
              </a:spcAft>
              <a:buClr>
                <a:srgbClr val="888888"/>
              </a:buClr>
              <a:buSzPts val="1400"/>
              <a:buChar char="➢"/>
            </a:pPr>
            <a:r>
              <a:rPr lang="en-US" sz="1800" b="1" dirty="0" err="1">
                <a:solidFill>
                  <a:schemeClr val="bg1">
                    <a:lumMod val="50000"/>
                  </a:schemeClr>
                </a:solidFill>
              </a:rPr>
              <a:t>SpecPart</a:t>
            </a:r>
            <a:r>
              <a:rPr lang="en-US" sz="1800" b="1" dirty="0">
                <a:solidFill>
                  <a:schemeClr val="bg1">
                    <a:lumMod val="50000"/>
                  </a:schemeClr>
                </a:solidFill>
              </a:rPr>
              <a:t> methodology</a:t>
            </a:r>
          </a:p>
          <a:p>
            <a:pPr lvl="1">
              <a:spcBef>
                <a:spcPts val="0"/>
              </a:spcBef>
              <a:buClr>
                <a:srgbClr val="888888"/>
              </a:buClr>
              <a:buFont typeface="Courier New" panose="02070309020205020404" pitchFamily="49" charset="0"/>
              <a:buChar char="o"/>
            </a:pPr>
            <a:r>
              <a:rPr lang="en-US" b="1" dirty="0">
                <a:solidFill>
                  <a:schemeClr val="bg1">
                    <a:lumMod val="50000"/>
                  </a:schemeClr>
                </a:solidFill>
              </a:rPr>
              <a:t>Overview</a:t>
            </a:r>
            <a:endParaRPr b="1" dirty="0">
              <a:solidFill>
                <a:schemeClr val="bg1">
                  <a:lumMod val="50000"/>
                </a:schemeClr>
              </a:solidFill>
            </a:endParaRPr>
          </a:p>
          <a:p>
            <a:pPr marL="914400" lvl="1" indent="-317500" algn="l" rtl="0">
              <a:spcBef>
                <a:spcPts val="0"/>
              </a:spcBef>
              <a:spcAft>
                <a:spcPts val="0"/>
              </a:spcAft>
              <a:buClr>
                <a:srgbClr val="888888"/>
              </a:buClr>
              <a:buSzPts val="1400"/>
              <a:buChar char="○"/>
            </a:pPr>
            <a:r>
              <a:rPr lang="en" b="1" dirty="0">
                <a:solidFill>
                  <a:schemeClr val="bg1">
                    <a:lumMod val="50000"/>
                  </a:schemeClr>
                </a:solidFill>
              </a:rPr>
              <a:t>Supervised spectral </a:t>
            </a:r>
          </a:p>
          <a:p>
            <a:pPr marL="914400" lvl="1" indent="-317500" algn="l" rtl="0">
              <a:spcBef>
                <a:spcPts val="0"/>
              </a:spcBef>
              <a:spcAft>
                <a:spcPts val="0"/>
              </a:spcAft>
              <a:buClr>
                <a:srgbClr val="888888"/>
              </a:buClr>
              <a:buSzPts val="1400"/>
              <a:buChar char="○"/>
            </a:pPr>
            <a:r>
              <a:rPr lang="en" b="1" dirty="0">
                <a:solidFill>
                  <a:schemeClr val="bg1">
                    <a:lumMod val="50000"/>
                  </a:schemeClr>
                </a:solidFill>
              </a:rPr>
              <a:t>Conversion of embeddings to partition</a:t>
            </a:r>
            <a:endParaRPr b="1" dirty="0">
              <a:solidFill>
                <a:schemeClr val="bg1">
                  <a:lumMod val="50000"/>
                </a:schemeClr>
              </a:solidFill>
            </a:endParaRPr>
          </a:p>
          <a:p>
            <a:pPr marL="914400" lvl="1" indent="-317500" algn="l" rtl="0">
              <a:spcBef>
                <a:spcPts val="0"/>
              </a:spcBef>
              <a:spcAft>
                <a:spcPts val="0"/>
              </a:spcAft>
              <a:buClr>
                <a:srgbClr val="888888"/>
              </a:buClr>
              <a:buSzPts val="1400"/>
              <a:buChar char="○"/>
            </a:pPr>
            <a:r>
              <a:rPr lang="en" b="1" dirty="0">
                <a:solidFill>
                  <a:schemeClr val="bg1">
                    <a:lumMod val="50000"/>
                  </a:schemeClr>
                </a:solidFill>
              </a:rPr>
              <a:t>Cut-overlay clustering and partitioning</a:t>
            </a:r>
            <a:endParaRPr lang="en-US" b="1" dirty="0">
              <a:solidFill>
                <a:schemeClr val="bg1">
                  <a:lumMod val="50000"/>
                </a:schemeClr>
              </a:solidFill>
            </a:endParaRPr>
          </a:p>
          <a:p>
            <a:pPr marL="457200" lvl="0" indent="-317500" algn="l" rtl="0">
              <a:spcBef>
                <a:spcPts val="0"/>
              </a:spcBef>
              <a:spcAft>
                <a:spcPts val="0"/>
              </a:spcAft>
              <a:buClr>
                <a:srgbClr val="888888"/>
              </a:buClr>
              <a:buSzPts val="1400"/>
              <a:buChar char="➢"/>
            </a:pPr>
            <a:r>
              <a:rPr lang="en-US" sz="1800" b="1" dirty="0">
                <a:solidFill>
                  <a:srgbClr val="3333CC"/>
                </a:solidFill>
              </a:rPr>
              <a:t>Experimental setup and results</a:t>
            </a:r>
          </a:p>
          <a:p>
            <a:pPr marL="457200" lvl="0" indent="-317500" algn="l" rtl="0">
              <a:spcBef>
                <a:spcPts val="0"/>
              </a:spcBef>
              <a:spcAft>
                <a:spcPts val="0"/>
              </a:spcAft>
              <a:buClr>
                <a:srgbClr val="888888"/>
              </a:buClr>
              <a:buSzPts val="1400"/>
              <a:buChar char="➢"/>
            </a:pPr>
            <a:r>
              <a:rPr lang="en" sz="1800" b="1" dirty="0">
                <a:solidFill>
                  <a:srgbClr val="888888"/>
                </a:solidFill>
              </a:rPr>
              <a:t>Conclusion and future work</a:t>
            </a:r>
            <a:endParaRPr sz="1800" b="1" dirty="0">
              <a:solidFill>
                <a:srgbClr val="888888"/>
              </a:solidFill>
            </a:endParaRPr>
          </a:p>
        </p:txBody>
      </p:sp>
      <p:sp>
        <p:nvSpPr>
          <p:cNvPr id="2" name="Slide Number Placeholder 1">
            <a:extLst>
              <a:ext uri="{FF2B5EF4-FFF2-40B4-BE49-F238E27FC236}">
                <a16:creationId xmlns:a16="http://schemas.microsoft.com/office/drawing/2014/main" id="{265D491D-E779-3E10-327E-B96BFB8A5399}"/>
              </a:ext>
            </a:extLst>
          </p:cNvPr>
          <p:cNvSpPr>
            <a:spLocks noGrp="1"/>
          </p:cNvSpPr>
          <p:nvPr>
            <p:ph type="sldNum" idx="12"/>
          </p:nvPr>
        </p:nvSpPr>
        <p:spPr>
          <a:xfrm>
            <a:off x="-1616210" y="4869656"/>
            <a:ext cx="2057400" cy="273844"/>
          </a:xfrm>
        </p:spPr>
        <p:txBody>
          <a:bodyPr/>
          <a:lstStyle/>
          <a:p>
            <a:pPr marL="0" lvl="0" indent="0" algn="r" rtl="0">
              <a:spcBef>
                <a:spcPts val="0"/>
              </a:spcBef>
              <a:spcAft>
                <a:spcPts val="0"/>
              </a:spcAft>
              <a:buNone/>
            </a:pPr>
            <a:fld id="{00000000-1234-1234-1234-123412341234}" type="slidenum">
              <a:rPr lang="en" sz="1600" b="1" smtClean="0"/>
              <a:t>18</a:t>
            </a:fld>
            <a:endParaRPr lang="en" sz="1600" b="1" dirty="0"/>
          </a:p>
        </p:txBody>
      </p:sp>
    </p:spTree>
    <p:extLst>
      <p:ext uri="{BB962C8B-B14F-4D97-AF65-F5344CB8AC3E}">
        <p14:creationId xmlns:p14="http://schemas.microsoft.com/office/powerpoint/2010/main" val="375782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ff9a39b978_1_1165"/>
          <p:cNvSpPr txBox="1">
            <a:spLocks noGrp="1"/>
          </p:cNvSpPr>
          <p:nvPr>
            <p:ph type="title"/>
          </p:nvPr>
        </p:nvSpPr>
        <p:spPr>
          <a:xfrm>
            <a:off x="628650" y="45244"/>
            <a:ext cx="8653002"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Results on ISPD98 testcases with unit weights and on Titan23 testcases</a:t>
            </a:r>
            <a:endParaRPr b="1" dirty="0">
              <a:solidFill>
                <a:srgbClr val="4A86E8"/>
              </a:solidFill>
            </a:endParaRPr>
          </a:p>
        </p:txBody>
      </p:sp>
      <p:sp>
        <p:nvSpPr>
          <p:cNvPr id="736" name="Google Shape;736;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19</a:t>
            </a:fld>
            <a:endParaRPr sz="1050" b="0" i="0" u="none" strike="noStrike" cap="none">
              <a:solidFill>
                <a:srgbClr val="000000"/>
              </a:solidFill>
              <a:latin typeface="Arial"/>
              <a:ea typeface="Arial"/>
              <a:cs typeface="Arial"/>
              <a:sym typeface="Arial"/>
            </a:endParaRPr>
          </a:p>
        </p:txBody>
      </p:sp>
      <p:sp>
        <p:nvSpPr>
          <p:cNvPr id="737" name="Google Shape;737;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19</a:t>
            </a:fld>
            <a:endParaRPr sz="1050" b="0" i="0" u="none" strike="noStrike" cap="none">
              <a:solidFill>
                <a:srgbClr val="000000"/>
              </a:solidFill>
              <a:latin typeface="Arial"/>
              <a:ea typeface="Arial"/>
              <a:cs typeface="Arial"/>
              <a:sym typeface="Arial"/>
            </a:endParaRPr>
          </a:p>
        </p:txBody>
      </p:sp>
      <p:sp>
        <p:nvSpPr>
          <p:cNvPr id="738" name="Google Shape;738;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19</a:t>
            </a:fld>
            <a:endParaRPr sz="1050" b="0" i="0" u="none" strike="noStrike" cap="none">
              <a:solidFill>
                <a:srgbClr val="000000"/>
              </a:solidFill>
              <a:latin typeface="Arial"/>
              <a:ea typeface="Arial"/>
              <a:cs typeface="Arial"/>
              <a:sym typeface="Arial"/>
            </a:endParaRPr>
          </a:p>
        </p:txBody>
      </p:sp>
      <p:sp>
        <p:nvSpPr>
          <p:cNvPr id="739" name="Google Shape;739;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19</a:t>
            </a:fld>
            <a:endParaRPr sz="1050" b="0" i="0" u="none" strike="noStrike" cap="none">
              <a:solidFill>
                <a:srgbClr val="000000"/>
              </a:solidFill>
              <a:latin typeface="Arial"/>
              <a:ea typeface="Arial"/>
              <a:cs typeface="Arial"/>
              <a:sym typeface="Arial"/>
            </a:endParaRPr>
          </a:p>
        </p:txBody>
      </p:sp>
      <p:sp>
        <p:nvSpPr>
          <p:cNvPr id="743" name="Google Shape;743;gff9a39b978_1_1165"/>
          <p:cNvSpPr txBox="1"/>
          <p:nvPr/>
        </p:nvSpPr>
        <p:spPr>
          <a:xfrm>
            <a:off x="185438" y="4029317"/>
            <a:ext cx="6634265" cy="1169521"/>
          </a:xfrm>
          <a:prstGeom prst="rect">
            <a:avLst/>
          </a:prstGeom>
          <a:noFill/>
          <a:ln>
            <a:noFill/>
          </a:ln>
        </p:spPr>
        <p:txBody>
          <a:bodyPr spcFirstLastPara="1" wrap="square" lIns="91425" tIns="91425" rIns="91425" bIns="91425" anchor="t" anchorCtr="0">
            <a:spAutoFit/>
          </a:bodyPr>
          <a:lstStyle/>
          <a:p>
            <a:pPr marL="3238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 sz="1600" i="0" u="none" strike="noStrike" cap="none" dirty="0">
                <a:solidFill>
                  <a:schemeClr val="tx1"/>
                </a:solidFill>
                <a:latin typeface="Arial"/>
                <a:ea typeface="Arial"/>
                <a:cs typeface="Arial"/>
                <a:sym typeface="Arial"/>
              </a:rPr>
              <a:t>New </a:t>
            </a:r>
            <a:r>
              <a:rPr lang="en" sz="1600" b="1" i="0" u="none" strike="noStrike" cap="none" dirty="0">
                <a:solidFill>
                  <a:schemeClr val="tx1"/>
                </a:solidFill>
                <a:latin typeface="Arial"/>
                <a:ea typeface="Arial"/>
                <a:cs typeface="Arial"/>
                <a:sym typeface="Arial"/>
              </a:rPr>
              <a:t>world record </a:t>
            </a:r>
            <a:r>
              <a:rPr lang="en" sz="1600" i="0" u="none" strike="noStrike" cap="none" dirty="0">
                <a:solidFill>
                  <a:schemeClr val="tx1"/>
                </a:solidFill>
                <a:latin typeface="Arial"/>
                <a:ea typeface="Arial"/>
                <a:cs typeface="Arial"/>
                <a:sym typeface="Arial"/>
              </a:rPr>
              <a:t>cutsize numbers (for almost every testcase!) </a:t>
            </a:r>
            <a:endParaRPr sz="1600" i="0" u="none" strike="noStrike" cap="none" dirty="0">
              <a:solidFill>
                <a:schemeClr val="tx1"/>
              </a:solidFill>
              <a:latin typeface="Arial"/>
              <a:ea typeface="Arial"/>
              <a:cs typeface="Arial"/>
              <a:sym typeface="Arial"/>
            </a:endParaRPr>
          </a:p>
          <a:p>
            <a:pPr marL="3238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 sz="1600" i="0" u="none" strike="noStrike" cap="none" dirty="0">
                <a:solidFill>
                  <a:schemeClr val="tx1"/>
                </a:solidFill>
                <a:latin typeface="Arial"/>
                <a:ea typeface="Arial"/>
                <a:cs typeface="Arial"/>
                <a:sym typeface="Arial"/>
              </a:rPr>
              <a:t>Improvement on gsm_switch </a:t>
            </a:r>
            <a:r>
              <a:rPr lang="en" sz="1600" b="1" i="0" u="none" strike="noStrike" cap="none" dirty="0">
                <a:solidFill>
                  <a:schemeClr val="tx1"/>
                </a:solidFill>
                <a:latin typeface="Arial"/>
                <a:ea typeface="Arial"/>
                <a:cs typeface="Arial"/>
                <a:sym typeface="Arial"/>
              </a:rPr>
              <a:t>~70%</a:t>
            </a:r>
            <a:endParaRPr sz="1600" i="0" u="none" strike="noStrike" cap="none" dirty="0">
              <a:solidFill>
                <a:schemeClr val="tx1"/>
              </a:solidFill>
              <a:latin typeface="Arial"/>
              <a:ea typeface="Arial"/>
              <a:cs typeface="Arial"/>
              <a:sym typeface="Arial"/>
            </a:endParaRPr>
          </a:p>
          <a:p>
            <a:pPr marL="3238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 sz="1600" i="0" u="none" strike="noStrike" cap="none" dirty="0">
                <a:solidFill>
                  <a:schemeClr val="tx1"/>
                </a:solidFill>
                <a:latin typeface="Arial"/>
                <a:ea typeface="Arial"/>
                <a:cs typeface="Arial"/>
                <a:sym typeface="Arial"/>
              </a:rPr>
              <a:t>Improvement on denoise </a:t>
            </a:r>
            <a:r>
              <a:rPr lang="en" sz="1600" b="1" i="0" u="none" strike="noStrike" cap="none" dirty="0">
                <a:solidFill>
                  <a:schemeClr val="tx1"/>
                </a:solidFill>
                <a:latin typeface="Arial"/>
                <a:ea typeface="Arial"/>
                <a:cs typeface="Arial"/>
                <a:sym typeface="Arial"/>
              </a:rPr>
              <a:t>~</a:t>
            </a:r>
            <a:r>
              <a:rPr lang="en" sz="1600" b="1" dirty="0">
                <a:solidFill>
                  <a:schemeClr val="tx1"/>
                </a:solidFill>
              </a:rPr>
              <a:t>50</a:t>
            </a:r>
            <a:r>
              <a:rPr lang="en" sz="1600" b="1" i="0" u="none" strike="noStrike" cap="none" dirty="0">
                <a:solidFill>
                  <a:schemeClr val="tx1"/>
                </a:solidFill>
                <a:latin typeface="Arial"/>
                <a:ea typeface="Arial"/>
                <a:cs typeface="Arial"/>
                <a:sym typeface="Arial"/>
              </a:rPr>
              <a:t>%</a:t>
            </a:r>
          </a:p>
          <a:p>
            <a:pPr marL="3238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 sz="1600" dirty="0">
                <a:solidFill>
                  <a:schemeClr val="tx1"/>
                </a:solidFill>
              </a:rPr>
              <a:t>Check </a:t>
            </a:r>
            <a:r>
              <a:rPr lang="en" sz="1600" dirty="0">
                <a:solidFill>
                  <a:srgbClr val="3333CC"/>
                </a:solidFill>
              </a:rPr>
              <a:t>Section 5</a:t>
            </a:r>
            <a:r>
              <a:rPr lang="en" sz="1600" dirty="0">
                <a:solidFill>
                  <a:schemeClr val="tx1"/>
                </a:solidFill>
              </a:rPr>
              <a:t> of paper (scan QR code) to find detailed results </a:t>
            </a:r>
            <a:endParaRPr sz="1600" i="0" u="none" strike="noStrike" cap="none" dirty="0">
              <a:solidFill>
                <a:schemeClr val="tx1"/>
              </a:solidFill>
              <a:latin typeface="Arial"/>
              <a:ea typeface="Arial"/>
              <a:cs typeface="Arial"/>
              <a:sym typeface="Arial"/>
            </a:endParaRPr>
          </a:p>
        </p:txBody>
      </p:sp>
      <p:graphicFrame>
        <p:nvGraphicFramePr>
          <p:cNvPr id="5" name="Table 5">
            <a:extLst>
              <a:ext uri="{FF2B5EF4-FFF2-40B4-BE49-F238E27FC236}">
                <a16:creationId xmlns:a16="http://schemas.microsoft.com/office/drawing/2014/main" id="{A38EDC33-9628-63FD-041E-CE7A091AE84D}"/>
              </a:ext>
            </a:extLst>
          </p:cNvPr>
          <p:cNvGraphicFramePr>
            <a:graphicFrameLocks noGrp="1"/>
          </p:cNvGraphicFramePr>
          <p:nvPr>
            <p:extLst>
              <p:ext uri="{D42A27DB-BD31-4B8C-83A1-F6EECF244321}">
                <p14:modId xmlns:p14="http://schemas.microsoft.com/office/powerpoint/2010/main" val="1020827107"/>
              </p:ext>
            </p:extLst>
          </p:nvPr>
        </p:nvGraphicFramePr>
        <p:xfrm>
          <a:off x="430294" y="1045431"/>
          <a:ext cx="4141706" cy="3048000"/>
        </p:xfrm>
        <a:graphic>
          <a:graphicData uri="http://schemas.openxmlformats.org/drawingml/2006/table">
            <a:tbl>
              <a:tblPr firstRow="1" bandRow="1">
                <a:tableStyleId>{8EF47135-51DF-4F41-B52F-BF252A7DF721}</a:tableStyleId>
              </a:tblPr>
              <a:tblGrid>
                <a:gridCol w="1111409">
                  <a:extLst>
                    <a:ext uri="{9D8B030D-6E8A-4147-A177-3AD203B41FA5}">
                      <a16:colId xmlns:a16="http://schemas.microsoft.com/office/drawing/2014/main" val="2887808149"/>
                    </a:ext>
                  </a:extLst>
                </a:gridCol>
                <a:gridCol w="1069924">
                  <a:extLst>
                    <a:ext uri="{9D8B030D-6E8A-4147-A177-3AD203B41FA5}">
                      <a16:colId xmlns:a16="http://schemas.microsoft.com/office/drawing/2014/main" val="3363972015"/>
                    </a:ext>
                  </a:extLst>
                </a:gridCol>
                <a:gridCol w="1016710">
                  <a:extLst>
                    <a:ext uri="{9D8B030D-6E8A-4147-A177-3AD203B41FA5}">
                      <a16:colId xmlns:a16="http://schemas.microsoft.com/office/drawing/2014/main" val="90574621"/>
                    </a:ext>
                  </a:extLst>
                </a:gridCol>
                <a:gridCol w="943663">
                  <a:extLst>
                    <a:ext uri="{9D8B030D-6E8A-4147-A177-3AD203B41FA5}">
                      <a16:colId xmlns:a16="http://schemas.microsoft.com/office/drawing/2014/main" val="2123247732"/>
                    </a:ext>
                  </a:extLst>
                </a:gridCol>
              </a:tblGrid>
              <a:tr h="370840">
                <a:tc>
                  <a:txBody>
                    <a:bodyPr/>
                    <a:lstStyle/>
                    <a:p>
                      <a:pPr algn="ctr"/>
                      <a:r>
                        <a:rPr lang="en-US" sz="1600" b="1" dirty="0">
                          <a:latin typeface="Calibri" panose="020F0502020204030204" pitchFamily="34" charset="0"/>
                          <a:cs typeface="Calibri" panose="020F0502020204030204" pitchFamily="34" charset="0"/>
                        </a:rPr>
                        <a:t>ISPD98 with unit weights</a:t>
                      </a:r>
                    </a:p>
                  </a:txBody>
                  <a:tcPr>
                    <a:solidFill>
                      <a:schemeClr val="lt1"/>
                    </a:solidFill>
                  </a:tcPr>
                </a:tc>
                <a:tc>
                  <a:txBody>
                    <a:bodyPr/>
                    <a:lstStyle/>
                    <a:p>
                      <a:pPr algn="ctr"/>
                      <a:r>
                        <a:rPr lang="en-US" sz="1600" b="1" dirty="0">
                          <a:latin typeface="Calibri" panose="020F0502020204030204" pitchFamily="34" charset="0"/>
                          <a:cs typeface="Calibri" panose="020F0502020204030204" pitchFamily="34" charset="0"/>
                        </a:rPr>
                        <a:t>Imbalance factor</a:t>
                      </a:r>
                    </a:p>
                  </a:txBody>
                  <a:tcPr>
                    <a:solidFill>
                      <a:schemeClr val="lt1"/>
                    </a:solidFill>
                  </a:tcPr>
                </a:tc>
                <a:tc>
                  <a:txBody>
                    <a:bodyPr/>
                    <a:lstStyle/>
                    <a:p>
                      <a:pPr algn="ctr"/>
                      <a:r>
                        <a:rPr lang="en-US" sz="1600" b="1" dirty="0">
                          <a:latin typeface="Calibri" panose="020F0502020204030204" pitchFamily="34" charset="0"/>
                          <a:cs typeface="Calibri" panose="020F0502020204030204" pitchFamily="34" charset="0"/>
                        </a:rPr>
                        <a:t>Previous record </a:t>
                      </a:r>
                      <a:r>
                        <a:rPr lang="en-US" sz="1600" b="1" dirty="0" err="1">
                          <a:latin typeface="Calibri" panose="020F0502020204030204" pitchFamily="34" charset="0"/>
                          <a:cs typeface="Calibri" panose="020F0502020204030204" pitchFamily="34" charset="0"/>
                        </a:rPr>
                        <a:t>cutsize</a:t>
                      </a:r>
                      <a:endParaRPr lang="en-US" sz="1600" b="1" dirty="0">
                        <a:latin typeface="Calibri" panose="020F0502020204030204" pitchFamily="34" charset="0"/>
                        <a:cs typeface="Calibri" panose="020F0502020204030204" pitchFamily="34" charset="0"/>
                      </a:endParaRPr>
                    </a:p>
                  </a:txBody>
                  <a:tcPr>
                    <a:solidFill>
                      <a:schemeClr val="lt1"/>
                    </a:solidFill>
                  </a:tcPr>
                </a:tc>
                <a:tc>
                  <a:txBody>
                    <a:bodyPr/>
                    <a:lstStyle/>
                    <a:p>
                      <a:pPr algn="ctr"/>
                      <a:r>
                        <a:rPr lang="en-US" sz="1600" b="1" dirty="0" err="1">
                          <a:latin typeface="Calibri" panose="020F0502020204030204" pitchFamily="34" charset="0"/>
                          <a:cs typeface="Calibri" panose="020F0502020204030204" pitchFamily="34" charset="0"/>
                        </a:rPr>
                        <a:t>SpecPart</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cutsize</a:t>
                      </a:r>
                      <a:endParaRPr lang="en-US" sz="1600" b="1" dirty="0">
                        <a:latin typeface="Calibri" panose="020F0502020204030204" pitchFamily="34" charset="0"/>
                        <a:cs typeface="Calibri" panose="020F0502020204030204" pitchFamily="34" charset="0"/>
                      </a:endParaRPr>
                    </a:p>
                  </a:txBody>
                  <a:tcPr>
                    <a:solidFill>
                      <a:schemeClr val="lt1"/>
                    </a:solidFill>
                  </a:tcPr>
                </a:tc>
                <a:extLst>
                  <a:ext uri="{0D108BD9-81ED-4DB2-BD59-A6C34878D82A}">
                    <a16:rowId xmlns:a16="http://schemas.microsoft.com/office/drawing/2014/main" val="1756278318"/>
                  </a:ext>
                </a:extLst>
              </a:tr>
              <a:tr h="370840">
                <a:tc>
                  <a:txBody>
                    <a:bodyPr/>
                    <a:lstStyle/>
                    <a:p>
                      <a:pPr algn="ctr"/>
                      <a:r>
                        <a:rPr lang="en-US" sz="1600" dirty="0">
                          <a:latin typeface="Calibri" panose="020F0502020204030204" pitchFamily="34" charset="0"/>
                          <a:cs typeface="Calibri" panose="020F0502020204030204" pitchFamily="34" charset="0"/>
                        </a:rPr>
                        <a:t>IBM04</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542</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388</a:t>
                      </a:r>
                    </a:p>
                  </a:txBody>
                  <a:tcPr>
                    <a:solidFill>
                      <a:schemeClr val="lt1"/>
                    </a:solidFill>
                  </a:tcPr>
                </a:tc>
                <a:extLst>
                  <a:ext uri="{0D108BD9-81ED-4DB2-BD59-A6C34878D82A}">
                    <a16:rowId xmlns:a16="http://schemas.microsoft.com/office/drawing/2014/main" val="648219474"/>
                  </a:ext>
                </a:extLst>
              </a:tr>
              <a:tr h="370840">
                <a:tc>
                  <a:txBody>
                    <a:bodyPr/>
                    <a:lstStyle/>
                    <a:p>
                      <a:pPr algn="ctr"/>
                      <a:r>
                        <a:rPr lang="en-US" sz="1600" dirty="0">
                          <a:latin typeface="Calibri" panose="020F0502020204030204" pitchFamily="34" charset="0"/>
                          <a:cs typeface="Calibri" panose="020F0502020204030204" pitchFamily="34" charset="0"/>
                        </a:rPr>
                        <a:t>IBM06</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885</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733</a:t>
                      </a:r>
                    </a:p>
                  </a:txBody>
                  <a:tcPr>
                    <a:solidFill>
                      <a:schemeClr val="lt1"/>
                    </a:solidFill>
                  </a:tcPr>
                </a:tc>
                <a:extLst>
                  <a:ext uri="{0D108BD9-81ED-4DB2-BD59-A6C34878D82A}">
                    <a16:rowId xmlns:a16="http://schemas.microsoft.com/office/drawing/2014/main" val="2188538086"/>
                  </a:ext>
                </a:extLst>
              </a:tr>
              <a:tr h="370840">
                <a:tc>
                  <a:txBody>
                    <a:bodyPr/>
                    <a:lstStyle/>
                    <a:p>
                      <a:pPr algn="ctr"/>
                      <a:r>
                        <a:rPr lang="en-US" sz="1600" dirty="0">
                          <a:latin typeface="Calibri" panose="020F0502020204030204" pitchFamily="34" charset="0"/>
                          <a:cs typeface="Calibri" panose="020F0502020204030204" pitchFamily="34" charset="0"/>
                        </a:rPr>
                        <a:t>IBM13</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832</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693</a:t>
                      </a:r>
                    </a:p>
                  </a:txBody>
                  <a:tcPr>
                    <a:solidFill>
                      <a:schemeClr val="lt1"/>
                    </a:solidFill>
                  </a:tcPr>
                </a:tc>
                <a:extLst>
                  <a:ext uri="{0D108BD9-81ED-4DB2-BD59-A6C34878D82A}">
                    <a16:rowId xmlns:a16="http://schemas.microsoft.com/office/drawing/2014/main" val="142565315"/>
                  </a:ext>
                </a:extLst>
              </a:tr>
              <a:tr h="370840">
                <a:tc>
                  <a:txBody>
                    <a:bodyPr/>
                    <a:lstStyle/>
                    <a:p>
                      <a:pPr algn="ctr"/>
                      <a:r>
                        <a:rPr lang="en-US" sz="1600" dirty="0">
                          <a:latin typeface="Calibri" panose="020F0502020204030204" pitchFamily="34" charset="0"/>
                          <a:cs typeface="Calibri" panose="020F0502020204030204" pitchFamily="34" charset="0"/>
                        </a:rPr>
                        <a:t>IBM15</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2833</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2741</a:t>
                      </a:r>
                    </a:p>
                  </a:txBody>
                  <a:tcPr>
                    <a:solidFill>
                      <a:schemeClr val="lt1"/>
                    </a:solidFill>
                  </a:tcPr>
                </a:tc>
                <a:extLst>
                  <a:ext uri="{0D108BD9-81ED-4DB2-BD59-A6C34878D82A}">
                    <a16:rowId xmlns:a16="http://schemas.microsoft.com/office/drawing/2014/main" val="1232983647"/>
                  </a:ext>
                </a:extLst>
              </a:tr>
              <a:tr h="370840">
                <a:tc>
                  <a:txBody>
                    <a:bodyPr/>
                    <a:lstStyle/>
                    <a:p>
                      <a:pPr algn="ctr"/>
                      <a:r>
                        <a:rPr lang="en-US" sz="1600" dirty="0">
                          <a:latin typeface="Calibri" panose="020F0502020204030204" pitchFamily="34" charset="0"/>
                          <a:cs typeface="Calibri" panose="020F0502020204030204" pitchFamily="34" charset="0"/>
                        </a:rPr>
                        <a:t>IBM16</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2059</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1951</a:t>
                      </a:r>
                    </a:p>
                  </a:txBody>
                  <a:tcPr>
                    <a:solidFill>
                      <a:schemeClr val="lt1"/>
                    </a:solidFill>
                  </a:tcPr>
                </a:tc>
                <a:extLst>
                  <a:ext uri="{0D108BD9-81ED-4DB2-BD59-A6C34878D82A}">
                    <a16:rowId xmlns:a16="http://schemas.microsoft.com/office/drawing/2014/main" val="1160304788"/>
                  </a:ext>
                </a:extLst>
              </a:tr>
              <a:tr h="370840">
                <a:tc>
                  <a:txBody>
                    <a:bodyPr/>
                    <a:lstStyle/>
                    <a:p>
                      <a:pPr algn="ctr"/>
                      <a:r>
                        <a:rPr lang="en-US" sz="1600" dirty="0">
                          <a:latin typeface="Calibri" panose="020F0502020204030204" pitchFamily="34" charset="0"/>
                          <a:cs typeface="Calibri" panose="020F0502020204030204" pitchFamily="34" charset="0"/>
                        </a:rPr>
                        <a:t>IBM17</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2403</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2354</a:t>
                      </a:r>
                    </a:p>
                  </a:txBody>
                  <a:tcPr>
                    <a:solidFill>
                      <a:schemeClr val="lt1"/>
                    </a:solidFill>
                  </a:tcPr>
                </a:tc>
                <a:extLst>
                  <a:ext uri="{0D108BD9-81ED-4DB2-BD59-A6C34878D82A}">
                    <a16:rowId xmlns:a16="http://schemas.microsoft.com/office/drawing/2014/main" val="3335461346"/>
                  </a:ext>
                </a:extLst>
              </a:tr>
            </a:tbl>
          </a:graphicData>
        </a:graphic>
      </p:graphicFrame>
      <p:graphicFrame>
        <p:nvGraphicFramePr>
          <p:cNvPr id="8" name="Table 8">
            <a:extLst>
              <a:ext uri="{FF2B5EF4-FFF2-40B4-BE49-F238E27FC236}">
                <a16:creationId xmlns:a16="http://schemas.microsoft.com/office/drawing/2014/main" id="{2FA7ACC8-699F-4142-F97B-0B122D3EE1D0}"/>
              </a:ext>
            </a:extLst>
          </p:cNvPr>
          <p:cNvGraphicFramePr>
            <a:graphicFrameLocks noGrp="1"/>
          </p:cNvGraphicFramePr>
          <p:nvPr>
            <p:extLst>
              <p:ext uri="{D42A27DB-BD31-4B8C-83A1-F6EECF244321}">
                <p14:modId xmlns:p14="http://schemas.microsoft.com/office/powerpoint/2010/main" val="1683364792"/>
              </p:ext>
            </p:extLst>
          </p:nvPr>
        </p:nvGraphicFramePr>
        <p:xfrm>
          <a:off x="4676862" y="969212"/>
          <a:ext cx="4382226" cy="2804160"/>
        </p:xfrm>
        <a:graphic>
          <a:graphicData uri="http://schemas.openxmlformats.org/drawingml/2006/table">
            <a:tbl>
              <a:tblPr firstRow="1" bandRow="1">
                <a:tableStyleId>{8EF47135-51DF-4F41-B52F-BF252A7DF721}</a:tableStyleId>
              </a:tblPr>
              <a:tblGrid>
                <a:gridCol w="1383249">
                  <a:extLst>
                    <a:ext uri="{9D8B030D-6E8A-4147-A177-3AD203B41FA5}">
                      <a16:colId xmlns:a16="http://schemas.microsoft.com/office/drawing/2014/main" val="2550541863"/>
                    </a:ext>
                  </a:extLst>
                </a:gridCol>
                <a:gridCol w="1061472">
                  <a:extLst>
                    <a:ext uri="{9D8B030D-6E8A-4147-A177-3AD203B41FA5}">
                      <a16:colId xmlns:a16="http://schemas.microsoft.com/office/drawing/2014/main" val="3380065157"/>
                    </a:ext>
                  </a:extLst>
                </a:gridCol>
                <a:gridCol w="844061">
                  <a:extLst>
                    <a:ext uri="{9D8B030D-6E8A-4147-A177-3AD203B41FA5}">
                      <a16:colId xmlns:a16="http://schemas.microsoft.com/office/drawing/2014/main" val="92958"/>
                    </a:ext>
                  </a:extLst>
                </a:gridCol>
                <a:gridCol w="1093444">
                  <a:extLst>
                    <a:ext uri="{9D8B030D-6E8A-4147-A177-3AD203B41FA5}">
                      <a16:colId xmlns:a16="http://schemas.microsoft.com/office/drawing/2014/main" val="1203337934"/>
                    </a:ext>
                  </a:extLst>
                </a:gridCol>
              </a:tblGrid>
              <a:tr h="370840">
                <a:tc>
                  <a:txBody>
                    <a:bodyPr/>
                    <a:lstStyle/>
                    <a:p>
                      <a:pPr algn="ctr"/>
                      <a:r>
                        <a:rPr lang="en-US" sz="1600" b="1" dirty="0">
                          <a:latin typeface="Calibri" panose="020F0502020204030204" pitchFamily="34" charset="0"/>
                          <a:cs typeface="Calibri" panose="020F0502020204030204" pitchFamily="34" charset="0"/>
                        </a:rPr>
                        <a:t>Titan23</a:t>
                      </a:r>
                    </a:p>
                  </a:txBody>
                  <a:tcPr>
                    <a:solidFill>
                      <a:schemeClr val="lt1"/>
                    </a:solidFill>
                  </a:tcPr>
                </a:tc>
                <a:tc>
                  <a:txBody>
                    <a:bodyPr/>
                    <a:lstStyle/>
                    <a:p>
                      <a:pPr algn="ctr"/>
                      <a:r>
                        <a:rPr lang="en-US" sz="1600" b="1" dirty="0">
                          <a:latin typeface="Calibri" panose="020F0502020204030204" pitchFamily="34" charset="0"/>
                          <a:cs typeface="Calibri" panose="020F0502020204030204" pitchFamily="34" charset="0"/>
                        </a:rPr>
                        <a:t>Imbalance factor</a:t>
                      </a:r>
                    </a:p>
                  </a:txBody>
                  <a:tcPr>
                    <a:solidFill>
                      <a:schemeClr val="lt1"/>
                    </a:solidFill>
                  </a:tcPr>
                </a:tc>
                <a:tc>
                  <a:txBody>
                    <a:bodyPr/>
                    <a:lstStyle/>
                    <a:p>
                      <a:pPr algn="ctr"/>
                      <a:r>
                        <a:rPr lang="en-US" sz="1600" b="1" dirty="0" err="1">
                          <a:latin typeface="Calibri" panose="020F0502020204030204" pitchFamily="34" charset="0"/>
                          <a:cs typeface="Calibri" panose="020F0502020204030204" pitchFamily="34" charset="0"/>
                        </a:rPr>
                        <a:t>hMETIS</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cutsize</a:t>
                      </a:r>
                      <a:endParaRPr lang="en-US" sz="1600" b="1" dirty="0">
                        <a:latin typeface="Calibri" panose="020F0502020204030204" pitchFamily="34" charset="0"/>
                        <a:cs typeface="Calibri" panose="020F0502020204030204" pitchFamily="34" charset="0"/>
                      </a:endParaRPr>
                    </a:p>
                  </a:txBody>
                  <a:tcPr>
                    <a:solidFill>
                      <a:schemeClr val="lt1"/>
                    </a:solidFill>
                  </a:tcPr>
                </a:tc>
                <a:tc>
                  <a:txBody>
                    <a:bodyPr/>
                    <a:lstStyle/>
                    <a:p>
                      <a:pPr algn="ctr"/>
                      <a:r>
                        <a:rPr lang="en-US" sz="1600" b="1" dirty="0" err="1">
                          <a:latin typeface="Calibri" panose="020F0502020204030204" pitchFamily="34" charset="0"/>
                          <a:cs typeface="Calibri" panose="020F0502020204030204" pitchFamily="34" charset="0"/>
                        </a:rPr>
                        <a:t>SpecPart</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cutsize</a:t>
                      </a:r>
                      <a:endParaRPr lang="en-US" sz="1600" b="1" dirty="0">
                        <a:latin typeface="Calibri" panose="020F0502020204030204" pitchFamily="34" charset="0"/>
                        <a:cs typeface="Calibri" panose="020F0502020204030204" pitchFamily="34" charset="0"/>
                      </a:endParaRPr>
                    </a:p>
                  </a:txBody>
                  <a:tcPr>
                    <a:solidFill>
                      <a:schemeClr val="lt1"/>
                    </a:solidFill>
                  </a:tcPr>
                </a:tc>
                <a:extLst>
                  <a:ext uri="{0D108BD9-81ED-4DB2-BD59-A6C34878D82A}">
                    <a16:rowId xmlns:a16="http://schemas.microsoft.com/office/drawing/2014/main" val="1140935021"/>
                  </a:ext>
                </a:extLst>
              </a:tr>
              <a:tr h="370840">
                <a:tc>
                  <a:txBody>
                    <a:bodyPr/>
                    <a:lstStyle/>
                    <a:p>
                      <a:pPr algn="ctr"/>
                      <a:r>
                        <a:rPr lang="en-US" sz="1600" dirty="0">
                          <a:latin typeface="Calibri" panose="020F0502020204030204" pitchFamily="34" charset="0"/>
                          <a:cs typeface="Calibri" panose="020F0502020204030204" pitchFamily="34" charset="0"/>
                        </a:rPr>
                        <a:t>sparcT1_core</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1242</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903</a:t>
                      </a:r>
                    </a:p>
                  </a:txBody>
                  <a:tcPr>
                    <a:solidFill>
                      <a:schemeClr val="lt1"/>
                    </a:solidFill>
                  </a:tcPr>
                </a:tc>
                <a:extLst>
                  <a:ext uri="{0D108BD9-81ED-4DB2-BD59-A6C34878D82A}">
                    <a16:rowId xmlns:a16="http://schemas.microsoft.com/office/drawing/2014/main" val="534420489"/>
                  </a:ext>
                </a:extLst>
              </a:tr>
              <a:tr h="370840">
                <a:tc>
                  <a:txBody>
                    <a:bodyPr/>
                    <a:lstStyle/>
                    <a:p>
                      <a:pPr algn="ctr"/>
                      <a:r>
                        <a:rPr lang="en-US" sz="1600" dirty="0">
                          <a:latin typeface="Calibri" panose="020F0502020204030204" pitchFamily="34" charset="0"/>
                          <a:cs typeface="Calibri" panose="020F0502020204030204" pitchFamily="34" charset="0"/>
                        </a:rPr>
                        <a:t>denoise</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478</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224</a:t>
                      </a:r>
                    </a:p>
                  </a:txBody>
                  <a:tcPr>
                    <a:solidFill>
                      <a:schemeClr val="lt1"/>
                    </a:solidFill>
                  </a:tcPr>
                </a:tc>
                <a:extLst>
                  <a:ext uri="{0D108BD9-81ED-4DB2-BD59-A6C34878D82A}">
                    <a16:rowId xmlns:a16="http://schemas.microsoft.com/office/drawing/2014/main" val="3643863777"/>
                  </a:ext>
                </a:extLst>
              </a:tr>
              <a:tr h="370840">
                <a:tc>
                  <a:txBody>
                    <a:bodyPr/>
                    <a:lstStyle/>
                    <a:p>
                      <a:pPr algn="ctr"/>
                      <a:r>
                        <a:rPr lang="en-US" sz="1600" dirty="0" err="1">
                          <a:latin typeface="Calibri" panose="020F0502020204030204" pitchFamily="34" charset="0"/>
                          <a:cs typeface="Calibri" panose="020F0502020204030204" pitchFamily="34" charset="0"/>
                        </a:rPr>
                        <a:t>gsm_switch</a:t>
                      </a:r>
                      <a:endParaRPr lang="en-US" sz="1600" dirty="0">
                        <a:latin typeface="Calibri" panose="020F0502020204030204" pitchFamily="34" charset="0"/>
                        <a:cs typeface="Calibri" panose="020F0502020204030204" pitchFamily="34" charset="0"/>
                      </a:endParaRP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20</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5352</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1407</a:t>
                      </a:r>
                    </a:p>
                  </a:txBody>
                  <a:tcPr>
                    <a:solidFill>
                      <a:schemeClr val="lt1"/>
                    </a:solidFill>
                  </a:tcPr>
                </a:tc>
                <a:extLst>
                  <a:ext uri="{0D108BD9-81ED-4DB2-BD59-A6C34878D82A}">
                    <a16:rowId xmlns:a16="http://schemas.microsoft.com/office/drawing/2014/main" val="778367957"/>
                  </a:ext>
                </a:extLst>
              </a:tr>
              <a:tr h="370840">
                <a:tc>
                  <a:txBody>
                    <a:bodyPr/>
                    <a:lstStyle/>
                    <a:p>
                      <a:pPr algn="ctr"/>
                      <a:r>
                        <a:rPr lang="en-US" sz="1600" dirty="0">
                          <a:latin typeface="Calibri" panose="020F0502020204030204" pitchFamily="34" charset="0"/>
                          <a:cs typeface="Calibri" panose="020F0502020204030204" pitchFamily="34" charset="0"/>
                        </a:rPr>
                        <a:t>dart</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844</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807</a:t>
                      </a:r>
                    </a:p>
                  </a:txBody>
                  <a:tcPr>
                    <a:solidFill>
                      <a:schemeClr val="lt1"/>
                    </a:solidFill>
                  </a:tcPr>
                </a:tc>
                <a:extLst>
                  <a:ext uri="{0D108BD9-81ED-4DB2-BD59-A6C34878D82A}">
                    <a16:rowId xmlns:a16="http://schemas.microsoft.com/office/drawing/2014/main" val="2128557177"/>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Calibri" panose="020F0502020204030204" pitchFamily="34" charset="0"/>
                          <a:cs typeface="Calibri" panose="020F0502020204030204" pitchFamily="34" charset="0"/>
                        </a:rPr>
                        <a:t>sparcT1_chip2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1198</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899</a:t>
                      </a:r>
                    </a:p>
                  </a:txBody>
                  <a:tcPr>
                    <a:solidFill>
                      <a:schemeClr val="lt1"/>
                    </a:solidFill>
                  </a:tcPr>
                </a:tc>
                <a:extLst>
                  <a:ext uri="{0D108BD9-81ED-4DB2-BD59-A6C34878D82A}">
                    <a16:rowId xmlns:a16="http://schemas.microsoft.com/office/drawing/2014/main" val="3952751004"/>
                  </a:ext>
                </a:extLst>
              </a:tr>
              <a:tr h="370840">
                <a:tc>
                  <a:txBody>
                    <a:bodyPr/>
                    <a:lstStyle/>
                    <a:p>
                      <a:pPr algn="ctr"/>
                      <a:r>
                        <a:rPr lang="en-US" sz="1600" dirty="0" err="1">
                          <a:latin typeface="Calibri" panose="020F0502020204030204" pitchFamily="34" charset="0"/>
                          <a:cs typeface="Calibri" panose="020F0502020204030204" pitchFamily="34" charset="0"/>
                        </a:rPr>
                        <a:t>bitcoin_miner</a:t>
                      </a:r>
                      <a:endParaRPr lang="en-US" sz="1600" dirty="0">
                        <a:latin typeface="Calibri" panose="020F0502020204030204" pitchFamily="34" charset="0"/>
                        <a:cs typeface="Calibri" panose="020F0502020204030204" pitchFamily="34" charset="0"/>
                      </a:endParaRP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2</a:t>
                      </a:r>
                    </a:p>
                  </a:txBody>
                  <a:tcPr>
                    <a:solidFill>
                      <a:schemeClr val="lt1"/>
                    </a:solidFill>
                  </a:tcPr>
                </a:tc>
                <a:tc>
                  <a:txBody>
                    <a:bodyPr/>
                    <a:lstStyle/>
                    <a:p>
                      <a:pPr algn="ctr"/>
                      <a:r>
                        <a:rPr lang="en-US" sz="1600" dirty="0">
                          <a:latin typeface="Calibri" panose="020F0502020204030204" pitchFamily="34" charset="0"/>
                          <a:cs typeface="Calibri" panose="020F0502020204030204" pitchFamily="34" charset="0"/>
                        </a:rPr>
                        <a:t>1489</a:t>
                      </a:r>
                    </a:p>
                  </a:txBody>
                  <a:tcPr>
                    <a:solidFill>
                      <a:schemeClr val="lt1"/>
                    </a:solidFill>
                  </a:tcPr>
                </a:tc>
                <a:tc>
                  <a:txBody>
                    <a:bodyPr/>
                    <a:lstStyle/>
                    <a:p>
                      <a:pPr algn="ctr"/>
                      <a:r>
                        <a:rPr lang="en-US" sz="1600" b="1" dirty="0">
                          <a:solidFill>
                            <a:srgbClr val="00B050"/>
                          </a:solidFill>
                          <a:latin typeface="Calibri" panose="020F0502020204030204" pitchFamily="34" charset="0"/>
                          <a:cs typeface="Calibri" panose="020F0502020204030204" pitchFamily="34" charset="0"/>
                        </a:rPr>
                        <a:t>1297</a:t>
                      </a:r>
                    </a:p>
                  </a:txBody>
                  <a:tcPr>
                    <a:solidFill>
                      <a:schemeClr val="lt1"/>
                    </a:solidFill>
                  </a:tcPr>
                </a:tc>
                <a:extLst>
                  <a:ext uri="{0D108BD9-81ED-4DB2-BD59-A6C34878D82A}">
                    <a16:rowId xmlns:a16="http://schemas.microsoft.com/office/drawing/2014/main" val="121165299"/>
                  </a:ext>
                </a:extLst>
              </a:tr>
            </a:tbl>
          </a:graphicData>
        </a:graphic>
      </p:graphicFrame>
      <p:sp>
        <p:nvSpPr>
          <p:cNvPr id="2" name="Frame 1">
            <a:extLst>
              <a:ext uri="{FF2B5EF4-FFF2-40B4-BE49-F238E27FC236}">
                <a16:creationId xmlns:a16="http://schemas.microsoft.com/office/drawing/2014/main" id="{BBD4AC5F-84BA-370B-D809-AE6D3EA7683C}"/>
              </a:ext>
            </a:extLst>
          </p:cNvPr>
          <p:cNvSpPr/>
          <p:nvPr/>
        </p:nvSpPr>
        <p:spPr>
          <a:xfrm>
            <a:off x="4676862" y="2284524"/>
            <a:ext cx="4382226" cy="358087"/>
          </a:xfrm>
          <a:prstGeom prst="frame">
            <a:avLst>
              <a:gd name="adj1" fmla="val 0"/>
            </a:avLst>
          </a:prstGeom>
          <a:solidFill>
            <a:srgbClr val="00B050"/>
          </a:solidFill>
          <a:ln w="38100">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008000"/>
              </a:highlight>
            </a:endParaRPr>
          </a:p>
        </p:txBody>
      </p:sp>
      <p:sp>
        <p:nvSpPr>
          <p:cNvPr id="3" name="Frame 2">
            <a:extLst>
              <a:ext uri="{FF2B5EF4-FFF2-40B4-BE49-F238E27FC236}">
                <a16:creationId xmlns:a16="http://schemas.microsoft.com/office/drawing/2014/main" id="{ACEE9B90-57CE-2119-6F4C-E3F5DFE97E85}"/>
              </a:ext>
            </a:extLst>
          </p:cNvPr>
          <p:cNvSpPr/>
          <p:nvPr/>
        </p:nvSpPr>
        <p:spPr>
          <a:xfrm>
            <a:off x="4676862" y="1911430"/>
            <a:ext cx="4382226" cy="358087"/>
          </a:xfrm>
          <a:prstGeom prst="frame">
            <a:avLst>
              <a:gd name="adj1" fmla="val 0"/>
            </a:avLst>
          </a:prstGeom>
          <a:solidFill>
            <a:srgbClr val="00B050"/>
          </a:solidFill>
          <a:ln w="38100">
            <a:solidFill>
              <a:srgbClr val="8B5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008000"/>
              </a:highlight>
            </a:endParaRPr>
          </a:p>
        </p:txBody>
      </p:sp>
      <p:pic>
        <p:nvPicPr>
          <p:cNvPr id="6" name="Picture 5">
            <a:extLst>
              <a:ext uri="{FF2B5EF4-FFF2-40B4-BE49-F238E27FC236}">
                <a16:creationId xmlns:a16="http://schemas.microsoft.com/office/drawing/2014/main" id="{D5EEB9C1-B098-7A0B-4EB5-4EAD2775344A}"/>
              </a:ext>
            </a:extLst>
          </p:cNvPr>
          <p:cNvPicPr>
            <a:picLocks noChangeAspect="1"/>
          </p:cNvPicPr>
          <p:nvPr/>
        </p:nvPicPr>
        <p:blipFill>
          <a:blip r:embed="rId3"/>
          <a:stretch>
            <a:fillRect/>
          </a:stretch>
        </p:blipFill>
        <p:spPr>
          <a:xfrm flipV="1">
            <a:off x="7064559" y="3828283"/>
            <a:ext cx="977963" cy="1169520"/>
          </a:xfrm>
          <a:prstGeom prst="rect">
            <a:avLst/>
          </a:prstGeom>
        </p:spPr>
      </p:pic>
      <p:sp>
        <p:nvSpPr>
          <p:cNvPr id="4" name="Slide Number Placeholder 3">
            <a:extLst>
              <a:ext uri="{FF2B5EF4-FFF2-40B4-BE49-F238E27FC236}">
                <a16:creationId xmlns:a16="http://schemas.microsoft.com/office/drawing/2014/main" id="{19E276C4-51FC-DCC7-4DCD-38AD219D3B82}"/>
              </a:ext>
            </a:extLst>
          </p:cNvPr>
          <p:cNvSpPr>
            <a:spLocks noGrp="1"/>
          </p:cNvSpPr>
          <p:nvPr>
            <p:ph type="sldNum" idx="12"/>
          </p:nvPr>
        </p:nvSpPr>
        <p:spPr>
          <a:xfrm>
            <a:off x="-1672502" y="4869656"/>
            <a:ext cx="2057400" cy="273844"/>
          </a:xfrm>
        </p:spPr>
        <p:txBody>
          <a:bodyPr/>
          <a:lstStyle/>
          <a:p>
            <a:pPr marL="0" lvl="0" indent="0" algn="r" rtl="0">
              <a:spcBef>
                <a:spcPts val="0"/>
              </a:spcBef>
              <a:spcAft>
                <a:spcPts val="0"/>
              </a:spcAft>
              <a:buNone/>
            </a:pPr>
            <a:fld id="{00000000-1234-1234-1234-123412341234}" type="slidenum">
              <a:rPr lang="en" sz="1600" b="1" smtClean="0"/>
              <a:t>19</a:t>
            </a:fld>
            <a:endParaRPr lang="en" sz="1600" b="1" dirty="0"/>
          </a:p>
        </p:txBody>
      </p:sp>
    </p:spTree>
    <p:extLst>
      <p:ext uri="{BB962C8B-B14F-4D97-AF65-F5344CB8AC3E}">
        <p14:creationId xmlns:p14="http://schemas.microsoft.com/office/powerpoint/2010/main" val="308415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250" fill="hold"/>
                                        <p:tgtEl>
                                          <p:spTgt spid="743">
                                            <p:txEl>
                                              <p:pRg st="1" end="1"/>
                                            </p:txEl>
                                          </p:spTgt>
                                        </p:tgtEl>
                                        <p:attrNameLst>
                                          <p:attrName>style.color</p:attrName>
                                        </p:attrNameLst>
                                      </p:cBhvr>
                                      <p:to>
                                        <a:srgbClr val="7030A0"/>
                                      </p:to>
                                    </p:animClr>
                                  </p:childTnLst>
                                </p:cTn>
                              </p:par>
                              <p:par>
                                <p:cTn id="11" presetID="3" presetClass="emph" presetSubtype="2" fill="hold" nodeType="withEffect">
                                  <p:stCondLst>
                                    <p:cond delay="0"/>
                                  </p:stCondLst>
                                  <p:childTnLst>
                                    <p:animClr clrSpc="rgb" dir="cw">
                                      <p:cBhvr override="childStyle">
                                        <p:cTn id="12" dur="250" fill="hold"/>
                                        <p:tgtEl>
                                          <p:spTgt spid="743">
                                            <p:txEl>
                                              <p:pRg st="2" end="2"/>
                                            </p:txEl>
                                          </p:spTgt>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800" b="1" dirty="0">
                <a:solidFill>
                  <a:srgbClr val="4A86E8"/>
                </a:solidFill>
              </a:rPr>
              <a:t>SpecPart: </a:t>
            </a:r>
            <a:r>
              <a:rPr lang="en-US" sz="2800" b="1" dirty="0">
                <a:solidFill>
                  <a:srgbClr val="4A86E8"/>
                </a:solidFill>
              </a:rPr>
              <a:t>The first supervised spectral framework for hypergraph partitioning</a:t>
            </a:r>
            <a:endParaRPr sz="2800" b="1" dirty="0">
              <a:solidFill>
                <a:srgbClr val="4A86E8"/>
              </a:solidFill>
            </a:endParaRPr>
          </a:p>
        </p:txBody>
      </p:sp>
      <p:sp>
        <p:nvSpPr>
          <p:cNvPr id="106" name="Google Shape;106;gff9a39b978_1_1336"/>
          <p:cNvSpPr txBox="1">
            <a:spLocks noGrp="1"/>
          </p:cNvSpPr>
          <p:nvPr>
            <p:ph type="body" idx="1"/>
          </p:nvPr>
        </p:nvSpPr>
        <p:spPr>
          <a:xfrm>
            <a:off x="628650" y="650998"/>
            <a:ext cx="8318126"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pPr marL="139700" indent="0">
              <a:buNone/>
            </a:pPr>
            <a:r>
              <a:rPr lang="en-US" sz="2800" b="1" dirty="0"/>
              <a:t>Three key innovations:</a:t>
            </a:r>
          </a:p>
          <a:p>
            <a:pPr>
              <a:spcBef>
                <a:spcPts val="0"/>
              </a:spcBef>
            </a:pPr>
            <a:r>
              <a:rPr lang="en-US" sz="2400" b="1" dirty="0">
                <a:solidFill>
                  <a:schemeClr val="tx1"/>
                </a:solidFill>
              </a:rPr>
              <a:t>Leveraging Supervision: </a:t>
            </a:r>
            <a:r>
              <a:rPr lang="en-US" sz="1800" dirty="0">
                <a:solidFill>
                  <a:schemeClr val="tx1"/>
                </a:solidFill>
              </a:rPr>
              <a:t>Improve spectral embeddings via </a:t>
            </a:r>
            <a:r>
              <a:rPr lang="en-US" sz="1800" b="1" dirty="0">
                <a:solidFill>
                  <a:schemeClr val="tx1"/>
                </a:solidFill>
              </a:rPr>
              <a:t>supervision</a:t>
            </a:r>
          </a:p>
          <a:p>
            <a:pPr>
              <a:spcBef>
                <a:spcPts val="0"/>
              </a:spcBef>
            </a:pPr>
            <a:r>
              <a:rPr lang="en-US" sz="2400" b="1" dirty="0">
                <a:solidFill>
                  <a:schemeClr val="tx1"/>
                </a:solidFill>
              </a:rPr>
              <a:t>Embedded Tree Partitioning:</a:t>
            </a:r>
            <a:r>
              <a:rPr lang="en-US" sz="2400" dirty="0">
                <a:solidFill>
                  <a:schemeClr val="tx1"/>
                </a:solidFill>
              </a:rPr>
              <a:t> </a:t>
            </a:r>
            <a:r>
              <a:rPr lang="en-US" sz="1800" dirty="0">
                <a:solidFill>
                  <a:schemeClr val="tx1"/>
                </a:solidFill>
              </a:rPr>
              <a:t>Convert embeddings to partitions</a:t>
            </a:r>
            <a:endParaRPr lang="en-US" sz="2000" dirty="0">
              <a:solidFill>
                <a:schemeClr val="tx1"/>
              </a:solidFill>
            </a:endParaRPr>
          </a:p>
          <a:p>
            <a:pPr>
              <a:spcBef>
                <a:spcPts val="0"/>
              </a:spcBef>
            </a:pPr>
            <a:r>
              <a:rPr lang="en-US" sz="2400" b="1" dirty="0">
                <a:solidFill>
                  <a:schemeClr val="tx1"/>
                </a:solidFill>
              </a:rPr>
              <a:t>Cut-Overlay:</a:t>
            </a:r>
            <a:r>
              <a:rPr lang="en-US" sz="2400" dirty="0">
                <a:solidFill>
                  <a:schemeClr val="tx1"/>
                </a:solidFill>
              </a:rPr>
              <a:t> </a:t>
            </a:r>
            <a:r>
              <a:rPr lang="en-US" sz="1800" dirty="0">
                <a:solidFill>
                  <a:schemeClr val="tx1"/>
                </a:solidFill>
              </a:rPr>
              <a:t>Improve a set of partitioning solutions</a:t>
            </a:r>
            <a:endParaRPr lang="en-US" sz="2000" dirty="0">
              <a:solidFill>
                <a:schemeClr val="tx1"/>
              </a:solidFill>
            </a:endParaRPr>
          </a:p>
          <a:p>
            <a:pPr marL="139700" indent="0">
              <a:spcBef>
                <a:spcPts val="0"/>
              </a:spcBef>
              <a:buNone/>
            </a:pPr>
            <a:endParaRPr lang="en" sz="2400" b="1" dirty="0"/>
          </a:p>
          <a:p>
            <a:pPr marL="139700" indent="0">
              <a:spcBef>
                <a:spcPts val="0"/>
              </a:spcBef>
              <a:buNone/>
            </a:pPr>
            <a:r>
              <a:rPr lang="en" sz="2800" b="1" dirty="0"/>
              <a:t>Key r</a:t>
            </a:r>
            <a:r>
              <a:rPr lang="en-US" sz="2800" b="1" dirty="0"/>
              <a:t>e</a:t>
            </a:r>
            <a:r>
              <a:rPr lang="en" sz="2800" b="1" dirty="0"/>
              <a:t>sults:</a:t>
            </a:r>
          </a:p>
          <a:p>
            <a:pPr>
              <a:spcBef>
                <a:spcPts val="0"/>
              </a:spcBef>
            </a:pPr>
            <a:r>
              <a:rPr lang="en" sz="2400" b="1" dirty="0"/>
              <a:t>Higher quality solutions </a:t>
            </a:r>
            <a:r>
              <a:rPr lang="en" sz="1800" dirty="0"/>
              <a:t>compared to hMETIS and KaHyPar</a:t>
            </a:r>
            <a:br>
              <a:rPr lang="en" sz="2000" dirty="0"/>
            </a:br>
            <a:r>
              <a:rPr lang="en" sz="1800" dirty="0"/>
              <a:t>(</a:t>
            </a:r>
            <a:r>
              <a:rPr lang="en-US" sz="1800" dirty="0"/>
              <a:t>on</a:t>
            </a:r>
            <a:r>
              <a:rPr lang="en" sz="1800" dirty="0"/>
              <a:t> few testcases the improv</a:t>
            </a:r>
            <a:r>
              <a:rPr lang="en-US" sz="1800" dirty="0"/>
              <a:t>e</a:t>
            </a:r>
            <a:r>
              <a:rPr lang="en" sz="1800" dirty="0"/>
              <a:t>ment is over </a:t>
            </a:r>
            <a:r>
              <a:rPr lang="en" sz="1800" b="1" dirty="0"/>
              <a:t>50%</a:t>
            </a:r>
            <a:r>
              <a:rPr lang="en" sz="1800" dirty="0"/>
              <a:t>)</a:t>
            </a:r>
          </a:p>
        </p:txBody>
      </p:sp>
      <p:sp>
        <p:nvSpPr>
          <p:cNvPr id="2" name="Slide Number Placeholder 1">
            <a:extLst>
              <a:ext uri="{FF2B5EF4-FFF2-40B4-BE49-F238E27FC236}">
                <a16:creationId xmlns:a16="http://schemas.microsoft.com/office/drawing/2014/main" id="{7B8B2E81-3ED5-B1BA-74A2-121B284B6AEE}"/>
              </a:ext>
            </a:extLst>
          </p:cNvPr>
          <p:cNvSpPr>
            <a:spLocks noGrp="1"/>
          </p:cNvSpPr>
          <p:nvPr>
            <p:ph type="sldNum" idx="12"/>
          </p:nvPr>
        </p:nvSpPr>
        <p:spPr>
          <a:xfrm>
            <a:off x="-1695450" y="4869656"/>
            <a:ext cx="2057400" cy="273844"/>
          </a:xfrm>
        </p:spPr>
        <p:txBody>
          <a:bodyPr/>
          <a:lstStyle/>
          <a:p>
            <a:pPr marL="0" lvl="0" indent="0" algn="r" rtl="0">
              <a:spcBef>
                <a:spcPts val="0"/>
              </a:spcBef>
              <a:spcAft>
                <a:spcPts val="0"/>
              </a:spcAft>
              <a:buNone/>
            </a:pPr>
            <a:fld id="{00000000-1234-1234-1234-123412341234}" type="slidenum">
              <a:rPr lang="en" sz="1600" b="1" smtClean="0"/>
              <a:t>2</a:t>
            </a:fld>
            <a:endParaRPr lang="en" sz="1600" b="1" dirty="0"/>
          </a:p>
        </p:txBody>
      </p:sp>
    </p:spTree>
    <p:extLst>
      <p:ext uri="{BB962C8B-B14F-4D97-AF65-F5344CB8AC3E}">
        <p14:creationId xmlns:p14="http://schemas.microsoft.com/office/powerpoint/2010/main" val="367542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ff9a39b978_1_1165"/>
          <p:cNvSpPr txBox="1">
            <a:spLocks noGrp="1"/>
          </p:cNvSpPr>
          <p:nvPr>
            <p:ph type="title"/>
          </p:nvPr>
        </p:nvSpPr>
        <p:spPr>
          <a:xfrm>
            <a:off x="628650" y="452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Results on ISPD98 testcases with weights</a:t>
            </a:r>
            <a:endParaRPr b="1" dirty="0">
              <a:solidFill>
                <a:srgbClr val="4A86E8"/>
              </a:solidFill>
            </a:endParaRPr>
          </a:p>
        </p:txBody>
      </p:sp>
      <p:sp>
        <p:nvSpPr>
          <p:cNvPr id="736" name="Google Shape;736;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20</a:t>
            </a:fld>
            <a:endParaRPr sz="1050" b="0" i="0" u="none" strike="noStrike" cap="none">
              <a:solidFill>
                <a:srgbClr val="000000"/>
              </a:solidFill>
              <a:latin typeface="Arial"/>
              <a:ea typeface="Arial"/>
              <a:cs typeface="Arial"/>
              <a:sym typeface="Arial"/>
            </a:endParaRPr>
          </a:p>
        </p:txBody>
      </p:sp>
      <p:sp>
        <p:nvSpPr>
          <p:cNvPr id="737" name="Google Shape;737;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20</a:t>
            </a:fld>
            <a:endParaRPr sz="1050" b="0" i="0" u="none" strike="noStrike" cap="none">
              <a:solidFill>
                <a:srgbClr val="000000"/>
              </a:solidFill>
              <a:latin typeface="Arial"/>
              <a:ea typeface="Arial"/>
              <a:cs typeface="Arial"/>
              <a:sym typeface="Arial"/>
            </a:endParaRPr>
          </a:p>
        </p:txBody>
      </p:sp>
      <p:sp>
        <p:nvSpPr>
          <p:cNvPr id="738" name="Google Shape;738;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20</a:t>
            </a:fld>
            <a:endParaRPr sz="1050" b="0" i="0" u="none" strike="noStrike" cap="none">
              <a:solidFill>
                <a:srgbClr val="000000"/>
              </a:solidFill>
              <a:latin typeface="Arial"/>
              <a:ea typeface="Arial"/>
              <a:cs typeface="Arial"/>
              <a:sym typeface="Arial"/>
            </a:endParaRPr>
          </a:p>
        </p:txBody>
      </p:sp>
      <p:sp>
        <p:nvSpPr>
          <p:cNvPr id="739" name="Google Shape;739;gff9a39b978_1_1165"/>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20</a:t>
            </a:fld>
            <a:endParaRPr sz="105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C183D28A-F399-30F5-22CA-99E7B78D2405}"/>
              </a:ext>
            </a:extLst>
          </p:cNvPr>
          <p:cNvPicPr>
            <a:picLocks noChangeAspect="1"/>
          </p:cNvPicPr>
          <p:nvPr/>
        </p:nvPicPr>
        <p:blipFill>
          <a:blip r:embed="rId3"/>
          <a:stretch>
            <a:fillRect/>
          </a:stretch>
        </p:blipFill>
        <p:spPr>
          <a:xfrm>
            <a:off x="263246" y="1072962"/>
            <a:ext cx="5230565" cy="4025294"/>
          </a:xfrm>
          <a:prstGeom prst="rect">
            <a:avLst/>
          </a:prstGeom>
        </p:spPr>
      </p:pic>
      <p:sp>
        <p:nvSpPr>
          <p:cNvPr id="7" name="Circle: Hollow 6">
            <a:extLst>
              <a:ext uri="{FF2B5EF4-FFF2-40B4-BE49-F238E27FC236}">
                <a16:creationId xmlns:a16="http://schemas.microsoft.com/office/drawing/2014/main" id="{6E9E3936-B4C2-9E14-6791-E5F40DBB0AD1}"/>
              </a:ext>
            </a:extLst>
          </p:cNvPr>
          <p:cNvSpPr/>
          <p:nvPr/>
        </p:nvSpPr>
        <p:spPr>
          <a:xfrm>
            <a:off x="4921154" y="2906660"/>
            <a:ext cx="375556" cy="375557"/>
          </a:xfrm>
          <a:prstGeom prst="donut">
            <a:avLst>
              <a:gd name="adj" fmla="val 16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AE7729A-16E6-9F4E-956D-70F4C9293A4C}"/>
              </a:ext>
            </a:extLst>
          </p:cNvPr>
          <p:cNvSpPr/>
          <p:nvPr/>
        </p:nvSpPr>
        <p:spPr>
          <a:xfrm>
            <a:off x="3099880" y="3934467"/>
            <a:ext cx="306778" cy="272142"/>
          </a:xfrm>
          <a:prstGeom prst="donut">
            <a:avLst>
              <a:gd name="adj" fmla="val 16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DCA74C53-C81C-8C6E-A783-72DB3E60A88B}"/>
              </a:ext>
            </a:extLst>
          </p:cNvPr>
          <p:cNvSpPr/>
          <p:nvPr/>
        </p:nvSpPr>
        <p:spPr>
          <a:xfrm>
            <a:off x="4175834" y="3005153"/>
            <a:ext cx="319752" cy="283651"/>
          </a:xfrm>
          <a:prstGeom prst="donut">
            <a:avLst>
              <a:gd name="adj" fmla="val 16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D1FF719D-7E6D-E67F-FF59-D51307F9AB4C}"/>
              </a:ext>
            </a:extLst>
          </p:cNvPr>
          <p:cNvSpPr/>
          <p:nvPr/>
        </p:nvSpPr>
        <p:spPr>
          <a:xfrm>
            <a:off x="2028561" y="3161680"/>
            <a:ext cx="319752" cy="283651"/>
          </a:xfrm>
          <a:prstGeom prst="donut">
            <a:avLst>
              <a:gd name="adj" fmla="val 16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3FDBE24B-6D0C-D9A3-9E74-DB98E5A061E9}"/>
              </a:ext>
            </a:extLst>
          </p:cNvPr>
          <p:cNvSpPr/>
          <p:nvPr/>
        </p:nvSpPr>
        <p:spPr>
          <a:xfrm>
            <a:off x="714363" y="2897895"/>
            <a:ext cx="319752" cy="283651"/>
          </a:xfrm>
          <a:prstGeom prst="donut">
            <a:avLst>
              <a:gd name="adj" fmla="val 16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Google Shape;743;gff9a39b978_1_1165">
            <a:extLst>
              <a:ext uri="{FF2B5EF4-FFF2-40B4-BE49-F238E27FC236}">
                <a16:creationId xmlns:a16="http://schemas.microsoft.com/office/drawing/2014/main" id="{A349AD7E-C878-2906-C688-43F3700B7B34}"/>
              </a:ext>
            </a:extLst>
          </p:cNvPr>
          <p:cNvSpPr txBox="1"/>
          <p:nvPr/>
        </p:nvSpPr>
        <p:spPr>
          <a:xfrm>
            <a:off x="5622209" y="1072962"/>
            <a:ext cx="3320479" cy="3139291"/>
          </a:xfrm>
          <a:prstGeom prst="rect">
            <a:avLst/>
          </a:prstGeom>
          <a:noFill/>
          <a:ln>
            <a:noFill/>
          </a:ln>
        </p:spPr>
        <p:txBody>
          <a:bodyPr spcFirstLastPara="1" wrap="square" lIns="91425" tIns="91425" rIns="91425" bIns="91425" anchor="t" anchorCtr="0">
            <a:spAutoFit/>
          </a:bodyPr>
          <a:lstStyle/>
          <a:p>
            <a:pPr marL="3238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600" b="1" i="0" u="none" strike="noStrike" cap="none" dirty="0">
                <a:solidFill>
                  <a:srgbClr val="FF0000"/>
                </a:solidFill>
                <a:latin typeface="Calibri" panose="020F0502020204030204" pitchFamily="34" charset="0"/>
                <a:cs typeface="Calibri" panose="020F0502020204030204" pitchFamily="34" charset="0"/>
                <a:sym typeface="Arial"/>
              </a:rPr>
              <a:t>hMETIS</a:t>
            </a:r>
            <a:r>
              <a:rPr lang="en-US" sz="1600" b="1" i="0" u="none" strike="noStrike" cap="none" baseline="-25000" dirty="0">
                <a:solidFill>
                  <a:srgbClr val="FF0000"/>
                </a:solidFill>
                <a:latin typeface="Calibri" panose="020F0502020204030204" pitchFamily="34" charset="0"/>
                <a:cs typeface="Calibri" panose="020F0502020204030204" pitchFamily="34" charset="0"/>
                <a:sym typeface="Arial"/>
              </a:rPr>
              <a:t>5</a:t>
            </a:r>
            <a:r>
              <a:rPr lang="en-US" sz="1600" i="0" u="none" strike="noStrike" cap="none" baseline="-25000" dirty="0">
                <a:solidFill>
                  <a:schemeClr val="tx1"/>
                </a:solidFill>
                <a:latin typeface="Calibri" panose="020F0502020204030204" pitchFamily="34" charset="0"/>
                <a:cs typeface="Calibri" panose="020F0502020204030204" pitchFamily="34" charset="0"/>
                <a:sym typeface="Arial"/>
              </a:rPr>
              <a:t> </a:t>
            </a:r>
            <a:r>
              <a:rPr lang="en-US" sz="1600" i="0" u="none" strike="noStrike" cap="none" dirty="0">
                <a:solidFill>
                  <a:schemeClr val="tx1"/>
                </a:solidFill>
                <a:latin typeface="Calibri" panose="020F0502020204030204" pitchFamily="34" charset="0"/>
                <a:cs typeface="Calibri" panose="020F0502020204030204" pitchFamily="34" charset="0"/>
                <a:sym typeface="Arial"/>
              </a:rPr>
              <a:t>: Best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hMETIS</a:t>
            </a:r>
            <a:r>
              <a:rPr lang="en-US" sz="1600" i="0" u="none" strike="noStrike" cap="none" dirty="0">
                <a:solidFill>
                  <a:schemeClr val="tx1"/>
                </a:solidFill>
                <a:latin typeface="Calibri" panose="020F0502020204030204" pitchFamily="34" charset="0"/>
                <a:cs typeface="Calibri" panose="020F0502020204030204" pitchFamily="34" charset="0"/>
                <a:sym typeface="Arial"/>
              </a:rPr>
              <a:t>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cutsize</a:t>
            </a:r>
            <a:r>
              <a:rPr lang="en-US" sz="1600" i="0" u="none" strike="noStrike" cap="none" dirty="0">
                <a:solidFill>
                  <a:schemeClr val="tx1"/>
                </a:solidFill>
                <a:latin typeface="Calibri" panose="020F0502020204030204" pitchFamily="34" charset="0"/>
                <a:cs typeface="Calibri" panose="020F0502020204030204" pitchFamily="34" charset="0"/>
                <a:sym typeface="Arial"/>
              </a:rPr>
              <a:t> out of 5 runs</a:t>
            </a:r>
          </a:p>
          <a:p>
            <a:pPr marL="323850" indent="-171450">
              <a:buSzPts val="1200"/>
              <a:buFont typeface="Arial" panose="020B0604020202020204" pitchFamily="34" charset="0"/>
              <a:buChar char="•"/>
            </a:pPr>
            <a:r>
              <a:rPr lang="en-US" sz="1600" b="1" i="0" u="none" strike="noStrike" cap="none" dirty="0">
                <a:solidFill>
                  <a:schemeClr val="tx1"/>
                </a:solidFill>
                <a:latin typeface="Calibri" panose="020F0502020204030204" pitchFamily="34" charset="0"/>
                <a:cs typeface="Calibri" panose="020F0502020204030204" pitchFamily="34" charset="0"/>
                <a:sym typeface="Arial"/>
              </a:rPr>
              <a:t>KaHyPar</a:t>
            </a:r>
            <a:r>
              <a:rPr lang="en-US" sz="1600" b="1" i="0" u="none" strike="noStrike" cap="none" baseline="-25000" dirty="0">
                <a:solidFill>
                  <a:schemeClr val="tx1"/>
                </a:solidFill>
                <a:latin typeface="Calibri" panose="020F0502020204030204" pitchFamily="34" charset="0"/>
                <a:cs typeface="Calibri" panose="020F0502020204030204" pitchFamily="34" charset="0"/>
                <a:sym typeface="Arial"/>
              </a:rPr>
              <a:t>5</a:t>
            </a:r>
            <a:r>
              <a:rPr lang="en-US" sz="1600" i="0" u="none" strike="noStrike" cap="none" baseline="-25000" dirty="0">
                <a:solidFill>
                  <a:schemeClr val="tx1"/>
                </a:solidFill>
                <a:latin typeface="Calibri" panose="020F0502020204030204" pitchFamily="34" charset="0"/>
                <a:cs typeface="Calibri" panose="020F0502020204030204" pitchFamily="34" charset="0"/>
                <a:sym typeface="Arial"/>
              </a:rPr>
              <a:t> </a:t>
            </a:r>
            <a:r>
              <a:rPr lang="en-US" sz="1600" i="0" u="none" strike="noStrike" cap="none" dirty="0">
                <a:solidFill>
                  <a:schemeClr val="tx1"/>
                </a:solidFill>
                <a:latin typeface="Calibri" panose="020F0502020204030204" pitchFamily="34" charset="0"/>
                <a:cs typeface="Calibri" panose="020F0502020204030204" pitchFamily="34" charset="0"/>
                <a:sym typeface="Arial"/>
              </a:rPr>
              <a:t>: Best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KaHy</a:t>
            </a:r>
            <a:r>
              <a:rPr lang="en-US" sz="1600" dirty="0" err="1">
                <a:solidFill>
                  <a:schemeClr val="tx1"/>
                </a:solidFill>
                <a:latin typeface="Calibri" panose="020F0502020204030204" pitchFamily="34" charset="0"/>
                <a:cs typeface="Calibri" panose="020F0502020204030204" pitchFamily="34" charset="0"/>
              </a:rPr>
              <a:t>Par</a:t>
            </a:r>
            <a:r>
              <a:rPr lang="en-US" sz="1600" i="0" u="none" strike="noStrike" cap="none" dirty="0">
                <a:solidFill>
                  <a:schemeClr val="tx1"/>
                </a:solidFill>
                <a:latin typeface="Calibri" panose="020F0502020204030204" pitchFamily="34" charset="0"/>
                <a:cs typeface="Calibri" panose="020F0502020204030204" pitchFamily="34" charset="0"/>
                <a:sym typeface="Arial"/>
              </a:rPr>
              <a:t>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cutsize</a:t>
            </a:r>
            <a:r>
              <a:rPr lang="en-US" sz="1600" i="0" u="none" strike="noStrike" cap="none" dirty="0">
                <a:solidFill>
                  <a:schemeClr val="tx1"/>
                </a:solidFill>
                <a:latin typeface="Calibri" panose="020F0502020204030204" pitchFamily="34" charset="0"/>
                <a:cs typeface="Calibri" panose="020F0502020204030204" pitchFamily="34" charset="0"/>
                <a:sym typeface="Arial"/>
              </a:rPr>
              <a:t> out of 5 runs</a:t>
            </a:r>
          </a:p>
          <a:p>
            <a:pPr marL="323850" indent="-171450">
              <a:buSzPts val="1200"/>
              <a:buFont typeface="Arial" panose="020B0604020202020204" pitchFamily="34" charset="0"/>
              <a:buChar char="•"/>
            </a:pPr>
            <a:r>
              <a:rPr lang="en-US" sz="1600" b="1" dirty="0" err="1">
                <a:solidFill>
                  <a:srgbClr val="3333CC"/>
                </a:solidFill>
                <a:latin typeface="Calibri" panose="020F0502020204030204" pitchFamily="34" charset="0"/>
                <a:cs typeface="Calibri" panose="020F0502020204030204" pitchFamily="34" charset="0"/>
              </a:rPr>
              <a:t>SpecPart</a:t>
            </a:r>
            <a:r>
              <a:rPr lang="en-US" sz="1600" b="1" baseline="-25000" dirty="0" err="1">
                <a:solidFill>
                  <a:srgbClr val="3333CC"/>
                </a:solidFill>
                <a:latin typeface="Calibri" panose="020F0502020204030204" pitchFamily="34" charset="0"/>
                <a:cs typeface="Calibri" panose="020F0502020204030204" pitchFamily="34" charset="0"/>
              </a:rPr>
              <a:t>w</a:t>
            </a:r>
            <a:r>
              <a:rPr lang="en-US" sz="1600" dirty="0">
                <a:solidFill>
                  <a:schemeClr val="tx1"/>
                </a:solidFill>
                <a:latin typeface="Calibri" panose="020F0502020204030204" pitchFamily="34" charset="0"/>
                <a:cs typeface="Calibri" panose="020F0502020204030204" pitchFamily="34" charset="0"/>
              </a:rPr>
              <a:t> : </a:t>
            </a:r>
            <a:r>
              <a:rPr lang="en-US" sz="1600" dirty="0" err="1">
                <a:solidFill>
                  <a:schemeClr val="tx1"/>
                </a:solidFill>
                <a:latin typeface="Calibri" panose="020F0502020204030204" pitchFamily="34" charset="0"/>
                <a:cs typeface="Calibri" panose="020F0502020204030204" pitchFamily="34" charset="0"/>
              </a:rPr>
              <a:t>SpecPart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cutsize</a:t>
            </a:r>
            <a:r>
              <a:rPr lang="en-US" sz="1600" dirty="0">
                <a:solidFill>
                  <a:schemeClr val="tx1"/>
                </a:solidFill>
                <a:latin typeface="Calibri" panose="020F0502020204030204" pitchFamily="34" charset="0"/>
                <a:cs typeface="Calibri" panose="020F0502020204030204" pitchFamily="34" charset="0"/>
              </a:rPr>
              <a:t> on weighted ISPD98 testcases</a:t>
            </a:r>
          </a:p>
          <a:p>
            <a:pPr marL="323850" indent="-171450">
              <a:buSzPts val="120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Normalization with respect to best published </a:t>
            </a:r>
            <a:r>
              <a:rPr lang="en-US" sz="1600" dirty="0" err="1">
                <a:solidFill>
                  <a:schemeClr val="tx1"/>
                </a:solidFill>
                <a:latin typeface="Calibri" panose="020F0502020204030204" pitchFamily="34" charset="0"/>
                <a:cs typeface="Calibri" panose="020F0502020204030204" pitchFamily="34" charset="0"/>
              </a:rPr>
              <a:t>cutsize</a:t>
            </a:r>
            <a:endParaRPr lang="en-US" sz="1600" dirty="0">
              <a:solidFill>
                <a:schemeClr val="tx1"/>
              </a:solidFill>
              <a:latin typeface="Calibri" panose="020F0502020204030204" pitchFamily="34" charset="0"/>
              <a:cs typeface="Calibri" panose="020F0502020204030204" pitchFamily="34" charset="0"/>
            </a:endParaRPr>
          </a:p>
          <a:p>
            <a:pPr marL="323850" indent="-171450">
              <a:buSzPts val="1200"/>
              <a:buFont typeface="Arial" panose="020B0604020202020204" pitchFamily="34" charset="0"/>
              <a:buChar char="•"/>
            </a:pPr>
            <a:r>
              <a:rPr lang="en-US" sz="1600" b="1" dirty="0">
                <a:solidFill>
                  <a:srgbClr val="00B050"/>
                </a:solidFill>
                <a:latin typeface="Calibri" panose="020F0502020204030204" pitchFamily="34" charset="0"/>
                <a:cs typeface="Calibri" panose="020F0502020204030204" pitchFamily="34" charset="0"/>
              </a:rPr>
              <a:t>Green circles </a:t>
            </a:r>
            <a:r>
              <a:rPr lang="en-US" sz="1600" dirty="0">
                <a:solidFill>
                  <a:schemeClr val="tx1"/>
                </a:solidFill>
                <a:latin typeface="Calibri" panose="020F0502020204030204" pitchFamily="34" charset="0"/>
                <a:cs typeface="Calibri" panose="020F0502020204030204" pitchFamily="34" charset="0"/>
              </a:rPr>
              <a:t>indicate major improvements</a:t>
            </a:r>
          </a:p>
          <a:p>
            <a:pPr marL="323850" indent="-171450">
              <a:buSzPts val="1200"/>
              <a:buFont typeface="Arial" panose="020B0604020202020204" pitchFamily="34" charset="0"/>
              <a:buChar char="•"/>
            </a:pPr>
            <a:r>
              <a:rPr lang="en-US" sz="1600" i="0" u="none" strike="noStrike" cap="none" dirty="0" err="1">
                <a:solidFill>
                  <a:schemeClr val="tx1"/>
                </a:solidFill>
                <a:latin typeface="Calibri" panose="020F0502020204030204" pitchFamily="34" charset="0"/>
                <a:cs typeface="Calibri" panose="020F0502020204030204" pitchFamily="34" charset="0"/>
                <a:sym typeface="Arial"/>
              </a:rPr>
              <a:t>SpecPart</a:t>
            </a:r>
            <a:r>
              <a:rPr lang="en-US" sz="1600" i="0" u="none" strike="noStrike" cap="none" dirty="0">
                <a:solidFill>
                  <a:schemeClr val="tx1"/>
                </a:solidFill>
                <a:latin typeface="Calibri" panose="020F0502020204030204" pitchFamily="34" charset="0"/>
                <a:cs typeface="Calibri" panose="020F0502020204030204" pitchFamily="34" charset="0"/>
                <a:sym typeface="Arial"/>
              </a:rPr>
              <a:t> better than SOTA,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hMETIS</a:t>
            </a:r>
            <a:r>
              <a:rPr lang="en-US" sz="1600" i="0" u="none" strike="noStrike" cap="none" dirty="0">
                <a:solidFill>
                  <a:schemeClr val="tx1"/>
                </a:solidFill>
                <a:latin typeface="Calibri" panose="020F0502020204030204" pitchFamily="34" charset="0"/>
                <a:cs typeface="Calibri" panose="020F0502020204030204" pitchFamily="34" charset="0"/>
                <a:sym typeface="Arial"/>
              </a:rPr>
              <a:t> and </a:t>
            </a:r>
            <a:r>
              <a:rPr lang="en-US" sz="1600" i="0" u="none" strike="noStrike" cap="none" dirty="0" err="1">
                <a:solidFill>
                  <a:schemeClr val="tx1"/>
                </a:solidFill>
                <a:latin typeface="Calibri" panose="020F0502020204030204" pitchFamily="34" charset="0"/>
                <a:cs typeface="Calibri" panose="020F0502020204030204" pitchFamily="34" charset="0"/>
                <a:sym typeface="Arial"/>
              </a:rPr>
              <a:t>KaHyPar</a:t>
            </a:r>
            <a:endParaRPr lang="en-US" sz="1600" i="0" u="none" strike="noStrike" cap="none" dirty="0">
              <a:solidFill>
                <a:schemeClr val="tx1"/>
              </a:solidFill>
              <a:latin typeface="Calibri" panose="020F0502020204030204" pitchFamily="34" charset="0"/>
              <a:cs typeface="Calibri" panose="020F0502020204030204" pitchFamily="34" charset="0"/>
              <a:sym typeface="Arial"/>
            </a:endParaRPr>
          </a:p>
        </p:txBody>
      </p:sp>
      <p:sp>
        <p:nvSpPr>
          <p:cNvPr id="14" name="TextBox 13">
            <a:extLst>
              <a:ext uri="{FF2B5EF4-FFF2-40B4-BE49-F238E27FC236}">
                <a16:creationId xmlns:a16="http://schemas.microsoft.com/office/drawing/2014/main" id="{CD1BF414-6CBF-4461-F1C1-E1186DC9FAA0}"/>
              </a:ext>
            </a:extLst>
          </p:cNvPr>
          <p:cNvSpPr txBox="1"/>
          <p:nvPr/>
        </p:nvSpPr>
        <p:spPr>
          <a:xfrm>
            <a:off x="974051" y="3548196"/>
            <a:ext cx="210902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imbalance factor 10</a:t>
            </a:r>
          </a:p>
        </p:txBody>
      </p:sp>
      <p:sp>
        <p:nvSpPr>
          <p:cNvPr id="2" name="Slide Number Placeholder 1">
            <a:extLst>
              <a:ext uri="{FF2B5EF4-FFF2-40B4-BE49-F238E27FC236}">
                <a16:creationId xmlns:a16="http://schemas.microsoft.com/office/drawing/2014/main" id="{35837A44-76B2-F481-17E9-B492A20DF943}"/>
              </a:ext>
            </a:extLst>
          </p:cNvPr>
          <p:cNvSpPr>
            <a:spLocks noGrp="1"/>
          </p:cNvSpPr>
          <p:nvPr>
            <p:ph type="sldNum" idx="12"/>
          </p:nvPr>
        </p:nvSpPr>
        <p:spPr>
          <a:xfrm>
            <a:off x="-1671537" y="4869656"/>
            <a:ext cx="2057400" cy="273844"/>
          </a:xfrm>
        </p:spPr>
        <p:txBody>
          <a:bodyPr/>
          <a:lstStyle/>
          <a:p>
            <a:pPr marL="0" lvl="0" indent="0" algn="r" rtl="0">
              <a:spcBef>
                <a:spcPts val="0"/>
              </a:spcBef>
              <a:spcAft>
                <a:spcPts val="0"/>
              </a:spcAft>
              <a:buNone/>
            </a:pPr>
            <a:fld id="{00000000-1234-1234-1234-123412341234}" type="slidenum">
              <a:rPr lang="en" sz="1600" b="1" smtClean="0"/>
              <a:t>20</a:t>
            </a:fld>
            <a:endParaRPr lang="en" sz="1600" b="1" dirty="0"/>
          </a:p>
        </p:txBody>
      </p:sp>
      <p:cxnSp>
        <p:nvCxnSpPr>
          <p:cNvPr id="5" name="Straight Connector 4">
            <a:extLst>
              <a:ext uri="{FF2B5EF4-FFF2-40B4-BE49-F238E27FC236}">
                <a16:creationId xmlns:a16="http://schemas.microsoft.com/office/drawing/2014/main" id="{B16B887C-FA7B-1EE1-C550-8C54CD734B02}"/>
              </a:ext>
            </a:extLst>
          </p:cNvPr>
          <p:cNvCxnSpPr/>
          <p:nvPr/>
        </p:nvCxnSpPr>
        <p:spPr>
          <a:xfrm>
            <a:off x="875489" y="2846962"/>
            <a:ext cx="4481209" cy="0"/>
          </a:xfrm>
          <a:prstGeom prst="line">
            <a:avLst/>
          </a:prstGeom>
          <a:ln w="22225">
            <a:solidFill>
              <a:srgbClr val="8B5EB7">
                <a:alpha val="54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90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ff9a39b978_1_1218"/>
          <p:cNvSpPr txBox="1">
            <a:spLocks noGrp="1"/>
          </p:cNvSpPr>
          <p:nvPr>
            <p:ph type="title"/>
          </p:nvPr>
        </p:nvSpPr>
        <p:spPr>
          <a:xfrm>
            <a:off x="628650" y="452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QoR vs runtime overhead comparison</a:t>
            </a:r>
            <a:endParaRPr b="1" dirty="0">
              <a:solidFill>
                <a:srgbClr val="4A86E8"/>
              </a:solidFill>
            </a:endParaRPr>
          </a:p>
        </p:txBody>
      </p:sp>
      <p:sp>
        <p:nvSpPr>
          <p:cNvPr id="768" name="Google Shape;768;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769" name="Google Shape;769;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770" name="Google Shape;770;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771" name="Google Shape;771;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3D8C5E94-19F1-6F5B-87AB-55F69CC9E406}"/>
              </a:ext>
            </a:extLst>
          </p:cNvPr>
          <p:cNvSpPr txBox="1"/>
          <p:nvPr/>
        </p:nvSpPr>
        <p:spPr>
          <a:xfrm>
            <a:off x="865244" y="4336943"/>
            <a:ext cx="3706756" cy="338554"/>
          </a:xfrm>
          <a:prstGeom prst="rect">
            <a:avLst/>
          </a:prstGeom>
          <a:noFill/>
        </p:spPr>
        <p:txBody>
          <a:bodyPr wrap="square" rtlCol="0">
            <a:spAutoFit/>
          </a:bodyPr>
          <a:lstStyle/>
          <a:p>
            <a:r>
              <a:rPr lang="en-US" sz="1600" b="1" dirty="0">
                <a:solidFill>
                  <a:schemeClr val="tx1"/>
                </a:solidFill>
                <a:latin typeface="Calibri" panose="020F0502020204030204" pitchFamily="34" charset="0"/>
                <a:cs typeface="Calibri" panose="020F0502020204030204" pitchFamily="34" charset="0"/>
              </a:rPr>
              <a:t>QoR vs. runtime overhead comparison </a:t>
            </a:r>
          </a:p>
        </p:txBody>
      </p:sp>
      <p:sp>
        <p:nvSpPr>
          <p:cNvPr id="6" name="TextBox 5">
            <a:extLst>
              <a:ext uri="{FF2B5EF4-FFF2-40B4-BE49-F238E27FC236}">
                <a16:creationId xmlns:a16="http://schemas.microsoft.com/office/drawing/2014/main" id="{8D763273-BD0B-14B8-6E16-58ACE53DF35C}"/>
              </a:ext>
            </a:extLst>
          </p:cNvPr>
          <p:cNvSpPr txBox="1"/>
          <p:nvPr/>
        </p:nvSpPr>
        <p:spPr>
          <a:xfrm>
            <a:off x="4808596" y="721716"/>
            <a:ext cx="4250492" cy="6601807"/>
          </a:xfrm>
          <a:prstGeom prst="rect">
            <a:avLst/>
          </a:prstGeom>
          <a:noFill/>
        </p:spPr>
        <p:txBody>
          <a:bodyPr wrap="square" rtlCol="0">
            <a:spAutoFit/>
          </a:bodyPr>
          <a:lstStyle/>
          <a:p>
            <a:pPr marL="169863" indent="-169863">
              <a:spcBef>
                <a:spcPts val="600"/>
              </a:spcBef>
              <a:buFont typeface="Arial" panose="020B0604020202020204" pitchFamily="34" charset="0"/>
              <a:buChar char="•"/>
            </a:pPr>
            <a:r>
              <a:rPr lang="en-US" sz="1600" b="1" dirty="0">
                <a:solidFill>
                  <a:srgbClr val="3333CC"/>
                </a:solidFill>
                <a:latin typeface="Calibri" panose="020F0502020204030204" pitchFamily="34" charset="0"/>
                <a:cs typeface="Calibri" panose="020F0502020204030204" pitchFamily="34" charset="0"/>
              </a:rPr>
              <a:t>Multi-start-</a:t>
            </a:r>
            <a:r>
              <a:rPr lang="en-US" sz="1600" b="1" dirty="0" err="1">
                <a:solidFill>
                  <a:srgbClr val="3333CC"/>
                </a:solidFill>
                <a:latin typeface="Calibri" panose="020F0502020204030204" pitchFamily="34" charset="0"/>
                <a:cs typeface="Calibri" panose="020F0502020204030204" pitchFamily="34" charset="0"/>
              </a:rPr>
              <a:t>hMETIS</a:t>
            </a:r>
            <a:r>
              <a:rPr lang="en-US" sz="1600" b="1" dirty="0">
                <a:solidFill>
                  <a:srgbClr val="3333CC"/>
                </a:solidFill>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hMETIS</a:t>
            </a:r>
            <a:r>
              <a:rPr lang="en-US" sz="1600" dirty="0">
                <a:latin typeface="Calibri" panose="020F0502020204030204" pitchFamily="34" charset="0"/>
                <a:cs typeface="Calibri" panose="020F0502020204030204" pitchFamily="34" charset="0"/>
              </a:rPr>
              <a:t> run with multiple starts </a:t>
            </a:r>
          </a:p>
          <a:p>
            <a:pPr marL="282575"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More starts generate small improvement</a:t>
            </a:r>
          </a:p>
          <a:p>
            <a:pPr marL="282575"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More runtime overhead</a:t>
            </a:r>
            <a:endParaRPr lang="en-US" dirty="0">
              <a:latin typeface="Calibri" panose="020F0502020204030204" pitchFamily="34" charset="0"/>
              <a:cs typeface="Calibri" panose="020F0502020204030204" pitchFamily="34" charset="0"/>
            </a:endParaRPr>
          </a:p>
          <a:p>
            <a:pPr marL="169863" lvl="1" indent="-169863">
              <a:spcBef>
                <a:spcPts val="600"/>
              </a:spcBef>
              <a:buFont typeface="Arial" panose="020B0604020202020204" pitchFamily="34" charset="0"/>
              <a:buChar char="•"/>
            </a:pPr>
            <a:r>
              <a:rPr lang="en-US" sz="1600" b="1" dirty="0">
                <a:solidFill>
                  <a:srgbClr val="FF0000"/>
                </a:solidFill>
                <a:latin typeface="Calibri" panose="020F0502020204030204" pitchFamily="34" charset="0"/>
                <a:cs typeface="Calibri" panose="020F0502020204030204" pitchFamily="34" charset="0"/>
              </a:rPr>
              <a:t>Solution-overlay-part:</a:t>
            </a:r>
            <a:r>
              <a:rPr lang="en-US" sz="1600" dirty="0">
                <a:latin typeface="Calibri" panose="020F0502020204030204" pitchFamily="34" charset="0"/>
                <a:cs typeface="Calibri" panose="020F0502020204030204" pitchFamily="34" charset="0"/>
              </a:rPr>
              <a:t> Solutions from multi-start-</a:t>
            </a:r>
            <a:r>
              <a:rPr lang="en-US" sz="1600" dirty="0" err="1">
                <a:latin typeface="Calibri" panose="020F0502020204030204" pitchFamily="34" charset="0"/>
                <a:cs typeface="Calibri" panose="020F0502020204030204" pitchFamily="34" charset="0"/>
              </a:rPr>
              <a:t>hMETIS</a:t>
            </a:r>
            <a:r>
              <a:rPr lang="en-US" sz="1600" dirty="0">
                <a:latin typeface="Calibri" panose="020F0502020204030204" pitchFamily="34" charset="0"/>
                <a:cs typeface="Calibri" panose="020F0502020204030204" pitchFamily="34" charset="0"/>
              </a:rPr>
              <a:t> are combined by cut-overlay based clustering and partitioned 	</a:t>
            </a:r>
          </a:p>
          <a:p>
            <a:pPr marL="282575"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Improves over multi-start-</a:t>
            </a:r>
            <a:r>
              <a:rPr lang="en-US" sz="1600" dirty="0" err="1">
                <a:latin typeface="Calibri" panose="020F0502020204030204" pitchFamily="34" charset="0"/>
                <a:cs typeface="Calibri" panose="020F0502020204030204" pitchFamily="34" charset="0"/>
              </a:rPr>
              <a:t>hMETIS</a:t>
            </a:r>
            <a:endParaRPr lang="en-US" sz="1600" dirty="0">
              <a:latin typeface="Calibri" panose="020F0502020204030204" pitchFamily="34" charset="0"/>
              <a:cs typeface="Calibri" panose="020F0502020204030204" pitchFamily="34" charset="0"/>
            </a:endParaRPr>
          </a:p>
          <a:p>
            <a:pPr marL="282575"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More runtime overhead</a:t>
            </a:r>
          </a:p>
          <a:p>
            <a:pPr marL="169863" lvl="1" indent="-169863">
              <a:spcBef>
                <a:spcPts val="600"/>
              </a:spcBef>
              <a:buFont typeface="Arial" panose="020B0604020202020204" pitchFamily="34" charset="0"/>
              <a:buChar char="•"/>
            </a:pPr>
            <a:r>
              <a:rPr lang="en-US" sz="1600" b="1" dirty="0" err="1">
                <a:solidFill>
                  <a:srgbClr val="00B050"/>
                </a:solidFill>
                <a:latin typeface="Calibri" panose="020F0502020204030204" pitchFamily="34" charset="0"/>
                <a:cs typeface="Calibri" panose="020F0502020204030204" pitchFamily="34" charset="0"/>
              </a:rPr>
              <a:t>SpecPart</a:t>
            </a:r>
            <a:r>
              <a:rPr lang="en-US" sz="1600" b="1" baseline="-25000" dirty="0" err="1">
                <a:solidFill>
                  <a:srgbClr val="00B050"/>
                </a:solidFill>
                <a:latin typeface="Calibri" panose="020F0502020204030204" pitchFamily="34" charset="0"/>
                <a:cs typeface="Calibri" panose="020F0502020204030204" pitchFamily="34" charset="0"/>
              </a:rPr>
              <a:t>h</a:t>
            </a:r>
            <a:r>
              <a:rPr lang="en-US" sz="1600" b="1" dirty="0">
                <a:solidFill>
                  <a:schemeClr val="accent6">
                    <a:lumMod val="50000"/>
                  </a:schemeClr>
                </a:solidFill>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SpecPart</a:t>
            </a:r>
            <a:r>
              <a:rPr lang="en-US" sz="1600" dirty="0">
                <a:latin typeface="Calibri" panose="020F0502020204030204" pitchFamily="34" charset="0"/>
                <a:cs typeface="Calibri" panose="020F0502020204030204" pitchFamily="34" charset="0"/>
              </a:rPr>
              <a:t> run with hint from single run of </a:t>
            </a:r>
            <a:r>
              <a:rPr lang="en-US" sz="1600" dirty="0" err="1">
                <a:latin typeface="Calibri" panose="020F0502020204030204" pitchFamily="34" charset="0"/>
                <a:cs typeface="Calibri" panose="020F0502020204030204" pitchFamily="34" charset="0"/>
              </a:rPr>
              <a:t>hMETIS</a:t>
            </a:r>
            <a:endParaRPr lang="en-US" sz="1600" dirty="0">
              <a:latin typeface="Calibri" panose="020F0502020204030204" pitchFamily="34" charset="0"/>
              <a:cs typeface="Calibri" panose="020F0502020204030204" pitchFamily="34" charset="0"/>
            </a:endParaRPr>
          </a:p>
          <a:p>
            <a:pPr marL="519113"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Improves over multi-start-</a:t>
            </a:r>
            <a:r>
              <a:rPr lang="en-US" sz="1600" dirty="0" err="1">
                <a:latin typeface="Calibri" panose="020F0502020204030204" pitchFamily="34" charset="0"/>
                <a:cs typeface="Calibri" panose="020F0502020204030204" pitchFamily="34" charset="0"/>
              </a:rPr>
              <a:t>hMETIS</a:t>
            </a:r>
            <a:r>
              <a:rPr lang="en-US" sz="1600" dirty="0">
                <a:latin typeface="Calibri" panose="020F0502020204030204" pitchFamily="34" charset="0"/>
                <a:cs typeface="Calibri" panose="020F0502020204030204" pitchFamily="34" charset="0"/>
              </a:rPr>
              <a:t> and solution-overlay-part</a:t>
            </a:r>
          </a:p>
          <a:p>
            <a:pPr marL="169863" lvl="1" indent="-169863">
              <a:spcBef>
                <a:spcPts val="600"/>
              </a:spcBef>
              <a:buFont typeface="Arial" panose="020B0604020202020204" pitchFamily="34" charset="0"/>
              <a:buChar char="•"/>
            </a:pPr>
            <a:r>
              <a:rPr lang="en-US" sz="1600" b="1" dirty="0" err="1">
                <a:latin typeface="Calibri" panose="020F0502020204030204" pitchFamily="34" charset="0"/>
                <a:cs typeface="Calibri" panose="020F0502020204030204" pitchFamily="34" charset="0"/>
              </a:rPr>
              <a:t>Autotune</a:t>
            </a:r>
            <a:r>
              <a:rPr lang="en-US" sz="1600" b="1" baseline="-25000" dirty="0" err="1">
                <a:latin typeface="Calibri" panose="020F0502020204030204" pitchFamily="34" charset="0"/>
                <a:cs typeface="Calibri" panose="020F0502020204030204" pitchFamily="34" charset="0"/>
              </a:rPr>
              <a:t>m</a:t>
            </a: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Running </a:t>
            </a:r>
            <a:r>
              <a:rPr lang="en-US" sz="1600" dirty="0" err="1">
                <a:latin typeface="Calibri" panose="020F0502020204030204" pitchFamily="34" charset="0"/>
                <a:cs typeface="Calibri" panose="020F0502020204030204" pitchFamily="34" charset="0"/>
              </a:rPr>
              <a:t>AutoTune</a:t>
            </a:r>
            <a:r>
              <a:rPr lang="en-US" sz="1600" dirty="0">
                <a:latin typeface="Calibri" panose="020F0502020204030204" pitchFamily="34" charset="0"/>
                <a:cs typeface="Calibri" panose="020F0502020204030204" pitchFamily="34" charset="0"/>
              </a:rPr>
              <a:t> with </a:t>
            </a:r>
            <a:r>
              <a:rPr lang="en-US" sz="1600" i="1" dirty="0">
                <a:latin typeface="Calibri" panose="020F0502020204030204" pitchFamily="34" charset="0"/>
                <a:cs typeface="Calibri" panose="020F0502020204030204" pitchFamily="34" charset="0"/>
              </a:rPr>
              <a:t>m</a:t>
            </a:r>
            <a:r>
              <a:rPr lang="en-US" sz="1600" dirty="0">
                <a:latin typeface="Calibri" panose="020F0502020204030204" pitchFamily="34" charset="0"/>
                <a:cs typeface="Calibri" panose="020F0502020204030204" pitchFamily="34" charset="0"/>
              </a:rPr>
              <a:t> trials</a:t>
            </a:r>
          </a:p>
          <a:p>
            <a:pPr marL="519113"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Improves over </a:t>
            </a:r>
            <a:r>
              <a:rPr lang="en-US" sz="1600" dirty="0" err="1">
                <a:latin typeface="Calibri" panose="020F0502020204030204" pitchFamily="34" charset="0"/>
                <a:cs typeface="Calibri" panose="020F0502020204030204" pitchFamily="34" charset="0"/>
              </a:rPr>
              <a:t>SpecPart</a:t>
            </a:r>
            <a:endParaRPr lang="en-US" sz="1600" dirty="0">
              <a:latin typeface="Calibri" panose="020F0502020204030204" pitchFamily="34" charset="0"/>
              <a:cs typeface="Calibri" panose="020F0502020204030204" pitchFamily="34" charset="0"/>
            </a:endParaRPr>
          </a:p>
          <a:p>
            <a:pPr marL="519113" lvl="1" indent="-236538">
              <a:buFont typeface="Arial" panose="020B0604020202020204" pitchFamily="34" charset="0"/>
              <a:buChar char="•"/>
            </a:pPr>
            <a:r>
              <a:rPr lang="en-US" sz="1600" dirty="0">
                <a:latin typeface="Calibri" panose="020F0502020204030204" pitchFamily="34" charset="0"/>
                <a:cs typeface="Calibri" panose="020F0502020204030204" pitchFamily="34" charset="0"/>
              </a:rPr>
              <a:t>More runtime overhead</a:t>
            </a:r>
          </a:p>
          <a:p>
            <a:pPr marL="282575" lvl="1" indent="236538">
              <a:spcBef>
                <a:spcPts val="600"/>
              </a:spcBef>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2575" lvl="8" indent="236538">
              <a:spcBef>
                <a:spcPts val="600"/>
              </a:spcBef>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lvl="1" indent="282575">
              <a:spcBef>
                <a:spcPts val="600"/>
              </a:spcBef>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4" indent="-285750">
              <a:spcBef>
                <a:spcPts val="600"/>
              </a:spcBef>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a:spcBef>
                <a:spcPts val="600"/>
              </a:spcBef>
            </a:pPr>
            <a:r>
              <a:rPr lang="en-US" sz="1600" dirty="0">
                <a:latin typeface="Calibri" panose="020F0502020204030204" pitchFamily="34" charset="0"/>
                <a:cs typeface="Calibri" panose="020F0502020204030204" pitchFamily="34" charset="0"/>
              </a:rPr>
              <a:t>	</a:t>
            </a:r>
          </a:p>
          <a:p>
            <a:pPr>
              <a:spcBef>
                <a:spcPts val="600"/>
              </a:spcBef>
            </a:pPr>
            <a:endParaRPr lang="en-US" sz="1600" dirty="0">
              <a:latin typeface="Calibri" panose="020F0502020204030204" pitchFamily="34" charset="0"/>
              <a:cs typeface="Calibri" panose="020F0502020204030204" pitchFamily="34" charset="0"/>
            </a:endParaRPr>
          </a:p>
          <a:p>
            <a:pPr>
              <a:spcBef>
                <a:spcPts val="600"/>
              </a:spcBef>
            </a:pPr>
            <a:endParaRPr lang="en-US" sz="16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CC18B81-69E4-3848-F124-C02F4BCA5B26}"/>
              </a:ext>
            </a:extLst>
          </p:cNvPr>
          <p:cNvPicPr>
            <a:picLocks noChangeAspect="1"/>
          </p:cNvPicPr>
          <p:nvPr/>
        </p:nvPicPr>
        <p:blipFill>
          <a:blip r:embed="rId3"/>
          <a:stretch>
            <a:fillRect/>
          </a:stretch>
        </p:blipFill>
        <p:spPr>
          <a:xfrm>
            <a:off x="94015" y="806557"/>
            <a:ext cx="4702530" cy="3443527"/>
          </a:xfrm>
          <a:prstGeom prst="rect">
            <a:avLst/>
          </a:prstGeom>
          <a:noFill/>
        </p:spPr>
      </p:pic>
      <p:sp>
        <p:nvSpPr>
          <p:cNvPr id="8" name="TextBox 7">
            <a:extLst>
              <a:ext uri="{FF2B5EF4-FFF2-40B4-BE49-F238E27FC236}">
                <a16:creationId xmlns:a16="http://schemas.microsoft.com/office/drawing/2014/main" id="{9956EAF3-0783-86BD-F884-CE6FE8739C9B}"/>
              </a:ext>
            </a:extLst>
          </p:cNvPr>
          <p:cNvSpPr txBox="1"/>
          <p:nvPr/>
        </p:nvSpPr>
        <p:spPr>
          <a:xfrm>
            <a:off x="628650" y="1401456"/>
            <a:ext cx="1202179" cy="338554"/>
          </a:xfrm>
          <a:prstGeom prst="rect">
            <a:avLst/>
          </a:prstGeom>
          <a:noFill/>
        </p:spPr>
        <p:txBody>
          <a:bodyPr wrap="square" rtlCol="0">
            <a:spAutoFit/>
          </a:bodyPr>
          <a:lstStyle/>
          <a:p>
            <a:r>
              <a:rPr lang="en-US" sz="1600" b="1" dirty="0" err="1">
                <a:latin typeface="Calibri" panose="020F0502020204030204" pitchFamily="34" charset="0"/>
                <a:cs typeface="Calibri" panose="020F0502020204030204" pitchFamily="34" charset="0"/>
              </a:rPr>
              <a:t>gsm_switch</a:t>
            </a:r>
            <a:endParaRPr lang="en-US" sz="1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367C320-1324-C861-1F89-1E613F59BBF7}"/>
              </a:ext>
            </a:extLst>
          </p:cNvPr>
          <p:cNvSpPr txBox="1"/>
          <p:nvPr/>
        </p:nvSpPr>
        <p:spPr>
          <a:xfrm>
            <a:off x="628650" y="1709233"/>
            <a:ext cx="1378744"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imbalance 10</a:t>
            </a:r>
          </a:p>
        </p:txBody>
      </p:sp>
      <p:sp>
        <p:nvSpPr>
          <p:cNvPr id="2" name="Rectangle 1">
            <a:extLst>
              <a:ext uri="{FF2B5EF4-FFF2-40B4-BE49-F238E27FC236}">
                <a16:creationId xmlns:a16="http://schemas.microsoft.com/office/drawing/2014/main" id="{CCA3A4C6-B7A1-B534-33F8-57C95E8820F8}"/>
              </a:ext>
            </a:extLst>
          </p:cNvPr>
          <p:cNvSpPr/>
          <p:nvPr/>
        </p:nvSpPr>
        <p:spPr>
          <a:xfrm>
            <a:off x="1369751" y="3252019"/>
            <a:ext cx="171456" cy="16223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A71771C-8D4D-6224-3577-19287FAE3BE3}"/>
              </a:ext>
            </a:extLst>
          </p:cNvPr>
          <p:cNvSpPr>
            <a:spLocks noGrp="1"/>
          </p:cNvSpPr>
          <p:nvPr>
            <p:ph type="sldNum" idx="12"/>
          </p:nvPr>
        </p:nvSpPr>
        <p:spPr>
          <a:xfrm>
            <a:off x="-1655121" y="4869656"/>
            <a:ext cx="2057400" cy="273844"/>
          </a:xfrm>
        </p:spPr>
        <p:txBody>
          <a:bodyPr/>
          <a:lstStyle/>
          <a:p>
            <a:pPr marL="0" lvl="0" indent="0" algn="r" rtl="0">
              <a:spcBef>
                <a:spcPts val="0"/>
              </a:spcBef>
              <a:spcAft>
                <a:spcPts val="0"/>
              </a:spcAft>
              <a:buNone/>
            </a:pPr>
            <a:fld id="{00000000-1234-1234-1234-123412341234}" type="slidenum">
              <a:rPr lang="en" sz="1600" b="1" smtClean="0"/>
              <a:t>21</a:t>
            </a:fld>
            <a:endParaRPr lang="en" sz="1600" b="1" dirty="0"/>
          </a:p>
        </p:txBody>
      </p:sp>
      <p:sp>
        <p:nvSpPr>
          <p:cNvPr id="4" name="Arrow: Right 3">
            <a:extLst>
              <a:ext uri="{FF2B5EF4-FFF2-40B4-BE49-F238E27FC236}">
                <a16:creationId xmlns:a16="http://schemas.microsoft.com/office/drawing/2014/main" id="{476DD96F-C27A-D3A3-4F58-1C9FD1D22C8A}"/>
              </a:ext>
            </a:extLst>
          </p:cNvPr>
          <p:cNvSpPr/>
          <p:nvPr/>
        </p:nvSpPr>
        <p:spPr>
          <a:xfrm rot="20977915">
            <a:off x="4267200" y="945623"/>
            <a:ext cx="609600" cy="173271"/>
          </a:xfrm>
          <a:prstGeom prst="rightArrow">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8DAF88C-366A-6D29-59CA-93BECF56E232}"/>
              </a:ext>
            </a:extLst>
          </p:cNvPr>
          <p:cNvSpPr/>
          <p:nvPr/>
        </p:nvSpPr>
        <p:spPr>
          <a:xfrm rot="20235209">
            <a:off x="4021148" y="2232219"/>
            <a:ext cx="928819" cy="1732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B7FF42B-2133-F39A-22D9-1C11F5C9C3CA}"/>
              </a:ext>
            </a:extLst>
          </p:cNvPr>
          <p:cNvSpPr/>
          <p:nvPr/>
        </p:nvSpPr>
        <p:spPr>
          <a:xfrm>
            <a:off x="1775647" y="3235544"/>
            <a:ext cx="3111769" cy="17327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7094ED5-81C9-6A69-4CFD-657AF4B74E8B}"/>
              </a:ext>
            </a:extLst>
          </p:cNvPr>
          <p:cNvSpPr/>
          <p:nvPr/>
        </p:nvSpPr>
        <p:spPr>
          <a:xfrm rot="1529510">
            <a:off x="4015842" y="3885374"/>
            <a:ext cx="928819" cy="1732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D51990-3E59-0CE6-5C5D-AF03AFEE696D}"/>
              </a:ext>
            </a:extLst>
          </p:cNvPr>
          <p:cNvSpPr txBox="1"/>
          <p:nvPr/>
        </p:nvSpPr>
        <p:spPr>
          <a:xfrm>
            <a:off x="865244" y="4618484"/>
            <a:ext cx="393130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Normalization to a single run of </a:t>
            </a:r>
            <a:r>
              <a:rPr lang="en-US" sz="1600" dirty="0" err="1">
                <a:latin typeface="Calibri" panose="020F0502020204030204" pitchFamily="34" charset="0"/>
                <a:cs typeface="Calibri" panose="020F0502020204030204" pitchFamily="34" charset="0"/>
              </a:rPr>
              <a:t>hMETIS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9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rgbClr val="4A86E8"/>
                </a:solidFill>
              </a:rPr>
              <a:t>Outline</a:t>
            </a:r>
            <a:endParaRPr b="1">
              <a:solidFill>
                <a:srgbClr val="4A86E8"/>
              </a:solidFill>
            </a:endParaRPr>
          </a:p>
        </p:txBody>
      </p:sp>
      <p:sp>
        <p:nvSpPr>
          <p:cNvPr id="100" name="Google Shape;100;gff9a39b978_1_0"/>
          <p:cNvSpPr txBox="1">
            <a:spLocks noGrp="1"/>
          </p:cNvSpPr>
          <p:nvPr>
            <p:ph type="body" idx="1"/>
          </p:nvPr>
        </p:nvSpPr>
        <p:spPr>
          <a:xfrm>
            <a:off x="628650" y="1093797"/>
            <a:ext cx="7886700" cy="32634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Clr>
                <a:srgbClr val="888888"/>
              </a:buClr>
              <a:buSzPts val="1400"/>
              <a:buChar char="➢"/>
            </a:pPr>
            <a:r>
              <a:rPr lang="en" sz="1800" b="1" dirty="0">
                <a:solidFill>
                  <a:srgbClr val="888888"/>
                </a:solidFill>
              </a:rPr>
              <a:t>Background and motivation</a:t>
            </a:r>
            <a:endParaRPr sz="1800"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Problem definition</a:t>
            </a:r>
            <a:endParaRPr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Why solve this problem?</a:t>
            </a:r>
          </a:p>
          <a:p>
            <a:pPr marL="914400" lvl="1" indent="-317500" algn="l" rtl="0">
              <a:spcBef>
                <a:spcPts val="0"/>
              </a:spcBef>
              <a:spcAft>
                <a:spcPts val="0"/>
              </a:spcAft>
              <a:buClr>
                <a:srgbClr val="888888"/>
              </a:buClr>
              <a:buSzPts val="1400"/>
              <a:buChar char="○"/>
            </a:pPr>
            <a:r>
              <a:rPr lang="en" b="1" dirty="0">
                <a:solidFill>
                  <a:srgbClr val="888888"/>
                </a:solidFill>
              </a:rPr>
              <a:t>Multilevel </a:t>
            </a:r>
            <a:r>
              <a:rPr lang="en" b="1" dirty="0">
                <a:solidFill>
                  <a:srgbClr val="88888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framework</a:t>
            </a:r>
            <a:r>
              <a:rPr lang="en" b="1" dirty="0">
                <a:solidFill>
                  <a:srgbClr val="888888"/>
                </a:solidFill>
              </a:rPr>
              <a:t>  </a:t>
            </a:r>
          </a:p>
          <a:p>
            <a:pPr marL="914400" lvl="1" indent="-317500" algn="l" rtl="0">
              <a:spcBef>
                <a:spcPts val="0"/>
              </a:spcBef>
              <a:spcAft>
                <a:spcPts val="0"/>
              </a:spcAft>
              <a:buClr>
                <a:srgbClr val="888888"/>
              </a:buClr>
              <a:buSzPts val="1400"/>
              <a:buChar char="○"/>
            </a:pPr>
            <a:r>
              <a:rPr lang="en" b="1" dirty="0">
                <a:solidFill>
                  <a:srgbClr val="888888"/>
                </a:solidFill>
              </a:rPr>
              <a:t>Overview of graph Laplacians</a:t>
            </a:r>
          </a:p>
          <a:p>
            <a:pPr marL="914400" lvl="1" indent="-317500" algn="l" rtl="0">
              <a:spcBef>
                <a:spcPts val="0"/>
              </a:spcBef>
              <a:spcAft>
                <a:spcPts val="0"/>
              </a:spcAft>
              <a:buClr>
                <a:srgbClr val="888888"/>
              </a:buClr>
              <a:buSzPts val="1400"/>
              <a:buChar char="○"/>
            </a:pPr>
            <a:r>
              <a:rPr lang="en-US" b="1" dirty="0">
                <a:solidFill>
                  <a:srgbClr val="888888"/>
                </a:solidFill>
              </a:rPr>
              <a:t>Effect of supervision</a:t>
            </a:r>
            <a:endParaRPr b="1" dirty="0">
              <a:solidFill>
                <a:srgbClr val="888888"/>
              </a:solidFill>
            </a:endParaRPr>
          </a:p>
          <a:p>
            <a:pPr marL="457200" lvl="0" indent="-317500" algn="l" rtl="0">
              <a:spcBef>
                <a:spcPts val="0"/>
              </a:spcBef>
              <a:spcAft>
                <a:spcPts val="0"/>
              </a:spcAft>
              <a:buClr>
                <a:srgbClr val="888888"/>
              </a:buClr>
              <a:buSzPts val="1400"/>
              <a:buChar char="➢"/>
            </a:pPr>
            <a:r>
              <a:rPr lang="en-US" sz="1800" b="1" dirty="0" err="1">
                <a:solidFill>
                  <a:schemeClr val="bg1">
                    <a:lumMod val="50000"/>
                  </a:schemeClr>
                </a:solidFill>
              </a:rPr>
              <a:t>SpecPart</a:t>
            </a:r>
            <a:r>
              <a:rPr lang="en-US" sz="1800" b="1" dirty="0">
                <a:solidFill>
                  <a:schemeClr val="bg1">
                    <a:lumMod val="50000"/>
                  </a:schemeClr>
                </a:solidFill>
              </a:rPr>
              <a:t> methodology</a:t>
            </a:r>
          </a:p>
          <a:p>
            <a:pPr lvl="1">
              <a:spcBef>
                <a:spcPts val="0"/>
              </a:spcBef>
              <a:buClr>
                <a:srgbClr val="888888"/>
              </a:buClr>
              <a:buFont typeface="Courier New" panose="02070309020205020404" pitchFamily="49" charset="0"/>
              <a:buChar char="o"/>
            </a:pPr>
            <a:r>
              <a:rPr lang="en-US" b="1" dirty="0">
                <a:solidFill>
                  <a:schemeClr val="bg1">
                    <a:lumMod val="50000"/>
                  </a:schemeClr>
                </a:solidFill>
              </a:rPr>
              <a:t>Overview</a:t>
            </a:r>
            <a:endParaRPr b="1" dirty="0">
              <a:solidFill>
                <a:schemeClr val="bg1">
                  <a:lumMod val="50000"/>
                </a:schemeClr>
              </a:solidFill>
            </a:endParaRPr>
          </a:p>
          <a:p>
            <a:pPr marL="914400" lvl="1" indent="-317500" algn="l" rtl="0">
              <a:spcBef>
                <a:spcPts val="0"/>
              </a:spcBef>
              <a:spcAft>
                <a:spcPts val="0"/>
              </a:spcAft>
              <a:buClr>
                <a:srgbClr val="888888"/>
              </a:buClr>
              <a:buSzPts val="1400"/>
              <a:buChar char="○"/>
            </a:pPr>
            <a:r>
              <a:rPr lang="en" b="1" dirty="0">
                <a:solidFill>
                  <a:schemeClr val="bg1">
                    <a:lumMod val="50000"/>
                  </a:schemeClr>
                </a:solidFill>
              </a:rPr>
              <a:t>Supervised spectral </a:t>
            </a:r>
          </a:p>
          <a:p>
            <a:pPr marL="914400" lvl="1" indent="-317500" algn="l" rtl="0">
              <a:spcBef>
                <a:spcPts val="0"/>
              </a:spcBef>
              <a:spcAft>
                <a:spcPts val="0"/>
              </a:spcAft>
              <a:buClr>
                <a:srgbClr val="888888"/>
              </a:buClr>
              <a:buSzPts val="1400"/>
              <a:buChar char="○"/>
            </a:pPr>
            <a:r>
              <a:rPr lang="en" b="1" dirty="0">
                <a:solidFill>
                  <a:schemeClr val="bg1">
                    <a:lumMod val="50000"/>
                  </a:schemeClr>
                </a:solidFill>
              </a:rPr>
              <a:t>Conversion of embeddings to partition</a:t>
            </a:r>
            <a:endParaRPr b="1" dirty="0">
              <a:solidFill>
                <a:schemeClr val="bg1">
                  <a:lumMod val="50000"/>
                </a:schemeClr>
              </a:solidFill>
            </a:endParaRPr>
          </a:p>
          <a:p>
            <a:pPr marL="914400" lvl="1" indent="-317500" algn="l" rtl="0">
              <a:spcBef>
                <a:spcPts val="0"/>
              </a:spcBef>
              <a:spcAft>
                <a:spcPts val="0"/>
              </a:spcAft>
              <a:buClr>
                <a:srgbClr val="888888"/>
              </a:buClr>
              <a:buSzPts val="1400"/>
              <a:buChar char="○"/>
            </a:pPr>
            <a:r>
              <a:rPr lang="en" b="1" dirty="0">
                <a:solidFill>
                  <a:schemeClr val="bg1">
                    <a:lumMod val="50000"/>
                  </a:schemeClr>
                </a:solidFill>
              </a:rPr>
              <a:t>Cut-overlay clustering and partitioning</a:t>
            </a:r>
            <a:endParaRPr lang="en-US" b="1" dirty="0">
              <a:solidFill>
                <a:schemeClr val="bg1">
                  <a:lumMod val="50000"/>
                </a:schemeClr>
              </a:solidFill>
            </a:endParaRPr>
          </a:p>
          <a:p>
            <a:pPr marL="457200" lvl="0" indent="-317500" algn="l" rtl="0">
              <a:spcBef>
                <a:spcPts val="0"/>
              </a:spcBef>
              <a:spcAft>
                <a:spcPts val="0"/>
              </a:spcAft>
              <a:buClr>
                <a:srgbClr val="888888"/>
              </a:buClr>
              <a:buSzPts val="1400"/>
              <a:buChar char="➢"/>
            </a:pPr>
            <a:r>
              <a:rPr lang="en-US" sz="1800" b="1" dirty="0">
                <a:solidFill>
                  <a:schemeClr val="bg1">
                    <a:lumMod val="50000"/>
                  </a:schemeClr>
                </a:solidFill>
              </a:rPr>
              <a:t>Experimental setup and results</a:t>
            </a:r>
          </a:p>
          <a:p>
            <a:pPr marL="457200" lvl="0" indent="-317500" algn="l" rtl="0">
              <a:spcBef>
                <a:spcPts val="0"/>
              </a:spcBef>
              <a:spcAft>
                <a:spcPts val="0"/>
              </a:spcAft>
              <a:buClr>
                <a:srgbClr val="888888"/>
              </a:buClr>
              <a:buSzPts val="1400"/>
              <a:buChar char="➢"/>
            </a:pPr>
            <a:r>
              <a:rPr lang="en" sz="1800" b="1" dirty="0">
                <a:solidFill>
                  <a:srgbClr val="3333CC"/>
                </a:solidFill>
              </a:rPr>
              <a:t>Conclusion and future work</a:t>
            </a:r>
            <a:endParaRPr sz="1800" b="1" dirty="0">
              <a:solidFill>
                <a:srgbClr val="3333CC"/>
              </a:solidFill>
            </a:endParaRPr>
          </a:p>
        </p:txBody>
      </p:sp>
      <p:sp>
        <p:nvSpPr>
          <p:cNvPr id="2" name="Slide Number Placeholder 1">
            <a:extLst>
              <a:ext uri="{FF2B5EF4-FFF2-40B4-BE49-F238E27FC236}">
                <a16:creationId xmlns:a16="http://schemas.microsoft.com/office/drawing/2014/main" id="{749A17D7-8B72-A8E5-5B8C-CD3AB819491C}"/>
              </a:ext>
            </a:extLst>
          </p:cNvPr>
          <p:cNvSpPr>
            <a:spLocks noGrp="1"/>
          </p:cNvSpPr>
          <p:nvPr>
            <p:ph type="sldNum" idx="12"/>
          </p:nvPr>
        </p:nvSpPr>
        <p:spPr>
          <a:xfrm>
            <a:off x="-1563519" y="4869656"/>
            <a:ext cx="2057400" cy="273844"/>
          </a:xfrm>
        </p:spPr>
        <p:txBody>
          <a:bodyPr/>
          <a:lstStyle/>
          <a:p>
            <a:pPr marL="0" lvl="0" indent="0" algn="r" rtl="0">
              <a:spcBef>
                <a:spcPts val="0"/>
              </a:spcBef>
              <a:spcAft>
                <a:spcPts val="0"/>
              </a:spcAft>
              <a:buNone/>
            </a:pPr>
            <a:fld id="{00000000-1234-1234-1234-123412341234}" type="slidenum">
              <a:rPr lang="en" sz="1600" b="1" smtClean="0"/>
              <a:t>22</a:t>
            </a:fld>
            <a:endParaRPr lang="en" sz="1600" b="1" dirty="0"/>
          </a:p>
        </p:txBody>
      </p:sp>
    </p:spTree>
    <p:extLst>
      <p:ext uri="{BB962C8B-B14F-4D97-AF65-F5344CB8AC3E}">
        <p14:creationId xmlns:p14="http://schemas.microsoft.com/office/powerpoint/2010/main" val="49379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ff9a39b978_1_1218"/>
          <p:cNvSpPr txBox="1">
            <a:spLocks noGrp="1"/>
          </p:cNvSpPr>
          <p:nvPr>
            <p:ph type="title"/>
          </p:nvPr>
        </p:nvSpPr>
        <p:spPr>
          <a:xfrm>
            <a:off x="628650" y="452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Conclusion and future directions:</a:t>
            </a:r>
            <a:endParaRPr b="1" dirty="0">
              <a:solidFill>
                <a:srgbClr val="4A86E8"/>
              </a:solidFill>
            </a:endParaRPr>
          </a:p>
        </p:txBody>
      </p:sp>
      <p:sp>
        <p:nvSpPr>
          <p:cNvPr id="768" name="Google Shape;768;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23</a:t>
            </a:fld>
            <a:endParaRPr sz="1050" b="0" i="0" u="none" strike="noStrike" cap="none">
              <a:solidFill>
                <a:srgbClr val="000000"/>
              </a:solidFill>
              <a:latin typeface="Arial"/>
              <a:ea typeface="Arial"/>
              <a:cs typeface="Arial"/>
              <a:sym typeface="Arial"/>
            </a:endParaRPr>
          </a:p>
        </p:txBody>
      </p:sp>
      <p:sp>
        <p:nvSpPr>
          <p:cNvPr id="769" name="Google Shape;769;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23</a:t>
            </a:fld>
            <a:endParaRPr sz="1050" b="0" i="0" u="none" strike="noStrike" cap="none">
              <a:solidFill>
                <a:srgbClr val="000000"/>
              </a:solidFill>
              <a:latin typeface="Arial"/>
              <a:ea typeface="Arial"/>
              <a:cs typeface="Arial"/>
              <a:sym typeface="Arial"/>
            </a:endParaRPr>
          </a:p>
        </p:txBody>
      </p:sp>
      <p:sp>
        <p:nvSpPr>
          <p:cNvPr id="770" name="Google Shape;770;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23</a:t>
            </a:fld>
            <a:endParaRPr sz="1050" b="0" i="0" u="none" strike="noStrike" cap="none">
              <a:solidFill>
                <a:srgbClr val="000000"/>
              </a:solidFill>
              <a:latin typeface="Arial"/>
              <a:ea typeface="Arial"/>
              <a:cs typeface="Arial"/>
              <a:sym typeface="Arial"/>
            </a:endParaRPr>
          </a:p>
        </p:txBody>
      </p:sp>
      <p:sp>
        <p:nvSpPr>
          <p:cNvPr id="771" name="Google Shape;771;gff9a39b978_1_1218"/>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23</a:t>
            </a:fld>
            <a:endParaRPr sz="105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BDCFD0E-0278-19C9-91A0-8FDB7D6DD0FA}"/>
              </a:ext>
            </a:extLst>
          </p:cNvPr>
          <p:cNvSpPr txBox="1"/>
          <p:nvPr/>
        </p:nvSpPr>
        <p:spPr>
          <a:xfrm>
            <a:off x="952275" y="1341841"/>
            <a:ext cx="6070750" cy="329320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Conclusion: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We proposed </a:t>
            </a:r>
            <a:r>
              <a:rPr lang="en-US" sz="1600" dirty="0" err="1">
                <a:latin typeface="Calibri" panose="020F0502020204030204" pitchFamily="34" charset="0"/>
                <a:cs typeface="Calibri" panose="020F0502020204030204" pitchFamily="34" charset="0"/>
              </a:rPr>
              <a:t>SpecPart</a:t>
            </a:r>
            <a:r>
              <a:rPr lang="en-US" sz="1600" dirty="0">
                <a:latin typeface="Calibri" panose="020F0502020204030204" pitchFamily="34" charset="0"/>
                <a:cs typeface="Calibri" panose="020F0502020204030204" pitchFamily="34" charset="0"/>
              </a:rPr>
              <a:t>, the first supervised spectral framework for hypergraph partitioning solution improvement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Experiments confirm very high QoR on some testcases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All codes/scripts/results are available here: </a:t>
            </a:r>
            <a:r>
              <a:rPr lang="en" sz="1600" i="1" dirty="0">
                <a:solidFill>
                  <a:schemeClr val="dk1"/>
                </a:solidFill>
                <a:latin typeface="Calibri" panose="020F0502020204030204" pitchFamily="34" charset="0"/>
                <a:cs typeface="Calibri" panose="020F0502020204030204" pitchFamily="34" charset="0"/>
              </a:rPr>
              <a:t>https://github.com/TILOS-AI-Institute/HypergraphPartitioning.git</a:t>
            </a:r>
            <a:r>
              <a:rPr lang="en-US" sz="1600" i="1"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Future directions:</a:t>
            </a:r>
          </a:p>
          <a:p>
            <a:pPr marL="285750" indent="-285750">
              <a:buFont typeface="Arial" panose="020B0604020202020204" pitchFamily="34" charset="0"/>
              <a:buChar char="•"/>
            </a:pPr>
            <a:r>
              <a:rPr lang="en-US" sz="1600" dirty="0" err="1">
                <a:latin typeface="Calibri" panose="020F0502020204030204" pitchFamily="34" charset="0"/>
                <a:cs typeface="Calibri" panose="020F0502020204030204" pitchFamily="34" charset="0"/>
              </a:rPr>
              <a:t>SpecPart</a:t>
            </a:r>
            <a:r>
              <a:rPr lang="en-US" sz="1600" dirty="0">
                <a:latin typeface="Calibri" panose="020F0502020204030204" pitchFamily="34" charset="0"/>
                <a:cs typeface="Calibri" panose="020F0502020204030204" pitchFamily="34" charset="0"/>
              </a:rPr>
              <a:t> extension to multi-way generalization.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Improve QoR of </a:t>
            </a:r>
            <a:r>
              <a:rPr lang="en-US" sz="1600" dirty="0" err="1">
                <a:latin typeface="Calibri" panose="020F0502020204030204" pitchFamily="34" charset="0"/>
                <a:cs typeface="Calibri" panose="020F0502020204030204" pitchFamily="34" charset="0"/>
              </a:rPr>
              <a:t>SpecPart</a:t>
            </a:r>
            <a:r>
              <a:rPr lang="en-US" sz="1600" dirty="0">
                <a:latin typeface="Calibri" panose="020F0502020204030204" pitchFamily="34" charset="0"/>
                <a:cs typeface="Calibri" panose="020F0502020204030204" pitchFamily="34" charset="0"/>
              </a:rPr>
              <a:t> further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Investigate speeding up ILP</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Update leaderboard with research progress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Usage of </a:t>
            </a:r>
            <a:r>
              <a:rPr lang="en-US" sz="1600" dirty="0" err="1">
                <a:latin typeface="Calibri" panose="020F0502020204030204" pitchFamily="34" charset="0"/>
                <a:cs typeface="Calibri" panose="020F0502020204030204" pitchFamily="34" charset="0"/>
              </a:rPr>
              <a:t>SpecPart</a:t>
            </a:r>
            <a:r>
              <a:rPr lang="en-US" sz="1600" dirty="0">
                <a:latin typeface="Calibri" panose="020F0502020204030204" pitchFamily="34" charset="0"/>
                <a:cs typeface="Calibri" panose="020F0502020204030204" pitchFamily="34" charset="0"/>
              </a:rPr>
              <a:t> and collaborations with you </a:t>
            </a:r>
          </a:p>
        </p:txBody>
      </p:sp>
      <p:pic>
        <p:nvPicPr>
          <p:cNvPr id="3" name="Picture 2">
            <a:extLst>
              <a:ext uri="{FF2B5EF4-FFF2-40B4-BE49-F238E27FC236}">
                <a16:creationId xmlns:a16="http://schemas.microsoft.com/office/drawing/2014/main" id="{31DF516D-DF7D-5D10-DCD8-FE713699AD83}"/>
              </a:ext>
            </a:extLst>
          </p:cNvPr>
          <p:cNvPicPr>
            <a:picLocks noChangeAspect="1"/>
          </p:cNvPicPr>
          <p:nvPr/>
        </p:nvPicPr>
        <p:blipFill>
          <a:blip r:embed="rId3"/>
          <a:stretch>
            <a:fillRect/>
          </a:stretch>
        </p:blipFill>
        <p:spPr>
          <a:xfrm>
            <a:off x="7166569" y="1190757"/>
            <a:ext cx="1450974" cy="2072820"/>
          </a:xfrm>
          <a:prstGeom prst="rect">
            <a:avLst/>
          </a:prstGeom>
        </p:spPr>
      </p:pic>
      <p:sp>
        <p:nvSpPr>
          <p:cNvPr id="4" name="Slide Number Placeholder 3">
            <a:extLst>
              <a:ext uri="{FF2B5EF4-FFF2-40B4-BE49-F238E27FC236}">
                <a16:creationId xmlns:a16="http://schemas.microsoft.com/office/drawing/2014/main" id="{D5872B7B-C138-F75A-997B-562158865FF1}"/>
              </a:ext>
            </a:extLst>
          </p:cNvPr>
          <p:cNvSpPr>
            <a:spLocks noGrp="1"/>
          </p:cNvSpPr>
          <p:nvPr>
            <p:ph type="sldNum" idx="12"/>
          </p:nvPr>
        </p:nvSpPr>
        <p:spPr>
          <a:xfrm>
            <a:off x="-1647825" y="4869656"/>
            <a:ext cx="2057400" cy="273844"/>
          </a:xfrm>
        </p:spPr>
        <p:txBody>
          <a:bodyPr/>
          <a:lstStyle/>
          <a:p>
            <a:pPr marL="0" lvl="0" indent="0" algn="r" rtl="0">
              <a:spcBef>
                <a:spcPts val="0"/>
              </a:spcBef>
              <a:spcAft>
                <a:spcPts val="0"/>
              </a:spcAft>
              <a:buNone/>
            </a:pPr>
            <a:fld id="{00000000-1234-1234-1234-123412341234}" type="slidenum">
              <a:rPr lang="en" sz="1600" b="1" smtClean="0"/>
              <a:t>23</a:t>
            </a:fld>
            <a:endParaRPr lang="en" sz="1600" b="1" dirty="0"/>
          </a:p>
        </p:txBody>
      </p:sp>
    </p:spTree>
    <p:extLst>
      <p:ext uri="{BB962C8B-B14F-4D97-AF65-F5344CB8AC3E}">
        <p14:creationId xmlns:p14="http://schemas.microsoft.com/office/powerpoint/2010/main" val="45803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ff9a39b978_1_1304"/>
          <p:cNvSpPr txBox="1">
            <a:spLocks noGrp="1"/>
          </p:cNvSpPr>
          <p:nvPr>
            <p:ph type="title"/>
          </p:nvPr>
        </p:nvSpPr>
        <p:spPr>
          <a:xfrm>
            <a:off x="1257300" y="269339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THANK YOU!</a:t>
            </a:r>
            <a:endParaRPr b="1" dirty="0">
              <a:solidFill>
                <a:srgbClr val="4A86E8"/>
              </a:solidFill>
            </a:endParaRPr>
          </a:p>
        </p:txBody>
      </p:sp>
      <p:sp>
        <p:nvSpPr>
          <p:cNvPr id="813" name="Google Shape;813;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24</a:t>
            </a:fld>
            <a:endParaRPr sz="1050" b="0" i="0" u="none" strike="noStrike" cap="none">
              <a:solidFill>
                <a:srgbClr val="000000"/>
              </a:solidFill>
              <a:latin typeface="Arial"/>
              <a:ea typeface="Arial"/>
              <a:cs typeface="Arial"/>
              <a:sym typeface="Arial"/>
            </a:endParaRPr>
          </a:p>
        </p:txBody>
      </p:sp>
      <p:sp>
        <p:nvSpPr>
          <p:cNvPr id="814" name="Google Shape;814;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24</a:t>
            </a:fld>
            <a:endParaRPr sz="1050" b="0" i="0" u="none" strike="noStrike" cap="none">
              <a:solidFill>
                <a:srgbClr val="000000"/>
              </a:solidFill>
              <a:latin typeface="Arial"/>
              <a:ea typeface="Arial"/>
              <a:cs typeface="Arial"/>
              <a:sym typeface="Arial"/>
            </a:endParaRPr>
          </a:p>
        </p:txBody>
      </p:sp>
      <p:sp>
        <p:nvSpPr>
          <p:cNvPr id="815" name="Google Shape;815;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24</a:t>
            </a:fld>
            <a:endParaRPr sz="1050" b="0" i="0" u="none" strike="noStrike" cap="none">
              <a:solidFill>
                <a:srgbClr val="000000"/>
              </a:solidFill>
              <a:latin typeface="Arial"/>
              <a:ea typeface="Arial"/>
              <a:cs typeface="Arial"/>
              <a:sym typeface="Arial"/>
            </a:endParaRPr>
          </a:p>
        </p:txBody>
      </p:sp>
      <p:sp>
        <p:nvSpPr>
          <p:cNvPr id="816" name="Google Shape;816;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24</a:t>
            </a:fld>
            <a:endParaRPr sz="105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BC16F74-10D3-A50D-EC20-6EAA01574C05}"/>
              </a:ext>
            </a:extLst>
          </p:cNvPr>
          <p:cNvSpPr txBox="1"/>
          <p:nvPr/>
        </p:nvSpPr>
        <p:spPr>
          <a:xfrm>
            <a:off x="499620" y="537328"/>
            <a:ext cx="814475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We thank Dr. Chris Chu and Dr. Grigor Gasparyan for their insights into the hypergraph partitioning problem</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This work has been partially supported by NSF grants CCF-2112665, CCF-2039863 and CCF-1813374, and by DARPA HR0011-18-2-0032</a:t>
            </a:r>
          </a:p>
        </p:txBody>
      </p:sp>
      <p:pic>
        <p:nvPicPr>
          <p:cNvPr id="3" name="Picture 2">
            <a:extLst>
              <a:ext uri="{FF2B5EF4-FFF2-40B4-BE49-F238E27FC236}">
                <a16:creationId xmlns:a16="http://schemas.microsoft.com/office/drawing/2014/main" id="{72CBE88B-382E-955D-7FD0-AE7AA86543F2}"/>
              </a:ext>
            </a:extLst>
          </p:cNvPr>
          <p:cNvPicPr>
            <a:picLocks noChangeAspect="1"/>
          </p:cNvPicPr>
          <p:nvPr/>
        </p:nvPicPr>
        <p:blipFill>
          <a:blip r:embed="rId3"/>
          <a:stretch>
            <a:fillRect/>
          </a:stretch>
        </p:blipFill>
        <p:spPr>
          <a:xfrm flipV="1">
            <a:off x="5361594" y="2004193"/>
            <a:ext cx="1085581" cy="1169520"/>
          </a:xfrm>
          <a:prstGeom prst="rect">
            <a:avLst/>
          </a:prstGeom>
        </p:spPr>
      </p:pic>
      <p:pic>
        <p:nvPicPr>
          <p:cNvPr id="4" name="Picture 3">
            <a:extLst>
              <a:ext uri="{FF2B5EF4-FFF2-40B4-BE49-F238E27FC236}">
                <a16:creationId xmlns:a16="http://schemas.microsoft.com/office/drawing/2014/main" id="{8E7746E2-6B8B-1257-8CB2-347EDDBAE4F9}"/>
              </a:ext>
            </a:extLst>
          </p:cNvPr>
          <p:cNvPicPr>
            <a:picLocks noChangeAspect="1"/>
          </p:cNvPicPr>
          <p:nvPr/>
        </p:nvPicPr>
        <p:blipFill>
          <a:blip r:embed="rId4"/>
          <a:stretch>
            <a:fillRect/>
          </a:stretch>
        </p:blipFill>
        <p:spPr>
          <a:xfrm>
            <a:off x="7258859" y="2002046"/>
            <a:ext cx="1073457" cy="1533510"/>
          </a:xfrm>
          <a:prstGeom prst="rect">
            <a:avLst/>
          </a:prstGeom>
        </p:spPr>
      </p:pic>
      <p:sp>
        <p:nvSpPr>
          <p:cNvPr id="5" name="Frame 4">
            <a:extLst>
              <a:ext uri="{FF2B5EF4-FFF2-40B4-BE49-F238E27FC236}">
                <a16:creationId xmlns:a16="http://schemas.microsoft.com/office/drawing/2014/main" id="{7A4FBCE5-26CA-B951-F3EB-98CBAFA754B7}"/>
              </a:ext>
            </a:extLst>
          </p:cNvPr>
          <p:cNvSpPr/>
          <p:nvPr/>
        </p:nvSpPr>
        <p:spPr>
          <a:xfrm>
            <a:off x="5361594" y="2004193"/>
            <a:ext cx="1085581" cy="1450396"/>
          </a:xfrm>
          <a:prstGeom prst="frame">
            <a:avLst>
              <a:gd name="adj1" fmla="val 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D0A1107B-9F0D-3063-C3B1-18610BFC5D45}"/>
              </a:ext>
            </a:extLst>
          </p:cNvPr>
          <p:cNvSpPr txBox="1"/>
          <p:nvPr/>
        </p:nvSpPr>
        <p:spPr>
          <a:xfrm>
            <a:off x="5559380" y="3093646"/>
            <a:ext cx="1560353" cy="369332"/>
          </a:xfrm>
          <a:prstGeom prst="rect">
            <a:avLst/>
          </a:prstGeom>
          <a:noFill/>
        </p:spPr>
        <p:txBody>
          <a:bodyPr wrap="square" rtlCol="0">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Paper</a:t>
            </a:r>
          </a:p>
        </p:txBody>
      </p:sp>
      <p:sp>
        <p:nvSpPr>
          <p:cNvPr id="7" name="Slide Number Placeholder 6">
            <a:extLst>
              <a:ext uri="{FF2B5EF4-FFF2-40B4-BE49-F238E27FC236}">
                <a16:creationId xmlns:a16="http://schemas.microsoft.com/office/drawing/2014/main" id="{E1D17806-E2D1-172A-9DBB-95E647AAF07D}"/>
              </a:ext>
            </a:extLst>
          </p:cNvPr>
          <p:cNvSpPr>
            <a:spLocks noGrp="1"/>
          </p:cNvSpPr>
          <p:nvPr>
            <p:ph type="sldNum" idx="12"/>
          </p:nvPr>
        </p:nvSpPr>
        <p:spPr>
          <a:xfrm>
            <a:off x="-1653030" y="4869656"/>
            <a:ext cx="2057400" cy="273844"/>
          </a:xfrm>
        </p:spPr>
        <p:txBody>
          <a:bodyPr/>
          <a:lstStyle/>
          <a:p>
            <a:pPr marL="0" lvl="0" indent="0" algn="r" rtl="0">
              <a:spcBef>
                <a:spcPts val="0"/>
              </a:spcBef>
              <a:spcAft>
                <a:spcPts val="0"/>
              </a:spcAft>
              <a:buNone/>
            </a:pPr>
            <a:fld id="{00000000-1234-1234-1234-123412341234}" type="slidenum">
              <a:rPr lang="en" sz="1600" b="1" smtClean="0"/>
              <a:t>24</a:t>
            </a:fld>
            <a:endParaRPr lang="en"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Outline</a:t>
            </a:r>
            <a:endParaRPr b="1" dirty="0">
              <a:solidFill>
                <a:srgbClr val="4A86E8"/>
              </a:solidFill>
            </a:endParaRPr>
          </a:p>
        </p:txBody>
      </p:sp>
      <p:sp>
        <p:nvSpPr>
          <p:cNvPr id="100" name="Google Shape;100;gff9a39b978_1_0"/>
          <p:cNvSpPr txBox="1">
            <a:spLocks noGrp="1"/>
          </p:cNvSpPr>
          <p:nvPr>
            <p:ph type="body" idx="1"/>
          </p:nvPr>
        </p:nvSpPr>
        <p:spPr>
          <a:xfrm>
            <a:off x="628650" y="1040843"/>
            <a:ext cx="7886700" cy="32634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Clr>
                <a:srgbClr val="888888"/>
              </a:buClr>
              <a:buSzPts val="1400"/>
              <a:buChar char="➢"/>
            </a:pPr>
            <a:r>
              <a:rPr lang="en" sz="1800" b="1" dirty="0">
                <a:solidFill>
                  <a:srgbClr val="3333CC"/>
                </a:solidFill>
              </a:rPr>
              <a:t>Background and motivation</a:t>
            </a:r>
            <a:endParaRPr sz="1800" b="1" dirty="0">
              <a:solidFill>
                <a:srgbClr val="3333CC"/>
              </a:solidFill>
            </a:endParaRPr>
          </a:p>
          <a:p>
            <a:pPr marL="914400" lvl="1" indent="-317500" algn="l" rtl="0">
              <a:spcBef>
                <a:spcPts val="0"/>
              </a:spcBef>
              <a:spcAft>
                <a:spcPts val="0"/>
              </a:spcAft>
              <a:buClr>
                <a:srgbClr val="888888"/>
              </a:buClr>
              <a:buSzPts val="1400"/>
              <a:buChar char="○"/>
            </a:pPr>
            <a:r>
              <a:rPr lang="en" b="1" dirty="0">
                <a:solidFill>
                  <a:srgbClr val="3333CC"/>
                </a:solidFill>
              </a:rPr>
              <a:t>Problem definition?</a:t>
            </a:r>
            <a:endParaRPr b="1" dirty="0">
              <a:solidFill>
                <a:srgbClr val="3333CC"/>
              </a:solidFill>
            </a:endParaRPr>
          </a:p>
          <a:p>
            <a:pPr marL="914400" lvl="1" indent="-317500" algn="l" rtl="0">
              <a:spcBef>
                <a:spcPts val="0"/>
              </a:spcBef>
              <a:spcAft>
                <a:spcPts val="0"/>
              </a:spcAft>
              <a:buClr>
                <a:srgbClr val="888888"/>
              </a:buClr>
              <a:buSzPts val="1400"/>
              <a:buChar char="○"/>
            </a:pPr>
            <a:r>
              <a:rPr lang="en" b="1" dirty="0">
                <a:solidFill>
                  <a:srgbClr val="3333CC"/>
                </a:solidFill>
              </a:rPr>
              <a:t>Why solve this problem?</a:t>
            </a:r>
          </a:p>
          <a:p>
            <a:pPr marL="914400" lvl="1" indent="-317500" algn="l" rtl="0">
              <a:spcBef>
                <a:spcPts val="0"/>
              </a:spcBef>
              <a:spcAft>
                <a:spcPts val="0"/>
              </a:spcAft>
              <a:buClr>
                <a:srgbClr val="888888"/>
              </a:buClr>
              <a:buSzPts val="1400"/>
              <a:buChar char="○"/>
            </a:pPr>
            <a:r>
              <a:rPr lang="en" b="1" dirty="0">
                <a:solidFill>
                  <a:srgbClr val="3333CC"/>
                </a:solidFill>
              </a:rPr>
              <a:t>Multilevel </a:t>
            </a:r>
            <a:r>
              <a:rPr lang="en" b="1" dirty="0">
                <a:solidFill>
                  <a:srgbClr val="3333C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framework</a:t>
            </a:r>
            <a:r>
              <a:rPr lang="en" b="1" dirty="0">
                <a:solidFill>
                  <a:srgbClr val="3333CC"/>
                </a:solidFill>
              </a:rPr>
              <a:t>  </a:t>
            </a:r>
          </a:p>
          <a:p>
            <a:pPr marL="914400" lvl="1" indent="-317500" algn="l" rtl="0">
              <a:spcBef>
                <a:spcPts val="0"/>
              </a:spcBef>
              <a:spcAft>
                <a:spcPts val="0"/>
              </a:spcAft>
              <a:buClr>
                <a:srgbClr val="888888"/>
              </a:buClr>
              <a:buSzPts val="1400"/>
              <a:buChar char="○"/>
            </a:pPr>
            <a:r>
              <a:rPr lang="en" b="1" dirty="0">
                <a:solidFill>
                  <a:srgbClr val="3333CC"/>
                </a:solidFill>
              </a:rPr>
              <a:t>Overview of graph Laplacians</a:t>
            </a:r>
          </a:p>
          <a:p>
            <a:pPr marL="914400" lvl="1" indent="-317500" algn="l" rtl="0">
              <a:spcBef>
                <a:spcPts val="0"/>
              </a:spcBef>
              <a:spcAft>
                <a:spcPts val="0"/>
              </a:spcAft>
              <a:buClr>
                <a:srgbClr val="888888"/>
              </a:buClr>
              <a:buSzPts val="1400"/>
              <a:buChar char="○"/>
            </a:pPr>
            <a:r>
              <a:rPr lang="en" b="1" dirty="0">
                <a:solidFill>
                  <a:srgbClr val="3333CC"/>
                </a:solidFill>
              </a:rPr>
              <a:t>Effect of supervision</a:t>
            </a:r>
          </a:p>
          <a:p>
            <a:pPr>
              <a:spcBef>
                <a:spcPts val="0"/>
              </a:spcBef>
              <a:buClr>
                <a:srgbClr val="888888"/>
              </a:buClr>
              <a:buFont typeface="Wingdings" panose="05000000000000000000" pitchFamily="2" charset="2"/>
              <a:buChar char="Ø"/>
            </a:pPr>
            <a:r>
              <a:rPr lang="en-US" sz="1800" b="1" dirty="0" err="1">
                <a:solidFill>
                  <a:srgbClr val="888888"/>
                </a:solidFill>
              </a:rPr>
              <a:t>SpecPart</a:t>
            </a:r>
            <a:r>
              <a:rPr lang="en-US" sz="1800" b="1" dirty="0">
                <a:solidFill>
                  <a:srgbClr val="888888"/>
                </a:solidFill>
              </a:rPr>
              <a:t> methodology</a:t>
            </a:r>
          </a:p>
          <a:p>
            <a:pPr marL="914400" lvl="1" indent="-317500" algn="l" rtl="0">
              <a:spcBef>
                <a:spcPts val="0"/>
              </a:spcBef>
              <a:spcAft>
                <a:spcPts val="0"/>
              </a:spcAft>
              <a:buClr>
                <a:srgbClr val="888888"/>
              </a:buClr>
              <a:buSzPts val="1400"/>
              <a:buChar char="○"/>
            </a:pPr>
            <a:r>
              <a:rPr lang="en" b="1" dirty="0">
                <a:solidFill>
                  <a:srgbClr val="888888"/>
                </a:solidFill>
              </a:rPr>
              <a:t>Overview</a:t>
            </a:r>
          </a:p>
          <a:p>
            <a:pPr marL="914400" lvl="1" indent="-317500" algn="l" rtl="0">
              <a:spcBef>
                <a:spcPts val="0"/>
              </a:spcBef>
              <a:spcAft>
                <a:spcPts val="0"/>
              </a:spcAft>
              <a:buClr>
                <a:srgbClr val="888888"/>
              </a:buClr>
              <a:buSzPts val="1400"/>
              <a:buChar char="○"/>
            </a:pPr>
            <a:r>
              <a:rPr lang="en" b="1" dirty="0">
                <a:solidFill>
                  <a:srgbClr val="888888"/>
                </a:solidFill>
              </a:rPr>
              <a:t>Supervised spectral</a:t>
            </a:r>
            <a:endParaRPr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Conversion of embeddings to partition</a:t>
            </a:r>
            <a:endParaRPr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Cut-overlay clustering and partitioning</a:t>
            </a:r>
            <a:endParaRPr b="1" dirty="0">
              <a:solidFill>
                <a:srgbClr val="888888"/>
              </a:solidFill>
            </a:endParaRPr>
          </a:p>
          <a:p>
            <a:pPr marL="457200" lvl="0" indent="-317500" algn="l" rtl="0">
              <a:spcBef>
                <a:spcPts val="0"/>
              </a:spcBef>
              <a:spcAft>
                <a:spcPts val="0"/>
              </a:spcAft>
              <a:buClr>
                <a:srgbClr val="888888"/>
              </a:buClr>
              <a:buSzPts val="1400"/>
              <a:buChar char="➢"/>
            </a:pPr>
            <a:r>
              <a:rPr lang="en" sz="1800" b="1" dirty="0">
                <a:solidFill>
                  <a:srgbClr val="888888"/>
                </a:solidFill>
              </a:rPr>
              <a:t>Experimental setup and results</a:t>
            </a:r>
            <a:endParaRPr sz="1800" b="1" dirty="0">
              <a:solidFill>
                <a:srgbClr val="888888"/>
              </a:solidFill>
            </a:endParaRPr>
          </a:p>
          <a:p>
            <a:pPr marL="457200" lvl="0" indent="-317500" algn="l" rtl="0">
              <a:spcBef>
                <a:spcPts val="0"/>
              </a:spcBef>
              <a:spcAft>
                <a:spcPts val="0"/>
              </a:spcAft>
              <a:buClr>
                <a:srgbClr val="888888"/>
              </a:buClr>
              <a:buSzPts val="1400"/>
              <a:buChar char="➢"/>
            </a:pPr>
            <a:r>
              <a:rPr lang="en" sz="1800" b="1" dirty="0">
                <a:solidFill>
                  <a:srgbClr val="888888"/>
                </a:solidFill>
              </a:rPr>
              <a:t>Conclusion and future work</a:t>
            </a:r>
            <a:endParaRPr sz="1800" b="1" dirty="0">
              <a:solidFill>
                <a:srgbClr val="888888"/>
              </a:solidFill>
            </a:endParaRPr>
          </a:p>
        </p:txBody>
      </p:sp>
      <p:sp>
        <p:nvSpPr>
          <p:cNvPr id="2" name="Slide Number Placeholder 1">
            <a:extLst>
              <a:ext uri="{FF2B5EF4-FFF2-40B4-BE49-F238E27FC236}">
                <a16:creationId xmlns:a16="http://schemas.microsoft.com/office/drawing/2014/main" id="{3CDDF8CA-EAEE-9DE0-03C3-F05EBF14B6D8}"/>
              </a:ext>
            </a:extLst>
          </p:cNvPr>
          <p:cNvSpPr>
            <a:spLocks noGrp="1"/>
          </p:cNvSpPr>
          <p:nvPr>
            <p:ph type="sldNum" idx="12"/>
          </p:nvPr>
        </p:nvSpPr>
        <p:spPr>
          <a:xfrm>
            <a:off x="-1733550" y="4869656"/>
            <a:ext cx="2057400" cy="273844"/>
          </a:xfrm>
        </p:spPr>
        <p:txBody>
          <a:bodyPr/>
          <a:lstStyle/>
          <a:p>
            <a:pPr marL="0" lvl="0" indent="0" algn="r" rtl="0">
              <a:spcBef>
                <a:spcPts val="0"/>
              </a:spcBef>
              <a:spcAft>
                <a:spcPts val="0"/>
              </a:spcAft>
              <a:buNone/>
            </a:pPr>
            <a:fld id="{00000000-1234-1234-1234-123412341234}" type="slidenum">
              <a:rPr lang="en" sz="1600" b="1" smtClean="0"/>
              <a:t>3</a:t>
            </a:fld>
            <a:endParaRPr lang="en" sz="1600" b="1"/>
          </a:p>
        </p:txBody>
      </p:sp>
    </p:spTree>
    <p:extLst>
      <p:ext uri="{BB962C8B-B14F-4D97-AF65-F5344CB8AC3E}">
        <p14:creationId xmlns:p14="http://schemas.microsoft.com/office/powerpoint/2010/main" val="277420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5" name="Picture 4">
            <a:extLst>
              <a:ext uri="{FF2B5EF4-FFF2-40B4-BE49-F238E27FC236}">
                <a16:creationId xmlns:a16="http://schemas.microsoft.com/office/drawing/2014/main" id="{2F580075-C35D-57BB-EA3F-883BA02E19BF}"/>
              </a:ext>
            </a:extLst>
          </p:cNvPr>
          <p:cNvPicPr>
            <a:picLocks noChangeAspect="1"/>
          </p:cNvPicPr>
          <p:nvPr/>
        </p:nvPicPr>
        <p:blipFill>
          <a:blip r:embed="rId3"/>
          <a:stretch>
            <a:fillRect/>
          </a:stretch>
        </p:blipFill>
        <p:spPr>
          <a:xfrm>
            <a:off x="6497547" y="737051"/>
            <a:ext cx="2321143" cy="1834699"/>
          </a:xfrm>
          <a:prstGeom prst="rect">
            <a:avLst/>
          </a:prstGeom>
        </p:spPr>
      </p:pic>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Problem definition</a:t>
            </a:r>
            <a:endParaRPr b="1" dirty="0">
              <a:solidFill>
                <a:srgbClr val="4A86E8"/>
              </a:solidFill>
            </a:endParaRPr>
          </a:p>
        </p:txBody>
      </p:sp>
      <p:sp>
        <p:nvSpPr>
          <p:cNvPr id="3" name="Text Placeholder 2">
            <a:extLst>
              <a:ext uri="{FF2B5EF4-FFF2-40B4-BE49-F238E27FC236}">
                <a16:creationId xmlns:a16="http://schemas.microsoft.com/office/drawing/2014/main" id="{FF6303A8-89BA-4A75-5D8A-7A8A870A0D95}"/>
              </a:ext>
            </a:extLst>
          </p:cNvPr>
          <p:cNvSpPr>
            <a:spLocks noGrp="1"/>
          </p:cNvSpPr>
          <p:nvPr>
            <p:ph type="body" idx="1"/>
          </p:nvPr>
        </p:nvSpPr>
        <p:spPr>
          <a:xfrm>
            <a:off x="491494" y="890423"/>
            <a:ext cx="6287258" cy="3263504"/>
          </a:xfrm>
        </p:spPr>
        <p:txBody>
          <a:bodyPr>
            <a:noAutofit/>
          </a:bodyPr>
          <a:lstStyle/>
          <a:p>
            <a:pPr marL="139700" indent="0">
              <a:buNone/>
            </a:pPr>
            <a:r>
              <a:rPr lang="en-US" sz="1800" b="1" dirty="0">
                <a:latin typeface="Calibri" panose="020F0502020204030204" pitchFamily="34" charset="0"/>
                <a:cs typeface="Calibri" panose="020F0502020204030204" pitchFamily="34" charset="0"/>
              </a:rPr>
              <a:t>Hypergraphs:  </a:t>
            </a:r>
            <a:r>
              <a:rPr lang="en-US" sz="1800" dirty="0">
                <a:latin typeface="Calibri" panose="020F0502020204030204" pitchFamily="34" charset="0"/>
                <a:cs typeface="Calibri" panose="020F0502020204030204" pitchFamily="34" charset="0"/>
              </a:rPr>
              <a:t>Hypergraphs are generalization of graphs </a:t>
            </a:r>
          </a:p>
          <a:p>
            <a:pPr marL="139700" indent="0">
              <a:buNone/>
            </a:pPr>
            <a:r>
              <a:rPr lang="en-US" sz="1800" dirty="0">
                <a:solidFill>
                  <a:srgbClr val="3333CC"/>
                </a:solidFill>
                <a:latin typeface="Calibri" panose="020F0502020204030204" pitchFamily="34" charset="0"/>
                <a:cs typeface="Calibri" panose="020F0502020204030204" pitchFamily="34" charset="0"/>
              </a:rPr>
              <a:t>Hyperedges</a:t>
            </a:r>
            <a:r>
              <a:rPr lang="en-US" sz="1800" dirty="0">
                <a:latin typeface="Calibri" panose="020F0502020204030204" pitchFamily="34" charset="0"/>
                <a:cs typeface="Calibri" panose="020F0502020204030204" pitchFamily="34" charset="0"/>
              </a:rPr>
              <a:t> are subsets of two or more vertices</a:t>
            </a:r>
          </a:p>
          <a:p>
            <a:pPr marL="139700" indent="0">
              <a:buNone/>
            </a:pPr>
            <a:endParaRPr lang="en-US" sz="1800" b="1" dirty="0">
              <a:latin typeface="Calibri" panose="020F0502020204030204" pitchFamily="34" charset="0"/>
              <a:cs typeface="Calibri" panose="020F0502020204030204" pitchFamily="34" charset="0"/>
            </a:endParaRPr>
          </a:p>
          <a:p>
            <a:pPr marL="139700" indent="0">
              <a:buNone/>
            </a:pPr>
            <a:r>
              <a:rPr lang="en-US" sz="1800" b="1" dirty="0">
                <a:latin typeface="Calibri" panose="020F0502020204030204" pitchFamily="34" charset="0"/>
                <a:cs typeface="Calibri" panose="020F0502020204030204" pitchFamily="34" charset="0"/>
              </a:rPr>
              <a:t>Problem definition: </a:t>
            </a:r>
            <a:r>
              <a:rPr lang="en-US" sz="1800" dirty="0">
                <a:latin typeface="Calibri" panose="020F0502020204030204" pitchFamily="34" charset="0"/>
                <a:cs typeface="Calibri" panose="020F0502020204030204" pitchFamily="34" charset="0"/>
              </a:rPr>
              <a:t>Given a hypergraph H = (V, E),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divide V into disjoint partitions to minimize </a:t>
            </a:r>
            <a:r>
              <a:rPr lang="en-US" sz="1800" dirty="0" err="1">
                <a:solidFill>
                  <a:srgbClr val="3333CC"/>
                </a:solidFill>
                <a:latin typeface="Calibri" panose="020F0502020204030204" pitchFamily="34" charset="0"/>
                <a:cs typeface="Calibri" panose="020F0502020204030204" pitchFamily="34" charset="0"/>
              </a:rPr>
              <a:t>cutsize</a:t>
            </a:r>
            <a:r>
              <a:rPr lang="en-US" sz="1800" dirty="0">
                <a:latin typeface="Calibri" panose="020F0502020204030204" pitchFamily="34" charset="0"/>
                <a:cs typeface="Calibri" panose="020F0502020204030204" pitchFamily="34" charset="0"/>
              </a:rPr>
              <a:t>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under some </a:t>
            </a:r>
            <a:r>
              <a:rPr lang="en-US" sz="1800" dirty="0">
                <a:solidFill>
                  <a:srgbClr val="3333CC"/>
                </a:solidFill>
                <a:latin typeface="Calibri" panose="020F0502020204030204" pitchFamily="34" charset="0"/>
                <a:cs typeface="Calibri" panose="020F0502020204030204" pitchFamily="34" charset="0"/>
              </a:rPr>
              <a:t>balance constraints</a:t>
            </a:r>
            <a:endParaRPr lang="en-US" sz="1800" b="1" dirty="0">
              <a:solidFill>
                <a:srgbClr val="3333CC"/>
              </a:solidFill>
              <a:latin typeface="Calibri" panose="020F0502020204030204" pitchFamily="34" charset="0"/>
              <a:cs typeface="Calibri" panose="020F0502020204030204" pitchFamily="34" charset="0"/>
            </a:endParaRPr>
          </a:p>
          <a:p>
            <a:pPr marL="139700" indent="0">
              <a:buNone/>
            </a:pPr>
            <a:r>
              <a:rPr lang="en-US" sz="1800" b="1" dirty="0" err="1">
                <a:solidFill>
                  <a:schemeClr val="tx1"/>
                </a:solidFill>
                <a:latin typeface="Calibri" panose="020F0502020204030204" pitchFamily="34" charset="0"/>
                <a:cs typeface="Calibri" panose="020F0502020204030204" pitchFamily="34" charset="0"/>
              </a:rPr>
              <a:t>Cutsize</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Number of hyperedges whose vertices lie in more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than one partition (</a:t>
            </a:r>
            <a:r>
              <a:rPr lang="en-US" sz="1800" b="1" i="1" dirty="0">
                <a:solidFill>
                  <a:srgbClr val="00B050"/>
                </a:solidFill>
                <a:latin typeface="Calibri" panose="020F0502020204030204" pitchFamily="34" charset="0"/>
                <a:cs typeface="Calibri" panose="020F0502020204030204" pitchFamily="34" charset="0"/>
              </a:rPr>
              <a:t>see e</a:t>
            </a:r>
            <a:r>
              <a:rPr lang="en-US" sz="1800" b="1" i="1" baseline="-25000" dirty="0">
                <a:solidFill>
                  <a:srgbClr val="00B050"/>
                </a:solidFill>
                <a:latin typeface="Calibri" panose="020F0502020204030204" pitchFamily="34" charset="0"/>
                <a:cs typeface="Calibri" panose="020F0502020204030204" pitchFamily="34" charset="0"/>
              </a:rPr>
              <a:t>1</a:t>
            </a:r>
            <a:r>
              <a:rPr lang="en-US" sz="1800" b="1" i="1" dirty="0">
                <a:solidFill>
                  <a:srgbClr val="00B050"/>
                </a:solidFill>
                <a:latin typeface="Calibri" panose="020F0502020204030204" pitchFamily="34" charset="0"/>
                <a:cs typeface="Calibri" panose="020F0502020204030204" pitchFamily="34" charset="0"/>
              </a:rPr>
              <a:t>, e</a:t>
            </a:r>
            <a:r>
              <a:rPr lang="en-US" sz="1800" b="1" i="1" baseline="-25000" dirty="0">
                <a:solidFill>
                  <a:srgbClr val="00B050"/>
                </a:solidFill>
                <a:latin typeface="Calibri" panose="020F0502020204030204" pitchFamily="34" charset="0"/>
                <a:cs typeface="Calibri" panose="020F0502020204030204" pitchFamily="34" charset="0"/>
              </a:rPr>
              <a:t>2</a:t>
            </a:r>
            <a:r>
              <a:rPr lang="en-US" sz="1800" b="1" i="1" dirty="0">
                <a:solidFill>
                  <a:srgbClr val="00B050"/>
                </a:solidFill>
                <a:latin typeface="Calibri" panose="020F0502020204030204" pitchFamily="34" charset="0"/>
                <a:cs typeface="Calibri" panose="020F0502020204030204" pitchFamily="34" charset="0"/>
              </a:rPr>
              <a:t> in figure</a:t>
            </a:r>
            <a:r>
              <a:rPr lang="en-US" sz="1800" dirty="0">
                <a:solidFill>
                  <a:schemeClr val="tx1"/>
                </a:solidFill>
                <a:latin typeface="Calibri" panose="020F0502020204030204" pitchFamily="34" charset="0"/>
                <a:cs typeface="Calibri" panose="020F0502020204030204" pitchFamily="34" charset="0"/>
              </a:rPr>
              <a:t>)</a:t>
            </a:r>
          </a:p>
          <a:p>
            <a:pPr marL="139700" indent="0">
              <a:buNone/>
            </a:pPr>
            <a:r>
              <a:rPr lang="en-US" sz="1800" b="1" dirty="0">
                <a:solidFill>
                  <a:schemeClr val="tx1"/>
                </a:solidFill>
                <a:latin typeface="Calibri" panose="020F0502020204030204" pitchFamily="34" charset="0"/>
                <a:cs typeface="Calibri" panose="020F0502020204030204" pitchFamily="34" charset="0"/>
              </a:rPr>
              <a:t>Balance constraint: </a:t>
            </a:r>
            <a:r>
              <a:rPr lang="en-US" sz="1800" dirty="0">
                <a:solidFill>
                  <a:schemeClr val="tx1"/>
                </a:solidFill>
                <a:latin typeface="Calibri" panose="020F0502020204030204" pitchFamily="34" charset="0"/>
                <a:cs typeface="Calibri" panose="020F0502020204030204" pitchFamily="34" charset="0"/>
              </a:rPr>
              <a:t>All partitions satisfy constraints on size given by an </a:t>
            </a:r>
            <a:r>
              <a:rPr lang="en-US" sz="1800" dirty="0">
                <a:solidFill>
                  <a:srgbClr val="3333CC"/>
                </a:solidFill>
                <a:latin typeface="Calibri" panose="020F0502020204030204" pitchFamily="34" charset="0"/>
                <a:cs typeface="Calibri" panose="020F0502020204030204" pitchFamily="34" charset="0"/>
              </a:rPr>
              <a:t>imbalance factor</a:t>
            </a:r>
          </a:p>
          <a:p>
            <a:pPr indent="-171450"/>
            <a:r>
              <a:rPr lang="en-US" sz="1800" dirty="0">
                <a:solidFill>
                  <a:schemeClr val="tx1"/>
                </a:solidFill>
                <a:latin typeface="Calibri" panose="020F0502020204030204" pitchFamily="34" charset="0"/>
                <a:cs typeface="Calibri" panose="020F0502020204030204" pitchFamily="34" charset="0"/>
              </a:rPr>
              <a:t>Imbalance factor of </a:t>
            </a:r>
            <a:r>
              <a:rPr lang="en-US" sz="1800" i="1" dirty="0">
                <a:solidFill>
                  <a:srgbClr val="3333CC"/>
                </a:solidFill>
                <a:latin typeface="Calibri" panose="020F0502020204030204" pitchFamily="34" charset="0"/>
                <a:cs typeface="Calibri" panose="020F0502020204030204" pitchFamily="34" charset="0"/>
              </a:rPr>
              <a:t>b</a:t>
            </a:r>
            <a:r>
              <a:rPr lang="en-US" sz="1800" dirty="0">
                <a:solidFill>
                  <a:schemeClr val="tx1"/>
                </a:solidFill>
                <a:latin typeface="Calibri" panose="020F0502020204030204" pitchFamily="34" charset="0"/>
                <a:cs typeface="Calibri" panose="020F0502020204030204" pitchFamily="34" charset="0"/>
              </a:rPr>
              <a:t> implies maximum size of a partition:</a:t>
            </a:r>
            <a:endParaRPr lang="en-US" sz="1200" b="1" dirty="0">
              <a:solidFill>
                <a:schemeClr val="tx1"/>
              </a:solidFill>
            </a:endParaRPr>
          </a:p>
        </p:txBody>
      </p:sp>
      <p:sp>
        <p:nvSpPr>
          <p:cNvPr id="9" name="TextBox 8">
            <a:extLst>
              <a:ext uri="{FF2B5EF4-FFF2-40B4-BE49-F238E27FC236}">
                <a16:creationId xmlns:a16="http://schemas.microsoft.com/office/drawing/2014/main" id="{7CCFF3AD-2CD9-E97C-DDC9-78A87991E910}"/>
              </a:ext>
            </a:extLst>
          </p:cNvPr>
          <p:cNvSpPr txBox="1"/>
          <p:nvPr/>
        </p:nvSpPr>
        <p:spPr>
          <a:xfrm>
            <a:off x="6386820" y="2753591"/>
            <a:ext cx="2637357" cy="923330"/>
          </a:xfrm>
          <a:prstGeom prst="rect">
            <a:avLst/>
          </a:prstGeom>
          <a:noFill/>
        </p:spPr>
        <p:txBody>
          <a:bodyPr wrap="square" rtlCol="0">
            <a:spAutoFit/>
          </a:bodyPr>
          <a:lstStyle/>
          <a:p>
            <a:r>
              <a:rPr lang="en-US" sz="1800" b="1" i="1" dirty="0">
                <a:solidFill>
                  <a:srgbClr val="00B050"/>
                </a:solidFill>
                <a:latin typeface="Calibri" panose="020F0502020204030204" pitchFamily="34" charset="0"/>
                <a:cs typeface="Calibri" panose="020F0502020204030204" pitchFamily="34" charset="0"/>
              </a:rPr>
              <a:t>Hypergraph with |V| = 7 and |E| = 4. </a:t>
            </a:r>
            <a:r>
              <a:rPr lang="en-US" sz="1800" b="1" i="1" dirty="0" err="1">
                <a:solidFill>
                  <a:srgbClr val="00B050"/>
                </a:solidFill>
                <a:latin typeface="Calibri" panose="020F0502020204030204" pitchFamily="34" charset="0"/>
                <a:cs typeface="Calibri" panose="020F0502020204030204" pitchFamily="34" charset="0"/>
              </a:rPr>
              <a:t>Cutsize</a:t>
            </a:r>
            <a:r>
              <a:rPr lang="en-US" sz="1800" b="1" i="1" dirty="0">
                <a:solidFill>
                  <a:srgbClr val="00B050"/>
                </a:solidFill>
                <a:latin typeface="Calibri" panose="020F0502020204030204" pitchFamily="34" charset="0"/>
                <a:cs typeface="Calibri" panose="020F0502020204030204" pitchFamily="34" charset="0"/>
              </a:rPr>
              <a:t> of </a:t>
            </a:r>
            <a:br>
              <a:rPr lang="en-US" sz="1800" b="1" i="1" dirty="0">
                <a:solidFill>
                  <a:srgbClr val="00B050"/>
                </a:solidFill>
                <a:latin typeface="Calibri" panose="020F0502020204030204" pitchFamily="34" charset="0"/>
                <a:cs typeface="Calibri" panose="020F0502020204030204" pitchFamily="34" charset="0"/>
              </a:rPr>
            </a:br>
            <a:r>
              <a:rPr lang="en-US" sz="1800" b="1" i="1" dirty="0">
                <a:solidFill>
                  <a:srgbClr val="00B050"/>
                </a:solidFill>
                <a:latin typeface="Calibri" panose="020F0502020204030204" pitchFamily="34" charset="0"/>
                <a:cs typeface="Calibri" panose="020F0502020204030204" pitchFamily="34" charset="0"/>
              </a:rPr>
              <a:t>2-way partition =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4BF7F7-2CEC-6942-28FD-1CCBC34657F3}"/>
                  </a:ext>
                </a:extLst>
              </p:cNvPr>
              <p:cNvSpPr txBox="1"/>
              <p:nvPr/>
            </p:nvSpPr>
            <p:spPr>
              <a:xfrm>
                <a:off x="6420623" y="3943857"/>
                <a:ext cx="1542361" cy="618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3333CC"/>
                              </a:solidFill>
                              <a:latin typeface="Cambria Math" panose="02040503050406030204" pitchFamily="18" charset="0"/>
                            </a:rPr>
                          </m:ctrlPr>
                        </m:fPr>
                        <m:num>
                          <m:r>
                            <a:rPr lang="en-US" sz="1800" b="0" i="1" smtClean="0">
                              <a:solidFill>
                                <a:srgbClr val="3333CC"/>
                              </a:solidFill>
                              <a:latin typeface="Cambria Math" panose="02040503050406030204" pitchFamily="18" charset="0"/>
                            </a:rPr>
                            <m:t>50+</m:t>
                          </m:r>
                          <m:r>
                            <a:rPr lang="en-US" sz="1800" b="0" i="1" smtClean="0">
                              <a:solidFill>
                                <a:srgbClr val="3333CC"/>
                              </a:solidFill>
                              <a:latin typeface="Cambria Math" panose="02040503050406030204" pitchFamily="18" charset="0"/>
                            </a:rPr>
                            <m:t>𝑏</m:t>
                          </m:r>
                        </m:num>
                        <m:den>
                          <m:r>
                            <a:rPr lang="en-US" sz="1800" b="0" i="1" smtClean="0">
                              <a:solidFill>
                                <a:srgbClr val="3333CC"/>
                              </a:solidFill>
                              <a:latin typeface="Cambria Math" panose="02040503050406030204" pitchFamily="18" charset="0"/>
                            </a:rPr>
                            <m:t>100</m:t>
                          </m:r>
                        </m:den>
                      </m:f>
                      <m:r>
                        <a:rPr lang="en-US" sz="1800" b="0" i="1" smtClean="0">
                          <a:solidFill>
                            <a:srgbClr val="3333CC"/>
                          </a:solidFill>
                          <a:latin typeface="Cambria Math" panose="02040503050406030204" pitchFamily="18" charset="0"/>
                        </a:rPr>
                        <m:t>∗|</m:t>
                      </m:r>
                      <m:r>
                        <a:rPr lang="en-US" sz="1800" b="0" i="1" smtClean="0">
                          <a:solidFill>
                            <a:srgbClr val="3333CC"/>
                          </a:solidFill>
                          <a:latin typeface="Cambria Math" panose="02040503050406030204" pitchFamily="18" charset="0"/>
                        </a:rPr>
                        <m:t>𝑉</m:t>
                      </m:r>
                      <m:r>
                        <a:rPr lang="en-US" sz="1800" b="0" i="1" smtClean="0">
                          <a:solidFill>
                            <a:srgbClr val="3333CC"/>
                          </a:solidFill>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E14BF7F7-2CEC-6942-28FD-1CCBC34657F3}"/>
                  </a:ext>
                </a:extLst>
              </p:cNvPr>
              <p:cNvSpPr txBox="1">
                <a:spLocks noRot="1" noChangeAspect="1" noMove="1" noResize="1" noEditPoints="1" noAdjustHandles="1" noChangeArrowheads="1" noChangeShapeType="1" noTextEdit="1"/>
              </p:cNvSpPr>
              <p:nvPr/>
            </p:nvSpPr>
            <p:spPr>
              <a:xfrm>
                <a:off x="6420623" y="3943857"/>
                <a:ext cx="1542361" cy="618439"/>
              </a:xfrm>
              <a:prstGeom prst="rect">
                <a:avLst/>
              </a:prstGeom>
              <a:blipFill>
                <a:blip r:embed="rId4"/>
                <a:stretch>
                  <a:fillRect/>
                </a:stretch>
              </a:blipFill>
            </p:spPr>
            <p:txBody>
              <a:bodyPr/>
              <a:lstStyle/>
              <a:p>
                <a:r>
                  <a:rPr lang="en-US">
                    <a:noFill/>
                  </a:rPr>
                  <a:t> </a:t>
                </a:r>
              </a:p>
            </p:txBody>
          </p:sp>
        </mc:Fallback>
      </mc:AlternateContent>
      <p:cxnSp>
        <p:nvCxnSpPr>
          <p:cNvPr id="20" name="Google Shape;120;gff9a39b978_1_549">
            <a:extLst>
              <a:ext uri="{FF2B5EF4-FFF2-40B4-BE49-F238E27FC236}">
                <a16:creationId xmlns:a16="http://schemas.microsoft.com/office/drawing/2014/main" id="{497E5512-FA94-3667-0F87-AA2AB9621608}"/>
              </a:ext>
            </a:extLst>
          </p:cNvPr>
          <p:cNvCxnSpPr>
            <a:cxnSpLocks/>
          </p:cNvCxnSpPr>
          <p:nvPr/>
        </p:nvCxnSpPr>
        <p:spPr>
          <a:xfrm rot="5400000">
            <a:off x="6630543" y="1180045"/>
            <a:ext cx="1807895" cy="685370"/>
          </a:xfrm>
          <a:prstGeom prst="curvedConnector3">
            <a:avLst>
              <a:gd name="adj1" fmla="val 50000"/>
            </a:avLst>
          </a:prstGeom>
          <a:noFill/>
          <a:ln w="38100" cap="flat" cmpd="sng">
            <a:solidFill>
              <a:schemeClr val="tx1"/>
            </a:solidFill>
            <a:prstDash val="dash"/>
            <a:round/>
            <a:headEnd type="none" w="med" len="med"/>
            <a:tailEnd type="none" w="med" len="med"/>
          </a:ln>
        </p:spPr>
      </p:cxnSp>
      <p:sp>
        <p:nvSpPr>
          <p:cNvPr id="4" name="Slide Number Placeholder 3">
            <a:extLst>
              <a:ext uri="{FF2B5EF4-FFF2-40B4-BE49-F238E27FC236}">
                <a16:creationId xmlns:a16="http://schemas.microsoft.com/office/drawing/2014/main" id="{A7277B9C-06B5-B8D0-26CC-2592EB397F5F}"/>
              </a:ext>
            </a:extLst>
          </p:cNvPr>
          <p:cNvSpPr>
            <a:spLocks noGrp="1"/>
          </p:cNvSpPr>
          <p:nvPr>
            <p:ph type="sldNum" idx="12"/>
          </p:nvPr>
        </p:nvSpPr>
        <p:spPr>
          <a:xfrm>
            <a:off x="-1762125" y="4869656"/>
            <a:ext cx="2057400" cy="273844"/>
          </a:xfrm>
        </p:spPr>
        <p:txBody>
          <a:bodyPr/>
          <a:lstStyle/>
          <a:p>
            <a:pPr marL="0" lvl="0" indent="0" algn="r" rtl="0">
              <a:spcBef>
                <a:spcPts val="0"/>
              </a:spcBef>
              <a:spcAft>
                <a:spcPts val="0"/>
              </a:spcAft>
              <a:buNone/>
            </a:pPr>
            <a:fld id="{00000000-1234-1234-1234-123412341234}" type="slidenum">
              <a:rPr lang="en" sz="1800" b="1" smtClean="0"/>
              <a:t>4</a:t>
            </a:fld>
            <a:endParaRPr lang="en" sz="1800" b="1" dirty="0"/>
          </a:p>
        </p:txBody>
      </p:sp>
    </p:spTree>
    <p:extLst>
      <p:ext uri="{BB962C8B-B14F-4D97-AF65-F5344CB8AC3E}">
        <p14:creationId xmlns:p14="http://schemas.microsoft.com/office/powerpoint/2010/main" val="156650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 name="Picture 8">
            <a:extLst>
              <a:ext uri="{FF2B5EF4-FFF2-40B4-BE49-F238E27FC236}">
                <a16:creationId xmlns:a16="http://schemas.microsoft.com/office/drawing/2014/main" id="{E051C3E3-23C9-EB64-88AC-B60F92ACE02E}"/>
              </a:ext>
            </a:extLst>
          </p:cNvPr>
          <p:cNvPicPr>
            <a:picLocks noChangeAspect="1"/>
          </p:cNvPicPr>
          <p:nvPr/>
        </p:nvPicPr>
        <p:blipFill>
          <a:blip r:embed="rId3"/>
          <a:stretch>
            <a:fillRect/>
          </a:stretch>
        </p:blipFill>
        <p:spPr>
          <a:xfrm>
            <a:off x="6567705" y="1487426"/>
            <a:ext cx="2321143" cy="1834699"/>
          </a:xfrm>
          <a:prstGeom prst="rect">
            <a:avLst/>
          </a:prstGeom>
        </p:spPr>
      </p:pic>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Why solve this problem?</a:t>
            </a:r>
            <a:endParaRPr b="1" dirty="0">
              <a:solidFill>
                <a:srgbClr val="4A86E8"/>
              </a:solidFill>
            </a:endParaRPr>
          </a:p>
        </p:txBody>
      </p:sp>
      <p:sp>
        <p:nvSpPr>
          <p:cNvPr id="8" name="Text Placeholder 2">
            <a:extLst>
              <a:ext uri="{FF2B5EF4-FFF2-40B4-BE49-F238E27FC236}">
                <a16:creationId xmlns:a16="http://schemas.microsoft.com/office/drawing/2014/main" id="{F489D505-4872-8787-45C4-BC3FAEDB34D1}"/>
              </a:ext>
            </a:extLst>
          </p:cNvPr>
          <p:cNvSpPr>
            <a:spLocks noGrp="1"/>
          </p:cNvSpPr>
          <p:nvPr>
            <p:ph type="body" idx="1"/>
          </p:nvPr>
        </p:nvSpPr>
        <p:spPr>
          <a:xfrm>
            <a:off x="481554" y="949196"/>
            <a:ext cx="7404335" cy="4420259"/>
          </a:xfrm>
        </p:spPr>
        <p:txBody>
          <a:bodyPr>
            <a:noAutofit/>
          </a:bodyPr>
          <a:lstStyle/>
          <a:p>
            <a:pPr>
              <a:lnSpc>
                <a:spcPct val="150000"/>
              </a:lnSpc>
              <a:buSzPct val="90000"/>
              <a:buFont typeface="Arial" panose="020B0604020202020204" pitchFamily="34" charset="0"/>
              <a:buChar char="•"/>
            </a:pPr>
            <a:r>
              <a:rPr lang="en-US" sz="2000" dirty="0">
                <a:solidFill>
                  <a:schemeClr val="tx1"/>
                </a:solidFill>
              </a:rPr>
              <a:t>Better partitions improve quality of chip implementation</a:t>
            </a:r>
          </a:p>
          <a:p>
            <a:pPr>
              <a:lnSpc>
                <a:spcPct val="150000"/>
              </a:lnSpc>
              <a:buSzPct val="90000"/>
              <a:buFont typeface="Arial" panose="020B0604020202020204" pitchFamily="34" charset="0"/>
              <a:buChar char="•"/>
            </a:pPr>
            <a:r>
              <a:rPr lang="en-US" sz="2000" dirty="0">
                <a:solidFill>
                  <a:schemeClr val="tx1"/>
                </a:solidFill>
              </a:rPr>
              <a:t>Fundamental combinatorial optimization problem </a:t>
            </a:r>
            <a:br>
              <a:rPr lang="en-US" sz="2000" dirty="0">
                <a:solidFill>
                  <a:schemeClr val="tx1"/>
                </a:solidFill>
              </a:rPr>
            </a:br>
            <a:r>
              <a:rPr lang="en-US" sz="2000" dirty="0">
                <a:solidFill>
                  <a:schemeClr val="tx1"/>
                </a:solidFill>
              </a:rPr>
              <a:t>in VLSI CAD research and beyond</a:t>
            </a:r>
          </a:p>
          <a:p>
            <a:pPr>
              <a:lnSpc>
                <a:spcPct val="150000"/>
              </a:lnSpc>
              <a:buSzPct val="9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Existing state-of-the-art codes</a:t>
            </a:r>
            <a:r>
              <a:rPr lang="en-US" sz="2000" baseline="30000" dirty="0">
                <a:solidFill>
                  <a:schemeClr val="tx1"/>
                </a:solidFill>
                <a:latin typeface="Calibri" panose="020F0502020204030204" pitchFamily="34" charset="0"/>
                <a:cs typeface="Calibri" panose="020F0502020204030204" pitchFamily="34" charset="0"/>
              </a:rPr>
              <a:t>1</a:t>
            </a:r>
            <a:r>
              <a:rPr lang="en-US" sz="2000" dirty="0">
                <a:solidFill>
                  <a:schemeClr val="tx1"/>
                </a:solidFill>
                <a:latin typeface="Calibri" panose="020F0502020204030204" pitchFamily="34" charset="0"/>
                <a:cs typeface="Calibri" panose="020F0502020204030204" pitchFamily="34" charset="0"/>
              </a:rPr>
              <a:t> are 30 years old</a:t>
            </a:r>
          </a:p>
          <a:p>
            <a:pPr>
              <a:lnSpc>
                <a:spcPct val="150000"/>
              </a:lnSpc>
              <a:buSzPct val="9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Previous partitioners mostly tested on </a:t>
            </a:r>
            <a:r>
              <a:rPr lang="en-US" sz="2000" b="1" dirty="0">
                <a:solidFill>
                  <a:schemeClr val="tx1"/>
                </a:solidFill>
                <a:latin typeface="Calibri" panose="020F0502020204030204" pitchFamily="34" charset="0"/>
                <a:cs typeface="Calibri" panose="020F0502020204030204" pitchFamily="34" charset="0"/>
              </a:rPr>
              <a:t>old </a:t>
            </a:r>
            <a:r>
              <a:rPr lang="en-US" sz="2000" dirty="0">
                <a:solidFill>
                  <a:schemeClr val="tx1"/>
                </a:solidFill>
                <a:latin typeface="Calibri" panose="020F0502020204030204" pitchFamily="34" charset="0"/>
                <a:cs typeface="Calibri" panose="020F0502020204030204" pitchFamily="34" charset="0"/>
              </a:rPr>
              <a:t>ISPD98 testcases</a:t>
            </a:r>
            <a:r>
              <a:rPr lang="en-US" sz="2000" baseline="30000" dirty="0">
                <a:solidFill>
                  <a:schemeClr val="tx1"/>
                </a:solidFill>
                <a:latin typeface="Calibri" panose="020F0502020204030204" pitchFamily="34" charset="0"/>
                <a:cs typeface="Calibri" panose="020F0502020204030204" pitchFamily="34" charset="0"/>
              </a:rPr>
              <a:t>2</a:t>
            </a:r>
            <a:endParaRPr lang="en-US" sz="2000" dirty="0">
              <a:solidFill>
                <a:schemeClr val="tx1"/>
              </a:solidFill>
              <a:latin typeface="Calibri" panose="020F0502020204030204" pitchFamily="34" charset="0"/>
              <a:cs typeface="Calibri" panose="020F0502020204030204" pitchFamily="34" charset="0"/>
            </a:endParaRPr>
          </a:p>
          <a:p>
            <a:pPr>
              <a:lnSpc>
                <a:spcPct val="150000"/>
              </a:lnSpc>
              <a:buSzPct val="9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Previous partitioners not permissively open-source</a:t>
            </a:r>
          </a:p>
        </p:txBody>
      </p:sp>
      <p:cxnSp>
        <p:nvCxnSpPr>
          <p:cNvPr id="5" name="Google Shape;120;gff9a39b978_1_549">
            <a:extLst>
              <a:ext uri="{FF2B5EF4-FFF2-40B4-BE49-F238E27FC236}">
                <a16:creationId xmlns:a16="http://schemas.microsoft.com/office/drawing/2014/main" id="{E4EB8EB0-A094-6BC7-40AF-93F750CCC3A8}"/>
              </a:ext>
            </a:extLst>
          </p:cNvPr>
          <p:cNvCxnSpPr>
            <a:cxnSpLocks/>
          </p:cNvCxnSpPr>
          <p:nvPr/>
        </p:nvCxnSpPr>
        <p:spPr>
          <a:xfrm rot="5400000">
            <a:off x="6772320" y="2043568"/>
            <a:ext cx="1736984" cy="675981"/>
          </a:xfrm>
          <a:prstGeom prst="curvedConnector3">
            <a:avLst>
              <a:gd name="adj1" fmla="val 50000"/>
            </a:avLst>
          </a:prstGeom>
          <a:noFill/>
          <a:ln w="38100" cap="flat" cmpd="sng">
            <a:solidFill>
              <a:schemeClr val="tx1"/>
            </a:solidFill>
            <a:prstDash val="dash"/>
            <a:round/>
            <a:headEnd type="none" w="med" len="med"/>
            <a:tailEnd type="none" w="med" len="med"/>
          </a:ln>
        </p:spPr>
      </p:cxnSp>
      <p:sp>
        <p:nvSpPr>
          <p:cNvPr id="2" name="Slide Number Placeholder 1">
            <a:extLst>
              <a:ext uri="{FF2B5EF4-FFF2-40B4-BE49-F238E27FC236}">
                <a16:creationId xmlns:a16="http://schemas.microsoft.com/office/drawing/2014/main" id="{9FA2C214-025C-660E-CD5E-A3EB7DCDEA12}"/>
              </a:ext>
            </a:extLst>
          </p:cNvPr>
          <p:cNvSpPr>
            <a:spLocks noGrp="1"/>
          </p:cNvSpPr>
          <p:nvPr>
            <p:ph type="sldNum" idx="12"/>
          </p:nvPr>
        </p:nvSpPr>
        <p:spPr>
          <a:xfrm>
            <a:off x="-1695450" y="4869656"/>
            <a:ext cx="2057400" cy="273844"/>
          </a:xfrm>
        </p:spPr>
        <p:txBody>
          <a:bodyPr/>
          <a:lstStyle/>
          <a:p>
            <a:pPr marL="0" lvl="0" indent="0" algn="r" rtl="0">
              <a:spcBef>
                <a:spcPts val="0"/>
              </a:spcBef>
              <a:spcAft>
                <a:spcPts val="0"/>
              </a:spcAft>
              <a:buNone/>
            </a:pPr>
            <a:fld id="{00000000-1234-1234-1234-123412341234}" type="slidenum">
              <a:rPr lang="en" sz="1800" b="1" smtClean="0"/>
              <a:t>5</a:t>
            </a:fld>
            <a:endParaRPr lang="en" sz="1800" b="1" dirty="0"/>
          </a:p>
        </p:txBody>
      </p:sp>
      <p:sp>
        <p:nvSpPr>
          <p:cNvPr id="3" name="TextBox 2">
            <a:extLst>
              <a:ext uri="{FF2B5EF4-FFF2-40B4-BE49-F238E27FC236}">
                <a16:creationId xmlns:a16="http://schemas.microsoft.com/office/drawing/2014/main" id="{85EA6B9F-B056-A886-4BF2-7B9F549B0289}"/>
              </a:ext>
            </a:extLst>
          </p:cNvPr>
          <p:cNvSpPr txBox="1"/>
          <p:nvPr/>
        </p:nvSpPr>
        <p:spPr>
          <a:xfrm>
            <a:off x="709434" y="4451758"/>
            <a:ext cx="7621370"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[1] G. </a:t>
            </a:r>
            <a:r>
              <a:rPr lang="en-US" sz="1200" dirty="0" err="1">
                <a:latin typeface="Calibri" panose="020F0502020204030204" pitchFamily="34" charset="0"/>
                <a:cs typeface="Calibri" panose="020F0502020204030204" pitchFamily="34" charset="0"/>
              </a:rPr>
              <a:t>Karypis</a:t>
            </a:r>
            <a:r>
              <a:rPr lang="en-US" sz="1200" dirty="0">
                <a:latin typeface="Calibri" panose="020F0502020204030204" pitchFamily="34" charset="0"/>
                <a:cs typeface="Calibri" panose="020F0502020204030204" pitchFamily="34" charset="0"/>
              </a:rPr>
              <a:t>, R. Aggarwal, V. Kumar and S. Shekhar, “Multilevel hypergraph partitioning: application in VLSI domain”, </a:t>
            </a:r>
            <a:r>
              <a:rPr lang="en-US" sz="1200" i="1" dirty="0">
                <a:latin typeface="Calibri" panose="020F0502020204030204" pitchFamily="34" charset="0"/>
                <a:cs typeface="Calibri" panose="020F0502020204030204" pitchFamily="34" charset="0"/>
              </a:rPr>
              <a:t>Proc. DAC</a:t>
            </a:r>
            <a:r>
              <a:rPr lang="en-US" sz="1200" dirty="0">
                <a:latin typeface="Calibri" panose="020F0502020204030204" pitchFamily="34" charset="0"/>
                <a:cs typeface="Calibri" panose="020F0502020204030204" pitchFamily="34" charset="0"/>
              </a:rPr>
              <a:t>, 1997, pp. 526–529.</a:t>
            </a:r>
          </a:p>
          <a:p>
            <a:r>
              <a:rPr lang="en-US" sz="1200" dirty="0">
                <a:latin typeface="Calibri" panose="020F0502020204030204" pitchFamily="34" charset="0"/>
                <a:cs typeface="Calibri" panose="020F0502020204030204" pitchFamily="34" charset="0"/>
              </a:rPr>
              <a:t>[2] C. J. Alpert, “The ISPD98 circuit benchmark suite”, </a:t>
            </a:r>
            <a:r>
              <a:rPr lang="en-US" sz="1200" i="1" dirty="0">
                <a:latin typeface="Calibri" panose="020F0502020204030204" pitchFamily="34" charset="0"/>
                <a:cs typeface="Calibri" panose="020F0502020204030204" pitchFamily="34" charset="0"/>
              </a:rPr>
              <a:t>Proc. ISPD</a:t>
            </a:r>
            <a:r>
              <a:rPr lang="en-US" sz="1200" dirty="0">
                <a:latin typeface="Calibri" panose="020F0502020204030204" pitchFamily="34" charset="0"/>
                <a:cs typeface="Calibri" panose="020F0502020204030204" pitchFamily="34" charset="0"/>
              </a:rPr>
              <a:t>, 1998, pp. 80–85. </a:t>
            </a:r>
          </a:p>
        </p:txBody>
      </p:sp>
    </p:spTree>
    <p:extLst>
      <p:ext uri="{BB962C8B-B14F-4D97-AF65-F5344CB8AC3E}">
        <p14:creationId xmlns:p14="http://schemas.microsoft.com/office/powerpoint/2010/main" val="24257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Multilevel framework</a:t>
            </a:r>
            <a:endParaRPr b="1" dirty="0">
              <a:solidFill>
                <a:srgbClr val="4A86E8"/>
              </a:solidFill>
            </a:endParaRPr>
          </a:p>
        </p:txBody>
      </p:sp>
      <p:pic>
        <p:nvPicPr>
          <p:cNvPr id="14" name="Picture 13">
            <a:extLst>
              <a:ext uri="{FF2B5EF4-FFF2-40B4-BE49-F238E27FC236}">
                <a16:creationId xmlns:a16="http://schemas.microsoft.com/office/drawing/2014/main" id="{9A0BF0E2-A4AA-EB9F-78FC-D87CC256DCBB}"/>
              </a:ext>
            </a:extLst>
          </p:cNvPr>
          <p:cNvPicPr>
            <a:picLocks noChangeAspect="1"/>
          </p:cNvPicPr>
          <p:nvPr/>
        </p:nvPicPr>
        <p:blipFill>
          <a:blip r:embed="rId3"/>
          <a:stretch>
            <a:fillRect/>
          </a:stretch>
        </p:blipFill>
        <p:spPr>
          <a:xfrm>
            <a:off x="343140" y="1103516"/>
            <a:ext cx="6006859" cy="2879027"/>
          </a:xfrm>
          <a:prstGeom prst="rect">
            <a:avLst/>
          </a:prstGeom>
        </p:spPr>
      </p:pic>
      <p:sp>
        <p:nvSpPr>
          <p:cNvPr id="20" name="TextBox 19">
            <a:extLst>
              <a:ext uri="{FF2B5EF4-FFF2-40B4-BE49-F238E27FC236}">
                <a16:creationId xmlns:a16="http://schemas.microsoft.com/office/drawing/2014/main" id="{72686D5B-1A2F-B425-5C5D-DA3BF55BD627}"/>
              </a:ext>
            </a:extLst>
          </p:cNvPr>
          <p:cNvSpPr txBox="1"/>
          <p:nvPr/>
        </p:nvSpPr>
        <p:spPr>
          <a:xfrm>
            <a:off x="1954831" y="1092634"/>
            <a:ext cx="1812921"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Input hypergraph</a:t>
            </a:r>
          </a:p>
        </p:txBody>
      </p:sp>
      <p:sp>
        <p:nvSpPr>
          <p:cNvPr id="22" name="TextBox 21">
            <a:extLst>
              <a:ext uri="{FF2B5EF4-FFF2-40B4-BE49-F238E27FC236}">
                <a16:creationId xmlns:a16="http://schemas.microsoft.com/office/drawing/2014/main" id="{4A5B622D-50F7-8AEB-923E-FA15BC34CF0A}"/>
              </a:ext>
            </a:extLst>
          </p:cNvPr>
          <p:cNvSpPr txBox="1"/>
          <p:nvPr/>
        </p:nvSpPr>
        <p:spPr>
          <a:xfrm>
            <a:off x="2251691" y="4002907"/>
            <a:ext cx="1812921"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Initial partitioning</a:t>
            </a:r>
          </a:p>
        </p:txBody>
      </p:sp>
      <p:sp>
        <p:nvSpPr>
          <p:cNvPr id="2" name="TextBox 1">
            <a:extLst>
              <a:ext uri="{FF2B5EF4-FFF2-40B4-BE49-F238E27FC236}">
                <a16:creationId xmlns:a16="http://schemas.microsoft.com/office/drawing/2014/main" id="{30BDB234-7D6E-69FF-FCB4-ADD07D1F67D9}"/>
              </a:ext>
            </a:extLst>
          </p:cNvPr>
          <p:cNvSpPr txBox="1"/>
          <p:nvPr/>
        </p:nvSpPr>
        <p:spPr>
          <a:xfrm>
            <a:off x="6491794" y="1023362"/>
            <a:ext cx="2652206" cy="1754326"/>
          </a:xfrm>
          <a:prstGeom prst="rect">
            <a:avLst/>
          </a:prstGeom>
          <a:noFill/>
        </p:spPr>
        <p:txBody>
          <a:bodyPr wrap="square" rtlCol="0">
            <a:spAutoFit/>
          </a:bodyPr>
          <a:lstStyle/>
          <a:p>
            <a:r>
              <a:rPr lang="en-US" sz="1800" b="1" dirty="0">
                <a:solidFill>
                  <a:srgbClr val="FF0000"/>
                </a:solidFill>
                <a:latin typeface="Calibri" panose="020F0502020204030204" pitchFamily="34" charset="0"/>
                <a:cs typeface="Calibri" panose="020F0502020204030204" pitchFamily="34" charset="0"/>
              </a:rPr>
              <a:t>Limitations:</a:t>
            </a:r>
          </a:p>
          <a:p>
            <a:pPr marL="342900" indent="-342900">
              <a:buFont typeface="+mj-lt"/>
              <a:buAutoNum type="arabicPeriod"/>
            </a:pPr>
            <a:r>
              <a:rPr lang="en-US" sz="1800" dirty="0">
                <a:latin typeface="Calibri" panose="020F0502020204030204" pitchFamily="34" charset="0"/>
                <a:cs typeface="Calibri" panose="020F0502020204030204" pitchFamily="34" charset="0"/>
              </a:rPr>
              <a:t>Local greedy coarsening heuristics</a:t>
            </a:r>
          </a:p>
          <a:p>
            <a:pPr marL="342900" indent="-342900">
              <a:buFont typeface="+mj-lt"/>
              <a:buAutoNum type="arabicPeriod"/>
            </a:pPr>
            <a:r>
              <a:rPr lang="en-US" sz="1800" dirty="0">
                <a:latin typeface="Calibri" panose="020F0502020204030204" pitchFamily="34" charset="0"/>
                <a:cs typeface="Calibri" panose="020F0502020204030204" pitchFamily="34" charset="0"/>
              </a:rPr>
              <a:t>Greedy refinement gets stuck at a suboptimal solution</a:t>
            </a:r>
          </a:p>
        </p:txBody>
      </p:sp>
      <p:sp>
        <p:nvSpPr>
          <p:cNvPr id="6" name="TextBox 5">
            <a:extLst>
              <a:ext uri="{FF2B5EF4-FFF2-40B4-BE49-F238E27FC236}">
                <a16:creationId xmlns:a16="http://schemas.microsoft.com/office/drawing/2014/main" id="{BABFF23C-F606-09EB-150E-0D92703D45AB}"/>
              </a:ext>
            </a:extLst>
          </p:cNvPr>
          <p:cNvSpPr txBox="1"/>
          <p:nvPr/>
        </p:nvSpPr>
        <p:spPr>
          <a:xfrm>
            <a:off x="6491794" y="2888612"/>
            <a:ext cx="2652206" cy="2031325"/>
          </a:xfrm>
          <a:prstGeom prst="rect">
            <a:avLst/>
          </a:prstGeom>
          <a:noFill/>
        </p:spPr>
        <p:txBody>
          <a:bodyPr wrap="square" rtlCol="0">
            <a:spAutoFit/>
          </a:bodyPr>
          <a:lstStyle/>
          <a:p>
            <a:r>
              <a:rPr lang="en-US" sz="1800" b="1" dirty="0" err="1">
                <a:solidFill>
                  <a:srgbClr val="00B050"/>
                </a:solidFill>
                <a:latin typeface="Calibri" panose="020F0502020204030204" pitchFamily="34" charset="0"/>
                <a:cs typeface="Calibri" panose="020F0502020204030204" pitchFamily="34" charset="0"/>
              </a:rPr>
              <a:t>SpecPart</a:t>
            </a:r>
            <a:r>
              <a:rPr lang="en-US" sz="1800" b="1" dirty="0">
                <a:solidFill>
                  <a:srgbClr val="00B050"/>
                </a:solidFill>
                <a:latin typeface="Calibri" panose="020F0502020204030204" pitchFamily="34" charset="0"/>
                <a:cs typeface="Calibri" panose="020F0502020204030204" pitchFamily="34" charset="0"/>
              </a:rPr>
              <a:t> Contributions:</a:t>
            </a:r>
          </a:p>
          <a:p>
            <a:pPr marL="342900" indent="-342900">
              <a:buFont typeface="+mj-lt"/>
              <a:buAutoNum type="arabicPeriod"/>
            </a:pPr>
            <a:r>
              <a:rPr lang="en-US" sz="1800" b="1" dirty="0">
                <a:latin typeface="Calibri" panose="020F0502020204030204" pitchFamily="34" charset="0"/>
                <a:cs typeface="Calibri" panose="020F0502020204030204" pitchFamily="34" charset="0"/>
              </a:rPr>
              <a:t>Spectral supervision </a:t>
            </a:r>
            <a:r>
              <a:rPr lang="en-US" sz="1800" dirty="0">
                <a:latin typeface="Calibri" panose="020F0502020204030204" pitchFamily="34" charset="0"/>
                <a:cs typeface="Calibri" panose="020F0502020204030204" pitchFamily="34" charset="0"/>
              </a:rPr>
              <a:t>enables global view</a:t>
            </a:r>
            <a:endParaRPr lang="en-US" sz="1800" b="1" dirty="0">
              <a:latin typeface="Calibri" panose="020F0502020204030204" pitchFamily="34" charset="0"/>
              <a:cs typeface="Calibri" panose="020F0502020204030204" pitchFamily="34" charset="0"/>
            </a:endParaRPr>
          </a:p>
          <a:p>
            <a:pPr marL="342900" indent="-342900">
              <a:buFont typeface="+mj-lt"/>
              <a:buAutoNum type="arabicPeriod"/>
            </a:pPr>
            <a:r>
              <a:rPr lang="en-US" sz="1800" b="1" dirty="0">
                <a:latin typeface="Calibri" panose="020F0502020204030204" pitchFamily="34" charset="0"/>
                <a:cs typeface="Calibri" panose="020F0502020204030204" pitchFamily="34" charset="0"/>
              </a:rPr>
              <a:t>Cut-overlay based clustering</a:t>
            </a:r>
            <a:r>
              <a:rPr lang="en-US" sz="1800" dirty="0">
                <a:latin typeface="Calibri" panose="020F0502020204030204" pitchFamily="34" charset="0"/>
                <a:cs typeface="Calibri" panose="020F0502020204030204" pitchFamily="34" charset="0"/>
              </a:rPr>
              <a:t> enables exploring larger solution space</a:t>
            </a:r>
            <a:endParaRPr lang="en-US" sz="1800" b="1"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442AA0E-1650-0064-2DAB-C638812DE027}"/>
              </a:ext>
            </a:extLst>
          </p:cNvPr>
          <p:cNvSpPr>
            <a:spLocks noGrp="1"/>
          </p:cNvSpPr>
          <p:nvPr>
            <p:ph type="sldNum" idx="12"/>
          </p:nvPr>
        </p:nvSpPr>
        <p:spPr>
          <a:xfrm>
            <a:off x="-1714260" y="4869656"/>
            <a:ext cx="2057400" cy="273844"/>
          </a:xfrm>
        </p:spPr>
        <p:txBody>
          <a:bodyPr/>
          <a:lstStyle/>
          <a:p>
            <a:pPr marL="0" lvl="0" indent="0" algn="r" rtl="0">
              <a:spcBef>
                <a:spcPts val="0"/>
              </a:spcBef>
              <a:spcAft>
                <a:spcPts val="0"/>
              </a:spcAft>
              <a:buNone/>
            </a:pPr>
            <a:fld id="{00000000-1234-1234-1234-123412341234}" type="slidenum">
              <a:rPr lang="en" sz="1600" b="1" smtClean="0"/>
              <a:t>6</a:t>
            </a:fld>
            <a:endParaRPr lang="en" sz="1600" b="1" dirty="0"/>
          </a:p>
        </p:txBody>
      </p:sp>
    </p:spTree>
    <p:extLst>
      <p:ext uri="{BB962C8B-B14F-4D97-AF65-F5344CB8AC3E}">
        <p14:creationId xmlns:p14="http://schemas.microsoft.com/office/powerpoint/2010/main" val="343773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9849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dirty="0">
                <a:solidFill>
                  <a:srgbClr val="4A86E8"/>
                </a:solidFill>
              </a:rPr>
              <a:t>Overview of graph Laplacians</a:t>
            </a:r>
            <a:endParaRPr b="1" dirty="0">
              <a:solidFill>
                <a:srgbClr val="4A86E8"/>
              </a:solidFill>
            </a:endParaRPr>
          </a:p>
        </p:txBody>
      </p:sp>
      <p:sp>
        <p:nvSpPr>
          <p:cNvPr id="3" name="Slide Number Placeholder 2">
            <a:extLst>
              <a:ext uri="{FF2B5EF4-FFF2-40B4-BE49-F238E27FC236}">
                <a16:creationId xmlns:a16="http://schemas.microsoft.com/office/drawing/2014/main" id="{C442AA0E-1650-0064-2DAB-C638812DE027}"/>
              </a:ext>
            </a:extLst>
          </p:cNvPr>
          <p:cNvSpPr>
            <a:spLocks noGrp="1"/>
          </p:cNvSpPr>
          <p:nvPr>
            <p:ph type="sldNum" idx="12"/>
          </p:nvPr>
        </p:nvSpPr>
        <p:spPr>
          <a:xfrm>
            <a:off x="-1714260" y="4869656"/>
            <a:ext cx="2057400" cy="273844"/>
          </a:xfrm>
        </p:spPr>
        <p:txBody>
          <a:bodyPr/>
          <a:lstStyle/>
          <a:p>
            <a:pPr marL="0" lvl="0" indent="0" algn="r" rtl="0">
              <a:spcBef>
                <a:spcPts val="0"/>
              </a:spcBef>
              <a:spcAft>
                <a:spcPts val="0"/>
              </a:spcAft>
              <a:buNone/>
            </a:pPr>
            <a:fld id="{00000000-1234-1234-1234-123412341234}" type="slidenum">
              <a:rPr lang="en" sz="1600" b="1" smtClean="0"/>
              <a:t>7</a:t>
            </a:fld>
            <a:endParaRPr lang="en" sz="1600" b="1" dirty="0"/>
          </a:p>
        </p:txBody>
      </p:sp>
      <p:pic>
        <p:nvPicPr>
          <p:cNvPr id="1026" name="Picture 2">
            <a:extLst>
              <a:ext uri="{FF2B5EF4-FFF2-40B4-BE49-F238E27FC236}">
                <a16:creationId xmlns:a16="http://schemas.microsoft.com/office/drawing/2014/main" id="{7B875206-8576-F286-6390-C5E779F5F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8" y="862051"/>
            <a:ext cx="1991728" cy="1884696"/>
          </a:xfrm>
          <a:prstGeom prst="rect">
            <a:avLst/>
          </a:prstGeom>
          <a:noFill/>
          <a:extLst>
            <a:ext uri="{909E8E84-426E-40DD-AFC4-6F175D3DCCD1}">
              <a14:hiddenFill xmlns:a14="http://schemas.microsoft.com/office/drawing/2010/main">
                <a:solidFill>
                  <a:srgbClr val="FFFFFF"/>
                </a:solidFill>
              </a14:hiddenFill>
            </a:ext>
          </a:extLst>
        </p:spPr>
      </p:pic>
      <p:sp>
        <p:nvSpPr>
          <p:cNvPr id="7" name="Hexagon 6">
            <a:extLst>
              <a:ext uri="{FF2B5EF4-FFF2-40B4-BE49-F238E27FC236}">
                <a16:creationId xmlns:a16="http://schemas.microsoft.com/office/drawing/2014/main" id="{FD7E95F2-B118-2193-69F5-06327A1D7291}"/>
              </a:ext>
            </a:extLst>
          </p:cNvPr>
          <p:cNvSpPr/>
          <p:nvPr/>
        </p:nvSpPr>
        <p:spPr>
          <a:xfrm>
            <a:off x="446150" y="1808615"/>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38CAD916-5AB0-385F-6900-66BC6F760DA6}"/>
              </a:ext>
            </a:extLst>
          </p:cNvPr>
          <p:cNvSpPr/>
          <p:nvPr/>
        </p:nvSpPr>
        <p:spPr>
          <a:xfrm>
            <a:off x="1075052" y="1949622"/>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041FC21D-AE7B-7C65-62BB-B70F98CAA3F0}"/>
              </a:ext>
            </a:extLst>
          </p:cNvPr>
          <p:cNvSpPr/>
          <p:nvPr/>
        </p:nvSpPr>
        <p:spPr>
          <a:xfrm>
            <a:off x="1691059" y="2262679"/>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F1C41659-74D8-3176-DA59-15844F04BAC4}"/>
              </a:ext>
            </a:extLst>
          </p:cNvPr>
          <p:cNvSpPr/>
          <p:nvPr/>
        </p:nvSpPr>
        <p:spPr>
          <a:xfrm>
            <a:off x="592545" y="2476643"/>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1425BBB5-9E24-D4CB-05DB-AFCC9B68283F}"/>
              </a:ext>
            </a:extLst>
          </p:cNvPr>
          <p:cNvSpPr/>
          <p:nvPr/>
        </p:nvSpPr>
        <p:spPr>
          <a:xfrm>
            <a:off x="1611307" y="1548871"/>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E86E9677-6DF6-76B4-D399-BD5C213A4DDF}"/>
              </a:ext>
            </a:extLst>
          </p:cNvPr>
          <p:cNvSpPr/>
          <p:nvPr/>
        </p:nvSpPr>
        <p:spPr>
          <a:xfrm>
            <a:off x="2001661" y="952042"/>
            <a:ext cx="270817" cy="2334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07E863B-A6E3-BB82-0D34-C0726C63A0A5}"/>
              </a:ext>
            </a:extLst>
          </p:cNvPr>
          <p:cNvSpPr txBox="1"/>
          <p:nvPr/>
        </p:nvSpPr>
        <p:spPr>
          <a:xfrm>
            <a:off x="1070711" y="2153091"/>
            <a:ext cx="509561" cy="830997"/>
          </a:xfrm>
          <a:prstGeom prst="rect">
            <a:avLst/>
          </a:prstGeom>
          <a:noFill/>
        </p:spPr>
        <p:txBody>
          <a:bodyPr wrap="square">
            <a:spAutoFit/>
          </a:bodyPr>
          <a:lstStyle/>
          <a:p>
            <a:pPr rtl="0">
              <a:spcBef>
                <a:spcPts val="0"/>
              </a:spcBef>
              <a:spcAft>
                <a:spcPts val="0"/>
              </a:spcAft>
            </a:pPr>
            <a:r>
              <a:rPr lang="en-US" sz="1600" b="1" i="0" u="none" strike="noStrike" dirty="0">
                <a:solidFill>
                  <a:srgbClr val="000000"/>
                </a:solidFill>
                <a:effectLst/>
                <a:latin typeface="Calibri" panose="020F0502020204030204" pitchFamily="34" charset="0"/>
                <a:cs typeface="Calibri" panose="020F0502020204030204" pitchFamily="34" charset="0"/>
              </a:rPr>
              <a:t>v</a:t>
            </a:r>
            <a:r>
              <a:rPr lang="en-US" sz="1600" b="1" i="0" u="none" strike="noStrike" baseline="-25000" dirty="0">
                <a:solidFill>
                  <a:srgbClr val="000000"/>
                </a:solidFill>
                <a:effectLst/>
                <a:latin typeface="Calibri" panose="020F0502020204030204" pitchFamily="34" charset="0"/>
                <a:cs typeface="Calibri" panose="020F0502020204030204" pitchFamily="34" charset="0"/>
              </a:rPr>
              <a:t>3</a:t>
            </a:r>
            <a:endParaRPr lang="en-US" sz="1600" b="0" dirty="0">
              <a:effectLst/>
              <a:latin typeface="Calibri" panose="020F0502020204030204" pitchFamily="34" charset="0"/>
              <a:cs typeface="Calibri" panose="020F0502020204030204" pitchFamily="34" charset="0"/>
            </a:endParaRPr>
          </a:p>
          <a:p>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026BE37-37CF-7EC3-ACF4-28E8C1169AB5}"/>
              </a:ext>
            </a:extLst>
          </p:cNvPr>
          <p:cNvSpPr txBox="1"/>
          <p:nvPr/>
        </p:nvSpPr>
        <p:spPr>
          <a:xfrm>
            <a:off x="657364" y="1664454"/>
            <a:ext cx="567914" cy="830997"/>
          </a:xfrm>
          <a:prstGeom prst="rect">
            <a:avLst/>
          </a:prstGeom>
          <a:noFill/>
        </p:spPr>
        <p:txBody>
          <a:bodyPr wrap="square">
            <a:spAutoFit/>
          </a:bodyPr>
          <a:lstStyle/>
          <a:p>
            <a:pPr rtl="0">
              <a:spcBef>
                <a:spcPts val="0"/>
              </a:spcBef>
              <a:spcAft>
                <a:spcPts val="0"/>
              </a:spcAft>
            </a:pPr>
            <a:r>
              <a:rPr lang="en-US" sz="1600" b="1" i="0" u="none" strike="noStrike" dirty="0">
                <a:solidFill>
                  <a:srgbClr val="000000"/>
                </a:solidFill>
                <a:effectLst/>
                <a:latin typeface="Calibri" panose="020F0502020204030204" pitchFamily="34" charset="0"/>
                <a:cs typeface="Calibri" panose="020F0502020204030204" pitchFamily="34" charset="0"/>
              </a:rPr>
              <a:t>v</a:t>
            </a:r>
            <a:r>
              <a:rPr lang="en-US" sz="1600" b="1" i="0" u="none" strike="noStrike" baseline="-25000" dirty="0">
                <a:solidFill>
                  <a:srgbClr val="000000"/>
                </a:solidFill>
                <a:effectLst/>
                <a:latin typeface="Calibri" panose="020F0502020204030204" pitchFamily="34" charset="0"/>
                <a:cs typeface="Calibri" panose="020F0502020204030204" pitchFamily="34" charset="0"/>
              </a:rPr>
              <a:t>6</a:t>
            </a:r>
            <a:endParaRPr lang="en-US" sz="1600" b="0" dirty="0">
              <a:effectLst/>
              <a:latin typeface="Calibri" panose="020F0502020204030204" pitchFamily="34" charset="0"/>
              <a:cs typeface="Calibri" panose="020F0502020204030204" pitchFamily="34" charset="0"/>
            </a:endParaRPr>
          </a:p>
          <a:p>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5A6CFCC-8B0C-B1CF-C887-A338F0DE3571}"/>
              </a:ext>
            </a:extLst>
          </p:cNvPr>
          <p:cNvSpPr txBox="1"/>
          <p:nvPr/>
        </p:nvSpPr>
        <p:spPr>
          <a:xfrm>
            <a:off x="1887343" y="2328993"/>
            <a:ext cx="485082" cy="954107"/>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v</a:t>
            </a:r>
            <a:r>
              <a:rPr lang="en-US" sz="1800" b="1" i="0" u="none" strike="noStrike" baseline="-25000" dirty="0">
                <a:solidFill>
                  <a:srgbClr val="000000"/>
                </a:solidFill>
                <a:effectLst/>
                <a:latin typeface="Calibri" panose="020F0502020204030204" pitchFamily="34" charset="0"/>
              </a:rPr>
              <a:t>2</a:t>
            </a:r>
            <a:endParaRPr lang="en-US" sz="2400" b="0" dirty="0">
              <a:effectLst/>
            </a:endParaRPr>
          </a:p>
          <a:p>
            <a:br>
              <a:rPr lang="en-US" sz="2400" dirty="0"/>
            </a:br>
            <a:endParaRPr lang="en-US" dirty="0"/>
          </a:p>
        </p:txBody>
      </p:sp>
      <p:sp>
        <p:nvSpPr>
          <p:cNvPr id="22" name="TextBox 21">
            <a:extLst>
              <a:ext uri="{FF2B5EF4-FFF2-40B4-BE49-F238E27FC236}">
                <a16:creationId xmlns:a16="http://schemas.microsoft.com/office/drawing/2014/main" id="{8801D3BE-38C9-66E6-A874-1C1BDAEDD425}"/>
              </a:ext>
            </a:extLst>
          </p:cNvPr>
          <p:cNvSpPr txBox="1"/>
          <p:nvPr/>
        </p:nvSpPr>
        <p:spPr>
          <a:xfrm>
            <a:off x="1893995" y="1557768"/>
            <a:ext cx="502961" cy="830997"/>
          </a:xfrm>
          <a:prstGeom prst="rect">
            <a:avLst/>
          </a:prstGeom>
          <a:noFill/>
        </p:spPr>
        <p:txBody>
          <a:bodyPr wrap="square">
            <a:spAutoFit/>
          </a:bodyPr>
          <a:lstStyle/>
          <a:p>
            <a:pPr rtl="0">
              <a:spcBef>
                <a:spcPts val="0"/>
              </a:spcBef>
              <a:spcAft>
                <a:spcPts val="0"/>
              </a:spcAft>
            </a:pPr>
            <a:r>
              <a:rPr lang="en-US" sz="1600" b="1" i="0" u="none" strike="noStrike" dirty="0">
                <a:solidFill>
                  <a:srgbClr val="000000"/>
                </a:solidFill>
                <a:effectLst/>
                <a:latin typeface="Calibri" panose="020F0502020204030204" pitchFamily="34" charset="0"/>
                <a:cs typeface="Calibri" panose="020F0502020204030204" pitchFamily="34" charset="0"/>
              </a:rPr>
              <a:t>v</a:t>
            </a:r>
            <a:r>
              <a:rPr lang="en-US" sz="1600" b="1" i="0" u="none" strike="noStrike" baseline="-25000" dirty="0">
                <a:solidFill>
                  <a:srgbClr val="000000"/>
                </a:solidFill>
                <a:effectLst/>
                <a:latin typeface="Calibri" panose="020F0502020204030204" pitchFamily="34" charset="0"/>
                <a:cs typeface="Calibri" panose="020F0502020204030204" pitchFamily="34" charset="0"/>
              </a:rPr>
              <a:t>1</a:t>
            </a:r>
            <a:endParaRPr lang="en-US" sz="1600" b="0" dirty="0">
              <a:effectLst/>
              <a:latin typeface="Calibri" panose="020F0502020204030204" pitchFamily="34" charset="0"/>
              <a:cs typeface="Calibri" panose="020F0502020204030204" pitchFamily="34" charset="0"/>
            </a:endParaRPr>
          </a:p>
          <a:p>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A3B6355-A594-2E9E-EAF1-ECE53526C101}"/>
              </a:ext>
            </a:extLst>
          </p:cNvPr>
          <p:cNvSpPr txBox="1"/>
          <p:nvPr/>
        </p:nvSpPr>
        <p:spPr>
          <a:xfrm>
            <a:off x="1695961" y="786542"/>
            <a:ext cx="565992" cy="830997"/>
          </a:xfrm>
          <a:prstGeom prst="rect">
            <a:avLst/>
          </a:prstGeom>
          <a:noFill/>
        </p:spPr>
        <p:txBody>
          <a:bodyPr wrap="square">
            <a:spAutoFit/>
          </a:bodyPr>
          <a:lstStyle/>
          <a:p>
            <a:pPr rtl="0">
              <a:spcBef>
                <a:spcPts val="0"/>
              </a:spcBef>
              <a:spcAft>
                <a:spcPts val="0"/>
              </a:spcAft>
            </a:pPr>
            <a:r>
              <a:rPr lang="en-US" sz="1600" b="1" i="0" u="none" strike="noStrike" dirty="0">
                <a:solidFill>
                  <a:srgbClr val="000000"/>
                </a:solidFill>
                <a:effectLst/>
                <a:latin typeface="Calibri" panose="020F0502020204030204" pitchFamily="34" charset="0"/>
                <a:cs typeface="Calibri" panose="020F0502020204030204" pitchFamily="34" charset="0"/>
              </a:rPr>
              <a:t>v</a:t>
            </a:r>
            <a:r>
              <a:rPr lang="en-US" sz="1600" b="1" i="0" u="none" strike="noStrike" baseline="-25000" dirty="0">
                <a:solidFill>
                  <a:srgbClr val="000000"/>
                </a:solidFill>
                <a:effectLst/>
                <a:latin typeface="Calibri" panose="020F0502020204030204" pitchFamily="34" charset="0"/>
                <a:cs typeface="Calibri" panose="020F0502020204030204" pitchFamily="34" charset="0"/>
              </a:rPr>
              <a:t>4</a:t>
            </a:r>
            <a:endParaRPr lang="en-US" sz="1600" b="0" dirty="0">
              <a:effectLst/>
              <a:latin typeface="Calibri" panose="020F0502020204030204" pitchFamily="34" charset="0"/>
              <a:cs typeface="Calibri" panose="020F0502020204030204" pitchFamily="34" charset="0"/>
            </a:endParaRPr>
          </a:p>
          <a:p>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7B41435-DADE-49FE-A384-656F5CD1BBB4}"/>
              </a:ext>
            </a:extLst>
          </p:cNvPr>
          <p:cNvSpPr txBox="1"/>
          <p:nvPr/>
        </p:nvSpPr>
        <p:spPr>
          <a:xfrm>
            <a:off x="276130" y="2391608"/>
            <a:ext cx="482506" cy="830997"/>
          </a:xfrm>
          <a:prstGeom prst="rect">
            <a:avLst/>
          </a:prstGeom>
          <a:noFill/>
        </p:spPr>
        <p:txBody>
          <a:bodyPr wrap="square">
            <a:spAutoFit/>
          </a:bodyPr>
          <a:lstStyle/>
          <a:p>
            <a:pPr rtl="0">
              <a:spcBef>
                <a:spcPts val="0"/>
              </a:spcBef>
              <a:spcAft>
                <a:spcPts val="0"/>
              </a:spcAft>
            </a:pPr>
            <a:r>
              <a:rPr lang="en-US" sz="1600" b="1" i="0" u="none" strike="noStrike" dirty="0">
                <a:solidFill>
                  <a:srgbClr val="000000"/>
                </a:solidFill>
                <a:effectLst/>
                <a:latin typeface="Calibri" panose="020F0502020204030204" pitchFamily="34" charset="0"/>
                <a:cs typeface="Calibri" panose="020F0502020204030204" pitchFamily="34" charset="0"/>
              </a:rPr>
              <a:t>v</a:t>
            </a:r>
            <a:r>
              <a:rPr lang="en-US" sz="1600" b="1" i="0" u="none" strike="noStrike" baseline="-25000" dirty="0">
                <a:solidFill>
                  <a:srgbClr val="000000"/>
                </a:solidFill>
                <a:effectLst/>
                <a:latin typeface="Calibri" panose="020F0502020204030204" pitchFamily="34" charset="0"/>
                <a:cs typeface="Calibri" panose="020F0502020204030204" pitchFamily="34" charset="0"/>
              </a:rPr>
              <a:t>5</a:t>
            </a:r>
            <a:endParaRPr lang="en-US" sz="1600" b="0" dirty="0">
              <a:effectLst/>
              <a:latin typeface="Calibri" panose="020F0502020204030204" pitchFamily="34" charset="0"/>
              <a:cs typeface="Calibri" panose="020F0502020204030204" pitchFamily="34" charset="0"/>
            </a:endParaRPr>
          </a:p>
          <a:p>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19C2824F-1929-559F-4C74-D206F122F714}"/>
              </a:ext>
            </a:extLst>
          </p:cNvPr>
          <p:cNvSpPr/>
          <p:nvPr/>
        </p:nvSpPr>
        <p:spPr>
          <a:xfrm>
            <a:off x="1187685" y="1452668"/>
            <a:ext cx="319911" cy="1141379"/>
          </a:xfrm>
          <a:custGeom>
            <a:avLst/>
            <a:gdLst>
              <a:gd name="connsiteX0" fmla="*/ 0 w 319911"/>
              <a:gd name="connsiteY0" fmla="*/ 0 h 1141379"/>
              <a:gd name="connsiteX1" fmla="*/ 291830 w 319911"/>
              <a:gd name="connsiteY1" fmla="*/ 272375 h 1141379"/>
              <a:gd name="connsiteX2" fmla="*/ 291830 w 319911"/>
              <a:gd name="connsiteY2" fmla="*/ 1141379 h 1141379"/>
            </a:gdLst>
            <a:ahLst/>
            <a:cxnLst>
              <a:cxn ang="0">
                <a:pos x="connsiteX0" y="connsiteY0"/>
              </a:cxn>
              <a:cxn ang="0">
                <a:pos x="connsiteX1" y="connsiteY1"/>
              </a:cxn>
              <a:cxn ang="0">
                <a:pos x="connsiteX2" y="connsiteY2"/>
              </a:cxn>
            </a:cxnLst>
            <a:rect l="l" t="t" r="r" b="b"/>
            <a:pathLst>
              <a:path w="319911" h="1141379">
                <a:moveTo>
                  <a:pt x="0" y="0"/>
                </a:moveTo>
                <a:cubicBezTo>
                  <a:pt x="121596" y="41072"/>
                  <a:pt x="243192" y="82145"/>
                  <a:pt x="291830" y="272375"/>
                </a:cubicBezTo>
                <a:cubicBezTo>
                  <a:pt x="340468" y="462605"/>
                  <a:pt x="316149" y="801992"/>
                  <a:pt x="291830" y="1141379"/>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31">
            <a:extLst>
              <a:ext uri="{FF2B5EF4-FFF2-40B4-BE49-F238E27FC236}">
                <a16:creationId xmlns:a16="http://schemas.microsoft.com/office/drawing/2014/main" id="{12B3F4D4-AB62-D731-4DE6-9D1C965A1A90}"/>
              </a:ext>
            </a:extLst>
          </p:cNvPr>
          <p:cNvGraphicFramePr>
            <a:graphicFrameLocks noGrp="1"/>
          </p:cNvGraphicFramePr>
          <p:nvPr>
            <p:extLst>
              <p:ext uri="{D42A27DB-BD31-4B8C-83A1-F6EECF244321}">
                <p14:modId xmlns:p14="http://schemas.microsoft.com/office/powerpoint/2010/main" val="842141762"/>
              </p:ext>
            </p:extLst>
          </p:nvPr>
        </p:nvGraphicFramePr>
        <p:xfrm>
          <a:off x="2673626" y="928896"/>
          <a:ext cx="1508556" cy="2011680"/>
        </p:xfrm>
        <a:graphic>
          <a:graphicData uri="http://schemas.openxmlformats.org/drawingml/2006/table">
            <a:tbl>
              <a:tblPr firstRow="1" bandRow="1">
                <a:tableStyleId>{8EF47135-51DF-4F41-B52F-BF252A7DF721}</a:tableStyleId>
              </a:tblPr>
              <a:tblGrid>
                <a:gridCol w="251426">
                  <a:extLst>
                    <a:ext uri="{9D8B030D-6E8A-4147-A177-3AD203B41FA5}">
                      <a16:colId xmlns:a16="http://schemas.microsoft.com/office/drawing/2014/main" val="3963194895"/>
                    </a:ext>
                  </a:extLst>
                </a:gridCol>
                <a:gridCol w="251426">
                  <a:extLst>
                    <a:ext uri="{9D8B030D-6E8A-4147-A177-3AD203B41FA5}">
                      <a16:colId xmlns:a16="http://schemas.microsoft.com/office/drawing/2014/main" val="2460392626"/>
                    </a:ext>
                  </a:extLst>
                </a:gridCol>
                <a:gridCol w="251426">
                  <a:extLst>
                    <a:ext uri="{9D8B030D-6E8A-4147-A177-3AD203B41FA5}">
                      <a16:colId xmlns:a16="http://schemas.microsoft.com/office/drawing/2014/main" val="3483799177"/>
                    </a:ext>
                  </a:extLst>
                </a:gridCol>
                <a:gridCol w="251426">
                  <a:extLst>
                    <a:ext uri="{9D8B030D-6E8A-4147-A177-3AD203B41FA5}">
                      <a16:colId xmlns:a16="http://schemas.microsoft.com/office/drawing/2014/main" val="3087679640"/>
                    </a:ext>
                  </a:extLst>
                </a:gridCol>
                <a:gridCol w="251426">
                  <a:extLst>
                    <a:ext uri="{9D8B030D-6E8A-4147-A177-3AD203B41FA5}">
                      <a16:colId xmlns:a16="http://schemas.microsoft.com/office/drawing/2014/main" val="150390088"/>
                    </a:ext>
                  </a:extLst>
                </a:gridCol>
                <a:gridCol w="251426">
                  <a:extLst>
                    <a:ext uri="{9D8B030D-6E8A-4147-A177-3AD203B41FA5}">
                      <a16:colId xmlns:a16="http://schemas.microsoft.com/office/drawing/2014/main" val="2944766265"/>
                    </a:ext>
                  </a:extLst>
                </a:gridCol>
              </a:tblGrid>
              <a:tr h="283730">
                <a:tc>
                  <a:txBody>
                    <a:bodyPr/>
                    <a:lstStyle/>
                    <a:p>
                      <a:r>
                        <a:rPr lang="en-US" sz="1600" dirty="0">
                          <a:solidFill>
                            <a:srgbClr val="00B050"/>
                          </a:solidFill>
                          <a:latin typeface="Calibri" panose="020F0502020204030204" pitchFamily="34" charset="0"/>
                          <a:cs typeface="Calibri" panose="020F0502020204030204" pitchFamily="34" charset="0"/>
                        </a:rPr>
                        <a:t>3</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7157182"/>
                  </a:ext>
                </a:extLst>
              </a:tr>
              <a:tr h="28373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7113468"/>
                  </a:ext>
                </a:extLst>
              </a:tr>
              <a:tr h="28373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4</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607658659"/>
                  </a:ext>
                </a:extLst>
              </a:tr>
              <a:tr h="28373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89289982"/>
                  </a:ext>
                </a:extLst>
              </a:tr>
              <a:tr h="28373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65643740"/>
                  </a:ext>
                </a:extLst>
              </a:tr>
              <a:tr h="28373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5842375"/>
                  </a:ext>
                </a:extLst>
              </a:tr>
            </a:tbl>
          </a:graphicData>
        </a:graphic>
      </p:graphicFrame>
      <p:sp>
        <p:nvSpPr>
          <p:cNvPr id="32" name="Double Bracket 31">
            <a:extLst>
              <a:ext uri="{FF2B5EF4-FFF2-40B4-BE49-F238E27FC236}">
                <a16:creationId xmlns:a16="http://schemas.microsoft.com/office/drawing/2014/main" id="{FBD48296-4874-0CCA-0956-22CC2BFC7E1C}"/>
              </a:ext>
            </a:extLst>
          </p:cNvPr>
          <p:cNvSpPr/>
          <p:nvPr/>
        </p:nvSpPr>
        <p:spPr>
          <a:xfrm>
            <a:off x="2675266" y="906856"/>
            <a:ext cx="1601844" cy="2049286"/>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3" name="Table 31">
            <a:extLst>
              <a:ext uri="{FF2B5EF4-FFF2-40B4-BE49-F238E27FC236}">
                <a16:creationId xmlns:a16="http://schemas.microsoft.com/office/drawing/2014/main" id="{A3EECCDF-06DF-00FE-5891-2C432C85B449}"/>
              </a:ext>
            </a:extLst>
          </p:cNvPr>
          <p:cNvGraphicFramePr>
            <a:graphicFrameLocks noGrp="1"/>
          </p:cNvGraphicFramePr>
          <p:nvPr>
            <p:extLst>
              <p:ext uri="{D42A27DB-BD31-4B8C-83A1-F6EECF244321}">
                <p14:modId xmlns:p14="http://schemas.microsoft.com/office/powerpoint/2010/main" val="503794986"/>
              </p:ext>
            </p:extLst>
          </p:nvPr>
        </p:nvGraphicFramePr>
        <p:xfrm>
          <a:off x="4385118" y="935381"/>
          <a:ext cx="1635972" cy="2011680"/>
        </p:xfrm>
        <a:graphic>
          <a:graphicData uri="http://schemas.openxmlformats.org/drawingml/2006/table">
            <a:tbl>
              <a:tblPr firstRow="1" bandRow="1">
                <a:tableStyleId>{8EF47135-51DF-4F41-B52F-BF252A7DF721}</a:tableStyleId>
              </a:tblPr>
              <a:tblGrid>
                <a:gridCol w="272662">
                  <a:extLst>
                    <a:ext uri="{9D8B030D-6E8A-4147-A177-3AD203B41FA5}">
                      <a16:colId xmlns:a16="http://schemas.microsoft.com/office/drawing/2014/main" val="3963194895"/>
                    </a:ext>
                  </a:extLst>
                </a:gridCol>
                <a:gridCol w="272662">
                  <a:extLst>
                    <a:ext uri="{9D8B030D-6E8A-4147-A177-3AD203B41FA5}">
                      <a16:colId xmlns:a16="http://schemas.microsoft.com/office/drawing/2014/main" val="2460392626"/>
                    </a:ext>
                  </a:extLst>
                </a:gridCol>
                <a:gridCol w="272662">
                  <a:extLst>
                    <a:ext uri="{9D8B030D-6E8A-4147-A177-3AD203B41FA5}">
                      <a16:colId xmlns:a16="http://schemas.microsoft.com/office/drawing/2014/main" val="3483799177"/>
                    </a:ext>
                  </a:extLst>
                </a:gridCol>
                <a:gridCol w="272662">
                  <a:extLst>
                    <a:ext uri="{9D8B030D-6E8A-4147-A177-3AD203B41FA5}">
                      <a16:colId xmlns:a16="http://schemas.microsoft.com/office/drawing/2014/main" val="3087679640"/>
                    </a:ext>
                  </a:extLst>
                </a:gridCol>
                <a:gridCol w="272662">
                  <a:extLst>
                    <a:ext uri="{9D8B030D-6E8A-4147-A177-3AD203B41FA5}">
                      <a16:colId xmlns:a16="http://schemas.microsoft.com/office/drawing/2014/main" val="150390088"/>
                    </a:ext>
                  </a:extLst>
                </a:gridCol>
                <a:gridCol w="272662">
                  <a:extLst>
                    <a:ext uri="{9D8B030D-6E8A-4147-A177-3AD203B41FA5}">
                      <a16:colId xmlns:a16="http://schemas.microsoft.com/office/drawing/2014/main" val="2944766265"/>
                    </a:ext>
                  </a:extLst>
                </a:gridCol>
              </a:tblGrid>
              <a:tr h="306332">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7157182"/>
                  </a:ext>
                </a:extLst>
              </a:tr>
              <a:tr h="306332">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7113468"/>
                  </a:ext>
                </a:extLst>
              </a:tr>
              <a:tr h="306332">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607658659"/>
                  </a:ext>
                </a:extLst>
              </a:tr>
              <a:tr h="306332">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89289982"/>
                  </a:ext>
                </a:extLst>
              </a:tr>
              <a:tr h="306332">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65643740"/>
                  </a:ext>
                </a:extLst>
              </a:tr>
              <a:tr h="306332">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5842375"/>
                  </a:ext>
                </a:extLst>
              </a:tr>
            </a:tbl>
          </a:graphicData>
        </a:graphic>
      </p:graphicFrame>
      <p:sp>
        <p:nvSpPr>
          <p:cNvPr id="34" name="Double Bracket 33">
            <a:extLst>
              <a:ext uri="{FF2B5EF4-FFF2-40B4-BE49-F238E27FC236}">
                <a16:creationId xmlns:a16="http://schemas.microsoft.com/office/drawing/2014/main" id="{5977068C-29AE-929A-EF80-A7D5BFC481C8}"/>
              </a:ext>
            </a:extLst>
          </p:cNvPr>
          <p:cNvSpPr/>
          <p:nvPr/>
        </p:nvSpPr>
        <p:spPr>
          <a:xfrm>
            <a:off x="4419241" y="906856"/>
            <a:ext cx="1601844" cy="2049286"/>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D9F9EA39-F3CE-691A-ECA7-6053D9BF663C}"/>
              </a:ext>
            </a:extLst>
          </p:cNvPr>
          <p:cNvSpPr txBox="1"/>
          <p:nvPr/>
        </p:nvSpPr>
        <p:spPr>
          <a:xfrm>
            <a:off x="2658237" y="2934091"/>
            <a:ext cx="1761003" cy="338554"/>
          </a:xfrm>
          <a:prstGeom prst="rect">
            <a:avLst/>
          </a:prstGeom>
          <a:noFill/>
        </p:spPr>
        <p:txBody>
          <a:bodyPr wrap="square" rtlCol="0">
            <a:spAutoFit/>
          </a:bodyPr>
          <a:lstStyle/>
          <a:p>
            <a:pPr algn="ctr"/>
            <a:r>
              <a:rPr lang="en-US" sz="1600" b="1" dirty="0">
                <a:solidFill>
                  <a:srgbClr val="00B050"/>
                </a:solidFill>
                <a:latin typeface="Calibri" panose="020F0502020204030204" pitchFamily="34" charset="0"/>
                <a:cs typeface="Calibri" panose="020F0502020204030204" pitchFamily="34" charset="0"/>
              </a:rPr>
              <a:t>Degree matrix, </a:t>
            </a:r>
            <a:r>
              <a:rPr lang="en-US" sz="1600" b="1" i="1" dirty="0">
                <a:solidFill>
                  <a:srgbClr val="00B050"/>
                </a:solidFill>
                <a:latin typeface="Calibri" panose="020F0502020204030204" pitchFamily="34" charset="0"/>
                <a:cs typeface="Calibri" panose="020F0502020204030204" pitchFamily="34" charset="0"/>
              </a:rPr>
              <a:t>D</a:t>
            </a:r>
          </a:p>
        </p:txBody>
      </p:sp>
      <p:sp>
        <p:nvSpPr>
          <p:cNvPr id="36" name="TextBox 35">
            <a:extLst>
              <a:ext uri="{FF2B5EF4-FFF2-40B4-BE49-F238E27FC236}">
                <a16:creationId xmlns:a16="http://schemas.microsoft.com/office/drawing/2014/main" id="{A57D5E89-365E-4A25-47F6-728D58DF8F0A}"/>
              </a:ext>
            </a:extLst>
          </p:cNvPr>
          <p:cNvSpPr txBox="1"/>
          <p:nvPr/>
        </p:nvSpPr>
        <p:spPr>
          <a:xfrm>
            <a:off x="4209814" y="2920402"/>
            <a:ext cx="2137309" cy="338554"/>
          </a:xfrm>
          <a:prstGeom prst="rect">
            <a:avLst/>
          </a:prstGeom>
          <a:noFill/>
        </p:spPr>
        <p:txBody>
          <a:bodyPr wrap="square" rtlCol="0">
            <a:spAutoFit/>
          </a:bodyPr>
          <a:lstStyle/>
          <a:p>
            <a:pPr algn="ctr"/>
            <a:r>
              <a:rPr lang="en-US" sz="1600" b="1" dirty="0">
                <a:solidFill>
                  <a:srgbClr val="3333CC"/>
                </a:solidFill>
                <a:latin typeface="Calibri" panose="020F0502020204030204" pitchFamily="34" charset="0"/>
                <a:cs typeface="Calibri" panose="020F0502020204030204" pitchFamily="34" charset="0"/>
              </a:rPr>
              <a:t>Adjacency matrix, </a:t>
            </a:r>
            <a:r>
              <a:rPr lang="en-US" sz="1600" b="1" i="1" dirty="0">
                <a:solidFill>
                  <a:srgbClr val="3333CC"/>
                </a:solidFill>
                <a:latin typeface="Calibri" panose="020F0502020204030204" pitchFamily="34" charset="0"/>
                <a:cs typeface="Calibri" panose="020F0502020204030204" pitchFamily="34" charset="0"/>
              </a:rPr>
              <a:t>A</a:t>
            </a:r>
          </a:p>
        </p:txBody>
      </p:sp>
      <p:graphicFrame>
        <p:nvGraphicFramePr>
          <p:cNvPr id="37" name="Table 31">
            <a:extLst>
              <a:ext uri="{FF2B5EF4-FFF2-40B4-BE49-F238E27FC236}">
                <a16:creationId xmlns:a16="http://schemas.microsoft.com/office/drawing/2014/main" id="{5920F512-5B19-C45A-1C3F-DDBDBB6B9FF8}"/>
              </a:ext>
            </a:extLst>
          </p:cNvPr>
          <p:cNvGraphicFramePr>
            <a:graphicFrameLocks noGrp="1"/>
          </p:cNvGraphicFramePr>
          <p:nvPr>
            <p:extLst>
              <p:ext uri="{D42A27DB-BD31-4B8C-83A1-F6EECF244321}">
                <p14:modId xmlns:p14="http://schemas.microsoft.com/office/powerpoint/2010/main" val="3873817088"/>
              </p:ext>
            </p:extLst>
          </p:nvPr>
        </p:nvGraphicFramePr>
        <p:xfrm>
          <a:off x="6670314" y="904319"/>
          <a:ext cx="2103120" cy="2011680"/>
        </p:xfrm>
        <a:graphic>
          <a:graphicData uri="http://schemas.openxmlformats.org/drawingml/2006/table">
            <a:tbl>
              <a:tblPr firstRow="1" bandRow="1">
                <a:tableStyleId>{8EF47135-51DF-4F41-B52F-BF252A7DF721}</a:tableStyleId>
              </a:tblPr>
              <a:tblGrid>
                <a:gridCol w="350520">
                  <a:extLst>
                    <a:ext uri="{9D8B030D-6E8A-4147-A177-3AD203B41FA5}">
                      <a16:colId xmlns:a16="http://schemas.microsoft.com/office/drawing/2014/main" val="3963194895"/>
                    </a:ext>
                  </a:extLst>
                </a:gridCol>
                <a:gridCol w="350520">
                  <a:extLst>
                    <a:ext uri="{9D8B030D-6E8A-4147-A177-3AD203B41FA5}">
                      <a16:colId xmlns:a16="http://schemas.microsoft.com/office/drawing/2014/main" val="2460392626"/>
                    </a:ext>
                  </a:extLst>
                </a:gridCol>
                <a:gridCol w="350520">
                  <a:extLst>
                    <a:ext uri="{9D8B030D-6E8A-4147-A177-3AD203B41FA5}">
                      <a16:colId xmlns:a16="http://schemas.microsoft.com/office/drawing/2014/main" val="3483799177"/>
                    </a:ext>
                  </a:extLst>
                </a:gridCol>
                <a:gridCol w="350520">
                  <a:extLst>
                    <a:ext uri="{9D8B030D-6E8A-4147-A177-3AD203B41FA5}">
                      <a16:colId xmlns:a16="http://schemas.microsoft.com/office/drawing/2014/main" val="3087679640"/>
                    </a:ext>
                  </a:extLst>
                </a:gridCol>
                <a:gridCol w="350520">
                  <a:extLst>
                    <a:ext uri="{9D8B030D-6E8A-4147-A177-3AD203B41FA5}">
                      <a16:colId xmlns:a16="http://schemas.microsoft.com/office/drawing/2014/main" val="150390088"/>
                    </a:ext>
                  </a:extLst>
                </a:gridCol>
                <a:gridCol w="350520">
                  <a:extLst>
                    <a:ext uri="{9D8B030D-6E8A-4147-A177-3AD203B41FA5}">
                      <a16:colId xmlns:a16="http://schemas.microsoft.com/office/drawing/2014/main" val="2944766265"/>
                    </a:ext>
                  </a:extLst>
                </a:gridCol>
              </a:tblGrid>
              <a:tr h="289560">
                <a:tc>
                  <a:txBody>
                    <a:bodyPr/>
                    <a:lstStyle/>
                    <a:p>
                      <a:r>
                        <a:rPr lang="en-US" sz="1600" dirty="0">
                          <a:solidFill>
                            <a:srgbClr val="00B050"/>
                          </a:solidFill>
                          <a:latin typeface="Calibri" panose="020F0502020204030204" pitchFamily="34" charset="0"/>
                          <a:cs typeface="Calibri" panose="020F0502020204030204" pitchFamily="34" charset="0"/>
                        </a:rPr>
                        <a:t>3</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7157182"/>
                  </a:ext>
                </a:extLst>
              </a:tr>
              <a:tr h="289560">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7113468"/>
                  </a:ext>
                </a:extLst>
              </a:tr>
              <a:tr h="289560">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4</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607658659"/>
                  </a:ext>
                </a:extLst>
              </a:tr>
              <a:tr h="289560">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89289982"/>
                  </a:ext>
                </a:extLst>
              </a:tr>
              <a:tr h="28956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65643740"/>
                  </a:ext>
                </a:extLst>
              </a:tr>
              <a:tr h="289560">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latin typeface="Calibri" panose="020F0502020204030204" pitchFamily="34" charset="0"/>
                          <a:cs typeface="Calibri" panose="020F0502020204030204" pitchFamily="34" charset="0"/>
                        </a:rPr>
                        <a:t>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3333CC"/>
                          </a:solidFill>
                          <a:latin typeface="Calibri" panose="020F0502020204030204" pitchFamily="34" charset="0"/>
                          <a:cs typeface="Calibri" panose="020F0502020204030204" pitchFamily="34" charset="0"/>
                        </a:rPr>
                        <a:t>-1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US" sz="1600" dirty="0">
                          <a:solidFill>
                            <a:srgbClr val="00B050"/>
                          </a:solidFill>
                          <a:latin typeface="Calibri" panose="020F0502020204030204" pitchFamily="34" charset="0"/>
                          <a:cs typeface="Calibri" panose="020F0502020204030204" pitchFamily="34" charset="0"/>
                        </a:rPr>
                        <a:t>2</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5842375"/>
                  </a:ext>
                </a:extLst>
              </a:tr>
            </a:tbl>
          </a:graphicData>
        </a:graphic>
      </p:graphicFrame>
      <p:sp>
        <p:nvSpPr>
          <p:cNvPr id="38" name="Double Bracket 37">
            <a:extLst>
              <a:ext uri="{FF2B5EF4-FFF2-40B4-BE49-F238E27FC236}">
                <a16:creationId xmlns:a16="http://schemas.microsoft.com/office/drawing/2014/main" id="{735E26E8-3A9C-71EC-1048-2B80B8AFF78E}"/>
              </a:ext>
            </a:extLst>
          </p:cNvPr>
          <p:cNvSpPr/>
          <p:nvPr/>
        </p:nvSpPr>
        <p:spPr>
          <a:xfrm>
            <a:off x="6580536" y="890791"/>
            <a:ext cx="2301616" cy="2049286"/>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5DB7A546-A46E-0D99-4880-37D936567A6C}"/>
              </a:ext>
            </a:extLst>
          </p:cNvPr>
          <p:cNvSpPr txBox="1"/>
          <p:nvPr/>
        </p:nvSpPr>
        <p:spPr>
          <a:xfrm>
            <a:off x="6132950" y="2936282"/>
            <a:ext cx="3276952"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Laplacian matrix, </a:t>
            </a:r>
            <a:r>
              <a:rPr lang="en-US" sz="1600" b="1" i="1" dirty="0">
                <a:latin typeface="Calibri" panose="020F0502020204030204" pitchFamily="34" charset="0"/>
                <a:cs typeface="Calibri" panose="020F0502020204030204" pitchFamily="34" charset="0"/>
              </a:rPr>
              <a:t>L</a:t>
            </a:r>
            <a:r>
              <a:rPr lang="en-US" sz="1600" b="1" i="1" baseline="-25000" dirty="0">
                <a:latin typeface="Calibri" panose="020F0502020204030204" pitchFamily="34" charset="0"/>
                <a:cs typeface="Calibri" panose="020F0502020204030204" pitchFamily="34" charset="0"/>
              </a:rPr>
              <a:t>G </a:t>
            </a:r>
            <a:r>
              <a:rPr lang="en-US" sz="1600" b="1" i="1" dirty="0">
                <a:latin typeface="Calibri" panose="020F0502020204030204" pitchFamily="34" charset="0"/>
                <a:cs typeface="Calibri" panose="020F0502020204030204" pitchFamily="34" charset="0"/>
              </a:rPr>
              <a:t> = D - A</a:t>
            </a:r>
          </a:p>
          <a:p>
            <a:pPr algn="ctr"/>
            <a:endParaRPr lang="en-US" sz="1600" b="1" dirty="0">
              <a:latin typeface="Calibri" panose="020F0502020204030204" pitchFamily="34" charset="0"/>
              <a:cs typeface="Calibri" panose="020F0502020204030204" pitchFamily="34" charset="0"/>
            </a:endParaRPr>
          </a:p>
        </p:txBody>
      </p:sp>
      <p:graphicFrame>
        <p:nvGraphicFramePr>
          <p:cNvPr id="43" name="Table 43">
            <a:extLst>
              <a:ext uri="{FF2B5EF4-FFF2-40B4-BE49-F238E27FC236}">
                <a16:creationId xmlns:a16="http://schemas.microsoft.com/office/drawing/2014/main" id="{6EA6896F-465E-21F2-4740-B05CEA3714AD}"/>
              </a:ext>
            </a:extLst>
          </p:cNvPr>
          <p:cNvGraphicFramePr>
            <a:graphicFrameLocks noGrp="1"/>
          </p:cNvGraphicFramePr>
          <p:nvPr>
            <p:extLst>
              <p:ext uri="{D42A27DB-BD31-4B8C-83A1-F6EECF244321}">
                <p14:modId xmlns:p14="http://schemas.microsoft.com/office/powerpoint/2010/main" val="1757693396"/>
              </p:ext>
            </p:extLst>
          </p:nvPr>
        </p:nvGraphicFramePr>
        <p:xfrm>
          <a:off x="276130" y="2810468"/>
          <a:ext cx="2194560" cy="670560"/>
        </p:xfrm>
        <a:graphic>
          <a:graphicData uri="http://schemas.openxmlformats.org/drawingml/2006/table">
            <a:tbl>
              <a:tblPr firstRow="1" bandRow="1">
                <a:tableStyleId>{8EF47135-51DF-4F41-B52F-BF252A7DF721}</a:tableStyleId>
              </a:tblPr>
              <a:tblGrid>
                <a:gridCol w="365760">
                  <a:extLst>
                    <a:ext uri="{9D8B030D-6E8A-4147-A177-3AD203B41FA5}">
                      <a16:colId xmlns:a16="http://schemas.microsoft.com/office/drawing/2014/main" val="2240546350"/>
                    </a:ext>
                  </a:extLst>
                </a:gridCol>
                <a:gridCol w="365760">
                  <a:extLst>
                    <a:ext uri="{9D8B030D-6E8A-4147-A177-3AD203B41FA5}">
                      <a16:colId xmlns:a16="http://schemas.microsoft.com/office/drawing/2014/main" val="3566120720"/>
                    </a:ext>
                  </a:extLst>
                </a:gridCol>
                <a:gridCol w="365760">
                  <a:extLst>
                    <a:ext uri="{9D8B030D-6E8A-4147-A177-3AD203B41FA5}">
                      <a16:colId xmlns:a16="http://schemas.microsoft.com/office/drawing/2014/main" val="1832188362"/>
                    </a:ext>
                  </a:extLst>
                </a:gridCol>
                <a:gridCol w="365760">
                  <a:extLst>
                    <a:ext uri="{9D8B030D-6E8A-4147-A177-3AD203B41FA5}">
                      <a16:colId xmlns:a16="http://schemas.microsoft.com/office/drawing/2014/main" val="2311278050"/>
                    </a:ext>
                  </a:extLst>
                </a:gridCol>
                <a:gridCol w="365760">
                  <a:extLst>
                    <a:ext uri="{9D8B030D-6E8A-4147-A177-3AD203B41FA5}">
                      <a16:colId xmlns:a16="http://schemas.microsoft.com/office/drawing/2014/main" val="2880038470"/>
                    </a:ext>
                  </a:extLst>
                </a:gridCol>
                <a:gridCol w="365760">
                  <a:extLst>
                    <a:ext uri="{9D8B030D-6E8A-4147-A177-3AD203B41FA5}">
                      <a16:colId xmlns:a16="http://schemas.microsoft.com/office/drawing/2014/main" val="786283473"/>
                    </a:ext>
                  </a:extLst>
                </a:gridCol>
              </a:tblGrid>
              <a:tr h="163064">
                <a:tc>
                  <a:txBody>
                    <a:bodyPr/>
                    <a:lstStyle/>
                    <a:p>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1</a:t>
                      </a:r>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2</a:t>
                      </a:r>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3</a:t>
                      </a:r>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4</a:t>
                      </a:r>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5</a:t>
                      </a:r>
                      <a:endParaRPr lang="en-US"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Calibri" panose="020F0502020204030204" pitchFamily="34" charset="0"/>
                          <a:cs typeface="Calibri" panose="020F0502020204030204" pitchFamily="34" charset="0"/>
                        </a:rPr>
                        <a:t>v</a:t>
                      </a:r>
                      <a:r>
                        <a:rPr lang="en-US" sz="1600" b="1" baseline="-25000" dirty="0">
                          <a:latin typeface="Calibri" panose="020F0502020204030204" pitchFamily="34" charset="0"/>
                          <a:cs typeface="Calibri" panose="020F0502020204030204" pitchFamily="34" charset="0"/>
                        </a:rPr>
                        <a:t>6</a:t>
                      </a:r>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45816591"/>
                  </a:ext>
                </a:extLst>
              </a:tr>
              <a:tr h="274320">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3910997207"/>
                  </a:ext>
                </a:extLst>
              </a:tr>
            </a:tbl>
          </a:graphicData>
        </a:graphic>
      </p:graphicFrame>
      <p:sp>
        <p:nvSpPr>
          <p:cNvPr id="44" name="TextBox 43">
            <a:extLst>
              <a:ext uri="{FF2B5EF4-FFF2-40B4-BE49-F238E27FC236}">
                <a16:creationId xmlns:a16="http://schemas.microsoft.com/office/drawing/2014/main" id="{FBEEA022-5F05-DFB7-C04F-4533BC224D04}"/>
              </a:ext>
            </a:extLst>
          </p:cNvPr>
          <p:cNvSpPr txBox="1"/>
          <p:nvPr/>
        </p:nvSpPr>
        <p:spPr>
          <a:xfrm>
            <a:off x="486803" y="3414164"/>
            <a:ext cx="1756185"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Partition vector, </a:t>
            </a:r>
            <a:r>
              <a:rPr lang="en-US" sz="1600" b="1" i="1" dirty="0">
                <a:latin typeface="Calibri" panose="020F0502020204030204" pitchFamily="34" charset="0"/>
                <a:cs typeface="Calibri" panose="020F0502020204030204" pitchFamily="34" charset="0"/>
              </a:rPr>
              <a:t>x</a:t>
            </a:r>
          </a:p>
        </p:txBody>
      </p:sp>
      <p:sp>
        <p:nvSpPr>
          <p:cNvPr id="46" name="TextBox 45">
            <a:extLst>
              <a:ext uri="{FF2B5EF4-FFF2-40B4-BE49-F238E27FC236}">
                <a16:creationId xmlns:a16="http://schemas.microsoft.com/office/drawing/2014/main" id="{17A51022-2719-6AAB-20E9-7585CCC22921}"/>
              </a:ext>
            </a:extLst>
          </p:cNvPr>
          <p:cNvSpPr txBox="1"/>
          <p:nvPr/>
        </p:nvSpPr>
        <p:spPr>
          <a:xfrm>
            <a:off x="422415" y="1018757"/>
            <a:ext cx="1155433" cy="338554"/>
          </a:xfrm>
          <a:prstGeom prst="rect">
            <a:avLst/>
          </a:prstGeom>
          <a:noFill/>
        </p:spPr>
        <p:txBody>
          <a:bodyPr wrap="square" rtlCol="0">
            <a:spAutoFit/>
          </a:bodyPr>
          <a:lstStyle/>
          <a:p>
            <a:r>
              <a:rPr lang="en-US" sz="1600" b="1" i="1" dirty="0">
                <a:latin typeface="Calibri" panose="020F0502020204030204" pitchFamily="34" charset="0"/>
                <a:cs typeface="Calibri" panose="020F0502020204030204" pitchFamily="34" charset="0"/>
              </a:rPr>
              <a:t>G(V, E)</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DAE8E95-3FEE-8C4C-066D-845E913AF466}"/>
                  </a:ext>
                </a:extLst>
              </p:cNvPr>
              <p:cNvSpPr txBox="1"/>
              <p:nvPr/>
            </p:nvSpPr>
            <p:spPr>
              <a:xfrm>
                <a:off x="2670289" y="3410063"/>
                <a:ext cx="5026344" cy="491225"/>
              </a:xfrm>
              <a:prstGeom prst="rect">
                <a:avLst/>
              </a:prstGeom>
              <a:noFill/>
            </p:spPr>
            <p:txBody>
              <a:bodyPr wrap="square" rtlCol="0">
                <a:spAutoFit/>
              </a:bodyPr>
              <a:lstStyle/>
              <a:p>
                <a14:m>
                  <m:oMath xmlns:m="http://schemas.openxmlformats.org/officeDocument/2006/math">
                    <m:r>
                      <a:rPr lang="en-US" sz="1800" b="1" i="1" smtClean="0">
                        <a:solidFill>
                          <a:schemeClr val="tx1"/>
                        </a:solidFill>
                        <a:latin typeface="Cambria Math" panose="02040503050406030204" pitchFamily="18" charset="0"/>
                      </a:rPr>
                      <m:t>𝑪𝒖𝒕𝒔𝒊𝒛𝒆</m:t>
                    </m:r>
                    <m:r>
                      <a:rPr lang="en-US" sz="1800" b="1" i="1" smtClean="0">
                        <a:solidFill>
                          <a:schemeClr val="tx1"/>
                        </a:solidFill>
                        <a:latin typeface="Cambria Math" panose="02040503050406030204" pitchFamily="18" charset="0"/>
                      </a:rPr>
                      <m:t>(</m:t>
                    </m:r>
                    <m:r>
                      <a:rPr lang="en-US" sz="1800" b="1" i="1" smtClean="0">
                        <a:solidFill>
                          <a:schemeClr val="tx1"/>
                        </a:solidFill>
                        <a:latin typeface="Cambria Math" panose="02040503050406030204" pitchFamily="18" charset="0"/>
                      </a:rPr>
                      <m:t>𝑮</m:t>
                    </m:r>
                    <m:r>
                      <a:rPr lang="en-US" sz="1800" b="1" i="1" smtClean="0">
                        <a:solidFill>
                          <a:schemeClr val="tx1"/>
                        </a:solidFill>
                        <a:latin typeface="Cambria Math" panose="02040503050406030204" pitchFamily="18" charset="0"/>
                      </a:rPr>
                      <m:t>)=</m:t>
                    </m:r>
                    <m:nary>
                      <m:naryPr>
                        <m:chr m:val="∑"/>
                        <m:ctrlPr>
                          <a:rPr lang="pt-BR" sz="1800" b="1" i="1" smtClean="0">
                            <a:solidFill>
                              <a:schemeClr val="tx1"/>
                            </a:solidFill>
                            <a:latin typeface="Cambria Math" panose="02040503050406030204" pitchFamily="18" charset="0"/>
                          </a:rPr>
                        </m:ctrlPr>
                      </m:naryPr>
                      <m:sub>
                        <m:d>
                          <m:dPr>
                            <m:ctrlPr>
                              <a:rPr lang="en-US" sz="1800" b="1" i="1" smtClean="0">
                                <a:solidFill>
                                  <a:schemeClr val="tx1"/>
                                </a:solidFill>
                                <a:latin typeface="Cambria Math" panose="02040503050406030204" pitchFamily="18" charset="0"/>
                              </a:rPr>
                            </m:ctrlPr>
                          </m:dPr>
                          <m:e>
                            <m:r>
                              <m:rPr>
                                <m:brk m:alnAt="23"/>
                              </m:rPr>
                              <a:rPr lang="en-US" sz="1800" b="1" i="1" smtClean="0">
                                <a:solidFill>
                                  <a:schemeClr val="tx1"/>
                                </a:solidFill>
                                <a:latin typeface="Cambria Math" panose="02040503050406030204" pitchFamily="18" charset="0"/>
                              </a:rPr>
                              <m:t>𝒊</m:t>
                            </m:r>
                            <m:r>
                              <a:rPr lang="en-US" sz="1800" b="1" i="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𝒋</m:t>
                            </m:r>
                          </m:e>
                        </m:d>
                        <m:r>
                          <a:rPr lang="en-US" sz="1800" b="1" i="1" smtClean="0">
                            <a:solidFill>
                              <a:schemeClr val="tx1"/>
                            </a:solidFill>
                            <a:latin typeface="Cambria Math" panose="02040503050406030204" pitchFamily="18" charset="0"/>
                          </a:rPr>
                          <m:t>∈</m:t>
                        </m:r>
                        <m:r>
                          <a:rPr lang="en-US" sz="1800" b="1" i="1" smtClean="0">
                            <a:solidFill>
                              <a:schemeClr val="tx1"/>
                            </a:solidFill>
                            <a:latin typeface="Cambria Math" panose="02040503050406030204" pitchFamily="18" charset="0"/>
                          </a:rPr>
                          <m:t>𝑬</m:t>
                        </m:r>
                      </m:sub>
                      <m:sup>
                        <m:r>
                          <a:rPr lang="en-US" sz="1800" b="1" i="1" smtClean="0">
                            <a:solidFill>
                              <a:schemeClr val="tx1"/>
                            </a:solidFill>
                            <a:latin typeface="Cambria Math" panose="02040503050406030204" pitchFamily="18" charset="0"/>
                          </a:rPr>
                          <m:t> </m:t>
                        </m:r>
                      </m:sup>
                      <m:e>
                        <m:sSup>
                          <m:sSupPr>
                            <m:ctrlPr>
                              <a:rPr lang="en-US" sz="1800" b="1" i="1" smtClean="0">
                                <a:solidFill>
                                  <a:schemeClr val="tx1"/>
                                </a:solidFill>
                                <a:latin typeface="Cambria Math" panose="02040503050406030204" pitchFamily="18" charset="0"/>
                              </a:rPr>
                            </m:ctrlPr>
                          </m:sSupPr>
                          <m:e>
                            <m:d>
                              <m:dPr>
                                <m:ctrlPr>
                                  <a:rPr lang="en-US" sz="1800" b="1" i="1" smtClean="0">
                                    <a:solidFill>
                                      <a:schemeClr val="tx1"/>
                                    </a:solidFill>
                                    <a:latin typeface="Cambria Math" panose="02040503050406030204" pitchFamily="18" charset="0"/>
                                  </a:rPr>
                                </m:ctrlPr>
                              </m:dPr>
                              <m:e>
                                <m:sSub>
                                  <m:sSubPr>
                                    <m:ctrlPr>
                                      <a:rPr lang="en-US" sz="1800" b="1" i="1" smtClean="0">
                                        <a:solidFill>
                                          <a:schemeClr val="tx1"/>
                                        </a:solidFill>
                                        <a:latin typeface="Cambria Math" panose="02040503050406030204" pitchFamily="18" charset="0"/>
                                      </a:rPr>
                                    </m:ctrlPr>
                                  </m:sSubPr>
                                  <m:e>
                                    <m:r>
                                      <a:rPr lang="en-US" sz="1800" b="1" i="1" smtClean="0">
                                        <a:solidFill>
                                          <a:schemeClr val="tx1"/>
                                        </a:solidFill>
                                        <a:latin typeface="Cambria Math" panose="02040503050406030204" pitchFamily="18" charset="0"/>
                                      </a:rPr>
                                      <m:t>𝒙</m:t>
                                    </m:r>
                                  </m:e>
                                  <m:sub>
                                    <m:r>
                                      <a:rPr lang="en-US" sz="1800" b="1" i="1" smtClean="0">
                                        <a:solidFill>
                                          <a:schemeClr val="tx1"/>
                                        </a:solidFill>
                                        <a:latin typeface="Cambria Math" panose="02040503050406030204" pitchFamily="18" charset="0"/>
                                      </a:rPr>
                                      <m:t>𝒊</m:t>
                                    </m:r>
                                  </m:sub>
                                </m:sSub>
                                <m:r>
                                  <a:rPr lang="en-US" sz="1800" b="1" i="1" smtClean="0">
                                    <a:solidFill>
                                      <a:schemeClr val="tx1"/>
                                    </a:solidFill>
                                    <a:latin typeface="Cambria Math" panose="02040503050406030204" pitchFamily="18" charset="0"/>
                                  </a:rPr>
                                  <m:t>−</m:t>
                                </m:r>
                                <m:sSub>
                                  <m:sSubPr>
                                    <m:ctrlPr>
                                      <a:rPr lang="en-US" sz="1800" b="1" i="1" smtClean="0">
                                        <a:solidFill>
                                          <a:schemeClr val="tx1"/>
                                        </a:solidFill>
                                        <a:latin typeface="Cambria Math" panose="02040503050406030204" pitchFamily="18" charset="0"/>
                                      </a:rPr>
                                    </m:ctrlPr>
                                  </m:sSubPr>
                                  <m:e>
                                    <m:r>
                                      <a:rPr lang="en-US" sz="1800" b="1" i="1" smtClean="0">
                                        <a:solidFill>
                                          <a:schemeClr val="tx1"/>
                                        </a:solidFill>
                                        <a:latin typeface="Cambria Math" panose="02040503050406030204" pitchFamily="18" charset="0"/>
                                      </a:rPr>
                                      <m:t>𝒙</m:t>
                                    </m:r>
                                  </m:e>
                                  <m:sub>
                                    <m:r>
                                      <a:rPr lang="en-US" sz="1800" b="1" i="1" smtClean="0">
                                        <a:solidFill>
                                          <a:schemeClr val="tx1"/>
                                        </a:solidFill>
                                        <a:latin typeface="Cambria Math" panose="02040503050406030204" pitchFamily="18" charset="0"/>
                                      </a:rPr>
                                      <m:t>𝒋</m:t>
                                    </m:r>
                                  </m:sub>
                                </m:sSub>
                              </m:e>
                            </m:d>
                          </m:e>
                          <m:sup>
                            <m:r>
                              <a:rPr lang="en-US" sz="1800" b="1" i="1" smtClean="0">
                                <a:solidFill>
                                  <a:schemeClr val="tx1"/>
                                </a:solidFill>
                                <a:latin typeface="Cambria Math" panose="02040503050406030204" pitchFamily="18" charset="0"/>
                              </a:rPr>
                              <m:t>𝟐</m:t>
                            </m:r>
                          </m:sup>
                        </m:sSup>
                        <m:r>
                          <a:rPr lang="pt-BR" sz="1800" b="1" i="1">
                            <a:solidFill>
                              <a:schemeClr val="tx1"/>
                            </a:solidFill>
                            <a:latin typeface="Cambria Math" panose="02040503050406030204" pitchFamily="18" charset="0"/>
                          </a:rPr>
                          <m:t>=</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𝒙</m:t>
                            </m:r>
                          </m:e>
                          <m:sup>
                            <m:r>
                              <a:rPr lang="en-US" sz="1800" b="1" i="1">
                                <a:solidFill>
                                  <a:schemeClr val="tx1"/>
                                </a:solidFill>
                                <a:latin typeface="Cambria Math" panose="02040503050406030204" pitchFamily="18" charset="0"/>
                              </a:rPr>
                              <m:t>𝑻</m:t>
                            </m:r>
                          </m:sup>
                        </m:sSup>
                        <m:sSub>
                          <m:sSubPr>
                            <m:ctrlPr>
                              <a:rPr lang="en-US" sz="1800" b="1" i="1" smtClean="0">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𝑳</m:t>
                            </m:r>
                          </m:e>
                          <m:sub>
                            <m:r>
                              <a:rPr lang="en-US" sz="1800" b="1" i="1" smtClean="0">
                                <a:solidFill>
                                  <a:schemeClr val="tx1"/>
                                </a:solidFill>
                                <a:latin typeface="Cambria Math" panose="02040503050406030204" pitchFamily="18" charset="0"/>
                              </a:rPr>
                              <m:t>𝑮</m:t>
                            </m:r>
                          </m:sub>
                        </m:sSub>
                        <m:r>
                          <a:rPr lang="en-US" sz="1800" b="1" i="1">
                            <a:solidFill>
                              <a:schemeClr val="tx1"/>
                            </a:solidFill>
                            <a:latin typeface="Cambria Math" panose="02040503050406030204" pitchFamily="18" charset="0"/>
                          </a:rPr>
                          <m:t>𝒙</m:t>
                        </m:r>
                        <m:r>
                          <m:rPr>
                            <m:nor/>
                          </m:rPr>
                          <a:rPr lang="en-US" sz="1800" b="1" dirty="0">
                            <a:solidFill>
                              <a:schemeClr val="tx1"/>
                            </a:solidFill>
                            <a:latin typeface="Calibri" panose="020F0502020204030204" pitchFamily="34" charset="0"/>
                            <a:cs typeface="Calibri" panose="020F0502020204030204" pitchFamily="34" charset="0"/>
                          </a:rPr>
                          <m:t> </m:t>
                        </m:r>
                      </m:e>
                    </m:nary>
                  </m:oMath>
                </a14:m>
                <a:r>
                  <a:rPr lang="en-US" sz="1800" b="1" dirty="0">
                    <a:solidFill>
                      <a:srgbClr val="7371FF"/>
                    </a:solidFill>
                    <a:latin typeface="Calibri" panose="020F0502020204030204" pitchFamily="34" charset="0"/>
                    <a:cs typeface="Calibri" panose="020F0502020204030204" pitchFamily="34" charset="0"/>
                  </a:rPr>
                  <a:t> </a:t>
                </a:r>
              </a:p>
            </p:txBody>
          </p:sp>
        </mc:Choice>
        <mc:Fallback xmlns="">
          <p:sp>
            <p:nvSpPr>
              <p:cNvPr id="47" name="TextBox 46">
                <a:extLst>
                  <a:ext uri="{FF2B5EF4-FFF2-40B4-BE49-F238E27FC236}">
                    <a16:creationId xmlns:a16="http://schemas.microsoft.com/office/drawing/2014/main" id="{EDAE8E95-3FEE-8C4C-066D-845E913AF466}"/>
                  </a:ext>
                </a:extLst>
              </p:cNvPr>
              <p:cNvSpPr txBox="1">
                <a:spLocks noRot="1" noChangeAspect="1" noMove="1" noResize="1" noEditPoints="1" noAdjustHandles="1" noChangeArrowheads="1" noChangeShapeType="1" noTextEdit="1"/>
              </p:cNvSpPr>
              <p:nvPr/>
            </p:nvSpPr>
            <p:spPr>
              <a:xfrm>
                <a:off x="2670289" y="3410063"/>
                <a:ext cx="5026344" cy="491225"/>
              </a:xfrm>
              <a:prstGeom prst="rect">
                <a:avLst/>
              </a:prstGeom>
              <a:blipFill>
                <a:blip r:embed="rId4"/>
                <a:stretch>
                  <a:fillRect t="-72840" b="-1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C1B8D72-FFC5-B620-7DBF-2534877323A2}"/>
                  </a:ext>
                </a:extLst>
              </p:cNvPr>
              <p:cNvSpPr txBox="1"/>
              <p:nvPr/>
            </p:nvSpPr>
            <p:spPr>
              <a:xfrm>
                <a:off x="3660747" y="4031523"/>
                <a:ext cx="1297715" cy="342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𝒎𝒊𝒏</m:t>
                          </m:r>
                          <m:r>
                            <a:rPr lang="en-US" sz="1600" b="1" i="1" smtClean="0">
                              <a:latin typeface="Cambria Math" panose="02040503050406030204" pitchFamily="18" charset="0"/>
                            </a:rPr>
                            <m:t> </m:t>
                          </m:r>
                          <m:r>
                            <a:rPr lang="en-US" sz="1600" b="1" i="1">
                              <a:latin typeface="Cambria Math" panose="02040503050406030204" pitchFamily="18" charset="0"/>
                            </a:rPr>
                            <m:t>𝒙</m:t>
                          </m:r>
                        </m:e>
                        <m:sup>
                          <m:r>
                            <a:rPr lang="en-US" sz="1600" b="1" i="1">
                              <a:latin typeface="Cambria Math" panose="02040503050406030204" pitchFamily="18" charset="0"/>
                            </a:rPr>
                            <m:t>𝑻</m:t>
                          </m:r>
                        </m:sup>
                      </m:sSup>
                      <m:sSub>
                        <m:sSubPr>
                          <m:ctrlPr>
                            <a:rPr lang="en-US" sz="1600" b="1" i="1" smtClean="0">
                              <a:latin typeface="Cambria Math" panose="02040503050406030204" pitchFamily="18" charset="0"/>
                            </a:rPr>
                          </m:ctrlPr>
                        </m:sSubPr>
                        <m:e>
                          <m:r>
                            <a:rPr lang="en-US" sz="1600" b="1" i="1">
                              <a:latin typeface="Cambria Math" panose="02040503050406030204" pitchFamily="18" charset="0"/>
                            </a:rPr>
                            <m:t>𝑳</m:t>
                          </m:r>
                        </m:e>
                        <m:sub>
                          <m:r>
                            <a:rPr lang="en-US" sz="1600" b="1" i="1" smtClean="0">
                              <a:latin typeface="Cambria Math" panose="02040503050406030204" pitchFamily="18" charset="0"/>
                            </a:rPr>
                            <m:t>𝑮</m:t>
                          </m:r>
                        </m:sub>
                      </m:sSub>
                      <m:r>
                        <a:rPr lang="en-US" sz="1600" b="1" i="1">
                          <a:latin typeface="Cambria Math" panose="02040503050406030204" pitchFamily="18" charset="0"/>
                        </a:rPr>
                        <m:t>𝒙</m:t>
                      </m:r>
                      <m:r>
                        <m:rPr>
                          <m:nor/>
                        </m:rPr>
                        <a:rPr lang="en-US" sz="1600" b="1" dirty="0">
                          <a:latin typeface="Calibri" panose="020F0502020204030204" pitchFamily="34" charset="0"/>
                          <a:cs typeface="Calibri" panose="020F0502020204030204" pitchFamily="34" charset="0"/>
                        </a:rPr>
                        <m:t> </m:t>
                      </m:r>
                    </m:oMath>
                  </m:oMathPara>
                </a14:m>
                <a:endParaRPr lang="en-US" sz="1600" b="1" dirty="0">
                  <a:latin typeface="Calibri" panose="020F0502020204030204" pitchFamily="34" charset="0"/>
                  <a:cs typeface="Calibri" panose="020F0502020204030204" pitchFamily="34" charset="0"/>
                </a:endParaRPr>
              </a:p>
            </p:txBody>
          </p:sp>
        </mc:Choice>
        <mc:Fallback xmlns="">
          <p:sp>
            <p:nvSpPr>
              <p:cNvPr id="52" name="TextBox 51">
                <a:extLst>
                  <a:ext uri="{FF2B5EF4-FFF2-40B4-BE49-F238E27FC236}">
                    <a16:creationId xmlns:a16="http://schemas.microsoft.com/office/drawing/2014/main" id="{6C1B8D72-FFC5-B620-7DBF-2534877323A2}"/>
                  </a:ext>
                </a:extLst>
              </p:cNvPr>
              <p:cNvSpPr txBox="1">
                <a:spLocks noRot="1" noChangeAspect="1" noMove="1" noResize="1" noEditPoints="1" noAdjustHandles="1" noChangeArrowheads="1" noChangeShapeType="1" noTextEdit="1"/>
              </p:cNvSpPr>
              <p:nvPr/>
            </p:nvSpPr>
            <p:spPr>
              <a:xfrm>
                <a:off x="3660747" y="4031523"/>
                <a:ext cx="1297715" cy="342979"/>
              </a:xfrm>
              <a:prstGeom prst="rect">
                <a:avLst/>
              </a:prstGeom>
              <a:blipFill>
                <a:blip r:embed="rId5"/>
                <a:stretch>
                  <a:fillRect/>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02714A07-024B-2CAD-4980-EDD7BE9F74C9}"/>
              </a:ext>
            </a:extLst>
          </p:cNvPr>
          <p:cNvSpPr txBox="1"/>
          <p:nvPr/>
        </p:nvSpPr>
        <p:spPr>
          <a:xfrm>
            <a:off x="1437972" y="4056227"/>
            <a:ext cx="2614744"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Minimizing </a:t>
            </a:r>
            <a:r>
              <a:rPr lang="en-US" sz="1600" b="1" dirty="0" err="1">
                <a:latin typeface="Calibri" panose="020F0502020204030204" pitchFamily="34" charset="0"/>
                <a:cs typeface="Calibri" panose="020F0502020204030204" pitchFamily="34" charset="0"/>
              </a:rPr>
              <a:t>cutsize</a:t>
            </a:r>
            <a:endParaRPr lang="en-US" sz="16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09338C7-3AEC-55AC-EC74-195599175485}"/>
                  </a:ext>
                </a:extLst>
              </p:cNvPr>
              <p:cNvSpPr txBox="1"/>
              <p:nvPr/>
            </p:nvSpPr>
            <p:spPr>
              <a:xfrm>
                <a:off x="5661632" y="4014491"/>
                <a:ext cx="129075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𝑳</m:t>
                          </m:r>
                        </m:e>
                        <m:sub>
                          <m:r>
                            <a:rPr lang="en-US" sz="1600" b="1" i="1" smtClean="0">
                              <a:solidFill>
                                <a:schemeClr val="tx1"/>
                              </a:solidFill>
                              <a:latin typeface="Cambria Math" panose="02040503050406030204" pitchFamily="18" charset="0"/>
                            </a:rPr>
                            <m:t>𝑮</m:t>
                          </m:r>
                        </m:sub>
                      </m:sSub>
                      <m:r>
                        <a:rPr lang="en-US" sz="1600" b="1" i="1" smtClean="0">
                          <a:solidFill>
                            <a:schemeClr val="tx1"/>
                          </a:solidFill>
                          <a:latin typeface="Cambria Math" panose="02040503050406030204" pitchFamily="18" charset="0"/>
                        </a:rPr>
                        <m:t>𝒙</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𝝀</m:t>
                      </m:r>
                      <m:r>
                        <a:rPr lang="en-US" sz="1600" b="1" i="1" smtClean="0">
                          <a:solidFill>
                            <a:schemeClr val="tx1"/>
                          </a:solidFill>
                          <a:latin typeface="Cambria Math" panose="02040503050406030204" pitchFamily="18" charset="0"/>
                        </a:rPr>
                        <m:t>𝒙</m:t>
                      </m:r>
                    </m:oMath>
                  </m:oMathPara>
                </a14:m>
                <a:endParaRPr lang="en-US" sz="1600" dirty="0">
                  <a:solidFill>
                    <a:schemeClr val="tx1"/>
                  </a:solidFill>
                  <a:latin typeface="Calibri" panose="020F0502020204030204" pitchFamily="34" charset="0"/>
                  <a:cs typeface="Calibri" panose="020F0502020204030204" pitchFamily="34" charset="0"/>
                </a:endParaRPr>
              </a:p>
            </p:txBody>
          </p:sp>
        </mc:Choice>
        <mc:Fallback xmlns="">
          <p:sp>
            <p:nvSpPr>
              <p:cNvPr id="55" name="TextBox 54">
                <a:extLst>
                  <a:ext uri="{FF2B5EF4-FFF2-40B4-BE49-F238E27FC236}">
                    <a16:creationId xmlns:a16="http://schemas.microsoft.com/office/drawing/2014/main" id="{509338C7-3AEC-55AC-EC74-195599175485}"/>
                  </a:ext>
                </a:extLst>
              </p:cNvPr>
              <p:cNvSpPr txBox="1">
                <a:spLocks noRot="1" noChangeAspect="1" noMove="1" noResize="1" noEditPoints="1" noAdjustHandles="1" noChangeArrowheads="1" noChangeShapeType="1" noTextEdit="1"/>
              </p:cNvSpPr>
              <p:nvPr/>
            </p:nvSpPr>
            <p:spPr>
              <a:xfrm>
                <a:off x="5661632" y="4014491"/>
                <a:ext cx="1290759" cy="338554"/>
              </a:xfrm>
              <a:prstGeom prst="rect">
                <a:avLst/>
              </a:prstGeom>
              <a:blipFill>
                <a:blip r:embed="rId6"/>
                <a:stretch>
                  <a:fillRect/>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A504B634-764E-7A0B-080D-AA3D124CD275}"/>
              </a:ext>
            </a:extLst>
          </p:cNvPr>
          <p:cNvSpPr txBox="1"/>
          <p:nvPr/>
        </p:nvSpPr>
        <p:spPr>
          <a:xfrm>
            <a:off x="72887" y="1436317"/>
            <a:ext cx="1292009" cy="369332"/>
          </a:xfrm>
          <a:prstGeom prst="rect">
            <a:avLst/>
          </a:prstGeom>
          <a:noFill/>
        </p:spPr>
        <p:txBody>
          <a:bodyPr wrap="square" rtlCol="0">
            <a:spAutoFit/>
          </a:bodyPr>
          <a:lstStyle/>
          <a:p>
            <a:r>
              <a:rPr lang="en-US" sz="1800" b="1" dirty="0">
                <a:solidFill>
                  <a:srgbClr val="FF0000"/>
                </a:solidFill>
                <a:latin typeface="Calibri" panose="020F0502020204030204" pitchFamily="34" charset="0"/>
                <a:cs typeface="Calibri" panose="020F0502020204030204" pitchFamily="34" charset="0"/>
              </a:rPr>
              <a:t>Block 0</a:t>
            </a:r>
          </a:p>
        </p:txBody>
      </p:sp>
      <p:sp>
        <p:nvSpPr>
          <p:cNvPr id="58" name="Arrow: Right 57">
            <a:extLst>
              <a:ext uri="{FF2B5EF4-FFF2-40B4-BE49-F238E27FC236}">
                <a16:creationId xmlns:a16="http://schemas.microsoft.com/office/drawing/2014/main" id="{3565CD98-54F8-10C6-0797-53AC4B0EDDCF}"/>
              </a:ext>
            </a:extLst>
          </p:cNvPr>
          <p:cNvSpPr/>
          <p:nvPr/>
        </p:nvSpPr>
        <p:spPr>
          <a:xfrm>
            <a:off x="4999569" y="4014491"/>
            <a:ext cx="768704" cy="37704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Solve</a:t>
            </a:r>
          </a:p>
        </p:txBody>
      </p:sp>
      <p:sp>
        <p:nvSpPr>
          <p:cNvPr id="60" name="Frame 59">
            <a:extLst>
              <a:ext uri="{FF2B5EF4-FFF2-40B4-BE49-F238E27FC236}">
                <a16:creationId xmlns:a16="http://schemas.microsoft.com/office/drawing/2014/main" id="{E7C3C5C2-DE15-0570-21EE-7FA40893E877}"/>
              </a:ext>
            </a:extLst>
          </p:cNvPr>
          <p:cNvSpPr/>
          <p:nvPr/>
        </p:nvSpPr>
        <p:spPr>
          <a:xfrm>
            <a:off x="1391074" y="3961241"/>
            <a:ext cx="5608213" cy="1104806"/>
          </a:xfrm>
          <a:prstGeom prst="frame">
            <a:avLst>
              <a:gd name="adj1" fmla="val 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68A3613-08B8-0166-45D2-AB6DFBDD30A8}"/>
                  </a:ext>
                </a:extLst>
              </p:cNvPr>
              <p:cNvSpPr txBox="1"/>
              <p:nvPr/>
            </p:nvSpPr>
            <p:spPr>
              <a:xfrm>
                <a:off x="6999287" y="3981998"/>
                <a:ext cx="1813869" cy="338554"/>
              </a:xfrm>
              <a:prstGeom prst="rect">
                <a:avLst/>
              </a:prstGeom>
              <a:noFill/>
            </p:spPr>
            <p:txBody>
              <a:bodyPr wrap="square" rtlCol="0">
                <a:spAutoFit/>
              </a:bodyPr>
              <a:lstStyle/>
              <a:p>
                <a14:m>
                  <m:oMath xmlns:m="http://schemas.openxmlformats.org/officeDocument/2006/math">
                    <m:r>
                      <a:rPr lang="en-US" sz="1600" b="1" i="1" smtClean="0">
                        <a:latin typeface="Cambria Math" panose="02040503050406030204" pitchFamily="18" charset="0"/>
                      </a:rPr>
                      <m:t>𝝀</m:t>
                    </m:r>
                  </m:oMath>
                </a14:m>
                <a:r>
                  <a:rPr lang="en-US" sz="1600" dirty="0">
                    <a:latin typeface="Calibri" panose="020F0502020204030204" pitchFamily="34" charset="0"/>
                    <a:cs typeface="Calibri" panose="020F0502020204030204" pitchFamily="34" charset="0"/>
                  </a:rPr>
                  <a:t> is the eigenvalue</a:t>
                </a:r>
              </a:p>
            </p:txBody>
          </p:sp>
        </mc:Choice>
        <mc:Fallback xmlns="">
          <p:sp>
            <p:nvSpPr>
              <p:cNvPr id="61" name="TextBox 60">
                <a:extLst>
                  <a:ext uri="{FF2B5EF4-FFF2-40B4-BE49-F238E27FC236}">
                    <a16:creationId xmlns:a16="http://schemas.microsoft.com/office/drawing/2014/main" id="{968A3613-08B8-0166-45D2-AB6DFBDD30A8}"/>
                  </a:ext>
                </a:extLst>
              </p:cNvPr>
              <p:cNvSpPr txBox="1">
                <a:spLocks noRot="1" noChangeAspect="1" noMove="1" noResize="1" noEditPoints="1" noAdjustHandles="1" noChangeArrowheads="1" noChangeShapeType="1" noTextEdit="1"/>
              </p:cNvSpPr>
              <p:nvPr/>
            </p:nvSpPr>
            <p:spPr>
              <a:xfrm>
                <a:off x="6999287" y="3981998"/>
                <a:ext cx="1813869" cy="338554"/>
              </a:xfrm>
              <a:prstGeom prst="rect">
                <a:avLst/>
              </a:prstGeom>
              <a:blipFill>
                <a:blip r:embed="rId7"/>
                <a:stretch>
                  <a:fillRect t="-5357" b="-21429"/>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5087B98E-7FB3-BB62-0E78-C22206369C4F}"/>
              </a:ext>
            </a:extLst>
          </p:cNvPr>
          <p:cNvSpPr txBox="1"/>
          <p:nvPr/>
        </p:nvSpPr>
        <p:spPr>
          <a:xfrm>
            <a:off x="1417251" y="1154835"/>
            <a:ext cx="1292009" cy="369332"/>
          </a:xfrm>
          <a:prstGeom prst="rect">
            <a:avLst/>
          </a:prstGeom>
          <a:noFill/>
        </p:spPr>
        <p:txBody>
          <a:bodyPr wrap="square" rtlCol="0">
            <a:spAutoFit/>
          </a:bodyPr>
          <a:lstStyle/>
          <a:p>
            <a:r>
              <a:rPr lang="en-US" sz="1800" b="1" dirty="0">
                <a:solidFill>
                  <a:srgbClr val="FF0000"/>
                </a:solidFill>
                <a:latin typeface="Calibri" panose="020F0502020204030204" pitchFamily="34" charset="0"/>
                <a:cs typeface="Calibri" panose="020F0502020204030204" pitchFamily="34" charset="0"/>
              </a:rPr>
              <a:t>Block 1</a:t>
            </a:r>
          </a:p>
        </p:txBody>
      </p:sp>
      <p:sp>
        <p:nvSpPr>
          <p:cNvPr id="63" name="TextBox 62">
            <a:extLst>
              <a:ext uri="{FF2B5EF4-FFF2-40B4-BE49-F238E27FC236}">
                <a16:creationId xmlns:a16="http://schemas.microsoft.com/office/drawing/2014/main" id="{47F73F9D-453A-8291-2903-F94245CD5718}"/>
              </a:ext>
            </a:extLst>
          </p:cNvPr>
          <p:cNvSpPr txBox="1"/>
          <p:nvPr/>
        </p:nvSpPr>
        <p:spPr>
          <a:xfrm>
            <a:off x="1437972" y="4455474"/>
            <a:ext cx="3844532"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Minimizing </a:t>
            </a:r>
            <a:r>
              <a:rPr lang="en-US" sz="1600" b="1" dirty="0" err="1">
                <a:latin typeface="Calibri" panose="020F0502020204030204" pitchFamily="34" charset="0"/>
                <a:cs typeface="Calibri" panose="020F0502020204030204" pitchFamily="34" charset="0"/>
              </a:rPr>
              <a:t>cutsize</a:t>
            </a:r>
            <a:r>
              <a:rPr lang="en-US" sz="1600" b="1" dirty="0">
                <a:latin typeface="Calibri" panose="020F0502020204030204" pitchFamily="34" charset="0"/>
                <a:cs typeface="Calibri" panose="020F0502020204030204" pitchFamily="34" charset="0"/>
              </a:rPr>
              <a:t>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with balance  </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8B8C7B8-6CCD-2F9A-7DAC-F0F9BE172064}"/>
                  </a:ext>
                </a:extLst>
              </p:cNvPr>
              <p:cNvSpPr txBox="1"/>
              <p:nvPr/>
            </p:nvSpPr>
            <p:spPr>
              <a:xfrm>
                <a:off x="3687772" y="4421214"/>
                <a:ext cx="1297715" cy="631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𝒎𝒊𝒏</m:t>
                      </m:r>
                      <m:f>
                        <m:fPr>
                          <m:ctrlPr>
                            <a:rPr lang="en-US" sz="1600" b="1" i="1" smtClean="0">
                              <a:latin typeface="Cambria Math" panose="02040503050406030204" pitchFamily="18" charset="0"/>
                            </a:rPr>
                          </m:ctrlPr>
                        </m:fPr>
                        <m:num>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𝒙</m:t>
                              </m:r>
                            </m:e>
                            <m:sup>
                              <m:r>
                                <a:rPr lang="en-US" sz="1600" b="1" i="1" smtClean="0">
                                  <a:latin typeface="Cambria Math" panose="02040503050406030204" pitchFamily="18" charset="0"/>
                                </a:rPr>
                                <m:t>𝑻</m:t>
                              </m:r>
                            </m:sup>
                          </m:sSup>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𝑳</m:t>
                              </m:r>
                            </m:e>
                            <m:sub>
                              <m:r>
                                <a:rPr lang="en-US" sz="1600" b="1" i="1" smtClean="0">
                                  <a:latin typeface="Cambria Math" panose="02040503050406030204" pitchFamily="18" charset="0"/>
                                </a:rPr>
                                <m:t>𝑮</m:t>
                              </m:r>
                            </m:sub>
                          </m:sSub>
                          <m:r>
                            <a:rPr lang="en-US" sz="1600" b="1" i="1" smtClean="0">
                              <a:latin typeface="Cambria Math" panose="02040503050406030204" pitchFamily="18" charset="0"/>
                            </a:rPr>
                            <m:t> </m:t>
                          </m:r>
                          <m:r>
                            <a:rPr lang="en-US" sz="1600" b="1" i="1" smtClean="0">
                              <a:latin typeface="Cambria Math" panose="02040503050406030204" pitchFamily="18" charset="0"/>
                            </a:rPr>
                            <m:t>𝒙</m:t>
                          </m:r>
                        </m:num>
                        <m:den>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𝒙</m:t>
                              </m:r>
                            </m:e>
                            <m:sup>
                              <m:r>
                                <a:rPr lang="en-US" sz="1600" b="1" i="1" smtClean="0">
                                  <a:latin typeface="Cambria Math" panose="02040503050406030204" pitchFamily="18" charset="0"/>
                                </a:rPr>
                                <m:t>𝑻</m:t>
                              </m:r>
                            </m:sup>
                          </m:sSup>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𝑳</m:t>
                              </m:r>
                            </m:e>
                            <m:sub>
                              <m:r>
                                <a:rPr lang="en-US" sz="1600" b="1" i="1" smtClean="0">
                                  <a:latin typeface="Cambria Math" panose="02040503050406030204" pitchFamily="18" charset="0"/>
                                </a:rPr>
                                <m:t>𝑩</m:t>
                              </m:r>
                            </m:sub>
                          </m:sSub>
                          <m:r>
                            <a:rPr lang="en-US" sz="1600" b="1" i="1" smtClean="0">
                              <a:latin typeface="Cambria Math" panose="02040503050406030204" pitchFamily="18" charset="0"/>
                            </a:rPr>
                            <m:t>𝒙</m:t>
                          </m:r>
                        </m:den>
                      </m:f>
                      <m:r>
                        <m:rPr>
                          <m:nor/>
                        </m:rPr>
                        <a:rPr lang="en-US" sz="1600" b="1" dirty="0">
                          <a:latin typeface="Calibri" panose="020F0502020204030204" pitchFamily="34" charset="0"/>
                          <a:cs typeface="Calibri" panose="020F0502020204030204" pitchFamily="34" charset="0"/>
                        </a:rPr>
                        <m:t> </m:t>
                      </m:r>
                    </m:oMath>
                  </m:oMathPara>
                </a14:m>
                <a:endParaRPr lang="en-US" sz="1600" b="1" dirty="0">
                  <a:latin typeface="Calibri" panose="020F0502020204030204" pitchFamily="34" charset="0"/>
                  <a:cs typeface="Calibri" panose="020F0502020204030204" pitchFamily="34" charset="0"/>
                </a:endParaRPr>
              </a:p>
            </p:txBody>
          </p:sp>
        </mc:Choice>
        <mc:Fallback xmlns="">
          <p:sp>
            <p:nvSpPr>
              <p:cNvPr id="64" name="TextBox 63">
                <a:extLst>
                  <a:ext uri="{FF2B5EF4-FFF2-40B4-BE49-F238E27FC236}">
                    <a16:creationId xmlns:a16="http://schemas.microsoft.com/office/drawing/2014/main" id="{48B8C7B8-6CCD-2F9A-7DAC-F0F9BE172064}"/>
                  </a:ext>
                </a:extLst>
              </p:cNvPr>
              <p:cNvSpPr txBox="1">
                <a:spLocks noRot="1" noChangeAspect="1" noMove="1" noResize="1" noEditPoints="1" noAdjustHandles="1" noChangeArrowheads="1" noChangeShapeType="1" noTextEdit="1"/>
              </p:cNvSpPr>
              <p:nvPr/>
            </p:nvSpPr>
            <p:spPr>
              <a:xfrm>
                <a:off x="3687772" y="4421214"/>
                <a:ext cx="1297715" cy="6318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C5540C4-5755-0381-1A2C-2BB3D720F85F}"/>
                  </a:ext>
                </a:extLst>
              </p:cNvPr>
              <p:cNvSpPr txBox="1"/>
              <p:nvPr/>
            </p:nvSpPr>
            <p:spPr>
              <a:xfrm>
                <a:off x="5758283" y="4566773"/>
                <a:ext cx="129075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𝑳</m:t>
                          </m:r>
                        </m:e>
                        <m:sub>
                          <m:r>
                            <a:rPr lang="en-US" sz="1600" b="1" i="1" smtClean="0">
                              <a:solidFill>
                                <a:schemeClr val="tx1"/>
                              </a:solidFill>
                              <a:latin typeface="Cambria Math" panose="02040503050406030204" pitchFamily="18" charset="0"/>
                            </a:rPr>
                            <m:t>𝑮</m:t>
                          </m:r>
                        </m:sub>
                      </m:sSub>
                      <m:r>
                        <a:rPr lang="en-US" sz="1600" b="1" i="1" smtClean="0">
                          <a:solidFill>
                            <a:schemeClr val="tx1"/>
                          </a:solidFill>
                          <a:latin typeface="Cambria Math" panose="02040503050406030204" pitchFamily="18" charset="0"/>
                        </a:rPr>
                        <m:t>𝒙</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𝝀</m:t>
                      </m:r>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𝑳</m:t>
                          </m:r>
                        </m:e>
                        <m:sub>
                          <m:r>
                            <a:rPr lang="en-US" sz="1600" b="1" i="1" smtClean="0">
                              <a:solidFill>
                                <a:schemeClr val="tx1"/>
                              </a:solidFill>
                              <a:latin typeface="Cambria Math" panose="02040503050406030204" pitchFamily="18" charset="0"/>
                            </a:rPr>
                            <m:t>𝑩</m:t>
                          </m:r>
                        </m:sub>
                      </m:sSub>
                      <m:r>
                        <a:rPr lang="en-US" sz="1600" b="1" i="1" smtClean="0">
                          <a:solidFill>
                            <a:schemeClr val="tx1"/>
                          </a:solidFill>
                          <a:latin typeface="Cambria Math" panose="02040503050406030204" pitchFamily="18" charset="0"/>
                        </a:rPr>
                        <m:t>𝒙</m:t>
                      </m:r>
                    </m:oMath>
                  </m:oMathPara>
                </a14:m>
                <a:endParaRPr lang="en-US" sz="1600" dirty="0">
                  <a:solidFill>
                    <a:schemeClr val="tx1"/>
                  </a:solidFill>
                  <a:latin typeface="Calibri" panose="020F0502020204030204" pitchFamily="34" charset="0"/>
                  <a:cs typeface="Calibri" panose="020F0502020204030204" pitchFamily="34" charset="0"/>
                </a:endParaRPr>
              </a:p>
            </p:txBody>
          </p:sp>
        </mc:Choice>
        <mc:Fallback xmlns="">
          <p:sp>
            <p:nvSpPr>
              <p:cNvPr id="65" name="TextBox 64">
                <a:extLst>
                  <a:ext uri="{FF2B5EF4-FFF2-40B4-BE49-F238E27FC236}">
                    <a16:creationId xmlns:a16="http://schemas.microsoft.com/office/drawing/2014/main" id="{8C5540C4-5755-0381-1A2C-2BB3D720F85F}"/>
                  </a:ext>
                </a:extLst>
              </p:cNvPr>
              <p:cNvSpPr txBox="1">
                <a:spLocks noRot="1" noChangeAspect="1" noMove="1" noResize="1" noEditPoints="1" noAdjustHandles="1" noChangeArrowheads="1" noChangeShapeType="1" noTextEdit="1"/>
              </p:cNvSpPr>
              <p:nvPr/>
            </p:nvSpPr>
            <p:spPr>
              <a:xfrm>
                <a:off x="5758283" y="4566773"/>
                <a:ext cx="1290759" cy="338554"/>
              </a:xfrm>
              <a:prstGeom prst="rect">
                <a:avLst/>
              </a:prstGeom>
              <a:blipFill>
                <a:blip r:embed="rId9"/>
                <a:stretch>
                  <a:fillRect/>
                </a:stretch>
              </a:blipFill>
            </p:spPr>
            <p:txBody>
              <a:bodyPr/>
              <a:lstStyle/>
              <a:p>
                <a:r>
                  <a:rPr lang="en-US">
                    <a:noFill/>
                  </a:rPr>
                  <a:t> </a:t>
                </a:r>
              </a:p>
            </p:txBody>
          </p:sp>
        </mc:Fallback>
      </mc:AlternateContent>
      <p:sp>
        <p:nvSpPr>
          <p:cNvPr id="66" name="Arrow: Right 65">
            <a:extLst>
              <a:ext uri="{FF2B5EF4-FFF2-40B4-BE49-F238E27FC236}">
                <a16:creationId xmlns:a16="http://schemas.microsoft.com/office/drawing/2014/main" id="{1F7831C3-F474-C9B5-ACB3-1A2199121F23}"/>
              </a:ext>
            </a:extLst>
          </p:cNvPr>
          <p:cNvSpPr/>
          <p:nvPr/>
        </p:nvSpPr>
        <p:spPr>
          <a:xfrm>
            <a:off x="5008366" y="4573367"/>
            <a:ext cx="790298" cy="37704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Solve</a:t>
            </a:r>
          </a:p>
        </p:txBody>
      </p:sp>
      <p:sp>
        <p:nvSpPr>
          <p:cNvPr id="67" name="Arrow: Right 66">
            <a:extLst>
              <a:ext uri="{FF2B5EF4-FFF2-40B4-BE49-F238E27FC236}">
                <a16:creationId xmlns:a16="http://schemas.microsoft.com/office/drawing/2014/main" id="{2ACFA84E-3625-C446-7D2B-C76FE04A9768}"/>
              </a:ext>
            </a:extLst>
          </p:cNvPr>
          <p:cNvSpPr/>
          <p:nvPr/>
        </p:nvSpPr>
        <p:spPr>
          <a:xfrm>
            <a:off x="3242658" y="4034855"/>
            <a:ext cx="465560" cy="37704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Calibri" panose="020F0502020204030204" pitchFamily="34" charset="0"/>
              <a:cs typeface="Calibri" panose="020F0502020204030204" pitchFamily="34" charset="0"/>
            </a:endParaRPr>
          </a:p>
        </p:txBody>
      </p:sp>
      <p:sp>
        <p:nvSpPr>
          <p:cNvPr id="68" name="Arrow: Right 67">
            <a:extLst>
              <a:ext uri="{FF2B5EF4-FFF2-40B4-BE49-F238E27FC236}">
                <a16:creationId xmlns:a16="http://schemas.microsoft.com/office/drawing/2014/main" id="{20A389F5-03E3-B91C-511D-BD83838794C8}"/>
              </a:ext>
            </a:extLst>
          </p:cNvPr>
          <p:cNvSpPr/>
          <p:nvPr/>
        </p:nvSpPr>
        <p:spPr>
          <a:xfrm>
            <a:off x="3242658" y="4578014"/>
            <a:ext cx="465560" cy="37704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1EDC039-2CE8-0418-BA20-E0A445CE4568}"/>
                  </a:ext>
                </a:extLst>
              </p:cNvPr>
              <p:cNvSpPr txBox="1"/>
              <p:nvPr/>
            </p:nvSpPr>
            <p:spPr>
              <a:xfrm>
                <a:off x="6982670" y="4579246"/>
                <a:ext cx="1840168" cy="584775"/>
              </a:xfrm>
              <a:prstGeom prst="rect">
                <a:avLst/>
              </a:prstGeom>
              <a:noFill/>
            </p:spPr>
            <p:txBody>
              <a:bodyPr wrap="square" rtlCol="0">
                <a:spAutoFit/>
              </a:bodyPr>
              <a:lstStyle/>
              <a:p>
                <a14:m>
                  <m:oMath xmlns:m="http://schemas.openxmlformats.org/officeDocument/2006/math">
                    <m:r>
                      <a:rPr lang="en-US" sz="1600" b="1" i="1" smtClean="0">
                        <a:latin typeface="Cambria Math" panose="02040503050406030204" pitchFamily="18" charset="0"/>
                        <a:cs typeface="Calibri" panose="020F0502020204030204" pitchFamily="34" charset="0"/>
                      </a:rPr>
                      <m:t>𝑩</m:t>
                    </m:r>
                    <m:r>
                      <a:rPr lang="en-US" sz="1600" b="0" i="1" smtClean="0">
                        <a:latin typeface="Cambria Math" panose="02040503050406030204" pitchFamily="18" charset="0"/>
                        <a:cs typeface="Calibri" panose="020F0502020204030204" pitchFamily="34" charset="0"/>
                      </a:rPr>
                      <m:t> </m:t>
                    </m:r>
                  </m:oMath>
                </a14:m>
                <a:r>
                  <a:rPr lang="en-US" sz="1600" dirty="0">
                    <a:latin typeface="Calibri" panose="020F0502020204030204" pitchFamily="34" charset="0"/>
                    <a:cs typeface="Calibri" panose="020F0502020204030204" pitchFamily="34" charset="0"/>
                  </a:rPr>
                  <a:t>captures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vertex weights</a:t>
                </a:r>
              </a:p>
            </p:txBody>
          </p:sp>
        </mc:Choice>
        <mc:Fallback xmlns="">
          <p:sp>
            <p:nvSpPr>
              <p:cNvPr id="69" name="TextBox 68">
                <a:extLst>
                  <a:ext uri="{FF2B5EF4-FFF2-40B4-BE49-F238E27FC236}">
                    <a16:creationId xmlns:a16="http://schemas.microsoft.com/office/drawing/2014/main" id="{41EDC039-2CE8-0418-BA20-E0A445CE4568}"/>
                  </a:ext>
                </a:extLst>
              </p:cNvPr>
              <p:cNvSpPr txBox="1">
                <a:spLocks noRot="1" noChangeAspect="1" noMove="1" noResize="1" noEditPoints="1" noAdjustHandles="1" noChangeArrowheads="1" noChangeShapeType="1" noTextEdit="1"/>
              </p:cNvSpPr>
              <p:nvPr/>
            </p:nvSpPr>
            <p:spPr>
              <a:xfrm>
                <a:off x="6982670" y="4579246"/>
                <a:ext cx="1840168" cy="584775"/>
              </a:xfrm>
              <a:prstGeom prst="rect">
                <a:avLst/>
              </a:prstGeom>
              <a:blipFill>
                <a:blip r:embed="rId10"/>
                <a:stretch>
                  <a:fillRect l="-1656" t="-3125" b="-12500"/>
                </a:stretch>
              </a:blipFill>
            </p:spPr>
            <p:txBody>
              <a:bodyPr/>
              <a:lstStyle/>
              <a:p>
                <a:r>
                  <a:rPr lang="en-US">
                    <a:noFill/>
                  </a:rPr>
                  <a:t> </a:t>
                </a:r>
              </a:p>
            </p:txBody>
          </p:sp>
        </mc:Fallback>
      </mc:AlternateContent>
      <p:sp>
        <p:nvSpPr>
          <p:cNvPr id="71" name="Frame 70">
            <a:extLst>
              <a:ext uri="{FF2B5EF4-FFF2-40B4-BE49-F238E27FC236}">
                <a16:creationId xmlns:a16="http://schemas.microsoft.com/office/drawing/2014/main" id="{7DE62E7C-7B6A-0F49-184D-DF087A240477}"/>
              </a:ext>
            </a:extLst>
          </p:cNvPr>
          <p:cNvSpPr/>
          <p:nvPr/>
        </p:nvSpPr>
        <p:spPr>
          <a:xfrm>
            <a:off x="6458988" y="715550"/>
            <a:ext cx="2592043" cy="2567550"/>
          </a:xfrm>
          <a:prstGeom prst="frame">
            <a:avLst>
              <a:gd name="adj1" fmla="val 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a:extLst>
              <a:ext uri="{FF2B5EF4-FFF2-40B4-BE49-F238E27FC236}">
                <a16:creationId xmlns:a16="http://schemas.microsoft.com/office/drawing/2014/main" id="{A10494FC-1EB6-E670-B2B7-06F34C6AF8BA}"/>
              </a:ext>
            </a:extLst>
          </p:cNvPr>
          <p:cNvSpPr/>
          <p:nvPr/>
        </p:nvSpPr>
        <p:spPr>
          <a:xfrm>
            <a:off x="2658237" y="3453229"/>
            <a:ext cx="4294153" cy="422824"/>
          </a:xfrm>
          <a:prstGeom prst="frame">
            <a:avLst>
              <a:gd name="adj1" fmla="val 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26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7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4" grpId="0" animBg="1"/>
      <p:bldP spid="35" grpId="0"/>
      <p:bldP spid="36" grpId="0"/>
      <p:bldP spid="38" grpId="0" animBg="1"/>
      <p:bldP spid="40" grpId="0"/>
      <p:bldP spid="44" grpId="0"/>
      <p:bldP spid="47" grpId="0"/>
      <p:bldP spid="52" grpId="0"/>
      <p:bldP spid="53" grpId="0"/>
      <p:bldP spid="55" grpId="0"/>
      <p:bldP spid="56" grpId="0"/>
      <p:bldP spid="58" grpId="0" animBg="1"/>
      <p:bldP spid="60" grpId="0" animBg="1"/>
      <p:bldP spid="61" grpId="0"/>
      <p:bldP spid="62" grpId="0"/>
      <p:bldP spid="63" grpId="0"/>
      <p:bldP spid="64" grpId="0"/>
      <p:bldP spid="65" grpId="0"/>
      <p:bldP spid="66" grpId="0" animBg="1"/>
      <p:bldP spid="67" grpId="0" animBg="1"/>
      <p:bldP spid="68" grpId="0" animBg="1"/>
      <p:bldP spid="69" grpId="0"/>
      <p:bldP spid="71" grpId="0" animBg="1"/>
      <p:bldP spid="71" grpId="1" animBg="1"/>
      <p:bldP spid="72" grpId="0" animBg="1"/>
      <p:bldP spid="7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ff9a39b978_1_875"/>
          <p:cNvSpPr txBox="1">
            <a:spLocks noGrp="1"/>
          </p:cNvSpPr>
          <p:nvPr>
            <p:ph type="title"/>
          </p:nvPr>
        </p:nvSpPr>
        <p:spPr>
          <a:xfrm>
            <a:off x="628650" y="-10715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Effect of supervision: ISPD98 IBM14</a:t>
            </a:r>
            <a:endParaRPr b="1" dirty="0">
              <a:solidFill>
                <a:srgbClr val="4A86E8"/>
              </a:solidFill>
            </a:endParaRPr>
          </a:p>
        </p:txBody>
      </p:sp>
      <p:pic>
        <p:nvPicPr>
          <p:cNvPr id="2" name="Google Shape;633;gff9a39b978_1_921">
            <a:extLst>
              <a:ext uri="{FF2B5EF4-FFF2-40B4-BE49-F238E27FC236}">
                <a16:creationId xmlns:a16="http://schemas.microsoft.com/office/drawing/2014/main" id="{3C363608-AD69-BAB8-9554-A01A1C00A09A}"/>
              </a:ext>
            </a:extLst>
          </p:cNvPr>
          <p:cNvPicPr preferRelativeResize="0"/>
          <p:nvPr/>
        </p:nvPicPr>
        <p:blipFill rotWithShape="1">
          <a:blip r:embed="rId3">
            <a:alphaModFix/>
          </a:blip>
          <a:srcRect/>
          <a:stretch/>
        </p:blipFill>
        <p:spPr>
          <a:xfrm>
            <a:off x="4908107" y="1028552"/>
            <a:ext cx="3791180" cy="2834144"/>
          </a:xfrm>
          <a:prstGeom prst="rect">
            <a:avLst/>
          </a:prstGeom>
          <a:noFill/>
          <a:ln w="19050" cap="flat" cmpd="sng">
            <a:solidFill>
              <a:schemeClr val="dk2"/>
            </a:solidFill>
            <a:prstDash val="solid"/>
            <a:round/>
            <a:headEnd type="none" w="sm" len="sm"/>
            <a:tailEnd type="none" w="sm" len="sm"/>
          </a:ln>
        </p:spPr>
      </p:pic>
      <p:pic>
        <p:nvPicPr>
          <p:cNvPr id="7" name="Google Shape;634;gff9a39b978_1_921">
            <a:extLst>
              <a:ext uri="{FF2B5EF4-FFF2-40B4-BE49-F238E27FC236}">
                <a16:creationId xmlns:a16="http://schemas.microsoft.com/office/drawing/2014/main" id="{8C9E2DD5-09B9-D7A6-1EB8-D5ECEAE5F600}"/>
              </a:ext>
            </a:extLst>
          </p:cNvPr>
          <p:cNvPicPr preferRelativeResize="0"/>
          <p:nvPr/>
        </p:nvPicPr>
        <p:blipFill rotWithShape="1">
          <a:blip r:embed="rId4">
            <a:alphaModFix/>
          </a:blip>
          <a:srcRect/>
          <a:stretch/>
        </p:blipFill>
        <p:spPr>
          <a:xfrm>
            <a:off x="444713" y="1028552"/>
            <a:ext cx="3731361" cy="2834144"/>
          </a:xfrm>
          <a:prstGeom prst="rect">
            <a:avLst/>
          </a:prstGeom>
          <a:noFill/>
          <a:ln w="19050" cap="flat" cmpd="sng">
            <a:solidFill>
              <a:schemeClr val="dk2"/>
            </a:solidFill>
            <a:prstDash val="solid"/>
            <a:round/>
            <a:headEnd type="none" w="sm" len="sm"/>
            <a:tailEnd type="none" w="sm" len="sm"/>
          </a:ln>
        </p:spPr>
      </p:pic>
      <p:sp>
        <p:nvSpPr>
          <p:cNvPr id="8" name="Google Shape;635;gff9a39b978_1_921">
            <a:extLst>
              <a:ext uri="{FF2B5EF4-FFF2-40B4-BE49-F238E27FC236}">
                <a16:creationId xmlns:a16="http://schemas.microsoft.com/office/drawing/2014/main" id="{6FAE9F44-5363-91B0-D9FF-5C9AE0A0AE40}"/>
              </a:ext>
            </a:extLst>
          </p:cNvPr>
          <p:cNvSpPr txBox="1"/>
          <p:nvPr/>
        </p:nvSpPr>
        <p:spPr>
          <a:xfrm>
            <a:off x="1225470" y="656226"/>
            <a:ext cx="2852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latin typeface="Calibri"/>
                <a:ea typeface="Calibri"/>
                <a:cs typeface="Calibri"/>
                <a:sym typeface="Calibri"/>
              </a:rPr>
              <a:t>Without supervision</a:t>
            </a:r>
            <a:endParaRPr sz="1800" b="1" i="0" u="none" strike="noStrike" cap="none" dirty="0">
              <a:latin typeface="Calibri"/>
              <a:ea typeface="Calibri"/>
              <a:cs typeface="Calibri"/>
              <a:sym typeface="Calibri"/>
            </a:endParaRPr>
          </a:p>
        </p:txBody>
      </p:sp>
      <p:sp>
        <p:nvSpPr>
          <p:cNvPr id="9" name="Google Shape;636;gff9a39b978_1_921">
            <a:extLst>
              <a:ext uri="{FF2B5EF4-FFF2-40B4-BE49-F238E27FC236}">
                <a16:creationId xmlns:a16="http://schemas.microsoft.com/office/drawing/2014/main" id="{5C9E7815-C917-7104-4F65-3D5EFB1184CF}"/>
              </a:ext>
            </a:extLst>
          </p:cNvPr>
          <p:cNvSpPr txBox="1"/>
          <p:nvPr/>
        </p:nvSpPr>
        <p:spPr>
          <a:xfrm>
            <a:off x="5878823" y="658730"/>
            <a:ext cx="2852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latin typeface="Calibri"/>
                <a:ea typeface="Calibri"/>
                <a:cs typeface="Calibri"/>
                <a:sym typeface="Calibri"/>
              </a:rPr>
              <a:t>With supervision</a:t>
            </a:r>
            <a:endParaRPr sz="1800" b="1" i="0" u="none" strike="noStrike" cap="none" dirty="0">
              <a:latin typeface="Calibri"/>
              <a:ea typeface="Calibri"/>
              <a:cs typeface="Calibri"/>
              <a:sym typeface="Calibri"/>
            </a:endParaRPr>
          </a:p>
        </p:txBody>
      </p:sp>
      <p:sp>
        <p:nvSpPr>
          <p:cNvPr id="10" name="Google Shape;637;gff9a39b978_1_921">
            <a:extLst>
              <a:ext uri="{FF2B5EF4-FFF2-40B4-BE49-F238E27FC236}">
                <a16:creationId xmlns:a16="http://schemas.microsoft.com/office/drawing/2014/main" id="{48DD61FC-EC20-9B92-BB3B-7DCE885DE1F6}"/>
              </a:ext>
            </a:extLst>
          </p:cNvPr>
          <p:cNvSpPr txBox="1"/>
          <p:nvPr/>
        </p:nvSpPr>
        <p:spPr>
          <a:xfrm>
            <a:off x="1629339" y="4249803"/>
            <a:ext cx="6557535" cy="1231076"/>
          </a:xfrm>
          <a:prstGeom prst="rect">
            <a:avLst/>
          </a:prstGeom>
          <a:noFill/>
          <a:ln>
            <a:noFill/>
          </a:ln>
        </p:spPr>
        <p:txBody>
          <a:bodyPr spcFirstLastPara="1" wrap="square" lIns="91425" tIns="91425" rIns="91425" bIns="91425" anchor="t" anchorCtr="0">
            <a:spAutoFit/>
          </a:bodyPr>
          <a:lstStyle/>
          <a:p>
            <a:pPr marL="425450" indent="-285750">
              <a:buSzPts val="1400"/>
              <a:buFont typeface="Arial" panose="020B0604020202020204" pitchFamily="34" charset="0"/>
              <a:buChar char="•"/>
            </a:pPr>
            <a:r>
              <a:rPr lang="en" sz="1800" i="0" u="none" strike="noStrike" cap="none" dirty="0">
                <a:solidFill>
                  <a:srgbClr val="000000"/>
                </a:solidFill>
                <a:latin typeface="Calibri" panose="020F0502020204030204" pitchFamily="34" charset="0"/>
                <a:ea typeface="Calibri"/>
                <a:cs typeface="Calibri" panose="020F0502020204030204" pitchFamily="34" charset="0"/>
                <a:sym typeface="Calibri"/>
              </a:rPr>
              <a:t>The distinction between the partitioned vertices is </a:t>
            </a:r>
            <a:r>
              <a:rPr lang="en" sz="1800" b="1" dirty="0">
                <a:latin typeface="Calibri" panose="020F0502020204030204" pitchFamily="34" charset="0"/>
                <a:ea typeface="Calibri"/>
                <a:cs typeface="Calibri" panose="020F0502020204030204" pitchFamily="34" charset="0"/>
                <a:sym typeface="Calibri"/>
              </a:rPr>
              <a:t>clearer</a:t>
            </a:r>
          </a:p>
          <a:p>
            <a:pPr marL="425450" indent="-285750">
              <a:buSzPts val="1400"/>
              <a:buFont typeface="Arial" panose="020B0604020202020204" pitchFamily="34" charset="0"/>
              <a:buChar char="•"/>
            </a:pPr>
            <a:r>
              <a:rPr lang="en" sz="1800" i="0" u="none" strike="noStrike" cap="none" dirty="0">
                <a:solidFill>
                  <a:srgbClr val="000000"/>
                </a:solidFill>
                <a:latin typeface="Calibri" panose="020F0502020204030204" pitchFamily="34" charset="0"/>
                <a:ea typeface="Calibri"/>
                <a:cs typeface="Calibri" panose="020F0502020204030204" pitchFamily="34" charset="0"/>
                <a:sym typeface="Calibri"/>
              </a:rPr>
              <a:t>Supervision </a:t>
            </a:r>
            <a:r>
              <a:rPr lang="en" sz="1800" dirty="0">
                <a:latin typeface="Calibri" panose="020F0502020204030204" pitchFamily="34" charset="0"/>
                <a:ea typeface="Calibri"/>
                <a:cs typeface="Calibri" panose="020F0502020204030204" pitchFamily="34" charset="0"/>
                <a:sym typeface="Calibri"/>
              </a:rPr>
              <a:t>generates</a:t>
            </a:r>
            <a:r>
              <a:rPr lang="en" sz="180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 sz="1800" b="1" i="0" u="none" strike="noStrike" cap="none" dirty="0">
                <a:solidFill>
                  <a:schemeClr val="tx1"/>
                </a:solidFill>
                <a:latin typeface="Calibri" panose="020F0502020204030204" pitchFamily="34" charset="0"/>
                <a:ea typeface="Calibri"/>
                <a:cs typeface="Calibri" panose="020F0502020204030204" pitchFamily="34" charset="0"/>
                <a:sym typeface="Calibri"/>
              </a:rPr>
              <a:t>better</a:t>
            </a:r>
            <a:r>
              <a:rPr lang="en" sz="1800" i="0" u="none" strike="noStrike" cap="none" dirty="0">
                <a:solidFill>
                  <a:srgbClr val="000000"/>
                </a:solidFill>
                <a:latin typeface="Calibri" panose="020F0502020204030204" pitchFamily="34" charset="0"/>
                <a:ea typeface="Calibri"/>
                <a:cs typeface="Calibri" panose="020F0502020204030204" pitchFamily="34" charset="0"/>
                <a:sym typeface="Calibri"/>
              </a:rPr>
              <a:t> spectral embedding</a:t>
            </a:r>
          </a:p>
          <a:p>
            <a:pPr marL="139700">
              <a:buSzPts val="1400"/>
            </a:pPr>
            <a:endParaRPr lang="en" sz="16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317500" rtl="0">
              <a:lnSpc>
                <a:spcPct val="100000"/>
              </a:lnSpc>
              <a:spcBef>
                <a:spcPts val="0"/>
              </a:spcBef>
              <a:spcAft>
                <a:spcPts val="0"/>
              </a:spcAft>
              <a:buSzPts val="1400"/>
              <a:buFont typeface="Arial" panose="020B0604020202020204" pitchFamily="34" charset="0"/>
              <a:buChar char="•"/>
            </a:pPr>
            <a:endParaRPr lang="en" sz="1600" dirty="0">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5BFB4D-BDEB-7CE5-6061-71D215054D2E}"/>
                  </a:ext>
                </a:extLst>
              </p:cNvPr>
              <p:cNvSpPr txBox="1"/>
              <p:nvPr/>
            </p:nvSpPr>
            <p:spPr>
              <a:xfrm>
                <a:off x="-76604" y="1899540"/>
                <a:ext cx="2981305" cy="1077218"/>
              </a:xfrm>
              <a:prstGeom prst="rect">
                <a:avLst/>
              </a:prstGeom>
              <a:noFill/>
            </p:spPr>
            <p:txBody>
              <a:bodyPr wrap="square" rtlCol="0">
                <a:spAutoFit/>
              </a:bodyPr>
              <a:lstStyle/>
              <a:p>
                <a:pPr algn="ctr"/>
                <a:br>
                  <a:rPr lang="en-US" sz="1600" b="1" dirty="0">
                    <a:solidFill>
                      <a:schemeClr val="tx1"/>
                    </a:solidFill>
                    <a:latin typeface="Calibri" panose="020F0502020204030204" pitchFamily="34" charset="0"/>
                    <a:ea typeface="Calibri"/>
                    <a:cs typeface="Calibri" panose="020F0502020204030204" pitchFamily="34" charset="0"/>
                    <a:sym typeface="Calibri"/>
                  </a:rPr>
                </a:br>
                <a:r>
                  <a:rPr lang="en-US" sz="1600" b="1" dirty="0">
                    <a:solidFill>
                      <a:schemeClr val="tx1"/>
                    </a:solidFill>
                    <a:latin typeface="Calibri" panose="020F0502020204030204" pitchFamily="34" charset="0"/>
                    <a:ea typeface="Calibri"/>
                    <a:cs typeface="Calibri" panose="020F0502020204030204" pitchFamily="34" charset="0"/>
                    <a:sym typeface="Calibri"/>
                  </a:rPr>
                  <a:t>Standard embedding</a:t>
                </a:r>
                <a:r>
                  <a:rPr lang="en-US" sz="1600" dirty="0">
                    <a:solidFill>
                      <a:schemeClr val="tx1"/>
                    </a:solidFill>
                    <a:latin typeface="Calibri" panose="020F0502020204030204" pitchFamily="34" charset="0"/>
                    <a:ea typeface="Calibri"/>
                    <a:cs typeface="Calibri" panose="020F0502020204030204" pitchFamily="34" charset="0"/>
                    <a:sym typeface="Calibri"/>
                  </a:rPr>
                  <a:t> </a:t>
                </a:r>
                <a:endParaRPr lang="en-US" sz="1600" dirty="0">
                  <a:solidFill>
                    <a:schemeClr val="tx1"/>
                  </a:solidFill>
                  <a:latin typeface="Cambria Math" panose="02040503050406030204" pitchFamily="18" charset="0"/>
                  <a:ea typeface="Calibri"/>
                  <a:cs typeface="Calibri"/>
                  <a:sym typeface="Calibri"/>
                </a:endParaRPr>
              </a:p>
              <a:p>
                <a:pPr algn="ctr"/>
                <a14:m>
                  <m:oMath xmlns:m="http://schemas.openxmlformats.org/officeDocument/2006/math">
                    <m:r>
                      <m:rPr>
                        <m:sty m:val="p"/>
                      </m:rPr>
                      <a:rPr lang="en-US" sz="1600">
                        <a:solidFill>
                          <a:schemeClr val="tx1"/>
                        </a:solidFill>
                        <a:latin typeface="Cambria Math" panose="02040503050406030204" pitchFamily="18" charset="0"/>
                        <a:ea typeface="Calibri"/>
                        <a:cs typeface="Calibri"/>
                        <a:sym typeface="Calibri"/>
                      </a:rPr>
                      <m:t>L</m:t>
                    </m:r>
                    <m:r>
                      <a:rPr lang="en-US" sz="1600" b="0" i="1" smtClean="0">
                        <a:solidFill>
                          <a:schemeClr val="tx1"/>
                        </a:solidFill>
                        <a:latin typeface="Cambria Math" panose="02040503050406030204" pitchFamily="18" charset="0"/>
                        <a:ea typeface="Calibri"/>
                        <a:cs typeface="Calibri"/>
                        <a:sym typeface="Calibri"/>
                      </a:rPr>
                      <m:t>𝑥</m:t>
                    </m:r>
                    <m:r>
                      <a:rPr lang="en-US" sz="1600" i="1" smtClean="0">
                        <a:solidFill>
                          <a:schemeClr val="tx1"/>
                        </a:solidFill>
                        <a:latin typeface="Cambria Math" panose="02040503050406030204" pitchFamily="18" charset="0"/>
                        <a:ea typeface="Calibri"/>
                        <a:cs typeface="Calibri"/>
                        <a:sym typeface="Calibri"/>
                      </a:rPr>
                      <m:t>=</m:t>
                    </m:r>
                    <m:r>
                      <a:rPr lang="en-US" sz="1600" b="0" i="1" smtClean="0">
                        <a:solidFill>
                          <a:schemeClr val="tx1"/>
                        </a:solidFill>
                        <a:latin typeface="Cambria Math" panose="02040503050406030204" pitchFamily="18" charset="0"/>
                        <a:ea typeface="Calibri"/>
                        <a:cs typeface="Calibri"/>
                        <a:sym typeface="Calibri"/>
                      </a:rPr>
                      <m:t>𝜆</m:t>
                    </m:r>
                    <m:r>
                      <a:rPr lang="en-US" sz="1600" b="0" i="1" smtClean="0">
                        <a:solidFill>
                          <a:schemeClr val="tx1"/>
                        </a:solidFill>
                        <a:latin typeface="Cambria Math" panose="02040503050406030204" pitchFamily="18" charset="0"/>
                        <a:ea typeface="Calibri"/>
                        <a:cs typeface="Calibri"/>
                        <a:sym typeface="Calibri"/>
                      </a:rPr>
                      <m:t>𝑥</m:t>
                    </m:r>
                    <m:r>
                      <a:rPr lang="en-US" sz="1600" b="0" i="1" smtClean="0">
                        <a:solidFill>
                          <a:schemeClr val="tx1"/>
                        </a:solidFill>
                        <a:latin typeface="Cambria Math" panose="02040503050406030204" pitchFamily="18" charset="0"/>
                        <a:ea typeface="Calibri"/>
                        <a:cs typeface="Calibri"/>
                        <a:sym typeface="Calibri"/>
                      </a:rPr>
                      <m:t>  </m:t>
                    </m:r>
                  </m:oMath>
                </a14:m>
                <a:r>
                  <a:rPr lang="en-US" sz="1600" i="0" u="none" strike="noStrike" cap="none" dirty="0">
                    <a:solidFill>
                      <a:schemeClr val="tx1"/>
                    </a:solidFill>
                    <a:latin typeface="Calibri" panose="020F0502020204030204" pitchFamily="34" charset="0"/>
                    <a:ea typeface="Calibri"/>
                    <a:cs typeface="Calibri" panose="020F0502020204030204" pitchFamily="34" charset="0"/>
                    <a:sym typeface="Calibri"/>
                  </a:rPr>
                  <a:t> </a:t>
                </a:r>
                <a:endParaRPr lang="en" sz="160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algn="ctr"/>
                <a:endParaRPr lang="en-US" sz="1600" dirty="0">
                  <a:solidFill>
                    <a:schemeClr val="tx1"/>
                  </a:solidFill>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F45BFB4D-BDEB-7CE5-6061-71D215054D2E}"/>
                  </a:ext>
                </a:extLst>
              </p:cNvPr>
              <p:cNvSpPr txBox="1">
                <a:spLocks noRot="1" noChangeAspect="1" noMove="1" noResize="1" noEditPoints="1" noAdjustHandles="1" noChangeArrowheads="1" noChangeShapeType="1" noTextEdit="1"/>
              </p:cNvSpPr>
              <p:nvPr/>
            </p:nvSpPr>
            <p:spPr>
              <a:xfrm>
                <a:off x="-76604" y="1899540"/>
                <a:ext cx="2981305" cy="10772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6F653C-1F99-619F-EDDE-71D1C39EB075}"/>
                  </a:ext>
                </a:extLst>
              </p:cNvPr>
              <p:cNvSpPr txBox="1"/>
              <p:nvPr/>
            </p:nvSpPr>
            <p:spPr>
              <a:xfrm>
                <a:off x="4396644" y="1889689"/>
                <a:ext cx="3222626" cy="1077218"/>
              </a:xfrm>
              <a:prstGeom prst="rect">
                <a:avLst/>
              </a:prstGeom>
              <a:noFill/>
            </p:spPr>
            <p:txBody>
              <a:bodyPr wrap="square" rtlCol="0">
                <a:spAutoFit/>
              </a:bodyPr>
              <a:lstStyle/>
              <a:p>
                <a:pPr algn="ctr"/>
                <a:br>
                  <a:rPr lang="en-US" sz="1600" b="1" dirty="0">
                    <a:latin typeface="Calibri" panose="020F0502020204030204" pitchFamily="34" charset="0"/>
                    <a:ea typeface="Calibri"/>
                    <a:cs typeface="Calibri" panose="020F0502020204030204" pitchFamily="34" charset="0"/>
                    <a:sym typeface="Calibri"/>
                  </a:rPr>
                </a:br>
                <a:r>
                  <a:rPr lang="en-US" sz="1600" b="1" dirty="0">
                    <a:latin typeface="Calibri" panose="020F0502020204030204" pitchFamily="34" charset="0"/>
                    <a:ea typeface="Calibri"/>
                    <a:cs typeface="Calibri" panose="020F0502020204030204" pitchFamily="34" charset="0"/>
                    <a:sym typeface="Calibri"/>
                  </a:rPr>
                  <a:t>Generalized embedding</a:t>
                </a:r>
                <a:r>
                  <a:rPr lang="en-US" sz="1600" dirty="0">
                    <a:latin typeface="Calibri" panose="020F0502020204030204" pitchFamily="34" charset="0"/>
                    <a:ea typeface="Calibri"/>
                    <a:cs typeface="Calibri" panose="020F0502020204030204" pitchFamily="34" charset="0"/>
                    <a:sym typeface="Calibri"/>
                  </a:rPr>
                  <a:t> </a:t>
                </a:r>
                <a:br>
                  <a:rPr lang="en-US" sz="1600" dirty="0">
                    <a:latin typeface="Calibri" panose="020F0502020204030204" pitchFamily="34" charset="0"/>
                    <a:ea typeface="Calibri"/>
                    <a:cs typeface="Calibri" panose="020F0502020204030204" pitchFamily="34" charset="0"/>
                    <a:sym typeface="Calibri"/>
                  </a:rPr>
                </a:br>
                <a14:m>
                  <m:oMath xmlns:m="http://schemas.openxmlformats.org/officeDocument/2006/math">
                    <m:r>
                      <m:rPr>
                        <m:sty m:val="p"/>
                      </m:rPr>
                      <a:rPr lang="en-US" sz="1600">
                        <a:latin typeface="Cambria Math" panose="02040503050406030204" pitchFamily="18" charset="0"/>
                        <a:ea typeface="Calibri"/>
                        <a:cs typeface="Calibri"/>
                        <a:sym typeface="Calibri"/>
                      </a:rPr>
                      <m:t>L</m:t>
                    </m:r>
                    <m:r>
                      <a:rPr lang="en-US" sz="1600" b="0" i="1" smtClean="0">
                        <a:latin typeface="Cambria Math" panose="02040503050406030204" pitchFamily="18" charset="0"/>
                        <a:ea typeface="Calibri"/>
                        <a:cs typeface="Calibri"/>
                        <a:sym typeface="Calibri"/>
                      </a:rPr>
                      <m:t>𝑥</m:t>
                    </m:r>
                    <m:r>
                      <a:rPr lang="en-US" sz="1600" i="1" smtClean="0">
                        <a:latin typeface="Cambria Math" panose="02040503050406030204" pitchFamily="18" charset="0"/>
                        <a:ea typeface="Calibri"/>
                        <a:cs typeface="Calibri"/>
                        <a:sym typeface="Calibri"/>
                      </a:rPr>
                      <m:t>=</m:t>
                    </m:r>
                    <m:r>
                      <a:rPr lang="en-US" sz="1600" b="0" i="1" smtClean="0">
                        <a:latin typeface="Cambria Math" panose="02040503050406030204" pitchFamily="18" charset="0"/>
                        <a:ea typeface="Calibri"/>
                        <a:cs typeface="Calibri"/>
                        <a:sym typeface="Calibri"/>
                      </a:rPr>
                      <m:t>𝜆</m:t>
                    </m:r>
                    <m:r>
                      <a:rPr lang="en-US" sz="1600" b="0" i="1" smtClean="0">
                        <a:latin typeface="Cambria Math" panose="02040503050406030204" pitchFamily="18" charset="0"/>
                        <a:ea typeface="Calibri"/>
                        <a:cs typeface="Calibri"/>
                        <a:sym typeface="Calibri"/>
                      </a:rPr>
                      <m:t>𝐵𝑥</m:t>
                    </m:r>
                    <m:r>
                      <a:rPr lang="en-US" sz="1600" b="0" i="1" smtClean="0">
                        <a:latin typeface="Cambria Math" panose="02040503050406030204" pitchFamily="18" charset="0"/>
                        <a:ea typeface="Calibri"/>
                        <a:cs typeface="Calibri"/>
                        <a:sym typeface="Calibri"/>
                      </a:rPr>
                      <m:t>  </m:t>
                    </m:r>
                  </m:oMath>
                </a14:m>
                <a:r>
                  <a:rPr lang="en-US" sz="160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endParaRPr lang="en" sz="16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algn="ctr"/>
                <a:endParaRPr lang="en-US" sz="1600" dirty="0">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BA6F653C-1F99-619F-EDDE-71D1C39EB075}"/>
                  </a:ext>
                </a:extLst>
              </p:cNvPr>
              <p:cNvSpPr txBox="1">
                <a:spLocks noRot="1" noChangeAspect="1" noMove="1" noResize="1" noEditPoints="1" noAdjustHandles="1" noChangeArrowheads="1" noChangeShapeType="1" noTextEdit="1"/>
              </p:cNvSpPr>
              <p:nvPr/>
            </p:nvSpPr>
            <p:spPr>
              <a:xfrm>
                <a:off x="4396644" y="1889689"/>
                <a:ext cx="3222626" cy="1077218"/>
              </a:xfrm>
              <a:prstGeom prst="rect">
                <a:avLst/>
              </a:prstGeom>
              <a:blipFill>
                <a:blip r:embed="rId6"/>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2EB11CB-6DDB-6E8A-F26B-DD82EF46E871}"/>
              </a:ext>
            </a:extLst>
          </p:cNvPr>
          <p:cNvSpPr txBox="1"/>
          <p:nvPr/>
        </p:nvSpPr>
        <p:spPr>
          <a:xfrm>
            <a:off x="2378118" y="3862696"/>
            <a:ext cx="4527201" cy="584775"/>
          </a:xfrm>
          <a:prstGeom prst="rect">
            <a:avLst/>
          </a:prstGeom>
          <a:noFill/>
        </p:spPr>
        <p:txBody>
          <a:bodyPr wrap="none" rtlCol="0">
            <a:spAutoFit/>
          </a:bodyPr>
          <a:lstStyle/>
          <a:p>
            <a:r>
              <a:rPr lang="en-US" sz="1600" b="1" i="0" u="none" strike="noStrike" cap="none" dirty="0">
                <a:solidFill>
                  <a:srgbClr val="FF0000"/>
                </a:solidFill>
                <a:latin typeface="Calibri"/>
                <a:ea typeface="Calibri"/>
                <a:cs typeface="Calibri"/>
                <a:sym typeface="Calibri"/>
              </a:rPr>
              <a:t>Red</a:t>
            </a:r>
            <a:r>
              <a:rPr lang="en-US" sz="1600" i="0" u="none" strike="noStrike" cap="none" dirty="0">
                <a:solidFill>
                  <a:srgbClr val="FF0000"/>
                </a:solidFill>
                <a:latin typeface="Calibri"/>
                <a:ea typeface="Calibri"/>
                <a:cs typeface="Calibri"/>
                <a:sym typeface="Calibri"/>
              </a:rPr>
              <a:t> </a:t>
            </a:r>
            <a:r>
              <a:rPr lang="en-US" sz="1600" i="0" u="none" strike="noStrike" cap="none" dirty="0">
                <a:solidFill>
                  <a:srgbClr val="000000"/>
                </a:solidFill>
                <a:latin typeface="Calibri"/>
                <a:ea typeface="Calibri"/>
                <a:cs typeface="Calibri"/>
                <a:sym typeface="Calibri"/>
              </a:rPr>
              <a:t>and </a:t>
            </a:r>
            <a:r>
              <a:rPr lang="en-US" sz="1600" b="1" i="0" u="none" strike="noStrike" cap="none" dirty="0">
                <a:solidFill>
                  <a:srgbClr val="0000FF"/>
                </a:solidFill>
                <a:latin typeface="Calibri"/>
                <a:ea typeface="Calibri"/>
                <a:cs typeface="Calibri"/>
                <a:sym typeface="Calibri"/>
              </a:rPr>
              <a:t>blue</a:t>
            </a:r>
            <a:r>
              <a:rPr lang="en-US" sz="1600" i="0" u="none" strike="noStrike" cap="none" dirty="0">
                <a:solidFill>
                  <a:srgbClr val="0000FF"/>
                </a:solidFill>
                <a:latin typeface="Calibri"/>
                <a:ea typeface="Calibri"/>
                <a:cs typeface="Calibri"/>
                <a:sym typeface="Calibri"/>
              </a:rPr>
              <a:t> </a:t>
            </a:r>
            <a:r>
              <a:rPr lang="en-US" sz="1600" i="0" u="none" strike="noStrike" cap="none" dirty="0">
                <a:solidFill>
                  <a:srgbClr val="000000"/>
                </a:solidFill>
                <a:latin typeface="Calibri"/>
                <a:ea typeface="Calibri"/>
                <a:cs typeface="Calibri"/>
                <a:sym typeface="Calibri"/>
              </a:rPr>
              <a:t>indicate </a:t>
            </a:r>
            <a:r>
              <a:rPr lang="en-US" sz="1600" i="0" u="none" strike="noStrike" cap="none" dirty="0" err="1">
                <a:solidFill>
                  <a:srgbClr val="000000"/>
                </a:solidFill>
                <a:latin typeface="Calibri"/>
                <a:ea typeface="Calibri"/>
                <a:cs typeface="Calibri"/>
                <a:sym typeface="Calibri"/>
              </a:rPr>
              <a:t>hMETIS-bipartitioned</a:t>
            </a:r>
            <a:r>
              <a:rPr lang="en-US" sz="1600" i="0" u="none" strike="noStrike" cap="none" dirty="0">
                <a:solidFill>
                  <a:srgbClr val="000000"/>
                </a:solidFill>
                <a:latin typeface="Calibri"/>
                <a:ea typeface="Calibri"/>
                <a:cs typeface="Calibri"/>
                <a:sym typeface="Calibri"/>
              </a:rPr>
              <a:t> vertices</a:t>
            </a:r>
            <a:endParaRPr lang="en-US" sz="1600" dirty="0">
              <a:latin typeface="Calibri"/>
              <a:ea typeface="Calibri"/>
              <a:cs typeface="Calibri"/>
              <a:sym typeface="Calibri"/>
            </a:endParaRPr>
          </a:p>
          <a:p>
            <a:endParaRPr lang="en-US" sz="1600" dirty="0"/>
          </a:p>
        </p:txBody>
      </p:sp>
      <p:sp>
        <p:nvSpPr>
          <p:cNvPr id="12" name="TextBox 11">
            <a:extLst>
              <a:ext uri="{FF2B5EF4-FFF2-40B4-BE49-F238E27FC236}">
                <a16:creationId xmlns:a16="http://schemas.microsoft.com/office/drawing/2014/main" id="{41D4BFE9-E58C-9FE2-B87E-BF953578AC9E}"/>
              </a:ext>
            </a:extLst>
          </p:cNvPr>
          <p:cNvSpPr txBox="1"/>
          <p:nvPr/>
        </p:nvSpPr>
        <p:spPr>
          <a:xfrm>
            <a:off x="4875871" y="1019271"/>
            <a:ext cx="4480033" cy="369332"/>
          </a:xfrm>
          <a:prstGeom prst="rect">
            <a:avLst/>
          </a:prstGeom>
          <a:noFill/>
        </p:spPr>
        <p:txBody>
          <a:bodyPr wrap="square" rtlCol="0">
            <a:spAutoFit/>
          </a:bodyPr>
          <a:lstStyle/>
          <a:p>
            <a:r>
              <a:rPr lang="en" sz="1800" u="none" strike="noStrike" cap="none" dirty="0">
                <a:solidFill>
                  <a:schemeClr val="tx1"/>
                </a:solidFill>
                <a:latin typeface="Calibri" panose="020F0502020204030204" pitchFamily="34" charset="0"/>
                <a:ea typeface="Calibri"/>
                <a:cs typeface="Calibri" panose="020F0502020204030204" pitchFamily="34" charset="0"/>
                <a:sym typeface="Calibri"/>
              </a:rPr>
              <a:t>Supervision</a:t>
            </a:r>
            <a:r>
              <a:rPr lang="en" sz="1600" i="0" u="none" strike="noStrike" cap="none" dirty="0">
                <a:solidFill>
                  <a:srgbClr val="000000"/>
                </a:solidFill>
                <a:latin typeface="Calibri" panose="020F0502020204030204" pitchFamily="34" charset="0"/>
                <a:ea typeface="Calibri"/>
                <a:cs typeface="Calibri" panose="020F0502020204030204" pitchFamily="34" charset="0"/>
                <a:sym typeface="Calibri"/>
              </a:rPr>
              <a:t> obtained from hMETIS</a:t>
            </a:r>
          </a:p>
        </p:txBody>
      </p:sp>
      <p:sp>
        <p:nvSpPr>
          <p:cNvPr id="5" name="Slide Number Placeholder 4">
            <a:extLst>
              <a:ext uri="{FF2B5EF4-FFF2-40B4-BE49-F238E27FC236}">
                <a16:creationId xmlns:a16="http://schemas.microsoft.com/office/drawing/2014/main" id="{4354DBA5-E337-8CFD-BD9D-2853C88CEDF8}"/>
              </a:ext>
            </a:extLst>
          </p:cNvPr>
          <p:cNvSpPr>
            <a:spLocks noGrp="1"/>
          </p:cNvSpPr>
          <p:nvPr>
            <p:ph type="sldNum" idx="12"/>
          </p:nvPr>
        </p:nvSpPr>
        <p:spPr>
          <a:xfrm>
            <a:off x="-1714500" y="4869656"/>
            <a:ext cx="2057400" cy="273844"/>
          </a:xfrm>
        </p:spPr>
        <p:txBody>
          <a:bodyPr/>
          <a:lstStyle/>
          <a:p>
            <a:pPr marL="0" lvl="0" indent="0" algn="r" rtl="0">
              <a:spcBef>
                <a:spcPts val="0"/>
              </a:spcBef>
              <a:spcAft>
                <a:spcPts val="0"/>
              </a:spcAft>
              <a:buNone/>
            </a:pPr>
            <a:fld id="{00000000-1234-1234-1234-123412341234}" type="slidenum">
              <a:rPr lang="en" sz="1600" b="1" smtClean="0"/>
              <a:t>8</a:t>
            </a:fld>
            <a:endParaRPr lang="en" sz="1600" b="1" dirty="0"/>
          </a:p>
        </p:txBody>
      </p:sp>
    </p:spTree>
    <p:extLst>
      <p:ext uri="{BB962C8B-B14F-4D97-AF65-F5344CB8AC3E}">
        <p14:creationId xmlns:p14="http://schemas.microsoft.com/office/powerpoint/2010/main" val="75071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rgbClr val="4A86E8"/>
                </a:solidFill>
              </a:rPr>
              <a:t>Outline</a:t>
            </a:r>
            <a:endParaRPr b="1">
              <a:solidFill>
                <a:srgbClr val="4A86E8"/>
              </a:solidFill>
            </a:endParaRPr>
          </a:p>
        </p:txBody>
      </p:sp>
      <p:sp>
        <p:nvSpPr>
          <p:cNvPr id="100" name="Google Shape;100;gff9a39b978_1_0"/>
          <p:cNvSpPr txBox="1">
            <a:spLocks noGrp="1"/>
          </p:cNvSpPr>
          <p:nvPr>
            <p:ph type="body" idx="1"/>
          </p:nvPr>
        </p:nvSpPr>
        <p:spPr>
          <a:xfrm>
            <a:off x="628650" y="1093797"/>
            <a:ext cx="7886700" cy="32634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Clr>
                <a:srgbClr val="888888"/>
              </a:buClr>
              <a:buSzPts val="1400"/>
              <a:buChar char="➢"/>
            </a:pPr>
            <a:r>
              <a:rPr lang="en" sz="1800" b="1" dirty="0">
                <a:solidFill>
                  <a:srgbClr val="888888"/>
                </a:solidFill>
              </a:rPr>
              <a:t>Background and motivation</a:t>
            </a:r>
            <a:endParaRPr sz="1800"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Problem definition</a:t>
            </a:r>
            <a:endParaRPr b="1" dirty="0">
              <a:solidFill>
                <a:srgbClr val="888888"/>
              </a:solidFill>
            </a:endParaRPr>
          </a:p>
          <a:p>
            <a:pPr marL="914400" lvl="1" indent="-317500" algn="l" rtl="0">
              <a:spcBef>
                <a:spcPts val="0"/>
              </a:spcBef>
              <a:spcAft>
                <a:spcPts val="0"/>
              </a:spcAft>
              <a:buClr>
                <a:srgbClr val="888888"/>
              </a:buClr>
              <a:buSzPts val="1400"/>
              <a:buChar char="○"/>
            </a:pPr>
            <a:r>
              <a:rPr lang="en" b="1" dirty="0">
                <a:solidFill>
                  <a:srgbClr val="888888"/>
                </a:solidFill>
              </a:rPr>
              <a:t>Why solve this problem?</a:t>
            </a:r>
          </a:p>
          <a:p>
            <a:pPr marL="914400" lvl="1" indent="-317500" algn="l" rtl="0">
              <a:spcBef>
                <a:spcPts val="0"/>
              </a:spcBef>
              <a:spcAft>
                <a:spcPts val="0"/>
              </a:spcAft>
              <a:buClr>
                <a:srgbClr val="888888"/>
              </a:buClr>
              <a:buSzPts val="1400"/>
              <a:buChar char="○"/>
            </a:pPr>
            <a:r>
              <a:rPr lang="en" b="1" dirty="0">
                <a:solidFill>
                  <a:srgbClr val="888888"/>
                </a:solidFill>
              </a:rPr>
              <a:t>Multilevel </a:t>
            </a:r>
            <a:r>
              <a:rPr lang="en" b="1" dirty="0">
                <a:solidFill>
                  <a:srgbClr val="88888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framework</a:t>
            </a:r>
            <a:r>
              <a:rPr lang="en" b="1" dirty="0">
                <a:solidFill>
                  <a:srgbClr val="888888"/>
                </a:solidFill>
              </a:rPr>
              <a:t>  </a:t>
            </a:r>
          </a:p>
          <a:p>
            <a:pPr marL="914400" lvl="1" indent="-317500" algn="l" rtl="0">
              <a:spcBef>
                <a:spcPts val="0"/>
              </a:spcBef>
              <a:spcAft>
                <a:spcPts val="0"/>
              </a:spcAft>
              <a:buClr>
                <a:srgbClr val="888888"/>
              </a:buClr>
              <a:buSzPts val="1400"/>
              <a:buChar char="○"/>
            </a:pPr>
            <a:r>
              <a:rPr lang="en" b="1" dirty="0">
                <a:solidFill>
                  <a:srgbClr val="888888"/>
                </a:solidFill>
              </a:rPr>
              <a:t>Overview of graph Laplacians</a:t>
            </a:r>
          </a:p>
          <a:p>
            <a:pPr marL="914400" lvl="1" indent="-317500" algn="l" rtl="0">
              <a:spcBef>
                <a:spcPts val="0"/>
              </a:spcBef>
              <a:spcAft>
                <a:spcPts val="0"/>
              </a:spcAft>
              <a:buClr>
                <a:srgbClr val="888888"/>
              </a:buClr>
              <a:buSzPts val="1400"/>
              <a:buChar char="○"/>
            </a:pPr>
            <a:r>
              <a:rPr lang="en-US" b="1" dirty="0">
                <a:solidFill>
                  <a:srgbClr val="888888"/>
                </a:solidFill>
              </a:rPr>
              <a:t>Effect of supervision</a:t>
            </a:r>
            <a:endParaRPr b="1" dirty="0">
              <a:solidFill>
                <a:srgbClr val="888888"/>
              </a:solidFill>
            </a:endParaRPr>
          </a:p>
          <a:p>
            <a:pPr marL="457200" lvl="0" indent="-317500" algn="l" rtl="0">
              <a:spcBef>
                <a:spcPts val="0"/>
              </a:spcBef>
              <a:spcAft>
                <a:spcPts val="0"/>
              </a:spcAft>
              <a:buClr>
                <a:srgbClr val="888888"/>
              </a:buClr>
              <a:buSzPts val="1400"/>
              <a:buChar char="➢"/>
            </a:pPr>
            <a:r>
              <a:rPr lang="en-US" sz="1800" b="1" dirty="0" err="1">
                <a:solidFill>
                  <a:srgbClr val="3333CC"/>
                </a:solidFill>
              </a:rPr>
              <a:t>SpecPart</a:t>
            </a:r>
            <a:r>
              <a:rPr lang="en-US" sz="1800" b="1" dirty="0">
                <a:solidFill>
                  <a:srgbClr val="3333CC"/>
                </a:solidFill>
              </a:rPr>
              <a:t> methodology</a:t>
            </a:r>
          </a:p>
          <a:p>
            <a:pPr lvl="1">
              <a:spcBef>
                <a:spcPts val="0"/>
              </a:spcBef>
              <a:buClr>
                <a:srgbClr val="888888"/>
              </a:buClr>
              <a:buFont typeface="Courier New" panose="02070309020205020404" pitchFamily="49" charset="0"/>
              <a:buChar char="o"/>
            </a:pPr>
            <a:r>
              <a:rPr lang="en-US" b="1" dirty="0">
                <a:solidFill>
                  <a:srgbClr val="3333CC"/>
                </a:solidFill>
              </a:rPr>
              <a:t>Overview</a:t>
            </a:r>
            <a:endParaRPr b="1" dirty="0">
              <a:solidFill>
                <a:srgbClr val="3333CC"/>
              </a:solidFill>
            </a:endParaRPr>
          </a:p>
          <a:p>
            <a:pPr marL="914400" lvl="1" indent="-317500" algn="l" rtl="0">
              <a:spcBef>
                <a:spcPts val="0"/>
              </a:spcBef>
              <a:spcAft>
                <a:spcPts val="0"/>
              </a:spcAft>
              <a:buClr>
                <a:srgbClr val="888888"/>
              </a:buClr>
              <a:buSzPts val="1400"/>
              <a:buChar char="○"/>
            </a:pPr>
            <a:r>
              <a:rPr lang="en" b="1" dirty="0">
                <a:solidFill>
                  <a:srgbClr val="3333CC"/>
                </a:solidFill>
              </a:rPr>
              <a:t>Supervised spectral </a:t>
            </a:r>
          </a:p>
          <a:p>
            <a:pPr marL="914400" lvl="1" indent="-317500" algn="l" rtl="0">
              <a:spcBef>
                <a:spcPts val="0"/>
              </a:spcBef>
              <a:spcAft>
                <a:spcPts val="0"/>
              </a:spcAft>
              <a:buClr>
                <a:srgbClr val="888888"/>
              </a:buClr>
              <a:buSzPts val="1400"/>
              <a:buChar char="○"/>
            </a:pPr>
            <a:r>
              <a:rPr lang="en" b="1" dirty="0">
                <a:solidFill>
                  <a:srgbClr val="3333CC"/>
                </a:solidFill>
              </a:rPr>
              <a:t>Conversion of embeddings to partition</a:t>
            </a:r>
            <a:endParaRPr b="1" dirty="0">
              <a:solidFill>
                <a:srgbClr val="3333CC"/>
              </a:solidFill>
            </a:endParaRPr>
          </a:p>
          <a:p>
            <a:pPr marL="914400" lvl="1" indent="-317500" algn="l" rtl="0">
              <a:spcBef>
                <a:spcPts val="0"/>
              </a:spcBef>
              <a:spcAft>
                <a:spcPts val="0"/>
              </a:spcAft>
              <a:buClr>
                <a:srgbClr val="888888"/>
              </a:buClr>
              <a:buSzPts val="1400"/>
              <a:buChar char="○"/>
            </a:pPr>
            <a:r>
              <a:rPr lang="en" b="1" dirty="0">
                <a:solidFill>
                  <a:srgbClr val="3333CC"/>
                </a:solidFill>
              </a:rPr>
              <a:t>Cut-overlay clustering and partitioning</a:t>
            </a:r>
            <a:endParaRPr lang="en-US" b="1" dirty="0">
              <a:solidFill>
                <a:srgbClr val="3333CC"/>
              </a:solidFill>
            </a:endParaRPr>
          </a:p>
          <a:p>
            <a:pPr marL="457200" lvl="0" indent="-317500" algn="l" rtl="0">
              <a:spcBef>
                <a:spcPts val="0"/>
              </a:spcBef>
              <a:spcAft>
                <a:spcPts val="0"/>
              </a:spcAft>
              <a:buClr>
                <a:srgbClr val="888888"/>
              </a:buClr>
              <a:buSzPts val="1400"/>
              <a:buChar char="➢"/>
            </a:pPr>
            <a:r>
              <a:rPr lang="en-US" sz="1800" b="1" dirty="0">
                <a:solidFill>
                  <a:srgbClr val="888888"/>
                </a:solidFill>
              </a:rPr>
              <a:t>Experimental setup and results</a:t>
            </a:r>
          </a:p>
          <a:p>
            <a:pPr marL="457200" lvl="0" indent="-317500" algn="l" rtl="0">
              <a:spcBef>
                <a:spcPts val="0"/>
              </a:spcBef>
              <a:spcAft>
                <a:spcPts val="0"/>
              </a:spcAft>
              <a:buClr>
                <a:srgbClr val="888888"/>
              </a:buClr>
              <a:buSzPts val="1400"/>
              <a:buChar char="➢"/>
            </a:pPr>
            <a:r>
              <a:rPr lang="en" sz="1800" b="1" dirty="0">
                <a:solidFill>
                  <a:srgbClr val="888888"/>
                </a:solidFill>
              </a:rPr>
              <a:t>Conclusion and future work</a:t>
            </a:r>
            <a:endParaRPr sz="1800" b="1" dirty="0">
              <a:solidFill>
                <a:srgbClr val="888888"/>
              </a:solidFill>
            </a:endParaRPr>
          </a:p>
        </p:txBody>
      </p:sp>
      <p:sp>
        <p:nvSpPr>
          <p:cNvPr id="2" name="Slide Number Placeholder 1">
            <a:extLst>
              <a:ext uri="{FF2B5EF4-FFF2-40B4-BE49-F238E27FC236}">
                <a16:creationId xmlns:a16="http://schemas.microsoft.com/office/drawing/2014/main" id="{E74B0B16-C198-85CC-897E-2848B7865185}"/>
              </a:ext>
            </a:extLst>
          </p:cNvPr>
          <p:cNvSpPr>
            <a:spLocks noGrp="1"/>
          </p:cNvSpPr>
          <p:nvPr>
            <p:ph type="sldNum" idx="12"/>
          </p:nvPr>
        </p:nvSpPr>
        <p:spPr>
          <a:xfrm>
            <a:off x="-1666875" y="4869656"/>
            <a:ext cx="2057400" cy="273844"/>
          </a:xfrm>
        </p:spPr>
        <p:txBody>
          <a:bodyPr/>
          <a:lstStyle/>
          <a:p>
            <a:pPr marL="0" lvl="0" indent="0" algn="r" rtl="0">
              <a:spcBef>
                <a:spcPts val="0"/>
              </a:spcBef>
              <a:spcAft>
                <a:spcPts val="0"/>
              </a:spcAft>
              <a:buNone/>
            </a:pPr>
            <a:fld id="{00000000-1234-1234-1234-123412341234}" type="slidenum">
              <a:rPr lang="en" sz="1600" b="1" smtClean="0"/>
              <a:t>9</a:t>
            </a:fld>
            <a:endParaRPr lang="en" sz="1600" b="1"/>
          </a:p>
        </p:txBody>
      </p:sp>
    </p:spTree>
    <p:extLst>
      <p:ext uri="{BB962C8B-B14F-4D97-AF65-F5344CB8AC3E}">
        <p14:creationId xmlns:p14="http://schemas.microsoft.com/office/powerpoint/2010/main" val="6609815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7137</TotalTime>
  <Words>5723</Words>
  <Application>Microsoft Office PowerPoint</Application>
  <PresentationFormat>On-screen Show (16:9)</PresentationFormat>
  <Paragraphs>904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Courier New</vt:lpstr>
      <vt:lpstr>Times New Roman</vt:lpstr>
      <vt:lpstr>Wingdings</vt:lpstr>
      <vt:lpstr>Office Theme</vt:lpstr>
      <vt:lpstr>SpecPart: A Supervised Spectral Framework for Hypergraph Partition Solution Improvement </vt:lpstr>
      <vt:lpstr>SpecPart: The first supervised spectral framework for hypergraph partitioning</vt:lpstr>
      <vt:lpstr>Outline</vt:lpstr>
      <vt:lpstr>Problem definition</vt:lpstr>
      <vt:lpstr>Why solve this problem?</vt:lpstr>
      <vt:lpstr>Multilevel framework</vt:lpstr>
      <vt:lpstr>Overview of graph Laplacians</vt:lpstr>
      <vt:lpstr>Effect of supervision: ISPD98 IBM14</vt:lpstr>
      <vt:lpstr>Outline</vt:lpstr>
      <vt:lpstr>Overview</vt:lpstr>
      <vt:lpstr>Supervised Spectral </vt:lpstr>
      <vt:lpstr>Generalized eigenvalue problem</vt:lpstr>
      <vt:lpstr>Conversion of embeddings to partition</vt:lpstr>
      <vt:lpstr>Tree construction</vt:lpstr>
      <vt:lpstr>Tree partitioning</vt:lpstr>
      <vt:lpstr>Removing cut hyperedges</vt:lpstr>
      <vt:lpstr>Cut-overlay clustering and partitioning</vt:lpstr>
      <vt:lpstr>Outline</vt:lpstr>
      <vt:lpstr>Results on ISPD98 testcases with unit weights and on Titan23 testcases</vt:lpstr>
      <vt:lpstr>Results on ISPD98 testcases with weights</vt:lpstr>
      <vt:lpstr>QoR vs runtime overhead comparison</vt:lpstr>
      <vt:lpstr>Outline</vt:lpstr>
      <vt:lpstr>Conclusion and future directions: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SpecPart: A Supervised Spectral Framework for Hypergraph Partition Solution Improvement</dc:title>
  <dc:creator>Bodhi</dc:creator>
  <cp:lastModifiedBy>bopramanik</cp:lastModifiedBy>
  <cp:revision>46</cp:revision>
  <cp:lastPrinted>2022-10-30T01:52:31Z</cp:lastPrinted>
  <dcterms:modified xsi:type="dcterms:W3CDTF">2022-10-31T04:58:31Z</dcterms:modified>
</cp:coreProperties>
</file>