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36"/>
  </p:notesMasterIdLst>
  <p:sldIdLst>
    <p:sldId id="257" r:id="rId2"/>
    <p:sldId id="288" r:id="rId3"/>
    <p:sldId id="289" r:id="rId4"/>
    <p:sldId id="1087" r:id="rId5"/>
    <p:sldId id="290" r:id="rId6"/>
    <p:sldId id="1088" r:id="rId7"/>
    <p:sldId id="1089" r:id="rId8"/>
    <p:sldId id="1096" r:id="rId9"/>
    <p:sldId id="1091" r:id="rId10"/>
    <p:sldId id="1092" r:id="rId11"/>
    <p:sldId id="1113" r:id="rId12"/>
    <p:sldId id="1117" r:id="rId13"/>
    <p:sldId id="263" r:id="rId14"/>
    <p:sldId id="1111" r:id="rId15"/>
    <p:sldId id="265" r:id="rId16"/>
    <p:sldId id="266" r:id="rId17"/>
    <p:sldId id="267" r:id="rId18"/>
    <p:sldId id="268" r:id="rId19"/>
    <p:sldId id="269" r:id="rId20"/>
    <p:sldId id="270" r:id="rId21"/>
    <p:sldId id="271" r:id="rId22"/>
    <p:sldId id="272" r:id="rId23"/>
    <p:sldId id="274" r:id="rId24"/>
    <p:sldId id="294" r:id="rId25"/>
    <p:sldId id="296" r:id="rId26"/>
    <p:sldId id="297" r:id="rId27"/>
    <p:sldId id="298" r:id="rId28"/>
    <p:sldId id="1109" r:id="rId29"/>
    <p:sldId id="1115" r:id="rId30"/>
    <p:sldId id="1114" r:id="rId31"/>
    <p:sldId id="1112" r:id="rId32"/>
    <p:sldId id="273" r:id="rId33"/>
    <p:sldId id="276" r:id="rId34"/>
    <p:sldId id="1110" r:id="rId35"/>
  </p:sldIdLst>
  <p:sldSz cx="12192000" cy="6858000"/>
  <p:notesSz cx="7102475" cy="9388475"/>
  <p:embeddedFontLst>
    <p:embeddedFont>
      <p:font typeface="Arial Narrow" panose="020B060602020203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
      <p:font typeface="Tahoma" panose="020B0604030504040204" pitchFamily="34" charset="0"/>
      <p:regular r:id="rId46"/>
      <p:bold r:id="rId47"/>
    </p:embeddedFont>
    <p:embeddedFont>
      <p:font typeface="맑은 고딕" panose="020B0503020000020004" pitchFamily="50" charset="-127"/>
      <p:regular r:id="rId48"/>
      <p:bold r:id="rId49"/>
    </p:embeddedFont>
    <p:embeddedFont>
      <p:font typeface="맑은 고딕" panose="020B0503020000020004" pitchFamily="50" charset="-127"/>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Yz+b56OtEHKE/fe4XqTLMvPBp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31C91B-1CCD-4746-BB76-BC752AC49FF6}">
  <a:tblStyle styleId="{F631C91B-1CCD-4746-BB76-BC752AC49FF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1A9FA9C-B705-4903-BAE5-B3EDAE414CFF}" styleName="Table_1">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6E6E6"/>
          </a:solidFill>
        </a:fill>
      </a:tcStyle>
    </a:band1H>
    <a:band2H>
      <a:tcTxStyle b="off" i="off"/>
      <a:tcStyle>
        <a:tcBdr/>
      </a:tcStyle>
    </a:band2H>
    <a:band1V>
      <a:tcTxStyle b="off" i="off"/>
      <a:tcStyle>
        <a:tcBdr/>
        <a:fill>
          <a:solidFill>
            <a:srgbClr val="E6E6E6"/>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dk1"/>
          </a:solidFill>
        </a:fill>
      </a:tcStyle>
    </a:firstRow>
    <a:neCell>
      <a:tcTxStyle b="off" i="off"/>
      <a:tcStyle>
        <a:tcBdr/>
      </a:tcStyle>
    </a:neCell>
    <a:nwCell>
      <a:tcTxStyle b="off" i="off"/>
      <a:tcStyle>
        <a:tcBdr/>
      </a:tcStyle>
    </a:nwCell>
  </a:tblStyle>
  <a:tblStyle styleId="{97654228-8647-40CE-9E47-50C6B3F238B6}" styleName="Table_2">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dk1">
              <a:alpha val="20000"/>
            </a:schemeClr>
          </a:solidFill>
        </a:fill>
      </a:tcStyle>
    </a:band1H>
    <a:band2H>
      <a:tcTxStyle b="off" i="off"/>
      <a:tcStyle>
        <a:tcBdr/>
      </a:tcStyle>
    </a:band2H>
    <a:band1V>
      <a:tcTxStyle b="off" i="off"/>
      <a:tcStyle>
        <a:tcBdr/>
        <a:fill>
          <a:solidFill>
            <a:schemeClr val="dk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CD0410E3-710C-414A-9F17-EE93FAAF45F3}" styleName="Table_3">
    <a:wholeTbl>
      <a:tcTxStyle b="off" i="off">
        <a:font>
          <a:latin typeface="Arial"/>
          <a:ea typeface="Arial"/>
          <a:cs typeface="Arial"/>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dk1"/>
          </a:solidFill>
        </a:fill>
      </a:tcStyle>
    </a:firstRow>
    <a:neCell>
      <a:tcTxStyle b="off" i="off"/>
      <a:tcStyle>
        <a:tcBdr/>
      </a:tcStyle>
    </a:neCell>
    <a:nwCell>
      <a:tcTxStyle b="off" i="off"/>
      <a:tcStyle>
        <a:tcBdr/>
      </a:tcStyle>
    </a:nwCell>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보통 스타일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52" autoAdjust="0"/>
  </p:normalViewPr>
  <p:slideViewPr>
    <p:cSldViewPr snapToGrid="0">
      <p:cViewPr varScale="1">
        <p:scale>
          <a:sx n="129" d="100"/>
          <a:sy n="129" d="100"/>
        </p:scale>
        <p:origin x="1872"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6: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altLang="ko-KR" dirty="0"/>
              <a:t>Thank you very much for taking your time for our presentation. Today, I would like to introduce </a:t>
            </a:r>
            <a:r>
              <a:rPr lang="en-US" altLang="ko-KR" sz="1200" dirty="0">
                <a:solidFill>
                  <a:srgbClr val="495E78"/>
                </a:solidFill>
              </a:rPr>
              <a:t>METRICS2.1 and Flow Tuning in the IEEE CEDA Robust Design Flow and </a:t>
            </a:r>
            <a:r>
              <a:rPr lang="en-US" altLang="ko-KR" sz="1200" dirty="0" err="1">
                <a:solidFill>
                  <a:srgbClr val="495E78"/>
                </a:solidFill>
              </a:rPr>
              <a:t>OpenROAD</a:t>
            </a:r>
            <a:r>
              <a:rPr lang="en-US" altLang="ko-KR" dirty="0"/>
              <a:t> for ICCAD 2021 presentation.</a:t>
            </a:r>
            <a:endParaRPr dirty="0"/>
          </a:p>
        </p:txBody>
      </p:sp>
      <p:sp>
        <p:nvSpPr>
          <p:cNvPr id="43" name="Google Shape;43;p3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METRICS2.1 applications are uploaded into GitHub.  Each experiment contains all of the data to reproduce the results, the collected metrics data, and a sample </a:t>
            </a:r>
            <a:r>
              <a:rPr lang="en-US" dirty="0" err="1"/>
              <a:t>Jupyter</a:t>
            </a:r>
            <a:r>
              <a:rPr lang="en-US" dirty="0"/>
              <a:t> notebook that operates on the data. </a:t>
            </a:r>
          </a:p>
          <a:p>
            <a:endParaRPr lang="en-US" dirty="0"/>
          </a:p>
          <a:p>
            <a:r>
              <a:rPr lang="en-US" b="1" dirty="0"/>
              <a:t>[CLICK]  </a:t>
            </a:r>
            <a:r>
              <a:rPr lang="en-US" dirty="0"/>
              <a:t>The </a:t>
            </a:r>
            <a:r>
              <a:rPr lang="en-US" dirty="0" err="1"/>
              <a:t>Jupyter</a:t>
            </a:r>
            <a:r>
              <a:rPr lang="en-US" dirty="0"/>
              <a:t> notebook reads the metrics data and performs data engineering to organize and visualize for analysis. It also leverages the python packages, namely json, pandas, matplotlib, and plot-</a:t>
            </a:r>
            <a:r>
              <a:rPr lang="en-US" dirty="0" err="1"/>
              <a:t>ly</a:t>
            </a:r>
            <a:r>
              <a:rPr lang="en-US" dirty="0"/>
              <a:t> to perform data engineering and visualization. It also uses scikit-learn to perform logistic regression and build prediction models to estimate wirelength and runtime for unseen parameter settings.</a:t>
            </a:r>
          </a:p>
          <a:p>
            <a:endParaRPr lang="en-US" dirty="0"/>
          </a:p>
        </p:txBody>
      </p:sp>
    </p:spTree>
    <p:extLst>
      <p:ext uri="{BB962C8B-B14F-4D97-AF65-F5344CB8AC3E}">
        <p14:creationId xmlns:p14="http://schemas.microsoft.com/office/powerpoint/2010/main" val="139330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some sample plots from the </a:t>
            </a:r>
            <a:r>
              <a:rPr lang="en-US" dirty="0" err="1"/>
              <a:t>Jupytyer</a:t>
            </a:r>
            <a:r>
              <a:rPr lang="en-US" dirty="0"/>
              <a:t> notebook.</a:t>
            </a:r>
          </a:p>
          <a:p>
            <a:r>
              <a:rPr lang="en-US" b="1" dirty="0"/>
              <a:t>[CLICK]  </a:t>
            </a:r>
            <a:r>
              <a:rPr lang="en-US" dirty="0"/>
              <a:t>This one is classical: total wirelength decreases with increased utilization, but beyond a certain point it starts to increase – because the lack of routing resource causes detouring to resolve DRC errors.</a:t>
            </a:r>
          </a:p>
          <a:p>
            <a:endParaRPr lang="en-US" dirty="0"/>
          </a:p>
          <a:p>
            <a:r>
              <a:rPr lang="en-US" b="1" dirty="0"/>
              <a:t>[CLICK] </a:t>
            </a:r>
            <a:r>
              <a:rPr lang="en-US" dirty="0"/>
              <a:t>We can also see this in the </a:t>
            </a:r>
            <a:r>
              <a:rPr lang="en-US" b="1" dirty="0"/>
              <a:t>Runtime</a:t>
            </a:r>
            <a:r>
              <a:rPr lang="en-US" dirty="0"/>
              <a:t> chart where the runtime is fairly constant at lower utilization with little variance. However, as core utilization increases, we see not only an increase in runtimes but also a wider variance across layout resource adjustment settings.</a:t>
            </a:r>
          </a:p>
        </p:txBody>
      </p:sp>
    </p:spTree>
    <p:extLst>
      <p:ext uri="{BB962C8B-B14F-4D97-AF65-F5344CB8AC3E}">
        <p14:creationId xmlns:p14="http://schemas.microsoft.com/office/powerpoint/2010/main" val="173660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experiment is on the same opensource </a:t>
            </a:r>
            <a:r>
              <a:rPr lang="en-US" b="1" dirty="0"/>
              <a:t>“ibex” </a:t>
            </a:r>
            <a:r>
              <a:rPr lang="en-US" b="0" dirty="0"/>
              <a:t>testcase</a:t>
            </a:r>
            <a:r>
              <a:rPr lang="ko-KR" altLang="en-US" b="0" dirty="0"/>
              <a:t> </a:t>
            </a:r>
            <a:r>
              <a:rPr lang="en-US" dirty="0"/>
              <a:t>on the SKY130HD and ASAP7 platforms. For this experiment, we swept the core utilization for the floorplan as well as the global router’s place density parameter, expressed as a delta above core utilization. </a:t>
            </a:r>
          </a:p>
          <a:p>
            <a:r>
              <a:rPr lang="en-US" dirty="0"/>
              <a:t>The plots show all successful runs in the cross product of these two parameters for both platforms.</a:t>
            </a:r>
          </a:p>
          <a:p>
            <a:r>
              <a:rPr lang="en-US" b="0" dirty="0"/>
              <a:t>As you can see in the graphs, ASAP7 had more successful runs and could achieve higher core utilization and global placement density than SKY130HD. </a:t>
            </a:r>
          </a:p>
          <a:p>
            <a:r>
              <a:rPr lang="en-US" altLang="ko-KR" dirty="0"/>
              <a:t>In each plot, the RED TRACE shows a constant value for Core Utilization PLUS Place Density Delta.  </a:t>
            </a:r>
          </a:p>
          <a:p>
            <a:r>
              <a:rPr lang="en-US" altLang="ko-KR" dirty="0"/>
              <a:t>We can see that in both platforms, as core</a:t>
            </a:r>
            <a:r>
              <a:rPr lang="en-US" altLang="ko-KR" b="0" dirty="0"/>
              <a:t> </a:t>
            </a:r>
            <a:r>
              <a:rPr lang="en-US" b="0" dirty="0"/>
              <a:t>utilization increases the maximum achievable global placement density decreases.</a:t>
            </a:r>
            <a:endParaRPr lang="en-US" dirty="0"/>
          </a:p>
        </p:txBody>
      </p:sp>
    </p:spTree>
    <p:extLst>
      <p:ext uri="{BB962C8B-B14F-4D97-AF65-F5344CB8AC3E}">
        <p14:creationId xmlns:p14="http://schemas.microsoft.com/office/powerpoint/2010/main" val="9696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8: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Let me switch gears now to introduce</a:t>
            </a:r>
            <a:r>
              <a:rPr lang="ko-KR" altLang="en-US" dirty="0"/>
              <a:t> </a:t>
            </a:r>
            <a:r>
              <a:rPr lang="en-US" dirty="0"/>
              <a:t>about autotuning – or, “</a:t>
            </a:r>
            <a:r>
              <a:rPr lang="en-US" dirty="0" err="1"/>
              <a:t>blackbox</a:t>
            </a:r>
            <a:r>
              <a:rPr lang="en-US" dirty="0"/>
              <a:t> hyperparameter optimization”</a:t>
            </a:r>
            <a:endParaRPr dirty="0"/>
          </a:p>
        </p:txBody>
      </p:sp>
      <p:sp>
        <p:nvSpPr>
          <p:cNvPr id="141" name="Google Shape;141;p3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9: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tLang="ko-KR" sz="1800" b="0" i="0" u="none" strike="noStrike" dirty="0" err="1">
                <a:solidFill>
                  <a:srgbClr val="000000"/>
                </a:solidFill>
                <a:effectLst/>
                <a:latin typeface="Arial" panose="020B0604020202020204" pitchFamily="34" charset="0"/>
              </a:rPr>
              <a:t>OpenROAD</a:t>
            </a:r>
            <a:r>
              <a:rPr lang="en-US" altLang="ko-KR" sz="1800" b="0" i="0" u="none" strike="noStrike" dirty="0">
                <a:solidFill>
                  <a:srgbClr val="000000"/>
                </a:solidFill>
                <a:effectLst/>
                <a:latin typeface="Arial" panose="020B0604020202020204" pitchFamily="34" charset="0"/>
              </a:rPr>
              <a:t> can also be applied in conjunction with </a:t>
            </a:r>
            <a:r>
              <a:rPr lang="en-US" altLang="ko-KR" sz="1800" b="1" i="0" u="none" strike="noStrike" dirty="0">
                <a:solidFill>
                  <a:srgbClr val="000000"/>
                </a:solidFill>
                <a:effectLst/>
                <a:latin typeface="Arial" panose="020B0604020202020204" pitchFamily="34" charset="0"/>
              </a:rPr>
              <a:t>automatic tuning</a:t>
            </a:r>
            <a:r>
              <a:rPr lang="en-US" altLang="ko-KR" sz="1800" b="0" i="0" u="none" strike="noStrike" dirty="0">
                <a:solidFill>
                  <a:srgbClr val="000000"/>
                </a:solidFill>
                <a:effectLst/>
                <a:latin typeface="Arial" panose="020B0604020202020204" pitchFamily="34" charset="0"/>
              </a:rPr>
              <a:t> of flow input parameters, which achieves a true “No-Human-in-the-Loop” operation that achieves better QOR than our internal expert users.</a:t>
            </a:r>
            <a:endParaRPr dirty="0"/>
          </a:p>
        </p:txBody>
      </p:sp>
      <p:sp>
        <p:nvSpPr>
          <p:cNvPr id="146" name="Google Shape;146;p3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79066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0: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Here we show an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 a top-level wrapper script which gives a “no-human-in-loop” RTL-to-GDS flow.</a:t>
            </a:r>
            <a:endParaRPr lang="en-US" altLang="ko-KR"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iterates through the flow for a given parameter type and range to find a better set of hyperparameters for QoR improvement.</a:t>
            </a:r>
            <a:endParaRPr lang="en-US" altLang="ko-KR" dirty="0">
              <a:effectLst/>
            </a:endParaRPr>
          </a:p>
          <a:p>
            <a:pPr rtl="0">
              <a:spcBef>
                <a:spcPts val="0"/>
              </a:spcBef>
              <a:spcAft>
                <a:spcPts val="0"/>
              </a:spcAft>
            </a:pP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uses the Python Ray and Tune APIs, a powerful and easy-to-use parallelization implementation package.</a:t>
            </a:r>
            <a:endParaRPr lang="en-US" altLang="ko-KR" dirty="0">
              <a:effectLst/>
            </a:endParaRPr>
          </a:p>
          <a:p>
            <a:pPr marL="0" marR="0">
              <a:lnSpc>
                <a:spcPct val="107000"/>
              </a:lnSpc>
              <a:spcBef>
                <a:spcPts val="0"/>
              </a:spcBef>
              <a:spcAft>
                <a:spcPts val="800"/>
              </a:spcAft>
            </a:pPr>
            <a:r>
              <a:rPr lang="en-US" altLang="ko-KR" sz="1800" b="0" i="0" u="none" strike="noStrike" dirty="0">
                <a:solidFill>
                  <a:srgbClr val="000000"/>
                </a:solidFill>
                <a:effectLst/>
                <a:latin typeface="Arial" panose="020B0604020202020204" pitchFamily="34" charset="0"/>
              </a:rPr>
              <a:t>A big advantage of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is that it does not require large pre-prepared datasets.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we find that it significantly improves tool outcomes within reasonable budgets for schedule and compute resource.</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53" name="Google Shape;153;p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1: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This is an architectural overview of the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a:t>
            </a:r>
            <a:endParaRPr lang="en-US" altLang="ko-KR" sz="280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iteratively searches for the best hyperparameter combination from given parameter configurations, to improve an evaluation objective function set by the user.</a:t>
            </a:r>
            <a:endParaRPr lang="en-US" altLang="ko-KR" sz="280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Users can set the number of threads and trials. Users can also check intermediate results through a </a:t>
            </a:r>
            <a:r>
              <a:rPr lang="en-US" altLang="ko-KR" sz="1800" b="0" i="0" u="none" strike="noStrike" dirty="0" err="1">
                <a:solidFill>
                  <a:srgbClr val="000000"/>
                </a:solidFill>
                <a:effectLst/>
                <a:latin typeface="Arial" panose="020B0604020202020204" pitchFamily="34" charset="0"/>
              </a:rPr>
              <a:t>Tensorboard</a:t>
            </a:r>
            <a:r>
              <a:rPr lang="en-US" altLang="ko-KR" sz="1800" b="0" i="0" u="none" strike="noStrike" dirty="0">
                <a:solidFill>
                  <a:srgbClr val="000000"/>
                </a:solidFill>
                <a:effectLst/>
                <a:latin typeface="Arial" panose="020B0604020202020204" pitchFamily="34" charset="0"/>
              </a:rPr>
              <a:t> GUI while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is still running.</a:t>
            </a:r>
            <a:endParaRPr lang="en-US" altLang="ko-KR" sz="2800" dirty="0">
              <a:effectLst/>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59" name="Google Shape;159;p4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2: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For a case study, we ran auto-tuning for the IBEX design, again using </a:t>
            </a:r>
            <a:r>
              <a:rPr lang="en-US" altLang="ko-KR" sz="1800" b="0" i="0" u="none" strike="noStrike" dirty="0" err="1">
                <a:solidFill>
                  <a:srgbClr val="000000"/>
                </a:solidFill>
                <a:effectLst/>
                <a:latin typeface="Arial" panose="020B0604020202020204" pitchFamily="34" charset="0"/>
              </a:rPr>
              <a:t>SkyWater</a:t>
            </a:r>
            <a:r>
              <a:rPr lang="en-US" altLang="ko-KR" sz="1800" b="0" i="0" u="none" strike="noStrike" dirty="0">
                <a:solidFill>
                  <a:srgbClr val="000000"/>
                </a:solidFill>
                <a:effectLst/>
                <a:latin typeface="Arial" panose="020B0604020202020204" pitchFamily="34" charset="0"/>
              </a:rPr>
              <a:t> 130 nanometer HD platform. We use the </a:t>
            </a:r>
            <a:r>
              <a:rPr lang="en-US" altLang="ko-KR" sz="1800" b="0" i="0" u="none" strike="noStrike" dirty="0" err="1">
                <a:solidFill>
                  <a:srgbClr val="000000"/>
                </a:solidFill>
                <a:effectLst/>
                <a:latin typeface="Arial" panose="020B0604020202020204" pitchFamily="34" charset="0"/>
              </a:rPr>
              <a:t>HyperOpt</a:t>
            </a:r>
            <a:r>
              <a:rPr lang="en-US" altLang="ko-KR" sz="1800" b="0" i="0" u="none" strike="noStrike" dirty="0">
                <a:solidFill>
                  <a:srgbClr val="000000"/>
                </a:solidFill>
                <a:effectLst/>
                <a:latin typeface="Arial" panose="020B0604020202020204" pitchFamily="34" charset="0"/>
              </a:rPr>
              <a:t> searching algorithm for this case study.</a:t>
            </a:r>
            <a:endParaRPr lang="en-US" altLang="ko-KR" sz="280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As you can see from the screenshot,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receives the config json file. The config json file includes the input parameter’s type, range, and step size.</a:t>
            </a:r>
            <a:endParaRPr lang="en-US" altLang="ko-KR" sz="2800" dirty="0">
              <a:effectLst/>
            </a:endParaRPr>
          </a:p>
          <a:p>
            <a:pPr rtl="0">
              <a:spcBef>
                <a:spcPts val="0"/>
              </a:spcBef>
              <a:spcAft>
                <a:spcPts val="0"/>
              </a:spcAft>
            </a:pPr>
            <a:r>
              <a:rPr lang="en-US" altLang="ko-KR" sz="1800" b="1" i="0" u="none" strike="noStrike" dirty="0">
                <a:solidFill>
                  <a:srgbClr val="000000"/>
                </a:solidFill>
                <a:effectLst/>
                <a:latin typeface="Arial" panose="020B0604020202020204" pitchFamily="34" charset="0"/>
              </a:rPr>
              <a:t>[CLICK]</a:t>
            </a:r>
            <a:r>
              <a:rPr lang="en-US" altLang="ko-KR" sz="1800" b="0" i="0" u="none" strike="noStrike" dirty="0">
                <a:solidFill>
                  <a:srgbClr val="000000"/>
                </a:solidFill>
                <a:effectLst/>
                <a:latin typeface="Arial" panose="020B0604020202020204" pitchFamily="34" charset="0"/>
              </a:rPr>
              <a:t> The total possible number of combinations in this parameter space is </a:t>
            </a:r>
            <a:r>
              <a:rPr lang="en-US" altLang="ko-KR" sz="1800" b="1" i="0" u="none" strike="noStrike" dirty="0">
                <a:solidFill>
                  <a:srgbClr val="000000"/>
                </a:solidFill>
                <a:effectLst/>
                <a:latin typeface="Arial" panose="020B0604020202020204" pitchFamily="34" charset="0"/>
              </a:rPr>
              <a:t>over a billion!</a:t>
            </a:r>
            <a:endParaRPr lang="en-US" altLang="ko-KR" sz="280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Of course, engineers will make smart choices, but it is not easy to predict how parameter combinations will change the outcome of the full RTL-to-GDS flow.</a:t>
            </a:r>
            <a:endParaRPr lang="en-US" altLang="ko-KR" sz="2800" dirty="0">
              <a:effectLst/>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65" name="Google Shape;165;p4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3: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stores </a:t>
            </a:r>
            <a:r>
              <a:rPr lang="en-US" altLang="ko-KR" sz="1800" b="0" i="0" u="none" strike="noStrike" dirty="0" err="1">
                <a:solidFill>
                  <a:srgbClr val="000000"/>
                </a:solidFill>
                <a:effectLst/>
                <a:latin typeface="Arial" panose="020B0604020202020204" pitchFamily="34" charset="0"/>
              </a:rPr>
              <a:t>Tensorboard</a:t>
            </a:r>
            <a:r>
              <a:rPr lang="en-US" altLang="ko-KR" sz="1800" b="0" i="0" u="none" strike="noStrike" dirty="0">
                <a:solidFill>
                  <a:srgbClr val="000000"/>
                </a:solidFill>
                <a:effectLst/>
                <a:latin typeface="Arial" panose="020B0604020202020204" pitchFamily="34" charset="0"/>
              </a:rPr>
              <a:t> logs in real time and allows users to observe progress through the GUI at any time.</a:t>
            </a:r>
            <a:endParaRPr lang="en-US" altLang="ko-KR" sz="280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For this case study, we set a limit of 500 trials, and the 370th trial shows the best results.</a:t>
            </a:r>
            <a:endParaRPr lang="en-US" altLang="ko-KR" sz="280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Even without modification of utilization or timing constraint, we could get significant improvements.</a:t>
            </a:r>
            <a:endParaRPr lang="en-US" altLang="ko-KR" sz="280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a:t>
            </a:r>
            <a:r>
              <a:rPr lang="en-US" altLang="ko-KR" sz="2800" b="1" dirty="0"/>
              <a:t>[CLICK] </a:t>
            </a:r>
            <a:r>
              <a:rPr lang="en-US" altLang="ko-KR" sz="1800" b="0" i="0" u="none" strike="noStrike" dirty="0">
                <a:solidFill>
                  <a:srgbClr val="000000"/>
                </a:solidFill>
                <a:effectLst/>
                <a:latin typeface="Arial" panose="020B0604020202020204" pitchFamily="34" charset="0"/>
              </a:rPr>
              <a:t>lower right box shows the QoR difference between the previous, manually-determined flow options found by the </a:t>
            </a:r>
            <a:r>
              <a:rPr lang="en-US" altLang="ko-KR" sz="1800" b="0" i="0" u="none" strike="noStrike" dirty="0" err="1">
                <a:solidFill>
                  <a:srgbClr val="000000"/>
                </a:solidFill>
                <a:effectLst/>
                <a:latin typeface="Arial" panose="020B0604020202020204" pitchFamily="34" charset="0"/>
              </a:rPr>
              <a:t>OpenROAD</a:t>
            </a:r>
            <a:r>
              <a:rPr lang="en-US" altLang="ko-KR" sz="1800" b="0" i="0" u="none" strike="noStrike" dirty="0">
                <a:solidFill>
                  <a:srgbClr val="000000"/>
                </a:solidFill>
                <a:effectLst/>
                <a:latin typeface="Arial" panose="020B0604020202020204" pitchFamily="34" charset="0"/>
              </a:rPr>
              <a:t> project team, and the flow options found automatically by AutoTuner.</a:t>
            </a:r>
            <a:endParaRPr lang="en-US" altLang="ko-KR" sz="2800" dirty="0">
              <a:effectLst/>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next slide shows how these results were achieved.</a:t>
            </a:r>
            <a:endParaRPr lang="en-US" altLang="ko-KR" sz="2800" dirty="0">
              <a:effectLst/>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71" name="Google Shape;171;p4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4: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GUI lets users see a scatter plot matrix as well as a parallel coordinates view. These help users gain intuition and analyze the impact of each parameter.</a:t>
            </a:r>
            <a:endParaRPr lang="en-US" altLang="ko-KR" sz="2800" b="0" i="0" u="none" strike="noStrike" dirty="0">
              <a:solidFill>
                <a:srgbClr val="000000"/>
              </a:solidFill>
              <a:effectLst/>
              <a:latin typeface="Calibri"/>
            </a:endParaRP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The table on the right side shows the comparison of the parameters as chosen by the </a:t>
            </a:r>
            <a:r>
              <a:rPr lang="en-US" altLang="ko-KR" sz="1800" b="0" i="0" u="none" strike="noStrike" dirty="0" err="1">
                <a:solidFill>
                  <a:srgbClr val="000000"/>
                </a:solidFill>
                <a:effectLst/>
                <a:latin typeface="Arial" panose="020B0604020202020204" pitchFamily="34" charset="0"/>
              </a:rPr>
              <a:t>OpenROAD</a:t>
            </a:r>
            <a:r>
              <a:rPr lang="en-US" altLang="ko-KR" sz="1800" b="0" i="0" u="none" strike="noStrike" dirty="0">
                <a:solidFill>
                  <a:srgbClr val="000000"/>
                </a:solidFill>
                <a:effectLst/>
                <a:latin typeface="Arial" panose="020B0604020202020204" pitchFamily="34" charset="0"/>
              </a:rPr>
              <a:t> team’s users, and as chosen by the AutoTuner. </a:t>
            </a:r>
          </a:p>
          <a:p>
            <a:pPr rtl="0">
              <a:spcBef>
                <a:spcPts val="0"/>
              </a:spcBef>
              <a:spcAft>
                <a:spcPts val="0"/>
              </a:spcAft>
            </a:pPr>
            <a:r>
              <a:rPr lang="en-US" altLang="ko-KR" sz="1800" b="0" i="0" u="none" strike="noStrike" dirty="0">
                <a:solidFill>
                  <a:srgbClr val="000000"/>
                </a:solidFill>
                <a:effectLst/>
                <a:latin typeface="Arial" panose="020B0604020202020204" pitchFamily="34" charset="0"/>
              </a:rPr>
              <a:t>As you can see the last row </a:t>
            </a:r>
            <a:r>
              <a:rPr lang="en-US" altLang="ko-KR" sz="1800" b="1" i="0" u="none" strike="noStrike" dirty="0">
                <a:solidFill>
                  <a:srgbClr val="000000"/>
                </a:solidFill>
                <a:effectLst/>
                <a:latin typeface="Arial" panose="020B0604020202020204" pitchFamily="34" charset="0"/>
              </a:rPr>
              <a:t>[CLICK], </a:t>
            </a:r>
            <a:r>
              <a:rPr lang="en-US" altLang="ko-KR" sz="1800" b="0" i="0" u="none" strike="noStrike" dirty="0">
                <a:solidFill>
                  <a:srgbClr val="000000"/>
                </a:solidFill>
                <a:effectLst/>
                <a:latin typeface="Arial" panose="020B0604020202020204" pitchFamily="34" charset="0"/>
              </a:rPr>
              <a:t>we see improved results by reducing the cell padding and by increasing the target density for global placement. </a:t>
            </a:r>
          </a:p>
          <a:p>
            <a:pPr rtl="0">
              <a:spcBef>
                <a:spcPts val="0"/>
              </a:spcBef>
              <a:spcAft>
                <a:spcPts val="0"/>
              </a:spcAft>
            </a:pPr>
            <a:r>
              <a:rPr lang="en-US" altLang="ko-KR" sz="1800" b="1" i="0" u="none" strike="noStrike" dirty="0">
                <a:solidFill>
                  <a:srgbClr val="000000"/>
                </a:solidFill>
                <a:effectLst/>
                <a:latin typeface="Arial" panose="020B0604020202020204" pitchFamily="34" charset="0"/>
              </a:rPr>
              <a:t>[CLICK] </a:t>
            </a:r>
            <a:r>
              <a:rPr lang="en-US" altLang="ko-KR" sz="1800" b="0" i="0" u="none" strike="noStrike" dirty="0">
                <a:solidFill>
                  <a:srgbClr val="000000"/>
                </a:solidFill>
                <a:effectLst/>
                <a:latin typeface="Arial" panose="020B0604020202020204" pitchFamily="34" charset="0"/>
              </a:rPr>
              <a:t>But, as you can see in the scatter plot and parallel coordinates view, higher target global placement density has a higher risk of failure depending on the other parameter combination.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ko-KR" sz="1000" b="0" i="0" u="none" strike="noStrike" dirty="0">
                <a:solidFill>
                  <a:srgbClr val="000000"/>
                </a:solidFill>
                <a:effectLst/>
                <a:latin typeface="Arial" panose="020B0604020202020204" pitchFamily="34" charset="0"/>
              </a:rPr>
              <a:t>It is important because </a:t>
            </a:r>
            <a:r>
              <a:rPr lang="en-US" altLang="ko-KR" sz="1800" dirty="0"/>
              <a:t>AutoTuner finds parameter combinations that are not only better than what expert users find, but that would NEVER be even considered by human experts.</a:t>
            </a:r>
            <a:endParaRPr lang="en-US" altLang="ko-KR" sz="1200" b="0" i="0" u="none" strike="noStrike" dirty="0">
              <a:solidFill>
                <a:srgbClr val="000000"/>
              </a:solidFill>
              <a:effectLst/>
              <a:latin typeface="Calibri"/>
            </a:endParaRPr>
          </a:p>
          <a:p>
            <a:pPr rtl="0">
              <a:spcBef>
                <a:spcPts val="0"/>
              </a:spcBef>
              <a:spcAft>
                <a:spcPts val="0"/>
              </a:spcAft>
            </a:pPr>
            <a:endParaRPr lang="en-US" altLang="ko-KR" sz="1800" b="0" i="0" u="none" strike="noStrike" dirty="0">
              <a:solidFill>
                <a:srgbClr val="000000"/>
              </a:solidFill>
              <a:effectLst/>
              <a:latin typeface="Arial" panose="020B0604020202020204" pitchFamily="34"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rtl="0">
              <a:spcBef>
                <a:spcPts val="0"/>
              </a:spcBef>
              <a:spcAft>
                <a:spcPts val="0"/>
              </a:spcAft>
            </a:pPr>
            <a:endParaRPr lang="en-US" sz="1800" b="0" i="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7" name="Google Shape;177;p4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3: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dirty="0"/>
              <a:t>Today, machine learning is a key for EDA and IC design.</a:t>
            </a:r>
          </a:p>
          <a:p>
            <a:pPr marL="457200" marR="0" lvl="0" indent="-228600" algn="l" rtl="0">
              <a:lnSpc>
                <a:spcPct val="100000"/>
              </a:lnSpc>
              <a:spcBef>
                <a:spcPts val="0"/>
              </a:spcBef>
              <a:spcAft>
                <a:spcPts val="0"/>
              </a:spcAft>
              <a:buClr>
                <a:srgbClr val="000000"/>
              </a:buClr>
              <a:buSzPts val="1400"/>
              <a:buFont typeface="Arial"/>
              <a:buNone/>
            </a:pPr>
            <a:r>
              <a:rPr lang="en-US" b="0" dirty="0"/>
              <a:t>However, the lack of a standard ML platform raises the following questions.</a:t>
            </a:r>
          </a:p>
          <a:p>
            <a:r>
              <a:rPr lang="en-US" altLang="en-US" b="0" dirty="0">
                <a:latin typeface="Arial" panose="020B0604020202020204" pitchFamily="34" charset="0"/>
              </a:rPr>
              <a:t>Can trained models be shared? Can users collaborate to develop a generic model of ICC2 or </a:t>
            </a:r>
            <a:r>
              <a:rPr lang="en-US" altLang="en-US" b="0" dirty="0" err="1">
                <a:latin typeface="Arial" panose="020B0604020202020204" pitchFamily="34" charset="0"/>
              </a:rPr>
              <a:t>Innovus</a:t>
            </a:r>
            <a:r>
              <a:rPr lang="en-US" altLang="en-US" b="0" dirty="0">
                <a:latin typeface="Arial" panose="020B0604020202020204" pitchFamily="34" charset="0"/>
              </a:rPr>
              <a:t>? Can we collect flex, </a:t>
            </a:r>
            <a:r>
              <a:rPr lang="en-US" altLang="en-US" b="0" dirty="0" err="1">
                <a:latin typeface="Arial" panose="020B0604020202020204" pitchFamily="34" charset="0"/>
              </a:rPr>
              <a:t>lsf</a:t>
            </a:r>
            <a:r>
              <a:rPr lang="en-US" altLang="en-US" b="0" dirty="0">
                <a:latin typeface="Arial" panose="020B0604020202020204" pitchFamily="34" charset="0"/>
              </a:rPr>
              <a:t>, logfile data in some </a:t>
            </a:r>
            <a:r>
              <a:rPr lang="en-US" altLang="en-US" b="1" dirty="0">
                <a:latin typeface="Arial" panose="020B0604020202020204" pitchFamily="34" charset="0"/>
              </a:rPr>
              <a:t>common and standard </a:t>
            </a:r>
            <a:r>
              <a:rPr lang="en-US" altLang="en-US" b="0" dirty="0">
                <a:latin typeface="Arial" panose="020B0604020202020204" pitchFamily="34" charset="0"/>
              </a:rPr>
              <a:t>way?  </a:t>
            </a:r>
          </a:p>
          <a:p>
            <a:pPr marL="457200" marR="0" lvl="0" indent="-228600" algn="l" rtl="0">
              <a:lnSpc>
                <a:spcPct val="100000"/>
              </a:lnSpc>
              <a:spcBef>
                <a:spcPts val="0"/>
              </a:spcBef>
              <a:spcAft>
                <a:spcPts val="0"/>
              </a:spcAft>
              <a:buClr>
                <a:srgbClr val="000000"/>
              </a:buClr>
              <a:buSzPts val="1400"/>
              <a:buFont typeface="Arial"/>
              <a:buNone/>
            </a:pPr>
            <a:endParaRPr lang="en-US" b="0" dirty="0"/>
          </a:p>
          <a:p>
            <a:pPr marL="457200" marR="0" lvl="0" indent="-228600" algn="l" rtl="0">
              <a:lnSpc>
                <a:spcPct val="100000"/>
              </a:lnSpc>
              <a:spcBef>
                <a:spcPts val="0"/>
              </a:spcBef>
              <a:spcAft>
                <a:spcPts val="0"/>
              </a:spcAft>
              <a:buClr>
                <a:srgbClr val="000000"/>
              </a:buClr>
              <a:buSzPts val="1400"/>
              <a:buFont typeface="Arial"/>
              <a:buNone/>
            </a:pPr>
            <a:r>
              <a:rPr lang="en-US" dirty="0"/>
              <a:t>So, we focus on development of METRICS2.1 as a standard platform based on the open-source </a:t>
            </a:r>
            <a:r>
              <a:rPr lang="en-US" dirty="0" err="1"/>
              <a:t>OpenROAD</a:t>
            </a:r>
            <a:r>
              <a:rPr lang="en-US" dirty="0"/>
              <a:t> tool and its </a:t>
            </a:r>
            <a:r>
              <a:rPr lang="en-US" dirty="0" err="1"/>
              <a:t>OpenDB</a:t>
            </a:r>
            <a:r>
              <a:rPr lang="en-US" dirty="0"/>
              <a:t> and </a:t>
            </a:r>
            <a:r>
              <a:rPr lang="en-US" dirty="0" err="1"/>
              <a:t>OpenSTA</a:t>
            </a:r>
            <a:r>
              <a:rPr lang="en-US" dirty="0"/>
              <a:t> components.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In </a:t>
            </a:r>
            <a:r>
              <a:rPr lang="en-US" dirty="0" err="1"/>
              <a:t>OpenROAD</a:t>
            </a:r>
            <a:r>
              <a:rPr lang="en-US" dirty="0"/>
              <a:t>, this infrastructure serves many purposes, from dashboards to analytics.</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With IEEE CEDA’s Design Automation Technical Committee, we’ve been creating public datasets and </a:t>
            </a:r>
            <a:r>
              <a:rPr lang="en-US" dirty="0" err="1"/>
              <a:t>Jupyter</a:t>
            </a:r>
            <a:r>
              <a:rPr lang="en-US" dirty="0"/>
              <a:t> notebooks as an open starting point for students, researchers and practitioners.</a:t>
            </a:r>
            <a:endParaRPr dirty="0"/>
          </a:p>
          <a:p>
            <a:pPr marL="457200" marR="0" lvl="0" indent="-228600" algn="l" rtl="0">
              <a:lnSpc>
                <a:spcPct val="100000"/>
              </a:lnSpc>
              <a:spcBef>
                <a:spcPts val="0"/>
              </a:spcBef>
              <a:spcAft>
                <a:spcPts val="0"/>
              </a:spcAft>
              <a:buClr>
                <a:srgbClr val="000000"/>
              </a:buClr>
              <a:buSzPts val="1400"/>
              <a:buFont typeface="Arial"/>
              <a:buNone/>
            </a:pPr>
            <a:endParaRPr b="1" dirty="0"/>
          </a:p>
          <a:p>
            <a:pPr marL="0" lvl="0" indent="0" algn="l" rtl="0">
              <a:lnSpc>
                <a:spcPct val="100000"/>
              </a:lnSpc>
              <a:spcBef>
                <a:spcPts val="0"/>
              </a:spcBef>
              <a:spcAft>
                <a:spcPts val="0"/>
              </a:spcAft>
              <a:buSzPts val="1400"/>
              <a:buNone/>
            </a:pPr>
            <a:endParaRPr dirty="0"/>
          </a:p>
        </p:txBody>
      </p:sp>
      <p:sp>
        <p:nvSpPr>
          <p:cNvPr id="48" name="Google Shape;48;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2536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5: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tLang="ko-KR" sz="1800" b="0" i="0" u="none" strike="noStrike" dirty="0">
                <a:solidFill>
                  <a:srgbClr val="000000"/>
                </a:solidFill>
                <a:effectLst/>
                <a:latin typeface="Arial" panose="020B0604020202020204" pitchFamily="34" charset="0"/>
              </a:rPr>
              <a:t>The table shows the types of searching algorithms currently supported by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Starting with the most basic model-free random/grid search,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also supports Bayesian optimization-based algorithms, Tree </a:t>
            </a:r>
            <a:r>
              <a:rPr lang="en-US" altLang="ko-KR" sz="1800" b="0" i="0" u="none" strike="noStrike" dirty="0" err="1">
                <a:solidFill>
                  <a:srgbClr val="000000"/>
                </a:solidFill>
                <a:effectLst/>
                <a:latin typeface="Arial" panose="020B0604020202020204" pitchFamily="34" charset="0"/>
              </a:rPr>
              <a:t>Parzen</a:t>
            </a:r>
            <a:r>
              <a:rPr lang="en-US" altLang="ko-KR" sz="1800" b="0" i="0" u="none" strike="noStrike" dirty="0">
                <a:solidFill>
                  <a:srgbClr val="000000"/>
                </a:solidFill>
                <a:effectLst/>
                <a:latin typeface="Arial" panose="020B0604020202020204" pitchFamily="34" charset="0"/>
              </a:rPr>
              <a:t> Estimators, evolutionary algorithms, and population-based  training algorithms. Each algorithm has its pros and cons. We should consider the difficulty level of the given black box problem, the type and number of input parameters to exercise, and scheduling feasibility for massive runs.</a:t>
            </a:r>
            <a:endParaRPr dirty="0"/>
          </a:p>
        </p:txBody>
      </p:sp>
      <p:sp>
        <p:nvSpPr>
          <p:cNvPr id="183" name="Google Shape;183;p4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6: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a:lnSpc>
                <a:spcPct val="107000"/>
              </a:lnSpc>
              <a:spcAft>
                <a:spcPts val="800"/>
              </a:spcAft>
            </a:pP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Let me introduce the </a:t>
            </a:r>
            <a:r>
              <a:rPr lang="en-US" altLang="ko-KR" sz="1800" dirty="0" err="1">
                <a:effectLst/>
                <a:latin typeface="Calibri" panose="020F0502020204030204" pitchFamily="34" charset="0"/>
                <a:ea typeface="맑은 고딕" panose="020B0503020000020004" pitchFamily="50" charset="-127"/>
                <a:cs typeface="Times New Roman" panose="02020603050405020304" pitchFamily="18" charset="0"/>
              </a:rPr>
              <a:t>AutoTuner’s</a:t>
            </a: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 strategy for selecting and scheduling algorithms. We must first look at the features of the RTL-to-GDS domain. First of all, the problem given is very heavy. Each trial consumes a long runtime. Second, the problem is difficult. The parameter space contains many infeasible combinations. However, if you reduce the parametric space to avoid infeasible consequences, you'll miss the opportunity to get close to the global optimum. Third, there is a mixture of continuous parameters and discrete parameters. This is also important because some Bayesian optimization algorithms do not support discrete parameters. Last, you should consider the noise effects in the CAD tools. I'll talk more about this consideration on the next slide.</a:t>
            </a:r>
            <a:endParaRPr lang="ko-KR" altLang="ko-KR" sz="1800" dirty="0">
              <a:effectLst/>
              <a:latin typeface="Calibri" panose="020F0502020204030204" pitchFamily="34" charset="0"/>
              <a:ea typeface="맑은 고딕" panose="020B0503020000020004" pitchFamily="50" charset="-127"/>
              <a:cs typeface="Times New Roman" panose="02020603050405020304" pitchFamily="18" charset="0"/>
            </a:endParaRPr>
          </a:p>
        </p:txBody>
      </p:sp>
      <p:sp>
        <p:nvSpPr>
          <p:cNvPr id="191" name="Google Shape;191;p4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7: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rtl="0">
              <a:spcBef>
                <a:spcPts val="0"/>
              </a:spcBef>
              <a:spcAft>
                <a:spcPts val="0"/>
              </a:spcAft>
            </a:pPr>
            <a:r>
              <a:rPr lang="en-US" altLang="ko-KR" sz="1800" b="0" i="0" u="none" strike="noStrike" dirty="0">
                <a:solidFill>
                  <a:srgbClr val="000000"/>
                </a:solidFill>
                <a:effectLst/>
                <a:latin typeface="Arial" panose="020B0604020202020204" pitchFamily="34" charset="0"/>
              </a:rPr>
              <a:t>In this slide, I will talk about the considerations for comparison for algorithm selection. This consideration is also important for efficient scheduling.  As you know, during the RTL-to-GDS process, detailed routing takes up a long runtime part. </a:t>
            </a:r>
            <a:endParaRPr lang="en-US" altLang="ko-KR" dirty="0">
              <a:effectLst/>
            </a:endParaRPr>
          </a:p>
          <a:p>
            <a:pPr rtl="0">
              <a:spcBef>
                <a:spcPts val="0"/>
              </a:spcBef>
              <a:spcAft>
                <a:spcPts val="0"/>
              </a:spcAft>
            </a:pPr>
            <a:br>
              <a:rPr lang="en-US" altLang="ko-KR" dirty="0"/>
            </a:br>
            <a:r>
              <a:rPr lang="en-US" altLang="ko-KR" sz="1800" b="1" i="0" u="none" strike="noStrike" dirty="0">
                <a:solidFill>
                  <a:srgbClr val="000000"/>
                </a:solidFill>
                <a:effectLst/>
                <a:latin typeface="Arial" panose="020B0604020202020204" pitchFamily="34" charset="0"/>
              </a:rPr>
              <a:t>[CLICK] </a:t>
            </a:r>
            <a:r>
              <a:rPr lang="en-US" altLang="ko-KR" sz="1800" b="0" i="0" u="none" strike="noStrike" dirty="0">
                <a:solidFill>
                  <a:srgbClr val="000000"/>
                </a:solidFill>
                <a:effectLst/>
                <a:latin typeface="Arial" panose="020B0604020202020204" pitchFamily="34" charset="0"/>
              </a:rPr>
              <a:t>Let’s assume there are two parallel workers for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The workers will follow an asynchronous scheduler.</a:t>
            </a:r>
            <a:endParaRPr lang="en-US" altLang="ko-KR" dirty="0">
              <a:effectLst/>
            </a:endParaRPr>
          </a:p>
          <a:p>
            <a:pPr rtl="0">
              <a:spcBef>
                <a:spcPts val="0"/>
              </a:spcBef>
              <a:spcAft>
                <a:spcPts val="0"/>
              </a:spcAft>
            </a:pPr>
            <a:r>
              <a:rPr lang="en-US" altLang="ko-KR" sz="1800" b="1" i="0" u="none" strike="noStrike" dirty="0">
                <a:solidFill>
                  <a:srgbClr val="000000"/>
                </a:solidFill>
                <a:effectLst/>
                <a:latin typeface="Arial" panose="020B0604020202020204" pitchFamily="34" charset="0"/>
              </a:rPr>
              <a:t>[CLICK] </a:t>
            </a:r>
            <a:r>
              <a:rPr lang="en-US" altLang="ko-KR" sz="1800" b="0" i="0" u="none" strike="noStrike" dirty="0">
                <a:solidFill>
                  <a:srgbClr val="000000"/>
                </a:solidFill>
                <a:effectLst/>
                <a:latin typeface="Arial" panose="020B0604020202020204" pitchFamily="34" charset="0"/>
              </a:rPr>
              <a:t>First, two trials will be launched simultaneously, but worker2 failed in Global Route due to an infeasible parameter set.</a:t>
            </a:r>
            <a:endParaRPr lang="en-US" altLang="ko-KR" dirty="0">
              <a:effectLst/>
            </a:endParaRPr>
          </a:p>
          <a:p>
            <a:pPr rtl="0">
              <a:spcBef>
                <a:spcPts val="0"/>
              </a:spcBef>
              <a:spcAft>
                <a:spcPts val="0"/>
              </a:spcAft>
            </a:pPr>
            <a:r>
              <a:rPr lang="en-US" altLang="ko-KR" sz="1800" b="1" i="0" u="none" strike="noStrike" dirty="0">
                <a:solidFill>
                  <a:srgbClr val="000000"/>
                </a:solidFill>
                <a:effectLst/>
                <a:latin typeface="Arial" panose="020B0604020202020204" pitchFamily="34" charset="0"/>
              </a:rPr>
              <a:t>[CLICK] </a:t>
            </a:r>
            <a:r>
              <a:rPr lang="en-US" altLang="ko-KR" sz="1800" b="0" i="0" u="none" strike="noStrike" dirty="0">
                <a:solidFill>
                  <a:srgbClr val="000000"/>
                </a:solidFill>
                <a:effectLst/>
                <a:latin typeface="Arial" panose="020B0604020202020204" pitchFamily="34" charset="0"/>
              </a:rPr>
              <a:t>Then, worker2 </a:t>
            </a:r>
            <a:r>
              <a:rPr lang="en-US" altLang="ko-KR" sz="1800" b="1" i="0" u="none" strike="noStrike" dirty="0">
                <a:solidFill>
                  <a:srgbClr val="000000"/>
                </a:solidFill>
                <a:effectLst/>
                <a:latin typeface="Arial" panose="020B0604020202020204" pitchFamily="34" charset="0"/>
              </a:rPr>
              <a:t>explores</a:t>
            </a:r>
            <a:r>
              <a:rPr lang="en-US" altLang="ko-KR" sz="1800" b="0" i="0" u="none" strike="noStrike" dirty="0">
                <a:solidFill>
                  <a:srgbClr val="000000"/>
                </a:solidFill>
                <a:effectLst/>
                <a:latin typeface="Arial" panose="020B0604020202020204" pitchFamily="34" charset="0"/>
              </a:rPr>
              <a:t> the new parameter set. Worker2 can't</a:t>
            </a:r>
            <a:r>
              <a:rPr lang="en-US" altLang="ko-KR" sz="1800" b="1" i="0" u="none" strike="noStrike" dirty="0">
                <a:solidFill>
                  <a:srgbClr val="000000"/>
                </a:solidFill>
                <a:effectLst/>
                <a:latin typeface="Arial" panose="020B0604020202020204" pitchFamily="34" charset="0"/>
              </a:rPr>
              <a:t> exploit</a:t>
            </a:r>
            <a:r>
              <a:rPr lang="en-US" altLang="ko-KR" sz="1800" b="0" i="0" u="none" strike="noStrike" dirty="0">
                <a:solidFill>
                  <a:srgbClr val="000000"/>
                </a:solidFill>
                <a:effectLst/>
                <a:latin typeface="Arial" panose="020B0604020202020204" pitchFamily="34" charset="0"/>
              </a:rPr>
              <a:t> because they don't have data yet. But unfortunately, new parameter set also failed.</a:t>
            </a:r>
            <a:endParaRPr lang="en-US" altLang="ko-KR" dirty="0">
              <a:effectLst/>
            </a:endParaRPr>
          </a:p>
          <a:p>
            <a:pPr rtl="0">
              <a:spcBef>
                <a:spcPts val="0"/>
              </a:spcBef>
              <a:spcAft>
                <a:spcPts val="0"/>
              </a:spcAft>
            </a:pPr>
            <a:r>
              <a:rPr lang="en-US" altLang="ko-KR" sz="1800" b="1" i="0" u="none" strike="noStrike" dirty="0">
                <a:solidFill>
                  <a:srgbClr val="000000"/>
                </a:solidFill>
                <a:effectLst/>
                <a:latin typeface="Arial" panose="020B0604020202020204" pitchFamily="34" charset="0"/>
              </a:rPr>
              <a:t>[CLICK] </a:t>
            </a:r>
            <a:r>
              <a:rPr lang="en-US" altLang="ko-KR" sz="1800" b="0" i="0" u="none" strike="noStrike" dirty="0">
                <a:solidFill>
                  <a:srgbClr val="000000"/>
                </a:solidFill>
                <a:effectLst/>
                <a:latin typeface="Arial" panose="020B0604020202020204" pitchFamily="34" charset="0"/>
              </a:rPr>
              <a:t>In the meantime, worker 1 </a:t>
            </a:r>
            <a:r>
              <a:rPr lang="en-US" altLang="ko-KR" sz="1800" b="1" i="0" u="none" strike="noStrike" dirty="0">
                <a:solidFill>
                  <a:srgbClr val="000000"/>
                </a:solidFill>
                <a:effectLst/>
                <a:latin typeface="Arial" panose="020B0604020202020204" pitchFamily="34" charset="0"/>
              </a:rPr>
              <a:t>exploits</a:t>
            </a:r>
            <a:r>
              <a:rPr lang="en-US" altLang="ko-KR" sz="1800" b="0" i="0" u="none" strike="noStrike" dirty="0">
                <a:solidFill>
                  <a:srgbClr val="000000"/>
                </a:solidFill>
                <a:effectLst/>
                <a:latin typeface="Arial" panose="020B0604020202020204" pitchFamily="34" charset="0"/>
              </a:rPr>
              <a:t> to find a new set of parameters.</a:t>
            </a:r>
            <a:endParaRPr lang="en-US" altLang="ko-KR" dirty="0">
              <a:effectLst/>
            </a:endParaRPr>
          </a:p>
          <a:p>
            <a:pPr rtl="0">
              <a:spcBef>
                <a:spcPts val="0"/>
              </a:spcBef>
              <a:spcAft>
                <a:spcPts val="0"/>
              </a:spcAft>
            </a:pPr>
            <a:r>
              <a:rPr lang="en-US" altLang="ko-KR" sz="1800" b="1" i="0" u="none" strike="noStrike" dirty="0">
                <a:solidFill>
                  <a:srgbClr val="000000"/>
                </a:solidFill>
                <a:effectLst/>
                <a:latin typeface="Arial" panose="020B0604020202020204" pitchFamily="34" charset="0"/>
              </a:rPr>
              <a:t>[CLICK] </a:t>
            </a:r>
            <a:r>
              <a:rPr lang="en-US" altLang="ko-KR" sz="1800" b="0" i="0" u="none" strike="noStrike" dirty="0">
                <a:solidFill>
                  <a:srgbClr val="000000"/>
                </a:solidFill>
                <a:effectLst/>
                <a:latin typeface="Arial" panose="020B0604020202020204" pitchFamily="34" charset="0"/>
              </a:rPr>
              <a:t>Worker2 can then </a:t>
            </a:r>
            <a:r>
              <a:rPr lang="en-US" altLang="ko-KR" sz="1800" b="1" i="0" u="none" strike="noStrike" dirty="0">
                <a:solidFill>
                  <a:srgbClr val="000000"/>
                </a:solidFill>
                <a:effectLst/>
                <a:latin typeface="Arial" panose="020B0604020202020204" pitchFamily="34" charset="0"/>
              </a:rPr>
              <a:t>explore</a:t>
            </a:r>
            <a:r>
              <a:rPr lang="en-US" altLang="ko-KR" sz="1800" b="0" i="0" u="none" strike="noStrike" dirty="0">
                <a:solidFill>
                  <a:srgbClr val="000000"/>
                </a:solidFill>
                <a:effectLst/>
                <a:latin typeface="Arial" panose="020B0604020202020204" pitchFamily="34" charset="0"/>
              </a:rPr>
              <a:t> or </a:t>
            </a:r>
            <a:r>
              <a:rPr lang="en-US" altLang="ko-KR" sz="1800" b="1" i="0" u="none" strike="noStrike" dirty="0">
                <a:solidFill>
                  <a:srgbClr val="000000"/>
                </a:solidFill>
                <a:effectLst/>
                <a:latin typeface="Arial" panose="020B0604020202020204" pitchFamily="34" charset="0"/>
              </a:rPr>
              <a:t>exploit</a:t>
            </a:r>
            <a:r>
              <a:rPr lang="en-US" altLang="ko-KR" sz="1800" b="0" i="0" u="none" strike="noStrike" dirty="0">
                <a:solidFill>
                  <a:srgbClr val="000000"/>
                </a:solidFill>
                <a:effectLst/>
                <a:latin typeface="Arial" panose="020B0604020202020204" pitchFamily="34" charset="0"/>
              </a:rPr>
              <a:t> according to the algorithm.</a:t>
            </a:r>
            <a:endParaRPr lang="en-US" altLang="ko-KR" dirty="0">
              <a:effectLst/>
            </a:endParaRPr>
          </a:p>
          <a:p>
            <a:r>
              <a:rPr lang="en-US" altLang="ko-KR" sz="1800" b="1" i="0" u="none" strike="noStrike" dirty="0">
                <a:solidFill>
                  <a:srgbClr val="000000"/>
                </a:solidFill>
                <a:effectLst/>
                <a:latin typeface="Arial" panose="020B0604020202020204" pitchFamily="34" charset="0"/>
              </a:rPr>
              <a:t>[CLICK] </a:t>
            </a:r>
            <a:r>
              <a:rPr lang="en-US" altLang="ko-KR" sz="1800" b="0" i="0" u="none" strike="noStrike" dirty="0">
                <a:solidFill>
                  <a:srgbClr val="000000"/>
                </a:solidFill>
                <a:effectLst/>
                <a:latin typeface="Arial" panose="020B0604020202020204" pitchFamily="34" charset="0"/>
              </a:rPr>
              <a:t>As you can see this example, each trial has a wide runtime range, and the speed of the trial queue varies depending on the algorithm.  Therefore, it is better to set a </a:t>
            </a:r>
            <a:r>
              <a:rPr lang="en-US" altLang="ko-KR" sz="1800" b="0" i="0" u="none" strike="noStrike" dirty="0" err="1">
                <a:solidFill>
                  <a:srgbClr val="000000"/>
                </a:solidFill>
                <a:effectLst/>
                <a:latin typeface="Arial" panose="020B0604020202020204" pitchFamily="34" charset="0"/>
              </a:rPr>
              <a:t>walltime</a:t>
            </a:r>
            <a:r>
              <a:rPr lang="en-US" altLang="ko-KR" sz="1800" b="0" i="0" u="none" strike="noStrike" dirty="0">
                <a:solidFill>
                  <a:srgbClr val="000000"/>
                </a:solidFill>
                <a:effectLst/>
                <a:latin typeface="Arial" panose="020B0604020202020204" pitchFamily="34" charset="0"/>
              </a:rPr>
              <a:t> constraint than the number of trials, and we recommend using asynchronous schedulers to explore feasible parameter set.</a:t>
            </a:r>
            <a:endParaRPr dirty="0"/>
          </a:p>
        </p:txBody>
      </p:sp>
      <p:sp>
        <p:nvSpPr>
          <p:cNvPr id="197" name="Google Shape;197;p4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9: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tLang="ko-KR" sz="1800" b="0" i="0" u="none" strike="noStrike" dirty="0">
                <a:solidFill>
                  <a:srgbClr val="000000"/>
                </a:solidFill>
                <a:effectLst/>
                <a:latin typeface="Arial" panose="020B0604020202020204" pitchFamily="34" charset="0"/>
              </a:rPr>
              <a:t>This slide shows the objective function to push the PPA. Some algorithms support multiple objective functions, but we have integrated them into one equation with coefficients to increase generality. By adjusting the ratio of each coefficient of PPA, a user can push the </a:t>
            </a:r>
            <a:r>
              <a:rPr lang="en-US" altLang="ko-KR" sz="1800" b="0" i="0" u="none" strike="noStrike" dirty="0" err="1">
                <a:solidFill>
                  <a:srgbClr val="000000"/>
                </a:solidFill>
                <a:effectLst/>
                <a:latin typeface="Arial" panose="020B0604020202020204" pitchFamily="34" charset="0"/>
              </a:rPr>
              <a:t>autotuner</a:t>
            </a:r>
            <a:r>
              <a:rPr lang="en-US" altLang="ko-KR" sz="1800" b="0" i="0" u="none" strike="noStrike" dirty="0">
                <a:solidFill>
                  <a:srgbClr val="000000"/>
                </a:solidFill>
                <a:effectLst/>
                <a:latin typeface="Arial" panose="020B0604020202020204" pitchFamily="34" charset="0"/>
              </a:rPr>
              <a:t> to the desired tradeoff relationship of PPA.</a:t>
            </a:r>
            <a:endParaRPr dirty="0"/>
          </a:p>
        </p:txBody>
      </p:sp>
      <p:sp>
        <p:nvSpPr>
          <p:cNvPr id="275" name="Google Shape;275;p4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7: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This slide represents an experimental setup. We used two technology platforms, asap7nm and skywater130nm, and three designs. The coefficients for objective function were set in four modes, as you can see in the blue texts, to emphasize specific target metrics.</a:t>
            </a:r>
            <a:endParaRPr dirty="0"/>
          </a:p>
        </p:txBody>
      </p:sp>
      <p:sp>
        <p:nvSpPr>
          <p:cNvPr id="345" name="Google Shape;345;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98017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7: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This table shows the adjustable parameters we used in the experiment. You can see from the type and range columns in the table that there is a MIX of discrete and continuous parameters in various stages.</a:t>
            </a:r>
            <a:endParaRPr dirty="0"/>
          </a:p>
        </p:txBody>
      </p:sp>
      <p:sp>
        <p:nvSpPr>
          <p:cNvPr id="345" name="Google Shape;345;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04625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7: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We first compared the search algorithms. We set 18 hours as a time constraint based on 1000 trials of the PBT algorithm.</a:t>
            </a:r>
          </a:p>
          <a:p>
            <a:pPr marL="0" lvl="0" indent="0" algn="l" rtl="0">
              <a:lnSpc>
                <a:spcPct val="100000"/>
              </a:lnSpc>
              <a:spcBef>
                <a:spcPts val="0"/>
              </a:spcBef>
              <a:spcAft>
                <a:spcPts val="0"/>
              </a:spcAft>
              <a:buSzPts val="1400"/>
              <a:buNone/>
            </a:pPr>
            <a:r>
              <a:rPr lang="en-US" dirty="0"/>
              <a:t>As you can see from the table, the search algorithms have all improved performance. </a:t>
            </a:r>
            <a:r>
              <a:rPr lang="en-US" altLang="ko-KR" sz="1200" dirty="0">
                <a:latin typeface="Arial" panose="020B0604020202020204" pitchFamily="34" charset="0"/>
              </a:rPr>
              <a:t>However, please note that the </a:t>
            </a:r>
            <a:r>
              <a:rPr lang="en-US" altLang="ko-KR" sz="1200" dirty="0">
                <a:effectLst/>
                <a:latin typeface="Arial" panose="020B0604020202020204" pitchFamily="34" charset="0"/>
              </a:rPr>
              <a:t>appropriate search algorithm may vary depending on the design difficulty, experimental setup, CAD tools, </a:t>
            </a:r>
            <a:r>
              <a:rPr lang="en-US" altLang="ko-KR" sz="1200" b="0" i="0" u="none" strike="noStrike" cap="none" dirty="0">
                <a:solidFill>
                  <a:srgbClr val="000000"/>
                </a:solidFill>
                <a:latin typeface="Arial"/>
                <a:ea typeface="Arial"/>
                <a:cs typeface="Arial"/>
                <a:sym typeface="Arial"/>
              </a:rPr>
              <a:t>degree of parallelization</a:t>
            </a:r>
            <a:r>
              <a:rPr lang="en-US" altLang="ko-KR" sz="1200" dirty="0">
                <a:effectLst/>
                <a:latin typeface="Arial" panose="020B0604020202020204" pitchFamily="34" charset="0"/>
              </a:rPr>
              <a:t>!   [Results will vary depending on context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345" name="Google Shape;345;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20525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7: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As a second study, we looked at </a:t>
            </a:r>
            <a:r>
              <a:rPr lang="en-US" dirty="0" err="1"/>
              <a:t>walltimes</a:t>
            </a:r>
            <a:r>
              <a:rPr lang="en-US" dirty="0"/>
              <a:t> relative to the degree of parallelization.</a:t>
            </a:r>
          </a:p>
          <a:p>
            <a:pPr marL="0" lvl="0" indent="0" algn="l" rtl="0">
              <a:lnSpc>
                <a:spcPct val="100000"/>
              </a:lnSpc>
              <a:spcBef>
                <a:spcPts val="0"/>
              </a:spcBef>
              <a:spcAft>
                <a:spcPts val="0"/>
              </a:spcAft>
              <a:buSzPts val="1400"/>
              <a:buNone/>
            </a:pPr>
            <a:r>
              <a:rPr lang="en-US" dirty="0"/>
              <a:t>More parallelization can</a:t>
            </a:r>
            <a:r>
              <a:rPr lang="ko-KR" altLang="en-US" dirty="0"/>
              <a:t> </a:t>
            </a:r>
            <a:r>
              <a:rPr lang="en-US" altLang="ko-KR" dirty="0"/>
              <a:t>cause</a:t>
            </a:r>
            <a:r>
              <a:rPr lang="ko-KR" altLang="en-US" dirty="0"/>
              <a:t> </a:t>
            </a:r>
            <a:r>
              <a:rPr lang="en-US" dirty="0"/>
              <a:t>performance degradation. For example, if the number of trials set and the number of jobs to run are the same, it is no different from random multi-start search.</a:t>
            </a:r>
          </a:p>
          <a:p>
            <a:pPr marL="0" lvl="0" indent="0" algn="l" rtl="0">
              <a:lnSpc>
                <a:spcPct val="100000"/>
              </a:lnSpc>
              <a:spcBef>
                <a:spcPts val="0"/>
              </a:spcBef>
              <a:spcAft>
                <a:spcPts val="0"/>
              </a:spcAft>
              <a:buSzPts val="1400"/>
              <a:buNone/>
            </a:pPr>
            <a:r>
              <a:rPr lang="en-US" dirty="0"/>
              <a:t>In the right graph, the x-axis represents the number of current jobs, the left y-axis represents </a:t>
            </a:r>
            <a:r>
              <a:rPr lang="en-US" dirty="0" err="1"/>
              <a:t>walltime</a:t>
            </a:r>
            <a:r>
              <a:rPr lang="en-US" dirty="0"/>
              <a:t>, and the right y-axis represents wire length. </a:t>
            </a:r>
          </a:p>
          <a:p>
            <a:pPr marL="0" lvl="0" indent="0" algn="l" rtl="0">
              <a:lnSpc>
                <a:spcPct val="100000"/>
              </a:lnSpc>
              <a:spcBef>
                <a:spcPts val="0"/>
              </a:spcBef>
              <a:spcAft>
                <a:spcPts val="0"/>
              </a:spcAft>
              <a:buSzPts val="1400"/>
              <a:buNone/>
            </a:pPr>
            <a:r>
              <a:rPr lang="en-US" dirty="0"/>
              <a:t>There’s only about 1% performance degradation from a human tuning reference while obtaining 79% </a:t>
            </a:r>
            <a:r>
              <a:rPr lang="en-US" dirty="0" err="1"/>
              <a:t>walltime</a:t>
            </a:r>
            <a:r>
              <a:rPr lang="en-US" dirty="0"/>
              <a:t> reduction.</a:t>
            </a:r>
          </a:p>
          <a:p>
            <a:pPr marL="0" lvl="0" indent="0" algn="l" rtl="0">
              <a:lnSpc>
                <a:spcPct val="100000"/>
              </a:lnSpc>
              <a:spcBef>
                <a:spcPts val="0"/>
              </a:spcBef>
              <a:spcAft>
                <a:spcPts val="0"/>
              </a:spcAft>
              <a:buSzPts val="1400"/>
              <a:buNone/>
            </a:pPr>
            <a:r>
              <a:rPr lang="en-US" dirty="0"/>
              <a:t>Therefore, if the total number of trials is large enough, exploitation is not greatly reduced, and huge </a:t>
            </a:r>
            <a:r>
              <a:rPr lang="en-US" dirty="0" err="1"/>
              <a:t>walltime</a:t>
            </a:r>
            <a:r>
              <a:rPr lang="en-US" dirty="0"/>
              <a:t> benefit should be seen.</a:t>
            </a:r>
          </a:p>
          <a:p>
            <a:pPr marL="0" lvl="0" indent="0" algn="l" rtl="0">
              <a:lnSpc>
                <a:spcPct val="100000"/>
              </a:lnSpc>
              <a:spcBef>
                <a:spcPts val="0"/>
              </a:spcBef>
              <a:spcAft>
                <a:spcPts val="0"/>
              </a:spcAft>
              <a:buSzPts val="1400"/>
              <a:buNone/>
            </a:pPr>
            <a:endParaRPr dirty="0"/>
          </a:p>
        </p:txBody>
      </p:sp>
      <p:sp>
        <p:nvSpPr>
          <p:cNvPr id="345" name="Google Shape;345;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92940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7: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The third experimental</a:t>
            </a:r>
            <a:r>
              <a:rPr lang="ko-KR" altLang="en-US" dirty="0"/>
              <a:t> </a:t>
            </a:r>
            <a:r>
              <a:rPr lang="en-US" altLang="ko-KR" dirty="0"/>
              <a:t>result</a:t>
            </a:r>
            <a:r>
              <a:rPr lang="ko-KR" altLang="en-US" dirty="0"/>
              <a:t> </a:t>
            </a:r>
            <a:r>
              <a:rPr lang="en-US" altLang="ko-KR" dirty="0"/>
              <a:t>shows</a:t>
            </a:r>
            <a:r>
              <a:rPr lang="ko-KR" altLang="en-US" dirty="0"/>
              <a:t> </a:t>
            </a:r>
            <a:r>
              <a:rPr lang="en-US" dirty="0"/>
              <a:t>PPA improvement for the various coefficient settings.</a:t>
            </a:r>
          </a:p>
          <a:p>
            <a:pPr marL="0" lvl="0" indent="0" algn="l" rtl="0">
              <a:lnSpc>
                <a:spcPct val="100000"/>
              </a:lnSpc>
              <a:spcBef>
                <a:spcPts val="0"/>
              </a:spcBef>
              <a:spcAft>
                <a:spcPts val="0"/>
              </a:spcAft>
              <a:buSzPts val="1400"/>
              <a:buNone/>
            </a:pPr>
            <a:r>
              <a:rPr lang="en-US" dirty="0"/>
              <a:t>We tested for two platforms and three designs. As you can see from the table, </a:t>
            </a:r>
          </a:p>
          <a:p>
            <a:pPr marL="0" lvl="0" indent="0" algn="l" rtl="0">
              <a:lnSpc>
                <a:spcPct val="100000"/>
              </a:lnSpc>
              <a:spcBef>
                <a:spcPts val="0"/>
              </a:spcBef>
              <a:spcAft>
                <a:spcPts val="0"/>
              </a:spcAft>
              <a:buSzPts val="1400"/>
              <a:buNone/>
            </a:pPr>
            <a:r>
              <a:rPr lang="en-US" b="1" dirty="0"/>
              <a:t>[CLICK]</a:t>
            </a:r>
            <a:r>
              <a:rPr lang="en-US" dirty="0"/>
              <a:t> we have achieved significant power improvement, </a:t>
            </a:r>
            <a:r>
              <a:rPr lang="en-US" altLang="ko-KR" b="1" dirty="0"/>
              <a:t>[CLICK]</a:t>
            </a:r>
            <a:r>
              <a:rPr lang="en-US" altLang="ko-KR" dirty="0"/>
              <a:t> </a:t>
            </a:r>
            <a:endParaRPr lang="en-US" dirty="0"/>
          </a:p>
          <a:p>
            <a:pPr marL="0" lvl="0" indent="0" algn="l" rtl="0">
              <a:lnSpc>
                <a:spcPct val="100000"/>
              </a:lnSpc>
              <a:spcBef>
                <a:spcPts val="0"/>
              </a:spcBef>
              <a:spcAft>
                <a:spcPts val="0"/>
              </a:spcAft>
              <a:buSzPts val="1400"/>
              <a:buNone/>
            </a:pPr>
            <a:r>
              <a:rPr lang="en-US" altLang="ko-KR" b="1" dirty="0"/>
              <a:t>[CLICK] </a:t>
            </a:r>
            <a:r>
              <a:rPr lang="en-US" altLang="ko-KR" b="0" dirty="0"/>
              <a:t>Also we have achieved</a:t>
            </a:r>
            <a:r>
              <a:rPr lang="en-US" altLang="ko-KR" b="1" dirty="0"/>
              <a:t> </a:t>
            </a:r>
            <a:r>
              <a:rPr lang="en-US" dirty="0"/>
              <a:t>performance improvement, </a:t>
            </a:r>
            <a:r>
              <a:rPr lang="en-US" altLang="ko-KR" b="1" dirty="0"/>
              <a:t>[CLICK]</a:t>
            </a:r>
            <a:r>
              <a:rPr lang="en-US" altLang="ko-KR" dirty="0"/>
              <a:t> </a:t>
            </a:r>
            <a:endParaRPr lang="en-US" dirty="0"/>
          </a:p>
          <a:p>
            <a:pPr marL="0" lvl="0" indent="0" algn="l" rtl="0">
              <a:lnSpc>
                <a:spcPct val="100000"/>
              </a:lnSpc>
              <a:spcBef>
                <a:spcPts val="0"/>
              </a:spcBef>
              <a:spcAft>
                <a:spcPts val="0"/>
              </a:spcAft>
              <a:buSzPts val="1400"/>
              <a:buNone/>
            </a:pPr>
            <a:r>
              <a:rPr lang="en-US" altLang="ko-KR" b="1" dirty="0"/>
              <a:t>[CLICK] </a:t>
            </a:r>
            <a:r>
              <a:rPr lang="en-US" dirty="0"/>
              <a:t>and area improvement for all testcases. </a:t>
            </a:r>
            <a:r>
              <a:rPr lang="en-US" altLang="ko-KR" b="1" dirty="0"/>
              <a:t>[CLICK]</a:t>
            </a:r>
            <a:r>
              <a:rPr lang="en-US" altLang="ko-KR" dirty="0"/>
              <a:t> </a:t>
            </a:r>
            <a:endParaRPr lang="en-US" dirty="0"/>
          </a:p>
          <a:p>
            <a:pPr marL="0" lvl="0" indent="0" algn="l" rtl="0">
              <a:lnSpc>
                <a:spcPct val="100000"/>
              </a:lnSpc>
              <a:spcBef>
                <a:spcPts val="0"/>
              </a:spcBef>
              <a:spcAft>
                <a:spcPts val="0"/>
              </a:spcAft>
              <a:buSzPts val="1400"/>
              <a:buNone/>
            </a:pPr>
            <a:r>
              <a:rPr lang="en-US" dirty="0"/>
              <a:t>In addition, </a:t>
            </a:r>
          </a:p>
          <a:p>
            <a:pPr marL="0" lvl="0" indent="0" algn="l" rtl="0">
              <a:lnSpc>
                <a:spcPct val="100000"/>
              </a:lnSpc>
              <a:spcBef>
                <a:spcPts val="0"/>
              </a:spcBef>
              <a:spcAft>
                <a:spcPts val="0"/>
              </a:spcAft>
              <a:buSzPts val="1400"/>
              <a:buNone/>
            </a:pPr>
            <a:r>
              <a:rPr lang="en-US" altLang="ko-KR" b="1" dirty="0"/>
              <a:t>[CLICK] </a:t>
            </a:r>
            <a:r>
              <a:rPr lang="en-US" altLang="ko-KR" dirty="0"/>
              <a:t>we can see that PPA improves in a balanced manner in uniform coefficient setting. </a:t>
            </a:r>
            <a:r>
              <a:rPr lang="en-US" altLang="ko-KR" b="1" dirty="0"/>
              <a:t>[CLICK]</a:t>
            </a:r>
            <a:r>
              <a:rPr lang="en-US" altLang="ko-KR" dirty="0"/>
              <a:t> </a:t>
            </a:r>
          </a:p>
          <a:p>
            <a:pPr marL="0" lvl="0" indent="0" algn="l" rtl="0">
              <a:lnSpc>
                <a:spcPct val="100000"/>
              </a:lnSpc>
              <a:spcBef>
                <a:spcPts val="0"/>
              </a:spcBef>
              <a:spcAft>
                <a:spcPts val="0"/>
              </a:spcAft>
              <a:buSzPts val="1400"/>
              <a:buNone/>
            </a:pPr>
            <a:r>
              <a:rPr lang="en-US" dirty="0"/>
              <a:t>Each result was automatically achieved within 1 to 2 days after pressing the button.</a:t>
            </a:r>
          </a:p>
        </p:txBody>
      </p:sp>
      <p:sp>
        <p:nvSpPr>
          <p:cNvPr id="345" name="Google Shape;345;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56566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7: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In this talk, I have introduced METRICS2.1 that standardize metrics collection and design process recording.</a:t>
            </a:r>
          </a:p>
          <a:p>
            <a:pPr marL="0" lvl="0" indent="0" algn="l" rtl="0">
              <a:lnSpc>
                <a:spcPct val="100000"/>
              </a:lnSpc>
              <a:spcBef>
                <a:spcPts val="0"/>
              </a:spcBef>
              <a:spcAft>
                <a:spcPts val="0"/>
              </a:spcAft>
              <a:buSzPts val="1400"/>
              <a:buNone/>
            </a:pPr>
            <a:r>
              <a:rPr lang="en-US" dirty="0"/>
              <a:t>METRICS2.1 infrastructure is an initiative of the IEEE CEDA DATC. We share archives obtained from thousands of RTL-to-GDS flow executions, reproducible config files and ML applications in the form of </a:t>
            </a:r>
            <a:r>
              <a:rPr lang="en-US" dirty="0" err="1"/>
              <a:t>Jupyter</a:t>
            </a:r>
            <a:r>
              <a:rPr lang="en-US" dirty="0"/>
              <a:t> notebooks.</a:t>
            </a:r>
          </a:p>
          <a:p>
            <a:pPr marL="0" lvl="0" indent="0" algn="l" rtl="0">
              <a:lnSpc>
                <a:spcPct val="100000"/>
              </a:lnSpc>
              <a:spcBef>
                <a:spcPts val="0"/>
              </a:spcBef>
              <a:spcAft>
                <a:spcPts val="0"/>
              </a:spcAft>
              <a:buSzPts val="1400"/>
              <a:buNone/>
            </a:pPr>
            <a:r>
              <a:rPr lang="en-US" dirty="0"/>
              <a:t>Our flow </a:t>
            </a:r>
            <a:r>
              <a:rPr lang="en-US" dirty="0" err="1"/>
              <a:t>autotuner</a:t>
            </a:r>
            <a:r>
              <a:rPr lang="en-US" dirty="0"/>
              <a:t> is also shared in the </a:t>
            </a:r>
            <a:r>
              <a:rPr lang="en-US" dirty="0" err="1"/>
              <a:t>github</a:t>
            </a:r>
            <a:r>
              <a:rPr lang="en-US" dirty="0"/>
              <a:t> repository below, </a:t>
            </a:r>
            <a:r>
              <a:rPr lang="en-US" altLang="ko-KR" dirty="0"/>
              <a:t>so we look forward to your participation!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345" name="Google Shape;345;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967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3: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METRICS 1.0 in the late 1990s proposed to measure all design activity, mine data, predict tool outcomes and find design-specific tuning and fields of use for a given tool.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2018, METRICS2.0 revisited metrics and proposed an updated architecture for collecting and sharing of big data for Machine Learning.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METRICS2.1 is a proposed extension that formalizes METRICS syntax and gives 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OpenROAD</a:t>
            </a:r>
            <a:r>
              <a:rPr lang="en-US" sz="1800" dirty="0">
                <a:effectLst/>
                <a:latin typeface="Calibri" panose="020F0502020204030204" pitchFamily="34" charset="0"/>
                <a:ea typeface="Calibri" panose="020F0502020204030204" pitchFamily="34" charset="0"/>
                <a:cs typeface="Times New Roman" panose="02020603050405020304" pitchFamily="18" charset="0"/>
              </a:rPr>
              <a:t>-based realization, plus public repos of metrics data for visualization and ML applications.</a:t>
            </a:r>
          </a:p>
        </p:txBody>
      </p:sp>
      <p:sp>
        <p:nvSpPr>
          <p:cNvPr id="48" name="Google Shape;48;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00033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8: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Thank you again for your participation!</a:t>
            </a:r>
            <a:endParaRPr dirty="0"/>
          </a:p>
        </p:txBody>
      </p:sp>
      <p:sp>
        <p:nvSpPr>
          <p:cNvPr id="141" name="Google Shape;141;p3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90743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8: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3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72211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8: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tLang="ko-KR" sz="1800" b="0" i="0" u="none" strike="noStrike" dirty="0" err="1">
                <a:solidFill>
                  <a:srgbClr val="000000"/>
                </a:solidFill>
                <a:effectLst/>
                <a:latin typeface="Arial" panose="020B0604020202020204" pitchFamily="34" charset="0"/>
              </a:rPr>
              <a:t>Autotuners</a:t>
            </a:r>
            <a:r>
              <a:rPr lang="en-US" altLang="ko-KR" sz="1800" b="0" i="0" u="none" strike="noStrike" dirty="0">
                <a:solidFill>
                  <a:srgbClr val="000000"/>
                </a:solidFill>
                <a:effectLst/>
                <a:latin typeface="Arial" panose="020B0604020202020204" pitchFamily="34" charset="0"/>
              </a:rPr>
              <a:t> also consider the noise effects of CAD tools. In other ML applications, when automatic tuners are utilized to find learning rates, scores are not always the same during training. Similarly, we consider noise effects by adding noise to the QoR metric derived by one parameter set in a single trial. </a:t>
            </a:r>
            <a:endParaRPr dirty="0"/>
          </a:p>
        </p:txBody>
      </p:sp>
      <p:sp>
        <p:nvSpPr>
          <p:cNvPr id="263" name="Google Shape;263;p4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1: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1" name="Google Shape;291;p5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7:notes"/>
          <p:cNvSpPr txBox="1">
            <a:spLocks noGrp="1"/>
          </p:cNvSpPr>
          <p:nvPr>
            <p:ph type="body" idx="1"/>
          </p:nvPr>
        </p:nvSpPr>
        <p:spPr>
          <a:xfrm>
            <a:off x="946997" y="4459526"/>
            <a:ext cx="5208482"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dirty="0"/>
              <a:t>Finally, we considered tool noise effects  We tuned with addition of noise when evaluating the </a:t>
            </a:r>
            <a:r>
              <a:rPr lang="en-US" dirty="0" err="1"/>
              <a:t>QoR</a:t>
            </a:r>
            <a:r>
              <a:rPr lang="en-US" dirty="0"/>
              <a:t> metric – as a proxy for tool noise.</a:t>
            </a:r>
          </a:p>
          <a:p>
            <a:pPr marL="0" lvl="0" indent="0" algn="l" rtl="0">
              <a:lnSpc>
                <a:spcPct val="100000"/>
              </a:lnSpc>
              <a:spcBef>
                <a:spcPts val="0"/>
              </a:spcBef>
              <a:spcAft>
                <a:spcPts val="0"/>
              </a:spcAft>
              <a:buSzPts val="1400"/>
              <a:buNone/>
            </a:pPr>
            <a:r>
              <a:rPr lang="en-US" dirty="0"/>
              <a:t>We conducted experiments with three different seeds for each noise percentage. It is necessary to consider sudden good solution such as seed number one in 20% of noise.</a:t>
            </a:r>
          </a:p>
          <a:p>
            <a:pPr marL="0" lvl="0" indent="0" algn="l" rtl="0">
              <a:lnSpc>
                <a:spcPct val="100000"/>
              </a:lnSpc>
              <a:spcBef>
                <a:spcPts val="0"/>
              </a:spcBef>
              <a:spcAft>
                <a:spcPts val="0"/>
              </a:spcAft>
              <a:buSzPts val="1400"/>
              <a:buNone/>
            </a:pPr>
            <a:r>
              <a:rPr lang="en-US" dirty="0"/>
              <a:t>As shown in the graph, the tuning score gets a little worse as the noise increases. However, it still has a large PPA improvement, and the result reduction is small compared to the noise.</a:t>
            </a:r>
          </a:p>
          <a:p>
            <a:pPr marL="0" lvl="0" indent="0" algn="l" rtl="0">
              <a:lnSpc>
                <a:spcPct val="100000"/>
              </a:lnSpc>
              <a:spcBef>
                <a:spcPts val="0"/>
              </a:spcBef>
              <a:spcAft>
                <a:spcPts val="0"/>
              </a:spcAft>
              <a:buSzPts val="1400"/>
              <a:buNone/>
            </a:pPr>
            <a:r>
              <a:rPr lang="en-US" dirty="0"/>
              <a:t>We believe that autotuning is not only robust to metric or tool noise, but that introducing metric noise can result in more robust autotuning results.</a:t>
            </a:r>
          </a:p>
          <a:p>
            <a:pPr marL="0" lvl="0" indent="0" algn="l" rtl="0">
              <a:lnSpc>
                <a:spcPct val="100000"/>
              </a:lnSpc>
              <a:spcBef>
                <a:spcPts val="0"/>
              </a:spcBef>
              <a:spcAft>
                <a:spcPts val="0"/>
              </a:spcAft>
              <a:buSzPts val="1400"/>
              <a:buNone/>
            </a:pPr>
            <a:endParaRPr dirty="0"/>
          </a:p>
        </p:txBody>
      </p:sp>
      <p:sp>
        <p:nvSpPr>
          <p:cNvPr id="345" name="Google Shape;345;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6502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METRICS2.1 reflects our quest to share METRICS infrastructure more effectively.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METRICS2.1 is now with IEEE CEDA DATC,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uses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OpenROAD</a:t>
            </a:r>
            <a:r>
              <a:rPr lang="en-US" sz="1800" dirty="0">
                <a:effectLst/>
                <a:latin typeface="Calibri" panose="020F0502020204030204" pitchFamily="34" charset="0"/>
                <a:ea typeface="Calibri" panose="020F0502020204030204" pitchFamily="34" charset="0"/>
                <a:cs typeface="Times New Roman" panose="02020603050405020304" pitchFamily="18" charset="0"/>
              </a:rPr>
              <a:t> tool, which is an opensource RTL-to-GDS flow.</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METRICS2.1 provides integrated metrics from logs obtained from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OpenROAD</a:t>
            </a:r>
            <a:r>
              <a:rPr lang="en-US" sz="1800" dirty="0">
                <a:effectLst/>
                <a:latin typeface="Calibri" panose="020F0502020204030204" pitchFamily="34" charset="0"/>
                <a:ea typeface="Calibri" panose="020F0502020204030204" pitchFamily="34" charset="0"/>
                <a:cs typeface="Times New Roman" panose="02020603050405020304" pitchFamily="18" charset="0"/>
              </a:rPr>
              <a:t> flows consisting of a variety of academic tools.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We upload thousands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PnR</a:t>
            </a:r>
            <a:r>
              <a:rPr lang="en-US" sz="1800" dirty="0">
                <a:effectLst/>
                <a:latin typeface="Calibri" panose="020F0502020204030204" pitchFamily="34" charset="0"/>
                <a:ea typeface="Calibri" panose="020F0502020204030204" pitchFamily="34" charset="0"/>
                <a:cs typeface="Times New Roman" panose="02020603050405020304" pitchFamily="18" charset="0"/>
              </a:rPr>
              <a:t> metrics datasets per each experiment to IEEE CEDA DATC's Robust Design flow git repository for effective sharing.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also share simple analysis and ML applications in the form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Jupyter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notebooks for ease of access.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we are sharing the results with the input parameter automatic tuner to achieve "No-Human-in-Loop“.</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slides are about the METRICS2.1 dictionary format and application examples.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126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METRICS2.1 wants to be simple, general and extensible in its syntax and semantics.</a:t>
            </a:r>
            <a:endParaRPr lang="ko-KR" altLang="ko-KR" sz="1800" dirty="0">
              <a:effectLst/>
              <a:latin typeface="Calibri" panose="020F0502020204030204" pitchFamily="34" charset="0"/>
              <a:ea typeface="맑은 고딕" panose="020B0503020000020004" pitchFamily="50" charset="-127"/>
              <a:cs typeface="Times New Roman" panose="02020603050405020304" pitchFamily="18" charset="0"/>
            </a:endParaRPr>
          </a:p>
          <a:p>
            <a:pPr>
              <a:lnSpc>
                <a:spcPct val="107000"/>
              </a:lnSpc>
              <a:spcAft>
                <a:spcPts val="800"/>
              </a:spcAft>
            </a:pP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A guiding precept is that (1) any desired measurement must map to a unique METRICS2.1 metric and (2) every METRICS2.1 metric must map to unique interpretation as a measurement and should be intuitively obvious to users. </a:t>
            </a:r>
            <a:endParaRPr lang="ko-KR" altLang="ko-KR" sz="1800" dirty="0">
              <a:effectLst/>
              <a:latin typeface="Calibri" panose="020F0502020204030204" pitchFamily="34" charset="0"/>
              <a:ea typeface="맑은 고딕" panose="020B0503020000020004" pitchFamily="50" charset="-127"/>
              <a:cs typeface="Times New Roman" panose="02020603050405020304" pitchFamily="18" charset="0"/>
            </a:endParaRPr>
          </a:p>
          <a:p>
            <a:pPr>
              <a:lnSpc>
                <a:spcPct val="107000"/>
              </a:lnSpc>
              <a:spcAft>
                <a:spcPts val="800"/>
              </a:spcAft>
            </a:pPr>
            <a:r>
              <a:rPr lang="en-US" altLang="ko-KR" sz="1800" dirty="0">
                <a:effectLst/>
                <a:latin typeface="Calibri" panose="020F0502020204030204" pitchFamily="34" charset="0"/>
                <a:ea typeface="맑은 고딕" panose="020B0503020000020004" pitchFamily="50" charset="-127"/>
                <a:cs typeface="Times New Roman" panose="02020603050405020304" pitchFamily="18" charset="0"/>
              </a:rPr>
              <a:t>This two-way mapping is important to avoid a “tower of babel” situation.  Also: In a typical design flow, the value of a specific metric changes at different stages in the flow and we want to be able to capture the same metric at different stages. This has led to the following METRICS2.1 organization and naming convention ….</a:t>
            </a:r>
            <a:endParaRPr lang="ko-KR" altLang="ko-KR" sz="1800" dirty="0">
              <a:effectLst/>
              <a:latin typeface="Calibri" panose="020F0502020204030204" pitchFamily="34" charset="0"/>
              <a:ea typeface="맑은 고딕" panose="020B0503020000020004" pitchFamily="50" charset="-127"/>
              <a:cs typeface="Times New Roman" panose="02020603050405020304" pitchFamily="18" charset="0"/>
            </a:endParaRPr>
          </a:p>
          <a:p>
            <a:endParaRPr lang="en-US" dirty="0"/>
          </a:p>
        </p:txBody>
      </p:sp>
    </p:spTree>
    <p:extLst>
      <p:ext uri="{BB962C8B-B14F-4D97-AF65-F5344CB8AC3E}">
        <p14:creationId xmlns:p14="http://schemas.microsoft.com/office/powerpoint/2010/main" val="131117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METRICS2.1 is organized as a hierarchical JSON object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the top level is the predefined “stage” or user define “snapshot”. Inside each stage are the metrics.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Metrics are further organized as  a metrics name, an optional metrics name modifier, and optional metrics classification modifiers. A metric name and its optional name modifier uniquely identifies the metrics and its unit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dirty="0">
                <a:effectLst/>
                <a:latin typeface="Calibri" panose="020F0502020204030204" pitchFamily="34" charset="0"/>
                <a:ea typeface="Calibri" panose="020F0502020204030204" pitchFamily="34" charset="0"/>
                <a:cs typeface="Times New Roman" panose="02020603050405020304" pitchFamily="18" charset="0"/>
              </a:rPr>
              <a:t>Metric classification modifiers subdivide the metric into a specific type such as standard cells and hard macros, or a specific structure such as clock domain.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Precedence order is part of the specification.  For example:  we shouldn’t have both double-height regular VT and regular VT double-height.</a:t>
            </a:r>
          </a:p>
          <a:p>
            <a:pPr marL="0" marR="0">
              <a:lnSpc>
                <a:spcPct val="107000"/>
              </a:lnSpc>
              <a:spcBef>
                <a:spcPts val="0"/>
              </a:spcBef>
              <a:spcAft>
                <a:spcPts val="800"/>
              </a:spcAft>
            </a:pPr>
            <a:r>
              <a:rPr lang="en-US" b="1" dirty="0"/>
              <a:t>[CLICK] </a:t>
            </a:r>
            <a:r>
              <a:rPr lang="en-US" dirty="0"/>
              <a:t>The naming convention is explained in the DATC GitHub.</a:t>
            </a:r>
          </a:p>
        </p:txBody>
      </p:sp>
    </p:spTree>
    <p:extLst>
      <p:ext uri="{BB962C8B-B14F-4D97-AF65-F5344CB8AC3E}">
        <p14:creationId xmlns:p14="http://schemas.microsoft.com/office/powerpoint/2010/main" val="274264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are some example METRICS2.1 metrics and their interpretation.</a:t>
            </a:r>
          </a:p>
        </p:txBody>
      </p:sp>
    </p:spTree>
    <p:extLst>
      <p:ext uri="{BB962C8B-B14F-4D97-AF65-F5344CB8AC3E}">
        <p14:creationId xmlns:p14="http://schemas.microsoft.com/office/powerpoint/2010/main" val="90025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We uploaded reproducible data into the </a:t>
            </a:r>
            <a:r>
              <a:rPr lang="en-US" dirty="0" err="1"/>
              <a:t>github</a:t>
            </a:r>
            <a:r>
              <a:rPr lang="en-US" dirty="0"/>
              <a:t> as “experiments”. Each experiment has name and a brief description of what it does.  This slide</a:t>
            </a:r>
            <a:r>
              <a:rPr lang="en-US" altLang="ko-KR" sz="1200" b="0" i="0" u="none" strike="noStrike" dirty="0">
                <a:solidFill>
                  <a:srgbClr val="000000"/>
                </a:solidFill>
                <a:effectLst/>
                <a:latin typeface="Arial" panose="020B0604020202020204" pitchFamily="34" charset="0"/>
              </a:rPr>
              <a:t> shows the organization of the data for a specific Design of Experiment.</a:t>
            </a:r>
            <a:endParaRPr lang="en-US" altLang="ko-KR" dirty="0">
              <a:effectLst/>
            </a:endParaRPr>
          </a:p>
          <a:p>
            <a:pPr rtl="0">
              <a:spcBef>
                <a:spcPts val="0"/>
              </a:spcBef>
              <a:spcAft>
                <a:spcPts val="0"/>
              </a:spcAft>
            </a:pPr>
            <a:r>
              <a:rPr lang="en-US" altLang="ko-KR" sz="1200" b="1" i="0" u="none" strike="noStrike" dirty="0">
                <a:solidFill>
                  <a:srgbClr val="000000"/>
                </a:solidFill>
                <a:effectLst/>
                <a:latin typeface="Arial" panose="020B0604020202020204" pitchFamily="34" charset="0"/>
              </a:rPr>
              <a:t>[CLICK] </a:t>
            </a:r>
            <a:r>
              <a:rPr lang="en-US" altLang="ko-KR" sz="1200" b="0" i="0" u="none" strike="noStrike" dirty="0">
                <a:solidFill>
                  <a:srgbClr val="000000"/>
                </a:solidFill>
                <a:effectLst/>
                <a:latin typeface="Arial" panose="020B0604020202020204" pitchFamily="34" charset="0"/>
              </a:rPr>
              <a:t> At the top is the name and a brief description of the experiment.</a:t>
            </a:r>
            <a:endParaRPr lang="en-US" altLang="ko-KR" dirty="0">
              <a:effectLst/>
            </a:endParaRPr>
          </a:p>
          <a:p>
            <a:pPr rtl="0">
              <a:spcBef>
                <a:spcPts val="0"/>
              </a:spcBef>
              <a:spcAft>
                <a:spcPts val="0"/>
              </a:spcAft>
            </a:pPr>
            <a:r>
              <a:rPr lang="en-US" altLang="ko-KR" sz="1200" b="1" i="0" u="none" strike="noStrike" dirty="0">
                <a:solidFill>
                  <a:srgbClr val="000000"/>
                </a:solidFill>
                <a:effectLst/>
                <a:latin typeface="Arial" panose="020B0604020202020204" pitchFamily="34" charset="0"/>
              </a:rPr>
              <a:t>[CLICK]</a:t>
            </a:r>
            <a:r>
              <a:rPr lang="en-US" altLang="ko-KR" sz="1200" b="0" i="0" u="none" strike="noStrike" dirty="0">
                <a:solidFill>
                  <a:srgbClr val="000000"/>
                </a:solidFill>
                <a:effectLst/>
                <a:latin typeface="Arial" panose="020B0604020202020204" pitchFamily="34" charset="0"/>
              </a:rPr>
              <a:t>  The Metrics for each run in the experiment are stored in the metrics directory in the METRICS2.1 format.</a:t>
            </a:r>
            <a:endParaRPr lang="en-US" altLang="ko-KR" dirty="0">
              <a:effectLst/>
            </a:endParaRPr>
          </a:p>
          <a:p>
            <a:r>
              <a:rPr lang="en-US" altLang="ko-KR" sz="1200" b="1" i="0" u="none" strike="noStrike" dirty="0">
                <a:solidFill>
                  <a:srgbClr val="000000"/>
                </a:solidFill>
                <a:effectLst/>
                <a:latin typeface="Arial" panose="020B0604020202020204" pitchFamily="34" charset="0"/>
              </a:rPr>
              <a:t>[CLICK]</a:t>
            </a:r>
            <a:r>
              <a:rPr lang="en-US" altLang="ko-KR" sz="1200" b="0" i="0" u="none" strike="noStrike" dirty="0">
                <a:solidFill>
                  <a:srgbClr val="000000"/>
                </a:solidFill>
                <a:effectLst/>
                <a:latin typeface="Arial" panose="020B0604020202020204" pitchFamily="34" charset="0"/>
              </a:rPr>
              <a:t>  The </a:t>
            </a:r>
            <a:r>
              <a:rPr lang="en-US" altLang="ko-KR" sz="1200" b="0" i="0" u="none" strike="noStrike" dirty="0" err="1">
                <a:solidFill>
                  <a:srgbClr val="000000"/>
                </a:solidFill>
                <a:effectLst/>
                <a:latin typeface="Arial" panose="020B0604020202020204" pitchFamily="34" charset="0"/>
              </a:rPr>
              <a:t>OpenROAD</a:t>
            </a:r>
            <a:r>
              <a:rPr lang="en-US" altLang="ko-KR" sz="1200" b="0" i="0" u="none" strike="noStrike" dirty="0">
                <a:solidFill>
                  <a:srgbClr val="000000"/>
                </a:solidFill>
                <a:effectLst/>
                <a:latin typeface="Arial" panose="020B0604020202020204" pitchFamily="34" charset="0"/>
              </a:rPr>
              <a:t> tool config files and commit are stored in the config directory, with  supporting files such as constraints.</a:t>
            </a:r>
          </a:p>
          <a:p>
            <a:r>
              <a:rPr lang="en-US" altLang="ko-KR" sz="1200" b="1" i="0" u="none" strike="noStrike" dirty="0">
                <a:solidFill>
                  <a:srgbClr val="000000"/>
                </a:solidFill>
                <a:effectLst/>
                <a:latin typeface="Arial" panose="020B0604020202020204" pitchFamily="34" charset="0"/>
              </a:rPr>
              <a:t>[CLICK] </a:t>
            </a:r>
            <a:r>
              <a:rPr lang="en-US" altLang="ko-KR" sz="1200" b="0" i="0" u="none" strike="noStrike" dirty="0">
                <a:solidFill>
                  <a:srgbClr val="000000"/>
                </a:solidFill>
                <a:effectLst/>
                <a:latin typeface="Arial" panose="020B0604020202020204" pitchFamily="34" charset="0"/>
              </a:rPr>
              <a:t> </a:t>
            </a:r>
            <a:r>
              <a:rPr lang="en-US" dirty="0"/>
              <a:t>Finally, we also uploaded a sample </a:t>
            </a:r>
            <a:r>
              <a:rPr lang="en-US" dirty="0" err="1"/>
              <a:t>Jupyter</a:t>
            </a:r>
            <a:r>
              <a:rPr lang="en-US" dirty="0"/>
              <a:t> notebook for data visualization and run ML prediction models.</a:t>
            </a:r>
          </a:p>
          <a:p>
            <a:endParaRPr lang="en-US" dirty="0"/>
          </a:p>
        </p:txBody>
      </p:sp>
    </p:spTree>
    <p:extLst>
      <p:ext uri="{BB962C8B-B14F-4D97-AF65-F5344CB8AC3E}">
        <p14:creationId xmlns:p14="http://schemas.microsoft.com/office/powerpoint/2010/main" val="4003907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experiments is on the opensource RISC-V core </a:t>
            </a:r>
            <a:r>
              <a:rPr lang="en-US" b="1" dirty="0"/>
              <a:t>“ibex” </a:t>
            </a:r>
            <a:r>
              <a:rPr lang="en-US" dirty="0"/>
              <a:t>on the </a:t>
            </a:r>
            <a:r>
              <a:rPr lang="en-US" dirty="0" err="1"/>
              <a:t>Skywater</a:t>
            </a:r>
            <a:r>
              <a:rPr lang="en-US" dirty="0"/>
              <a:t> 130 nanometer HD platform. For this experiment, we swept the core utilization for the floorplan and the global router layer track resource adjustment.  </a:t>
            </a:r>
          </a:p>
          <a:p>
            <a:r>
              <a:rPr lang="en-US" dirty="0"/>
              <a:t>Metrics of interest are predicting successful or doomed runs, the run time and number of DRC errors and the final routed wirelength.</a:t>
            </a:r>
          </a:p>
        </p:txBody>
      </p:sp>
    </p:spTree>
    <p:extLst>
      <p:ext uri="{BB962C8B-B14F-4D97-AF65-F5344CB8AC3E}">
        <p14:creationId xmlns:p14="http://schemas.microsoft.com/office/powerpoint/2010/main" val="186671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spTree>
      <p:nvGrpSpPr>
        <p:cNvPr id="1" name="Shape 11"/>
        <p:cNvGrpSpPr/>
        <p:nvPr/>
      </p:nvGrpSpPr>
      <p:grpSpPr>
        <a:xfrm>
          <a:off x="0" y="0"/>
          <a:ext cx="0" cy="0"/>
          <a:chOff x="0" y="0"/>
          <a:chExt cx="0" cy="0"/>
        </a:xfrm>
      </p:grpSpPr>
      <p:sp>
        <p:nvSpPr>
          <p:cNvPr id="12" name="Google Shape;12;p30"/>
          <p:cNvSpPr txBox="1">
            <a:spLocks noGrp="1"/>
          </p:cNvSpPr>
          <p:nvPr>
            <p:ph type="title"/>
          </p:nvPr>
        </p:nvSpPr>
        <p:spPr>
          <a:xfrm>
            <a:off x="914400" y="1900237"/>
            <a:ext cx="10363200" cy="114300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1F497D"/>
              </a:buClr>
              <a:buSzPts val="4000"/>
              <a:buFont typeface="Arial"/>
              <a:buNone/>
              <a:defRPr sz="4000" b="1" i="0" u="none" strike="noStrike" cap="none">
                <a:solidFill>
                  <a:srgbClr val="1F497D"/>
                </a:solidFill>
                <a:latin typeface="Arial"/>
                <a:ea typeface="Arial"/>
                <a:cs typeface="Arial"/>
                <a:sym typeface="Arial"/>
              </a:defRPr>
            </a:lvl1pPr>
            <a:lvl2pPr marR="0" lvl="1"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6pPr>
            <a:lvl7pPr marR="0" lvl="6"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7pPr>
            <a:lvl8pPr marR="0" lvl="7"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8pPr>
            <a:lvl9pPr marR="0" lvl="8"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9pPr>
          </a:lstStyle>
          <a:p>
            <a:endParaRPr/>
          </a:p>
        </p:txBody>
      </p:sp>
      <p:sp>
        <p:nvSpPr>
          <p:cNvPr id="13" name="Google Shape;13;p30"/>
          <p:cNvSpPr txBox="1">
            <a:spLocks noGrp="1"/>
          </p:cNvSpPr>
          <p:nvPr>
            <p:ph type="body" idx="1"/>
          </p:nvPr>
        </p:nvSpPr>
        <p:spPr>
          <a:xfrm>
            <a:off x="1701800" y="4191000"/>
            <a:ext cx="8534400" cy="17526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5000"/>
              </a:lnSpc>
              <a:spcBef>
                <a:spcPts val="80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381000" algn="ctr" rtl="0">
              <a:lnSpc>
                <a:spcPct val="95000"/>
              </a:lnSpc>
              <a:spcBef>
                <a:spcPts val="800"/>
              </a:spcBef>
              <a:spcAft>
                <a:spcPts val="0"/>
              </a:spcAft>
              <a:buClr>
                <a:srgbClr val="000000"/>
              </a:buClr>
              <a:buSzPts val="2400"/>
              <a:buFont typeface="Arial"/>
              <a:buChar char="•"/>
              <a:defRPr sz="2400" b="1" i="0" u="none" strike="noStrike" cap="none">
                <a:solidFill>
                  <a:srgbClr val="000000"/>
                </a:solidFill>
                <a:latin typeface="Arial"/>
                <a:ea typeface="Arial"/>
                <a:cs typeface="Arial"/>
                <a:sym typeface="Arial"/>
              </a:defRPr>
            </a:lvl2pPr>
            <a:lvl3pPr marL="1371600" marR="0" lvl="2" indent="-381000" algn="ctr" rtl="0">
              <a:lnSpc>
                <a:spcPct val="95000"/>
              </a:lnSpc>
              <a:spcBef>
                <a:spcPts val="800"/>
              </a:spcBef>
              <a:spcAft>
                <a:spcPts val="0"/>
              </a:spcAft>
              <a:buClr>
                <a:srgbClr val="000000"/>
              </a:buClr>
              <a:buSzPts val="2400"/>
              <a:buFont typeface="Arial"/>
              <a:buChar char="•"/>
              <a:defRPr sz="2400" b="1" i="0" u="none" strike="noStrike" cap="none">
                <a:solidFill>
                  <a:srgbClr val="000000"/>
                </a:solidFill>
                <a:latin typeface="Arial"/>
                <a:ea typeface="Arial"/>
                <a:cs typeface="Arial"/>
                <a:sym typeface="Arial"/>
              </a:defRPr>
            </a:lvl3pPr>
            <a:lvl4pPr marL="1828800" marR="0" lvl="3" indent="-304800" algn="ctr" rtl="0">
              <a:lnSpc>
                <a:spcPct val="95000"/>
              </a:lnSpc>
              <a:spcBef>
                <a:spcPts val="800"/>
              </a:spcBef>
              <a:spcAft>
                <a:spcPts val="0"/>
              </a:spcAft>
              <a:buClr>
                <a:srgbClr val="000000"/>
              </a:buClr>
              <a:buSzPts val="1200"/>
              <a:buFont typeface="Arial"/>
              <a:buChar char=""/>
              <a:defRPr sz="2400" b="1" i="0" u="none" strike="noStrike" cap="none">
                <a:solidFill>
                  <a:srgbClr val="000000"/>
                </a:solidFill>
                <a:latin typeface="Arial"/>
                <a:ea typeface="Arial"/>
                <a:cs typeface="Arial"/>
                <a:sym typeface="Arial"/>
              </a:defRPr>
            </a:lvl4pPr>
            <a:lvl5pPr marL="2286000" marR="0" lvl="4" indent="-381000" algn="ctr" rtl="0">
              <a:lnSpc>
                <a:spcPct val="95000"/>
              </a:lnSpc>
              <a:spcBef>
                <a:spcPts val="800"/>
              </a:spcBef>
              <a:spcAft>
                <a:spcPts val="0"/>
              </a:spcAft>
              <a:buClr>
                <a:srgbClr val="000000"/>
              </a:buClr>
              <a:buSzPts val="2400"/>
              <a:buFont typeface="Arial"/>
              <a:buChar char="•"/>
              <a:defRPr sz="2400" b="1"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cxnSp>
        <p:nvCxnSpPr>
          <p:cNvPr id="14" name="Google Shape;14;p30"/>
          <p:cNvCxnSpPr/>
          <p:nvPr/>
        </p:nvCxnSpPr>
        <p:spPr>
          <a:xfrm>
            <a:off x="218017" y="3963671"/>
            <a:ext cx="11794068" cy="1"/>
          </a:xfrm>
          <a:prstGeom prst="straightConnector1">
            <a:avLst/>
          </a:prstGeom>
          <a:noFill/>
          <a:ln w="57150" cap="flat" cmpd="sng">
            <a:solidFill>
              <a:srgbClr val="C00000"/>
            </a:solidFill>
            <a:prstDash val="solid"/>
            <a:round/>
            <a:headEnd type="none" w="sm" len="sm"/>
            <a:tailEnd type="none" w="sm" len="sm"/>
          </a:ln>
        </p:spPr>
      </p:cxnSp>
      <p:sp>
        <p:nvSpPr>
          <p:cNvPr id="15" name="Google Shape;15;p30"/>
          <p:cNvSpPr txBox="1"/>
          <p:nvPr/>
        </p:nvSpPr>
        <p:spPr>
          <a:xfrm>
            <a:off x="5464291" y="6516434"/>
            <a:ext cx="3731411" cy="3454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800"/>
              <a:buFont typeface="Tahoma"/>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31"/>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31"/>
          <p:cNvSpPr txBox="1">
            <a:spLocks noGrp="1"/>
          </p:cNvSpPr>
          <p:nvPr>
            <p:ph type="body" idx="1"/>
          </p:nvPr>
        </p:nvSpPr>
        <p:spPr>
          <a:xfrm>
            <a:off x="228601" y="838200"/>
            <a:ext cx="11781367" cy="556260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317500" algn="l" rtl="0">
              <a:lnSpc>
                <a:spcPct val="85000"/>
              </a:lnSpc>
              <a:spcBef>
                <a:spcPts val="1000"/>
              </a:spcBef>
              <a:spcAft>
                <a:spcPts val="0"/>
              </a:spcAft>
              <a:buClr>
                <a:srgbClr val="C00000"/>
              </a:buClr>
              <a:buSzPts val="14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
        <p:cNvGrpSpPr/>
        <p:nvPr/>
      </p:nvGrpSpPr>
      <p:grpSpPr>
        <a:xfrm>
          <a:off x="0" y="0"/>
          <a:ext cx="0" cy="0"/>
          <a:chOff x="0" y="0"/>
          <a:chExt cx="0" cy="0"/>
        </a:xfrm>
      </p:grpSpPr>
      <p:sp>
        <p:nvSpPr>
          <p:cNvPr id="20" name="Google Shape;20;p32"/>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1" name="Google Shape;21;p32"/>
          <p:cNvSpPr txBox="1">
            <a:spLocks noGrp="1"/>
          </p:cNvSpPr>
          <p:nvPr>
            <p:ph type="title"/>
          </p:nvPr>
        </p:nvSpPr>
        <p:spPr>
          <a:xfrm>
            <a:off x="215900" y="144462"/>
            <a:ext cx="11802533" cy="5953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6pPr>
            <a:lvl7pPr marR="0" lvl="6"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7pPr>
            <a:lvl8pPr marR="0" lvl="7"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8pPr>
            <a:lvl9pPr marR="0" lvl="8"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9pPr>
          </a:lstStyle>
          <a:p>
            <a:endParaRPr/>
          </a:p>
        </p:txBody>
      </p:sp>
      <p:sp>
        <p:nvSpPr>
          <p:cNvPr id="22" name="Google Shape;22;p32"/>
          <p:cNvSpPr txBox="1">
            <a:spLocks noGrp="1"/>
          </p:cNvSpPr>
          <p:nvPr>
            <p:ph type="body" idx="1"/>
          </p:nvPr>
        </p:nvSpPr>
        <p:spPr>
          <a:xfrm>
            <a:off x="228601" y="801687"/>
            <a:ext cx="5789084" cy="588486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317500" algn="l" rtl="0">
              <a:lnSpc>
                <a:spcPct val="85000"/>
              </a:lnSpc>
              <a:spcBef>
                <a:spcPts val="1000"/>
              </a:spcBef>
              <a:spcAft>
                <a:spcPts val="0"/>
              </a:spcAft>
              <a:buClr>
                <a:srgbClr val="C00000"/>
              </a:buClr>
              <a:buSzPts val="14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
        <p:cNvGrpSpPr/>
        <p:nvPr/>
      </p:nvGrpSpPr>
      <p:grpSpPr>
        <a:xfrm>
          <a:off x="0" y="0"/>
          <a:ext cx="0" cy="0"/>
          <a:chOff x="0" y="0"/>
          <a:chExt cx="0" cy="0"/>
        </a:xfrm>
      </p:grpSpPr>
      <p:sp>
        <p:nvSpPr>
          <p:cNvPr id="24" name="Google Shape;24;p33"/>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5"/>
        <p:cNvGrpSpPr/>
        <p:nvPr/>
      </p:nvGrpSpPr>
      <p:grpSpPr>
        <a:xfrm>
          <a:off x="0" y="0"/>
          <a:ext cx="0" cy="0"/>
          <a:chOff x="0" y="0"/>
          <a:chExt cx="0" cy="0"/>
        </a:xfrm>
      </p:grpSpPr>
      <p:sp>
        <p:nvSpPr>
          <p:cNvPr id="26" name="Google Shape;26;p34"/>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34"/>
          <p:cNvSpPr txBox="1">
            <a:spLocks noGrp="1"/>
          </p:cNvSpPr>
          <p:nvPr>
            <p:ph type="title"/>
          </p:nvPr>
        </p:nvSpPr>
        <p:spPr>
          <a:xfrm>
            <a:off x="609600" y="273050"/>
            <a:ext cx="4011085" cy="116205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254061"/>
              </a:buClr>
              <a:buSzPts val="2000"/>
              <a:buFont typeface="Arial"/>
              <a:buNone/>
              <a:defRPr sz="20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6pPr>
            <a:lvl7pPr marR="0" lvl="6"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7pPr>
            <a:lvl8pPr marR="0" lvl="7"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8pPr>
            <a:lvl9pPr marR="0" lvl="8"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9pPr>
          </a:lstStyle>
          <a:p>
            <a:endParaRPr/>
          </a:p>
        </p:txBody>
      </p:sp>
      <p:sp>
        <p:nvSpPr>
          <p:cNvPr id="28" name="Google Shape;28;p3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85000"/>
              </a:lnSpc>
              <a:spcBef>
                <a:spcPts val="1100"/>
              </a:spcBef>
              <a:spcAft>
                <a:spcPts val="0"/>
              </a:spcAft>
              <a:buClr>
                <a:srgbClr val="C00000"/>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31800" algn="l" rtl="0">
              <a:lnSpc>
                <a:spcPct val="85000"/>
              </a:lnSpc>
              <a:spcBef>
                <a:spcPts val="1100"/>
              </a:spcBef>
              <a:spcAft>
                <a:spcPts val="0"/>
              </a:spcAft>
              <a:buClr>
                <a:srgbClr val="C00000"/>
              </a:buClr>
              <a:buSzPts val="3200"/>
              <a:buFont typeface="Arial"/>
              <a:buChar char="•"/>
              <a:defRPr sz="3200" b="0" i="0" u="none" strike="noStrike" cap="none">
                <a:solidFill>
                  <a:srgbClr val="000000"/>
                </a:solidFill>
                <a:latin typeface="Arial"/>
                <a:ea typeface="Arial"/>
                <a:cs typeface="Arial"/>
                <a:sym typeface="Arial"/>
              </a:defRPr>
            </a:lvl2pPr>
            <a:lvl3pPr marL="1371600" marR="0" lvl="2" indent="-431800" algn="l" rtl="0">
              <a:lnSpc>
                <a:spcPct val="85000"/>
              </a:lnSpc>
              <a:spcBef>
                <a:spcPts val="1100"/>
              </a:spcBef>
              <a:spcAft>
                <a:spcPts val="0"/>
              </a:spcAft>
              <a:buClr>
                <a:srgbClr val="C00000"/>
              </a:buClr>
              <a:buSzPts val="3200"/>
              <a:buFont typeface="Arial"/>
              <a:buChar char="•"/>
              <a:defRPr sz="3200" b="0" i="0" u="none" strike="noStrike" cap="none">
                <a:solidFill>
                  <a:srgbClr val="000000"/>
                </a:solidFill>
                <a:latin typeface="Arial"/>
                <a:ea typeface="Arial"/>
                <a:cs typeface="Arial"/>
                <a:sym typeface="Arial"/>
              </a:defRPr>
            </a:lvl3pPr>
            <a:lvl4pPr marL="1828800" marR="0" lvl="3" indent="-330200" algn="l" rtl="0">
              <a:lnSpc>
                <a:spcPct val="85000"/>
              </a:lnSpc>
              <a:spcBef>
                <a:spcPts val="1100"/>
              </a:spcBef>
              <a:spcAft>
                <a:spcPts val="0"/>
              </a:spcAft>
              <a:buClr>
                <a:srgbClr val="C00000"/>
              </a:buClr>
              <a:buSzPts val="1600"/>
              <a:buFont typeface="Arial"/>
              <a:buChar char=""/>
              <a:defRPr sz="3200" b="0" i="0" u="none" strike="noStrike" cap="none">
                <a:solidFill>
                  <a:srgbClr val="000000"/>
                </a:solidFill>
                <a:latin typeface="Arial"/>
                <a:ea typeface="Arial"/>
                <a:cs typeface="Arial"/>
                <a:sym typeface="Arial"/>
              </a:defRPr>
            </a:lvl4pPr>
            <a:lvl5pPr marL="2286000" marR="0" lvl="4" indent="-431800" algn="l" rtl="0">
              <a:lnSpc>
                <a:spcPct val="85000"/>
              </a:lnSpc>
              <a:spcBef>
                <a:spcPts val="1100"/>
              </a:spcBef>
              <a:spcAft>
                <a:spcPts val="0"/>
              </a:spcAft>
              <a:buClr>
                <a:srgbClr val="C00000"/>
              </a:buClr>
              <a:buSzPts val="3200"/>
              <a:buFont typeface="Arial"/>
              <a:buChar char="•"/>
              <a:defRPr sz="32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29" name="Google Shape;29;p34"/>
          <p:cNvSpPr txBox="1">
            <a:spLocks noGrp="1"/>
          </p:cNvSpPr>
          <p:nvPr>
            <p:ph type="body" idx="2"/>
          </p:nvPr>
        </p:nvSpPr>
        <p:spPr>
          <a:xfrm>
            <a:off x="609599" y="1435101"/>
            <a:ext cx="4011087"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317500" algn="l" rtl="0">
              <a:lnSpc>
                <a:spcPct val="85000"/>
              </a:lnSpc>
              <a:spcBef>
                <a:spcPts val="1000"/>
              </a:spcBef>
              <a:spcAft>
                <a:spcPts val="0"/>
              </a:spcAft>
              <a:buClr>
                <a:srgbClr val="C00000"/>
              </a:buClr>
              <a:buSzPts val="14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0"/>
        <p:cNvGrpSpPr/>
        <p:nvPr/>
      </p:nvGrpSpPr>
      <p:grpSpPr>
        <a:xfrm>
          <a:off x="0" y="0"/>
          <a:ext cx="0" cy="0"/>
          <a:chOff x="0" y="0"/>
          <a:chExt cx="0" cy="0"/>
        </a:xfrm>
      </p:grpSpPr>
      <p:sp>
        <p:nvSpPr>
          <p:cNvPr id="31" name="Google Shape;31;p35"/>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2" name="Google Shape;32;p35"/>
          <p:cNvSpPr txBox="1">
            <a:spLocks noGrp="1"/>
          </p:cNvSpPr>
          <p:nvPr>
            <p:ph type="title"/>
          </p:nvPr>
        </p:nvSpPr>
        <p:spPr>
          <a:xfrm>
            <a:off x="2389718" y="4800600"/>
            <a:ext cx="7315201" cy="566738"/>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254061"/>
              </a:buClr>
              <a:buSzPts val="2000"/>
              <a:buFont typeface="Arial"/>
              <a:buNone/>
              <a:defRPr sz="20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6pPr>
            <a:lvl7pPr marR="0" lvl="6"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7pPr>
            <a:lvl8pPr marR="0" lvl="7"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8pPr>
            <a:lvl9pPr marR="0" lvl="8"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9pPr>
          </a:lstStyle>
          <a:p>
            <a:endParaRPr/>
          </a:p>
        </p:txBody>
      </p:sp>
      <p:sp>
        <p:nvSpPr>
          <p:cNvPr id="33" name="Google Shape;33;p35"/>
          <p:cNvSpPr>
            <a:spLocks noGrp="1"/>
          </p:cNvSpPr>
          <p:nvPr>
            <p:ph type="pic" idx="2"/>
          </p:nvPr>
        </p:nvSpPr>
        <p:spPr>
          <a:xfrm>
            <a:off x="2389718" y="612775"/>
            <a:ext cx="7315201" cy="4114800"/>
          </a:xfrm>
          <a:prstGeom prst="rect">
            <a:avLst/>
          </a:prstGeom>
          <a:noFill/>
          <a:ln>
            <a:noFill/>
          </a:ln>
        </p:spPr>
      </p:sp>
      <p:sp>
        <p:nvSpPr>
          <p:cNvPr id="34" name="Google Shape;34;p35"/>
          <p:cNvSpPr txBox="1">
            <a:spLocks noGrp="1"/>
          </p:cNvSpPr>
          <p:nvPr>
            <p:ph type="body" idx="1"/>
          </p:nvPr>
        </p:nvSpPr>
        <p:spPr>
          <a:xfrm>
            <a:off x="2389718" y="5367338"/>
            <a:ext cx="7315201" cy="8048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85000"/>
              </a:lnSpc>
              <a:spcBef>
                <a:spcPts val="5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cxnSp>
        <p:nvCxnSpPr>
          <p:cNvPr id="6" name="Google Shape;6;p29"/>
          <p:cNvCxnSpPr/>
          <p:nvPr/>
        </p:nvCxnSpPr>
        <p:spPr>
          <a:xfrm>
            <a:off x="218017" y="685483"/>
            <a:ext cx="11794068" cy="1"/>
          </a:xfrm>
          <a:prstGeom prst="straightConnector1">
            <a:avLst/>
          </a:prstGeom>
          <a:noFill/>
          <a:ln w="57150" cap="flat" cmpd="sng">
            <a:solidFill>
              <a:srgbClr val="C00000"/>
            </a:solidFill>
            <a:prstDash val="solid"/>
            <a:round/>
            <a:headEnd type="none" w="sm" len="sm"/>
            <a:tailEnd type="none" w="sm" len="sm"/>
          </a:ln>
        </p:spPr>
      </p:cxnSp>
      <p:sp>
        <p:nvSpPr>
          <p:cNvPr id="7" name="Google Shape;7;p29"/>
          <p:cNvSpPr txBox="1">
            <a:spLocks noGrp="1"/>
          </p:cNvSpPr>
          <p:nvPr>
            <p:ph type="sldNum" idx="12"/>
          </p:nvPr>
        </p:nvSpPr>
        <p:spPr>
          <a:xfrm>
            <a:off x="11768383" y="6548438"/>
            <a:ext cx="310339" cy="307777"/>
          </a:xfrm>
          <a:prstGeom prst="rect">
            <a:avLst/>
          </a:prstGeom>
          <a:noFill/>
          <a:ln>
            <a:noFill/>
          </a:ln>
        </p:spPr>
        <p:txBody>
          <a:bodyPr spcFirstLastPara="1" wrap="square" lIns="45700" tIns="45700" rIns="45700" bIns="45700"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 name="Google Shape;8;p29"/>
          <p:cNvSpPr txBox="1"/>
          <p:nvPr/>
        </p:nvSpPr>
        <p:spPr>
          <a:xfrm>
            <a:off x="5462865" y="6489163"/>
            <a:ext cx="4037481" cy="3708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900"/>
              <a:buFont typeface="Tahoma"/>
              <a:buNone/>
            </a:pPr>
            <a:endParaRPr sz="1400" b="0" i="0" u="none" strike="noStrike" cap="none">
              <a:solidFill>
                <a:srgbClr val="000000"/>
              </a:solidFill>
              <a:latin typeface="Arial"/>
              <a:ea typeface="Arial"/>
              <a:cs typeface="Arial"/>
              <a:sym typeface="Arial"/>
            </a:endParaRPr>
          </a:p>
        </p:txBody>
      </p:sp>
      <p:sp>
        <p:nvSpPr>
          <p:cNvPr id="9" name="Google Shape;9;p29"/>
          <p:cNvSpPr txBox="1"/>
          <p:nvPr/>
        </p:nvSpPr>
        <p:spPr>
          <a:xfrm>
            <a:off x="215900" y="144462"/>
            <a:ext cx="11802533" cy="5953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54061"/>
              </a:buClr>
              <a:buSzPts val="3200"/>
              <a:buFont typeface="Arial"/>
              <a:buNone/>
            </a:pPr>
            <a:r>
              <a:rPr lang="en-US" sz="3200" b="1" i="0" u="none" strike="noStrike" cap="none">
                <a:solidFill>
                  <a:srgbClr val="254061"/>
                </a:solidFill>
                <a:latin typeface="Arial"/>
                <a:ea typeface="Arial"/>
                <a:cs typeface="Arial"/>
                <a:sym typeface="Arial"/>
              </a:rPr>
              <a:t>Title Text</a:t>
            </a:r>
            <a:endParaRPr sz="1400" b="0" i="0" u="none" strike="noStrike" cap="none">
              <a:solidFill>
                <a:srgbClr val="000000"/>
              </a:solidFill>
              <a:latin typeface="Arial"/>
              <a:ea typeface="Arial"/>
              <a:cs typeface="Arial"/>
              <a:sym typeface="Arial"/>
            </a:endParaRPr>
          </a:p>
        </p:txBody>
      </p:sp>
      <p:sp>
        <p:nvSpPr>
          <p:cNvPr id="10" name="Google Shape;10;p29"/>
          <p:cNvSpPr txBox="1"/>
          <p:nvPr/>
        </p:nvSpPr>
        <p:spPr>
          <a:xfrm>
            <a:off x="228600" y="801687"/>
            <a:ext cx="11802533" cy="5884864"/>
          </a:xfrm>
          <a:prstGeom prst="rect">
            <a:avLst/>
          </a:prstGeom>
          <a:noFill/>
          <a:ln>
            <a:noFill/>
          </a:ln>
        </p:spPr>
        <p:txBody>
          <a:bodyPr spcFirstLastPara="1" wrap="square" lIns="91425" tIns="45700" rIns="91425" bIns="45700" anchor="t" anchorCtr="0">
            <a:noAutofit/>
          </a:bodyPr>
          <a:lstStyle/>
          <a:p>
            <a:pPr marL="230188" marR="0" lvl="0" indent="-52388" algn="l" rtl="0">
              <a:lnSpc>
                <a:spcPct val="85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k006@eng.ucs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rvaradarajan@ucsd.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hyperlink" Target="https://github.com/ieee-ceda-datc/datc-rdf-Metrics4ML/tree/main/experiments/sky130hd__ibex_core__sample_fine_grained"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3.pn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ieee-ceda-datc/datc-rdf-Metrics4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vlsicad.ucsd.edu/GSRC/metr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oset-workshop.github.io/PDFs/2018/a21.pdf"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theopenroadproject.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s://vlsicad.ucsd.edu/" TargetMode="External"/><Relationship Id="rId4" Type="http://schemas.openxmlformats.org/officeDocument/2006/relationships/hyperlink" Target="https://tilos.ai/"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github.com/ieee-ceda-datc/datc-rdf-Metrics4ML#metrics-naming-conven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hyperlink" Target="https://github.com/ieee-ceda-datc/datc-rdf-Metrics4ML/tree/main/experiments/sky130hd__ibex_core__sampl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lowRISC/ibe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914400" y="2506524"/>
            <a:ext cx="10363200" cy="114300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F497D"/>
              </a:buClr>
              <a:buSzPts val="3600"/>
              <a:buFont typeface="Arial"/>
              <a:buNone/>
            </a:pPr>
            <a:r>
              <a:rPr lang="en-US" sz="3240" dirty="0">
                <a:solidFill>
                  <a:srgbClr val="495E78"/>
                </a:solidFill>
              </a:rPr>
              <a:t>METRICS2.1 and Flow Tuning in the IEEE CEDA Robust Design Flow and </a:t>
            </a:r>
            <a:r>
              <a:rPr lang="en-US" sz="3240" dirty="0" err="1">
                <a:solidFill>
                  <a:srgbClr val="495E78"/>
                </a:solidFill>
              </a:rPr>
              <a:t>OpenROAD</a:t>
            </a:r>
            <a:endParaRPr sz="3600" dirty="0">
              <a:solidFill>
                <a:srgbClr val="495E78"/>
              </a:solidFill>
            </a:endParaRPr>
          </a:p>
        </p:txBody>
      </p:sp>
      <p:sp>
        <p:nvSpPr>
          <p:cNvPr id="3" name="Google Shape;45;p36">
            <a:extLst>
              <a:ext uri="{FF2B5EF4-FFF2-40B4-BE49-F238E27FC236}">
                <a16:creationId xmlns:a16="http://schemas.microsoft.com/office/drawing/2014/main" id="{932BE18D-ADD2-4F3B-BF30-869610BC32F0}"/>
              </a:ext>
            </a:extLst>
          </p:cNvPr>
          <p:cNvSpPr txBox="1">
            <a:spLocks/>
          </p:cNvSpPr>
          <p:nvPr/>
        </p:nvSpPr>
        <p:spPr>
          <a:xfrm>
            <a:off x="1225420" y="4417014"/>
            <a:ext cx="9741159" cy="11430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F497D"/>
              </a:buClr>
              <a:buSzPts val="4000"/>
              <a:buFont typeface="Arial"/>
              <a:buNone/>
              <a:defRPr sz="4000" b="1" i="0" u="none" strike="noStrike" cap="none">
                <a:solidFill>
                  <a:srgbClr val="1F497D"/>
                </a:solidFill>
                <a:latin typeface="Arial"/>
                <a:ea typeface="Arial"/>
                <a:cs typeface="Arial"/>
                <a:sym typeface="Arial"/>
              </a:defRPr>
            </a:lvl1pPr>
            <a:lvl2pPr marR="0" lvl="1"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6pPr>
            <a:lvl7pPr marR="0" lvl="6"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7pPr>
            <a:lvl8pPr marR="0" lvl="7"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8pPr>
            <a:lvl9pPr marR="0" lvl="8"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9pPr>
          </a:lstStyle>
          <a:p>
            <a:pPr algn="l">
              <a:buSzPts val="3600"/>
            </a:pPr>
            <a:r>
              <a:rPr lang="en-US" sz="2400" b="0" dirty="0">
                <a:solidFill>
                  <a:srgbClr val="495E78"/>
                </a:solidFill>
              </a:rPr>
              <a:t>J. Jung, A. B. Kahng, S. Kim and R. </a:t>
            </a:r>
            <a:r>
              <a:rPr lang="en-US" sz="2400" b="0" dirty="0" err="1">
                <a:solidFill>
                  <a:srgbClr val="495E78"/>
                </a:solidFill>
              </a:rPr>
              <a:t>Varadarajan</a:t>
            </a:r>
            <a:r>
              <a:rPr lang="en-US" sz="2400" b="0" dirty="0">
                <a:solidFill>
                  <a:srgbClr val="495E78"/>
                </a:solidFill>
              </a:rPr>
              <a:t>, “METRICS2.1 and Flow Tuning in the IEEE CEDA Robust Design Flow and </a:t>
            </a:r>
            <a:r>
              <a:rPr lang="en-US" sz="2400" b="0" dirty="0" err="1">
                <a:solidFill>
                  <a:srgbClr val="495E78"/>
                </a:solidFill>
              </a:rPr>
              <a:t>OpenROAD</a:t>
            </a:r>
            <a:r>
              <a:rPr lang="en-US" sz="2400" b="0" dirty="0">
                <a:solidFill>
                  <a:srgbClr val="495E78"/>
                </a:solidFill>
              </a:rPr>
              <a:t>”, </a:t>
            </a:r>
            <a:r>
              <a:rPr lang="en-US" sz="2400" b="0" i="1" dirty="0">
                <a:solidFill>
                  <a:srgbClr val="495E78"/>
                </a:solidFill>
              </a:rPr>
              <a:t>Proc. ICCAD, </a:t>
            </a:r>
            <a:r>
              <a:rPr lang="en-US" sz="2400" b="0" dirty="0">
                <a:solidFill>
                  <a:srgbClr val="495E78"/>
                </a:solidFill>
              </a:rPr>
              <a:t>2021, to appear.</a:t>
            </a:r>
          </a:p>
          <a:p>
            <a:pPr algn="l">
              <a:buSzPts val="3600"/>
            </a:pPr>
            <a:endParaRPr lang="en-US" sz="2400" b="0" dirty="0">
              <a:solidFill>
                <a:srgbClr val="495E78"/>
              </a:solidFill>
            </a:endParaRPr>
          </a:p>
          <a:p>
            <a:pPr algn="l">
              <a:buSzPts val="3600"/>
            </a:pPr>
            <a:r>
              <a:rPr lang="en-US" sz="2400" b="0" dirty="0">
                <a:solidFill>
                  <a:srgbClr val="495E78"/>
                </a:solidFill>
              </a:rPr>
              <a:t>Seungwon Kim:   </a:t>
            </a:r>
            <a:r>
              <a:rPr lang="en-US" sz="2400" b="0" dirty="0">
                <a:solidFill>
                  <a:srgbClr val="495E78"/>
                </a:solidFill>
                <a:hlinkClick r:id="rId3"/>
              </a:rPr>
              <a:t>sek006@ucsd.edu</a:t>
            </a:r>
            <a:r>
              <a:rPr lang="en-US" sz="2400" b="0" dirty="0">
                <a:solidFill>
                  <a:srgbClr val="495E78"/>
                </a:solidFill>
              </a:rPr>
              <a:t> </a:t>
            </a:r>
          </a:p>
          <a:p>
            <a:pPr algn="l">
              <a:buSzPts val="3600"/>
            </a:pPr>
            <a:r>
              <a:rPr lang="en-US" sz="2400" b="0" dirty="0">
                <a:solidFill>
                  <a:srgbClr val="495E78"/>
                </a:solidFill>
              </a:rPr>
              <a:t>Ravi </a:t>
            </a:r>
            <a:r>
              <a:rPr lang="en-US" sz="2400" b="0" dirty="0" err="1">
                <a:solidFill>
                  <a:srgbClr val="495E78"/>
                </a:solidFill>
              </a:rPr>
              <a:t>Varadarajan</a:t>
            </a:r>
            <a:r>
              <a:rPr lang="en-US" sz="2400" b="0" dirty="0">
                <a:solidFill>
                  <a:srgbClr val="495E78"/>
                </a:solidFill>
              </a:rPr>
              <a:t>: </a:t>
            </a:r>
            <a:r>
              <a:rPr lang="en-US" sz="2400" b="0" dirty="0">
                <a:solidFill>
                  <a:srgbClr val="495E78"/>
                </a:solidFill>
                <a:hlinkClick r:id="rId4"/>
              </a:rPr>
              <a:t>rvaradarajan@ucsd.edu</a:t>
            </a:r>
            <a:r>
              <a:rPr lang="en-US" sz="2400" b="0" dirty="0">
                <a:solidFill>
                  <a:srgbClr val="495E78"/>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advTm="15676"/>
    </mc:Choice>
    <mc:Fallback xmlns="">
      <p:transition spd="slow" advTm="156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47E39B5-8C36-42E3-9F08-C060957D4C96}"/>
              </a:ext>
            </a:extLst>
          </p:cNvPr>
          <p:cNvSpPr>
            <a:spLocks noGrp="1"/>
          </p:cNvSpPr>
          <p:nvPr>
            <p:ph type="body" idx="1"/>
          </p:nvPr>
        </p:nvSpPr>
        <p:spPr>
          <a:xfrm>
            <a:off x="85725" y="816532"/>
            <a:ext cx="6118167" cy="5915297"/>
          </a:xfrm>
        </p:spPr>
        <p:txBody>
          <a:bodyPr>
            <a:normAutofit/>
          </a:bodyPr>
          <a:lstStyle/>
          <a:p>
            <a:pPr marL="285750" indent="-234950"/>
            <a:r>
              <a:rPr lang="en-US" altLang="ko-KR" sz="2000" dirty="0">
                <a:solidFill>
                  <a:srgbClr val="0070C0"/>
                </a:solidFill>
                <a:hlinkClick r:id="rId4">
                  <a:extLst>
                    <a:ext uri="{A12FA001-AC4F-418D-AE19-62706E023703}">
                      <ahyp:hlinkClr xmlns:ahyp="http://schemas.microsoft.com/office/drawing/2018/hyperlinkcolor" val="tx"/>
                    </a:ext>
                  </a:extLst>
                </a:hlinkClick>
              </a:rPr>
              <a:t>https://github.com/ieee-ceda-datc/datc-rdf-Metrics4ML/tree/main/experiments/sky130hd__ibex_core__sample_fine_grained</a:t>
            </a:r>
            <a:r>
              <a:rPr lang="en-US" altLang="ko-KR" sz="2000" dirty="0">
                <a:solidFill>
                  <a:srgbClr val="0070C0"/>
                </a:solidFill>
              </a:rPr>
              <a:t>  </a:t>
            </a:r>
            <a:r>
              <a:rPr lang="en-US" altLang="ko-KR" sz="2000" dirty="0"/>
              <a:t>contains the data and the </a:t>
            </a:r>
            <a:r>
              <a:rPr lang="en-US" altLang="ko-KR" sz="2000" dirty="0" err="1"/>
              <a:t>Jupyter</a:t>
            </a:r>
            <a:r>
              <a:rPr lang="en-US" altLang="ko-KR" sz="2000" dirty="0"/>
              <a:t> Notebook</a:t>
            </a:r>
          </a:p>
          <a:p>
            <a:endParaRPr lang="en-US" altLang="ko-KR" sz="2000" dirty="0"/>
          </a:p>
          <a:p>
            <a:pPr marL="285750" indent="-234950"/>
            <a:r>
              <a:rPr lang="en-US" altLang="ko-KR" sz="2000" dirty="0" err="1"/>
              <a:t>Jupyter</a:t>
            </a:r>
            <a:r>
              <a:rPr lang="en-US" altLang="ko-KR" sz="2000" dirty="0"/>
              <a:t> Notebook:</a:t>
            </a:r>
          </a:p>
          <a:p>
            <a:pPr marL="457200" lvl="1" indent="-220663">
              <a:buSzPct val="110000"/>
            </a:pPr>
            <a:r>
              <a:rPr lang="en-US" altLang="ko-KR" sz="1800" dirty="0"/>
              <a:t>Read METRICS data</a:t>
            </a:r>
          </a:p>
          <a:p>
            <a:pPr marL="457200" lvl="1" indent="-220663">
              <a:buSzPct val="110000"/>
            </a:pPr>
            <a:r>
              <a:rPr lang="en-US" altLang="ko-KR" sz="1800" dirty="0"/>
              <a:t>Data engineering to pull, organize relevant data</a:t>
            </a:r>
          </a:p>
          <a:p>
            <a:pPr marL="457200" lvl="1" indent="-220663">
              <a:buSzPct val="110000"/>
            </a:pPr>
            <a:r>
              <a:rPr lang="en-US" altLang="ko-KR" sz="1800" dirty="0"/>
              <a:t>Visualize trends, statistics</a:t>
            </a:r>
          </a:p>
          <a:p>
            <a:endParaRPr lang="en-US" altLang="ko-KR" sz="2000" dirty="0"/>
          </a:p>
          <a:p>
            <a:pPr marL="285750" indent="-234950"/>
            <a:r>
              <a:rPr lang="en-US" altLang="ko-KR" sz="2000" dirty="0"/>
              <a:t>Leverages python packages json, pandas, matplotlib, </a:t>
            </a:r>
            <a:r>
              <a:rPr lang="en-US" altLang="ko-KR" sz="2000" dirty="0" err="1"/>
              <a:t>plotly</a:t>
            </a:r>
            <a:r>
              <a:rPr lang="en-US" altLang="ko-KR" sz="2000" dirty="0"/>
              <a:t>, </a:t>
            </a:r>
            <a:r>
              <a:rPr lang="en-US" altLang="ko-KR" sz="2000" dirty="0" err="1"/>
              <a:t>sklearn</a:t>
            </a:r>
            <a:endParaRPr lang="en-US" altLang="ko-KR" sz="2000" dirty="0"/>
          </a:p>
          <a:p>
            <a:pPr marL="0" indent="0">
              <a:buNone/>
            </a:pPr>
            <a:endParaRPr lang="en-US" altLang="ko-KR" sz="2000" dirty="0"/>
          </a:p>
          <a:p>
            <a:pPr marL="285750" indent="-234950"/>
            <a:r>
              <a:rPr lang="en-US" altLang="ko-KR" sz="2000" dirty="0"/>
              <a:t>Use </a:t>
            </a:r>
            <a:r>
              <a:rPr lang="en-US" altLang="ko-KR" sz="2000" b="1" dirty="0" err="1"/>
              <a:t>sklearn</a:t>
            </a:r>
            <a:endParaRPr lang="en-US" altLang="ko-KR" sz="2000" b="1" dirty="0"/>
          </a:p>
          <a:p>
            <a:pPr marL="457200" lvl="1" indent="-220663">
              <a:buSzPct val="110000"/>
            </a:pPr>
            <a:r>
              <a:rPr lang="en-US" altLang="ko-KR" sz="1800" dirty="0"/>
              <a:t>Logistic regression to predict successful/doomed runs </a:t>
            </a:r>
          </a:p>
          <a:p>
            <a:pPr marL="457200" lvl="1" indent="-220663">
              <a:buSzPct val="110000"/>
            </a:pPr>
            <a:r>
              <a:rPr lang="en-US" altLang="ko-KR" sz="1800" dirty="0"/>
              <a:t>Linear regression to estimate wirelength, runtime</a:t>
            </a:r>
          </a:p>
        </p:txBody>
      </p:sp>
      <p:pic>
        <p:nvPicPr>
          <p:cNvPr id="4" name="Picture 3">
            <a:extLst>
              <a:ext uri="{FF2B5EF4-FFF2-40B4-BE49-F238E27FC236}">
                <a16:creationId xmlns:a16="http://schemas.microsoft.com/office/drawing/2014/main" id="{F55885B5-930D-4160-8755-43DC649D2148}"/>
              </a:ext>
            </a:extLst>
          </p:cNvPr>
          <p:cNvPicPr>
            <a:picLocks noChangeAspect="1"/>
          </p:cNvPicPr>
          <p:nvPr/>
        </p:nvPicPr>
        <p:blipFill rotWithShape="1">
          <a:blip r:embed="rId5"/>
          <a:srcRect r="7253"/>
          <a:stretch/>
        </p:blipFill>
        <p:spPr>
          <a:xfrm>
            <a:off x="6155631" y="819746"/>
            <a:ext cx="5937309" cy="5919055"/>
          </a:xfrm>
          <a:prstGeom prst="rect">
            <a:avLst/>
          </a:prstGeom>
        </p:spPr>
      </p:pic>
      <p:sp>
        <p:nvSpPr>
          <p:cNvPr id="5" name="Google Shape;52;p13">
            <a:extLst>
              <a:ext uri="{FF2B5EF4-FFF2-40B4-BE49-F238E27FC236}">
                <a16:creationId xmlns:a16="http://schemas.microsoft.com/office/drawing/2014/main" id="{FA769680-877B-4245-BFF4-52CF371ACBE7}"/>
              </a:ext>
            </a:extLst>
          </p:cNvPr>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Sample METRICS2.1 Application</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Tree>
    <p:custDataLst>
      <p:tags r:id="rId1"/>
    </p:custDataLst>
    <p:extLst>
      <p:ext uri="{BB962C8B-B14F-4D97-AF65-F5344CB8AC3E}">
        <p14:creationId xmlns:p14="http://schemas.microsoft.com/office/powerpoint/2010/main" val="2035508272"/>
      </p:ext>
    </p:extLst>
  </p:cSld>
  <p:clrMapOvr>
    <a:masterClrMapping/>
  </p:clrMapOvr>
  <mc:AlternateContent xmlns:mc="http://schemas.openxmlformats.org/markup-compatibility/2006" xmlns:p14="http://schemas.microsoft.com/office/powerpoint/2010/main">
    <mc:Choice Requires="p14">
      <p:transition spd="slow" p14:dur="2000" advTm="50283"/>
    </mc:Choice>
    <mc:Fallback xmlns="">
      <p:transition spd="slow" advTm="502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0CDE8D-A4CE-4F33-9585-19DDD045D4A0}"/>
              </a:ext>
            </a:extLst>
          </p:cNvPr>
          <p:cNvSpPr txBox="1"/>
          <p:nvPr/>
        </p:nvSpPr>
        <p:spPr>
          <a:xfrm>
            <a:off x="2371806" y="863988"/>
            <a:ext cx="5820824"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2000" b="1" i="0" u="none" strike="noStrike" kern="0" cap="none" spc="0" normalizeH="0" baseline="0" noProof="0" dirty="0">
                <a:ln>
                  <a:noFill/>
                </a:ln>
                <a:solidFill>
                  <a:srgbClr val="535353"/>
                </a:solidFill>
                <a:effectLst/>
                <a:uLnTx/>
                <a:uFillTx/>
                <a:latin typeface="Arial"/>
                <a:cs typeface="Arial"/>
                <a:sym typeface="Arial"/>
              </a:rPr>
              <a:t>Successes vs. Failures at Different Utilizations</a:t>
            </a:r>
            <a:endParaRPr kumimoji="0" lang="ko-KR" altLang="en-US" sz="2000" b="1" i="0" u="none" strike="noStrike" kern="0" cap="none" spc="0" normalizeH="0" baseline="0" noProof="0" dirty="0">
              <a:ln>
                <a:noFill/>
              </a:ln>
              <a:solidFill>
                <a:srgbClr val="535353"/>
              </a:solidFill>
              <a:effectLst/>
              <a:uLnTx/>
              <a:uFillTx/>
              <a:latin typeface="Arial"/>
              <a:cs typeface="Arial"/>
              <a:sym typeface="Arial"/>
            </a:endParaRPr>
          </a:p>
        </p:txBody>
      </p:sp>
      <p:sp>
        <p:nvSpPr>
          <p:cNvPr id="60" name="Google Shape;52;p13">
            <a:extLst>
              <a:ext uri="{FF2B5EF4-FFF2-40B4-BE49-F238E27FC236}">
                <a16:creationId xmlns:a16="http://schemas.microsoft.com/office/drawing/2014/main" id="{A5BE8588-8B3E-4BE3-940F-D45B35AA365B}"/>
              </a:ext>
            </a:extLst>
          </p:cNvPr>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Sample Plots from </a:t>
            </a:r>
            <a:r>
              <a:rPr kumimoji="0" lang="en-US" sz="3200" b="1" i="0" u="none" strike="noStrike" kern="0" cap="none" spc="0" normalizeH="0" baseline="0" noProof="0" dirty="0" err="1">
                <a:ln>
                  <a:noFill/>
                </a:ln>
                <a:solidFill>
                  <a:srgbClr val="254061"/>
                </a:solidFill>
                <a:effectLst/>
                <a:uLnTx/>
                <a:uFillTx/>
                <a:latin typeface="Arial"/>
                <a:ea typeface="Arial"/>
                <a:cs typeface="Arial"/>
                <a:sym typeface="Arial"/>
              </a:rPr>
              <a:t>Jupyter</a:t>
            </a: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 Notebook</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grpSp>
        <p:nvGrpSpPr>
          <p:cNvPr id="4" name="그룹 3">
            <a:extLst>
              <a:ext uri="{FF2B5EF4-FFF2-40B4-BE49-F238E27FC236}">
                <a16:creationId xmlns:a16="http://schemas.microsoft.com/office/drawing/2014/main" id="{C46FCC7E-00AE-4649-BDFB-BFA98969F40A}"/>
              </a:ext>
            </a:extLst>
          </p:cNvPr>
          <p:cNvGrpSpPr/>
          <p:nvPr/>
        </p:nvGrpSpPr>
        <p:grpSpPr>
          <a:xfrm>
            <a:off x="408538" y="3806402"/>
            <a:ext cx="4738222" cy="2831042"/>
            <a:chOff x="408538" y="3806402"/>
            <a:chExt cx="4738222" cy="2831042"/>
          </a:xfrm>
        </p:grpSpPr>
        <p:pic>
          <p:nvPicPr>
            <p:cNvPr id="6" name="그림 5">
              <a:extLst>
                <a:ext uri="{FF2B5EF4-FFF2-40B4-BE49-F238E27FC236}">
                  <a16:creationId xmlns:a16="http://schemas.microsoft.com/office/drawing/2014/main" id="{723CDD8E-A86B-4784-BF3E-79A72CF8CF43}"/>
                </a:ext>
              </a:extLst>
            </p:cNvPr>
            <p:cNvPicPr>
              <a:picLocks noChangeAspect="1"/>
            </p:cNvPicPr>
            <p:nvPr/>
          </p:nvPicPr>
          <p:blipFill>
            <a:blip r:embed="rId4"/>
            <a:stretch>
              <a:fillRect/>
            </a:stretch>
          </p:blipFill>
          <p:spPr>
            <a:xfrm>
              <a:off x="408538" y="4122170"/>
              <a:ext cx="4294370" cy="2515274"/>
            </a:xfrm>
            <a:prstGeom prst="rect">
              <a:avLst/>
            </a:prstGeom>
          </p:spPr>
        </p:pic>
        <p:sp>
          <p:nvSpPr>
            <p:cNvPr id="34" name="화살표: 아래쪽 20">
              <a:extLst>
                <a:ext uri="{FF2B5EF4-FFF2-40B4-BE49-F238E27FC236}">
                  <a16:creationId xmlns:a16="http://schemas.microsoft.com/office/drawing/2014/main" id="{BF6FE64B-56A6-494B-80C4-6F0E01533B16}"/>
                </a:ext>
              </a:extLst>
            </p:cNvPr>
            <p:cNvSpPr/>
            <p:nvPr/>
          </p:nvSpPr>
          <p:spPr bwMode="auto">
            <a:xfrm>
              <a:off x="3434600" y="4728509"/>
              <a:ext cx="289712" cy="592594"/>
            </a:xfrm>
            <a:prstGeom prst="downArrow">
              <a:avLst/>
            </a:prstGeom>
            <a:solidFill>
              <a:srgbClr val="FF0000"/>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0" cap="none" spc="0" normalizeH="0" baseline="0" noProof="0" dirty="0">
                <a:ln>
                  <a:noFill/>
                </a:ln>
                <a:solidFill>
                  <a:srgbClr val="000000"/>
                </a:solidFill>
                <a:effectLst/>
                <a:highlight>
                  <a:srgbClr val="008000"/>
                </a:highlight>
                <a:uLnTx/>
                <a:uFillTx/>
                <a:latin typeface="Arial Narrow" pitchFamily="34" charset="0"/>
                <a:cs typeface="Arial"/>
                <a:sym typeface="Arial"/>
              </a:endParaRPr>
            </a:p>
          </p:txBody>
        </p:sp>
        <p:sp>
          <p:nvSpPr>
            <p:cNvPr id="35" name="TextBox 34">
              <a:extLst>
                <a:ext uri="{FF2B5EF4-FFF2-40B4-BE49-F238E27FC236}">
                  <a16:creationId xmlns:a16="http://schemas.microsoft.com/office/drawing/2014/main" id="{78529207-D767-403D-B77D-06A4866DD5F2}"/>
                </a:ext>
              </a:extLst>
            </p:cNvPr>
            <p:cNvSpPr txBox="1"/>
            <p:nvPr/>
          </p:nvSpPr>
          <p:spPr>
            <a:xfrm>
              <a:off x="2816010" y="4346912"/>
              <a:ext cx="1210086"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600" b="0" i="0" u="none" strike="noStrike" kern="0" cap="none" spc="0" normalizeH="0" baseline="0" noProof="0" dirty="0">
                  <a:ln>
                    <a:noFill/>
                  </a:ln>
                  <a:solidFill>
                    <a:srgbClr val="000000"/>
                  </a:solidFill>
                  <a:effectLst/>
                  <a:uLnTx/>
                  <a:uFillTx/>
                  <a:latin typeface="Arial"/>
                  <a:cs typeface="Arial"/>
                  <a:sym typeface="Arial"/>
                </a:rPr>
                <a:t>sweet spot</a:t>
              </a:r>
              <a:endParaRPr kumimoji="0" lang="ko-KR" altLang="en-US"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TextBox 39">
              <a:extLst>
                <a:ext uri="{FF2B5EF4-FFF2-40B4-BE49-F238E27FC236}">
                  <a16:creationId xmlns:a16="http://schemas.microsoft.com/office/drawing/2014/main" id="{211ACD97-5B71-4865-960D-B3BBB3B61043}"/>
                </a:ext>
              </a:extLst>
            </p:cNvPr>
            <p:cNvSpPr txBox="1"/>
            <p:nvPr/>
          </p:nvSpPr>
          <p:spPr>
            <a:xfrm>
              <a:off x="1262363" y="3806402"/>
              <a:ext cx="3884397"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2000" b="1" i="0" u="none" strike="noStrike" kern="0" cap="none" spc="0" normalizeH="0" baseline="0" noProof="0" dirty="0">
                  <a:ln>
                    <a:noFill/>
                  </a:ln>
                  <a:solidFill>
                    <a:srgbClr val="535353"/>
                  </a:solidFill>
                  <a:effectLst/>
                  <a:uLnTx/>
                  <a:uFillTx/>
                  <a:latin typeface="Arial"/>
                  <a:cs typeface="Arial"/>
                  <a:sym typeface="Arial"/>
                </a:rPr>
                <a:t>Wirelength vs. Core Utilization</a:t>
              </a:r>
              <a:endParaRPr kumimoji="0" lang="ko-KR" altLang="en-US" sz="2000" b="1" i="0" u="none" strike="noStrike" kern="0" cap="none" spc="0" normalizeH="0" baseline="0" noProof="0" dirty="0">
                <a:ln>
                  <a:noFill/>
                </a:ln>
                <a:solidFill>
                  <a:srgbClr val="535353"/>
                </a:solidFill>
                <a:effectLst/>
                <a:uLnTx/>
                <a:uFillTx/>
                <a:latin typeface="Arial"/>
                <a:cs typeface="Arial"/>
                <a:sym typeface="Arial"/>
              </a:endParaRPr>
            </a:p>
          </p:txBody>
        </p:sp>
      </p:grpSp>
      <p:pic>
        <p:nvPicPr>
          <p:cNvPr id="3" name="Picture 2">
            <a:extLst>
              <a:ext uri="{FF2B5EF4-FFF2-40B4-BE49-F238E27FC236}">
                <a16:creationId xmlns:a16="http://schemas.microsoft.com/office/drawing/2014/main" id="{B3B4DF30-C979-4263-AF15-8805C01F4F43}"/>
              </a:ext>
            </a:extLst>
          </p:cNvPr>
          <p:cNvPicPr>
            <a:picLocks noChangeAspect="1"/>
          </p:cNvPicPr>
          <p:nvPr/>
        </p:nvPicPr>
        <p:blipFill rotWithShape="1">
          <a:blip r:embed="rId5"/>
          <a:srcRect l="2106" b="3328"/>
          <a:stretch/>
        </p:blipFill>
        <p:spPr>
          <a:xfrm>
            <a:off x="3508587" y="1198222"/>
            <a:ext cx="4067869" cy="2411965"/>
          </a:xfrm>
          <a:prstGeom prst="rect">
            <a:avLst/>
          </a:prstGeom>
        </p:spPr>
      </p:pic>
      <p:grpSp>
        <p:nvGrpSpPr>
          <p:cNvPr id="7" name="그룹 6">
            <a:extLst>
              <a:ext uri="{FF2B5EF4-FFF2-40B4-BE49-F238E27FC236}">
                <a16:creationId xmlns:a16="http://schemas.microsoft.com/office/drawing/2014/main" id="{CB609741-B071-4620-9BDF-6CD480115261}"/>
              </a:ext>
            </a:extLst>
          </p:cNvPr>
          <p:cNvGrpSpPr/>
          <p:nvPr/>
        </p:nvGrpSpPr>
        <p:grpSpPr>
          <a:xfrm>
            <a:off x="5699755" y="3803611"/>
            <a:ext cx="6061871" cy="2850167"/>
            <a:chOff x="5699755" y="3803611"/>
            <a:chExt cx="6061871" cy="2850167"/>
          </a:xfrm>
        </p:grpSpPr>
        <p:pic>
          <p:nvPicPr>
            <p:cNvPr id="10" name="그림 9">
              <a:extLst>
                <a:ext uri="{FF2B5EF4-FFF2-40B4-BE49-F238E27FC236}">
                  <a16:creationId xmlns:a16="http://schemas.microsoft.com/office/drawing/2014/main" id="{86BADD0F-078C-42D7-A924-B51D536F9985}"/>
                </a:ext>
              </a:extLst>
            </p:cNvPr>
            <p:cNvPicPr>
              <a:picLocks noChangeAspect="1"/>
            </p:cNvPicPr>
            <p:nvPr/>
          </p:nvPicPr>
          <p:blipFill>
            <a:blip r:embed="rId6"/>
            <a:stretch>
              <a:fillRect/>
            </a:stretch>
          </p:blipFill>
          <p:spPr>
            <a:xfrm>
              <a:off x="5699755" y="4115396"/>
              <a:ext cx="4342886" cy="2538382"/>
            </a:xfrm>
            <a:prstGeom prst="rect">
              <a:avLst/>
            </a:prstGeom>
          </p:spPr>
        </p:pic>
        <p:sp>
          <p:nvSpPr>
            <p:cNvPr id="41" name="TextBox 40">
              <a:extLst>
                <a:ext uri="{FF2B5EF4-FFF2-40B4-BE49-F238E27FC236}">
                  <a16:creationId xmlns:a16="http://schemas.microsoft.com/office/drawing/2014/main" id="{A2F4ACCD-1030-44CF-BDFD-C1C02D242110}"/>
                </a:ext>
              </a:extLst>
            </p:cNvPr>
            <p:cNvSpPr txBox="1"/>
            <p:nvPr/>
          </p:nvSpPr>
          <p:spPr>
            <a:xfrm>
              <a:off x="6575031" y="3803611"/>
              <a:ext cx="3586238"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2000" b="1" i="0" u="none" strike="noStrike" kern="0" cap="none" spc="0" normalizeH="0" baseline="0" noProof="0" dirty="0">
                  <a:ln>
                    <a:noFill/>
                  </a:ln>
                  <a:solidFill>
                    <a:srgbClr val="535353"/>
                  </a:solidFill>
                  <a:effectLst/>
                  <a:uLnTx/>
                  <a:uFillTx/>
                  <a:latin typeface="Arial"/>
                  <a:cs typeface="Arial"/>
                  <a:sym typeface="Arial"/>
                </a:rPr>
                <a:t>Runtime vs. Core Utilization</a:t>
              </a:r>
              <a:endParaRPr kumimoji="0" lang="ko-KR" altLang="en-US" sz="2000" b="1" i="0" u="none" strike="noStrike" kern="0" cap="none" spc="0" normalizeH="0" baseline="0" noProof="0" dirty="0">
                <a:ln>
                  <a:noFill/>
                </a:ln>
                <a:solidFill>
                  <a:srgbClr val="535353"/>
                </a:solidFill>
                <a:effectLst/>
                <a:uLnTx/>
                <a:uFillTx/>
                <a:latin typeface="Arial"/>
                <a:cs typeface="Arial"/>
                <a:sym typeface="Arial"/>
              </a:endParaRPr>
            </a:p>
          </p:txBody>
        </p:sp>
        <p:sp>
          <p:nvSpPr>
            <p:cNvPr id="42" name="화살표: 아래쪽 21">
              <a:extLst>
                <a:ext uri="{FF2B5EF4-FFF2-40B4-BE49-F238E27FC236}">
                  <a16:creationId xmlns:a16="http://schemas.microsoft.com/office/drawing/2014/main" id="{2BA2384A-A98B-4C1A-AB46-5DE83C989A83}"/>
                </a:ext>
              </a:extLst>
            </p:cNvPr>
            <p:cNvSpPr/>
            <p:nvPr/>
          </p:nvSpPr>
          <p:spPr bwMode="auto">
            <a:xfrm>
              <a:off x="8698918" y="4834057"/>
              <a:ext cx="335914" cy="592594"/>
            </a:xfrm>
            <a:prstGeom prst="downArrow">
              <a:avLst/>
            </a:prstGeom>
            <a:solidFill>
              <a:srgbClr val="FF0000"/>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0" cap="none" spc="0" normalizeH="0" baseline="0" noProof="0">
                <a:ln>
                  <a:noFill/>
                </a:ln>
                <a:solidFill>
                  <a:srgbClr val="000000"/>
                </a:solidFill>
                <a:effectLst/>
                <a:uLnTx/>
                <a:uFillTx/>
                <a:latin typeface="Arial Narrow" pitchFamily="34" charset="0"/>
                <a:cs typeface="Arial"/>
                <a:sym typeface="Arial"/>
              </a:endParaRPr>
            </a:p>
          </p:txBody>
        </p:sp>
        <p:sp>
          <p:nvSpPr>
            <p:cNvPr id="43" name="TextBox 42">
              <a:extLst>
                <a:ext uri="{FF2B5EF4-FFF2-40B4-BE49-F238E27FC236}">
                  <a16:creationId xmlns:a16="http://schemas.microsoft.com/office/drawing/2014/main" id="{28A3C5BF-E48A-4FA0-A6CE-0EE43D8F38A5}"/>
                </a:ext>
              </a:extLst>
            </p:cNvPr>
            <p:cNvSpPr txBox="1"/>
            <p:nvPr/>
          </p:nvSpPr>
          <p:spPr>
            <a:xfrm>
              <a:off x="8376338" y="4440022"/>
              <a:ext cx="1221425"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400" b="0" i="0" u="none" strike="noStrike" kern="0" cap="none" spc="0" normalizeH="0" baseline="0" noProof="0" dirty="0">
                  <a:ln>
                    <a:noFill/>
                  </a:ln>
                  <a:solidFill>
                    <a:srgbClr val="000000"/>
                  </a:solidFill>
                  <a:effectLst/>
                  <a:uLnTx/>
                  <a:uFillTx/>
                  <a:latin typeface="Arial"/>
                  <a:cs typeface="Arial"/>
                  <a:sym typeface="Arial"/>
                </a:rPr>
                <a:t>Sweet spot</a:t>
              </a:r>
              <a:endParaRPr kumimoji="0" lang="ko-KR" alt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7" name="TextBox 36">
              <a:extLst>
                <a:ext uri="{FF2B5EF4-FFF2-40B4-BE49-F238E27FC236}">
                  <a16:creationId xmlns:a16="http://schemas.microsoft.com/office/drawing/2014/main" id="{4E8DFF31-363E-45AB-9900-B1E57389A7F8}"/>
                </a:ext>
              </a:extLst>
            </p:cNvPr>
            <p:cNvSpPr txBox="1"/>
            <p:nvPr/>
          </p:nvSpPr>
          <p:spPr>
            <a:xfrm>
              <a:off x="10433365" y="4801757"/>
              <a:ext cx="132826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Sweep of routing layer resource adjustment</a:t>
              </a:r>
            </a:p>
          </p:txBody>
        </p:sp>
        <p:sp>
          <p:nvSpPr>
            <p:cNvPr id="48" name="왼쪽 중괄호 33">
              <a:extLst>
                <a:ext uri="{FF2B5EF4-FFF2-40B4-BE49-F238E27FC236}">
                  <a16:creationId xmlns:a16="http://schemas.microsoft.com/office/drawing/2014/main" id="{9B1B975A-D94E-4B76-A8C8-3D2907BFCFE9}"/>
                </a:ext>
              </a:extLst>
            </p:cNvPr>
            <p:cNvSpPr/>
            <p:nvPr/>
          </p:nvSpPr>
          <p:spPr bwMode="auto">
            <a:xfrm rot="10800000">
              <a:off x="9764762" y="4728509"/>
              <a:ext cx="702470" cy="1210962"/>
            </a:xfrm>
            <a:prstGeom prst="lef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0" cap="none" spc="0" normalizeH="0" baseline="0" noProof="0">
                <a:ln>
                  <a:noFill/>
                </a:ln>
                <a:solidFill>
                  <a:srgbClr val="000000"/>
                </a:solidFill>
                <a:effectLst/>
                <a:uLnTx/>
                <a:uFillTx/>
                <a:latin typeface="Arial Narrow" pitchFamily="34" charset="0"/>
                <a:cs typeface="Arial"/>
                <a:sym typeface="Arial"/>
              </a:endParaRPr>
            </a:p>
          </p:txBody>
        </p:sp>
      </p:grpSp>
    </p:spTree>
    <p:custDataLst>
      <p:tags r:id="rId1"/>
    </p:custDataLst>
    <p:extLst>
      <p:ext uri="{BB962C8B-B14F-4D97-AF65-F5344CB8AC3E}">
        <p14:creationId xmlns:p14="http://schemas.microsoft.com/office/powerpoint/2010/main" val="2065339896"/>
      </p:ext>
    </p:extLst>
  </p:cSld>
  <p:clrMapOvr>
    <a:masterClrMapping/>
  </p:clrMapOvr>
  <mc:AlternateContent xmlns:mc="http://schemas.openxmlformats.org/markup-compatibility/2006" xmlns:p14="http://schemas.microsoft.com/office/powerpoint/2010/main">
    <mc:Choice Requires="p14">
      <p:transition spd="slow" p14:dur="2000" advTm="47357"/>
    </mc:Choice>
    <mc:Fallback xmlns="">
      <p:transition spd="slow" advTm="473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47E39B5-8C36-42E3-9F08-C060957D4C96}"/>
              </a:ext>
            </a:extLst>
          </p:cNvPr>
          <p:cNvSpPr>
            <a:spLocks noGrp="1"/>
          </p:cNvSpPr>
          <p:nvPr>
            <p:ph type="body" idx="1"/>
          </p:nvPr>
        </p:nvSpPr>
        <p:spPr>
          <a:xfrm>
            <a:off x="85725" y="816532"/>
            <a:ext cx="6118167" cy="5915297"/>
          </a:xfrm>
        </p:spPr>
        <p:txBody>
          <a:bodyPr>
            <a:normAutofit/>
          </a:bodyPr>
          <a:lstStyle/>
          <a:p>
            <a:pPr marL="285750" indent="-234950"/>
            <a:r>
              <a:rPr lang="en-US" altLang="ko-KR" sz="2000" b="1" dirty="0">
                <a:solidFill>
                  <a:srgbClr val="0000FF"/>
                </a:solidFill>
              </a:rPr>
              <a:t>Design: ibex  </a:t>
            </a:r>
            <a:r>
              <a:rPr lang="en-US" altLang="ko-KR" sz="2000" dirty="0"/>
              <a:t>on ASAP7 and SKY130HD platforms</a:t>
            </a:r>
          </a:p>
          <a:p>
            <a:pPr marL="50800" indent="0">
              <a:buNone/>
            </a:pPr>
            <a:endParaRPr lang="en-US" altLang="ko-KR" sz="2000" dirty="0"/>
          </a:p>
          <a:p>
            <a:pPr marL="285750" indent="-234950"/>
            <a:r>
              <a:rPr lang="en-US" altLang="ko-KR" sz="2000" dirty="0"/>
              <a:t>Parameters swept</a:t>
            </a:r>
          </a:p>
          <a:p>
            <a:pPr marL="742950" lvl="1" indent="-234950"/>
            <a:r>
              <a:rPr lang="en-US" altLang="ko-KR" sz="1800" dirty="0"/>
              <a:t>Core Utilization: 10% to 60% in increments of 1%</a:t>
            </a:r>
          </a:p>
          <a:p>
            <a:pPr marL="742950" lvl="1" indent="-234950"/>
            <a:r>
              <a:rPr lang="en-US" altLang="ko-KR" sz="1800" dirty="0"/>
              <a:t>Place Density (</a:t>
            </a:r>
            <a:r>
              <a:rPr lang="en-US" altLang="ko-KR" sz="1800" dirty="0" err="1"/>
              <a:t>RePlAce</a:t>
            </a:r>
            <a:r>
              <a:rPr lang="en-US" altLang="ko-KR" sz="1800" dirty="0"/>
              <a:t>) delta above Core Utilization:  0% to 90% in increments of 2%</a:t>
            </a:r>
          </a:p>
          <a:p>
            <a:pPr marL="742950" lvl="1" indent="-234950"/>
            <a:r>
              <a:rPr lang="en-US" altLang="ko-KR" sz="1800" dirty="0"/>
              <a:t>2295 data entries for each platform</a:t>
            </a:r>
          </a:p>
          <a:p>
            <a:pPr marL="742950" lvl="1" indent="-234950"/>
            <a:endParaRPr lang="en-US" altLang="ko-KR" sz="1800" dirty="0"/>
          </a:p>
          <a:p>
            <a:pPr marL="285750" indent="-234950"/>
            <a:r>
              <a:rPr lang="en-US" altLang="ko-KR" sz="2000" dirty="0"/>
              <a:t>Metrics of interest</a:t>
            </a:r>
          </a:p>
          <a:p>
            <a:pPr marL="742950" lvl="1" indent="-234950"/>
            <a:r>
              <a:rPr lang="en-US" altLang="ko-KR" sz="1800" dirty="0"/>
              <a:t>Successful or Doomed</a:t>
            </a:r>
          </a:p>
          <a:p>
            <a:pPr marL="742950" lvl="1" indent="-234950"/>
            <a:r>
              <a:rPr lang="en-US" altLang="ko-KR" sz="1800" dirty="0"/>
              <a:t>Routed Wirelength</a:t>
            </a:r>
          </a:p>
          <a:p>
            <a:pPr marL="742950" lvl="1" indent="-234950"/>
            <a:endParaRPr lang="en-US" altLang="ko-KR" sz="1800" dirty="0"/>
          </a:p>
          <a:p>
            <a:pPr marL="285750" indent="-234950"/>
            <a:r>
              <a:rPr lang="en-US" altLang="ko-KR" sz="2000" dirty="0"/>
              <a:t>Shown in Plots</a:t>
            </a:r>
          </a:p>
          <a:p>
            <a:pPr marL="742950" lvl="1" indent="-234950"/>
            <a:r>
              <a:rPr lang="en-US" altLang="ko-KR" sz="1800" dirty="0"/>
              <a:t>728 of 2295 ASAP7 runs are successful</a:t>
            </a:r>
          </a:p>
          <a:p>
            <a:pPr marL="742950" lvl="1" indent="-234950"/>
            <a:r>
              <a:rPr lang="en-US" altLang="ko-KR" sz="1800" dirty="0"/>
              <a:t>252 of 2295 SKY130HD runs are successful</a:t>
            </a:r>
          </a:p>
          <a:p>
            <a:pPr marL="742950" lvl="1" indent="-234950"/>
            <a:endParaRPr lang="en-US" altLang="ko-KR" sz="2000" dirty="0"/>
          </a:p>
          <a:p>
            <a:pPr marL="742950" lvl="1" indent="-234950"/>
            <a:endParaRPr lang="en-US" altLang="ko-KR" sz="2000" dirty="0"/>
          </a:p>
          <a:p>
            <a:pPr marL="285750" indent="-234950"/>
            <a:endParaRPr lang="en-US" altLang="ko-KR" sz="2000" dirty="0"/>
          </a:p>
        </p:txBody>
      </p:sp>
      <p:sp>
        <p:nvSpPr>
          <p:cNvPr id="5" name="Google Shape;52;p13">
            <a:extLst>
              <a:ext uri="{FF2B5EF4-FFF2-40B4-BE49-F238E27FC236}">
                <a16:creationId xmlns:a16="http://schemas.microsoft.com/office/drawing/2014/main" id="{FA769680-877B-4245-BFF4-52CF371ACBE7}"/>
              </a:ext>
            </a:extLst>
          </p:cNvPr>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Another Sample METRICS2.1 Application</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pic>
        <p:nvPicPr>
          <p:cNvPr id="13" name="Picture 12">
            <a:extLst>
              <a:ext uri="{FF2B5EF4-FFF2-40B4-BE49-F238E27FC236}">
                <a16:creationId xmlns:a16="http://schemas.microsoft.com/office/drawing/2014/main" id="{9B0C895E-C32A-4B57-911E-699892C216C0}"/>
              </a:ext>
            </a:extLst>
          </p:cNvPr>
          <p:cNvPicPr>
            <a:picLocks noChangeAspect="1"/>
          </p:cNvPicPr>
          <p:nvPr/>
        </p:nvPicPr>
        <p:blipFill>
          <a:blip r:embed="rId4"/>
          <a:stretch>
            <a:fillRect/>
          </a:stretch>
        </p:blipFill>
        <p:spPr>
          <a:xfrm>
            <a:off x="5900370" y="811623"/>
            <a:ext cx="6051527" cy="2878072"/>
          </a:xfrm>
          <a:prstGeom prst="rect">
            <a:avLst/>
          </a:prstGeom>
        </p:spPr>
      </p:pic>
      <p:pic>
        <p:nvPicPr>
          <p:cNvPr id="15" name="Picture 14">
            <a:extLst>
              <a:ext uri="{FF2B5EF4-FFF2-40B4-BE49-F238E27FC236}">
                <a16:creationId xmlns:a16="http://schemas.microsoft.com/office/drawing/2014/main" id="{B1C223B0-EE85-4DCE-ABC7-C2391AF850C5}"/>
              </a:ext>
            </a:extLst>
          </p:cNvPr>
          <p:cNvPicPr>
            <a:picLocks noChangeAspect="1"/>
          </p:cNvPicPr>
          <p:nvPr/>
        </p:nvPicPr>
        <p:blipFill>
          <a:blip r:embed="rId5"/>
          <a:stretch>
            <a:fillRect/>
          </a:stretch>
        </p:blipFill>
        <p:spPr>
          <a:xfrm>
            <a:off x="5845206" y="3774179"/>
            <a:ext cx="6103845" cy="2871947"/>
          </a:xfrm>
          <a:prstGeom prst="rect">
            <a:avLst/>
          </a:prstGeom>
        </p:spPr>
      </p:pic>
    </p:spTree>
    <p:custDataLst>
      <p:tags r:id="rId1"/>
    </p:custDataLst>
    <p:extLst>
      <p:ext uri="{BB962C8B-B14F-4D97-AF65-F5344CB8AC3E}">
        <p14:creationId xmlns:p14="http://schemas.microsoft.com/office/powerpoint/2010/main" val="1931689418"/>
      </p:ext>
    </p:extLst>
  </p:cSld>
  <p:clrMapOvr>
    <a:masterClrMapping/>
  </p:clrMapOvr>
  <mc:AlternateContent xmlns:mc="http://schemas.openxmlformats.org/markup-compatibility/2006" xmlns:p14="http://schemas.microsoft.com/office/powerpoint/2010/main">
    <mc:Choice Requires="p14">
      <p:transition spd="slow" p14:dur="2000" advTm="64726"/>
    </mc:Choice>
    <mc:Fallback xmlns="">
      <p:transition spd="slow" advTm="6472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8"/>
          <p:cNvSpPr txBox="1">
            <a:spLocks noGrp="1"/>
          </p:cNvSpPr>
          <p:nvPr>
            <p:ph type="title"/>
          </p:nvPr>
        </p:nvSpPr>
        <p:spPr>
          <a:xfrm>
            <a:off x="914400" y="2506524"/>
            <a:ext cx="10363200" cy="114300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F497D"/>
              </a:buClr>
              <a:buSzPts val="3600"/>
              <a:buFont typeface="Arial"/>
              <a:buNone/>
            </a:pPr>
            <a:r>
              <a:rPr lang="en-US" sz="3240">
                <a:solidFill>
                  <a:srgbClr val="495E78"/>
                </a:solidFill>
              </a:rPr>
              <a:t>Autotuning (in OpenROAD and Beyond)</a:t>
            </a:r>
            <a:endParaRPr sz="3600">
              <a:solidFill>
                <a:srgbClr val="495E78"/>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8973"/>
    </mc:Choice>
    <mc:Fallback xmlns="">
      <p:transition spd="slow" advTm="897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9"/>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54061"/>
              </a:buClr>
              <a:buSzPts val="3200"/>
              <a:buFont typeface="Arial"/>
              <a:buNone/>
            </a:pPr>
            <a:r>
              <a:rPr lang="en-US" sz="3200" b="1" i="0" u="none" strike="noStrike" cap="none">
                <a:solidFill>
                  <a:srgbClr val="254061"/>
                </a:solidFill>
                <a:latin typeface="Arial"/>
                <a:ea typeface="Arial"/>
                <a:cs typeface="Arial"/>
                <a:sym typeface="Arial"/>
              </a:rPr>
              <a:t>AutoTuner: True No-Human-in-the-Loop Operation</a:t>
            </a:r>
            <a:endParaRPr sz="3200" b="1" i="0" u="none" strike="noStrike" cap="none">
              <a:solidFill>
                <a:srgbClr val="632423"/>
              </a:solidFill>
              <a:latin typeface="Arial"/>
              <a:ea typeface="Arial"/>
              <a:cs typeface="Arial"/>
              <a:sym typeface="Arial"/>
            </a:endParaRPr>
          </a:p>
        </p:txBody>
      </p:sp>
      <p:sp>
        <p:nvSpPr>
          <p:cNvPr id="150" name="Google Shape;150;p39"/>
          <p:cNvSpPr txBox="1"/>
          <p:nvPr/>
        </p:nvSpPr>
        <p:spPr>
          <a:xfrm>
            <a:off x="5577840" y="6014720"/>
            <a:ext cx="3728720" cy="52322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Note: </a:t>
            </a:r>
            <a:r>
              <a:rPr lang="en-US" sz="1400" b="0" i="0" u="none" strike="noStrike" cap="none" dirty="0" err="1">
                <a:solidFill>
                  <a:srgbClr val="000000"/>
                </a:solidFill>
                <a:latin typeface="Arial"/>
                <a:ea typeface="Arial"/>
                <a:cs typeface="Arial"/>
                <a:sym typeface="Arial"/>
              </a:rPr>
              <a:t>AutoTuner</a:t>
            </a:r>
            <a:r>
              <a:rPr lang="en-US" sz="1400" b="0" i="0" u="none" strike="noStrike" cap="none" dirty="0">
                <a:solidFill>
                  <a:srgbClr val="000000"/>
                </a:solidFill>
                <a:latin typeface="Arial"/>
                <a:ea typeface="Arial"/>
                <a:cs typeface="Arial"/>
                <a:sym typeface="Arial"/>
              </a:rPr>
              <a:t> being deployed on GCP for public </a:t>
            </a:r>
            <a:r>
              <a:rPr lang="en-US" sz="1400" b="0" i="0" u="none" strike="noStrike" cap="none" dirty="0" err="1">
                <a:solidFill>
                  <a:srgbClr val="000000"/>
                </a:solidFill>
                <a:latin typeface="Arial"/>
                <a:ea typeface="Arial"/>
                <a:cs typeface="Arial"/>
                <a:sym typeface="Arial"/>
              </a:rPr>
              <a:t>enablements</a:t>
            </a:r>
            <a:r>
              <a:rPr lang="en-US" sz="1400" b="0" i="0" u="none" strike="noStrike" cap="none" dirty="0">
                <a:solidFill>
                  <a:srgbClr val="000000"/>
                </a:solidFill>
                <a:latin typeface="Arial"/>
                <a:ea typeface="Arial"/>
                <a:cs typeface="Arial"/>
                <a:sym typeface="Arial"/>
              </a:rPr>
              <a:t> (SKY130*, ASAP7).</a:t>
            </a:r>
            <a:endParaRPr sz="1400" b="0" i="0" u="none" strike="noStrike" cap="none" dirty="0">
              <a:solidFill>
                <a:srgbClr val="000000"/>
              </a:solidFill>
              <a:latin typeface="Arial"/>
              <a:ea typeface="Arial"/>
              <a:cs typeface="Arial"/>
              <a:sym typeface="Arial"/>
            </a:endParaRPr>
          </a:p>
        </p:txBody>
      </p:sp>
      <p:sp>
        <p:nvSpPr>
          <p:cNvPr id="5" name="Rectangle 536">
            <a:extLst>
              <a:ext uri="{FF2B5EF4-FFF2-40B4-BE49-F238E27FC236}">
                <a16:creationId xmlns:a16="http://schemas.microsoft.com/office/drawing/2014/main" id="{C5CE79E8-3A25-42E5-B2EB-E3D314A9C9A8}"/>
              </a:ext>
            </a:extLst>
          </p:cNvPr>
          <p:cNvSpPr>
            <a:spLocks noChangeArrowheads="1"/>
          </p:cNvSpPr>
          <p:nvPr/>
        </p:nvSpPr>
        <p:spPr bwMode="auto">
          <a:xfrm>
            <a:off x="787308" y="1688234"/>
            <a:ext cx="2437048" cy="264097"/>
          </a:xfrm>
          <a:prstGeom prst="rect">
            <a:avLst/>
          </a:prstGeom>
          <a:ln/>
        </p:spPr>
        <p:style>
          <a:lnRef idx="2">
            <a:schemeClr val="accent1"/>
          </a:lnRef>
          <a:fillRef idx="1">
            <a:schemeClr val="lt1"/>
          </a:fillRef>
          <a:effectRef idx="0">
            <a:schemeClr val="accent1"/>
          </a:effectRef>
          <a:fontRef idx="minor">
            <a:schemeClr val="dk1"/>
          </a:fontRef>
        </p:style>
        <p:txBody>
          <a:bodyPr/>
          <a:lstStyle/>
          <a:p>
            <a:pPr defTabSz="1219170" fontAlgn="base">
              <a:spcBef>
                <a:spcPct val="0"/>
              </a:spcBef>
              <a:spcAft>
                <a:spcPct val="0"/>
              </a:spcAft>
              <a:defRPr/>
            </a:pPr>
            <a:endParaRPr lang="de-DE" sz="1600" kern="0">
              <a:solidFill>
                <a:srgbClr val="000000"/>
              </a:solidFill>
              <a:latin typeface="Arial" panose="020B0604020202020204" pitchFamily="34" charset="0"/>
            </a:endParaRPr>
          </a:p>
        </p:txBody>
      </p:sp>
      <p:grpSp>
        <p:nvGrpSpPr>
          <p:cNvPr id="6" name="그룹 5">
            <a:extLst>
              <a:ext uri="{FF2B5EF4-FFF2-40B4-BE49-F238E27FC236}">
                <a16:creationId xmlns:a16="http://schemas.microsoft.com/office/drawing/2014/main" id="{32D03CD9-0780-436B-8A62-2368BB7A9999}"/>
              </a:ext>
            </a:extLst>
          </p:cNvPr>
          <p:cNvGrpSpPr/>
          <p:nvPr/>
        </p:nvGrpSpPr>
        <p:grpSpPr>
          <a:xfrm>
            <a:off x="787308" y="2371506"/>
            <a:ext cx="2437048" cy="264098"/>
            <a:chOff x="673931" y="1369060"/>
            <a:chExt cx="2207955" cy="198073"/>
          </a:xfrm>
        </p:grpSpPr>
        <p:sp>
          <p:nvSpPr>
            <p:cNvPr id="7" name="Rectangle 535">
              <a:extLst>
                <a:ext uri="{FF2B5EF4-FFF2-40B4-BE49-F238E27FC236}">
                  <a16:creationId xmlns:a16="http://schemas.microsoft.com/office/drawing/2014/main" id="{6EB90B2F-4210-4A50-95C2-BC0D9289DB15}"/>
                </a:ext>
              </a:extLst>
            </p:cNvPr>
            <p:cNvSpPr>
              <a:spLocks noChangeArrowheads="1"/>
            </p:cNvSpPr>
            <p:nvPr/>
          </p:nvSpPr>
          <p:spPr bwMode="auto">
            <a:xfrm>
              <a:off x="673931" y="1369060"/>
              <a:ext cx="2207955" cy="198073"/>
            </a:xfrm>
            <a:prstGeom prst="rect">
              <a:avLst/>
            </a:prstGeom>
            <a:ln/>
          </p:spPr>
          <p:style>
            <a:lnRef idx="2">
              <a:schemeClr val="accent1"/>
            </a:lnRef>
            <a:fillRef idx="1">
              <a:schemeClr val="lt1"/>
            </a:fillRef>
            <a:effectRef idx="0">
              <a:schemeClr val="accent1"/>
            </a:effectRef>
            <a:fontRef idx="minor">
              <a:schemeClr val="dk1"/>
            </a:fontRef>
          </p:style>
          <p:txBody>
            <a:bodyPr/>
            <a:lstStyle/>
            <a:p>
              <a:pPr defTabSz="1219170" fontAlgn="base">
                <a:spcBef>
                  <a:spcPct val="0"/>
                </a:spcBef>
                <a:spcAft>
                  <a:spcPct val="0"/>
                </a:spcAft>
                <a:defRPr/>
              </a:pPr>
              <a:endParaRPr lang="de-DE" sz="1600" kern="0">
                <a:solidFill>
                  <a:srgbClr val="000000"/>
                </a:solidFill>
                <a:latin typeface="Arial" panose="020B0604020202020204" pitchFamily="34" charset="0"/>
              </a:endParaRPr>
            </a:p>
          </p:txBody>
        </p:sp>
        <p:sp>
          <p:nvSpPr>
            <p:cNvPr id="8" name="Rectangle 614">
              <a:extLst>
                <a:ext uri="{FF2B5EF4-FFF2-40B4-BE49-F238E27FC236}">
                  <a16:creationId xmlns:a16="http://schemas.microsoft.com/office/drawing/2014/main" id="{2D102106-DDA8-4E55-A4F8-D316BD44C9DE}"/>
                </a:ext>
              </a:extLst>
            </p:cNvPr>
            <p:cNvSpPr>
              <a:spLocks noChangeArrowheads="1"/>
            </p:cNvSpPr>
            <p:nvPr/>
          </p:nvSpPr>
          <p:spPr bwMode="auto">
            <a:xfrm>
              <a:off x="1041657" y="1371013"/>
              <a:ext cx="1472502" cy="184666"/>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70" fontAlgn="base">
                <a:spcBef>
                  <a:spcPct val="0"/>
                </a:spcBef>
                <a:spcAft>
                  <a:spcPct val="0"/>
                </a:spcAft>
                <a:defRPr/>
              </a:pPr>
              <a:r>
                <a:rPr lang="de-DE" altLang="de-DE" sz="1600" kern="0" dirty="0">
                  <a:latin typeface="Arial" panose="020B0604020202020204" pitchFamily="34" charset="0"/>
                </a:rPr>
                <a:t>Floorplan</a:t>
              </a:r>
              <a:endParaRPr lang="en-US" altLang="zh-CN" sz="1600" kern="0" dirty="0">
                <a:latin typeface="Arial" panose="020B0604020202020204" pitchFamily="34" charset="0"/>
                <a:ea typeface="宋体" panose="02010600030101010101" pitchFamily="2" charset="-122"/>
              </a:endParaRPr>
            </a:p>
          </p:txBody>
        </p:sp>
      </p:grpSp>
      <p:grpSp>
        <p:nvGrpSpPr>
          <p:cNvPr id="9" name="그룹 8">
            <a:extLst>
              <a:ext uri="{FF2B5EF4-FFF2-40B4-BE49-F238E27FC236}">
                <a16:creationId xmlns:a16="http://schemas.microsoft.com/office/drawing/2014/main" id="{1DEFC720-C433-47FC-B06A-F5BBA8C98636}"/>
              </a:ext>
            </a:extLst>
          </p:cNvPr>
          <p:cNvGrpSpPr/>
          <p:nvPr/>
        </p:nvGrpSpPr>
        <p:grpSpPr>
          <a:xfrm>
            <a:off x="787308" y="3054770"/>
            <a:ext cx="2437048" cy="262613"/>
            <a:chOff x="673931" y="1957359"/>
            <a:chExt cx="2207955" cy="196960"/>
          </a:xfrm>
        </p:grpSpPr>
        <p:sp>
          <p:nvSpPr>
            <p:cNvPr id="10" name="Rectangle 534">
              <a:extLst>
                <a:ext uri="{FF2B5EF4-FFF2-40B4-BE49-F238E27FC236}">
                  <a16:creationId xmlns:a16="http://schemas.microsoft.com/office/drawing/2014/main" id="{3DFC4A77-095F-4D36-99C2-351E2F6A6C8F}"/>
                </a:ext>
              </a:extLst>
            </p:cNvPr>
            <p:cNvSpPr>
              <a:spLocks noChangeArrowheads="1"/>
            </p:cNvSpPr>
            <p:nvPr/>
          </p:nvSpPr>
          <p:spPr bwMode="auto">
            <a:xfrm>
              <a:off x="673931" y="1957359"/>
              <a:ext cx="2207955" cy="196960"/>
            </a:xfrm>
            <a:prstGeom prst="rect">
              <a:avLst/>
            </a:prstGeom>
            <a:ln/>
          </p:spPr>
          <p:style>
            <a:lnRef idx="2">
              <a:schemeClr val="accent1"/>
            </a:lnRef>
            <a:fillRef idx="1">
              <a:schemeClr val="lt1"/>
            </a:fillRef>
            <a:effectRef idx="0">
              <a:schemeClr val="accent1"/>
            </a:effectRef>
            <a:fontRef idx="minor">
              <a:schemeClr val="dk1"/>
            </a:fontRef>
          </p:style>
          <p:txBody>
            <a:bodyPr/>
            <a:lstStyle/>
            <a:p>
              <a:pPr defTabSz="1219170" fontAlgn="base">
                <a:spcBef>
                  <a:spcPct val="0"/>
                </a:spcBef>
                <a:spcAft>
                  <a:spcPct val="0"/>
                </a:spcAft>
                <a:defRPr/>
              </a:pPr>
              <a:endParaRPr lang="de-DE" sz="1600" kern="0">
                <a:solidFill>
                  <a:srgbClr val="000000"/>
                </a:solidFill>
                <a:latin typeface="Arial" panose="020B0604020202020204" pitchFamily="34" charset="0"/>
              </a:endParaRPr>
            </a:p>
          </p:txBody>
        </p:sp>
        <p:sp>
          <p:nvSpPr>
            <p:cNvPr id="11" name="Rectangle 615">
              <a:extLst>
                <a:ext uri="{FF2B5EF4-FFF2-40B4-BE49-F238E27FC236}">
                  <a16:creationId xmlns:a16="http://schemas.microsoft.com/office/drawing/2014/main" id="{00C8A9FB-C99A-4303-8422-B8D31FCFD5DD}"/>
                </a:ext>
              </a:extLst>
            </p:cNvPr>
            <p:cNvSpPr>
              <a:spLocks noChangeArrowheads="1"/>
            </p:cNvSpPr>
            <p:nvPr/>
          </p:nvSpPr>
          <p:spPr bwMode="auto">
            <a:xfrm>
              <a:off x="1219156" y="1959585"/>
              <a:ext cx="1117509" cy="184666"/>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70" fontAlgn="base">
                <a:spcBef>
                  <a:spcPct val="0"/>
                </a:spcBef>
                <a:spcAft>
                  <a:spcPct val="0"/>
                </a:spcAft>
                <a:defRPr/>
              </a:pPr>
              <a:r>
                <a:rPr lang="en-US" altLang="zh-CN" sz="1600" kern="0" dirty="0">
                  <a:latin typeface="Arial" panose="020B0604020202020204" pitchFamily="34" charset="0"/>
                  <a:ea typeface="宋体" panose="02010600030101010101" pitchFamily="2" charset="-122"/>
                </a:rPr>
                <a:t>Placement</a:t>
              </a:r>
            </a:p>
          </p:txBody>
        </p:sp>
      </p:grpSp>
      <p:grpSp>
        <p:nvGrpSpPr>
          <p:cNvPr id="12" name="그룹 11">
            <a:extLst>
              <a:ext uri="{FF2B5EF4-FFF2-40B4-BE49-F238E27FC236}">
                <a16:creationId xmlns:a16="http://schemas.microsoft.com/office/drawing/2014/main" id="{EAA052F4-83B4-4D6E-9CD1-E008888D2939}"/>
              </a:ext>
            </a:extLst>
          </p:cNvPr>
          <p:cNvGrpSpPr/>
          <p:nvPr/>
        </p:nvGrpSpPr>
        <p:grpSpPr>
          <a:xfrm>
            <a:off x="787308" y="4419825"/>
            <a:ext cx="2437048" cy="262613"/>
            <a:chOff x="673931" y="3145812"/>
            <a:chExt cx="2207955" cy="196960"/>
          </a:xfrm>
        </p:grpSpPr>
        <p:sp>
          <p:nvSpPr>
            <p:cNvPr id="13" name="Rectangle 532">
              <a:extLst>
                <a:ext uri="{FF2B5EF4-FFF2-40B4-BE49-F238E27FC236}">
                  <a16:creationId xmlns:a16="http://schemas.microsoft.com/office/drawing/2014/main" id="{35199611-AAAE-4323-AFA0-72DB28B2F45C}"/>
                </a:ext>
              </a:extLst>
            </p:cNvPr>
            <p:cNvSpPr>
              <a:spLocks noChangeArrowheads="1"/>
            </p:cNvSpPr>
            <p:nvPr/>
          </p:nvSpPr>
          <p:spPr bwMode="auto">
            <a:xfrm>
              <a:off x="673931" y="3145812"/>
              <a:ext cx="2207955" cy="196960"/>
            </a:xfrm>
            <a:prstGeom prst="rect">
              <a:avLst/>
            </a:prstGeom>
            <a:ln/>
          </p:spPr>
          <p:style>
            <a:lnRef idx="2">
              <a:schemeClr val="accent1"/>
            </a:lnRef>
            <a:fillRef idx="1">
              <a:schemeClr val="lt1"/>
            </a:fillRef>
            <a:effectRef idx="0">
              <a:schemeClr val="accent1"/>
            </a:effectRef>
            <a:fontRef idx="minor">
              <a:schemeClr val="dk1"/>
            </a:fontRef>
          </p:style>
          <p:txBody>
            <a:bodyPr/>
            <a:lstStyle/>
            <a:p>
              <a:pPr defTabSz="1219170" fontAlgn="base">
                <a:spcBef>
                  <a:spcPct val="0"/>
                </a:spcBef>
                <a:spcAft>
                  <a:spcPct val="0"/>
                </a:spcAft>
                <a:defRPr/>
              </a:pPr>
              <a:endParaRPr lang="de-DE" sz="1600" kern="0">
                <a:solidFill>
                  <a:srgbClr val="000000"/>
                </a:solidFill>
                <a:latin typeface="Arial" panose="020B0604020202020204" pitchFamily="34" charset="0"/>
              </a:endParaRPr>
            </a:p>
          </p:txBody>
        </p:sp>
        <p:sp>
          <p:nvSpPr>
            <p:cNvPr id="14" name="Rectangle 616">
              <a:extLst>
                <a:ext uri="{FF2B5EF4-FFF2-40B4-BE49-F238E27FC236}">
                  <a16:creationId xmlns:a16="http://schemas.microsoft.com/office/drawing/2014/main" id="{474BDC79-B765-4A1C-BB07-8B69A819F1C7}"/>
                </a:ext>
              </a:extLst>
            </p:cNvPr>
            <p:cNvSpPr>
              <a:spLocks noChangeArrowheads="1"/>
            </p:cNvSpPr>
            <p:nvPr/>
          </p:nvSpPr>
          <p:spPr bwMode="auto">
            <a:xfrm>
              <a:off x="1009026" y="3148038"/>
              <a:ext cx="1537769" cy="184666"/>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70" fontAlgn="base">
                <a:spcBef>
                  <a:spcPct val="0"/>
                </a:spcBef>
                <a:spcAft>
                  <a:spcPct val="0"/>
                </a:spcAft>
                <a:defRPr/>
              </a:pPr>
              <a:r>
                <a:rPr lang="de-DE" altLang="de-DE" sz="1600" kern="0" dirty="0">
                  <a:latin typeface="Arial" panose="020B0604020202020204" pitchFamily="34" charset="0"/>
                </a:rPr>
                <a:t>Signal Routing</a:t>
              </a:r>
              <a:endParaRPr lang="en-US" altLang="zh-CN" sz="1600" kern="0" dirty="0">
                <a:latin typeface="Arial" panose="020B0604020202020204" pitchFamily="34" charset="0"/>
                <a:ea typeface="宋体" panose="02010600030101010101" pitchFamily="2" charset="-122"/>
              </a:endParaRPr>
            </a:p>
          </p:txBody>
        </p:sp>
      </p:grpSp>
      <p:sp>
        <p:nvSpPr>
          <p:cNvPr id="15" name="Rectangle 617">
            <a:extLst>
              <a:ext uri="{FF2B5EF4-FFF2-40B4-BE49-F238E27FC236}">
                <a16:creationId xmlns:a16="http://schemas.microsoft.com/office/drawing/2014/main" id="{F56C7F83-6695-4249-8CF8-7D6006D1CE20}"/>
              </a:ext>
            </a:extLst>
          </p:cNvPr>
          <p:cNvSpPr>
            <a:spLocks noChangeArrowheads="1"/>
          </p:cNvSpPr>
          <p:nvPr/>
        </p:nvSpPr>
        <p:spPr bwMode="auto">
          <a:xfrm>
            <a:off x="1215195" y="1691943"/>
            <a:ext cx="1579159" cy="246221"/>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70" fontAlgn="base">
              <a:spcBef>
                <a:spcPct val="0"/>
              </a:spcBef>
              <a:spcAft>
                <a:spcPct val="0"/>
              </a:spcAft>
              <a:defRPr/>
            </a:pPr>
            <a:r>
              <a:rPr lang="en-US" altLang="zh-CN" sz="1600" kern="0" dirty="0">
                <a:latin typeface="Arial" panose="020B0604020202020204" pitchFamily="34" charset="0"/>
                <a:ea typeface="宋体" panose="02010600030101010101" pitchFamily="2" charset="-122"/>
              </a:rPr>
              <a:t>Synthesis</a:t>
            </a:r>
          </a:p>
        </p:txBody>
      </p:sp>
      <p:grpSp>
        <p:nvGrpSpPr>
          <p:cNvPr id="16" name="그룹 15">
            <a:extLst>
              <a:ext uri="{FF2B5EF4-FFF2-40B4-BE49-F238E27FC236}">
                <a16:creationId xmlns:a16="http://schemas.microsoft.com/office/drawing/2014/main" id="{B546CFD3-B0F2-4321-9EC1-3B922B68325D}"/>
              </a:ext>
            </a:extLst>
          </p:cNvPr>
          <p:cNvGrpSpPr/>
          <p:nvPr/>
        </p:nvGrpSpPr>
        <p:grpSpPr>
          <a:xfrm>
            <a:off x="786611" y="5101622"/>
            <a:ext cx="2438805" cy="262614"/>
            <a:chOff x="673134" y="3531570"/>
            <a:chExt cx="2209547" cy="196960"/>
          </a:xfrm>
        </p:grpSpPr>
        <p:sp>
          <p:nvSpPr>
            <p:cNvPr id="17" name="Rectangle 362">
              <a:extLst>
                <a:ext uri="{FF2B5EF4-FFF2-40B4-BE49-F238E27FC236}">
                  <a16:creationId xmlns:a16="http://schemas.microsoft.com/office/drawing/2014/main" id="{30D045C4-F0F5-4F35-BB4F-CA1CB848FF52}"/>
                </a:ext>
              </a:extLst>
            </p:cNvPr>
            <p:cNvSpPr>
              <a:spLocks noChangeArrowheads="1"/>
            </p:cNvSpPr>
            <p:nvPr/>
          </p:nvSpPr>
          <p:spPr bwMode="auto">
            <a:xfrm>
              <a:off x="673134" y="3531570"/>
              <a:ext cx="2209547" cy="196960"/>
            </a:xfrm>
            <a:prstGeom prst="rect">
              <a:avLst/>
            </a:prstGeom>
            <a:ln/>
          </p:spPr>
          <p:style>
            <a:lnRef idx="2">
              <a:schemeClr val="accent1"/>
            </a:lnRef>
            <a:fillRef idx="1">
              <a:schemeClr val="lt1"/>
            </a:fillRef>
            <a:effectRef idx="0">
              <a:schemeClr val="accent1"/>
            </a:effectRef>
            <a:fontRef idx="minor">
              <a:schemeClr val="dk1"/>
            </a:fontRef>
          </p:style>
          <p:txBody>
            <a:bodyPr/>
            <a:lstStyle/>
            <a:p>
              <a:pPr defTabSz="1219170" fontAlgn="base">
                <a:spcBef>
                  <a:spcPct val="0"/>
                </a:spcBef>
                <a:spcAft>
                  <a:spcPct val="0"/>
                </a:spcAft>
                <a:defRPr/>
              </a:pPr>
              <a:endParaRPr lang="de-DE" sz="1600" kern="0">
                <a:solidFill>
                  <a:srgbClr val="000000"/>
                </a:solidFill>
                <a:latin typeface="Arial" panose="020B0604020202020204" pitchFamily="34" charset="0"/>
              </a:endParaRPr>
            </a:p>
          </p:txBody>
        </p:sp>
        <p:sp>
          <p:nvSpPr>
            <p:cNvPr id="18" name="Rectangle 618">
              <a:extLst>
                <a:ext uri="{FF2B5EF4-FFF2-40B4-BE49-F238E27FC236}">
                  <a16:creationId xmlns:a16="http://schemas.microsoft.com/office/drawing/2014/main" id="{58801510-6768-4104-B010-E2A0DFE08E4E}"/>
                </a:ext>
              </a:extLst>
            </p:cNvPr>
            <p:cNvSpPr>
              <a:spLocks noChangeArrowheads="1"/>
            </p:cNvSpPr>
            <p:nvPr/>
          </p:nvSpPr>
          <p:spPr bwMode="auto">
            <a:xfrm>
              <a:off x="951524" y="3552383"/>
              <a:ext cx="1652772" cy="147733"/>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170" fontAlgn="base">
                <a:lnSpc>
                  <a:spcPct val="80000"/>
                </a:lnSpc>
                <a:spcBef>
                  <a:spcPct val="0"/>
                </a:spcBef>
                <a:spcAft>
                  <a:spcPct val="0"/>
                </a:spcAft>
                <a:defRPr/>
              </a:pPr>
              <a:r>
                <a:rPr lang="de-DE" altLang="zh-CN" sz="1600" kern="0" dirty="0">
                  <a:solidFill>
                    <a:srgbClr val="000000"/>
                  </a:solidFill>
                  <a:latin typeface="Arial" panose="020B0604020202020204" pitchFamily="34" charset="0"/>
                  <a:ea typeface="宋体" panose="02010600030101010101" pitchFamily="2" charset="-122"/>
                </a:rPr>
                <a:t>Verification</a:t>
              </a:r>
              <a:endParaRPr lang="en-US" altLang="zh-CN" sz="1600" kern="0" dirty="0">
                <a:solidFill>
                  <a:srgbClr val="000000"/>
                </a:solidFill>
                <a:latin typeface="Arial" panose="020B0604020202020204" pitchFamily="34" charset="0"/>
                <a:ea typeface="宋体" panose="02010600030101010101" pitchFamily="2" charset="-122"/>
              </a:endParaRPr>
            </a:p>
          </p:txBody>
        </p:sp>
      </p:grpSp>
      <p:grpSp>
        <p:nvGrpSpPr>
          <p:cNvPr id="19" name="그룹 18">
            <a:extLst>
              <a:ext uri="{FF2B5EF4-FFF2-40B4-BE49-F238E27FC236}">
                <a16:creationId xmlns:a16="http://schemas.microsoft.com/office/drawing/2014/main" id="{34F9F767-473B-4E72-8981-D1A5F38C36FE}"/>
              </a:ext>
            </a:extLst>
          </p:cNvPr>
          <p:cNvGrpSpPr/>
          <p:nvPr/>
        </p:nvGrpSpPr>
        <p:grpSpPr>
          <a:xfrm>
            <a:off x="775479" y="3736555"/>
            <a:ext cx="2466919" cy="264097"/>
            <a:chOff x="660400" y="2551029"/>
            <a:chExt cx="2235018" cy="198073"/>
          </a:xfrm>
        </p:grpSpPr>
        <p:sp>
          <p:nvSpPr>
            <p:cNvPr id="20" name="Rectangle 533">
              <a:extLst>
                <a:ext uri="{FF2B5EF4-FFF2-40B4-BE49-F238E27FC236}">
                  <a16:creationId xmlns:a16="http://schemas.microsoft.com/office/drawing/2014/main" id="{79BA110C-F529-4F02-8DD3-26F435537EE2}"/>
                </a:ext>
              </a:extLst>
            </p:cNvPr>
            <p:cNvSpPr>
              <a:spLocks noChangeArrowheads="1"/>
            </p:cNvSpPr>
            <p:nvPr/>
          </p:nvSpPr>
          <p:spPr bwMode="auto">
            <a:xfrm>
              <a:off x="673931" y="2551029"/>
              <a:ext cx="2207955" cy="198073"/>
            </a:xfrm>
            <a:prstGeom prst="rect">
              <a:avLst/>
            </a:prstGeom>
            <a:ln/>
          </p:spPr>
          <p:style>
            <a:lnRef idx="2">
              <a:schemeClr val="accent1"/>
            </a:lnRef>
            <a:fillRef idx="1">
              <a:schemeClr val="lt1"/>
            </a:fillRef>
            <a:effectRef idx="0">
              <a:schemeClr val="accent1"/>
            </a:effectRef>
            <a:fontRef idx="minor">
              <a:schemeClr val="dk1"/>
            </a:fontRef>
          </p:style>
          <p:txBody>
            <a:bodyPr/>
            <a:lstStyle/>
            <a:p>
              <a:pPr defTabSz="1219170" fontAlgn="base">
                <a:spcBef>
                  <a:spcPct val="0"/>
                </a:spcBef>
                <a:spcAft>
                  <a:spcPct val="0"/>
                </a:spcAft>
                <a:defRPr/>
              </a:pPr>
              <a:endParaRPr lang="de-DE" sz="1600" kern="0">
                <a:solidFill>
                  <a:srgbClr val="000000"/>
                </a:solidFill>
                <a:latin typeface="Arial" panose="020B0604020202020204" pitchFamily="34" charset="0"/>
              </a:endParaRPr>
            </a:p>
          </p:txBody>
        </p:sp>
        <p:sp>
          <p:nvSpPr>
            <p:cNvPr id="21" name="Rectangle 619">
              <a:extLst>
                <a:ext uri="{FF2B5EF4-FFF2-40B4-BE49-F238E27FC236}">
                  <a16:creationId xmlns:a16="http://schemas.microsoft.com/office/drawing/2014/main" id="{F9AF932C-02F8-4F9C-A8FD-F81666F6BD65}"/>
                </a:ext>
              </a:extLst>
            </p:cNvPr>
            <p:cNvSpPr>
              <a:spLocks noChangeArrowheads="1"/>
            </p:cNvSpPr>
            <p:nvPr/>
          </p:nvSpPr>
          <p:spPr bwMode="auto">
            <a:xfrm>
              <a:off x="660400" y="2553810"/>
              <a:ext cx="2235018" cy="184666"/>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170" fontAlgn="base">
                <a:spcBef>
                  <a:spcPct val="0"/>
                </a:spcBef>
                <a:spcAft>
                  <a:spcPct val="0"/>
                </a:spcAft>
                <a:defRPr/>
              </a:pPr>
              <a:r>
                <a:rPr lang="de-DE" altLang="zh-CN" sz="1600" kern="0" dirty="0">
                  <a:latin typeface="Arial" panose="020B0604020202020204" pitchFamily="34" charset="0"/>
                  <a:ea typeface="宋体" panose="02010600030101010101" pitchFamily="2" charset="-122"/>
                </a:rPr>
                <a:t>Clock </a:t>
              </a:r>
              <a:r>
                <a:rPr lang="de-DE" altLang="zh-CN" sz="1600" kern="0" dirty="0" err="1">
                  <a:latin typeface="Arial" panose="020B0604020202020204" pitchFamily="34" charset="0"/>
                  <a:ea typeface="宋体" panose="02010600030101010101" pitchFamily="2" charset="-122"/>
                </a:rPr>
                <a:t>Tree</a:t>
              </a:r>
              <a:r>
                <a:rPr lang="de-DE" altLang="zh-CN" sz="1600" kern="0" dirty="0">
                  <a:latin typeface="Arial" panose="020B0604020202020204" pitchFamily="34" charset="0"/>
                  <a:ea typeface="宋体" panose="02010600030101010101" pitchFamily="2" charset="-122"/>
                </a:rPr>
                <a:t> Synthesis</a:t>
              </a:r>
              <a:endParaRPr lang="en-US" altLang="zh-CN" sz="1600" kern="0" dirty="0">
                <a:latin typeface="Arial" panose="020B0604020202020204" pitchFamily="34" charset="0"/>
                <a:ea typeface="宋体" panose="02010600030101010101" pitchFamily="2" charset="-122"/>
              </a:endParaRPr>
            </a:p>
          </p:txBody>
        </p:sp>
      </p:grpSp>
      <p:sp>
        <p:nvSpPr>
          <p:cNvPr id="22" name="Line 575">
            <a:extLst>
              <a:ext uri="{FF2B5EF4-FFF2-40B4-BE49-F238E27FC236}">
                <a16:creationId xmlns:a16="http://schemas.microsoft.com/office/drawing/2014/main" id="{A71CE046-5AA9-4CCF-B689-8B1CA56B9096}"/>
              </a:ext>
            </a:extLst>
          </p:cNvPr>
          <p:cNvSpPr>
            <a:spLocks noChangeShapeType="1"/>
          </p:cNvSpPr>
          <p:nvPr/>
        </p:nvSpPr>
        <p:spPr bwMode="auto">
          <a:xfrm>
            <a:off x="2005832" y="1965880"/>
            <a:ext cx="0" cy="405623"/>
          </a:xfrm>
          <a:prstGeom prst="line">
            <a:avLst/>
          </a:prstGeom>
          <a:noFill/>
          <a:ln w="12700">
            <a:solidFill>
              <a:srgbClr val="000000"/>
            </a:solidFill>
            <a:round/>
            <a:headEnd/>
            <a:tailEnd type="stealth" w="lg" len="lg"/>
          </a:ln>
        </p:spPr>
        <p:txBody>
          <a:bodyPr/>
          <a:lstStyle/>
          <a:p>
            <a:pPr defTabSz="1219170" fontAlgn="base">
              <a:spcBef>
                <a:spcPct val="0"/>
              </a:spcBef>
              <a:spcAft>
                <a:spcPct val="0"/>
              </a:spcAft>
              <a:defRPr/>
            </a:pPr>
            <a:endParaRPr lang="de-DE" sz="1600" kern="0">
              <a:solidFill>
                <a:srgbClr val="000000"/>
              </a:solidFill>
              <a:latin typeface="Arial" panose="020B0604020202020204" pitchFamily="34" charset="0"/>
            </a:endParaRPr>
          </a:p>
        </p:txBody>
      </p:sp>
      <p:sp>
        <p:nvSpPr>
          <p:cNvPr id="23" name="Line 575">
            <a:extLst>
              <a:ext uri="{FF2B5EF4-FFF2-40B4-BE49-F238E27FC236}">
                <a16:creationId xmlns:a16="http://schemas.microsoft.com/office/drawing/2014/main" id="{85826F84-DE51-40F8-984C-11F17221DE6F}"/>
              </a:ext>
            </a:extLst>
          </p:cNvPr>
          <p:cNvSpPr>
            <a:spLocks noChangeShapeType="1"/>
          </p:cNvSpPr>
          <p:nvPr/>
        </p:nvSpPr>
        <p:spPr bwMode="auto">
          <a:xfrm>
            <a:off x="2005832" y="2649152"/>
            <a:ext cx="0" cy="405623"/>
          </a:xfrm>
          <a:prstGeom prst="line">
            <a:avLst/>
          </a:prstGeom>
          <a:noFill/>
          <a:ln w="12700">
            <a:solidFill>
              <a:srgbClr val="000000"/>
            </a:solidFill>
            <a:round/>
            <a:headEnd/>
            <a:tailEnd type="stealth" w="lg" len="lg"/>
          </a:ln>
        </p:spPr>
        <p:txBody>
          <a:bodyPr/>
          <a:lstStyle/>
          <a:p>
            <a:pPr defTabSz="1219170" fontAlgn="base">
              <a:spcBef>
                <a:spcPct val="0"/>
              </a:spcBef>
              <a:spcAft>
                <a:spcPct val="0"/>
              </a:spcAft>
              <a:defRPr/>
            </a:pPr>
            <a:endParaRPr lang="de-DE" sz="1600" kern="0">
              <a:solidFill>
                <a:srgbClr val="000000"/>
              </a:solidFill>
              <a:latin typeface="Arial" panose="020B0604020202020204" pitchFamily="34" charset="0"/>
            </a:endParaRPr>
          </a:p>
        </p:txBody>
      </p:sp>
      <p:sp>
        <p:nvSpPr>
          <p:cNvPr id="24" name="Line 575">
            <a:extLst>
              <a:ext uri="{FF2B5EF4-FFF2-40B4-BE49-F238E27FC236}">
                <a16:creationId xmlns:a16="http://schemas.microsoft.com/office/drawing/2014/main" id="{7DC13E39-CA76-48EA-8473-2F4E2898C433}"/>
              </a:ext>
            </a:extLst>
          </p:cNvPr>
          <p:cNvSpPr>
            <a:spLocks noChangeShapeType="1"/>
          </p:cNvSpPr>
          <p:nvPr/>
        </p:nvSpPr>
        <p:spPr bwMode="auto">
          <a:xfrm>
            <a:off x="2005832" y="3330939"/>
            <a:ext cx="0" cy="405623"/>
          </a:xfrm>
          <a:prstGeom prst="line">
            <a:avLst/>
          </a:prstGeom>
          <a:noFill/>
          <a:ln w="12700">
            <a:solidFill>
              <a:srgbClr val="000000"/>
            </a:solidFill>
            <a:round/>
            <a:headEnd/>
            <a:tailEnd type="stealth" w="lg" len="lg"/>
          </a:ln>
        </p:spPr>
        <p:txBody>
          <a:bodyPr/>
          <a:lstStyle/>
          <a:p>
            <a:pPr defTabSz="1219170" fontAlgn="base">
              <a:spcBef>
                <a:spcPct val="0"/>
              </a:spcBef>
              <a:spcAft>
                <a:spcPct val="0"/>
              </a:spcAft>
              <a:defRPr/>
            </a:pPr>
            <a:endParaRPr lang="de-DE" sz="1600" kern="0">
              <a:solidFill>
                <a:srgbClr val="000000"/>
              </a:solidFill>
              <a:latin typeface="Arial" panose="020B0604020202020204" pitchFamily="34" charset="0"/>
            </a:endParaRPr>
          </a:p>
        </p:txBody>
      </p:sp>
      <p:sp>
        <p:nvSpPr>
          <p:cNvPr id="25" name="Line 575">
            <a:extLst>
              <a:ext uri="{FF2B5EF4-FFF2-40B4-BE49-F238E27FC236}">
                <a16:creationId xmlns:a16="http://schemas.microsoft.com/office/drawing/2014/main" id="{3F800AE5-5EED-4671-A0A2-B9F00B18D930}"/>
              </a:ext>
            </a:extLst>
          </p:cNvPr>
          <p:cNvSpPr>
            <a:spLocks noChangeShapeType="1"/>
          </p:cNvSpPr>
          <p:nvPr/>
        </p:nvSpPr>
        <p:spPr bwMode="auto">
          <a:xfrm>
            <a:off x="2005832" y="4014209"/>
            <a:ext cx="0" cy="405623"/>
          </a:xfrm>
          <a:prstGeom prst="line">
            <a:avLst/>
          </a:prstGeom>
          <a:noFill/>
          <a:ln w="12700">
            <a:solidFill>
              <a:srgbClr val="000000"/>
            </a:solidFill>
            <a:round/>
            <a:headEnd/>
            <a:tailEnd type="stealth" w="lg" len="lg"/>
          </a:ln>
        </p:spPr>
        <p:txBody>
          <a:bodyPr/>
          <a:lstStyle/>
          <a:p>
            <a:pPr defTabSz="1219170" fontAlgn="base">
              <a:spcBef>
                <a:spcPct val="0"/>
              </a:spcBef>
              <a:spcAft>
                <a:spcPct val="0"/>
              </a:spcAft>
              <a:defRPr/>
            </a:pPr>
            <a:endParaRPr lang="de-DE" sz="1600" kern="0">
              <a:solidFill>
                <a:srgbClr val="000000"/>
              </a:solidFill>
              <a:latin typeface="Arial" panose="020B0604020202020204" pitchFamily="34" charset="0"/>
            </a:endParaRPr>
          </a:p>
        </p:txBody>
      </p:sp>
      <p:sp>
        <p:nvSpPr>
          <p:cNvPr id="26" name="Line 575">
            <a:extLst>
              <a:ext uri="{FF2B5EF4-FFF2-40B4-BE49-F238E27FC236}">
                <a16:creationId xmlns:a16="http://schemas.microsoft.com/office/drawing/2014/main" id="{AF91BF32-7EED-4EE3-81CD-A320F31034AE}"/>
              </a:ext>
            </a:extLst>
          </p:cNvPr>
          <p:cNvSpPr>
            <a:spLocks noChangeShapeType="1"/>
          </p:cNvSpPr>
          <p:nvPr/>
        </p:nvSpPr>
        <p:spPr bwMode="auto">
          <a:xfrm>
            <a:off x="2005832" y="4695993"/>
            <a:ext cx="0" cy="405623"/>
          </a:xfrm>
          <a:prstGeom prst="line">
            <a:avLst/>
          </a:prstGeom>
          <a:noFill/>
          <a:ln w="12700">
            <a:solidFill>
              <a:srgbClr val="000000"/>
            </a:solidFill>
            <a:round/>
            <a:headEnd/>
            <a:tailEnd type="stealth" w="lg" len="lg"/>
          </a:ln>
        </p:spPr>
        <p:txBody>
          <a:bodyPr/>
          <a:lstStyle/>
          <a:p>
            <a:pPr defTabSz="1219170" fontAlgn="base">
              <a:spcBef>
                <a:spcPct val="0"/>
              </a:spcBef>
              <a:spcAft>
                <a:spcPct val="0"/>
              </a:spcAft>
              <a:defRPr/>
            </a:pPr>
            <a:endParaRPr lang="de-DE" sz="1600" kern="0">
              <a:solidFill>
                <a:srgbClr val="000000"/>
              </a:solidFill>
              <a:latin typeface="Arial" panose="020B0604020202020204" pitchFamily="34" charset="0"/>
            </a:endParaRPr>
          </a:p>
        </p:txBody>
      </p:sp>
      <p:sp>
        <p:nvSpPr>
          <p:cNvPr id="27" name="TextBox 26">
            <a:extLst>
              <a:ext uri="{FF2B5EF4-FFF2-40B4-BE49-F238E27FC236}">
                <a16:creationId xmlns:a16="http://schemas.microsoft.com/office/drawing/2014/main" id="{E8D23DF2-C2EF-4740-BE7A-D64865A22E58}"/>
              </a:ext>
            </a:extLst>
          </p:cNvPr>
          <p:cNvSpPr txBox="1"/>
          <p:nvPr/>
        </p:nvSpPr>
        <p:spPr>
          <a:xfrm>
            <a:off x="3826152" y="2886430"/>
            <a:ext cx="2399888" cy="666786"/>
          </a:xfrm>
          <a:prstGeom prst="rect">
            <a:avLst/>
          </a:prstGeom>
          <a:noFill/>
        </p:spPr>
        <p:txBody>
          <a:bodyPr wrap="none" rtlCol="0">
            <a:spAutoFit/>
          </a:bodyPr>
          <a:lstStyle/>
          <a:p>
            <a:r>
              <a:rPr lang="en-US" altLang="ko-KR" sz="3733" dirty="0" err="1">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AutoTuner</a:t>
            </a:r>
            <a:endParaRPr lang="ko-KR" altLang="en-US" sz="3733"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8" name="Rectangle 615">
            <a:extLst>
              <a:ext uri="{FF2B5EF4-FFF2-40B4-BE49-F238E27FC236}">
                <a16:creationId xmlns:a16="http://schemas.microsoft.com/office/drawing/2014/main" id="{6D0FB624-6FAF-4B97-9CC8-33610A1200E2}"/>
              </a:ext>
            </a:extLst>
          </p:cNvPr>
          <p:cNvSpPr>
            <a:spLocks noChangeArrowheads="1"/>
          </p:cNvSpPr>
          <p:nvPr/>
        </p:nvSpPr>
        <p:spPr bwMode="auto">
          <a:xfrm>
            <a:off x="3745138" y="3617159"/>
            <a:ext cx="2630395" cy="574644"/>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170" fontAlgn="base">
              <a:spcBef>
                <a:spcPct val="0"/>
              </a:spcBef>
              <a:spcAft>
                <a:spcPct val="0"/>
              </a:spcAft>
              <a:defRPr/>
            </a:pPr>
            <a:r>
              <a:rPr lang="en-US" altLang="zh-CN" sz="1867" kern="0" dirty="0">
                <a:latin typeface="Arial" panose="020B0604020202020204" pitchFamily="34" charset="0"/>
                <a:ea typeface="宋体" panose="02010600030101010101" pitchFamily="2" charset="-122"/>
              </a:rPr>
              <a:t>A “No-Human-in-Loop” </a:t>
            </a:r>
            <a:br>
              <a:rPr lang="en-US" altLang="zh-CN" sz="1867" kern="0" dirty="0">
                <a:latin typeface="Arial" panose="020B0604020202020204" pitchFamily="34" charset="0"/>
                <a:ea typeface="宋体" panose="02010600030101010101" pitchFamily="2" charset="-122"/>
              </a:rPr>
            </a:br>
            <a:r>
              <a:rPr lang="en-US" altLang="zh-CN" sz="1867" kern="0" dirty="0">
                <a:latin typeface="Arial" panose="020B0604020202020204" pitchFamily="34" charset="0"/>
                <a:ea typeface="宋体" panose="02010600030101010101" pitchFamily="2" charset="-122"/>
              </a:rPr>
              <a:t>for RTL-to-GDS flow</a:t>
            </a:r>
          </a:p>
        </p:txBody>
      </p:sp>
      <p:sp>
        <p:nvSpPr>
          <p:cNvPr id="29" name="TextBox 28">
            <a:extLst>
              <a:ext uri="{FF2B5EF4-FFF2-40B4-BE49-F238E27FC236}">
                <a16:creationId xmlns:a16="http://schemas.microsoft.com/office/drawing/2014/main" id="{67A6F29C-8900-4A7B-9DAF-16B67EED2890}"/>
              </a:ext>
            </a:extLst>
          </p:cNvPr>
          <p:cNvSpPr txBox="1"/>
          <p:nvPr/>
        </p:nvSpPr>
        <p:spPr>
          <a:xfrm>
            <a:off x="665199" y="1347872"/>
            <a:ext cx="1577291" cy="338554"/>
          </a:xfrm>
          <a:prstGeom prst="rect">
            <a:avLst/>
          </a:prstGeom>
          <a:noFill/>
        </p:spPr>
        <p:txBody>
          <a:bodyPr wrap="none" rtlCol="0">
            <a:spAutoFit/>
          </a:bodyPr>
          <a:lstStyle/>
          <a:p>
            <a:r>
              <a:rPr lang="en-US" altLang="ko-KR" sz="1600" b="1" dirty="0" err="1"/>
              <a:t>OpenROAD</a:t>
            </a:r>
            <a:r>
              <a:rPr lang="en-US" altLang="ko-KR" sz="1600" b="1" dirty="0"/>
              <a:t> flow</a:t>
            </a:r>
            <a:endParaRPr lang="ko-KR" altLang="en-US" sz="1600" b="1" dirty="0"/>
          </a:p>
        </p:txBody>
      </p:sp>
      <p:sp>
        <p:nvSpPr>
          <p:cNvPr id="30" name="TextBox 29">
            <a:extLst>
              <a:ext uri="{FF2B5EF4-FFF2-40B4-BE49-F238E27FC236}">
                <a16:creationId xmlns:a16="http://schemas.microsoft.com/office/drawing/2014/main" id="{1B0949E7-75FC-44D9-8044-9A84F5614732}"/>
              </a:ext>
            </a:extLst>
          </p:cNvPr>
          <p:cNvSpPr txBox="1"/>
          <p:nvPr/>
        </p:nvSpPr>
        <p:spPr>
          <a:xfrm>
            <a:off x="7171804" y="2083495"/>
            <a:ext cx="3607995" cy="1569660"/>
          </a:xfrm>
          <a:prstGeom prst="rect">
            <a:avLst/>
          </a:prstGeom>
          <a:noFill/>
        </p:spPr>
        <p:txBody>
          <a:bodyPr wrap="square">
            <a:spAutoFit/>
          </a:bodyPr>
          <a:lstStyle/>
          <a:p>
            <a:r>
              <a:rPr lang="en-US" altLang="ko-KR" sz="2400" dirty="0"/>
              <a:t>Best human-tuned flow</a:t>
            </a:r>
          </a:p>
          <a:p>
            <a:r>
              <a:rPr lang="en-US" altLang="ko-KR" sz="2400" dirty="0"/>
              <a:t>  vs.    </a:t>
            </a:r>
          </a:p>
          <a:p>
            <a:r>
              <a:rPr lang="en-US" altLang="ko-KR" sz="2400" dirty="0"/>
              <a:t>Auto-tuned flow </a:t>
            </a:r>
            <a:br>
              <a:rPr lang="en-US" altLang="ko-KR" sz="2400" dirty="0"/>
            </a:br>
            <a:r>
              <a:rPr lang="en-US" altLang="ko-KR" sz="2400" dirty="0"/>
              <a:t>(No Human In Loop)</a:t>
            </a:r>
            <a:endParaRPr lang="ko-KR" altLang="en-US" sz="2400" dirty="0"/>
          </a:p>
        </p:txBody>
      </p:sp>
      <p:sp>
        <p:nvSpPr>
          <p:cNvPr id="31" name="TextBox 30">
            <a:extLst>
              <a:ext uri="{FF2B5EF4-FFF2-40B4-BE49-F238E27FC236}">
                <a16:creationId xmlns:a16="http://schemas.microsoft.com/office/drawing/2014/main" id="{9F78555A-51F4-4F96-A75C-EBEE5C09B395}"/>
              </a:ext>
            </a:extLst>
          </p:cNvPr>
          <p:cNvSpPr txBox="1"/>
          <p:nvPr/>
        </p:nvSpPr>
        <p:spPr>
          <a:xfrm>
            <a:off x="7014246" y="4587565"/>
            <a:ext cx="4289545" cy="666977"/>
          </a:xfrm>
          <a:prstGeom prst="rect">
            <a:avLst/>
          </a:prstGeom>
          <a:noFill/>
        </p:spPr>
        <p:txBody>
          <a:bodyPr wrap="square">
            <a:spAutoFit/>
          </a:bodyPr>
          <a:lstStyle/>
          <a:p>
            <a:r>
              <a:rPr lang="en-US" altLang="ko-KR" sz="1867" dirty="0"/>
              <a:t>Tested in SKY130HD </a:t>
            </a:r>
            <a:br>
              <a:rPr lang="en-US" altLang="ko-KR" sz="1867" dirty="0"/>
            </a:br>
            <a:r>
              <a:rPr lang="en-US" altLang="ko-KR" sz="1867" dirty="0" err="1"/>
              <a:t>lowRISC</a:t>
            </a:r>
            <a:r>
              <a:rPr lang="en-US" altLang="ko-KR" sz="1867" dirty="0"/>
              <a:t> RISC-V core (ibex) </a:t>
            </a:r>
            <a:endParaRPr lang="ko-KR" altLang="en-US" sz="1867" dirty="0"/>
          </a:p>
        </p:txBody>
      </p:sp>
      <p:sp>
        <p:nvSpPr>
          <p:cNvPr id="32" name="TextBox 31">
            <a:extLst>
              <a:ext uri="{FF2B5EF4-FFF2-40B4-BE49-F238E27FC236}">
                <a16:creationId xmlns:a16="http://schemas.microsoft.com/office/drawing/2014/main" id="{2CC61124-3067-4ABC-AD40-BC4CFE21449A}"/>
              </a:ext>
            </a:extLst>
          </p:cNvPr>
          <p:cNvSpPr txBox="1"/>
          <p:nvPr/>
        </p:nvSpPr>
        <p:spPr>
          <a:xfrm>
            <a:off x="7014246" y="3760787"/>
            <a:ext cx="474060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ko-KR" sz="2400" b="1" dirty="0">
                <a:solidFill>
                  <a:srgbClr val="0070C0"/>
                </a:solidFill>
                <a:latin typeface="Arial" panose="020B0604020202020204" pitchFamily="34" charset="0"/>
              </a:rPr>
              <a:t>23% Faster!</a:t>
            </a:r>
          </a:p>
          <a:p>
            <a:r>
              <a:rPr lang="en-US" altLang="ko-KR" sz="2400" b="1" dirty="0">
                <a:solidFill>
                  <a:srgbClr val="0070C0"/>
                </a:solidFill>
                <a:latin typeface="Arial" panose="020B0604020202020204" pitchFamily="34" charset="0"/>
              </a:rPr>
              <a:t>45% Less Power Consumption!</a:t>
            </a:r>
            <a:endParaRPr lang="ko-KR" altLang="en-US" sz="2400" b="1" dirty="0">
              <a:solidFill>
                <a:srgbClr val="0070C0"/>
              </a:solidFill>
            </a:endParaRPr>
          </a:p>
        </p:txBody>
      </p:sp>
      <p:pic>
        <p:nvPicPr>
          <p:cNvPr id="33" name="그림 32">
            <a:extLst>
              <a:ext uri="{FF2B5EF4-FFF2-40B4-BE49-F238E27FC236}">
                <a16:creationId xmlns:a16="http://schemas.microsoft.com/office/drawing/2014/main" id="{2F060347-D25D-4B51-BEEE-4712E9A4B1C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rot="17837175">
            <a:off x="2876534" y="1280222"/>
            <a:ext cx="4135789" cy="4260944"/>
          </a:xfrm>
          <a:prstGeom prst="rect">
            <a:avLst/>
          </a:prstGeom>
        </p:spPr>
      </p:pic>
    </p:spTree>
    <p:extLst>
      <p:ext uri="{BB962C8B-B14F-4D97-AF65-F5344CB8AC3E}">
        <p14:creationId xmlns:p14="http://schemas.microsoft.com/office/powerpoint/2010/main" val="2087467048"/>
      </p:ext>
    </p:extLst>
  </p:cSld>
  <p:clrMapOvr>
    <a:masterClrMapping/>
  </p:clrMapOvr>
  <mc:AlternateContent xmlns:mc="http://schemas.openxmlformats.org/markup-compatibility/2006" xmlns:p14="http://schemas.microsoft.com/office/powerpoint/2010/main">
    <mc:Choice Requires="p14">
      <p:transition spd="slow" p14:dur="2000" advTm="16125"/>
    </mc:Choice>
    <mc:Fallback xmlns="">
      <p:transition spd="slow" advTm="161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0"/>
          <p:cNvSpPr txBox="1"/>
          <p:nvPr/>
        </p:nvSpPr>
        <p:spPr>
          <a:xfrm>
            <a:off x="142874" y="100013"/>
            <a:ext cx="12049125" cy="496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rgbClr val="495E78"/>
                </a:solidFill>
                <a:latin typeface="Arial"/>
                <a:ea typeface="Arial"/>
                <a:cs typeface="Arial"/>
                <a:sym typeface="Arial"/>
              </a:rPr>
              <a:t>Flow Parameter AutoTuner – Overview </a:t>
            </a:r>
            <a:endParaRPr sz="1400" b="0" i="0" u="none" strike="noStrike" cap="none">
              <a:solidFill>
                <a:srgbClr val="495E78"/>
              </a:solidFill>
              <a:latin typeface="Arial"/>
              <a:ea typeface="Arial"/>
              <a:cs typeface="Arial"/>
              <a:sym typeface="Arial"/>
            </a:endParaRPr>
          </a:p>
        </p:txBody>
      </p:sp>
      <p:sp>
        <p:nvSpPr>
          <p:cNvPr id="156" name="Google Shape;156;p40"/>
          <p:cNvSpPr txBox="1"/>
          <p:nvPr/>
        </p:nvSpPr>
        <p:spPr>
          <a:xfrm>
            <a:off x="142874" y="953311"/>
            <a:ext cx="11869832" cy="5253279"/>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85000"/>
              </a:lnSpc>
              <a:spcBef>
                <a:spcPts val="1000"/>
              </a:spcBef>
              <a:spcAft>
                <a:spcPts val="0"/>
              </a:spcAft>
              <a:buClr>
                <a:srgbClr val="C00000"/>
              </a:buClr>
              <a:buSzPct val="108108"/>
              <a:buFont typeface="Arial"/>
              <a:buChar char="•"/>
            </a:pPr>
            <a:r>
              <a:rPr lang="en-US" sz="2800" b="0" i="0" u="none" strike="noStrike" cap="none" dirty="0">
                <a:solidFill>
                  <a:srgbClr val="000000"/>
                </a:solidFill>
                <a:latin typeface="Arial"/>
                <a:ea typeface="Arial"/>
                <a:cs typeface="Arial"/>
                <a:sym typeface="Arial"/>
              </a:rPr>
              <a:t>A </a:t>
            </a:r>
            <a:r>
              <a:rPr lang="en-US" sz="2800" b="0" i="0" u="none" strike="noStrike" cap="none" dirty="0">
                <a:solidFill>
                  <a:srgbClr val="C00000"/>
                </a:solidFill>
                <a:latin typeface="Arial"/>
                <a:ea typeface="Arial"/>
                <a:cs typeface="Arial"/>
                <a:sym typeface="Arial"/>
              </a:rPr>
              <a:t>“No-Human-in-Loop” </a:t>
            </a:r>
            <a:r>
              <a:rPr lang="en-US" sz="2800" b="0" i="0" u="none" strike="noStrike" cap="none" dirty="0">
                <a:solidFill>
                  <a:srgbClr val="000000"/>
                </a:solidFill>
                <a:latin typeface="Arial"/>
                <a:ea typeface="Arial"/>
                <a:cs typeface="Arial"/>
                <a:sym typeface="Arial"/>
              </a:rPr>
              <a:t>for RTL-to-GDS flow</a:t>
            </a:r>
            <a:endParaRPr sz="1400" b="0" i="0" u="none" strike="noStrike" cap="none" dirty="0">
              <a:solidFill>
                <a:srgbClr val="000000"/>
              </a:solidFill>
              <a:latin typeface="Arial"/>
              <a:ea typeface="Arial"/>
              <a:cs typeface="Arial"/>
              <a:sym typeface="Arial"/>
            </a:endParaRPr>
          </a:p>
          <a:p>
            <a:pPr marL="457200" marR="0" lvl="0" indent="-406400" algn="l" rtl="0">
              <a:lnSpc>
                <a:spcPct val="85000"/>
              </a:lnSpc>
              <a:spcBef>
                <a:spcPts val="1000"/>
              </a:spcBef>
              <a:spcAft>
                <a:spcPts val="0"/>
              </a:spcAft>
              <a:buClr>
                <a:srgbClr val="C00000"/>
              </a:buClr>
              <a:buSzPct val="108108"/>
              <a:buFont typeface="Arial"/>
              <a:buChar char="•"/>
            </a:pPr>
            <a:r>
              <a:rPr lang="en-US" sz="2800" b="0" i="0" u="none" strike="noStrike" cap="none" dirty="0">
                <a:solidFill>
                  <a:srgbClr val="000000"/>
                </a:solidFill>
                <a:latin typeface="Arial"/>
                <a:ea typeface="Arial"/>
                <a:cs typeface="Arial"/>
                <a:sym typeface="Arial"/>
              </a:rPr>
              <a:t>Automatic iterative tuning for </a:t>
            </a:r>
            <a:r>
              <a:rPr lang="en-US" sz="2800" b="0" i="0" u="none" strike="noStrike" cap="none" dirty="0">
                <a:solidFill>
                  <a:srgbClr val="C00000"/>
                </a:solidFill>
                <a:latin typeface="Arial"/>
                <a:ea typeface="Arial"/>
                <a:cs typeface="Arial"/>
                <a:sym typeface="Arial"/>
              </a:rPr>
              <a:t>QoR improvement </a:t>
            </a:r>
            <a:r>
              <a:rPr lang="en-US" sz="2800" b="0" i="0" u="none" strike="noStrike" cap="none" dirty="0">
                <a:solidFill>
                  <a:srgbClr val="000000"/>
                </a:solidFill>
                <a:latin typeface="Arial"/>
                <a:ea typeface="Arial"/>
                <a:cs typeface="Arial"/>
                <a:sym typeface="Arial"/>
              </a:rPr>
              <a:t>within a given hyperparameter range space</a:t>
            </a:r>
            <a:endParaRPr sz="1400" b="0" i="0" u="none" strike="noStrike" cap="none" dirty="0">
              <a:solidFill>
                <a:srgbClr val="000000"/>
              </a:solidFill>
              <a:latin typeface="Arial"/>
              <a:ea typeface="Arial"/>
              <a:cs typeface="Arial"/>
              <a:sym typeface="Arial"/>
            </a:endParaRPr>
          </a:p>
          <a:p>
            <a:pPr marL="457200" marR="0" lvl="0" indent="-406400" algn="l" rtl="0">
              <a:lnSpc>
                <a:spcPct val="85000"/>
              </a:lnSpc>
              <a:spcBef>
                <a:spcPts val="1000"/>
              </a:spcBef>
              <a:spcAft>
                <a:spcPts val="0"/>
              </a:spcAft>
              <a:buClr>
                <a:srgbClr val="C00000"/>
              </a:buClr>
              <a:buSzPct val="108108"/>
              <a:buFont typeface="Arial"/>
              <a:buChar char="•"/>
            </a:pPr>
            <a:r>
              <a:rPr lang="en-US" sz="2800" b="0" i="0" u="none" strike="noStrike" cap="none" dirty="0">
                <a:solidFill>
                  <a:srgbClr val="000000"/>
                </a:solidFill>
                <a:latin typeface="Arial"/>
                <a:ea typeface="Arial"/>
                <a:cs typeface="Arial"/>
                <a:sym typeface="Arial"/>
              </a:rPr>
              <a:t>Interface: Python packages Ray/Tune </a:t>
            </a:r>
            <a:endParaRPr sz="1400" b="0" i="0" u="none" strike="noStrike" cap="none" dirty="0">
              <a:solidFill>
                <a:srgbClr val="000000"/>
              </a:solidFill>
              <a:latin typeface="Arial"/>
              <a:ea typeface="Arial"/>
              <a:cs typeface="Arial"/>
              <a:sym typeface="Arial"/>
            </a:endParaRPr>
          </a:p>
          <a:p>
            <a:pPr marL="457200" marR="0" lvl="0" indent="-406400" algn="l" rtl="0">
              <a:lnSpc>
                <a:spcPct val="85000"/>
              </a:lnSpc>
              <a:spcBef>
                <a:spcPts val="1000"/>
              </a:spcBef>
              <a:spcAft>
                <a:spcPts val="0"/>
              </a:spcAft>
              <a:buClr>
                <a:srgbClr val="C00000"/>
              </a:buClr>
              <a:buSzPct val="108108"/>
              <a:buFont typeface="Arial"/>
              <a:buChar char="•"/>
            </a:pPr>
            <a:r>
              <a:rPr lang="en-US" sz="2800" b="0" i="0" u="none" strike="noStrike" cap="none" dirty="0">
                <a:solidFill>
                  <a:srgbClr val="000000"/>
                </a:solidFill>
                <a:latin typeface="Arial"/>
                <a:ea typeface="Arial"/>
                <a:cs typeface="Arial"/>
                <a:sym typeface="Arial"/>
              </a:rPr>
              <a:t>Search algorithms: </a:t>
            </a:r>
            <a:r>
              <a:rPr lang="en-US" sz="2800" b="0" i="0" u="none" strike="noStrike" cap="none" dirty="0" err="1">
                <a:solidFill>
                  <a:srgbClr val="000000"/>
                </a:solidFill>
                <a:latin typeface="Arial"/>
                <a:ea typeface="Arial"/>
                <a:cs typeface="Arial"/>
                <a:sym typeface="Arial"/>
              </a:rPr>
              <a:t>HyperOpt</a:t>
            </a:r>
            <a:r>
              <a:rPr lang="en-US" sz="2800" b="0" i="0" u="none" strike="noStrike" cap="none" dirty="0">
                <a:solidFill>
                  <a:srgbClr val="000000"/>
                </a:solidFill>
                <a:latin typeface="Arial"/>
                <a:ea typeface="Arial"/>
                <a:cs typeface="Arial"/>
                <a:sym typeface="Arial"/>
              </a:rPr>
              <a:t>, PBT, </a:t>
            </a:r>
            <a:r>
              <a:rPr lang="en-US" sz="2800" b="0" i="0" u="none" strike="noStrike" cap="none" dirty="0" err="1">
                <a:solidFill>
                  <a:srgbClr val="000000"/>
                </a:solidFill>
                <a:latin typeface="Arial"/>
                <a:ea typeface="Arial"/>
                <a:cs typeface="Arial"/>
                <a:sym typeface="Arial"/>
              </a:rPr>
              <a:t>Optuna</a:t>
            </a:r>
            <a:r>
              <a:rPr lang="en-US" sz="2800" b="0" i="0" u="none" strike="noStrike" cap="none" dirty="0">
                <a:solidFill>
                  <a:srgbClr val="000000"/>
                </a:solidFill>
                <a:latin typeface="Arial"/>
                <a:ea typeface="Arial"/>
                <a:cs typeface="Arial"/>
                <a:sym typeface="Arial"/>
              </a:rPr>
              <a:t>, etc.</a:t>
            </a:r>
            <a:endParaRPr sz="1400" b="0" i="0" u="none" strike="noStrike" cap="none" dirty="0">
              <a:solidFill>
                <a:srgbClr val="000000"/>
              </a:solidFill>
              <a:latin typeface="Arial"/>
              <a:ea typeface="Arial"/>
              <a:cs typeface="Arial"/>
              <a:sym typeface="Arial"/>
            </a:endParaRPr>
          </a:p>
          <a:p>
            <a:pPr marL="457200" marR="0" lvl="0" indent="-406400" algn="l" rtl="0">
              <a:lnSpc>
                <a:spcPct val="85000"/>
              </a:lnSpc>
              <a:spcBef>
                <a:spcPts val="1000"/>
              </a:spcBef>
              <a:spcAft>
                <a:spcPts val="0"/>
              </a:spcAft>
              <a:buClr>
                <a:srgbClr val="C00000"/>
              </a:buClr>
              <a:buSzPct val="108108"/>
              <a:buFont typeface="Arial"/>
              <a:buChar char="•"/>
            </a:pPr>
            <a:r>
              <a:rPr lang="en-US" sz="2800" b="0" i="0" u="none" strike="noStrike" cap="none" dirty="0">
                <a:solidFill>
                  <a:srgbClr val="000000"/>
                </a:solidFill>
                <a:latin typeface="Arial"/>
                <a:ea typeface="Arial"/>
                <a:cs typeface="Arial"/>
                <a:sym typeface="Arial"/>
              </a:rPr>
              <a:t>Advantages:</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ct val="108108"/>
              <a:buFont typeface="Arial"/>
              <a:buChar char="•"/>
            </a:pPr>
            <a:r>
              <a:rPr lang="en-US" sz="2800" b="0" i="0" u="none" strike="noStrike" cap="none" dirty="0">
                <a:solidFill>
                  <a:srgbClr val="000000"/>
                </a:solidFill>
                <a:latin typeface="Arial"/>
                <a:ea typeface="Arial"/>
                <a:cs typeface="Arial"/>
                <a:sym typeface="Arial"/>
              </a:rPr>
              <a:t>Pre-existing big data is </a:t>
            </a:r>
            <a:r>
              <a:rPr lang="en-US" sz="2800" b="1" i="0" u="none" strike="noStrike" cap="none" dirty="0">
                <a:solidFill>
                  <a:srgbClr val="000000"/>
                </a:solidFill>
                <a:latin typeface="Arial"/>
                <a:ea typeface="Arial"/>
                <a:cs typeface="Arial"/>
                <a:sym typeface="Arial"/>
              </a:rPr>
              <a:t>not</a:t>
            </a:r>
            <a:r>
              <a:rPr lang="en-US" sz="2800" b="0" i="0" u="none" strike="noStrike" cap="none" dirty="0">
                <a:solidFill>
                  <a:srgbClr val="000000"/>
                </a:solidFill>
                <a:latin typeface="Arial"/>
                <a:ea typeface="Arial"/>
                <a:cs typeface="Arial"/>
                <a:sym typeface="Arial"/>
              </a:rPr>
              <a:t> necessary for execution</a:t>
            </a:r>
            <a:endParaRPr sz="1400" b="0" i="0" u="none" strike="noStrike" cap="none" dirty="0">
              <a:solidFill>
                <a:srgbClr val="000000"/>
              </a:solidFill>
              <a:latin typeface="Arial"/>
              <a:ea typeface="Arial"/>
              <a:cs typeface="Arial"/>
              <a:sym typeface="Arial"/>
            </a:endParaRPr>
          </a:p>
          <a:p>
            <a:pPr marL="914400" lvl="8" indent="-406400">
              <a:lnSpc>
                <a:spcPct val="85000"/>
              </a:lnSpc>
              <a:spcBef>
                <a:spcPts val="1000"/>
              </a:spcBef>
              <a:buClr>
                <a:srgbClr val="C00000"/>
              </a:buClr>
              <a:buSzPct val="108108"/>
              <a:buFont typeface="Arial"/>
              <a:buChar char="•"/>
            </a:pPr>
            <a:r>
              <a:rPr lang="en-US" sz="2800" b="1" i="0" u="none" strike="noStrike" cap="none" dirty="0">
                <a:solidFill>
                  <a:srgbClr val="000000"/>
                </a:solidFill>
                <a:latin typeface="Arial"/>
                <a:ea typeface="Arial"/>
                <a:cs typeface="Arial"/>
                <a:sym typeface="Arial"/>
              </a:rPr>
              <a:t>Fewer trials</a:t>
            </a:r>
            <a:r>
              <a:rPr lang="en-US" sz="2800" b="0" i="0" u="none" strike="noStrike" cap="none" dirty="0">
                <a:solidFill>
                  <a:srgbClr val="000000"/>
                </a:solidFill>
                <a:latin typeface="Arial"/>
                <a:ea typeface="Arial"/>
                <a:cs typeface="Arial"/>
                <a:sym typeface="Arial"/>
              </a:rPr>
              <a:t> compared to random or grid parameter sweeping</a:t>
            </a:r>
            <a:endParaRPr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ct val="108108"/>
              <a:buFont typeface="Arial"/>
              <a:buChar char="•"/>
            </a:pPr>
            <a:r>
              <a:rPr lang="en-US" sz="2800" b="0" i="0" u="none" strike="noStrike" cap="none" dirty="0">
                <a:solidFill>
                  <a:srgbClr val="000000"/>
                </a:solidFill>
                <a:latin typeface="Arial"/>
                <a:ea typeface="Arial"/>
                <a:cs typeface="Arial"/>
                <a:sym typeface="Arial"/>
              </a:rPr>
              <a:t>Powerful </a:t>
            </a:r>
            <a:r>
              <a:rPr lang="en-US" sz="2800" b="1" i="0" u="none" strike="noStrike" cap="none" dirty="0">
                <a:solidFill>
                  <a:srgbClr val="000000"/>
                </a:solidFill>
                <a:latin typeface="Arial"/>
                <a:ea typeface="Arial"/>
                <a:cs typeface="Arial"/>
                <a:sym typeface="Arial"/>
              </a:rPr>
              <a:t>parallelization management</a:t>
            </a:r>
            <a:r>
              <a:rPr lang="en-US" sz="2800" b="0" i="0" u="none" strike="noStrike" cap="none" dirty="0">
                <a:solidFill>
                  <a:srgbClr val="000000"/>
                </a:solidFill>
                <a:latin typeface="Arial"/>
                <a:ea typeface="Arial"/>
                <a:cs typeface="Arial"/>
                <a:sym typeface="Arial"/>
              </a:rPr>
              <a:t>: core/thread management, external server usage, web visualization</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ct val="108108"/>
              <a:buFont typeface="Arial"/>
              <a:buChar char="•"/>
            </a:pPr>
            <a:r>
              <a:rPr lang="en-US" sz="2800" b="0" i="0" u="none" strike="noStrike" cap="none" dirty="0">
                <a:solidFill>
                  <a:srgbClr val="000000"/>
                </a:solidFill>
                <a:latin typeface="Arial"/>
                <a:ea typeface="Arial"/>
                <a:cs typeface="Arial"/>
                <a:sym typeface="Arial"/>
              </a:rPr>
              <a:t>Suboptimality gap reduces with compute resource, schedule budget</a:t>
            </a:r>
          </a:p>
        </p:txBody>
      </p:sp>
    </p:spTree>
  </p:cSld>
  <p:clrMapOvr>
    <a:masterClrMapping/>
  </p:clrMapOvr>
  <mc:AlternateContent xmlns:mc="http://schemas.openxmlformats.org/markup-compatibility/2006" xmlns:p14="http://schemas.microsoft.com/office/powerpoint/2010/main">
    <mc:Choice Requires="p14">
      <p:transition spd="slow" p14:dur="2000" advTm="46892"/>
    </mc:Choice>
    <mc:Fallback xmlns="">
      <p:transition spd="slow" advTm="4689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1"/>
          <p:cNvSpPr txBox="1"/>
          <p:nvPr/>
        </p:nvSpPr>
        <p:spPr>
          <a:xfrm>
            <a:off x="142874" y="100013"/>
            <a:ext cx="12049125" cy="496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dirty="0">
                <a:solidFill>
                  <a:srgbClr val="495E78"/>
                </a:solidFill>
                <a:latin typeface="Arial"/>
                <a:ea typeface="Arial"/>
                <a:cs typeface="Arial"/>
                <a:sym typeface="Arial"/>
              </a:rPr>
              <a:t>Flow Parameter </a:t>
            </a:r>
            <a:r>
              <a:rPr lang="en-US" sz="3200" b="1" i="0" u="none" strike="noStrike" cap="none" dirty="0" err="1">
                <a:solidFill>
                  <a:srgbClr val="495E78"/>
                </a:solidFill>
                <a:latin typeface="Arial"/>
                <a:ea typeface="Arial"/>
                <a:cs typeface="Arial"/>
                <a:sym typeface="Arial"/>
              </a:rPr>
              <a:t>AutoTuner</a:t>
            </a:r>
            <a:r>
              <a:rPr lang="en-US" sz="3200" b="1" i="0" u="none" strike="noStrike" cap="none" dirty="0">
                <a:solidFill>
                  <a:srgbClr val="495E78"/>
                </a:solidFill>
                <a:latin typeface="Arial"/>
                <a:ea typeface="Arial"/>
                <a:cs typeface="Arial"/>
                <a:sym typeface="Arial"/>
              </a:rPr>
              <a:t> – Architecture </a:t>
            </a:r>
            <a:endParaRPr sz="1400" b="0" i="0" u="none" strike="noStrike" cap="none" dirty="0">
              <a:solidFill>
                <a:srgbClr val="495E78"/>
              </a:solidFill>
              <a:latin typeface="Arial"/>
              <a:ea typeface="Arial"/>
              <a:cs typeface="Arial"/>
              <a:sym typeface="Arial"/>
            </a:endParaRPr>
          </a:p>
        </p:txBody>
      </p:sp>
      <p:sp>
        <p:nvSpPr>
          <p:cNvPr id="66" name="내용 개체 틀 1">
            <a:extLst>
              <a:ext uri="{FF2B5EF4-FFF2-40B4-BE49-F238E27FC236}">
                <a16:creationId xmlns:a16="http://schemas.microsoft.com/office/drawing/2014/main" id="{B0F80041-EDD8-4B5C-901A-20805FE49332}"/>
              </a:ext>
            </a:extLst>
          </p:cNvPr>
          <p:cNvSpPr txBox="1">
            <a:spLocks/>
          </p:cNvSpPr>
          <p:nvPr/>
        </p:nvSpPr>
        <p:spPr bwMode="auto">
          <a:xfrm>
            <a:off x="228601" y="838201"/>
            <a:ext cx="11781367" cy="55626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Font typeface="Wingdings" panose="05000000000000000000" pitchFamily="2" charset="2"/>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Font typeface="Wingdings" panose="05000000000000000000" pitchFamily="2" charset="2"/>
              <a:buChar char="Ø"/>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230188" marR="0" lvl="0" indent="-230188" algn="l" defTabSz="914400" rtl="0" eaLnBrk="1" fontAlgn="base" latinLnBrk="0" hangingPunct="1">
              <a:lnSpc>
                <a:spcPct val="85000"/>
              </a:lnSpc>
              <a:spcBef>
                <a:spcPct val="30000"/>
              </a:spcBef>
              <a:spcAft>
                <a:spcPct val="0"/>
              </a:spcAft>
              <a:buClr>
                <a:srgbClr val="C00000"/>
              </a:buClr>
              <a:buSzTx/>
              <a:buFont typeface="Wingdings" panose="05000000000000000000" pitchFamily="2" charset="2"/>
              <a:buChar char="§"/>
              <a:tabLst/>
              <a:defRPr/>
            </a:pPr>
            <a:r>
              <a:rPr kumimoji="0" lang="en-US" altLang="ko-KR" sz="2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itchFamily="34" charset="0"/>
              </a:rPr>
              <a:t>No-Human-in-Loop</a:t>
            </a:r>
          </a:p>
          <a:p>
            <a:pPr marL="230188" marR="0" lvl="0" indent="-230188" algn="l" defTabSz="914400" rtl="0" eaLnBrk="1" fontAlgn="base" latinLnBrk="0" hangingPunct="1">
              <a:lnSpc>
                <a:spcPct val="85000"/>
              </a:lnSpc>
              <a:spcBef>
                <a:spcPct val="30000"/>
              </a:spcBef>
              <a:spcAft>
                <a:spcPct val="0"/>
              </a:spcAft>
              <a:buClr>
                <a:srgbClr val="C00000"/>
              </a:buClr>
              <a:buSzTx/>
              <a:buFont typeface="Wingdings" panose="05000000000000000000" pitchFamily="2" charset="2"/>
              <a:buChar char="§"/>
              <a:tabLst/>
              <a:defRPr/>
            </a:pPr>
            <a:endParaRPr kumimoji="0" lang="ko-KR" altLang="en-US"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itchFamily="34" charset="0"/>
            </a:endParaRPr>
          </a:p>
        </p:txBody>
      </p:sp>
      <p:grpSp>
        <p:nvGrpSpPr>
          <p:cNvPr id="172" name="그룹 171">
            <a:extLst>
              <a:ext uri="{FF2B5EF4-FFF2-40B4-BE49-F238E27FC236}">
                <a16:creationId xmlns:a16="http://schemas.microsoft.com/office/drawing/2014/main" id="{4E57A65C-E774-420A-9C7C-A32656F7D6A5}"/>
              </a:ext>
            </a:extLst>
          </p:cNvPr>
          <p:cNvGrpSpPr/>
          <p:nvPr/>
        </p:nvGrpSpPr>
        <p:grpSpPr>
          <a:xfrm>
            <a:off x="980039" y="1096992"/>
            <a:ext cx="10023967" cy="5562601"/>
            <a:chOff x="404306" y="1096992"/>
            <a:chExt cx="10023967" cy="5562601"/>
          </a:xfrm>
        </p:grpSpPr>
        <p:sp>
          <p:nvSpPr>
            <p:cNvPr id="173" name="직사각형 172">
              <a:extLst>
                <a:ext uri="{FF2B5EF4-FFF2-40B4-BE49-F238E27FC236}">
                  <a16:creationId xmlns:a16="http://schemas.microsoft.com/office/drawing/2014/main" id="{C11AC915-E6A7-441F-A70C-E696DE5CAC0D}"/>
                </a:ext>
              </a:extLst>
            </p:cNvPr>
            <p:cNvSpPr/>
            <p:nvPr/>
          </p:nvSpPr>
          <p:spPr>
            <a:xfrm>
              <a:off x="3419060" y="2250116"/>
              <a:ext cx="6247069" cy="4409477"/>
            </a:xfrm>
            <a:prstGeom prst="rect">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174" name="사각형: 둥근 모서리 173">
              <a:extLst>
                <a:ext uri="{FF2B5EF4-FFF2-40B4-BE49-F238E27FC236}">
                  <a16:creationId xmlns:a16="http://schemas.microsoft.com/office/drawing/2014/main" id="{7A886CB1-E644-441C-8DAF-6C4B8291BE21}"/>
                </a:ext>
              </a:extLst>
            </p:cNvPr>
            <p:cNvSpPr/>
            <p:nvPr/>
          </p:nvSpPr>
          <p:spPr bwMode="auto">
            <a:xfrm>
              <a:off x="6174626" y="2424024"/>
              <a:ext cx="3306264" cy="4011739"/>
            </a:xfrm>
            <a:prstGeom prst="roundRect">
              <a:avLst>
                <a:gd name="adj" fmla="val 3607"/>
              </a:avLst>
            </a:prstGeom>
            <a:solidFill>
              <a:srgbClr val="FFC000">
                <a:lumMod val="40000"/>
                <a:lumOff val="60000"/>
              </a:srgbClr>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50" charset="-127"/>
                <a:cs typeface="+mn-cs"/>
              </a:endParaRPr>
            </a:p>
          </p:txBody>
        </p:sp>
        <p:sp>
          <p:nvSpPr>
            <p:cNvPr id="175" name="사각형: 둥근 모서리 174">
              <a:extLst>
                <a:ext uri="{FF2B5EF4-FFF2-40B4-BE49-F238E27FC236}">
                  <a16:creationId xmlns:a16="http://schemas.microsoft.com/office/drawing/2014/main" id="{4F648690-0C85-44EE-BAAA-495F0F168064}"/>
                </a:ext>
              </a:extLst>
            </p:cNvPr>
            <p:cNvSpPr/>
            <p:nvPr/>
          </p:nvSpPr>
          <p:spPr bwMode="auto">
            <a:xfrm>
              <a:off x="6112238" y="2475919"/>
              <a:ext cx="3306264" cy="4011739"/>
            </a:xfrm>
            <a:prstGeom prst="roundRect">
              <a:avLst>
                <a:gd name="adj" fmla="val 3607"/>
              </a:avLst>
            </a:prstGeom>
            <a:solidFill>
              <a:srgbClr val="FFC000">
                <a:lumMod val="40000"/>
                <a:lumOff val="60000"/>
              </a:srgbClr>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50" charset="-127"/>
                <a:cs typeface="+mn-cs"/>
              </a:endParaRPr>
            </a:p>
          </p:txBody>
        </p:sp>
        <p:sp>
          <p:nvSpPr>
            <p:cNvPr id="176" name="사각형: 둥근 모서리 175">
              <a:extLst>
                <a:ext uri="{FF2B5EF4-FFF2-40B4-BE49-F238E27FC236}">
                  <a16:creationId xmlns:a16="http://schemas.microsoft.com/office/drawing/2014/main" id="{714CA4E6-5A3B-4E63-B3EF-5F89E637DDA2}"/>
                </a:ext>
              </a:extLst>
            </p:cNvPr>
            <p:cNvSpPr/>
            <p:nvPr/>
          </p:nvSpPr>
          <p:spPr bwMode="auto">
            <a:xfrm>
              <a:off x="6038372" y="2523654"/>
              <a:ext cx="3329328" cy="4011739"/>
            </a:xfrm>
            <a:prstGeom prst="roundRect">
              <a:avLst>
                <a:gd name="adj" fmla="val 3607"/>
              </a:avLst>
            </a:prstGeom>
            <a:solidFill>
              <a:srgbClr val="FFC000">
                <a:lumMod val="20000"/>
                <a:lumOff val="80000"/>
              </a:srgbClr>
            </a:solidFill>
            <a:ln w="254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50" charset="-127"/>
                <a:cs typeface="+mn-cs"/>
              </a:endParaRPr>
            </a:p>
          </p:txBody>
        </p:sp>
        <p:sp>
          <p:nvSpPr>
            <p:cNvPr id="177" name="화살표: 오른쪽 176">
              <a:extLst>
                <a:ext uri="{FF2B5EF4-FFF2-40B4-BE49-F238E27FC236}">
                  <a16:creationId xmlns:a16="http://schemas.microsoft.com/office/drawing/2014/main" id="{E73450BC-B868-4789-A486-1CE70F73588C}"/>
                </a:ext>
              </a:extLst>
            </p:cNvPr>
            <p:cNvSpPr/>
            <p:nvPr/>
          </p:nvSpPr>
          <p:spPr>
            <a:xfrm>
              <a:off x="2459431" y="5777150"/>
              <a:ext cx="914287" cy="441049"/>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178" name="화살표: 오른쪽 177">
              <a:extLst>
                <a:ext uri="{FF2B5EF4-FFF2-40B4-BE49-F238E27FC236}">
                  <a16:creationId xmlns:a16="http://schemas.microsoft.com/office/drawing/2014/main" id="{C686C9BA-F8FB-48A3-9B05-3AB48649807D}"/>
                </a:ext>
              </a:extLst>
            </p:cNvPr>
            <p:cNvSpPr/>
            <p:nvPr/>
          </p:nvSpPr>
          <p:spPr>
            <a:xfrm>
              <a:off x="2459431" y="4838159"/>
              <a:ext cx="914287" cy="441049"/>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179" name="화살표: 오른쪽 178">
              <a:extLst>
                <a:ext uri="{FF2B5EF4-FFF2-40B4-BE49-F238E27FC236}">
                  <a16:creationId xmlns:a16="http://schemas.microsoft.com/office/drawing/2014/main" id="{2406C36E-5FAD-4E7A-A390-6B66438F59FB}"/>
                </a:ext>
              </a:extLst>
            </p:cNvPr>
            <p:cNvSpPr/>
            <p:nvPr/>
          </p:nvSpPr>
          <p:spPr>
            <a:xfrm>
              <a:off x="2459431" y="3962514"/>
              <a:ext cx="914287" cy="441049"/>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180" name="사각형: 모서리가 접힌 도형 179">
              <a:extLst>
                <a:ext uri="{FF2B5EF4-FFF2-40B4-BE49-F238E27FC236}">
                  <a16:creationId xmlns:a16="http://schemas.microsoft.com/office/drawing/2014/main" id="{B8330706-626D-4F2E-9414-1D9B4185ECFB}"/>
                </a:ext>
              </a:extLst>
            </p:cNvPr>
            <p:cNvSpPr/>
            <p:nvPr/>
          </p:nvSpPr>
          <p:spPr>
            <a:xfrm>
              <a:off x="413792" y="2282537"/>
              <a:ext cx="2045639" cy="1404534"/>
            </a:xfrm>
            <a:prstGeom prst="foldedCorner">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181" name="TextBox 180">
              <a:extLst>
                <a:ext uri="{FF2B5EF4-FFF2-40B4-BE49-F238E27FC236}">
                  <a16:creationId xmlns:a16="http://schemas.microsoft.com/office/drawing/2014/main" id="{1414966C-C950-472C-B49E-F5042C95180B}"/>
                </a:ext>
              </a:extLst>
            </p:cNvPr>
            <p:cNvSpPr txBox="1"/>
            <p:nvPr/>
          </p:nvSpPr>
          <p:spPr>
            <a:xfrm>
              <a:off x="413788" y="2338988"/>
              <a:ext cx="2069797" cy="369332"/>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Parameter config</a:t>
              </a:r>
              <a:endParaRPr kumimoji="0" lang="ko-KR" altLang="en-US"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82" name="TextBox 181">
              <a:extLst>
                <a:ext uri="{FF2B5EF4-FFF2-40B4-BE49-F238E27FC236}">
                  <a16:creationId xmlns:a16="http://schemas.microsoft.com/office/drawing/2014/main" id="{F52E85F2-98EA-4C9E-8F13-9F0B32A9EBAD}"/>
                </a:ext>
              </a:extLst>
            </p:cNvPr>
            <p:cNvSpPr txBox="1"/>
            <p:nvPr/>
          </p:nvSpPr>
          <p:spPr>
            <a:xfrm>
              <a:off x="3543707" y="2751222"/>
              <a:ext cx="2326278" cy="2308324"/>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AutoTuner</a:t>
              </a:r>
              <a:endPar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(Ray/Tune)</a:t>
              </a:r>
            </a:p>
            <a:p>
              <a:pPr marL="0" marR="0" lvl="0" indent="0" defTabSz="914400" eaLnBrk="1" fontAlgn="auto" latinLnBrk="1" hangingPunct="1">
                <a:lnSpc>
                  <a:spcPct val="100000"/>
                </a:lnSpc>
                <a:spcBef>
                  <a:spcPts val="0"/>
                </a:spcBef>
                <a:spcAft>
                  <a:spcPts val="0"/>
                </a:spcAft>
                <a:buClrTx/>
                <a:buSzTx/>
                <a:buFontTx/>
                <a:buNone/>
                <a:tabLst/>
                <a:defRPr/>
              </a:pPr>
              <a:endPar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The RTL-to-GDS </a:t>
              </a:r>
              <a:b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process is </a:t>
              </a:r>
              <a:b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automatically </a:t>
              </a:r>
              <a:b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executed </a:t>
              </a: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in parallel </a:t>
              </a:r>
              <a:b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by Ray/Tune API</a:t>
              </a:r>
            </a:p>
          </p:txBody>
        </p:sp>
        <p:cxnSp>
          <p:nvCxnSpPr>
            <p:cNvPr id="183" name="직선 화살표 연결선 182">
              <a:extLst>
                <a:ext uri="{FF2B5EF4-FFF2-40B4-BE49-F238E27FC236}">
                  <a16:creationId xmlns:a16="http://schemas.microsoft.com/office/drawing/2014/main" id="{D867485F-BC0B-473B-8228-53C4D0684947}"/>
                </a:ext>
              </a:extLst>
            </p:cNvPr>
            <p:cNvCxnSpPr>
              <a:cxnSpLocks/>
            </p:cNvCxnSpPr>
            <p:nvPr/>
          </p:nvCxnSpPr>
          <p:spPr>
            <a:xfrm>
              <a:off x="4562651" y="2090981"/>
              <a:ext cx="0" cy="191556"/>
            </a:xfrm>
            <a:prstGeom prst="straightConnector1">
              <a:avLst/>
            </a:prstGeom>
            <a:noFill/>
            <a:ln w="38100" cap="flat" cmpd="sng" algn="ctr">
              <a:solidFill>
                <a:sysClr val="windowText" lastClr="000000"/>
              </a:solidFill>
              <a:prstDash val="solid"/>
              <a:miter lim="800000"/>
              <a:tailEnd type="triangle"/>
            </a:ln>
            <a:effectLst/>
          </p:spPr>
        </p:cxnSp>
        <p:sp>
          <p:nvSpPr>
            <p:cNvPr id="184" name="순서도: 다중 문서 183">
              <a:extLst>
                <a:ext uri="{FF2B5EF4-FFF2-40B4-BE49-F238E27FC236}">
                  <a16:creationId xmlns:a16="http://schemas.microsoft.com/office/drawing/2014/main" id="{98E43030-CF69-470A-BD2D-B3C74D200B53}"/>
                </a:ext>
              </a:extLst>
            </p:cNvPr>
            <p:cNvSpPr/>
            <p:nvPr/>
          </p:nvSpPr>
          <p:spPr>
            <a:xfrm>
              <a:off x="3833290" y="1096992"/>
              <a:ext cx="1920887" cy="1018533"/>
            </a:xfrm>
            <a:prstGeom prst="flowChartMultidocument">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185" name="TextBox 184">
              <a:extLst>
                <a:ext uri="{FF2B5EF4-FFF2-40B4-BE49-F238E27FC236}">
                  <a16:creationId xmlns:a16="http://schemas.microsoft.com/office/drawing/2014/main" id="{CB4BFC26-00B3-44D1-A505-9C4014F51EF6}"/>
                </a:ext>
              </a:extLst>
            </p:cNvPr>
            <p:cNvSpPr txBox="1"/>
            <p:nvPr/>
          </p:nvSpPr>
          <p:spPr>
            <a:xfrm>
              <a:off x="3833290" y="1310059"/>
              <a:ext cx="1697901" cy="64633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Best known</a:t>
              </a:r>
              <a:b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parameter set</a:t>
              </a:r>
              <a:endParaRPr kumimoji="0" lang="ko-KR" altLang="en-US"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86" name="순서도: 다중 문서 185">
              <a:extLst>
                <a:ext uri="{FF2B5EF4-FFF2-40B4-BE49-F238E27FC236}">
                  <a16:creationId xmlns:a16="http://schemas.microsoft.com/office/drawing/2014/main" id="{835A0157-6F65-4C3D-ABF5-6FEFA97F7820}"/>
                </a:ext>
              </a:extLst>
            </p:cNvPr>
            <p:cNvSpPr/>
            <p:nvPr/>
          </p:nvSpPr>
          <p:spPr>
            <a:xfrm>
              <a:off x="6056100" y="1096992"/>
              <a:ext cx="1920887" cy="1018533"/>
            </a:xfrm>
            <a:prstGeom prst="flowChartMultidocument">
              <a:avLst/>
            </a:prstGeom>
            <a:solidFill>
              <a:sysClr val="window" lastClr="FFFFFF"/>
            </a:solidFill>
            <a:ln w="19050" cap="flat" cmpd="sng" algn="ctr">
              <a:solidFill>
                <a:sysClr val="windowText" lastClr="000000"/>
              </a:solidFill>
              <a:prstDash val="sysDot"/>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187" name="TextBox 186">
              <a:extLst>
                <a:ext uri="{FF2B5EF4-FFF2-40B4-BE49-F238E27FC236}">
                  <a16:creationId xmlns:a16="http://schemas.microsoft.com/office/drawing/2014/main" id="{65AD208D-4BDC-4733-9722-3698DF4A1685}"/>
                </a:ext>
              </a:extLst>
            </p:cNvPr>
            <p:cNvSpPr txBox="1"/>
            <p:nvPr/>
          </p:nvSpPr>
          <p:spPr>
            <a:xfrm>
              <a:off x="6056100" y="1284455"/>
              <a:ext cx="184731" cy="369332"/>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88" name="TextBox 187">
              <a:extLst>
                <a:ext uri="{FF2B5EF4-FFF2-40B4-BE49-F238E27FC236}">
                  <a16:creationId xmlns:a16="http://schemas.microsoft.com/office/drawing/2014/main" id="{92D0259C-5020-4647-9305-0CFE44DE4E7D}"/>
                </a:ext>
              </a:extLst>
            </p:cNvPr>
            <p:cNvSpPr txBox="1"/>
            <p:nvPr/>
          </p:nvSpPr>
          <p:spPr>
            <a:xfrm>
              <a:off x="4802008" y="1901087"/>
              <a:ext cx="1005403" cy="369332"/>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option 1</a:t>
              </a:r>
              <a:endParaRPr kumimoji="0" lang="ko-KR" altLang="en-US"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89" name="TextBox 188">
              <a:extLst>
                <a:ext uri="{FF2B5EF4-FFF2-40B4-BE49-F238E27FC236}">
                  <a16:creationId xmlns:a16="http://schemas.microsoft.com/office/drawing/2014/main" id="{87DC7F4D-20D6-4F57-84E6-933DFDF034E3}"/>
                </a:ext>
              </a:extLst>
            </p:cNvPr>
            <p:cNvSpPr txBox="1"/>
            <p:nvPr/>
          </p:nvSpPr>
          <p:spPr>
            <a:xfrm>
              <a:off x="7262368" y="1887756"/>
              <a:ext cx="1005403" cy="369332"/>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option 2</a:t>
              </a:r>
              <a:endParaRPr kumimoji="0" lang="ko-KR" altLang="en-US"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90" name="TextBox 189">
              <a:extLst>
                <a:ext uri="{FF2B5EF4-FFF2-40B4-BE49-F238E27FC236}">
                  <a16:creationId xmlns:a16="http://schemas.microsoft.com/office/drawing/2014/main" id="{A772569E-4349-4D11-8ED0-9F98E6F7B955}"/>
                </a:ext>
              </a:extLst>
            </p:cNvPr>
            <p:cNvSpPr txBox="1"/>
            <p:nvPr/>
          </p:nvSpPr>
          <p:spPr>
            <a:xfrm>
              <a:off x="6030397" y="1310059"/>
              <a:ext cx="1697901" cy="64633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No given</a:t>
              </a:r>
              <a:b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parameter set</a:t>
              </a:r>
              <a:endParaRPr kumimoji="0" lang="ko-KR" altLang="en-US"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91" name="사각형: 모서리가 접힌 도형 190">
              <a:extLst>
                <a:ext uri="{FF2B5EF4-FFF2-40B4-BE49-F238E27FC236}">
                  <a16:creationId xmlns:a16="http://schemas.microsoft.com/office/drawing/2014/main" id="{30975158-656B-4C24-994B-878B4E39886A}"/>
                </a:ext>
              </a:extLst>
            </p:cNvPr>
            <p:cNvSpPr/>
            <p:nvPr/>
          </p:nvSpPr>
          <p:spPr>
            <a:xfrm>
              <a:off x="413788" y="3793030"/>
              <a:ext cx="2459031" cy="828548"/>
            </a:xfrm>
            <a:prstGeom prst="foldedCorner">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192" name="TextBox 191">
              <a:extLst>
                <a:ext uri="{FF2B5EF4-FFF2-40B4-BE49-F238E27FC236}">
                  <a16:creationId xmlns:a16="http://schemas.microsoft.com/office/drawing/2014/main" id="{7D629C91-2B3C-4F76-9267-D157CD1CC394}"/>
                </a:ext>
              </a:extLst>
            </p:cNvPr>
            <p:cNvSpPr txBox="1"/>
            <p:nvPr/>
          </p:nvSpPr>
          <p:spPr>
            <a:xfrm>
              <a:off x="460364" y="3899912"/>
              <a:ext cx="2412455" cy="64633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Searching algorithm</a:t>
              </a:r>
              <a:b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(switchable)</a:t>
              </a:r>
              <a:endParaRPr kumimoji="0" lang="ko-KR" altLang="en-US"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93" name="TextBox 192">
              <a:extLst>
                <a:ext uri="{FF2B5EF4-FFF2-40B4-BE49-F238E27FC236}">
                  <a16:creationId xmlns:a16="http://schemas.microsoft.com/office/drawing/2014/main" id="{9AB6FCDA-7EB8-4CC2-AEAA-C95C9FF4AF19}"/>
                </a:ext>
              </a:extLst>
            </p:cNvPr>
            <p:cNvSpPr txBox="1"/>
            <p:nvPr/>
          </p:nvSpPr>
          <p:spPr>
            <a:xfrm>
              <a:off x="594822" y="2653119"/>
              <a:ext cx="1864613" cy="923330"/>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input parameter </a:t>
              </a:r>
              <a:b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name, range, </a:t>
              </a:r>
              <a:b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step, type</a:t>
              </a:r>
              <a:endParaRPr kumimoji="0" lang="ko-KR" altLang="en-US"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94" name="사각형: 모서리가 접힌 도형 193">
              <a:extLst>
                <a:ext uri="{FF2B5EF4-FFF2-40B4-BE49-F238E27FC236}">
                  <a16:creationId xmlns:a16="http://schemas.microsoft.com/office/drawing/2014/main" id="{DA80006F-BC9D-4FAE-A4AD-9F76122E0AED}"/>
                </a:ext>
              </a:extLst>
            </p:cNvPr>
            <p:cNvSpPr/>
            <p:nvPr/>
          </p:nvSpPr>
          <p:spPr>
            <a:xfrm>
              <a:off x="404306" y="5606583"/>
              <a:ext cx="2459031" cy="828548"/>
            </a:xfrm>
            <a:prstGeom prst="foldedCorner">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195" name="TextBox 194">
              <a:extLst>
                <a:ext uri="{FF2B5EF4-FFF2-40B4-BE49-F238E27FC236}">
                  <a16:creationId xmlns:a16="http://schemas.microsoft.com/office/drawing/2014/main" id="{4BEF180A-5CB5-40F5-875B-15A9A80860F9}"/>
                </a:ext>
              </a:extLst>
            </p:cNvPr>
            <p:cNvSpPr txBox="1"/>
            <p:nvPr/>
          </p:nvSpPr>
          <p:spPr>
            <a:xfrm>
              <a:off x="450882" y="5713465"/>
              <a:ext cx="2319930" cy="646331"/>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Ray/Tune options</a:t>
              </a:r>
              <a:b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#trials, #cores, etc.</a:t>
              </a:r>
              <a:endParaRPr kumimoji="0" lang="ko-KR" altLang="en-US"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96" name="사각형: 모서리가 접힌 도형 195">
              <a:extLst>
                <a:ext uri="{FF2B5EF4-FFF2-40B4-BE49-F238E27FC236}">
                  <a16:creationId xmlns:a16="http://schemas.microsoft.com/office/drawing/2014/main" id="{21EA3FFC-E71A-48C1-8BF0-6D2F917D55AA}"/>
                </a:ext>
              </a:extLst>
            </p:cNvPr>
            <p:cNvSpPr/>
            <p:nvPr/>
          </p:nvSpPr>
          <p:spPr>
            <a:xfrm>
              <a:off x="408204" y="4693277"/>
              <a:ext cx="2232857" cy="828548"/>
            </a:xfrm>
            <a:prstGeom prst="foldedCorner">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197" name="TextBox 196">
              <a:extLst>
                <a:ext uri="{FF2B5EF4-FFF2-40B4-BE49-F238E27FC236}">
                  <a16:creationId xmlns:a16="http://schemas.microsoft.com/office/drawing/2014/main" id="{FADEEDD2-31BC-43B2-8456-DB933E2D7685}"/>
                </a:ext>
              </a:extLst>
            </p:cNvPr>
            <p:cNvSpPr txBox="1"/>
            <p:nvPr/>
          </p:nvSpPr>
          <p:spPr>
            <a:xfrm>
              <a:off x="427500" y="4763647"/>
              <a:ext cx="2382845" cy="646331"/>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Evaluation </a:t>
              </a:r>
              <a:b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objective function</a:t>
              </a:r>
              <a:endParaRPr kumimoji="0" lang="ko-KR" altLang="en-US" sz="1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98" name="TextBox 197">
              <a:extLst>
                <a:ext uri="{FF2B5EF4-FFF2-40B4-BE49-F238E27FC236}">
                  <a16:creationId xmlns:a16="http://schemas.microsoft.com/office/drawing/2014/main" id="{F2CD26BF-FFF2-4887-8461-9733BC0BE567}"/>
                </a:ext>
              </a:extLst>
            </p:cNvPr>
            <p:cNvSpPr txBox="1"/>
            <p:nvPr/>
          </p:nvSpPr>
          <p:spPr>
            <a:xfrm>
              <a:off x="754095" y="5950237"/>
              <a:ext cx="184731" cy="369332"/>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99" name="화살표: 오른쪽 198">
              <a:extLst>
                <a:ext uri="{FF2B5EF4-FFF2-40B4-BE49-F238E27FC236}">
                  <a16:creationId xmlns:a16="http://schemas.microsoft.com/office/drawing/2014/main" id="{1E684075-3815-4DF5-82E4-313120B1BFC9}"/>
                </a:ext>
              </a:extLst>
            </p:cNvPr>
            <p:cNvSpPr/>
            <p:nvPr/>
          </p:nvSpPr>
          <p:spPr>
            <a:xfrm>
              <a:off x="2459431" y="2728454"/>
              <a:ext cx="914287" cy="441049"/>
            </a:xfrm>
            <a:prstGeom prst="rightArrow">
              <a:avLst/>
            </a:prstGeom>
            <a:solidFill>
              <a:sysClr val="window" lastClr="FFFFFF"/>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Arial" panose="020B0604020202020204" pitchFamily="34" charset="0"/>
              </a:endParaRPr>
            </a:p>
          </p:txBody>
        </p:sp>
        <p:cxnSp>
          <p:nvCxnSpPr>
            <p:cNvPr id="200" name="직선 화살표 연결선 199">
              <a:extLst>
                <a:ext uri="{FF2B5EF4-FFF2-40B4-BE49-F238E27FC236}">
                  <a16:creationId xmlns:a16="http://schemas.microsoft.com/office/drawing/2014/main" id="{FE99DD5E-9B93-45B4-9A62-2039D416D414}"/>
                </a:ext>
              </a:extLst>
            </p:cNvPr>
            <p:cNvCxnSpPr>
              <a:cxnSpLocks/>
            </p:cNvCxnSpPr>
            <p:nvPr/>
          </p:nvCxnSpPr>
          <p:spPr>
            <a:xfrm>
              <a:off x="7071244" y="1999202"/>
              <a:ext cx="0" cy="250914"/>
            </a:xfrm>
            <a:prstGeom prst="straightConnector1">
              <a:avLst/>
            </a:prstGeom>
            <a:noFill/>
            <a:ln w="38100" cap="flat" cmpd="sng" algn="ctr">
              <a:solidFill>
                <a:sysClr val="windowText" lastClr="000000"/>
              </a:solidFill>
              <a:prstDash val="solid"/>
              <a:miter lim="800000"/>
              <a:tailEnd type="triangle"/>
            </a:ln>
            <a:effectLst/>
          </p:spPr>
        </p:cxnSp>
        <p:grpSp>
          <p:nvGrpSpPr>
            <p:cNvPr id="201" name="그룹 200">
              <a:extLst>
                <a:ext uri="{FF2B5EF4-FFF2-40B4-BE49-F238E27FC236}">
                  <a16:creationId xmlns:a16="http://schemas.microsoft.com/office/drawing/2014/main" id="{B5500791-1BB5-4D93-A1E1-336F948AF3C1}"/>
                </a:ext>
              </a:extLst>
            </p:cNvPr>
            <p:cNvGrpSpPr/>
            <p:nvPr/>
          </p:nvGrpSpPr>
          <p:grpSpPr>
            <a:xfrm>
              <a:off x="6377565" y="2678292"/>
              <a:ext cx="3022252" cy="3694515"/>
              <a:chOff x="6070306" y="2678292"/>
              <a:chExt cx="3022252" cy="3694515"/>
            </a:xfrm>
          </p:grpSpPr>
          <p:grpSp>
            <p:nvGrpSpPr>
              <p:cNvPr id="204" name="그룹 203">
                <a:extLst>
                  <a:ext uri="{FF2B5EF4-FFF2-40B4-BE49-F238E27FC236}">
                    <a16:creationId xmlns:a16="http://schemas.microsoft.com/office/drawing/2014/main" id="{4D63C257-A692-4B25-A4EF-BBD2F62D4921}"/>
                  </a:ext>
                </a:extLst>
              </p:cNvPr>
              <p:cNvGrpSpPr/>
              <p:nvPr/>
            </p:nvGrpSpPr>
            <p:grpSpPr>
              <a:xfrm>
                <a:off x="6070306" y="2678292"/>
                <a:ext cx="2866570" cy="715617"/>
                <a:chOff x="6573079" y="2093844"/>
                <a:chExt cx="2866570" cy="715617"/>
              </a:xfrm>
            </p:grpSpPr>
            <p:sp>
              <p:nvSpPr>
                <p:cNvPr id="222" name="직사각형 221">
                  <a:extLst>
                    <a:ext uri="{FF2B5EF4-FFF2-40B4-BE49-F238E27FC236}">
                      <a16:creationId xmlns:a16="http://schemas.microsoft.com/office/drawing/2014/main" id="{34E2EBCA-C4AB-466D-AB28-D326F49A12E0}"/>
                    </a:ext>
                  </a:extLst>
                </p:cNvPr>
                <p:cNvSpPr/>
                <p:nvPr/>
              </p:nvSpPr>
              <p:spPr>
                <a:xfrm>
                  <a:off x="6573079" y="2093844"/>
                  <a:ext cx="2866570" cy="71561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223" name="TextBox 222">
                  <a:extLst>
                    <a:ext uri="{FF2B5EF4-FFF2-40B4-BE49-F238E27FC236}">
                      <a16:creationId xmlns:a16="http://schemas.microsoft.com/office/drawing/2014/main" id="{9A421524-B028-440B-B3EC-C1032526CC10}"/>
                    </a:ext>
                  </a:extLst>
                </p:cNvPr>
                <p:cNvSpPr txBox="1"/>
                <p:nvPr/>
              </p:nvSpPr>
              <p:spPr>
                <a:xfrm>
                  <a:off x="6629649" y="2134824"/>
                  <a:ext cx="2810000" cy="646331"/>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C00000"/>
                      </a:solidFill>
                      <a:effectLst/>
                      <a:uLnTx/>
                      <a:uFillTx/>
                      <a:latin typeface="Arial" panose="020B0604020202020204" pitchFamily="34" charset="0"/>
                      <a:ea typeface="맑은 고딕" panose="020B0503020000020004" pitchFamily="50" charset="-127"/>
                      <a:cs typeface="Arial" panose="020B0604020202020204" pitchFamily="34" charset="0"/>
                    </a:rPr>
                    <a:t>Pick</a:t>
                  </a: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 hyperparameter sets </a:t>
                  </a:r>
                  <a:b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b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based on config / results</a:t>
                  </a:r>
                  <a:endParaRPr kumimoji="0" lang="ko-KR" altLang="en-US"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grpSp>
          <p:grpSp>
            <p:nvGrpSpPr>
              <p:cNvPr id="205" name="그룹 204">
                <a:extLst>
                  <a:ext uri="{FF2B5EF4-FFF2-40B4-BE49-F238E27FC236}">
                    <a16:creationId xmlns:a16="http://schemas.microsoft.com/office/drawing/2014/main" id="{D55FD7D8-EA7B-4A0A-8BF6-44C41A5E8DBC}"/>
                  </a:ext>
                </a:extLst>
              </p:cNvPr>
              <p:cNvGrpSpPr/>
              <p:nvPr/>
            </p:nvGrpSpPr>
            <p:grpSpPr>
              <a:xfrm>
                <a:off x="6070306" y="3646091"/>
                <a:ext cx="3022252" cy="715617"/>
                <a:chOff x="6573079" y="2093844"/>
                <a:chExt cx="3022252" cy="715617"/>
              </a:xfrm>
            </p:grpSpPr>
            <p:sp>
              <p:nvSpPr>
                <p:cNvPr id="220" name="직사각형 219">
                  <a:extLst>
                    <a:ext uri="{FF2B5EF4-FFF2-40B4-BE49-F238E27FC236}">
                      <a16:creationId xmlns:a16="http://schemas.microsoft.com/office/drawing/2014/main" id="{3CD06D33-ACD8-4C49-B101-9B2D803FD3C6}"/>
                    </a:ext>
                  </a:extLst>
                </p:cNvPr>
                <p:cNvSpPr/>
                <p:nvPr/>
              </p:nvSpPr>
              <p:spPr>
                <a:xfrm>
                  <a:off x="6573079" y="2093844"/>
                  <a:ext cx="2866570" cy="71561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221" name="TextBox 220">
                  <a:extLst>
                    <a:ext uri="{FF2B5EF4-FFF2-40B4-BE49-F238E27FC236}">
                      <a16:creationId xmlns:a16="http://schemas.microsoft.com/office/drawing/2014/main" id="{BFEB4AB1-C200-48B3-8AFC-36F58D0AC3D9}"/>
                    </a:ext>
                  </a:extLst>
                </p:cNvPr>
                <p:cNvSpPr txBox="1"/>
                <p:nvPr/>
              </p:nvSpPr>
              <p:spPr>
                <a:xfrm>
                  <a:off x="6629648" y="2134824"/>
                  <a:ext cx="2965683" cy="646331"/>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C00000"/>
                      </a:solidFill>
                      <a:effectLst/>
                      <a:uLnTx/>
                      <a:uFillTx/>
                      <a:latin typeface="Arial" panose="020B0604020202020204" pitchFamily="34" charset="0"/>
                      <a:ea typeface="맑은 고딕" panose="020B0503020000020004" pitchFamily="50" charset="-127"/>
                      <a:cs typeface="Arial" panose="020B0604020202020204" pitchFamily="34" charset="0"/>
                    </a:rPr>
                    <a:t>Parse</a:t>
                  </a: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 picked set to form RTL-to-GDS tool </a:t>
                  </a:r>
                  <a:r>
                    <a:rPr kumimoji="0" lang="en-US" altLang="ko-KR" sz="1800" b="0" i="0" u="none" strike="noStrike" kern="1200" cap="none" spc="0" normalizeH="0" baseline="0" noProof="0" dirty="0" err="1">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runscript</a:t>
                  </a:r>
                  <a:endParaRPr kumimoji="0" lang="ko-KR" altLang="en-US"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grpSp>
          <p:cxnSp>
            <p:nvCxnSpPr>
              <p:cNvPr id="206" name="직선 화살표 연결선 205">
                <a:extLst>
                  <a:ext uri="{FF2B5EF4-FFF2-40B4-BE49-F238E27FC236}">
                    <a16:creationId xmlns:a16="http://schemas.microsoft.com/office/drawing/2014/main" id="{2E804DC8-1BD9-4F38-A25A-23A51FED6D91}"/>
                  </a:ext>
                </a:extLst>
              </p:cNvPr>
              <p:cNvCxnSpPr>
                <a:cxnSpLocks/>
              </p:cNvCxnSpPr>
              <p:nvPr/>
            </p:nvCxnSpPr>
            <p:spPr>
              <a:xfrm>
                <a:off x="7487616" y="3385338"/>
                <a:ext cx="0" cy="260753"/>
              </a:xfrm>
              <a:prstGeom prst="straightConnector1">
                <a:avLst/>
              </a:prstGeom>
              <a:noFill/>
              <a:ln w="38100" cap="flat" cmpd="sng" algn="ctr">
                <a:solidFill>
                  <a:sysClr val="windowText" lastClr="000000"/>
                </a:solidFill>
                <a:prstDash val="solid"/>
                <a:miter lim="800000"/>
                <a:tailEnd type="triangle"/>
              </a:ln>
              <a:effectLst/>
            </p:spPr>
          </p:cxnSp>
          <p:grpSp>
            <p:nvGrpSpPr>
              <p:cNvPr id="207" name="그룹 206">
                <a:extLst>
                  <a:ext uri="{FF2B5EF4-FFF2-40B4-BE49-F238E27FC236}">
                    <a16:creationId xmlns:a16="http://schemas.microsoft.com/office/drawing/2014/main" id="{64FFE229-8078-45E6-B3F7-E99F3FB8BCE6}"/>
                  </a:ext>
                </a:extLst>
              </p:cNvPr>
              <p:cNvGrpSpPr/>
              <p:nvPr/>
            </p:nvGrpSpPr>
            <p:grpSpPr>
              <a:xfrm>
                <a:off x="6070306" y="4622461"/>
                <a:ext cx="2866570" cy="410312"/>
                <a:chOff x="6573079" y="2093845"/>
                <a:chExt cx="2866570" cy="410312"/>
              </a:xfrm>
            </p:grpSpPr>
            <p:sp>
              <p:nvSpPr>
                <p:cNvPr id="218" name="직사각형 217">
                  <a:extLst>
                    <a:ext uri="{FF2B5EF4-FFF2-40B4-BE49-F238E27FC236}">
                      <a16:creationId xmlns:a16="http://schemas.microsoft.com/office/drawing/2014/main" id="{01C4E0E0-24AA-453E-BE20-4BC6F043680D}"/>
                    </a:ext>
                  </a:extLst>
                </p:cNvPr>
                <p:cNvSpPr/>
                <p:nvPr/>
              </p:nvSpPr>
              <p:spPr>
                <a:xfrm>
                  <a:off x="6573079" y="2093845"/>
                  <a:ext cx="2866570" cy="410312"/>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219" name="TextBox 218">
                  <a:extLst>
                    <a:ext uri="{FF2B5EF4-FFF2-40B4-BE49-F238E27FC236}">
                      <a16:creationId xmlns:a16="http://schemas.microsoft.com/office/drawing/2014/main" id="{67300FAE-8ECF-478E-9DD6-DC84908CAE7A}"/>
                    </a:ext>
                  </a:extLst>
                </p:cNvPr>
                <p:cNvSpPr txBox="1"/>
                <p:nvPr/>
              </p:nvSpPr>
              <p:spPr>
                <a:xfrm>
                  <a:off x="6629649" y="2134824"/>
                  <a:ext cx="2810000" cy="369332"/>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C00000"/>
                      </a:solidFill>
                      <a:effectLst/>
                      <a:uLnTx/>
                      <a:uFillTx/>
                      <a:latin typeface="Arial" panose="020B0604020202020204" pitchFamily="34" charset="0"/>
                      <a:ea typeface="맑은 고딕" panose="020B0503020000020004" pitchFamily="50" charset="-127"/>
                      <a:cs typeface="Arial" panose="020B0604020202020204" pitchFamily="34" charset="0"/>
                    </a:rPr>
                    <a:t>Run</a:t>
                  </a: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 </a:t>
                  </a:r>
                  <a:r>
                    <a:rPr kumimoji="0" lang="en-US" altLang="ko-KR" sz="1800" b="0" i="0" u="none" strike="noStrike" kern="1200" cap="none" spc="0" normalizeH="0" baseline="0" noProof="0" dirty="0" err="1">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runscript</a:t>
                  </a:r>
                  <a:endParaRPr kumimoji="0" lang="ko-KR" altLang="en-US"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grpSp>
          <p:cxnSp>
            <p:nvCxnSpPr>
              <p:cNvPr id="208" name="직선 화살표 연결선 207">
                <a:extLst>
                  <a:ext uri="{FF2B5EF4-FFF2-40B4-BE49-F238E27FC236}">
                    <a16:creationId xmlns:a16="http://schemas.microsoft.com/office/drawing/2014/main" id="{A3793A96-D95F-4B14-9DCE-0AF161C80706}"/>
                  </a:ext>
                </a:extLst>
              </p:cNvPr>
              <p:cNvCxnSpPr>
                <a:cxnSpLocks/>
              </p:cNvCxnSpPr>
              <p:nvPr/>
            </p:nvCxnSpPr>
            <p:spPr>
              <a:xfrm>
                <a:off x="7487616" y="4361708"/>
                <a:ext cx="0" cy="260753"/>
              </a:xfrm>
              <a:prstGeom prst="straightConnector1">
                <a:avLst/>
              </a:prstGeom>
              <a:noFill/>
              <a:ln w="38100" cap="flat" cmpd="sng" algn="ctr">
                <a:solidFill>
                  <a:sysClr val="windowText" lastClr="000000"/>
                </a:solidFill>
                <a:prstDash val="solid"/>
                <a:miter lim="800000"/>
                <a:tailEnd type="triangle"/>
              </a:ln>
              <a:effectLst/>
            </p:spPr>
          </p:cxnSp>
          <p:grpSp>
            <p:nvGrpSpPr>
              <p:cNvPr id="209" name="그룹 208">
                <a:extLst>
                  <a:ext uri="{FF2B5EF4-FFF2-40B4-BE49-F238E27FC236}">
                    <a16:creationId xmlns:a16="http://schemas.microsoft.com/office/drawing/2014/main" id="{1B831B1D-01F6-42FC-A46D-67C4F922A37F}"/>
                  </a:ext>
                </a:extLst>
              </p:cNvPr>
              <p:cNvGrpSpPr/>
              <p:nvPr/>
            </p:nvGrpSpPr>
            <p:grpSpPr>
              <a:xfrm>
                <a:off x="6070306" y="5298863"/>
                <a:ext cx="2866570" cy="410312"/>
                <a:chOff x="6573079" y="2093845"/>
                <a:chExt cx="2866570" cy="410312"/>
              </a:xfrm>
            </p:grpSpPr>
            <p:sp>
              <p:nvSpPr>
                <p:cNvPr id="216" name="직사각형 215">
                  <a:extLst>
                    <a:ext uri="{FF2B5EF4-FFF2-40B4-BE49-F238E27FC236}">
                      <a16:creationId xmlns:a16="http://schemas.microsoft.com/office/drawing/2014/main" id="{F206931B-9926-411F-94BF-EDEBCE83E63A}"/>
                    </a:ext>
                  </a:extLst>
                </p:cNvPr>
                <p:cNvSpPr/>
                <p:nvPr/>
              </p:nvSpPr>
              <p:spPr>
                <a:xfrm>
                  <a:off x="6573079" y="2093845"/>
                  <a:ext cx="2866570" cy="410312"/>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217" name="TextBox 216">
                  <a:extLst>
                    <a:ext uri="{FF2B5EF4-FFF2-40B4-BE49-F238E27FC236}">
                      <a16:creationId xmlns:a16="http://schemas.microsoft.com/office/drawing/2014/main" id="{DF22A980-D538-4FC6-86AF-FD2EEA3A5BFE}"/>
                    </a:ext>
                  </a:extLst>
                </p:cNvPr>
                <p:cNvSpPr txBox="1"/>
                <p:nvPr/>
              </p:nvSpPr>
              <p:spPr>
                <a:xfrm>
                  <a:off x="6629649" y="2134824"/>
                  <a:ext cx="2810000" cy="369332"/>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C00000"/>
                      </a:solidFill>
                      <a:effectLst/>
                      <a:uLnTx/>
                      <a:uFillTx/>
                      <a:latin typeface="Arial" panose="020B0604020202020204" pitchFamily="34" charset="0"/>
                      <a:ea typeface="맑은 고딕" panose="020B0503020000020004" pitchFamily="50" charset="-127"/>
                      <a:cs typeface="Arial" panose="020B0604020202020204" pitchFamily="34" charset="0"/>
                    </a:rPr>
                    <a:t>Collect </a:t>
                  </a: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METRICS2.1 json</a:t>
                  </a:r>
                  <a:endParaRPr kumimoji="0" lang="ko-KR" altLang="en-US"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grpSp>
          <p:cxnSp>
            <p:nvCxnSpPr>
              <p:cNvPr id="210" name="직선 화살표 연결선 209">
                <a:extLst>
                  <a:ext uri="{FF2B5EF4-FFF2-40B4-BE49-F238E27FC236}">
                    <a16:creationId xmlns:a16="http://schemas.microsoft.com/office/drawing/2014/main" id="{24C5C8DB-CB33-4251-8725-4C6DA9AC0E8C}"/>
                  </a:ext>
                </a:extLst>
              </p:cNvPr>
              <p:cNvCxnSpPr>
                <a:cxnSpLocks/>
              </p:cNvCxnSpPr>
              <p:nvPr/>
            </p:nvCxnSpPr>
            <p:spPr>
              <a:xfrm>
                <a:off x="7487616" y="5038110"/>
                <a:ext cx="0" cy="260753"/>
              </a:xfrm>
              <a:prstGeom prst="straightConnector1">
                <a:avLst/>
              </a:prstGeom>
              <a:noFill/>
              <a:ln w="38100" cap="flat" cmpd="sng" algn="ctr">
                <a:solidFill>
                  <a:sysClr val="windowText" lastClr="000000"/>
                </a:solidFill>
                <a:prstDash val="solid"/>
                <a:miter lim="800000"/>
                <a:tailEnd type="triangle"/>
              </a:ln>
              <a:effectLst/>
            </p:spPr>
          </p:cxnSp>
          <p:cxnSp>
            <p:nvCxnSpPr>
              <p:cNvPr id="211" name="연결선: 꺾임 210">
                <a:extLst>
                  <a:ext uri="{FF2B5EF4-FFF2-40B4-BE49-F238E27FC236}">
                    <a16:creationId xmlns:a16="http://schemas.microsoft.com/office/drawing/2014/main" id="{5940B59C-AA8C-470E-B633-54AB44D74517}"/>
                  </a:ext>
                </a:extLst>
              </p:cNvPr>
              <p:cNvCxnSpPr>
                <a:cxnSpLocks/>
                <a:stCxn id="214" idx="1"/>
                <a:endCxn id="222" idx="1"/>
              </p:cNvCxnSpPr>
              <p:nvPr/>
            </p:nvCxnSpPr>
            <p:spPr>
              <a:xfrm rot="10800000">
                <a:off x="6070306" y="3036101"/>
                <a:ext cx="12700" cy="3131550"/>
              </a:xfrm>
              <a:prstGeom prst="bentConnector3">
                <a:avLst>
                  <a:gd name="adj1" fmla="val 4466661"/>
                </a:avLst>
              </a:prstGeom>
              <a:noFill/>
              <a:ln w="38100" cap="flat" cmpd="sng" algn="ctr">
                <a:solidFill>
                  <a:sysClr val="windowText" lastClr="000000"/>
                </a:solidFill>
                <a:prstDash val="solid"/>
                <a:miter lim="800000"/>
                <a:tailEnd type="triangle"/>
              </a:ln>
              <a:effectLst/>
            </p:spPr>
          </p:cxnSp>
          <p:grpSp>
            <p:nvGrpSpPr>
              <p:cNvPr id="212" name="그룹 211">
                <a:extLst>
                  <a:ext uri="{FF2B5EF4-FFF2-40B4-BE49-F238E27FC236}">
                    <a16:creationId xmlns:a16="http://schemas.microsoft.com/office/drawing/2014/main" id="{A1DAB606-11B6-4BBE-B815-962D6260FB56}"/>
                  </a:ext>
                </a:extLst>
              </p:cNvPr>
              <p:cNvGrpSpPr/>
              <p:nvPr/>
            </p:nvGrpSpPr>
            <p:grpSpPr>
              <a:xfrm>
                <a:off x="6070306" y="5962495"/>
                <a:ext cx="2866570" cy="410312"/>
                <a:chOff x="6573079" y="2093845"/>
                <a:chExt cx="2866570" cy="410312"/>
              </a:xfrm>
            </p:grpSpPr>
            <p:sp>
              <p:nvSpPr>
                <p:cNvPr id="214" name="직사각형 213">
                  <a:extLst>
                    <a:ext uri="{FF2B5EF4-FFF2-40B4-BE49-F238E27FC236}">
                      <a16:creationId xmlns:a16="http://schemas.microsoft.com/office/drawing/2014/main" id="{754A854F-1064-4B74-9C6D-F8CD34292059}"/>
                    </a:ext>
                  </a:extLst>
                </p:cNvPr>
                <p:cNvSpPr/>
                <p:nvPr/>
              </p:nvSpPr>
              <p:spPr>
                <a:xfrm>
                  <a:off x="6573079" y="2093845"/>
                  <a:ext cx="2866570" cy="410312"/>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50" charset="-127"/>
                    <a:cs typeface="Arial" panose="020B0604020202020204" pitchFamily="34" charset="0"/>
                  </a:endParaRPr>
                </a:p>
              </p:txBody>
            </p:sp>
            <p:sp>
              <p:nvSpPr>
                <p:cNvPr id="215" name="TextBox 214">
                  <a:extLst>
                    <a:ext uri="{FF2B5EF4-FFF2-40B4-BE49-F238E27FC236}">
                      <a16:creationId xmlns:a16="http://schemas.microsoft.com/office/drawing/2014/main" id="{81A94BDE-5DEC-49D2-B046-F0C4ACE5F638}"/>
                    </a:ext>
                  </a:extLst>
                </p:cNvPr>
                <p:cNvSpPr txBox="1"/>
                <p:nvPr/>
              </p:nvSpPr>
              <p:spPr>
                <a:xfrm>
                  <a:off x="6629649" y="2134824"/>
                  <a:ext cx="2810000" cy="369332"/>
                </a:xfrm>
                <a:prstGeom prst="rect">
                  <a:avLst/>
                </a:prstGeom>
                <a:noFill/>
              </p:spPr>
              <p:txBody>
                <a:bodyPr wrap="squar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C00000"/>
                      </a:solidFill>
                      <a:effectLst/>
                      <a:uLnTx/>
                      <a:uFillTx/>
                      <a:latin typeface="Arial" panose="020B0604020202020204" pitchFamily="34" charset="0"/>
                      <a:ea typeface="맑은 고딕" panose="020B0503020000020004" pitchFamily="50" charset="-127"/>
                      <a:cs typeface="Arial" panose="020B0604020202020204" pitchFamily="34" charset="0"/>
                    </a:rPr>
                    <a:t>Evaluate</a:t>
                  </a:r>
                  <a:r>
                    <a:rPr kumimoji="0" lang="en-US" altLang="ko-KR"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rPr>
                    <a:t> results</a:t>
                  </a:r>
                  <a:endParaRPr kumimoji="0" lang="ko-KR" altLang="en-US" sz="18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grpSp>
          <p:cxnSp>
            <p:nvCxnSpPr>
              <p:cNvPr id="213" name="직선 화살표 연결선 212">
                <a:extLst>
                  <a:ext uri="{FF2B5EF4-FFF2-40B4-BE49-F238E27FC236}">
                    <a16:creationId xmlns:a16="http://schemas.microsoft.com/office/drawing/2014/main" id="{4C65B85A-DFE5-4108-A2B9-B55EC19822D8}"/>
                  </a:ext>
                </a:extLst>
              </p:cNvPr>
              <p:cNvCxnSpPr>
                <a:cxnSpLocks/>
              </p:cNvCxnSpPr>
              <p:nvPr/>
            </p:nvCxnSpPr>
            <p:spPr>
              <a:xfrm>
                <a:off x="7487616" y="5701742"/>
                <a:ext cx="0" cy="260753"/>
              </a:xfrm>
              <a:prstGeom prst="straightConnector1">
                <a:avLst/>
              </a:prstGeom>
              <a:noFill/>
              <a:ln w="38100" cap="flat" cmpd="sng" algn="ctr">
                <a:solidFill>
                  <a:sysClr val="windowText" lastClr="000000"/>
                </a:solidFill>
                <a:prstDash val="solid"/>
                <a:miter lim="800000"/>
                <a:tailEnd type="triangle"/>
              </a:ln>
              <a:effectLst/>
            </p:spPr>
          </p:cxnSp>
        </p:grpSp>
        <p:sp>
          <p:nvSpPr>
            <p:cNvPr id="202" name="왼쪽 중괄호 201">
              <a:extLst>
                <a:ext uri="{FF2B5EF4-FFF2-40B4-BE49-F238E27FC236}">
                  <a16:creationId xmlns:a16="http://schemas.microsoft.com/office/drawing/2014/main" id="{39947E25-F33C-41F0-9965-E239407C4A2B}"/>
                </a:ext>
              </a:extLst>
            </p:cNvPr>
            <p:cNvSpPr/>
            <p:nvPr/>
          </p:nvSpPr>
          <p:spPr bwMode="auto">
            <a:xfrm rot="4623730">
              <a:off x="9017445" y="2100123"/>
              <a:ext cx="370767" cy="398852"/>
            </a:xfrm>
            <a:prstGeom prst="leftBrace">
              <a:avLst/>
            </a:prstGeom>
            <a:noFill/>
            <a:ln w="254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50" charset="-127"/>
                <a:cs typeface="+mn-cs"/>
              </a:endParaRPr>
            </a:p>
          </p:txBody>
        </p:sp>
        <p:sp>
          <p:nvSpPr>
            <p:cNvPr id="203" name="TextBox 202">
              <a:extLst>
                <a:ext uri="{FF2B5EF4-FFF2-40B4-BE49-F238E27FC236}">
                  <a16:creationId xmlns:a16="http://schemas.microsoft.com/office/drawing/2014/main" id="{10AF1917-BEA5-4B3E-8501-6C1A34A778D3}"/>
                </a:ext>
              </a:extLst>
            </p:cNvPr>
            <p:cNvSpPr txBox="1"/>
            <p:nvPr/>
          </p:nvSpPr>
          <p:spPr>
            <a:xfrm>
              <a:off x="8467159" y="1763452"/>
              <a:ext cx="1961114" cy="369332"/>
            </a:xfrm>
            <a:prstGeom prst="rect">
              <a:avLst/>
            </a:prstGeom>
            <a:noFill/>
          </p:spPr>
          <p:txBody>
            <a:bodyPr wrap="none" rtlCol="0">
              <a:spAutoFit/>
            </a:bodyPr>
            <a:lstStyle/>
            <a:p>
              <a:pPr marL="0" marR="0" lvl="0" indent="0" defTabSz="91440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rPr>
                <a:t>parallel execution</a:t>
              </a:r>
              <a:endParaRPr kumimoji="0" lang="ko-KR" altLang="en-US" sz="1800" b="0"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50" charset="-127"/>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11"/>
    </mc:Choice>
    <mc:Fallback xmlns="">
      <p:transition spd="slow" advTm="3001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2"/>
          <p:cNvSpPr txBox="1"/>
          <p:nvPr/>
        </p:nvSpPr>
        <p:spPr>
          <a:xfrm>
            <a:off x="142874" y="100013"/>
            <a:ext cx="12049125" cy="496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dirty="0">
                <a:solidFill>
                  <a:srgbClr val="495E78"/>
                </a:solidFill>
                <a:latin typeface="Arial"/>
                <a:ea typeface="Arial"/>
                <a:cs typeface="Arial"/>
                <a:sym typeface="Arial"/>
              </a:rPr>
              <a:t>Case Study: </a:t>
            </a:r>
            <a:r>
              <a:rPr lang="en-US" sz="3200" b="1" i="0" u="none" strike="noStrike" cap="none" dirty="0" err="1">
                <a:solidFill>
                  <a:srgbClr val="495E78"/>
                </a:solidFill>
                <a:latin typeface="Arial"/>
                <a:ea typeface="Arial"/>
                <a:cs typeface="Arial"/>
                <a:sym typeface="Arial"/>
              </a:rPr>
              <a:t>SkyWater</a:t>
            </a:r>
            <a:r>
              <a:rPr lang="en-US" sz="3200" b="1" i="0" u="none" strike="noStrike" cap="none" dirty="0">
                <a:solidFill>
                  <a:srgbClr val="495E78"/>
                </a:solidFill>
                <a:latin typeface="Arial"/>
                <a:ea typeface="Arial"/>
                <a:cs typeface="Arial"/>
                <a:sym typeface="Arial"/>
              </a:rPr>
              <a:t> 130HD, ibex   (1/3)</a:t>
            </a:r>
            <a:endParaRPr sz="1400" b="0" i="0" u="none" strike="noStrike" cap="none" dirty="0">
              <a:solidFill>
                <a:srgbClr val="495E78"/>
              </a:solidFill>
              <a:latin typeface="Arial"/>
              <a:ea typeface="Arial"/>
              <a:cs typeface="Arial"/>
              <a:sym typeface="Arial"/>
            </a:endParaRPr>
          </a:p>
        </p:txBody>
      </p:sp>
      <p:sp>
        <p:nvSpPr>
          <p:cNvPr id="10" name="내용 개체 틀 1">
            <a:extLst>
              <a:ext uri="{FF2B5EF4-FFF2-40B4-BE49-F238E27FC236}">
                <a16:creationId xmlns:a16="http://schemas.microsoft.com/office/drawing/2014/main" id="{2B4B8A03-8A16-462E-807B-AD2D8708894C}"/>
              </a:ext>
            </a:extLst>
          </p:cNvPr>
          <p:cNvSpPr txBox="1">
            <a:spLocks/>
          </p:cNvSpPr>
          <p:nvPr/>
        </p:nvSpPr>
        <p:spPr>
          <a:xfrm>
            <a:off x="228601" y="838201"/>
            <a:ext cx="11781367" cy="55626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317500" algn="l" rtl="0">
              <a:lnSpc>
                <a:spcPct val="85000"/>
              </a:lnSpc>
              <a:spcBef>
                <a:spcPts val="1000"/>
              </a:spcBef>
              <a:spcAft>
                <a:spcPts val="0"/>
              </a:spcAft>
              <a:buClr>
                <a:srgbClr val="C00000"/>
              </a:buClr>
              <a:buSzPts val="14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pPr marL="230188" indent="-230188" fontAlgn="base">
              <a:spcBef>
                <a:spcPct val="30000"/>
              </a:spcBef>
              <a:spcAft>
                <a:spcPct val="0"/>
              </a:spcAft>
              <a:buFont typeface="Arial" panose="020B0604020202020204" pitchFamily="34" charset="0"/>
              <a:buChar char="•"/>
            </a:pPr>
            <a:r>
              <a:rPr lang="en-US" altLang="ko-KR" sz="2000" dirty="0">
                <a:solidFill>
                  <a:sysClr val="windowText" lastClr="000000"/>
                </a:solidFill>
                <a:latin typeface="Arial" panose="020B0604020202020204" pitchFamily="34" charset="0"/>
                <a:ea typeface="+mn-ea"/>
                <a:cs typeface="Arial" pitchFamily="34" charset="0"/>
              </a:rPr>
              <a:t>Tech: </a:t>
            </a:r>
            <a:r>
              <a:rPr lang="en-US" altLang="ko-KR" sz="2000" dirty="0" err="1">
                <a:solidFill>
                  <a:sysClr val="windowText" lastClr="000000"/>
                </a:solidFill>
                <a:latin typeface="Arial" panose="020B0604020202020204" pitchFamily="34" charset="0"/>
                <a:ea typeface="+mn-ea"/>
                <a:cs typeface="Arial" pitchFamily="34" charset="0"/>
              </a:rPr>
              <a:t>Skywater</a:t>
            </a:r>
            <a:r>
              <a:rPr lang="en-US" altLang="ko-KR" sz="2000" dirty="0">
                <a:solidFill>
                  <a:sysClr val="windowText" lastClr="000000"/>
                </a:solidFill>
                <a:latin typeface="Arial" panose="020B0604020202020204" pitchFamily="34" charset="0"/>
                <a:ea typeface="+mn-ea"/>
                <a:cs typeface="Arial" pitchFamily="34" charset="0"/>
              </a:rPr>
              <a:t> 130nm HD</a:t>
            </a:r>
          </a:p>
          <a:p>
            <a:pPr marL="230188" indent="-230188" fontAlgn="base">
              <a:spcBef>
                <a:spcPct val="30000"/>
              </a:spcBef>
              <a:spcAft>
                <a:spcPct val="0"/>
              </a:spcAft>
              <a:buFont typeface="Arial" panose="020B0604020202020204" pitchFamily="34" charset="0"/>
              <a:buChar char="•"/>
            </a:pPr>
            <a:r>
              <a:rPr lang="en-US" altLang="ko-KR" sz="2000" dirty="0">
                <a:solidFill>
                  <a:sysClr val="windowText" lastClr="000000"/>
                </a:solidFill>
                <a:latin typeface="Arial" panose="020B0604020202020204" pitchFamily="34" charset="0"/>
                <a:ea typeface="+mn-ea"/>
                <a:cs typeface="Arial" pitchFamily="34" charset="0"/>
              </a:rPr>
              <a:t>Design: ibex</a:t>
            </a:r>
          </a:p>
          <a:p>
            <a:pPr marL="230188" indent="-230188" fontAlgn="base">
              <a:spcBef>
                <a:spcPct val="30000"/>
              </a:spcBef>
              <a:spcAft>
                <a:spcPct val="0"/>
              </a:spcAft>
              <a:buFont typeface="Arial" panose="020B0604020202020204" pitchFamily="34" charset="0"/>
              <a:buChar char="•"/>
            </a:pPr>
            <a:r>
              <a:rPr lang="en-US" altLang="ko-KR" sz="2000" dirty="0">
                <a:solidFill>
                  <a:sysClr val="windowText" lastClr="000000"/>
                </a:solidFill>
                <a:latin typeface="Arial" panose="020B0604020202020204" pitchFamily="34" charset="0"/>
                <a:ea typeface="+mn-ea"/>
                <a:cs typeface="Arial" pitchFamily="34" charset="0"/>
              </a:rPr>
              <a:t>Tested Algorithms</a:t>
            </a:r>
          </a:p>
          <a:p>
            <a:pPr marL="230188" lvl="1" indent="-230188" fontAlgn="base">
              <a:spcBef>
                <a:spcPct val="30000"/>
              </a:spcBef>
              <a:spcAft>
                <a:spcPct val="0"/>
              </a:spcAft>
              <a:buFont typeface="Arial" panose="020B0604020202020204" pitchFamily="34" charset="0"/>
              <a:buChar char="•"/>
            </a:pPr>
            <a:r>
              <a:rPr lang="en-US" altLang="ko-KR" sz="2000" dirty="0" err="1">
                <a:solidFill>
                  <a:sysClr val="windowText" lastClr="000000"/>
                </a:solidFill>
                <a:latin typeface="Arial" panose="020B0604020202020204" pitchFamily="34" charset="0"/>
                <a:ea typeface="+mn-ea"/>
                <a:cs typeface="Arial" pitchFamily="34" charset="0"/>
              </a:rPr>
              <a:t>HyperOpt</a:t>
            </a:r>
            <a:endParaRPr lang="en-US" altLang="ko-KR" sz="2000" dirty="0">
              <a:solidFill>
                <a:sysClr val="windowText" lastClr="000000"/>
              </a:solidFill>
              <a:latin typeface="Arial" panose="020B0604020202020204" pitchFamily="34" charset="0"/>
              <a:ea typeface="+mn-ea"/>
              <a:cs typeface="Arial" pitchFamily="34" charset="0"/>
            </a:endParaRPr>
          </a:p>
          <a:p>
            <a:pPr marL="230188" indent="-230188" fontAlgn="base">
              <a:spcBef>
                <a:spcPct val="30000"/>
              </a:spcBef>
              <a:spcAft>
                <a:spcPct val="0"/>
              </a:spcAft>
              <a:buFont typeface="Arial" panose="020B0604020202020204" pitchFamily="34" charset="0"/>
              <a:buChar char="•"/>
            </a:pPr>
            <a:r>
              <a:rPr lang="en-US" altLang="ko-KR" sz="2000" dirty="0">
                <a:solidFill>
                  <a:sysClr val="windowText" lastClr="000000"/>
                </a:solidFill>
                <a:latin typeface="Arial" panose="020B0604020202020204" pitchFamily="34" charset="0"/>
                <a:ea typeface="+mn-ea"/>
                <a:cs typeface="Arial" pitchFamily="34" charset="0"/>
              </a:rPr>
              <a:t>Parameter config</a:t>
            </a:r>
          </a:p>
          <a:p>
            <a:pPr marL="230188" indent="-230188" fontAlgn="base">
              <a:spcBef>
                <a:spcPct val="30000"/>
              </a:spcBef>
              <a:spcAft>
                <a:spcPct val="0"/>
              </a:spcAft>
              <a:buFont typeface="Arial" panose="020B0604020202020204" pitchFamily="34" charset="0"/>
              <a:buChar char="•"/>
            </a:pPr>
            <a:endParaRPr lang="en-US" altLang="ko-KR" sz="2000" dirty="0">
              <a:solidFill>
                <a:sysClr val="windowText" lastClr="000000"/>
              </a:solidFill>
              <a:latin typeface="Arial" panose="020B0604020202020204" pitchFamily="34" charset="0"/>
              <a:ea typeface="+mn-ea"/>
              <a:cs typeface="Arial" pitchFamily="34" charset="0"/>
            </a:endParaRPr>
          </a:p>
          <a:p>
            <a:pPr marL="230188" indent="-230188" fontAlgn="base">
              <a:spcBef>
                <a:spcPct val="30000"/>
              </a:spcBef>
              <a:spcAft>
                <a:spcPct val="0"/>
              </a:spcAft>
              <a:buFont typeface="Arial" panose="020B0604020202020204" pitchFamily="34" charset="0"/>
              <a:buChar char="•"/>
            </a:pPr>
            <a:endParaRPr lang="en-US" altLang="ko-KR" sz="2000" dirty="0">
              <a:solidFill>
                <a:sysClr val="windowText" lastClr="000000"/>
              </a:solidFill>
              <a:latin typeface="Arial" panose="020B0604020202020204" pitchFamily="34" charset="0"/>
              <a:ea typeface="+mn-ea"/>
              <a:cs typeface="Arial" pitchFamily="34" charset="0"/>
            </a:endParaRPr>
          </a:p>
          <a:p>
            <a:pPr marL="230188" indent="-230188" fontAlgn="base">
              <a:spcBef>
                <a:spcPct val="30000"/>
              </a:spcBef>
              <a:spcAft>
                <a:spcPct val="0"/>
              </a:spcAft>
              <a:buFont typeface="Arial" panose="020B0604020202020204" pitchFamily="34" charset="0"/>
              <a:buChar char="•"/>
            </a:pPr>
            <a:endParaRPr lang="en-US" altLang="ko-KR" sz="2000" dirty="0">
              <a:solidFill>
                <a:sysClr val="windowText" lastClr="000000"/>
              </a:solidFill>
              <a:latin typeface="Arial" panose="020B0604020202020204" pitchFamily="34" charset="0"/>
              <a:ea typeface="+mn-ea"/>
              <a:cs typeface="Arial" pitchFamily="34" charset="0"/>
            </a:endParaRPr>
          </a:p>
          <a:p>
            <a:pPr marL="230188" indent="-230188" fontAlgn="base">
              <a:spcBef>
                <a:spcPct val="30000"/>
              </a:spcBef>
              <a:spcAft>
                <a:spcPct val="0"/>
              </a:spcAft>
              <a:buFont typeface="Arial" panose="020B0604020202020204" pitchFamily="34" charset="0"/>
              <a:buChar char="•"/>
            </a:pPr>
            <a:endParaRPr lang="en-US" altLang="ko-KR" sz="2000" dirty="0">
              <a:solidFill>
                <a:sysClr val="windowText" lastClr="000000"/>
              </a:solidFill>
              <a:latin typeface="Arial" panose="020B0604020202020204" pitchFamily="34" charset="0"/>
              <a:ea typeface="+mn-ea"/>
              <a:cs typeface="Arial" pitchFamily="34" charset="0"/>
            </a:endParaRPr>
          </a:p>
          <a:p>
            <a:pPr marL="230188" indent="-230188" fontAlgn="base">
              <a:spcBef>
                <a:spcPct val="30000"/>
              </a:spcBef>
              <a:spcAft>
                <a:spcPct val="0"/>
              </a:spcAft>
              <a:buFont typeface="Arial" panose="020B0604020202020204" pitchFamily="34" charset="0"/>
              <a:buChar char="•"/>
            </a:pPr>
            <a:endParaRPr lang="en-US" altLang="ko-KR" sz="2000" dirty="0">
              <a:solidFill>
                <a:sysClr val="windowText" lastClr="000000"/>
              </a:solidFill>
              <a:latin typeface="Arial" panose="020B0604020202020204" pitchFamily="34" charset="0"/>
              <a:ea typeface="+mn-ea"/>
              <a:cs typeface="Arial" pitchFamily="34" charset="0"/>
            </a:endParaRPr>
          </a:p>
          <a:p>
            <a:pPr marL="230188" indent="-230188" fontAlgn="base">
              <a:spcBef>
                <a:spcPct val="30000"/>
              </a:spcBef>
              <a:spcAft>
                <a:spcPct val="0"/>
              </a:spcAft>
              <a:buFont typeface="Arial" panose="020B0604020202020204" pitchFamily="34" charset="0"/>
              <a:buChar char="•"/>
            </a:pPr>
            <a:endParaRPr lang="en-US" altLang="ko-KR" sz="2000" dirty="0">
              <a:solidFill>
                <a:sysClr val="windowText" lastClr="000000"/>
              </a:solidFill>
              <a:latin typeface="Arial" panose="020B0604020202020204" pitchFamily="34" charset="0"/>
              <a:ea typeface="+mn-ea"/>
              <a:cs typeface="Arial" pitchFamily="34" charset="0"/>
            </a:endParaRPr>
          </a:p>
          <a:p>
            <a:pPr marL="230188" indent="-230188" fontAlgn="base">
              <a:spcBef>
                <a:spcPct val="30000"/>
              </a:spcBef>
              <a:spcAft>
                <a:spcPct val="0"/>
              </a:spcAft>
              <a:buFont typeface="Arial" panose="020B0604020202020204" pitchFamily="34" charset="0"/>
              <a:buChar char="•"/>
            </a:pPr>
            <a:endParaRPr lang="en-US" altLang="ko-KR" sz="2000" dirty="0">
              <a:solidFill>
                <a:sysClr val="windowText" lastClr="000000"/>
              </a:solidFill>
              <a:latin typeface="Arial" panose="020B0604020202020204" pitchFamily="34" charset="0"/>
              <a:ea typeface="+mn-ea"/>
              <a:cs typeface="Arial" pitchFamily="34" charset="0"/>
            </a:endParaRPr>
          </a:p>
          <a:p>
            <a:pPr marL="230188" indent="-230188" fontAlgn="base">
              <a:spcBef>
                <a:spcPct val="30000"/>
              </a:spcBef>
              <a:spcAft>
                <a:spcPct val="0"/>
              </a:spcAft>
              <a:buFont typeface="Arial" panose="020B0604020202020204" pitchFamily="34" charset="0"/>
              <a:buChar char="•"/>
            </a:pPr>
            <a:endParaRPr lang="en-US" altLang="ko-KR" sz="2000" dirty="0">
              <a:solidFill>
                <a:sysClr val="windowText" lastClr="000000"/>
              </a:solidFill>
              <a:latin typeface="Arial" panose="020B0604020202020204" pitchFamily="34" charset="0"/>
              <a:ea typeface="+mn-ea"/>
              <a:cs typeface="Arial" pitchFamily="34" charset="0"/>
            </a:endParaRPr>
          </a:p>
          <a:p>
            <a:pPr marL="230188" indent="-230188" fontAlgn="base">
              <a:spcBef>
                <a:spcPct val="30000"/>
              </a:spcBef>
              <a:spcAft>
                <a:spcPct val="0"/>
              </a:spcAft>
              <a:buFont typeface="Arial" panose="020B0604020202020204" pitchFamily="34" charset="0"/>
              <a:buChar char="•"/>
            </a:pPr>
            <a:r>
              <a:rPr lang="en-US" altLang="ko-KR" sz="2000" dirty="0" err="1">
                <a:solidFill>
                  <a:sysClr val="windowText" lastClr="000000"/>
                </a:solidFill>
                <a:latin typeface="Arial" panose="020B0604020202020204" pitchFamily="34" charset="0"/>
                <a:ea typeface="+mn-ea"/>
                <a:cs typeface="Arial" pitchFamily="34" charset="0"/>
              </a:rPr>
              <a:t>HyperParameter</a:t>
            </a:r>
            <a:r>
              <a:rPr lang="en-US" altLang="ko-KR" sz="2000" dirty="0">
                <a:solidFill>
                  <a:sysClr val="windowText" lastClr="000000"/>
                </a:solidFill>
                <a:latin typeface="Arial" panose="020B0604020202020204" pitchFamily="34" charset="0"/>
                <a:ea typeface="+mn-ea"/>
                <a:cs typeface="Arial" pitchFamily="34" charset="0"/>
              </a:rPr>
              <a:t> name, type, minmax, step.</a:t>
            </a:r>
          </a:p>
          <a:p>
            <a:pPr marL="230188" indent="-230188" fontAlgn="base">
              <a:spcBef>
                <a:spcPct val="30000"/>
              </a:spcBef>
              <a:spcAft>
                <a:spcPct val="0"/>
              </a:spcAft>
              <a:buFont typeface="Arial" panose="020B0604020202020204" pitchFamily="34" charset="0"/>
              <a:buChar char="•"/>
            </a:pPr>
            <a:r>
              <a:rPr lang="en-US" altLang="ko-KR" sz="2000" dirty="0">
                <a:solidFill>
                  <a:sysClr val="windowText" lastClr="000000"/>
                </a:solidFill>
                <a:latin typeface="Arial" panose="020B0604020202020204" pitchFamily="34" charset="0"/>
                <a:ea typeface="+mn-ea"/>
                <a:cs typeface="Arial" pitchFamily="34" charset="0"/>
              </a:rPr>
              <a:t>When type is int and step = 0, it means constant value</a:t>
            </a:r>
          </a:p>
          <a:p>
            <a:pPr marL="230188" indent="-230188" fontAlgn="base">
              <a:spcBef>
                <a:spcPct val="30000"/>
              </a:spcBef>
              <a:spcAft>
                <a:spcPct val="0"/>
              </a:spcAft>
              <a:buFont typeface="Arial" panose="020B0604020202020204" pitchFamily="34" charset="0"/>
              <a:buChar char="•"/>
            </a:pPr>
            <a:r>
              <a:rPr lang="en-US" altLang="ko-KR" sz="2000" dirty="0">
                <a:solidFill>
                  <a:sysClr val="windowText" lastClr="000000"/>
                </a:solidFill>
                <a:latin typeface="Arial" panose="020B0604020202020204" pitchFamily="34" charset="0"/>
                <a:ea typeface="+mn-ea"/>
                <a:cs typeface="Arial" pitchFamily="34" charset="0"/>
              </a:rPr>
              <a:t>When type is float and step = 0, it means continuous range</a:t>
            </a:r>
            <a:endParaRPr lang="ko-KR" altLang="en-US" sz="2000" dirty="0">
              <a:solidFill>
                <a:sysClr val="windowText" lastClr="000000"/>
              </a:solidFill>
              <a:latin typeface="Arial" panose="020B0604020202020204" pitchFamily="34" charset="0"/>
              <a:ea typeface="+mn-ea"/>
              <a:cs typeface="Arial" pitchFamily="34" charset="0"/>
            </a:endParaRPr>
          </a:p>
          <a:p>
            <a:pPr marL="0" indent="0">
              <a:buFont typeface="Arial"/>
              <a:buNone/>
            </a:pPr>
            <a:endParaRPr lang="ko-KR" altLang="en-US" sz="2000" dirty="0"/>
          </a:p>
        </p:txBody>
      </p:sp>
      <p:pic>
        <p:nvPicPr>
          <p:cNvPr id="11" name="Picture 2">
            <a:extLst>
              <a:ext uri="{FF2B5EF4-FFF2-40B4-BE49-F238E27FC236}">
                <a16:creationId xmlns:a16="http://schemas.microsoft.com/office/drawing/2014/main" id="{A7F16467-BF6D-458B-B48E-5F827D949A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148079" y="2672081"/>
            <a:ext cx="9855201" cy="264534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그룹 11">
            <a:extLst>
              <a:ext uri="{FF2B5EF4-FFF2-40B4-BE49-F238E27FC236}">
                <a16:creationId xmlns:a16="http://schemas.microsoft.com/office/drawing/2014/main" id="{0C379A90-8256-444B-B18F-D8B1C5F133C4}"/>
              </a:ext>
            </a:extLst>
          </p:cNvPr>
          <p:cNvGrpSpPr/>
          <p:nvPr/>
        </p:nvGrpSpPr>
        <p:grpSpPr>
          <a:xfrm>
            <a:off x="6934200" y="1324006"/>
            <a:ext cx="4221480" cy="1539240"/>
            <a:chOff x="6530340" y="1158240"/>
            <a:chExt cx="4221480" cy="1539240"/>
          </a:xfrm>
        </p:grpSpPr>
        <p:cxnSp>
          <p:nvCxnSpPr>
            <p:cNvPr id="13" name="직선 연결선 12">
              <a:extLst>
                <a:ext uri="{FF2B5EF4-FFF2-40B4-BE49-F238E27FC236}">
                  <a16:creationId xmlns:a16="http://schemas.microsoft.com/office/drawing/2014/main" id="{FDF958A3-574C-4406-9243-0A43EB551D74}"/>
                </a:ext>
              </a:extLst>
            </p:cNvPr>
            <p:cNvCxnSpPr/>
            <p:nvPr/>
          </p:nvCxnSpPr>
          <p:spPr bwMode="auto">
            <a:xfrm flipV="1">
              <a:off x="6530340" y="1927860"/>
              <a:ext cx="678180" cy="76962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4" name="직사각형 13">
              <a:extLst>
                <a:ext uri="{FF2B5EF4-FFF2-40B4-BE49-F238E27FC236}">
                  <a16:creationId xmlns:a16="http://schemas.microsoft.com/office/drawing/2014/main" id="{B2ED058E-E14E-4CFE-9E1B-1626F1A84DB3}"/>
                </a:ext>
              </a:extLst>
            </p:cNvPr>
            <p:cNvSpPr/>
            <p:nvPr/>
          </p:nvSpPr>
          <p:spPr bwMode="auto">
            <a:xfrm>
              <a:off x="7216140" y="1158240"/>
              <a:ext cx="3535680" cy="1303083"/>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5" name="TextBox 14">
              <a:extLst>
                <a:ext uri="{FF2B5EF4-FFF2-40B4-BE49-F238E27FC236}">
                  <a16:creationId xmlns:a16="http://schemas.microsoft.com/office/drawing/2014/main" id="{D027B7F2-9409-4D42-802A-1DB7D771A715}"/>
                </a:ext>
              </a:extLst>
            </p:cNvPr>
            <p:cNvSpPr txBox="1"/>
            <p:nvPr/>
          </p:nvSpPr>
          <p:spPr>
            <a:xfrm>
              <a:off x="7330440" y="1222195"/>
              <a:ext cx="3268980" cy="1200329"/>
            </a:xfrm>
            <a:prstGeom prst="rect">
              <a:avLst/>
            </a:prstGeom>
            <a:noFill/>
          </p:spPr>
          <p:txBody>
            <a:bodyPr wrap="square">
              <a:spAutoFit/>
            </a:bodyPr>
            <a:lstStyle/>
            <a:p>
              <a:r>
                <a:rPr lang="en-US" altLang="ko-KR" sz="1600" dirty="0"/>
                <a:t>Assuming full factorial combinations,</a:t>
              </a:r>
              <a:endParaRPr lang="en-US" altLang="ko-KR" sz="2000" dirty="0"/>
            </a:p>
            <a:p>
              <a:r>
                <a:rPr lang="en-US" altLang="ko-KR" sz="2000" dirty="0"/>
                <a:t>1,058,298,150</a:t>
              </a:r>
              <a:br>
                <a:rPr lang="en-US" altLang="ko-KR" sz="2000" dirty="0"/>
              </a:br>
              <a:r>
                <a:rPr lang="en-US" altLang="ko-KR" sz="2000" dirty="0"/>
                <a:t>= #</a:t>
              </a:r>
              <a:r>
                <a:rPr lang="en-US" altLang="ko-KR" sz="1600" dirty="0"/>
                <a:t>possible combinations!</a:t>
              </a:r>
              <a:endParaRPr lang="en-US" altLang="ko-KR" sz="2000"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4745"/>
    </mc:Choice>
    <mc:Fallback xmlns="">
      <p:transition spd="slow" advTm="447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3"/>
          <p:cNvSpPr txBox="1"/>
          <p:nvPr/>
        </p:nvSpPr>
        <p:spPr>
          <a:xfrm>
            <a:off x="142874" y="100013"/>
            <a:ext cx="12049125" cy="496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dirty="0">
                <a:solidFill>
                  <a:srgbClr val="495E78"/>
                </a:solidFill>
                <a:latin typeface="Arial"/>
                <a:ea typeface="Arial"/>
                <a:cs typeface="Arial"/>
                <a:sym typeface="Arial"/>
              </a:rPr>
              <a:t>Case Study: </a:t>
            </a:r>
            <a:r>
              <a:rPr lang="en-US" sz="3200" b="1" i="0" u="none" strike="noStrike" cap="none" dirty="0" err="1">
                <a:solidFill>
                  <a:srgbClr val="495E78"/>
                </a:solidFill>
                <a:latin typeface="Arial"/>
                <a:ea typeface="Arial"/>
                <a:cs typeface="Arial"/>
                <a:sym typeface="Arial"/>
              </a:rPr>
              <a:t>SkyWater</a:t>
            </a:r>
            <a:r>
              <a:rPr lang="en-US" sz="3200" b="1" i="0" u="none" strike="noStrike" cap="none" dirty="0">
                <a:solidFill>
                  <a:srgbClr val="495E78"/>
                </a:solidFill>
                <a:latin typeface="Arial"/>
                <a:ea typeface="Arial"/>
                <a:cs typeface="Arial"/>
                <a:sym typeface="Arial"/>
              </a:rPr>
              <a:t> 130HD, ibex   (2/3)</a:t>
            </a:r>
            <a:endParaRPr sz="1400" b="0" i="0" u="none" strike="noStrike" cap="none" dirty="0">
              <a:solidFill>
                <a:srgbClr val="495E78"/>
              </a:solidFill>
              <a:latin typeface="Arial"/>
              <a:ea typeface="Arial"/>
              <a:cs typeface="Arial"/>
              <a:sym typeface="Arial"/>
            </a:endParaRPr>
          </a:p>
        </p:txBody>
      </p:sp>
      <p:pic>
        <p:nvPicPr>
          <p:cNvPr id="19" name="그림 18">
            <a:extLst>
              <a:ext uri="{FF2B5EF4-FFF2-40B4-BE49-F238E27FC236}">
                <a16:creationId xmlns:a16="http://schemas.microsoft.com/office/drawing/2014/main" id="{F277DCD0-4604-44AD-8C30-52E2F4967023}"/>
              </a:ext>
            </a:extLst>
          </p:cNvPr>
          <p:cNvPicPr>
            <a:picLocks noChangeAspect="1"/>
          </p:cNvPicPr>
          <p:nvPr/>
        </p:nvPicPr>
        <p:blipFill>
          <a:blip r:embed="rId4"/>
          <a:stretch>
            <a:fillRect/>
          </a:stretch>
        </p:blipFill>
        <p:spPr>
          <a:xfrm>
            <a:off x="7188348" y="3419820"/>
            <a:ext cx="4505775" cy="2519317"/>
          </a:xfrm>
          <a:prstGeom prst="rect">
            <a:avLst/>
          </a:prstGeom>
        </p:spPr>
      </p:pic>
      <p:pic>
        <p:nvPicPr>
          <p:cNvPr id="20" name="그림 19">
            <a:extLst>
              <a:ext uri="{FF2B5EF4-FFF2-40B4-BE49-F238E27FC236}">
                <a16:creationId xmlns:a16="http://schemas.microsoft.com/office/drawing/2014/main" id="{61A626D7-BCFC-446C-8F45-7237B436FFB5}"/>
              </a:ext>
            </a:extLst>
          </p:cNvPr>
          <p:cNvPicPr>
            <a:picLocks noChangeAspect="1"/>
          </p:cNvPicPr>
          <p:nvPr/>
        </p:nvPicPr>
        <p:blipFill>
          <a:blip r:embed="rId5"/>
          <a:stretch>
            <a:fillRect/>
          </a:stretch>
        </p:blipFill>
        <p:spPr>
          <a:xfrm>
            <a:off x="442683" y="2082803"/>
            <a:ext cx="6681411" cy="4234714"/>
          </a:xfrm>
          <a:prstGeom prst="rect">
            <a:avLst/>
          </a:prstGeom>
        </p:spPr>
      </p:pic>
      <p:sp>
        <p:nvSpPr>
          <p:cNvPr id="21" name="내용 개체 틀 1">
            <a:extLst>
              <a:ext uri="{FF2B5EF4-FFF2-40B4-BE49-F238E27FC236}">
                <a16:creationId xmlns:a16="http://schemas.microsoft.com/office/drawing/2014/main" id="{93805575-9894-4C4E-A341-02FAF84DF517}"/>
              </a:ext>
            </a:extLst>
          </p:cNvPr>
          <p:cNvSpPr txBox="1">
            <a:spLocks/>
          </p:cNvSpPr>
          <p:nvPr/>
        </p:nvSpPr>
        <p:spPr bwMode="auto">
          <a:xfrm>
            <a:off x="228601" y="838201"/>
            <a:ext cx="11781367" cy="55626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Font typeface="Wingdings" panose="05000000000000000000" pitchFamily="2" charset="2"/>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Font typeface="Wingdings" panose="05000000000000000000" pitchFamily="2" charset="2"/>
              <a:buChar char="Ø"/>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a:buFont typeface="Arial" panose="020B0604020202020204" pitchFamily="34" charset="0"/>
              <a:buChar char="•"/>
            </a:pPr>
            <a:r>
              <a:rPr kumimoji="0" lang="en-US" altLang="ko-KR"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itchFamily="34" charset="0"/>
              </a:rPr>
              <a:t>GUI feature is supported with </a:t>
            </a:r>
            <a:r>
              <a:rPr kumimoji="0" lang="en-US" altLang="ko-KR" sz="2800" b="1" i="0" u="none" strike="noStrike" kern="0" cap="none" spc="0" normalizeH="0" baseline="0" noProof="0" dirty="0" err="1">
                <a:ln>
                  <a:noFill/>
                </a:ln>
                <a:solidFill>
                  <a:srgbClr val="C00000"/>
                </a:solidFill>
                <a:effectLst/>
                <a:uLnTx/>
                <a:uFillTx/>
                <a:latin typeface="Arial" panose="020B0604020202020204" pitchFamily="34" charset="0"/>
                <a:ea typeface="+mn-ea"/>
                <a:cs typeface="Arial" pitchFamily="34" charset="0"/>
              </a:rPr>
              <a:t>TensorBoard</a:t>
            </a:r>
            <a:endParaRPr kumimoji="0" lang="en-US" altLang="ko-KR" sz="2800" b="1" i="0" u="none" strike="noStrike" kern="0" cap="none" spc="0" normalizeH="0" baseline="0" noProof="0" dirty="0">
              <a:ln>
                <a:noFill/>
              </a:ln>
              <a:solidFill>
                <a:srgbClr val="C00000"/>
              </a:solidFill>
              <a:effectLst/>
              <a:uLnTx/>
              <a:uFillTx/>
              <a:latin typeface="Arial" panose="020B0604020202020204" pitchFamily="34" charset="0"/>
              <a:ea typeface="+mn-ea"/>
              <a:cs typeface="Arial" pitchFamily="34" charset="0"/>
            </a:endParaRPr>
          </a:p>
          <a:p>
            <a:pPr>
              <a:buFont typeface="Arial" panose="020B0604020202020204" pitchFamily="34" charset="0"/>
              <a:buChar char="•"/>
            </a:pPr>
            <a:r>
              <a:rPr kumimoji="0" lang="en-US" altLang="ko-KR"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itchFamily="34" charset="0"/>
              </a:rPr>
              <a:t>Results over Wall Time</a:t>
            </a:r>
          </a:p>
          <a:p>
            <a:pPr>
              <a:buFont typeface="Arial" panose="020B0604020202020204" pitchFamily="34" charset="0"/>
              <a:buChar char="•"/>
            </a:pPr>
            <a:endParaRPr kumimoji="0" lang="ko-KR" altLang="en-US"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22" name="사각형: 둥근 모서리 21">
            <a:extLst>
              <a:ext uri="{FF2B5EF4-FFF2-40B4-BE49-F238E27FC236}">
                <a16:creationId xmlns:a16="http://schemas.microsoft.com/office/drawing/2014/main" id="{BF3064EB-F6F0-466F-90FC-79CBDB84B065}"/>
              </a:ext>
            </a:extLst>
          </p:cNvPr>
          <p:cNvSpPr/>
          <p:nvPr/>
        </p:nvSpPr>
        <p:spPr>
          <a:xfrm rot="178122">
            <a:off x="963787" y="4956020"/>
            <a:ext cx="5658259" cy="426110"/>
          </a:xfrm>
          <a:prstGeom prst="roundRect">
            <a:avLst>
              <a:gd name="adj" fmla="val 50000"/>
            </a:avLst>
          </a:prstGeom>
          <a:noFill/>
          <a:ln w="28575" cap="flat" cmpd="sng" algn="ctr">
            <a:solidFill>
              <a:srgbClr val="FF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Tahoma"/>
              <a:ea typeface="+mn-ea"/>
              <a:cs typeface="+mn-cs"/>
            </a:endParaRPr>
          </a:p>
        </p:txBody>
      </p:sp>
      <p:cxnSp>
        <p:nvCxnSpPr>
          <p:cNvPr id="23" name="직선 화살표 연결선 22">
            <a:extLst>
              <a:ext uri="{FF2B5EF4-FFF2-40B4-BE49-F238E27FC236}">
                <a16:creationId xmlns:a16="http://schemas.microsoft.com/office/drawing/2014/main" id="{AECE8375-4EFE-4FCA-90B1-96A56DE3D55C}"/>
              </a:ext>
            </a:extLst>
          </p:cNvPr>
          <p:cNvCxnSpPr>
            <a:cxnSpLocks/>
            <a:stCxn id="22" idx="3"/>
          </p:cNvCxnSpPr>
          <p:nvPr/>
        </p:nvCxnSpPr>
        <p:spPr>
          <a:xfrm flipV="1">
            <a:off x="6618249" y="3429001"/>
            <a:ext cx="719075" cy="1886596"/>
          </a:xfrm>
          <a:prstGeom prst="straightConnector1">
            <a:avLst/>
          </a:prstGeom>
          <a:noFill/>
          <a:ln w="38100" cap="flat" cmpd="sng" algn="ctr">
            <a:solidFill>
              <a:srgbClr val="FF0000"/>
            </a:solidFill>
            <a:prstDash val="solid"/>
            <a:headEnd type="none" w="med" len="med"/>
            <a:tailEnd type="none" w="med" len="med"/>
          </a:ln>
          <a:effectLst/>
        </p:spPr>
      </p:cxnSp>
      <p:cxnSp>
        <p:nvCxnSpPr>
          <p:cNvPr id="24" name="직선 화살표 연결선 23">
            <a:extLst>
              <a:ext uri="{FF2B5EF4-FFF2-40B4-BE49-F238E27FC236}">
                <a16:creationId xmlns:a16="http://schemas.microsoft.com/office/drawing/2014/main" id="{9150C0BA-B6A4-44E3-A46E-29EE434FEB05}"/>
              </a:ext>
            </a:extLst>
          </p:cNvPr>
          <p:cNvCxnSpPr>
            <a:cxnSpLocks/>
            <a:stCxn id="22" idx="3"/>
          </p:cNvCxnSpPr>
          <p:nvPr/>
        </p:nvCxnSpPr>
        <p:spPr>
          <a:xfrm>
            <a:off x="6618249" y="5315597"/>
            <a:ext cx="693759" cy="91500"/>
          </a:xfrm>
          <a:prstGeom prst="straightConnector1">
            <a:avLst/>
          </a:prstGeom>
          <a:noFill/>
          <a:ln w="38100" cap="flat" cmpd="sng" algn="ctr">
            <a:solidFill>
              <a:srgbClr val="FF0000"/>
            </a:solidFill>
            <a:prstDash val="solid"/>
            <a:headEnd type="none" w="med" len="med"/>
            <a:tailEnd type="none" w="med" len="med"/>
          </a:ln>
          <a:effectLst/>
        </p:spPr>
      </p:cxnSp>
      <p:sp>
        <p:nvSpPr>
          <p:cNvPr id="25" name="TextBox 24">
            <a:extLst>
              <a:ext uri="{FF2B5EF4-FFF2-40B4-BE49-F238E27FC236}">
                <a16:creationId xmlns:a16="http://schemas.microsoft.com/office/drawing/2014/main" id="{71F9A6B9-1A3B-4AF0-8EBC-0830FFA56C46}"/>
              </a:ext>
            </a:extLst>
          </p:cNvPr>
          <p:cNvSpPr txBox="1"/>
          <p:nvPr/>
        </p:nvSpPr>
        <p:spPr>
          <a:xfrm>
            <a:off x="7543966" y="2131207"/>
            <a:ext cx="3525324" cy="1200329"/>
          </a:xfrm>
          <a:prstGeom prst="rect">
            <a:avLst/>
          </a:prstGeom>
          <a:noFill/>
        </p:spPr>
        <p:txBody>
          <a:bodyPr wrap="none" rtlCol="0">
            <a:spAutoFit/>
          </a:bodyPr>
          <a:lstStyle/>
          <a:p>
            <a:pPr defTabSz="457200">
              <a:buClrTx/>
              <a:buFontTx/>
              <a:buNone/>
            </a:pPr>
            <a:r>
              <a:rPr lang="en-US" altLang="ko-KR" sz="1800" b="1" kern="1200" dirty="0">
                <a:solidFill>
                  <a:prstClr val="black"/>
                </a:solidFill>
                <a:latin typeface="Arial" panose="020B0604020202020204" pitchFamily="34" charset="0"/>
                <a:ea typeface="+mn-ea"/>
                <a:cs typeface="Arial" panose="020B0604020202020204" pitchFamily="34" charset="0"/>
              </a:rPr>
              <a:t>Default flow score = 1,174,346 </a:t>
            </a:r>
            <a:br>
              <a:rPr lang="en-US" altLang="ko-KR" sz="1800" b="1" kern="1200" dirty="0">
                <a:solidFill>
                  <a:prstClr val="black"/>
                </a:solidFill>
                <a:latin typeface="Arial" panose="020B0604020202020204" pitchFamily="34" charset="0"/>
                <a:ea typeface="+mn-ea"/>
                <a:cs typeface="Arial" panose="020B0604020202020204" pitchFamily="34" charset="0"/>
              </a:rPr>
            </a:br>
            <a:r>
              <a:rPr lang="en-US" altLang="ko-KR" sz="1800" b="1" kern="1200" dirty="0">
                <a:solidFill>
                  <a:srgbClr val="0000FF"/>
                </a:solidFill>
                <a:latin typeface="Arial" panose="020B0604020202020204" pitchFamily="34" charset="0"/>
                <a:ea typeface="+mn-ea"/>
                <a:cs typeface="Arial" panose="020B0604020202020204" pitchFamily="34" charset="0"/>
              </a:rPr>
              <a:t>Our Best Score = 855,373</a:t>
            </a:r>
          </a:p>
          <a:p>
            <a:pPr defTabSz="457200">
              <a:buClrTx/>
              <a:buFontTx/>
              <a:buNone/>
            </a:pPr>
            <a:r>
              <a:rPr lang="en-US" altLang="ko-KR" sz="1800" b="1" kern="1200" dirty="0">
                <a:solidFill>
                  <a:prstClr val="black"/>
                </a:solidFill>
                <a:latin typeface="Arial" panose="020B0604020202020204" pitchFamily="34" charset="0"/>
                <a:ea typeface="+mn-ea"/>
                <a:cs typeface="Arial" panose="020B0604020202020204" pitchFamily="34" charset="0"/>
              </a:rPr>
              <a:t>(370 trials in total 500 #trials)</a:t>
            </a:r>
          </a:p>
          <a:p>
            <a:pPr defTabSz="457200">
              <a:buClrTx/>
              <a:buFontTx/>
              <a:buNone/>
            </a:pPr>
            <a:r>
              <a:rPr lang="en-US" altLang="ko-KR" sz="1800" b="1" kern="1200" dirty="0">
                <a:solidFill>
                  <a:prstClr val="black"/>
                </a:solidFill>
                <a:latin typeface="Arial" panose="020B0604020202020204" pitchFamily="34" charset="0"/>
                <a:ea typeface="+mn-ea"/>
                <a:cs typeface="Arial" panose="020B0604020202020204" pitchFamily="34" charset="0"/>
              </a:rPr>
              <a:t>(less is better)</a:t>
            </a:r>
          </a:p>
        </p:txBody>
      </p:sp>
      <p:sp>
        <p:nvSpPr>
          <p:cNvPr id="26" name="TextBox 25">
            <a:extLst>
              <a:ext uri="{FF2B5EF4-FFF2-40B4-BE49-F238E27FC236}">
                <a16:creationId xmlns:a16="http://schemas.microsoft.com/office/drawing/2014/main" id="{6EA40AA7-5245-46D5-AA37-7DE3176931A7}"/>
              </a:ext>
            </a:extLst>
          </p:cNvPr>
          <p:cNvSpPr txBox="1"/>
          <p:nvPr/>
        </p:nvSpPr>
        <p:spPr>
          <a:xfrm>
            <a:off x="419175" y="1803795"/>
            <a:ext cx="1595309" cy="646331"/>
          </a:xfrm>
          <a:prstGeom prst="rect">
            <a:avLst/>
          </a:prstGeom>
          <a:noFill/>
        </p:spPr>
        <p:txBody>
          <a:bodyPr wrap="none" rtlCol="0">
            <a:spAutoFit/>
          </a:bodyPr>
          <a:lstStyle/>
          <a:p>
            <a:pPr defTabSz="457200">
              <a:buClrTx/>
              <a:buFontTx/>
              <a:buNone/>
            </a:pPr>
            <a:r>
              <a:rPr lang="en-US" altLang="ko-KR" sz="1800" b="1" kern="1200" dirty="0">
                <a:solidFill>
                  <a:srgbClr val="0000FF"/>
                </a:solidFill>
                <a:latin typeface="Arial" panose="020B0604020202020204" pitchFamily="34" charset="0"/>
                <a:ea typeface="+mn-ea"/>
                <a:cs typeface="Arial" panose="020B0604020202020204" pitchFamily="34" charset="0"/>
              </a:rPr>
              <a:t>User-defined</a:t>
            </a:r>
          </a:p>
          <a:p>
            <a:pPr defTabSz="457200">
              <a:buClrTx/>
              <a:buFontTx/>
              <a:buNone/>
            </a:pPr>
            <a:r>
              <a:rPr lang="en-US" altLang="ko-KR" sz="1800" b="1" kern="1200" dirty="0">
                <a:solidFill>
                  <a:srgbClr val="0000FF"/>
                </a:solidFill>
                <a:latin typeface="Arial" panose="020B0604020202020204" pitchFamily="34" charset="0"/>
                <a:ea typeface="+mn-ea"/>
                <a:cs typeface="Arial" panose="020B0604020202020204" pitchFamily="34" charset="0"/>
              </a:rPr>
              <a:t>Score</a:t>
            </a:r>
            <a:endParaRPr lang="ko-KR" altLang="en-US" sz="1800" b="1" kern="1200" dirty="0">
              <a:solidFill>
                <a:srgbClr val="0000FF"/>
              </a:solidFill>
              <a:latin typeface="Arial" panose="020B0604020202020204" pitchFamily="34" charset="0"/>
              <a:ea typeface="+mn-ea"/>
              <a:cs typeface="Arial" panose="020B0604020202020204" pitchFamily="34" charset="0"/>
            </a:endParaRPr>
          </a:p>
        </p:txBody>
      </p:sp>
      <p:cxnSp>
        <p:nvCxnSpPr>
          <p:cNvPr id="27" name="직선 연결선 26">
            <a:extLst>
              <a:ext uri="{FF2B5EF4-FFF2-40B4-BE49-F238E27FC236}">
                <a16:creationId xmlns:a16="http://schemas.microsoft.com/office/drawing/2014/main" id="{E5870BC6-3E68-4430-AEF5-5E2D1D8326B0}"/>
              </a:ext>
            </a:extLst>
          </p:cNvPr>
          <p:cNvCxnSpPr>
            <a:cxnSpLocks/>
          </p:cNvCxnSpPr>
          <p:nvPr/>
        </p:nvCxnSpPr>
        <p:spPr>
          <a:xfrm>
            <a:off x="7437771" y="4132359"/>
            <a:ext cx="3768194" cy="0"/>
          </a:xfrm>
          <a:prstGeom prst="line">
            <a:avLst/>
          </a:prstGeom>
          <a:noFill/>
          <a:ln w="38100" cap="flat" cmpd="sng" algn="ctr">
            <a:solidFill>
              <a:srgbClr val="FF0000"/>
            </a:solidFill>
            <a:prstDash val="sysDot"/>
          </a:ln>
          <a:effectLst/>
        </p:spPr>
      </p:cxnSp>
      <p:cxnSp>
        <p:nvCxnSpPr>
          <p:cNvPr id="28" name="직선 화살표 연결선 27">
            <a:extLst>
              <a:ext uri="{FF2B5EF4-FFF2-40B4-BE49-F238E27FC236}">
                <a16:creationId xmlns:a16="http://schemas.microsoft.com/office/drawing/2014/main" id="{A72F92BC-7B7E-42E3-B6EF-7C6B7696DEEF}"/>
              </a:ext>
            </a:extLst>
          </p:cNvPr>
          <p:cNvCxnSpPr>
            <a:cxnSpLocks/>
          </p:cNvCxnSpPr>
          <p:nvPr/>
        </p:nvCxnSpPr>
        <p:spPr>
          <a:xfrm flipH="1">
            <a:off x="8938643" y="3307787"/>
            <a:ext cx="367985" cy="597081"/>
          </a:xfrm>
          <a:prstGeom prst="straightConnector1">
            <a:avLst/>
          </a:prstGeom>
          <a:noFill/>
          <a:ln w="57150" cap="flat" cmpd="sng" algn="ctr">
            <a:solidFill>
              <a:srgbClr val="FF0000"/>
            </a:solidFill>
            <a:prstDash val="solid"/>
            <a:tailEnd type="triangle"/>
          </a:ln>
          <a:effectLst/>
        </p:spPr>
      </p:cxnSp>
      <p:sp>
        <p:nvSpPr>
          <p:cNvPr id="29" name="TextBox 28">
            <a:extLst>
              <a:ext uri="{FF2B5EF4-FFF2-40B4-BE49-F238E27FC236}">
                <a16:creationId xmlns:a16="http://schemas.microsoft.com/office/drawing/2014/main" id="{C0348DC7-2BF7-4980-BEF8-B9DAF6CFEC19}"/>
              </a:ext>
            </a:extLst>
          </p:cNvPr>
          <p:cNvSpPr txBox="1"/>
          <p:nvPr/>
        </p:nvSpPr>
        <p:spPr>
          <a:xfrm>
            <a:off x="6398923" y="5963257"/>
            <a:ext cx="719108" cy="369332"/>
          </a:xfrm>
          <a:prstGeom prst="rect">
            <a:avLst/>
          </a:prstGeom>
          <a:noFill/>
        </p:spPr>
        <p:txBody>
          <a:bodyPr wrap="none" rtlCol="0">
            <a:spAutoFit/>
          </a:bodyPr>
          <a:lstStyle/>
          <a:p>
            <a:pPr defTabSz="457200">
              <a:buClrTx/>
              <a:buFontTx/>
              <a:buNone/>
            </a:pPr>
            <a:r>
              <a:rPr lang="en-US" altLang="ko-KR" sz="1800" b="1" kern="1200" dirty="0">
                <a:solidFill>
                  <a:srgbClr val="0000FF"/>
                </a:solidFill>
                <a:latin typeface="Arial" panose="020B0604020202020204" pitchFamily="34" charset="0"/>
                <a:ea typeface="+mn-ea"/>
                <a:cs typeface="Arial" panose="020B0604020202020204" pitchFamily="34" charset="0"/>
              </a:rPr>
              <a:t>Time</a:t>
            </a:r>
            <a:endParaRPr lang="ko-KR" altLang="en-US" sz="1800" b="1" kern="1200" dirty="0">
              <a:solidFill>
                <a:srgbClr val="0000FF"/>
              </a:solidFill>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2B2D17D3-F984-4D54-8582-342EDD9636CE}"/>
              </a:ext>
            </a:extLst>
          </p:cNvPr>
          <p:cNvSpPr txBox="1"/>
          <p:nvPr/>
        </p:nvSpPr>
        <p:spPr>
          <a:xfrm>
            <a:off x="5503182" y="1803795"/>
            <a:ext cx="1501729" cy="354260"/>
          </a:xfrm>
          <a:prstGeom prst="rect">
            <a:avLst/>
          </a:prstGeom>
          <a:noFill/>
        </p:spPr>
        <p:txBody>
          <a:bodyPr wrap="none" rtlCol="0">
            <a:spAutoFit/>
          </a:bodyPr>
          <a:lstStyle/>
          <a:p>
            <a:pPr defTabSz="457200">
              <a:buClrTx/>
              <a:buFontTx/>
              <a:buNone/>
            </a:pPr>
            <a:r>
              <a:rPr lang="en-US" altLang="ko-KR" sz="1800" b="1" kern="1200" dirty="0">
                <a:solidFill>
                  <a:prstClr val="black"/>
                </a:solidFill>
                <a:latin typeface="Arial" panose="020B0604020202020204" pitchFamily="34" charset="0"/>
                <a:ea typeface="+mn-ea"/>
                <a:cs typeface="Arial" panose="020B0604020202020204" pitchFamily="34" charset="0"/>
              </a:rPr>
              <a:t>Dots = trials</a:t>
            </a:r>
            <a:endParaRPr lang="ko-KR" altLang="en-US" sz="1800" b="1" kern="1200" dirty="0">
              <a:solidFill>
                <a:prstClr val="black"/>
              </a:solidFill>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0E1C01CD-1DF6-4B5E-A760-2F9611B49C4C}"/>
              </a:ext>
            </a:extLst>
          </p:cNvPr>
          <p:cNvSpPr txBox="1"/>
          <p:nvPr/>
        </p:nvSpPr>
        <p:spPr>
          <a:xfrm>
            <a:off x="7092682" y="5446377"/>
            <a:ext cx="4651915" cy="1200329"/>
          </a:xfrm>
          <a:prstGeom prst="rect">
            <a:avLst/>
          </a:prstGeom>
          <a:solidFill>
            <a:sysClr val="window" lastClr="FFFFFF"/>
          </a:solidFill>
          <a:ln w="381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Tahoma"/>
                <a:ea typeface="+mn-ea"/>
                <a:cs typeface="+mn-cs"/>
              </a:rPr>
              <a:t>Improvement</a:t>
            </a: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Tahoma"/>
                <a:ea typeface="+mn-ea"/>
                <a:cs typeface="+mn-cs"/>
              </a:rPr>
              <a:t>WL 1003801um → 843258um </a:t>
            </a:r>
            <a:r>
              <a:rPr kumimoji="0" lang="en-US" altLang="ko-KR" sz="1800" b="1" i="0" u="none" strike="noStrike" kern="1200" cap="none" spc="0" normalizeH="0" baseline="0" noProof="0" dirty="0">
                <a:ln>
                  <a:noFill/>
                </a:ln>
                <a:solidFill>
                  <a:srgbClr val="0070C0"/>
                </a:solidFill>
                <a:effectLst/>
                <a:uLnTx/>
                <a:uFillTx/>
                <a:latin typeface="Tahoma"/>
                <a:ea typeface="+mn-ea"/>
                <a:cs typeface="+mn-cs"/>
              </a:rPr>
              <a:t>(-16%)</a:t>
            </a: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Tahoma"/>
                <a:ea typeface="+mn-ea"/>
                <a:cs typeface="+mn-cs"/>
              </a:rPr>
              <a:t>Effective CP 20.935ns →  16.185 ns </a:t>
            </a:r>
            <a:r>
              <a:rPr kumimoji="0" lang="en-US" altLang="ko-KR" sz="1800" b="1" i="0" u="none" strike="noStrike" kern="1200" cap="none" spc="0" normalizeH="0" baseline="0" noProof="0" dirty="0">
                <a:ln>
                  <a:noFill/>
                </a:ln>
                <a:solidFill>
                  <a:srgbClr val="0070C0"/>
                </a:solidFill>
                <a:effectLst/>
                <a:uLnTx/>
                <a:uFillTx/>
                <a:latin typeface="Tahoma"/>
                <a:ea typeface="+mn-ea"/>
                <a:cs typeface="+mn-cs"/>
              </a:rPr>
              <a:t>(-23%)</a:t>
            </a: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Tahoma"/>
                <a:ea typeface="+mn-ea"/>
                <a:cs typeface="+mn-cs"/>
              </a:rPr>
              <a:t>Total power 0.024 W→  0.0133 W </a:t>
            </a:r>
            <a:r>
              <a:rPr kumimoji="0" lang="en-US" altLang="ko-KR" sz="1800" b="1" i="0" u="none" strike="noStrike" kern="1200" cap="none" spc="0" normalizeH="0" baseline="0" noProof="0" dirty="0">
                <a:ln>
                  <a:noFill/>
                </a:ln>
                <a:solidFill>
                  <a:srgbClr val="0070C0"/>
                </a:solidFill>
                <a:effectLst/>
                <a:uLnTx/>
                <a:uFillTx/>
                <a:latin typeface="Tahoma"/>
                <a:ea typeface="+mn-ea"/>
                <a:cs typeface="+mn-cs"/>
              </a:rPr>
              <a:t>(-45%)</a:t>
            </a:r>
            <a:endParaRPr kumimoji="0" lang="ko-KR" altLang="en-US" sz="1800" b="1" i="0" u="none" strike="noStrike" kern="1200" cap="none" spc="0" normalizeH="0" baseline="0" noProof="0" dirty="0">
              <a:ln>
                <a:noFill/>
              </a:ln>
              <a:solidFill>
                <a:srgbClr val="0070C0"/>
              </a:solidFill>
              <a:effectLst/>
              <a:uLnTx/>
              <a:uFillTx/>
              <a:latin typeface="Tahoma"/>
              <a:ea typeface="+mn-ea"/>
              <a:cs typeface="+mn-cs"/>
            </a:endParaRPr>
          </a:p>
        </p:txBody>
      </p:sp>
      <p:sp>
        <p:nvSpPr>
          <p:cNvPr id="32" name="TextBox 31">
            <a:extLst>
              <a:ext uri="{FF2B5EF4-FFF2-40B4-BE49-F238E27FC236}">
                <a16:creationId xmlns:a16="http://schemas.microsoft.com/office/drawing/2014/main" id="{C6697C4B-81A5-40BC-AB15-1348B123A9FF}"/>
              </a:ext>
            </a:extLst>
          </p:cNvPr>
          <p:cNvSpPr txBox="1"/>
          <p:nvPr/>
        </p:nvSpPr>
        <p:spPr>
          <a:xfrm>
            <a:off x="2180674" y="6027421"/>
            <a:ext cx="3915326" cy="461665"/>
          </a:xfrm>
          <a:prstGeom prst="rect">
            <a:avLst/>
          </a:prstGeom>
          <a:noFill/>
        </p:spPr>
        <p:txBody>
          <a:bodyPr wrap="square">
            <a:spAutoFit/>
          </a:bodyPr>
          <a:lstStyle/>
          <a:p>
            <a:pPr defTabSz="457200">
              <a:buClrTx/>
              <a:buFontTx/>
              <a:buNone/>
            </a:pPr>
            <a:r>
              <a:rPr lang="en-US" altLang="ko-KR" sz="2400" kern="1200" dirty="0">
                <a:solidFill>
                  <a:prstClr val="black"/>
                </a:solidFill>
                <a:latin typeface="Tahoma"/>
                <a:ea typeface="+mn-ea"/>
                <a:cs typeface="+mn-cs"/>
              </a:rPr>
              <a:t>Results over Wall Time</a:t>
            </a:r>
          </a:p>
        </p:txBody>
      </p:sp>
      <p:cxnSp>
        <p:nvCxnSpPr>
          <p:cNvPr id="33" name="직선 화살표 연결선 32">
            <a:extLst>
              <a:ext uri="{FF2B5EF4-FFF2-40B4-BE49-F238E27FC236}">
                <a16:creationId xmlns:a16="http://schemas.microsoft.com/office/drawing/2014/main" id="{8D961AE9-67C8-43DA-B3B0-CCF2B5FCC0B3}"/>
              </a:ext>
            </a:extLst>
          </p:cNvPr>
          <p:cNvCxnSpPr>
            <a:cxnSpLocks/>
          </p:cNvCxnSpPr>
          <p:nvPr/>
        </p:nvCxnSpPr>
        <p:spPr>
          <a:xfrm>
            <a:off x="10936406" y="4130040"/>
            <a:ext cx="0" cy="1258115"/>
          </a:xfrm>
          <a:prstGeom prst="straightConnector1">
            <a:avLst/>
          </a:prstGeom>
          <a:noFill/>
          <a:ln w="57150" cap="flat" cmpd="sng" algn="ctr">
            <a:solidFill>
              <a:srgbClr val="FF0000"/>
            </a:solidFill>
            <a:prstDash val="solid"/>
            <a:headEnd type="arrow" w="med" len="med"/>
            <a:tailEnd type="arrow" w="med" len="med"/>
          </a:ln>
          <a:effectLst/>
        </p:spPr>
      </p:cxnSp>
      <p:sp>
        <p:nvSpPr>
          <p:cNvPr id="2" name="직사각형 1">
            <a:extLst>
              <a:ext uri="{FF2B5EF4-FFF2-40B4-BE49-F238E27FC236}">
                <a16:creationId xmlns:a16="http://schemas.microsoft.com/office/drawing/2014/main" id="{96B8589A-9462-4E30-BEF3-0CCF1A4832E2}"/>
              </a:ext>
            </a:extLst>
          </p:cNvPr>
          <p:cNvSpPr/>
          <p:nvPr/>
        </p:nvSpPr>
        <p:spPr>
          <a:xfrm>
            <a:off x="7092682" y="5456663"/>
            <a:ext cx="4749913" cy="120433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2620"/>
    </mc:Choice>
    <mc:Fallback xmlns="">
      <p:transition spd="slow" advTm="426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4"/>
          <p:cNvSpPr txBox="1"/>
          <p:nvPr/>
        </p:nvSpPr>
        <p:spPr>
          <a:xfrm>
            <a:off x="142874" y="100013"/>
            <a:ext cx="12049125" cy="496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dirty="0">
                <a:solidFill>
                  <a:srgbClr val="495E78"/>
                </a:solidFill>
                <a:latin typeface="Arial"/>
                <a:ea typeface="Arial"/>
                <a:cs typeface="Arial"/>
                <a:sym typeface="Arial"/>
              </a:rPr>
              <a:t>Case Study: </a:t>
            </a:r>
            <a:r>
              <a:rPr lang="en-US" sz="3200" b="1" i="0" u="none" strike="noStrike" cap="none" dirty="0" err="1">
                <a:solidFill>
                  <a:srgbClr val="495E78"/>
                </a:solidFill>
                <a:latin typeface="Arial"/>
                <a:ea typeface="Arial"/>
                <a:cs typeface="Arial"/>
                <a:sym typeface="Arial"/>
              </a:rPr>
              <a:t>SkyWater</a:t>
            </a:r>
            <a:r>
              <a:rPr lang="en-US" sz="3200" b="1" i="0" u="none" strike="noStrike" cap="none" dirty="0">
                <a:solidFill>
                  <a:srgbClr val="495E78"/>
                </a:solidFill>
                <a:latin typeface="Arial"/>
                <a:ea typeface="Arial"/>
                <a:cs typeface="Arial"/>
                <a:sym typeface="Arial"/>
              </a:rPr>
              <a:t> 130HD, ibex   (3/3)</a:t>
            </a:r>
            <a:endParaRPr sz="1400" b="0" i="0" u="none" strike="noStrike" cap="none" dirty="0">
              <a:solidFill>
                <a:srgbClr val="495E78"/>
              </a:solidFill>
              <a:latin typeface="Arial"/>
              <a:ea typeface="Arial"/>
              <a:cs typeface="Arial"/>
              <a:sym typeface="Arial"/>
            </a:endParaRPr>
          </a:p>
        </p:txBody>
      </p:sp>
      <p:pic>
        <p:nvPicPr>
          <p:cNvPr id="17" name="그림 16">
            <a:extLst>
              <a:ext uri="{FF2B5EF4-FFF2-40B4-BE49-F238E27FC236}">
                <a16:creationId xmlns:a16="http://schemas.microsoft.com/office/drawing/2014/main" id="{126706D2-E31C-4FC7-9DC9-8767D8623F9D}"/>
              </a:ext>
            </a:extLst>
          </p:cNvPr>
          <p:cNvPicPr>
            <a:picLocks noChangeAspect="1"/>
          </p:cNvPicPr>
          <p:nvPr/>
        </p:nvPicPr>
        <p:blipFill rotWithShape="1">
          <a:blip r:embed="rId4"/>
          <a:srcRect b="6919"/>
          <a:stretch/>
        </p:blipFill>
        <p:spPr>
          <a:xfrm>
            <a:off x="950806" y="1219866"/>
            <a:ext cx="10332720" cy="1720353"/>
          </a:xfrm>
          <a:prstGeom prst="rect">
            <a:avLst/>
          </a:prstGeom>
        </p:spPr>
      </p:pic>
      <p:pic>
        <p:nvPicPr>
          <p:cNvPr id="18" name="그림 17">
            <a:extLst>
              <a:ext uri="{FF2B5EF4-FFF2-40B4-BE49-F238E27FC236}">
                <a16:creationId xmlns:a16="http://schemas.microsoft.com/office/drawing/2014/main" id="{CBBBAA11-388D-497B-82DC-1AC9ADCD7F3E}"/>
              </a:ext>
            </a:extLst>
          </p:cNvPr>
          <p:cNvPicPr>
            <a:picLocks noChangeAspect="1"/>
          </p:cNvPicPr>
          <p:nvPr/>
        </p:nvPicPr>
        <p:blipFill>
          <a:blip r:embed="rId5"/>
          <a:stretch>
            <a:fillRect/>
          </a:stretch>
        </p:blipFill>
        <p:spPr>
          <a:xfrm>
            <a:off x="478930" y="3505200"/>
            <a:ext cx="6616421" cy="2673343"/>
          </a:xfrm>
          <a:prstGeom prst="rect">
            <a:avLst/>
          </a:prstGeom>
        </p:spPr>
      </p:pic>
      <p:sp>
        <p:nvSpPr>
          <p:cNvPr id="19" name="내용 개체 틀 1">
            <a:extLst>
              <a:ext uri="{FF2B5EF4-FFF2-40B4-BE49-F238E27FC236}">
                <a16:creationId xmlns:a16="http://schemas.microsoft.com/office/drawing/2014/main" id="{8444E057-1791-4793-92F4-A0A408CE6C6D}"/>
              </a:ext>
            </a:extLst>
          </p:cNvPr>
          <p:cNvSpPr txBox="1">
            <a:spLocks/>
          </p:cNvSpPr>
          <p:nvPr/>
        </p:nvSpPr>
        <p:spPr bwMode="auto">
          <a:xfrm>
            <a:off x="228601" y="771783"/>
            <a:ext cx="11781367" cy="55626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Font typeface="Wingdings" panose="05000000000000000000" pitchFamily="2" charset="2"/>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Font typeface="Wingdings" panose="05000000000000000000" pitchFamily="2" charset="2"/>
              <a:buChar char="Ø"/>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R="0" lvl="0" algn="l" defTabSz="914400" rtl="0" eaLnBrk="1" fontAlgn="base" latinLnBrk="0" hangingPunct="1">
              <a:lnSpc>
                <a:spcPct val="85000"/>
              </a:lnSpc>
              <a:spcBef>
                <a:spcPct val="30000"/>
              </a:spcBef>
              <a:spcAft>
                <a:spcPct val="0"/>
              </a:spcAft>
              <a:buClr>
                <a:srgbClr val="C00000"/>
              </a:buClr>
              <a:buSzTx/>
              <a:buFont typeface="Arial" panose="020B0604020202020204" pitchFamily="34" charset="0"/>
              <a:buChar char="•"/>
              <a:tabLst/>
              <a:defRPr/>
            </a:pPr>
            <a:r>
              <a:rPr kumimoji="0" lang="en-US" altLang="ko-KR"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itchFamily="34" charset="0"/>
              </a:rPr>
              <a:t>Hyperparameter Scatter Plot Matrix View</a:t>
            </a:r>
          </a:p>
          <a:p>
            <a:pPr>
              <a:buFont typeface="Arial" panose="020B0604020202020204" pitchFamily="34" charset="0"/>
              <a:buChar char="•"/>
            </a:pPr>
            <a:endParaRPr kumimoji="0" lang="ko-KR" altLang="en-US"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itchFamily="34" charset="0"/>
            </a:endParaRPr>
          </a:p>
        </p:txBody>
      </p:sp>
      <p:sp>
        <p:nvSpPr>
          <p:cNvPr id="20" name="내용 개체 틀 1">
            <a:extLst>
              <a:ext uri="{FF2B5EF4-FFF2-40B4-BE49-F238E27FC236}">
                <a16:creationId xmlns:a16="http://schemas.microsoft.com/office/drawing/2014/main" id="{4A2468F2-2C69-43FC-8884-6B82D316F94B}"/>
              </a:ext>
            </a:extLst>
          </p:cNvPr>
          <p:cNvSpPr txBox="1">
            <a:spLocks/>
          </p:cNvSpPr>
          <p:nvPr/>
        </p:nvSpPr>
        <p:spPr bwMode="auto">
          <a:xfrm>
            <a:off x="381000" y="3037389"/>
            <a:ext cx="5041901" cy="275620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Font typeface="Wingdings" panose="05000000000000000000" pitchFamily="2" charset="2"/>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Font typeface="Wingdings" panose="05000000000000000000" pitchFamily="2" charset="2"/>
              <a:buChar char="Ø"/>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R="0" lvl="0" algn="l" defTabSz="914400" rtl="0" eaLnBrk="1" fontAlgn="base" latinLnBrk="0" hangingPunct="1">
              <a:lnSpc>
                <a:spcPct val="85000"/>
              </a:lnSpc>
              <a:spcBef>
                <a:spcPct val="30000"/>
              </a:spcBef>
              <a:spcAft>
                <a:spcPct val="0"/>
              </a:spcAft>
              <a:buClr>
                <a:srgbClr val="C00000"/>
              </a:buClr>
              <a:buSzTx/>
              <a:buFont typeface="Arial" panose="020B0604020202020204" pitchFamily="34" charset="0"/>
              <a:buChar char="•"/>
              <a:tabLst/>
              <a:defRPr/>
            </a:pPr>
            <a:r>
              <a:rPr kumimoji="0" lang="en-US" altLang="ko-KR"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itchFamily="34" charset="0"/>
              </a:rPr>
              <a:t>Parallel Coordinates View</a:t>
            </a:r>
          </a:p>
          <a:p>
            <a:pPr>
              <a:buFont typeface="Arial" panose="020B0604020202020204" pitchFamily="34" charset="0"/>
              <a:buChar char="•"/>
            </a:pPr>
            <a:endParaRPr kumimoji="0" lang="ko-KR" alt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
        <p:nvSpPr>
          <p:cNvPr id="21" name="TextBox 20">
            <a:extLst>
              <a:ext uri="{FF2B5EF4-FFF2-40B4-BE49-F238E27FC236}">
                <a16:creationId xmlns:a16="http://schemas.microsoft.com/office/drawing/2014/main" id="{2B2F6949-031E-4B2A-A134-8C414064D955}"/>
              </a:ext>
            </a:extLst>
          </p:cNvPr>
          <p:cNvSpPr txBox="1"/>
          <p:nvPr/>
        </p:nvSpPr>
        <p:spPr>
          <a:xfrm>
            <a:off x="6198445" y="4298020"/>
            <a:ext cx="872067" cy="369332"/>
          </a:xfrm>
          <a:prstGeom prst="rect">
            <a:avLst/>
          </a:prstGeom>
          <a:solidFill>
            <a:sysClr val="window" lastClr="FFFFFF"/>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Score</a:t>
            </a:r>
            <a:endParaRPr kumimoji="0" lang="ko-KR"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2" name="표 4">
            <a:extLst>
              <a:ext uri="{FF2B5EF4-FFF2-40B4-BE49-F238E27FC236}">
                <a16:creationId xmlns:a16="http://schemas.microsoft.com/office/drawing/2014/main" id="{374D9F07-9CDC-4448-AB03-B22430EF7499}"/>
              </a:ext>
            </a:extLst>
          </p:cNvPr>
          <p:cNvGraphicFramePr>
            <a:graphicFrameLocks noGrp="1"/>
          </p:cNvGraphicFramePr>
          <p:nvPr>
            <p:extLst>
              <p:ext uri="{D42A27DB-BD31-4B8C-83A1-F6EECF244321}">
                <p14:modId xmlns:p14="http://schemas.microsoft.com/office/powerpoint/2010/main" val="848805045"/>
              </p:ext>
            </p:extLst>
          </p:nvPr>
        </p:nvGraphicFramePr>
        <p:xfrm>
          <a:off x="7319999" y="3600343"/>
          <a:ext cx="4465320" cy="2790241"/>
        </p:xfrm>
        <a:graphic>
          <a:graphicData uri="http://schemas.openxmlformats.org/drawingml/2006/table">
            <a:tbl>
              <a:tblPr firstRow="1" bandRow="1"/>
              <a:tblGrid>
                <a:gridCol w="2356608">
                  <a:extLst>
                    <a:ext uri="{9D8B030D-6E8A-4147-A177-3AD203B41FA5}">
                      <a16:colId xmlns:a16="http://schemas.microsoft.com/office/drawing/2014/main" val="4215310626"/>
                    </a:ext>
                  </a:extLst>
                </a:gridCol>
                <a:gridCol w="767592">
                  <a:extLst>
                    <a:ext uri="{9D8B030D-6E8A-4147-A177-3AD203B41FA5}">
                      <a16:colId xmlns:a16="http://schemas.microsoft.com/office/drawing/2014/main" val="523459891"/>
                    </a:ext>
                  </a:extLst>
                </a:gridCol>
                <a:gridCol w="1341120">
                  <a:extLst>
                    <a:ext uri="{9D8B030D-6E8A-4147-A177-3AD203B41FA5}">
                      <a16:colId xmlns:a16="http://schemas.microsoft.com/office/drawing/2014/main" val="1784707364"/>
                    </a:ext>
                  </a:extLst>
                </a:gridCol>
              </a:tblGrid>
              <a:tr h="23325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9pPr>
                    </a:lstStyle>
                    <a:p>
                      <a:pPr latinLnBrk="1"/>
                      <a:r>
                        <a:rPr lang="en-US" altLang="ko-KR" sz="1400" dirty="0"/>
                        <a:t>Parameters</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9pPr>
                    </a:lstStyle>
                    <a:p>
                      <a:pPr latinLnBrk="1"/>
                      <a:r>
                        <a:rPr lang="en-US" altLang="ko-KR" sz="1400" dirty="0"/>
                        <a:t>Human</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ahoma"/>
                          <a:sym typeface="Arial"/>
                        </a:defRPr>
                      </a:lvl9pPr>
                    </a:lstStyle>
                    <a:p>
                      <a:pPr latinLnBrk="1"/>
                      <a:r>
                        <a:rPr lang="en-US" altLang="ko-KR" sz="1400" dirty="0" err="1"/>
                        <a:t>AutoTuner</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749846756"/>
                  </a:ext>
                </a:extLst>
              </a:tr>
              <a:tr h="233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Flatten (0 = </a:t>
                      </a:r>
                      <a:r>
                        <a:rPr lang="en-US" altLang="ko-KR" sz="1400" dirty="0" err="1"/>
                        <a:t>hier</a:t>
                      </a:r>
                      <a:r>
                        <a:rPr lang="en-US" altLang="ko-KR" sz="1400" dirty="0"/>
                        <a:t>)</a:t>
                      </a:r>
                      <a:endParaRPr lang="ko-KR" altLang="en-US" sz="1400" dirty="0"/>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1</a:t>
                      </a:r>
                      <a:endParaRPr lang="ko-KR" altLang="en-US" sz="1400" dirty="0"/>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0</a:t>
                      </a:r>
                      <a:endParaRPr lang="ko-KR" altLang="en-US" sz="1400" dirty="0"/>
                    </a:p>
                  </a:txBody>
                  <a:tcPr marL="45720" marR="4572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99059665"/>
                  </a:ext>
                </a:extLst>
              </a:tr>
              <a:tr h="233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Global placement padding</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4</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2</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86657379"/>
                  </a:ext>
                </a:extLst>
              </a:tr>
              <a:tr h="233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Detailed placement padding</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2</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0</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85325898"/>
                  </a:ext>
                </a:extLst>
              </a:tr>
              <a:tr h="233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IO pin distance (um)</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2</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2</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151655433"/>
                  </a:ext>
                </a:extLst>
              </a:tr>
              <a:tr h="233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CTS clustering size (um)</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30</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37</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58086999"/>
                  </a:ext>
                </a:extLst>
              </a:tr>
              <a:tr h="35184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t>CTS clustering diameter (um)</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100</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95</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088708922"/>
                  </a:ext>
                </a:extLst>
              </a:tr>
              <a:tr h="233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Layer resource adjustment</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0.5</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0.42</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07858511"/>
                  </a:ext>
                </a:extLst>
              </a:tr>
              <a:tr h="23325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dirty="0"/>
                        <a:t>Target GP place density</a:t>
                      </a:r>
                      <a:endParaRPr lang="ko-KR" altLang="en-US" sz="14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b="1" dirty="0"/>
                        <a:t>0.6</a:t>
                      </a:r>
                      <a:endParaRPr lang="ko-KR" altLang="en-US" sz="1400" b="1"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ahoma"/>
                          <a:sym typeface="Arial"/>
                        </a:defRPr>
                      </a:lvl9pPr>
                    </a:lstStyle>
                    <a:p>
                      <a:pPr latinLnBrk="1"/>
                      <a:r>
                        <a:rPr lang="en-US" altLang="ko-KR" sz="1400" b="1" dirty="0"/>
                        <a:t>0.99</a:t>
                      </a:r>
                      <a:endParaRPr lang="ko-KR" altLang="en-US" sz="1400" b="1"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53554669"/>
                  </a:ext>
                </a:extLst>
              </a:tr>
            </a:tbl>
          </a:graphicData>
        </a:graphic>
      </p:graphicFrame>
      <p:sp>
        <p:nvSpPr>
          <p:cNvPr id="23" name="TextBox 22">
            <a:extLst>
              <a:ext uri="{FF2B5EF4-FFF2-40B4-BE49-F238E27FC236}">
                <a16:creationId xmlns:a16="http://schemas.microsoft.com/office/drawing/2014/main" id="{33C745E3-347F-44F5-83D4-1384B3CE8837}"/>
              </a:ext>
            </a:extLst>
          </p:cNvPr>
          <p:cNvSpPr txBox="1"/>
          <p:nvPr/>
        </p:nvSpPr>
        <p:spPr>
          <a:xfrm>
            <a:off x="381000" y="1169617"/>
            <a:ext cx="808849" cy="307777"/>
          </a:xfrm>
          <a:prstGeom prst="rect">
            <a:avLst/>
          </a:prstGeom>
          <a:noFill/>
        </p:spPr>
        <p:txBody>
          <a:bodyPr wrap="square" rtlCol="0">
            <a:spAutoFit/>
          </a:bodyPr>
          <a:lstStyle/>
          <a:p>
            <a:pPr defTabSz="457200">
              <a:buClrTx/>
              <a:buFontTx/>
              <a:buNone/>
            </a:pPr>
            <a:r>
              <a:rPr lang="en-US" altLang="ko-KR" b="1" kern="1200" dirty="0">
                <a:solidFill>
                  <a:prstClr val="black"/>
                </a:solidFill>
                <a:latin typeface="Arial" panose="020B0604020202020204" pitchFamily="34" charset="0"/>
                <a:ea typeface="+mn-ea"/>
                <a:cs typeface="Arial" panose="020B0604020202020204" pitchFamily="34" charset="0"/>
              </a:rPr>
              <a:t>Score</a:t>
            </a:r>
            <a:endParaRPr lang="ko-KR" altLang="en-US" b="1" kern="1200" dirty="0">
              <a:solidFill>
                <a:prstClr val="black"/>
              </a:solidFill>
              <a:latin typeface="Arial" panose="020B0604020202020204" pitchFamily="34" charset="0"/>
              <a:ea typeface="+mn-ea"/>
              <a:cs typeface="Arial" panose="020B0604020202020204" pitchFamily="34" charset="0"/>
            </a:endParaRPr>
          </a:p>
        </p:txBody>
      </p:sp>
      <p:grpSp>
        <p:nvGrpSpPr>
          <p:cNvPr id="24" name="그룹 23">
            <a:extLst>
              <a:ext uri="{FF2B5EF4-FFF2-40B4-BE49-F238E27FC236}">
                <a16:creationId xmlns:a16="http://schemas.microsoft.com/office/drawing/2014/main" id="{9FCE3272-DEDA-4D63-9C37-AD6FC94839E2}"/>
              </a:ext>
            </a:extLst>
          </p:cNvPr>
          <p:cNvGrpSpPr/>
          <p:nvPr/>
        </p:nvGrpSpPr>
        <p:grpSpPr>
          <a:xfrm>
            <a:off x="5301539" y="771783"/>
            <a:ext cx="4307281" cy="5489626"/>
            <a:chOff x="5301539" y="771783"/>
            <a:chExt cx="4307281" cy="5489626"/>
          </a:xfrm>
        </p:grpSpPr>
        <p:sp>
          <p:nvSpPr>
            <p:cNvPr id="25" name="타원 24">
              <a:extLst>
                <a:ext uri="{FF2B5EF4-FFF2-40B4-BE49-F238E27FC236}">
                  <a16:creationId xmlns:a16="http://schemas.microsoft.com/office/drawing/2014/main" id="{0BA6F4D1-01C6-4C1A-8AD0-EC25030E31E3}"/>
                </a:ext>
              </a:extLst>
            </p:cNvPr>
            <p:cNvSpPr/>
            <p:nvPr/>
          </p:nvSpPr>
          <p:spPr bwMode="auto">
            <a:xfrm>
              <a:off x="5301539" y="4396741"/>
              <a:ext cx="1023061" cy="1864668"/>
            </a:xfrm>
            <a:prstGeom prst="ellipse">
              <a:avLst/>
            </a:prstGeom>
            <a:noFill/>
            <a:ln w="28575"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mn-ea"/>
                <a:cs typeface="+mn-cs"/>
              </a:endParaRPr>
            </a:p>
          </p:txBody>
        </p:sp>
        <p:sp>
          <p:nvSpPr>
            <p:cNvPr id="26" name="타원 25">
              <a:extLst>
                <a:ext uri="{FF2B5EF4-FFF2-40B4-BE49-F238E27FC236}">
                  <a16:creationId xmlns:a16="http://schemas.microsoft.com/office/drawing/2014/main" id="{0A65C7BE-2E73-40A1-A629-B48ABC901692}"/>
                </a:ext>
              </a:extLst>
            </p:cNvPr>
            <p:cNvSpPr/>
            <p:nvPr/>
          </p:nvSpPr>
          <p:spPr bwMode="auto">
            <a:xfrm>
              <a:off x="8585759" y="771783"/>
              <a:ext cx="1023061" cy="919857"/>
            </a:xfrm>
            <a:prstGeom prst="ellipse">
              <a:avLst/>
            </a:prstGeom>
            <a:noFill/>
            <a:ln w="28575"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mn-ea"/>
                <a:cs typeface="+mn-cs"/>
              </a:endParaRPr>
            </a:p>
          </p:txBody>
        </p:sp>
        <p:cxnSp>
          <p:nvCxnSpPr>
            <p:cNvPr id="27" name="직선 연결선 26">
              <a:extLst>
                <a:ext uri="{FF2B5EF4-FFF2-40B4-BE49-F238E27FC236}">
                  <a16:creationId xmlns:a16="http://schemas.microsoft.com/office/drawing/2014/main" id="{49520360-3153-422F-9105-112CF1E58971}"/>
                </a:ext>
              </a:extLst>
            </p:cNvPr>
            <p:cNvCxnSpPr>
              <a:cxnSpLocks/>
              <a:stCxn id="25" idx="0"/>
            </p:cNvCxnSpPr>
            <p:nvPr/>
          </p:nvCxnSpPr>
          <p:spPr bwMode="auto">
            <a:xfrm flipV="1">
              <a:off x="5813070" y="3388302"/>
              <a:ext cx="282930" cy="1008439"/>
            </a:xfrm>
            <a:prstGeom prst="line">
              <a:avLst/>
            </a:prstGeom>
            <a:solidFill>
              <a:srgbClr val="4F81BD"/>
            </a:solidFill>
            <a:ln w="25400" cap="flat" cmpd="sng" algn="ctr">
              <a:solidFill>
                <a:sysClr val="windowText" lastClr="000000"/>
              </a:solidFill>
              <a:prstDash val="solid"/>
              <a:round/>
              <a:headEnd type="none" w="med" len="med"/>
              <a:tailEnd type="none" w="med" len="med"/>
            </a:ln>
            <a:effectLst/>
          </p:spPr>
        </p:cxnSp>
        <p:cxnSp>
          <p:nvCxnSpPr>
            <p:cNvPr id="28" name="직선 연결선 27">
              <a:extLst>
                <a:ext uri="{FF2B5EF4-FFF2-40B4-BE49-F238E27FC236}">
                  <a16:creationId xmlns:a16="http://schemas.microsoft.com/office/drawing/2014/main" id="{5F317C89-F948-46A4-8D1F-78EA8F2F15F8}"/>
                </a:ext>
              </a:extLst>
            </p:cNvPr>
            <p:cNvCxnSpPr>
              <a:cxnSpLocks/>
            </p:cNvCxnSpPr>
            <p:nvPr/>
          </p:nvCxnSpPr>
          <p:spPr bwMode="auto">
            <a:xfrm flipV="1">
              <a:off x="6408420" y="1477819"/>
              <a:ext cx="2265464" cy="1560826"/>
            </a:xfrm>
            <a:prstGeom prst="line">
              <a:avLst/>
            </a:prstGeom>
            <a:solidFill>
              <a:srgbClr val="4F81BD"/>
            </a:solidFill>
            <a:ln w="25400" cap="flat" cmpd="sng" algn="ctr">
              <a:solidFill>
                <a:sysClr val="windowText" lastClr="000000"/>
              </a:solidFill>
              <a:prstDash val="solid"/>
              <a:round/>
              <a:headEnd type="none" w="med" len="med"/>
              <a:tailEnd type="none" w="med" len="med"/>
            </a:ln>
            <a:effectLst/>
          </p:spPr>
        </p:cxnSp>
        <p:sp>
          <p:nvSpPr>
            <p:cNvPr id="29" name="TextBox 28">
              <a:extLst>
                <a:ext uri="{FF2B5EF4-FFF2-40B4-BE49-F238E27FC236}">
                  <a16:creationId xmlns:a16="http://schemas.microsoft.com/office/drawing/2014/main" id="{D4BE53D0-3DD1-4800-BF32-8D7C32B19544}"/>
                </a:ext>
              </a:extLst>
            </p:cNvPr>
            <p:cNvSpPr txBox="1"/>
            <p:nvPr/>
          </p:nvSpPr>
          <p:spPr>
            <a:xfrm>
              <a:off x="5318252" y="3013506"/>
              <a:ext cx="2632452"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Tahoma"/>
                  <a:ea typeface="+mn-ea"/>
                  <a:cs typeface="+mn-cs"/>
                </a:rPr>
                <a:t>high risk, high return</a:t>
              </a:r>
              <a:endParaRPr kumimoji="0" lang="ko-KR" altLang="en-US" sz="1800" b="1" i="0" u="none" strike="noStrike" kern="1200" cap="none" spc="0" normalizeH="0" baseline="0" noProof="0" dirty="0">
                <a:ln>
                  <a:noFill/>
                </a:ln>
                <a:solidFill>
                  <a:prstClr val="black"/>
                </a:solidFill>
                <a:effectLst/>
                <a:uLnTx/>
                <a:uFillTx/>
                <a:latin typeface="Tahoma"/>
                <a:ea typeface="+mn-ea"/>
                <a:cs typeface="+mn-cs"/>
              </a:endParaRPr>
            </a:p>
          </p:txBody>
        </p:sp>
      </p:grpSp>
      <p:sp>
        <p:nvSpPr>
          <p:cNvPr id="16" name="직사각형 15">
            <a:extLst>
              <a:ext uri="{FF2B5EF4-FFF2-40B4-BE49-F238E27FC236}">
                <a16:creationId xmlns:a16="http://schemas.microsoft.com/office/drawing/2014/main" id="{38DA66CA-1D97-4DD9-9379-B3A1DE2EDF0C}"/>
              </a:ext>
            </a:extLst>
          </p:cNvPr>
          <p:cNvSpPr/>
          <p:nvPr/>
        </p:nvSpPr>
        <p:spPr>
          <a:xfrm>
            <a:off x="7193281" y="5984487"/>
            <a:ext cx="4649314" cy="52533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5492"/>
    </mc:Choice>
    <mc:Fallback xmlns="">
      <p:transition spd="slow" advTm="654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amond(in)">
                                      <p:cBhvr>
                                        <p:cTn id="12" dur="1000"/>
                                        <p:tgtEl>
                                          <p:spTgt spid="24"/>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3"/>
          <p:cNvSpPr txBox="1">
            <a:spLocks noGrp="1"/>
          </p:cNvSpPr>
          <p:nvPr>
            <p:ph type="body" idx="1"/>
          </p:nvPr>
        </p:nvSpPr>
        <p:spPr>
          <a:xfrm>
            <a:off x="-13543" y="881784"/>
            <a:ext cx="11926869" cy="4532898"/>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SzPts val="2300"/>
              <a:buNone/>
            </a:pPr>
            <a:endParaRPr lang="en-US" sz="2400" dirty="0">
              <a:solidFill>
                <a:schemeClr val="dk1"/>
              </a:solidFill>
            </a:endParaRPr>
          </a:p>
          <a:p>
            <a:pPr marL="292100" indent="-292100">
              <a:spcBef>
                <a:spcPts val="0"/>
              </a:spcBef>
              <a:buSzPct val="100000"/>
            </a:pPr>
            <a:r>
              <a:rPr lang="en-US" b="1" dirty="0">
                <a:solidFill>
                  <a:schemeClr val="dk1"/>
                </a:solidFill>
              </a:rPr>
              <a:t>Standard ML platform(s) for EDA and design process modeling</a:t>
            </a:r>
          </a:p>
          <a:p>
            <a:pPr lvl="1">
              <a:spcBef>
                <a:spcPts val="600"/>
              </a:spcBef>
            </a:pPr>
            <a:r>
              <a:rPr lang="en-US" altLang="en-US" sz="2400" dirty="0"/>
              <a:t>Enable design metrics collection, tool/flow model generation, design-adaptive tool/flow configuration, prediction of tool/flow outcomes</a:t>
            </a:r>
          </a:p>
          <a:p>
            <a:pPr marL="50800" indent="0">
              <a:spcBef>
                <a:spcPts val="600"/>
              </a:spcBef>
              <a:buNone/>
            </a:pPr>
            <a:endParaRPr lang="en-US" altLang="en-US" sz="2400" dirty="0"/>
          </a:p>
          <a:p>
            <a:pPr marL="341313" indent="-290513">
              <a:spcBef>
                <a:spcPts val="600"/>
              </a:spcBef>
            </a:pPr>
            <a:r>
              <a:rPr lang="en-US" altLang="en-US" b="1" dirty="0"/>
              <a:t>Datasets to support ML</a:t>
            </a:r>
          </a:p>
          <a:p>
            <a:pPr lvl="1">
              <a:spcBef>
                <a:spcPts val="600"/>
              </a:spcBef>
            </a:pPr>
            <a:r>
              <a:rPr lang="en-US" altLang="en-US" sz="2400" dirty="0"/>
              <a:t>Real and artificial designs  </a:t>
            </a:r>
          </a:p>
          <a:p>
            <a:pPr lvl="1">
              <a:spcBef>
                <a:spcPts val="600"/>
              </a:spcBef>
            </a:pPr>
            <a:r>
              <a:rPr lang="en-US" altLang="en-US" sz="2400" dirty="0"/>
              <a:t>Shared training  </a:t>
            </a:r>
          </a:p>
          <a:p>
            <a:pPr lvl="1">
              <a:spcBef>
                <a:spcPts val="600"/>
              </a:spcBef>
            </a:pPr>
            <a:r>
              <a:rPr lang="en-US" altLang="en-US" sz="2400" dirty="0"/>
              <a:t>Challenges and incentives: “Kaggle for ML in IC design”</a:t>
            </a:r>
          </a:p>
          <a:p>
            <a:pPr lvl="1">
              <a:spcBef>
                <a:spcPts val="600"/>
              </a:spcBef>
            </a:pPr>
            <a:endParaRPr lang="en-US" altLang="en-US" sz="2400" dirty="0"/>
          </a:p>
          <a:p>
            <a:pPr marL="749300" lvl="1" indent="-292100">
              <a:spcBef>
                <a:spcPts val="0"/>
              </a:spcBef>
              <a:buSzPts val="2300"/>
            </a:pPr>
            <a:endParaRPr lang="en-US" sz="2400" b="1" dirty="0">
              <a:solidFill>
                <a:schemeClr val="dk1"/>
              </a:solidFill>
            </a:endParaRPr>
          </a:p>
          <a:p>
            <a:pPr marL="292100" indent="-292100">
              <a:spcBef>
                <a:spcPts val="0"/>
              </a:spcBef>
              <a:buSzPts val="2300"/>
            </a:pPr>
            <a:endParaRPr lang="en-US" b="1" dirty="0">
              <a:solidFill>
                <a:schemeClr val="dk1"/>
              </a:solidFill>
            </a:endParaRPr>
          </a:p>
          <a:p>
            <a:pPr marL="230186" lvl="0" indent="-52386" algn="l" rtl="0">
              <a:lnSpc>
                <a:spcPct val="85000"/>
              </a:lnSpc>
              <a:spcBef>
                <a:spcPts val="1000"/>
              </a:spcBef>
              <a:spcAft>
                <a:spcPts val="0"/>
              </a:spcAft>
              <a:buSzPts val="2800"/>
              <a:buFont typeface="Arial"/>
              <a:buNone/>
            </a:pPr>
            <a:endParaRPr sz="2300" dirty="0"/>
          </a:p>
        </p:txBody>
      </p:sp>
      <p:sp>
        <p:nvSpPr>
          <p:cNvPr id="52" name="Google Shape;52;p13"/>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ML in EDA and IC Design Requires Data and Standards</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Tree>
    <p:extLst>
      <p:ext uri="{BB962C8B-B14F-4D97-AF65-F5344CB8AC3E}">
        <p14:creationId xmlns:p14="http://schemas.microsoft.com/office/powerpoint/2010/main" val="952524633"/>
      </p:ext>
    </p:extLst>
  </p:cSld>
  <p:clrMapOvr>
    <a:masterClrMapping/>
  </p:clrMapOvr>
  <mc:AlternateContent xmlns:mc="http://schemas.openxmlformats.org/markup-compatibility/2006" xmlns:p14="http://schemas.microsoft.com/office/powerpoint/2010/main">
    <mc:Choice Requires="p14">
      <p:transition spd="slow" p14:dur="2000" advTm="26034"/>
    </mc:Choice>
    <mc:Fallback xmlns="">
      <p:transition spd="slow" advTm="2603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5"/>
          <p:cNvSpPr txBox="1"/>
          <p:nvPr/>
        </p:nvSpPr>
        <p:spPr>
          <a:xfrm>
            <a:off x="142874" y="100013"/>
            <a:ext cx="12049125" cy="496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dirty="0">
                <a:solidFill>
                  <a:srgbClr val="495E78"/>
                </a:solidFill>
                <a:latin typeface="Arial"/>
                <a:ea typeface="Arial"/>
                <a:cs typeface="Arial"/>
                <a:sym typeface="Arial"/>
              </a:rPr>
              <a:t>Search Algorithms</a:t>
            </a:r>
            <a:endParaRPr sz="1400" b="0" i="0" u="none" strike="noStrike" cap="none" dirty="0">
              <a:solidFill>
                <a:srgbClr val="495E78"/>
              </a:solidFill>
              <a:latin typeface="Arial"/>
              <a:ea typeface="Arial"/>
              <a:cs typeface="Arial"/>
              <a:sym typeface="Arial"/>
            </a:endParaRPr>
          </a:p>
        </p:txBody>
      </p:sp>
      <p:sp>
        <p:nvSpPr>
          <p:cNvPr id="186" name="Google Shape;186;p45"/>
          <p:cNvSpPr txBox="1"/>
          <p:nvPr/>
        </p:nvSpPr>
        <p:spPr>
          <a:xfrm>
            <a:off x="142874" y="802360"/>
            <a:ext cx="11591397" cy="5665896"/>
          </a:xfrm>
          <a:prstGeom prst="rect">
            <a:avLst/>
          </a:prstGeom>
          <a:noFill/>
          <a:ln>
            <a:noFill/>
          </a:ln>
        </p:spPr>
        <p:txBody>
          <a:bodyPr spcFirstLastPara="1" wrap="square" lIns="91425" tIns="45700" rIns="91425" bIns="45700" anchor="t" anchorCtr="0">
            <a:normAutofit fontScale="92500" lnSpcReduction="10000"/>
          </a:bodyPr>
          <a:lstStyle/>
          <a:p>
            <a:pPr marL="457200" marR="0" lvl="0" indent="-406400" algn="l" rtl="0">
              <a:lnSpc>
                <a:spcPct val="85000"/>
              </a:lnSpc>
              <a:spcBef>
                <a:spcPts val="1000"/>
              </a:spcBef>
              <a:spcAft>
                <a:spcPts val="0"/>
              </a:spcAft>
              <a:buClr>
                <a:srgbClr val="C00000"/>
              </a:buClr>
              <a:buSzPct val="126126"/>
              <a:buFont typeface="Arial"/>
              <a:buChar char="•"/>
            </a:pPr>
            <a:r>
              <a:rPr lang="en-US" sz="2400" b="1" i="0" u="none" strike="noStrike" cap="none" dirty="0">
                <a:solidFill>
                  <a:srgbClr val="000000"/>
                </a:solidFill>
                <a:latin typeface="Arial"/>
                <a:ea typeface="Arial"/>
                <a:cs typeface="Arial"/>
                <a:sym typeface="Arial"/>
              </a:rPr>
              <a:t>Types of search algorithms currently supported by </a:t>
            </a:r>
            <a:r>
              <a:rPr lang="en-US" sz="2400" b="1" i="0" u="none" strike="noStrike" cap="none" dirty="0" err="1">
                <a:solidFill>
                  <a:srgbClr val="000000"/>
                </a:solidFill>
                <a:latin typeface="Arial"/>
                <a:ea typeface="Arial"/>
                <a:cs typeface="Arial"/>
                <a:sym typeface="Arial"/>
              </a:rPr>
              <a:t>AutoTuner</a:t>
            </a:r>
            <a:endParaRPr sz="2400" b="1" i="0" u="none" strike="noStrike" cap="none" dirty="0">
              <a:solidFill>
                <a:srgbClr val="000000"/>
              </a:solidFill>
              <a:latin typeface="Arial"/>
              <a:ea typeface="Arial"/>
              <a:cs typeface="Arial"/>
              <a:sym typeface="Arial"/>
            </a:endParaRPr>
          </a:p>
          <a:p>
            <a:pPr marL="457200" marR="0" lvl="0" indent="-228600" algn="l" rtl="0">
              <a:lnSpc>
                <a:spcPct val="85000"/>
              </a:lnSpc>
              <a:spcBef>
                <a:spcPts val="1000"/>
              </a:spcBef>
              <a:spcAft>
                <a:spcPts val="0"/>
              </a:spcAft>
              <a:buClr>
                <a:srgbClr val="C00000"/>
              </a:buClr>
              <a:buSzPct val="126126"/>
              <a:buFont typeface="Arial"/>
              <a:buNone/>
            </a:pPr>
            <a:endParaRPr sz="2400" b="0" i="0" u="none" strike="noStrike" cap="none" dirty="0">
              <a:solidFill>
                <a:srgbClr val="000000"/>
              </a:solidFill>
              <a:latin typeface="Arial"/>
              <a:ea typeface="Arial"/>
              <a:cs typeface="Arial"/>
              <a:sym typeface="Arial"/>
            </a:endParaRPr>
          </a:p>
          <a:p>
            <a:pPr marL="457200" marR="0" lvl="0" indent="-228600" algn="l" rtl="0">
              <a:lnSpc>
                <a:spcPct val="85000"/>
              </a:lnSpc>
              <a:spcBef>
                <a:spcPts val="1000"/>
              </a:spcBef>
              <a:spcAft>
                <a:spcPts val="0"/>
              </a:spcAft>
              <a:buClr>
                <a:srgbClr val="C00000"/>
              </a:buClr>
              <a:buSzPct val="126126"/>
              <a:buFont typeface="Arial"/>
              <a:buNone/>
            </a:pPr>
            <a:endParaRPr sz="2400" b="0" i="0" u="none" strike="noStrike" cap="none" dirty="0">
              <a:solidFill>
                <a:srgbClr val="000000"/>
              </a:solidFill>
              <a:latin typeface="Arial"/>
              <a:ea typeface="Arial"/>
              <a:cs typeface="Arial"/>
              <a:sym typeface="Arial"/>
            </a:endParaRPr>
          </a:p>
          <a:p>
            <a:pPr marL="457200" marR="0" lvl="0" indent="-228600" algn="l" rtl="0">
              <a:lnSpc>
                <a:spcPct val="85000"/>
              </a:lnSpc>
              <a:spcBef>
                <a:spcPts val="1000"/>
              </a:spcBef>
              <a:spcAft>
                <a:spcPts val="0"/>
              </a:spcAft>
              <a:buClr>
                <a:srgbClr val="C00000"/>
              </a:buClr>
              <a:buSzPct val="126126"/>
              <a:buFont typeface="Arial"/>
              <a:buNone/>
            </a:pPr>
            <a:endParaRPr sz="2400" b="0" i="0" u="none" strike="noStrike" cap="none" dirty="0">
              <a:solidFill>
                <a:srgbClr val="000000"/>
              </a:solidFill>
              <a:latin typeface="Arial"/>
              <a:ea typeface="Arial"/>
              <a:cs typeface="Arial"/>
              <a:sym typeface="Arial"/>
            </a:endParaRPr>
          </a:p>
          <a:p>
            <a:pPr marL="457200" marR="0" lvl="0" indent="-228600" algn="l" rtl="0">
              <a:lnSpc>
                <a:spcPct val="85000"/>
              </a:lnSpc>
              <a:spcBef>
                <a:spcPts val="1000"/>
              </a:spcBef>
              <a:spcAft>
                <a:spcPts val="0"/>
              </a:spcAft>
              <a:buClr>
                <a:srgbClr val="C00000"/>
              </a:buClr>
              <a:buSzPct val="126126"/>
              <a:buFont typeface="Arial"/>
              <a:buNone/>
            </a:pPr>
            <a:endParaRPr sz="2400" b="0" i="0" u="none" strike="noStrike" cap="none" dirty="0">
              <a:solidFill>
                <a:srgbClr val="000000"/>
              </a:solidFill>
              <a:latin typeface="Arial"/>
              <a:ea typeface="Arial"/>
              <a:cs typeface="Arial"/>
              <a:sym typeface="Arial"/>
            </a:endParaRPr>
          </a:p>
          <a:p>
            <a:pPr marL="457200" marR="0" lvl="0" indent="-228600" algn="l" rtl="0">
              <a:lnSpc>
                <a:spcPct val="85000"/>
              </a:lnSpc>
              <a:spcBef>
                <a:spcPts val="1000"/>
              </a:spcBef>
              <a:spcAft>
                <a:spcPts val="0"/>
              </a:spcAft>
              <a:buClr>
                <a:srgbClr val="C00000"/>
              </a:buClr>
              <a:buSzPct val="126126"/>
              <a:buFont typeface="Arial"/>
              <a:buNone/>
            </a:pPr>
            <a:endParaRPr sz="2400" b="0" i="0" u="none" strike="noStrike" cap="none" dirty="0">
              <a:solidFill>
                <a:srgbClr val="000000"/>
              </a:solidFill>
              <a:latin typeface="Arial"/>
              <a:ea typeface="Arial"/>
              <a:cs typeface="Arial"/>
              <a:sym typeface="Arial"/>
            </a:endParaRPr>
          </a:p>
          <a:p>
            <a:pPr marL="457200" marR="0" lvl="0" indent="-228600" algn="l" rtl="0">
              <a:lnSpc>
                <a:spcPct val="85000"/>
              </a:lnSpc>
              <a:spcBef>
                <a:spcPts val="1000"/>
              </a:spcBef>
              <a:spcAft>
                <a:spcPts val="0"/>
              </a:spcAft>
              <a:buClr>
                <a:srgbClr val="C00000"/>
              </a:buClr>
              <a:buSzPct val="126126"/>
              <a:buFont typeface="Arial"/>
              <a:buNone/>
            </a:pPr>
            <a:endParaRPr sz="2400" b="0" i="0" u="none" strike="noStrike" cap="none" dirty="0">
              <a:solidFill>
                <a:srgbClr val="000000"/>
              </a:solidFill>
              <a:latin typeface="Arial"/>
              <a:ea typeface="Arial"/>
              <a:cs typeface="Arial"/>
              <a:sym typeface="Arial"/>
            </a:endParaRPr>
          </a:p>
          <a:p>
            <a:pPr marL="50800" marR="0" lvl="0" indent="0" algn="l" rtl="0">
              <a:lnSpc>
                <a:spcPct val="85000"/>
              </a:lnSpc>
              <a:spcBef>
                <a:spcPts val="1000"/>
              </a:spcBef>
              <a:spcAft>
                <a:spcPts val="0"/>
              </a:spcAft>
              <a:buClr>
                <a:srgbClr val="C00000"/>
              </a:buClr>
              <a:buSzPct val="126126"/>
              <a:buFont typeface="Arial"/>
              <a:buNone/>
            </a:pPr>
            <a:endParaRPr sz="2400" b="0" i="0" u="none" strike="noStrike" cap="none" dirty="0">
              <a:solidFill>
                <a:srgbClr val="000000"/>
              </a:solidFill>
              <a:latin typeface="Arial"/>
              <a:ea typeface="Arial"/>
              <a:cs typeface="Arial"/>
              <a:sym typeface="Arial"/>
            </a:endParaRPr>
          </a:p>
          <a:p>
            <a:pPr marL="457200" marR="0" lvl="0" indent="-228600" algn="l" rtl="0">
              <a:lnSpc>
                <a:spcPct val="85000"/>
              </a:lnSpc>
              <a:spcBef>
                <a:spcPts val="1000"/>
              </a:spcBef>
              <a:spcAft>
                <a:spcPts val="0"/>
              </a:spcAft>
              <a:buClr>
                <a:srgbClr val="C00000"/>
              </a:buClr>
              <a:buSzPct val="126126"/>
              <a:buFont typeface="Arial"/>
              <a:buNone/>
            </a:pPr>
            <a:endParaRPr sz="2400" b="1" i="0" u="none" strike="noStrike" cap="none" dirty="0">
              <a:solidFill>
                <a:srgbClr val="000000"/>
              </a:solidFill>
              <a:latin typeface="Arial"/>
              <a:ea typeface="Arial"/>
              <a:cs typeface="Arial"/>
              <a:sym typeface="Arial"/>
            </a:endParaRPr>
          </a:p>
          <a:p>
            <a:pPr marL="457200" marR="0" lvl="0" indent="-406400" algn="l" rtl="0">
              <a:lnSpc>
                <a:spcPct val="85000"/>
              </a:lnSpc>
              <a:spcBef>
                <a:spcPts val="1000"/>
              </a:spcBef>
              <a:spcAft>
                <a:spcPts val="0"/>
              </a:spcAft>
              <a:buClr>
                <a:srgbClr val="C00000"/>
              </a:buClr>
              <a:buSzPct val="126126"/>
              <a:buFont typeface="Arial"/>
              <a:buChar char="•"/>
            </a:pPr>
            <a:r>
              <a:rPr lang="en-US" sz="2400" b="1" i="0" u="none" strike="noStrike" cap="none" dirty="0">
                <a:solidFill>
                  <a:srgbClr val="000000"/>
                </a:solidFill>
                <a:latin typeface="Arial"/>
                <a:ea typeface="Arial"/>
                <a:cs typeface="Arial"/>
                <a:sym typeface="Arial"/>
              </a:rPr>
              <a:t>Each algorithm has its pros and cons depending on: </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ct val="126126"/>
              <a:buFont typeface="Arial"/>
              <a:buChar char="•"/>
            </a:pPr>
            <a:r>
              <a:rPr lang="en-US" sz="2400" b="0" i="0" u="none" strike="noStrike" cap="none" dirty="0">
                <a:solidFill>
                  <a:srgbClr val="000000"/>
                </a:solidFill>
                <a:latin typeface="Arial"/>
                <a:ea typeface="Arial"/>
                <a:cs typeface="Arial"/>
                <a:sym typeface="Arial"/>
              </a:rPr>
              <a:t>Difficulty of the target black box problem</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ct val="126126"/>
              <a:buFont typeface="Arial"/>
              <a:buChar char="•"/>
            </a:pPr>
            <a:r>
              <a:rPr lang="en-US" sz="2400" b="0" i="0" u="none" strike="noStrike" cap="none" dirty="0">
                <a:solidFill>
                  <a:srgbClr val="000000"/>
                </a:solidFill>
                <a:latin typeface="Arial"/>
                <a:ea typeface="Arial"/>
                <a:cs typeface="Arial"/>
                <a:sym typeface="Arial"/>
              </a:rPr>
              <a:t>Number of hyperparameters</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ct val="126126"/>
              <a:buFont typeface="Arial"/>
              <a:buChar char="•"/>
            </a:pPr>
            <a:r>
              <a:rPr lang="en-US" sz="2400" b="0" i="0" u="none" strike="noStrike" cap="none" dirty="0">
                <a:solidFill>
                  <a:srgbClr val="000000"/>
                </a:solidFill>
                <a:latin typeface="Arial"/>
                <a:ea typeface="Arial"/>
                <a:cs typeface="Arial"/>
                <a:sym typeface="Arial"/>
              </a:rPr>
              <a:t>Type of hyperparameters (continuous, discrete, mixed)</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ct val="126126"/>
              <a:buFont typeface="Arial"/>
              <a:buChar char="•"/>
            </a:pPr>
            <a:r>
              <a:rPr lang="en-US" sz="2400" b="0" i="0" u="none" strike="noStrike" cap="none" dirty="0">
                <a:solidFill>
                  <a:srgbClr val="000000"/>
                </a:solidFill>
                <a:latin typeface="Arial"/>
                <a:ea typeface="Arial"/>
                <a:cs typeface="Arial"/>
                <a:sym typeface="Arial"/>
              </a:rPr>
              <a:t>Degree of parallelization, and whether synchronous / asynchronous</a:t>
            </a:r>
            <a:endParaRPr sz="1400" b="0" i="0" u="none" strike="noStrike" cap="none" dirty="0">
              <a:solidFill>
                <a:srgbClr val="000000"/>
              </a:solidFill>
              <a:latin typeface="Arial"/>
              <a:ea typeface="Arial"/>
              <a:cs typeface="Arial"/>
              <a:sym typeface="Arial"/>
            </a:endParaRPr>
          </a:p>
        </p:txBody>
      </p:sp>
      <p:graphicFrame>
        <p:nvGraphicFramePr>
          <p:cNvPr id="187" name="Google Shape;187;p45"/>
          <p:cNvGraphicFramePr/>
          <p:nvPr>
            <p:extLst>
              <p:ext uri="{D42A27DB-BD31-4B8C-83A1-F6EECF244321}">
                <p14:modId xmlns:p14="http://schemas.microsoft.com/office/powerpoint/2010/main" val="667658018"/>
              </p:ext>
            </p:extLst>
          </p:nvPr>
        </p:nvGraphicFramePr>
        <p:xfrm>
          <a:off x="1124178" y="1284220"/>
          <a:ext cx="8844300" cy="2560390"/>
        </p:xfrm>
        <a:graphic>
          <a:graphicData uri="http://schemas.openxmlformats.org/drawingml/2006/table">
            <a:tbl>
              <a:tblPr firstRow="1" firstCol="1">
                <a:noFill/>
                <a:tableStyleId>{51A9FA9C-B705-4903-BAE5-B3EDAE414CFF}</a:tableStyleId>
              </a:tblPr>
              <a:tblGrid>
                <a:gridCol w="2797825">
                  <a:extLst>
                    <a:ext uri="{9D8B030D-6E8A-4147-A177-3AD203B41FA5}">
                      <a16:colId xmlns:a16="http://schemas.microsoft.com/office/drawing/2014/main" val="20000"/>
                    </a:ext>
                  </a:extLst>
                </a:gridCol>
                <a:gridCol w="1266950">
                  <a:extLst>
                    <a:ext uri="{9D8B030D-6E8A-4147-A177-3AD203B41FA5}">
                      <a16:colId xmlns:a16="http://schemas.microsoft.com/office/drawing/2014/main" val="20001"/>
                    </a:ext>
                  </a:extLst>
                </a:gridCol>
                <a:gridCol w="506775">
                  <a:extLst>
                    <a:ext uri="{9D8B030D-6E8A-4147-A177-3AD203B41FA5}">
                      <a16:colId xmlns:a16="http://schemas.microsoft.com/office/drawing/2014/main" val="20002"/>
                    </a:ext>
                  </a:extLst>
                </a:gridCol>
                <a:gridCol w="1300000">
                  <a:extLst>
                    <a:ext uri="{9D8B030D-6E8A-4147-A177-3AD203B41FA5}">
                      <a16:colId xmlns:a16="http://schemas.microsoft.com/office/drawing/2014/main" val="20003"/>
                    </a:ext>
                  </a:extLst>
                </a:gridCol>
                <a:gridCol w="2972750">
                  <a:extLst>
                    <a:ext uri="{9D8B030D-6E8A-4147-A177-3AD203B41FA5}">
                      <a16:colId xmlns:a16="http://schemas.microsoft.com/office/drawing/2014/main" val="20004"/>
                    </a:ext>
                  </a:extLst>
                </a:gridCol>
              </a:tblGrid>
              <a:tr h="2095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Types</a:t>
                      </a:r>
                      <a:endParaRPr sz="1400" b="1" i="0" u="none" strike="noStrike" cap="none" dirty="0">
                        <a:solidFill>
                          <a:srgbClr val="FFFFFF"/>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Name</a:t>
                      </a:r>
                      <a:endParaRPr sz="1400" b="1" i="0" u="none" strike="noStrike" cap="none">
                        <a:solidFill>
                          <a:srgbClr val="FFFFFF"/>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Year</a:t>
                      </a:r>
                      <a:endParaRPr sz="1400" b="1" i="0" u="none" strike="noStrike" cap="none">
                        <a:solidFill>
                          <a:srgbClr val="FFFFFF"/>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Author</a:t>
                      </a:r>
                      <a:endParaRPr sz="1400" b="1" i="0" u="none" strike="noStrike" cap="none">
                        <a:solidFill>
                          <a:srgbClr val="FFFFFF"/>
                        </a:solidFill>
                        <a:latin typeface="Arial"/>
                        <a:ea typeface="Arial"/>
                        <a:cs typeface="Arial"/>
                        <a:sym typeface="Arial"/>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Affiliation</a:t>
                      </a:r>
                      <a:endParaRPr sz="1400" b="1" i="0" u="none" strike="noStrike" cap="none">
                        <a:solidFill>
                          <a:srgbClr val="FFFFFF"/>
                        </a:solidFill>
                        <a:latin typeface="Arial"/>
                        <a:ea typeface="Arial"/>
                        <a:cs typeface="Arial"/>
                        <a:sym typeface="Arial"/>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095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Random/Grid search</a:t>
                      </a:r>
                      <a:endParaRPr sz="1400" b="0" i="0" u="none" strike="noStrike" cap="none" dirty="0">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Random /Grid search</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　</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　</a:t>
                      </a:r>
                      <a:endParaRPr sz="1400" b="0" i="0" u="none" strike="noStrike" cap="none">
                        <a:solidFill>
                          <a:srgbClr val="000000"/>
                        </a:solidFill>
                        <a:latin typeface="Arial"/>
                        <a:ea typeface="Arial"/>
                        <a:cs typeface="Arial"/>
                        <a:sym typeface="Arial"/>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　</a:t>
                      </a:r>
                      <a:endParaRPr sz="1400" b="0" i="0" u="none" strike="noStrike" cap="none">
                        <a:solidFill>
                          <a:srgbClr val="000000"/>
                        </a:solidFill>
                        <a:latin typeface="Arial"/>
                        <a:ea typeface="Arial"/>
                        <a:cs typeface="Arial"/>
                        <a:sym typeface="Arial"/>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095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Population Based Training</a:t>
                      </a:r>
                      <a:endParaRPr sz="1400" b="0" i="0" u="none" strike="noStrike" cap="none" dirty="0">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PBT</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2017</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 Jaderberg</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Google Deepmind</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095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Tree </a:t>
                      </a:r>
                      <a:r>
                        <a:rPr lang="en-US" sz="1400" u="none" strike="noStrike" cap="none" dirty="0" err="1"/>
                        <a:t>Parzen</a:t>
                      </a:r>
                      <a:r>
                        <a:rPr lang="en-US" sz="1400" u="none" strike="noStrike" cap="none" dirty="0"/>
                        <a:t> Estimator (TPE)</a:t>
                      </a:r>
                      <a:endParaRPr sz="1400" b="0" i="0" u="none" strike="noStrike" cap="none" dirty="0">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HyperOpt</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2013</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J. Bergstra</a:t>
                      </a:r>
                      <a:endParaRPr sz="1400" b="0" i="0" u="none" strike="noStrike" cap="none">
                        <a:solidFill>
                          <a:srgbClr val="000000"/>
                        </a:solidFill>
                        <a:latin typeface="Arial"/>
                        <a:ea typeface="Arial"/>
                        <a:cs typeface="Arial"/>
                        <a:sym typeface="Arial"/>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Rowland Institute at Harvard</a:t>
                      </a:r>
                      <a:endParaRPr sz="1400" b="0" i="0" u="none" strike="noStrike" cap="none">
                        <a:solidFill>
                          <a:srgbClr val="000000"/>
                        </a:solidFill>
                        <a:latin typeface="Arial"/>
                        <a:ea typeface="Arial"/>
                        <a:cs typeface="Arial"/>
                        <a:sym typeface="Arial"/>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095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Bayesian + Multi-Armed Bandit </a:t>
                      </a:r>
                      <a:endParaRPr sz="1400" b="0" i="0" u="none" strike="noStrike" cap="none" dirty="0">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AxSearch</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2019</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 Letham</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Facebook</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095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TPE + CMA-ES</a:t>
                      </a:r>
                      <a:r>
                        <a:rPr lang="en-US" sz="1400" u="none" strike="noStrike" cap="none" baseline="30000" dirty="0"/>
                        <a:t>†</a:t>
                      </a:r>
                      <a:endParaRPr sz="1400" b="0" i="0" u="none" strike="noStrike" cap="none" baseline="30000" dirty="0">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Optuna</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2019</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 Akiba</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Preferred Network, Inc.</a:t>
                      </a:r>
                      <a:endParaRPr sz="1400" b="0" i="0" u="none" strike="noStrike" cap="none">
                        <a:solidFill>
                          <a:srgbClr val="000000"/>
                        </a:solidFill>
                        <a:latin typeface="Arial"/>
                        <a:ea typeface="Arial"/>
                        <a:cs typeface="Arial"/>
                        <a:sym typeface="Arial"/>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095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Evolutionary Algorithm </a:t>
                      </a:r>
                      <a:br>
                        <a:rPr lang="en-US" sz="1400" u="none" strike="noStrike" cap="none" dirty="0"/>
                      </a:br>
                      <a:r>
                        <a:rPr lang="en-US" sz="1400" u="none" strike="noStrike" cap="none" dirty="0"/>
                        <a:t>(Gradient-free optimization)</a:t>
                      </a:r>
                      <a:endParaRPr sz="1400" b="0" i="0" u="none" strike="noStrike" cap="none" dirty="0">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Nevergrad</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t>2018</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J. Rapin</a:t>
                      </a:r>
                      <a:endParaRPr sz="1400" b="0" i="0" u="none" strike="noStrike" cap="none">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Facebook</a:t>
                      </a:r>
                      <a:endParaRPr sz="1400" b="0" i="0" u="none" strike="noStrike" cap="none" dirty="0">
                        <a:solidFill>
                          <a:srgbClr val="000000"/>
                        </a:solidFill>
                        <a:latin typeface="Malgun Gothic"/>
                        <a:ea typeface="Malgun Gothic"/>
                        <a:cs typeface="Malgun Gothic"/>
                        <a:sym typeface="Malgun Gothic"/>
                      </a:endParaRPr>
                    </a:p>
                  </a:txBody>
                  <a:tcPr marL="45725" marR="457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88" name="Google Shape;188;p45"/>
          <p:cNvSpPr txBox="1"/>
          <p:nvPr/>
        </p:nvSpPr>
        <p:spPr>
          <a:xfrm>
            <a:off x="1066176" y="3844540"/>
            <a:ext cx="61047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baseline="30000">
                <a:solidFill>
                  <a:srgbClr val="000000"/>
                </a:solidFill>
                <a:latin typeface="Arial"/>
                <a:ea typeface="Arial"/>
                <a:cs typeface="Arial"/>
                <a:sym typeface="Arial"/>
              </a:rPr>
              <a:t>†</a:t>
            </a:r>
            <a:r>
              <a:rPr lang="en-US" sz="1400" b="0" i="0" u="none" strike="noStrike" cap="none">
                <a:solidFill>
                  <a:srgbClr val="000000"/>
                </a:solidFill>
                <a:latin typeface="Arial"/>
                <a:ea typeface="Arial"/>
                <a:cs typeface="Arial"/>
                <a:sym typeface="Arial"/>
              </a:rPr>
              <a:t>CMA-ES: Covariance matrix adaptation evolution strategy</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39578"/>
    </mc:Choice>
    <mc:Fallback xmlns="">
      <p:transition spd="slow" advTm="3957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6"/>
          <p:cNvSpPr txBox="1"/>
          <p:nvPr/>
        </p:nvSpPr>
        <p:spPr>
          <a:xfrm>
            <a:off x="142874" y="100013"/>
            <a:ext cx="12049125" cy="496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dirty="0">
                <a:solidFill>
                  <a:srgbClr val="495E78"/>
                </a:solidFill>
                <a:latin typeface="Arial"/>
                <a:ea typeface="Arial"/>
                <a:cs typeface="Arial"/>
                <a:sym typeface="Arial"/>
              </a:rPr>
              <a:t>Search Algorithm Usage Strategy: Considerations (1)</a:t>
            </a:r>
            <a:endParaRPr sz="1400" b="0" i="0" u="none" strike="noStrike" cap="none" dirty="0">
              <a:solidFill>
                <a:srgbClr val="495E78"/>
              </a:solidFill>
              <a:latin typeface="Arial"/>
              <a:ea typeface="Arial"/>
              <a:cs typeface="Arial"/>
              <a:sym typeface="Arial"/>
            </a:endParaRPr>
          </a:p>
        </p:txBody>
      </p:sp>
      <p:sp>
        <p:nvSpPr>
          <p:cNvPr id="194" name="Google Shape;194;p46"/>
          <p:cNvSpPr txBox="1"/>
          <p:nvPr/>
        </p:nvSpPr>
        <p:spPr>
          <a:xfrm>
            <a:off x="142874" y="938321"/>
            <a:ext cx="11591397" cy="5253279"/>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85000"/>
              </a:lnSpc>
              <a:spcBef>
                <a:spcPts val="1000"/>
              </a:spcBef>
              <a:spcAft>
                <a:spcPts val="0"/>
              </a:spcAft>
              <a:buClr>
                <a:srgbClr val="C00000"/>
              </a:buClr>
              <a:buSzPts val="2800"/>
              <a:buFont typeface="Arial"/>
              <a:buChar char="•"/>
            </a:pPr>
            <a:r>
              <a:rPr lang="en-US" sz="2800" b="0" i="0" u="none" strike="noStrike" cap="none" dirty="0">
                <a:solidFill>
                  <a:srgbClr val="000000"/>
                </a:solidFill>
                <a:latin typeface="Arial"/>
                <a:ea typeface="Arial"/>
                <a:cs typeface="Arial"/>
                <a:sym typeface="Arial"/>
              </a:rPr>
              <a:t>Considerations for </a:t>
            </a:r>
            <a:r>
              <a:rPr lang="en-US" sz="2800" b="1" i="0" u="none" strike="noStrike" cap="none" dirty="0">
                <a:solidFill>
                  <a:srgbClr val="C00000"/>
                </a:solidFill>
                <a:latin typeface="Arial"/>
                <a:ea typeface="Arial"/>
                <a:cs typeface="Arial"/>
                <a:sym typeface="Arial"/>
              </a:rPr>
              <a:t>RTL-to-GDS</a:t>
            </a:r>
            <a:r>
              <a:rPr lang="en-US" sz="2800" b="0" i="0" u="none" strike="noStrike" cap="none" dirty="0">
                <a:solidFill>
                  <a:srgbClr val="000000"/>
                </a:solidFill>
                <a:latin typeface="Arial"/>
                <a:ea typeface="Arial"/>
                <a:cs typeface="Arial"/>
                <a:sym typeface="Arial"/>
              </a:rPr>
              <a:t> domain</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Problem size: Big</a:t>
            </a:r>
            <a:endParaRPr sz="1400" b="0" i="0" u="none" strike="noStrike" cap="none" dirty="0">
              <a:solidFill>
                <a:srgbClr val="000000"/>
              </a:solidFill>
              <a:latin typeface="Arial"/>
              <a:ea typeface="Arial"/>
              <a:cs typeface="Arial"/>
              <a:sym typeface="Arial"/>
            </a:endParaRPr>
          </a:p>
          <a:p>
            <a:pPr marL="1371600" marR="0" lvl="2" indent="-406400" algn="l" rtl="0">
              <a:lnSpc>
                <a:spcPct val="85000"/>
              </a:lnSpc>
              <a:spcBef>
                <a:spcPts val="1000"/>
              </a:spcBef>
              <a:spcAft>
                <a:spcPts val="0"/>
              </a:spcAft>
              <a:buClr>
                <a:srgbClr val="C00000"/>
              </a:buClr>
              <a:buSzPts val="2800"/>
              <a:buFont typeface="Arial"/>
              <a:buChar char="•"/>
            </a:pPr>
            <a:r>
              <a:rPr lang="en-US" sz="2000" b="0" i="0" u="none" strike="noStrike" cap="none" dirty="0">
                <a:solidFill>
                  <a:srgbClr val="000000"/>
                </a:solidFill>
                <a:latin typeface="Arial"/>
                <a:ea typeface="Arial"/>
                <a:cs typeface="Arial"/>
                <a:sym typeface="Arial"/>
              </a:rPr>
              <a:t>Long runtime for each trial</a:t>
            </a:r>
            <a:endParaRPr sz="2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Difficult: Many infeasible input parameter combinations for hyperparameters</a:t>
            </a:r>
            <a:endParaRPr sz="1400" b="0" i="0" u="none" strike="noStrike" cap="none" dirty="0">
              <a:solidFill>
                <a:srgbClr val="000000"/>
              </a:solidFill>
              <a:latin typeface="Arial"/>
              <a:ea typeface="Arial"/>
              <a:cs typeface="Arial"/>
              <a:sym typeface="Arial"/>
            </a:endParaRPr>
          </a:p>
          <a:p>
            <a:pPr marL="1371600" marR="0" lvl="2" indent="-406400" algn="l" rtl="0">
              <a:lnSpc>
                <a:spcPct val="85000"/>
              </a:lnSpc>
              <a:spcBef>
                <a:spcPts val="1000"/>
              </a:spcBef>
              <a:spcAft>
                <a:spcPts val="0"/>
              </a:spcAft>
              <a:buClr>
                <a:srgbClr val="C00000"/>
              </a:buClr>
              <a:buSzPts val="2800"/>
              <a:buFont typeface="Arial"/>
              <a:buChar char="•"/>
            </a:pPr>
            <a:r>
              <a:rPr lang="en-US" sz="2000" b="0" i="0" u="none" strike="noStrike" cap="none" dirty="0">
                <a:solidFill>
                  <a:srgbClr val="000000"/>
                </a:solidFill>
                <a:latin typeface="Arial"/>
                <a:ea typeface="Arial"/>
                <a:cs typeface="Arial"/>
                <a:sym typeface="Arial"/>
              </a:rPr>
              <a:t>Active exploration is required to find feasible starting points</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Mixed types: continuous and discrete parameters</a:t>
            </a:r>
            <a:endParaRPr sz="1400" b="0" i="0" u="none" strike="noStrike" cap="none" dirty="0">
              <a:solidFill>
                <a:srgbClr val="000000"/>
              </a:solidFill>
              <a:latin typeface="Arial"/>
              <a:ea typeface="Arial"/>
              <a:cs typeface="Arial"/>
              <a:sym typeface="Arial"/>
            </a:endParaRPr>
          </a:p>
          <a:p>
            <a:pPr marL="1371600" marR="0" lvl="2" indent="-406400" algn="l" rtl="0">
              <a:lnSpc>
                <a:spcPct val="85000"/>
              </a:lnSpc>
              <a:spcBef>
                <a:spcPts val="1000"/>
              </a:spcBef>
              <a:spcAft>
                <a:spcPts val="0"/>
              </a:spcAft>
              <a:buClr>
                <a:srgbClr val="C00000"/>
              </a:buClr>
              <a:buSzPts val="2800"/>
              <a:buFont typeface="Arial"/>
              <a:buChar char="•"/>
            </a:pPr>
            <a:r>
              <a:rPr lang="en-US" sz="2000" b="0" i="0" u="none" strike="noStrike" cap="none" dirty="0">
                <a:solidFill>
                  <a:srgbClr val="000000"/>
                </a:solidFill>
                <a:latin typeface="Arial"/>
                <a:ea typeface="Arial"/>
                <a:cs typeface="Arial"/>
                <a:sym typeface="Arial"/>
              </a:rPr>
              <a:t>Some Bayesian optimization algorithms do not support discrete parameters</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CAD Tool noise: influence on the final QoR from very small variations in input values</a:t>
            </a:r>
            <a:endParaRPr sz="1400" b="0" i="0" u="none" strike="noStrike" cap="none" dirty="0">
              <a:solidFill>
                <a:srgbClr val="000000"/>
              </a:solidFill>
              <a:latin typeface="Arial"/>
              <a:ea typeface="Arial"/>
              <a:cs typeface="Arial"/>
              <a:sym typeface="Arial"/>
            </a:endParaRPr>
          </a:p>
          <a:p>
            <a:pPr marL="914400" marR="0" lvl="1" indent="-228600" algn="l" rtl="0">
              <a:lnSpc>
                <a:spcPct val="85000"/>
              </a:lnSpc>
              <a:spcBef>
                <a:spcPts val="1000"/>
              </a:spcBef>
              <a:spcAft>
                <a:spcPts val="0"/>
              </a:spcAft>
              <a:buClr>
                <a:srgbClr val="C00000"/>
              </a:buClr>
              <a:buSzPts val="2800"/>
              <a:buFont typeface="Arial"/>
              <a:buNone/>
            </a:pPr>
            <a:endParaRPr sz="2000" b="0" i="0" u="none" strike="noStrike" cap="none" dirty="0">
              <a:solidFill>
                <a:srgbClr val="000000"/>
              </a:solidFill>
              <a:latin typeface="Arial"/>
              <a:ea typeface="Arial"/>
              <a:cs typeface="Arial"/>
              <a:sym typeface="Arial"/>
            </a:endParaRPr>
          </a:p>
          <a:p>
            <a:pPr marL="914400" marR="0" lvl="1" indent="-228600" algn="l" rtl="0">
              <a:lnSpc>
                <a:spcPct val="85000"/>
              </a:lnSpc>
              <a:spcBef>
                <a:spcPts val="1000"/>
              </a:spcBef>
              <a:spcAft>
                <a:spcPts val="0"/>
              </a:spcAft>
              <a:buClr>
                <a:srgbClr val="C00000"/>
              </a:buClr>
              <a:buSzPts val="2800"/>
              <a:buFont typeface="Arial"/>
              <a:buNone/>
            </a:pPr>
            <a:endParaRPr sz="2800" b="0" i="0" u="none" strike="noStrike" cap="none" dirty="0">
              <a:solidFill>
                <a:srgbClr val="000000"/>
              </a:solidFill>
              <a:latin typeface="Arial"/>
              <a:ea typeface="Arial"/>
              <a:cs typeface="Arial"/>
              <a:sym typeface="Arial"/>
            </a:endParaRPr>
          </a:p>
          <a:p>
            <a:pPr marL="914400" marR="0" lvl="1" indent="-228600" algn="l" rtl="0">
              <a:lnSpc>
                <a:spcPct val="85000"/>
              </a:lnSpc>
              <a:spcBef>
                <a:spcPts val="1000"/>
              </a:spcBef>
              <a:spcAft>
                <a:spcPts val="0"/>
              </a:spcAft>
              <a:buClr>
                <a:srgbClr val="C00000"/>
              </a:buClr>
              <a:buSzPts val="2800"/>
              <a:buFont typeface="Arial"/>
              <a:buNone/>
            </a:pPr>
            <a:endParaRPr sz="28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60778"/>
    </mc:Choice>
    <mc:Fallback xmlns="">
      <p:transition spd="slow" advTm="6077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7"/>
          <p:cNvSpPr txBox="1"/>
          <p:nvPr/>
        </p:nvSpPr>
        <p:spPr>
          <a:xfrm>
            <a:off x="142874" y="100013"/>
            <a:ext cx="12049125" cy="496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dirty="0">
                <a:solidFill>
                  <a:srgbClr val="495E78"/>
                </a:solidFill>
                <a:latin typeface="Arial"/>
                <a:ea typeface="Arial"/>
                <a:cs typeface="Arial"/>
                <a:sym typeface="Arial"/>
              </a:rPr>
              <a:t>Search Algorithm Usage Strategy: Considerations (2)</a:t>
            </a:r>
            <a:endParaRPr sz="1400" b="0" i="0" u="none" strike="noStrike" cap="none" dirty="0">
              <a:solidFill>
                <a:srgbClr val="495E78"/>
              </a:solidFill>
              <a:latin typeface="Arial"/>
              <a:ea typeface="Arial"/>
              <a:cs typeface="Arial"/>
              <a:sym typeface="Arial"/>
            </a:endParaRPr>
          </a:p>
        </p:txBody>
      </p:sp>
      <p:sp>
        <p:nvSpPr>
          <p:cNvPr id="200" name="Google Shape;200;p47"/>
          <p:cNvSpPr txBox="1"/>
          <p:nvPr/>
        </p:nvSpPr>
        <p:spPr>
          <a:xfrm>
            <a:off x="142874" y="670883"/>
            <a:ext cx="11591397" cy="5253279"/>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85000"/>
              </a:lnSpc>
              <a:spcBef>
                <a:spcPts val="1000"/>
              </a:spcBef>
              <a:spcAft>
                <a:spcPts val="0"/>
              </a:spcAft>
              <a:buClr>
                <a:srgbClr val="C00000"/>
              </a:buClr>
              <a:buSzPts val="2800"/>
              <a:buFont typeface="Arial"/>
              <a:buChar char="•"/>
            </a:pPr>
            <a:r>
              <a:rPr lang="en-US" sz="2800" b="0" i="0" u="none" strike="noStrike" cap="none" dirty="0">
                <a:solidFill>
                  <a:srgbClr val="000000"/>
                </a:solidFill>
                <a:latin typeface="Arial"/>
                <a:ea typeface="Arial"/>
                <a:cs typeface="Arial"/>
                <a:sym typeface="Arial"/>
              </a:rPr>
              <a:t>Considerations for algorithm selection</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Most time-consuming stage is detailed routing</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The runtime required per trial varies greatly</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Each algorithm has different strategy of exploration and exploitation</a:t>
            </a:r>
            <a:endParaRPr sz="1400" b="0" i="0" u="none" strike="noStrike" cap="none" dirty="0">
              <a:solidFill>
                <a:srgbClr val="000000"/>
              </a:solidFill>
              <a:latin typeface="Arial"/>
              <a:ea typeface="Arial"/>
              <a:cs typeface="Arial"/>
              <a:sym typeface="Arial"/>
            </a:endParaRPr>
          </a:p>
          <a:p>
            <a:pPr marL="914400" marR="0" lvl="1" indent="-228600" algn="l" rtl="0">
              <a:lnSpc>
                <a:spcPct val="85000"/>
              </a:lnSpc>
              <a:spcBef>
                <a:spcPts val="1000"/>
              </a:spcBef>
              <a:spcAft>
                <a:spcPts val="0"/>
              </a:spcAft>
              <a:buClr>
                <a:srgbClr val="C00000"/>
              </a:buClr>
              <a:buSzPts val="2800"/>
              <a:buFont typeface="Arial"/>
              <a:buNone/>
            </a:pPr>
            <a:endParaRPr sz="2400" b="0" i="0" u="none" strike="noStrike" cap="none" dirty="0">
              <a:solidFill>
                <a:srgbClr val="000000"/>
              </a:solidFill>
              <a:latin typeface="Arial"/>
              <a:ea typeface="Arial"/>
              <a:cs typeface="Arial"/>
              <a:sym typeface="Arial"/>
            </a:endParaRPr>
          </a:p>
          <a:p>
            <a:pPr marL="914400" marR="0" lvl="1" indent="-228600" algn="l" rtl="0">
              <a:lnSpc>
                <a:spcPct val="85000"/>
              </a:lnSpc>
              <a:spcBef>
                <a:spcPts val="1000"/>
              </a:spcBef>
              <a:spcAft>
                <a:spcPts val="0"/>
              </a:spcAft>
              <a:buClr>
                <a:srgbClr val="C00000"/>
              </a:buClr>
              <a:buSzPts val="2800"/>
              <a:buFont typeface="Arial"/>
              <a:buNone/>
            </a:pPr>
            <a:endParaRPr sz="2800" b="0" i="0" u="none" strike="noStrike" cap="none" dirty="0">
              <a:solidFill>
                <a:srgbClr val="000000"/>
              </a:solidFill>
              <a:latin typeface="Arial"/>
              <a:ea typeface="Arial"/>
              <a:cs typeface="Arial"/>
              <a:sym typeface="Arial"/>
            </a:endParaRPr>
          </a:p>
          <a:p>
            <a:pPr marL="508000" marR="0" lvl="1" indent="0" algn="l" rtl="0">
              <a:lnSpc>
                <a:spcPct val="85000"/>
              </a:lnSpc>
              <a:spcBef>
                <a:spcPts val="1000"/>
              </a:spcBef>
              <a:spcAft>
                <a:spcPts val="0"/>
              </a:spcAft>
              <a:buClr>
                <a:srgbClr val="C00000"/>
              </a:buClr>
              <a:buSzPts val="2800"/>
              <a:buFont typeface="Arial"/>
              <a:buNone/>
            </a:pPr>
            <a:endParaRPr sz="2800" b="0" i="0" u="none" strike="noStrike" cap="none" dirty="0">
              <a:solidFill>
                <a:srgbClr val="000000"/>
              </a:solidFill>
              <a:latin typeface="Arial"/>
              <a:ea typeface="Arial"/>
              <a:cs typeface="Arial"/>
              <a:sym typeface="Arial"/>
            </a:endParaRPr>
          </a:p>
        </p:txBody>
      </p:sp>
      <p:grpSp>
        <p:nvGrpSpPr>
          <p:cNvPr id="201" name="Google Shape;201;p47"/>
          <p:cNvGrpSpPr/>
          <p:nvPr/>
        </p:nvGrpSpPr>
        <p:grpSpPr>
          <a:xfrm>
            <a:off x="270695" y="2711040"/>
            <a:ext cx="1133644" cy="1451364"/>
            <a:chOff x="270695" y="3061900"/>
            <a:chExt cx="1133644" cy="1451364"/>
          </a:xfrm>
        </p:grpSpPr>
        <p:sp>
          <p:nvSpPr>
            <p:cNvPr id="202" name="Google Shape;202;p47"/>
            <p:cNvSpPr txBox="1"/>
            <p:nvPr/>
          </p:nvSpPr>
          <p:spPr>
            <a:xfrm>
              <a:off x="270695" y="3061900"/>
              <a:ext cx="11336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worker 1:</a:t>
              </a:r>
              <a:endParaRPr sz="1400" b="0" i="0" u="none" strike="noStrike" cap="none">
                <a:solidFill>
                  <a:srgbClr val="000000"/>
                </a:solidFill>
                <a:latin typeface="Arial"/>
                <a:ea typeface="Arial"/>
                <a:cs typeface="Arial"/>
                <a:sym typeface="Arial"/>
              </a:endParaRPr>
            </a:p>
          </p:txBody>
        </p:sp>
        <p:sp>
          <p:nvSpPr>
            <p:cNvPr id="203" name="Google Shape;203;p47"/>
            <p:cNvSpPr txBox="1"/>
            <p:nvPr/>
          </p:nvSpPr>
          <p:spPr>
            <a:xfrm>
              <a:off x="270695" y="4143932"/>
              <a:ext cx="11336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worker 2:</a:t>
              </a:r>
              <a:endParaRPr sz="1400" b="0" i="0" u="none" strike="noStrike" cap="none">
                <a:solidFill>
                  <a:srgbClr val="000000"/>
                </a:solidFill>
                <a:latin typeface="Arial"/>
                <a:ea typeface="Arial"/>
                <a:cs typeface="Arial"/>
                <a:sym typeface="Arial"/>
              </a:endParaRPr>
            </a:p>
          </p:txBody>
        </p:sp>
      </p:grpSp>
      <p:grpSp>
        <p:nvGrpSpPr>
          <p:cNvPr id="204" name="Google Shape;204;p47"/>
          <p:cNvGrpSpPr/>
          <p:nvPr/>
        </p:nvGrpSpPr>
        <p:grpSpPr>
          <a:xfrm>
            <a:off x="5380117" y="3478826"/>
            <a:ext cx="3850934" cy="1123242"/>
            <a:chOff x="5566935" y="3829686"/>
            <a:chExt cx="3850934" cy="1123242"/>
          </a:xfrm>
        </p:grpSpPr>
        <p:pic>
          <p:nvPicPr>
            <p:cNvPr id="205" name="Google Shape;205;p47" descr="하얀색이(가) 표시된 사진&#10;&#10;자동 생성된 설명"/>
            <p:cNvPicPr preferRelativeResize="0"/>
            <p:nvPr/>
          </p:nvPicPr>
          <p:blipFill rotWithShape="1">
            <a:blip r:embed="rId4">
              <a:alphaModFix/>
            </a:blip>
            <a:srcRect/>
            <a:stretch/>
          </p:blipFill>
          <p:spPr>
            <a:xfrm>
              <a:off x="5566935" y="4042823"/>
              <a:ext cx="710428" cy="710428"/>
            </a:xfrm>
            <a:prstGeom prst="rect">
              <a:avLst/>
            </a:prstGeom>
            <a:noFill/>
            <a:ln>
              <a:noFill/>
            </a:ln>
          </p:spPr>
        </p:pic>
        <p:sp>
          <p:nvSpPr>
            <p:cNvPr id="206" name="Google Shape;206;p47"/>
            <p:cNvSpPr txBox="1"/>
            <p:nvPr/>
          </p:nvSpPr>
          <p:spPr>
            <a:xfrm>
              <a:off x="5578305" y="4645151"/>
              <a:ext cx="8418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6092"/>
                  </a:solidFill>
                  <a:latin typeface="Arial"/>
                  <a:ea typeface="Arial"/>
                  <a:cs typeface="Arial"/>
                  <a:sym typeface="Arial"/>
                </a:rPr>
                <a:t>Explore</a:t>
              </a:r>
              <a:endParaRPr sz="1400" b="1" i="0" u="none" strike="noStrike" cap="none">
                <a:solidFill>
                  <a:srgbClr val="366092"/>
                </a:solidFill>
                <a:latin typeface="Arial"/>
                <a:ea typeface="Arial"/>
                <a:cs typeface="Arial"/>
                <a:sym typeface="Arial"/>
              </a:endParaRPr>
            </a:p>
          </p:txBody>
        </p:sp>
        <p:cxnSp>
          <p:nvCxnSpPr>
            <p:cNvPr id="207" name="Google Shape;207;p47"/>
            <p:cNvCxnSpPr>
              <a:stCxn id="208" idx="3"/>
              <a:endCxn id="209" idx="1"/>
            </p:cNvCxnSpPr>
            <p:nvPr/>
          </p:nvCxnSpPr>
          <p:spPr>
            <a:xfrm>
              <a:off x="6848388" y="4328599"/>
              <a:ext cx="1998900" cy="0"/>
            </a:xfrm>
            <a:prstGeom prst="straightConnector1">
              <a:avLst/>
            </a:prstGeom>
            <a:noFill/>
            <a:ln w="19050" cap="flat" cmpd="sng">
              <a:solidFill>
                <a:srgbClr val="4A7DBA"/>
              </a:solidFill>
              <a:prstDash val="solid"/>
              <a:round/>
              <a:headEnd type="none" w="sm" len="sm"/>
              <a:tailEnd type="none" w="sm" len="sm"/>
            </a:ln>
          </p:spPr>
        </p:cxnSp>
        <p:sp>
          <p:nvSpPr>
            <p:cNvPr id="208" name="Google Shape;208;p47"/>
            <p:cNvSpPr txBox="1"/>
            <p:nvPr/>
          </p:nvSpPr>
          <p:spPr>
            <a:xfrm>
              <a:off x="6325488" y="4174710"/>
              <a:ext cx="522900"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RTL</a:t>
              </a:r>
              <a:endParaRPr sz="1400" b="0" i="0" u="none" strike="noStrike" cap="none">
                <a:solidFill>
                  <a:schemeClr val="dk1"/>
                </a:solidFill>
                <a:latin typeface="Arial"/>
                <a:ea typeface="Arial"/>
                <a:cs typeface="Arial"/>
                <a:sym typeface="Arial"/>
              </a:endParaRPr>
            </a:p>
          </p:txBody>
        </p:sp>
        <p:sp>
          <p:nvSpPr>
            <p:cNvPr id="210" name="Google Shape;210;p47"/>
            <p:cNvSpPr txBox="1"/>
            <p:nvPr/>
          </p:nvSpPr>
          <p:spPr>
            <a:xfrm>
              <a:off x="6989779" y="4174710"/>
              <a:ext cx="413896"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FP</a:t>
              </a:r>
              <a:endParaRPr sz="1400" b="0" i="0" u="none" strike="noStrike" cap="none">
                <a:solidFill>
                  <a:schemeClr val="dk1"/>
                </a:solidFill>
                <a:latin typeface="Arial"/>
                <a:ea typeface="Arial"/>
                <a:cs typeface="Arial"/>
                <a:sym typeface="Arial"/>
              </a:endParaRPr>
            </a:p>
          </p:txBody>
        </p:sp>
        <p:sp>
          <p:nvSpPr>
            <p:cNvPr id="211" name="Google Shape;211;p47"/>
            <p:cNvSpPr txBox="1"/>
            <p:nvPr/>
          </p:nvSpPr>
          <p:spPr>
            <a:xfrm>
              <a:off x="7500315" y="4174710"/>
              <a:ext cx="633507"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Place</a:t>
              </a:r>
              <a:endParaRPr sz="1400" b="0" i="0" u="none" strike="noStrike" cap="none">
                <a:solidFill>
                  <a:schemeClr val="dk1"/>
                </a:solidFill>
                <a:latin typeface="Arial"/>
                <a:ea typeface="Arial"/>
                <a:cs typeface="Arial"/>
                <a:sym typeface="Arial"/>
              </a:endParaRPr>
            </a:p>
          </p:txBody>
        </p:sp>
        <p:sp>
          <p:nvSpPr>
            <p:cNvPr id="212" name="Google Shape;212;p47"/>
            <p:cNvSpPr txBox="1"/>
            <p:nvPr/>
          </p:nvSpPr>
          <p:spPr>
            <a:xfrm>
              <a:off x="5566935" y="3829686"/>
              <a:ext cx="9348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3" name="Google Shape;213;p47"/>
            <p:cNvSpPr txBox="1"/>
            <p:nvPr/>
          </p:nvSpPr>
          <p:spPr>
            <a:xfrm>
              <a:off x="7391129" y="4517877"/>
              <a:ext cx="6815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Trial 3</a:t>
              </a:r>
              <a:endParaRPr sz="1400" b="0" i="0" u="none" strike="noStrike" cap="none">
                <a:solidFill>
                  <a:srgbClr val="FF0000"/>
                </a:solidFill>
                <a:latin typeface="Arial"/>
                <a:ea typeface="Arial"/>
                <a:cs typeface="Arial"/>
                <a:sym typeface="Arial"/>
              </a:endParaRPr>
            </a:p>
          </p:txBody>
        </p:sp>
        <p:sp>
          <p:nvSpPr>
            <p:cNvPr id="214" name="Google Shape;214;p47"/>
            <p:cNvSpPr txBox="1"/>
            <p:nvPr/>
          </p:nvSpPr>
          <p:spPr>
            <a:xfrm>
              <a:off x="8217193" y="4174710"/>
              <a:ext cx="543739"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CTS</a:t>
              </a:r>
              <a:endParaRPr sz="1400" b="0" i="0" u="none" strike="noStrike" cap="none">
                <a:solidFill>
                  <a:schemeClr val="dk1"/>
                </a:solidFill>
                <a:latin typeface="Arial"/>
                <a:ea typeface="Arial"/>
                <a:cs typeface="Arial"/>
                <a:sym typeface="Arial"/>
              </a:endParaRPr>
            </a:p>
          </p:txBody>
        </p:sp>
        <p:sp>
          <p:nvSpPr>
            <p:cNvPr id="209" name="Google Shape;209;p47"/>
            <p:cNvSpPr txBox="1"/>
            <p:nvPr/>
          </p:nvSpPr>
          <p:spPr>
            <a:xfrm>
              <a:off x="8847168" y="4174710"/>
              <a:ext cx="570701" cy="307777"/>
            </a:xfrm>
            <a:prstGeom prst="rect">
              <a:avLst/>
            </a:prstGeom>
            <a:solidFill>
              <a:srgbClr val="FF0000"/>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GR</a:t>
              </a:r>
              <a:endParaRPr sz="1400" b="0" i="0" u="none" strike="noStrike" cap="none">
                <a:solidFill>
                  <a:schemeClr val="dk1"/>
                </a:solidFill>
                <a:latin typeface="Arial"/>
                <a:ea typeface="Arial"/>
                <a:cs typeface="Arial"/>
                <a:sym typeface="Arial"/>
              </a:endParaRPr>
            </a:p>
          </p:txBody>
        </p:sp>
      </p:grpSp>
      <p:grpSp>
        <p:nvGrpSpPr>
          <p:cNvPr id="215" name="Google Shape;215;p47"/>
          <p:cNvGrpSpPr/>
          <p:nvPr/>
        </p:nvGrpSpPr>
        <p:grpSpPr>
          <a:xfrm>
            <a:off x="8705419" y="2535152"/>
            <a:ext cx="3137474" cy="984884"/>
            <a:chOff x="8705419" y="2886012"/>
            <a:chExt cx="3137474" cy="984884"/>
          </a:xfrm>
        </p:grpSpPr>
        <p:pic>
          <p:nvPicPr>
            <p:cNvPr id="216" name="Google Shape;216;p47"/>
            <p:cNvPicPr preferRelativeResize="0"/>
            <p:nvPr/>
          </p:nvPicPr>
          <p:blipFill rotWithShape="1">
            <a:blip r:embed="rId5">
              <a:alphaModFix/>
            </a:blip>
            <a:srcRect/>
            <a:stretch/>
          </p:blipFill>
          <p:spPr>
            <a:xfrm>
              <a:off x="8705419" y="2976556"/>
              <a:ext cx="653333" cy="540020"/>
            </a:xfrm>
            <a:prstGeom prst="rect">
              <a:avLst/>
            </a:prstGeom>
            <a:noFill/>
            <a:ln>
              <a:noFill/>
            </a:ln>
          </p:spPr>
        </p:pic>
        <p:sp>
          <p:nvSpPr>
            <p:cNvPr id="217" name="Google Shape;217;p47"/>
            <p:cNvSpPr txBox="1"/>
            <p:nvPr/>
          </p:nvSpPr>
          <p:spPr>
            <a:xfrm>
              <a:off x="8730646" y="3563119"/>
              <a:ext cx="78098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6092"/>
                  </a:solidFill>
                  <a:latin typeface="Arial"/>
                  <a:ea typeface="Arial"/>
                  <a:cs typeface="Arial"/>
                  <a:sym typeface="Arial"/>
                </a:rPr>
                <a:t>Exploit</a:t>
              </a:r>
              <a:endParaRPr sz="1400" b="1" i="0" u="none" strike="noStrike" cap="none">
                <a:solidFill>
                  <a:srgbClr val="366092"/>
                </a:solidFill>
                <a:latin typeface="Arial"/>
                <a:ea typeface="Arial"/>
                <a:cs typeface="Arial"/>
                <a:sym typeface="Arial"/>
              </a:endParaRPr>
            </a:p>
          </p:txBody>
        </p:sp>
        <p:cxnSp>
          <p:nvCxnSpPr>
            <p:cNvPr id="218" name="Google Shape;218;p47"/>
            <p:cNvCxnSpPr>
              <a:stCxn id="219" idx="3"/>
            </p:cNvCxnSpPr>
            <p:nvPr/>
          </p:nvCxnSpPr>
          <p:spPr>
            <a:xfrm>
              <a:off x="9969309" y="3255344"/>
              <a:ext cx="1356300" cy="0"/>
            </a:xfrm>
            <a:prstGeom prst="straightConnector1">
              <a:avLst/>
            </a:prstGeom>
            <a:noFill/>
            <a:ln w="19050" cap="flat" cmpd="sng">
              <a:solidFill>
                <a:srgbClr val="4A7DBA"/>
              </a:solidFill>
              <a:prstDash val="solid"/>
              <a:round/>
              <a:headEnd type="none" w="sm" len="sm"/>
              <a:tailEnd type="none" w="sm" len="sm"/>
            </a:ln>
          </p:spPr>
        </p:cxnSp>
        <p:sp>
          <p:nvSpPr>
            <p:cNvPr id="219" name="Google Shape;219;p47"/>
            <p:cNvSpPr txBox="1"/>
            <p:nvPr/>
          </p:nvSpPr>
          <p:spPr>
            <a:xfrm>
              <a:off x="9446409" y="3101455"/>
              <a:ext cx="522900"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RTL</a:t>
              </a:r>
              <a:endParaRPr sz="1400" b="0" i="0" u="none" strike="noStrike" cap="none">
                <a:solidFill>
                  <a:schemeClr val="dk1"/>
                </a:solidFill>
                <a:latin typeface="Arial"/>
                <a:ea typeface="Arial"/>
                <a:cs typeface="Arial"/>
                <a:sym typeface="Arial"/>
              </a:endParaRPr>
            </a:p>
          </p:txBody>
        </p:sp>
        <p:sp>
          <p:nvSpPr>
            <p:cNvPr id="220" name="Google Shape;220;p47"/>
            <p:cNvSpPr txBox="1"/>
            <p:nvPr/>
          </p:nvSpPr>
          <p:spPr>
            <a:xfrm>
              <a:off x="10110700" y="3101455"/>
              <a:ext cx="930063"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Floorplan</a:t>
              </a:r>
              <a:endParaRPr sz="1400" b="0" i="0" u="none" strike="noStrike" cap="none">
                <a:solidFill>
                  <a:schemeClr val="dk1"/>
                </a:solidFill>
                <a:latin typeface="Arial"/>
                <a:ea typeface="Arial"/>
                <a:cs typeface="Arial"/>
                <a:sym typeface="Arial"/>
              </a:endParaRPr>
            </a:p>
          </p:txBody>
        </p:sp>
        <p:sp>
          <p:nvSpPr>
            <p:cNvPr id="221" name="Google Shape;221;p47"/>
            <p:cNvSpPr txBox="1"/>
            <p:nvPr/>
          </p:nvSpPr>
          <p:spPr>
            <a:xfrm>
              <a:off x="11360069" y="2886012"/>
              <a:ext cx="4828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366092"/>
                  </a:solidFill>
                  <a:latin typeface="Arial"/>
                  <a:ea typeface="Arial"/>
                  <a:cs typeface="Arial"/>
                  <a:sym typeface="Arial"/>
                </a:rPr>
                <a:t>...</a:t>
              </a:r>
              <a:endParaRPr sz="2800" b="0" i="0" u="none" strike="noStrike" cap="none">
                <a:solidFill>
                  <a:srgbClr val="366092"/>
                </a:solidFill>
                <a:latin typeface="Arial"/>
                <a:ea typeface="Arial"/>
                <a:cs typeface="Arial"/>
                <a:sym typeface="Arial"/>
              </a:endParaRPr>
            </a:p>
          </p:txBody>
        </p:sp>
        <p:sp>
          <p:nvSpPr>
            <p:cNvPr id="222" name="Google Shape;222;p47"/>
            <p:cNvSpPr txBox="1"/>
            <p:nvPr/>
          </p:nvSpPr>
          <p:spPr>
            <a:xfrm>
              <a:off x="10437522" y="3429000"/>
              <a:ext cx="6815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Trial 4</a:t>
              </a:r>
              <a:endParaRPr sz="1400" b="0" i="0" u="none" strike="noStrike" cap="none">
                <a:solidFill>
                  <a:srgbClr val="FF0000"/>
                </a:solidFill>
                <a:latin typeface="Arial"/>
                <a:ea typeface="Arial"/>
                <a:cs typeface="Arial"/>
                <a:sym typeface="Arial"/>
              </a:endParaRPr>
            </a:p>
          </p:txBody>
        </p:sp>
      </p:grpSp>
      <p:grpSp>
        <p:nvGrpSpPr>
          <p:cNvPr id="223" name="Google Shape;223;p47"/>
          <p:cNvGrpSpPr/>
          <p:nvPr/>
        </p:nvGrpSpPr>
        <p:grpSpPr>
          <a:xfrm>
            <a:off x="9138805" y="3371105"/>
            <a:ext cx="2722536" cy="2241609"/>
            <a:chOff x="9138805" y="3721965"/>
            <a:chExt cx="2722536" cy="2241609"/>
          </a:xfrm>
        </p:grpSpPr>
        <p:sp>
          <p:nvSpPr>
            <p:cNvPr id="224" name="Google Shape;224;p47"/>
            <p:cNvSpPr txBox="1"/>
            <p:nvPr/>
          </p:nvSpPr>
          <p:spPr>
            <a:xfrm>
              <a:off x="10121322" y="3721965"/>
              <a:ext cx="3850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366092"/>
                  </a:solidFill>
                  <a:latin typeface="Arial"/>
                  <a:ea typeface="Arial"/>
                  <a:cs typeface="Arial"/>
                  <a:sym typeface="Arial"/>
                </a:rPr>
                <a:t>?</a:t>
              </a:r>
              <a:endParaRPr sz="2800" b="0" i="0" u="none" strike="noStrike" cap="none">
                <a:solidFill>
                  <a:srgbClr val="366092"/>
                </a:solidFill>
                <a:latin typeface="Arial"/>
                <a:ea typeface="Arial"/>
                <a:cs typeface="Arial"/>
                <a:sym typeface="Arial"/>
              </a:endParaRPr>
            </a:p>
          </p:txBody>
        </p:sp>
        <p:pic>
          <p:nvPicPr>
            <p:cNvPr id="225" name="Google Shape;225;p47"/>
            <p:cNvPicPr preferRelativeResize="0"/>
            <p:nvPr/>
          </p:nvPicPr>
          <p:blipFill rotWithShape="1">
            <a:blip r:embed="rId5">
              <a:alphaModFix/>
            </a:blip>
            <a:srcRect/>
            <a:stretch/>
          </p:blipFill>
          <p:spPr>
            <a:xfrm>
              <a:off x="9460348" y="3757603"/>
              <a:ext cx="653333" cy="540020"/>
            </a:xfrm>
            <a:prstGeom prst="rect">
              <a:avLst/>
            </a:prstGeom>
            <a:noFill/>
            <a:ln>
              <a:noFill/>
            </a:ln>
          </p:spPr>
        </p:pic>
        <p:sp>
          <p:nvSpPr>
            <p:cNvPr id="226" name="Google Shape;226;p47"/>
            <p:cNvSpPr txBox="1"/>
            <p:nvPr/>
          </p:nvSpPr>
          <p:spPr>
            <a:xfrm>
              <a:off x="9464939" y="4284172"/>
              <a:ext cx="78098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6092"/>
                  </a:solidFill>
                  <a:latin typeface="Arial"/>
                  <a:ea typeface="Arial"/>
                  <a:cs typeface="Arial"/>
                  <a:sym typeface="Arial"/>
                </a:rPr>
                <a:t>Exploit</a:t>
              </a:r>
              <a:endParaRPr sz="1400" b="1" i="0" u="none" strike="noStrike" cap="none">
                <a:solidFill>
                  <a:srgbClr val="366092"/>
                </a:solidFill>
                <a:latin typeface="Arial"/>
                <a:ea typeface="Arial"/>
                <a:cs typeface="Arial"/>
                <a:sym typeface="Arial"/>
              </a:endParaRPr>
            </a:p>
          </p:txBody>
        </p:sp>
        <p:pic>
          <p:nvPicPr>
            <p:cNvPr id="227" name="Google Shape;227;p47" descr="하얀색이(가) 표시된 사진&#10;&#10;자동 생성된 설명"/>
            <p:cNvPicPr preferRelativeResize="0"/>
            <p:nvPr/>
          </p:nvPicPr>
          <p:blipFill rotWithShape="1">
            <a:blip r:embed="rId4">
              <a:alphaModFix/>
            </a:blip>
            <a:srcRect/>
            <a:stretch/>
          </p:blipFill>
          <p:spPr>
            <a:xfrm>
              <a:off x="9440012" y="4532599"/>
              <a:ext cx="710428" cy="710428"/>
            </a:xfrm>
            <a:prstGeom prst="rect">
              <a:avLst/>
            </a:prstGeom>
            <a:noFill/>
            <a:ln>
              <a:noFill/>
            </a:ln>
          </p:spPr>
        </p:pic>
        <p:sp>
          <p:nvSpPr>
            <p:cNvPr id="228" name="Google Shape;228;p47"/>
            <p:cNvSpPr txBox="1"/>
            <p:nvPr/>
          </p:nvSpPr>
          <p:spPr>
            <a:xfrm>
              <a:off x="9436921" y="5134927"/>
              <a:ext cx="8418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6092"/>
                  </a:solidFill>
                  <a:latin typeface="Arial"/>
                  <a:ea typeface="Arial"/>
                  <a:cs typeface="Arial"/>
                  <a:sym typeface="Arial"/>
                </a:rPr>
                <a:t>Explore</a:t>
              </a:r>
              <a:endParaRPr sz="1400" b="1" i="0" u="none" strike="noStrike" cap="none">
                <a:solidFill>
                  <a:srgbClr val="366092"/>
                </a:solidFill>
                <a:latin typeface="Arial"/>
                <a:ea typeface="Arial"/>
                <a:cs typeface="Arial"/>
                <a:sym typeface="Arial"/>
              </a:endParaRPr>
            </a:p>
          </p:txBody>
        </p:sp>
        <p:sp>
          <p:nvSpPr>
            <p:cNvPr id="229" name="Google Shape;229;p47"/>
            <p:cNvSpPr txBox="1"/>
            <p:nvPr/>
          </p:nvSpPr>
          <p:spPr>
            <a:xfrm>
              <a:off x="10121322" y="4645151"/>
              <a:ext cx="3850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366092"/>
                  </a:solidFill>
                  <a:latin typeface="Arial"/>
                  <a:ea typeface="Arial"/>
                  <a:cs typeface="Arial"/>
                  <a:sym typeface="Arial"/>
                </a:rPr>
                <a:t>?</a:t>
              </a:r>
              <a:endParaRPr sz="2800" b="0" i="0" u="none" strike="noStrike" cap="none">
                <a:solidFill>
                  <a:srgbClr val="366092"/>
                </a:solidFill>
                <a:latin typeface="Arial"/>
                <a:ea typeface="Arial"/>
                <a:cs typeface="Arial"/>
                <a:sym typeface="Arial"/>
              </a:endParaRPr>
            </a:p>
          </p:txBody>
        </p:sp>
        <p:cxnSp>
          <p:nvCxnSpPr>
            <p:cNvPr id="230" name="Google Shape;230;p47"/>
            <p:cNvCxnSpPr>
              <a:stCxn id="209" idx="3"/>
            </p:cNvCxnSpPr>
            <p:nvPr/>
          </p:nvCxnSpPr>
          <p:spPr>
            <a:xfrm rot="10800000" flipH="1">
              <a:off x="9231051" y="4058599"/>
              <a:ext cx="175800" cy="270000"/>
            </a:xfrm>
            <a:prstGeom prst="straightConnector1">
              <a:avLst/>
            </a:prstGeom>
            <a:noFill/>
            <a:ln w="9525" cap="flat" cmpd="sng">
              <a:solidFill>
                <a:srgbClr val="4A7DBA"/>
              </a:solidFill>
              <a:prstDash val="solid"/>
              <a:round/>
              <a:headEnd type="none" w="sm" len="sm"/>
              <a:tailEnd type="triangle" w="med" len="med"/>
            </a:ln>
          </p:spPr>
        </p:cxnSp>
        <p:cxnSp>
          <p:nvCxnSpPr>
            <p:cNvPr id="231" name="Google Shape;231;p47"/>
            <p:cNvCxnSpPr>
              <a:stCxn id="209" idx="3"/>
            </p:cNvCxnSpPr>
            <p:nvPr/>
          </p:nvCxnSpPr>
          <p:spPr>
            <a:xfrm>
              <a:off x="9231051" y="4328599"/>
              <a:ext cx="150600" cy="302400"/>
            </a:xfrm>
            <a:prstGeom prst="straightConnector1">
              <a:avLst/>
            </a:prstGeom>
            <a:noFill/>
            <a:ln w="9525" cap="flat" cmpd="sng">
              <a:solidFill>
                <a:srgbClr val="4A7DBA"/>
              </a:solidFill>
              <a:prstDash val="solid"/>
              <a:round/>
              <a:headEnd type="none" w="sm" len="sm"/>
              <a:tailEnd type="triangle" w="med" len="med"/>
            </a:ln>
          </p:spPr>
        </p:cxnSp>
        <p:sp>
          <p:nvSpPr>
            <p:cNvPr id="232" name="Google Shape;232;p47"/>
            <p:cNvSpPr txBox="1"/>
            <p:nvPr/>
          </p:nvSpPr>
          <p:spPr>
            <a:xfrm>
              <a:off x="9138805" y="5440354"/>
              <a:ext cx="196503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Depends on the search algorithm</a:t>
              </a:r>
              <a:endParaRPr sz="1400" b="0" i="0" u="none" strike="noStrike" cap="none" dirty="0">
                <a:solidFill>
                  <a:srgbClr val="000000"/>
                </a:solidFill>
                <a:latin typeface="Arial"/>
                <a:ea typeface="Arial"/>
                <a:cs typeface="Arial"/>
                <a:sym typeface="Arial"/>
              </a:endParaRPr>
            </a:p>
          </p:txBody>
        </p:sp>
        <p:sp>
          <p:nvSpPr>
            <p:cNvPr id="233" name="Google Shape;233;p47"/>
            <p:cNvSpPr txBox="1"/>
            <p:nvPr/>
          </p:nvSpPr>
          <p:spPr>
            <a:xfrm>
              <a:off x="10388979" y="3753927"/>
              <a:ext cx="147236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Safe, but risk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of local optima</a:t>
              </a:r>
              <a:endParaRPr sz="1400" b="0" i="0" u="none" strike="noStrike" cap="none">
                <a:solidFill>
                  <a:srgbClr val="000000"/>
                </a:solidFill>
                <a:latin typeface="Arial"/>
                <a:ea typeface="Arial"/>
                <a:cs typeface="Arial"/>
                <a:sym typeface="Arial"/>
              </a:endParaRPr>
            </a:p>
          </p:txBody>
        </p:sp>
        <p:sp>
          <p:nvSpPr>
            <p:cNvPr id="234" name="Google Shape;234;p47"/>
            <p:cNvSpPr txBox="1"/>
            <p:nvPr/>
          </p:nvSpPr>
          <p:spPr>
            <a:xfrm>
              <a:off x="10388979" y="4530799"/>
              <a:ext cx="147236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Unsafe, but chance to find better solution</a:t>
              </a:r>
              <a:endParaRPr sz="1400" b="0" i="0" u="none" strike="noStrike" cap="none">
                <a:solidFill>
                  <a:srgbClr val="000000"/>
                </a:solidFill>
                <a:latin typeface="Arial"/>
                <a:ea typeface="Arial"/>
                <a:cs typeface="Arial"/>
                <a:sym typeface="Arial"/>
              </a:endParaRPr>
            </a:p>
          </p:txBody>
        </p:sp>
        <p:sp>
          <p:nvSpPr>
            <p:cNvPr id="235" name="Google Shape;235;p47"/>
            <p:cNvSpPr txBox="1"/>
            <p:nvPr/>
          </p:nvSpPr>
          <p:spPr>
            <a:xfrm>
              <a:off x="10678472" y="5281341"/>
              <a:ext cx="6815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Trial 5</a:t>
              </a:r>
              <a:endParaRPr sz="1400" b="0" i="0" u="none" strike="noStrike" cap="none">
                <a:solidFill>
                  <a:srgbClr val="FF0000"/>
                </a:solidFill>
                <a:latin typeface="Arial"/>
                <a:ea typeface="Arial"/>
                <a:cs typeface="Arial"/>
                <a:sym typeface="Arial"/>
              </a:endParaRPr>
            </a:p>
          </p:txBody>
        </p:sp>
      </p:grpSp>
      <p:grpSp>
        <p:nvGrpSpPr>
          <p:cNvPr id="236" name="Google Shape;236;p47"/>
          <p:cNvGrpSpPr/>
          <p:nvPr/>
        </p:nvGrpSpPr>
        <p:grpSpPr>
          <a:xfrm>
            <a:off x="478317" y="4714745"/>
            <a:ext cx="8304774" cy="1631216"/>
            <a:chOff x="478317" y="4906761"/>
            <a:chExt cx="8304774" cy="1631216"/>
          </a:xfrm>
        </p:grpSpPr>
        <p:sp>
          <p:nvSpPr>
            <p:cNvPr id="237" name="Google Shape;237;p47"/>
            <p:cNvSpPr txBox="1"/>
            <p:nvPr/>
          </p:nvSpPr>
          <p:spPr>
            <a:xfrm>
              <a:off x="478317" y="4906761"/>
              <a:ext cx="3133853" cy="163121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chemeClr val="dk1"/>
                  </a:solidFill>
                  <a:latin typeface="Arial"/>
                  <a:ea typeface="Arial"/>
                  <a:cs typeface="Arial"/>
                  <a:sym typeface="Arial"/>
                </a:rPr>
                <a:t>Significant difference </a:t>
              </a:r>
              <a:br>
                <a:rPr lang="en-US" sz="2000" b="0" i="0" u="none" strike="noStrike" cap="none" dirty="0">
                  <a:solidFill>
                    <a:schemeClr val="dk1"/>
                  </a:solidFill>
                  <a:latin typeface="Arial"/>
                  <a:ea typeface="Arial"/>
                  <a:cs typeface="Arial"/>
                  <a:sym typeface="Arial"/>
                </a:rPr>
              </a:br>
              <a:r>
                <a:rPr lang="en-US" sz="2000" b="0" i="0" u="none" strike="noStrike" cap="none" dirty="0">
                  <a:solidFill>
                    <a:schemeClr val="dk1"/>
                  </a:solidFill>
                  <a:latin typeface="Arial"/>
                  <a:ea typeface="Arial"/>
                  <a:cs typeface="Arial"/>
                  <a:sym typeface="Arial"/>
                </a:rPr>
                <a:t>in total </a:t>
              </a:r>
              <a:r>
                <a:rPr lang="en-US" sz="2000" b="0" i="0" u="none" strike="noStrike" cap="none" dirty="0" err="1">
                  <a:solidFill>
                    <a:schemeClr val="dk1"/>
                  </a:solidFill>
                  <a:latin typeface="Arial"/>
                  <a:ea typeface="Arial"/>
                  <a:cs typeface="Arial"/>
                  <a:sym typeface="Arial"/>
                </a:rPr>
                <a:t>walltime</a:t>
              </a:r>
              <a:r>
                <a:rPr lang="en-US" sz="2000" b="0" i="0" u="none" strike="noStrike" cap="none" dirty="0">
                  <a:solidFill>
                    <a:schemeClr val="dk1"/>
                  </a:solidFill>
                  <a:latin typeface="Arial"/>
                  <a:ea typeface="Arial"/>
                  <a:cs typeface="Arial"/>
                  <a:sym typeface="Arial"/>
                </a:rPr>
                <a:t> with </a:t>
              </a:r>
              <a:r>
                <a:rPr lang="en-US" sz="2000" b="1" i="0" u="none" strike="noStrike" cap="none" dirty="0">
                  <a:solidFill>
                    <a:schemeClr val="dk1"/>
                  </a:solidFill>
                  <a:latin typeface="Arial"/>
                  <a:ea typeface="Arial"/>
                  <a:cs typeface="Arial"/>
                  <a:sym typeface="Arial"/>
                </a:rPr>
                <a:t>same #trials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chemeClr val="dk1"/>
                  </a:solidFill>
                  <a:latin typeface="Arial"/>
                  <a:ea typeface="Arial"/>
                  <a:cs typeface="Arial"/>
                  <a:sym typeface="Arial"/>
                </a:rPr>
                <a:t>Many infeasible hyperparameter sets</a:t>
              </a:r>
              <a:endParaRPr sz="2000" b="0" i="0" u="none" strike="noStrike" cap="none" dirty="0">
                <a:solidFill>
                  <a:schemeClr val="dk1"/>
                </a:solidFill>
                <a:latin typeface="Arial"/>
                <a:ea typeface="Arial"/>
                <a:cs typeface="Arial"/>
                <a:sym typeface="Arial"/>
              </a:endParaRPr>
            </a:p>
          </p:txBody>
        </p:sp>
        <p:sp>
          <p:nvSpPr>
            <p:cNvPr id="238" name="Google Shape;238;p47"/>
            <p:cNvSpPr txBox="1"/>
            <p:nvPr/>
          </p:nvSpPr>
          <p:spPr>
            <a:xfrm>
              <a:off x="4257020" y="5004741"/>
              <a:ext cx="4526071" cy="132343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Results should be compared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by the </a:t>
              </a:r>
              <a:r>
                <a:rPr lang="en-US" sz="2000" b="1" i="0" u="none" strike="noStrike" cap="none">
                  <a:solidFill>
                    <a:schemeClr val="dk1"/>
                  </a:solidFill>
                  <a:latin typeface="Arial"/>
                  <a:ea typeface="Arial"/>
                  <a:cs typeface="Arial"/>
                  <a:sym typeface="Arial"/>
                </a:rPr>
                <a:t>same walltime constraint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Active exploration with </a:t>
              </a:r>
              <a:r>
                <a:rPr lang="en-US" sz="2000" b="1" i="0" u="none" strike="noStrike" cap="none">
                  <a:solidFill>
                    <a:schemeClr val="dk1"/>
                  </a:solidFill>
                  <a:latin typeface="Arial"/>
                  <a:ea typeface="Arial"/>
                  <a:cs typeface="Arial"/>
                  <a:sym typeface="Arial"/>
                </a:rPr>
                <a:t>asynchronous scheduling </a:t>
              </a:r>
              <a:r>
                <a:rPr lang="en-US" sz="2000" b="0" i="0" u="none" strike="noStrike" cap="none">
                  <a:solidFill>
                    <a:schemeClr val="dk1"/>
                  </a:solidFill>
                  <a:latin typeface="Arial"/>
                  <a:ea typeface="Arial"/>
                  <a:cs typeface="Arial"/>
                  <a:sym typeface="Arial"/>
                </a:rPr>
                <a:t>helps</a:t>
              </a:r>
              <a:endParaRPr sz="2000" b="0" i="0" u="none" strike="noStrike" cap="none">
                <a:solidFill>
                  <a:schemeClr val="dk1"/>
                </a:solidFill>
                <a:latin typeface="Arial"/>
                <a:ea typeface="Arial"/>
                <a:cs typeface="Arial"/>
                <a:sym typeface="Arial"/>
              </a:endParaRPr>
            </a:p>
          </p:txBody>
        </p:sp>
        <p:sp>
          <p:nvSpPr>
            <p:cNvPr id="239" name="Google Shape;239;p47"/>
            <p:cNvSpPr/>
            <p:nvPr/>
          </p:nvSpPr>
          <p:spPr>
            <a:xfrm>
              <a:off x="3672978" y="5440354"/>
              <a:ext cx="529851" cy="49055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40" name="Google Shape;240;p47"/>
          <p:cNvGrpSpPr/>
          <p:nvPr/>
        </p:nvGrpSpPr>
        <p:grpSpPr>
          <a:xfrm>
            <a:off x="1356456" y="2609931"/>
            <a:ext cx="7207572" cy="1992137"/>
            <a:chOff x="1356456" y="2885840"/>
            <a:chExt cx="7207572" cy="1992137"/>
          </a:xfrm>
        </p:grpSpPr>
        <p:grpSp>
          <p:nvGrpSpPr>
            <p:cNvPr id="241" name="Google Shape;241;p47"/>
            <p:cNvGrpSpPr/>
            <p:nvPr/>
          </p:nvGrpSpPr>
          <p:grpSpPr>
            <a:xfrm>
              <a:off x="1356456" y="2885840"/>
              <a:ext cx="7207572" cy="1992137"/>
              <a:chOff x="1356456" y="2960791"/>
              <a:chExt cx="7207572" cy="1992137"/>
            </a:xfrm>
          </p:grpSpPr>
          <p:cxnSp>
            <p:nvCxnSpPr>
              <p:cNvPr id="242" name="Google Shape;242;p47"/>
              <p:cNvCxnSpPr>
                <a:stCxn id="243" idx="3"/>
                <a:endCxn id="244" idx="1"/>
              </p:cNvCxnSpPr>
              <p:nvPr/>
            </p:nvCxnSpPr>
            <p:spPr>
              <a:xfrm>
                <a:off x="2589784" y="3246566"/>
                <a:ext cx="2804700" cy="0"/>
              </a:xfrm>
              <a:prstGeom prst="straightConnector1">
                <a:avLst/>
              </a:prstGeom>
              <a:noFill/>
              <a:ln w="19050" cap="flat" cmpd="sng">
                <a:solidFill>
                  <a:srgbClr val="4A7DBA"/>
                </a:solidFill>
                <a:prstDash val="solid"/>
                <a:round/>
                <a:headEnd type="none" w="sm" len="sm"/>
                <a:tailEnd type="none" w="sm" len="sm"/>
              </a:ln>
            </p:spPr>
          </p:cxnSp>
          <p:sp>
            <p:nvSpPr>
              <p:cNvPr id="243" name="Google Shape;243;p47"/>
              <p:cNvSpPr txBox="1"/>
              <p:nvPr/>
            </p:nvSpPr>
            <p:spPr>
              <a:xfrm>
                <a:off x="2066884" y="3092678"/>
                <a:ext cx="522900"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RTL</a:t>
                </a:r>
                <a:endParaRPr sz="1400" b="0" i="0" u="none" strike="noStrike" cap="none">
                  <a:solidFill>
                    <a:schemeClr val="dk1"/>
                  </a:solidFill>
                  <a:latin typeface="Arial"/>
                  <a:ea typeface="Arial"/>
                  <a:cs typeface="Arial"/>
                  <a:sym typeface="Arial"/>
                </a:endParaRPr>
              </a:p>
            </p:txBody>
          </p:sp>
          <p:sp>
            <p:nvSpPr>
              <p:cNvPr id="245" name="Google Shape;245;p47"/>
              <p:cNvSpPr txBox="1"/>
              <p:nvPr/>
            </p:nvSpPr>
            <p:spPr>
              <a:xfrm>
                <a:off x="2731175" y="3092678"/>
                <a:ext cx="413896"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FP</a:t>
                </a:r>
                <a:endParaRPr sz="1400" b="0" i="0" u="none" strike="noStrike" cap="none">
                  <a:solidFill>
                    <a:schemeClr val="dk1"/>
                  </a:solidFill>
                  <a:latin typeface="Arial"/>
                  <a:ea typeface="Arial"/>
                  <a:cs typeface="Arial"/>
                  <a:sym typeface="Arial"/>
                </a:endParaRPr>
              </a:p>
            </p:txBody>
          </p:sp>
          <p:sp>
            <p:nvSpPr>
              <p:cNvPr id="246" name="Google Shape;246;p47"/>
              <p:cNvSpPr txBox="1"/>
              <p:nvPr/>
            </p:nvSpPr>
            <p:spPr>
              <a:xfrm>
                <a:off x="3262794" y="3092678"/>
                <a:ext cx="633507"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Place</a:t>
                </a:r>
                <a:endParaRPr sz="1400" b="0" i="0" u="none" strike="noStrike" cap="none">
                  <a:solidFill>
                    <a:schemeClr val="dk1"/>
                  </a:solidFill>
                  <a:latin typeface="Arial"/>
                  <a:ea typeface="Arial"/>
                  <a:cs typeface="Arial"/>
                  <a:sym typeface="Arial"/>
                </a:endParaRPr>
              </a:p>
            </p:txBody>
          </p:sp>
          <p:sp>
            <p:nvSpPr>
              <p:cNvPr id="247" name="Google Shape;247;p47"/>
              <p:cNvSpPr txBox="1"/>
              <p:nvPr/>
            </p:nvSpPr>
            <p:spPr>
              <a:xfrm>
                <a:off x="3979390" y="3092678"/>
                <a:ext cx="543739"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CTS</a:t>
                </a:r>
                <a:endParaRPr sz="1400" b="0" i="0" u="none" strike="noStrike" cap="none">
                  <a:solidFill>
                    <a:schemeClr val="dk1"/>
                  </a:solidFill>
                  <a:latin typeface="Arial"/>
                  <a:ea typeface="Arial"/>
                  <a:cs typeface="Arial"/>
                  <a:sym typeface="Arial"/>
                </a:endParaRPr>
              </a:p>
            </p:txBody>
          </p:sp>
          <p:sp>
            <p:nvSpPr>
              <p:cNvPr id="248" name="Google Shape;248;p47"/>
              <p:cNvSpPr txBox="1"/>
              <p:nvPr/>
            </p:nvSpPr>
            <p:spPr>
              <a:xfrm>
                <a:off x="4606217" y="3092678"/>
                <a:ext cx="680843"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GR</a:t>
                </a:r>
                <a:endParaRPr sz="1400" b="0" i="0" u="none" strike="noStrike" cap="none">
                  <a:solidFill>
                    <a:schemeClr val="dk1"/>
                  </a:solidFill>
                  <a:latin typeface="Arial"/>
                  <a:ea typeface="Arial"/>
                  <a:cs typeface="Arial"/>
                  <a:sym typeface="Arial"/>
                </a:endParaRPr>
              </a:p>
            </p:txBody>
          </p:sp>
          <p:sp>
            <p:nvSpPr>
              <p:cNvPr id="244" name="Google Shape;244;p47"/>
              <p:cNvSpPr txBox="1"/>
              <p:nvPr/>
            </p:nvSpPr>
            <p:spPr>
              <a:xfrm>
                <a:off x="5394498" y="3092678"/>
                <a:ext cx="3169530"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Detailed Routing</a:t>
                </a:r>
                <a:endParaRPr sz="1400" b="0" i="0" u="none" strike="noStrike" cap="none">
                  <a:solidFill>
                    <a:schemeClr val="dk1"/>
                  </a:solidFill>
                  <a:latin typeface="Arial"/>
                  <a:ea typeface="Arial"/>
                  <a:cs typeface="Arial"/>
                  <a:sym typeface="Arial"/>
                </a:endParaRPr>
              </a:p>
            </p:txBody>
          </p:sp>
          <p:pic>
            <p:nvPicPr>
              <p:cNvPr id="249" name="Google Shape;249;p47" descr="하얀색이(가) 표시된 사진&#10;&#10;자동 생성된 설명"/>
              <p:cNvPicPr preferRelativeResize="0"/>
              <p:nvPr/>
            </p:nvPicPr>
            <p:blipFill rotWithShape="1">
              <a:blip r:embed="rId4">
                <a:alphaModFix/>
              </a:blip>
              <a:srcRect/>
              <a:stretch/>
            </p:blipFill>
            <p:spPr>
              <a:xfrm>
                <a:off x="1356456" y="2960791"/>
                <a:ext cx="710428" cy="710428"/>
              </a:xfrm>
              <a:prstGeom prst="rect">
                <a:avLst/>
              </a:prstGeom>
              <a:noFill/>
              <a:ln>
                <a:noFill/>
              </a:ln>
            </p:spPr>
          </p:pic>
          <p:cxnSp>
            <p:nvCxnSpPr>
              <p:cNvPr id="250" name="Google Shape;250;p47"/>
              <p:cNvCxnSpPr>
                <a:stCxn id="251" idx="3"/>
                <a:endCxn id="252" idx="1"/>
              </p:cNvCxnSpPr>
              <p:nvPr/>
            </p:nvCxnSpPr>
            <p:spPr>
              <a:xfrm rot="10800000" flipH="1">
                <a:off x="2589784" y="4315099"/>
                <a:ext cx="2016300" cy="13500"/>
              </a:xfrm>
              <a:prstGeom prst="straightConnector1">
                <a:avLst/>
              </a:prstGeom>
              <a:noFill/>
              <a:ln w="19050" cap="flat" cmpd="sng">
                <a:solidFill>
                  <a:srgbClr val="4A7DBA"/>
                </a:solidFill>
                <a:prstDash val="solid"/>
                <a:round/>
                <a:headEnd type="none" w="sm" len="sm"/>
                <a:tailEnd type="none" w="sm" len="sm"/>
              </a:ln>
            </p:spPr>
          </p:cxnSp>
          <p:sp>
            <p:nvSpPr>
              <p:cNvPr id="251" name="Google Shape;251;p47"/>
              <p:cNvSpPr txBox="1"/>
              <p:nvPr/>
            </p:nvSpPr>
            <p:spPr>
              <a:xfrm>
                <a:off x="2066884" y="4174710"/>
                <a:ext cx="522900"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RTL</a:t>
                </a:r>
                <a:endParaRPr sz="1400" b="0" i="0" u="none" strike="noStrike" cap="none">
                  <a:solidFill>
                    <a:schemeClr val="dk1"/>
                  </a:solidFill>
                  <a:latin typeface="Arial"/>
                  <a:ea typeface="Arial"/>
                  <a:cs typeface="Arial"/>
                  <a:sym typeface="Arial"/>
                </a:endParaRPr>
              </a:p>
            </p:txBody>
          </p:sp>
          <p:sp>
            <p:nvSpPr>
              <p:cNvPr id="253" name="Google Shape;253;p47"/>
              <p:cNvSpPr txBox="1"/>
              <p:nvPr/>
            </p:nvSpPr>
            <p:spPr>
              <a:xfrm>
                <a:off x="2731175" y="4174710"/>
                <a:ext cx="413896"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FP</a:t>
                </a:r>
                <a:endParaRPr sz="1400" b="0" i="0" u="none" strike="noStrike" cap="none">
                  <a:solidFill>
                    <a:schemeClr val="dk1"/>
                  </a:solidFill>
                  <a:latin typeface="Arial"/>
                  <a:ea typeface="Arial"/>
                  <a:cs typeface="Arial"/>
                  <a:sym typeface="Arial"/>
                </a:endParaRPr>
              </a:p>
            </p:txBody>
          </p:sp>
          <p:sp>
            <p:nvSpPr>
              <p:cNvPr id="254" name="Google Shape;254;p47"/>
              <p:cNvSpPr txBox="1"/>
              <p:nvPr/>
            </p:nvSpPr>
            <p:spPr>
              <a:xfrm>
                <a:off x="3239169" y="4174710"/>
                <a:ext cx="633507"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Place</a:t>
                </a:r>
                <a:endParaRPr sz="1400" b="0" i="0" u="none" strike="noStrike" cap="none">
                  <a:solidFill>
                    <a:schemeClr val="dk1"/>
                  </a:solidFill>
                  <a:latin typeface="Arial"/>
                  <a:ea typeface="Arial"/>
                  <a:cs typeface="Arial"/>
                  <a:sym typeface="Arial"/>
                </a:endParaRPr>
              </a:p>
            </p:txBody>
          </p:sp>
          <p:sp>
            <p:nvSpPr>
              <p:cNvPr id="255" name="Google Shape;255;p47"/>
              <p:cNvSpPr txBox="1"/>
              <p:nvPr/>
            </p:nvSpPr>
            <p:spPr>
              <a:xfrm>
                <a:off x="3992145" y="4174710"/>
                <a:ext cx="543739" cy="3077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CTS</a:t>
                </a:r>
                <a:endParaRPr sz="1400" b="0" i="0" u="none" strike="noStrike" cap="none">
                  <a:solidFill>
                    <a:schemeClr val="dk1"/>
                  </a:solidFill>
                  <a:latin typeface="Arial"/>
                  <a:ea typeface="Arial"/>
                  <a:cs typeface="Arial"/>
                  <a:sym typeface="Arial"/>
                </a:endParaRPr>
              </a:p>
            </p:txBody>
          </p:sp>
          <p:pic>
            <p:nvPicPr>
              <p:cNvPr id="256" name="Google Shape;256;p47" descr="하얀색이(가) 표시된 사진&#10;&#10;자동 생성된 설명"/>
              <p:cNvPicPr preferRelativeResize="0"/>
              <p:nvPr/>
            </p:nvPicPr>
            <p:blipFill rotWithShape="1">
              <a:blip r:embed="rId4">
                <a:alphaModFix/>
              </a:blip>
              <a:srcRect/>
              <a:stretch/>
            </p:blipFill>
            <p:spPr>
              <a:xfrm>
                <a:off x="1356456" y="4042823"/>
                <a:ext cx="710428" cy="710428"/>
              </a:xfrm>
              <a:prstGeom prst="rect">
                <a:avLst/>
              </a:prstGeom>
              <a:noFill/>
              <a:ln>
                <a:noFill/>
              </a:ln>
            </p:spPr>
          </p:pic>
          <p:sp>
            <p:nvSpPr>
              <p:cNvPr id="257" name="Google Shape;257;p47"/>
              <p:cNvSpPr txBox="1"/>
              <p:nvPr/>
            </p:nvSpPr>
            <p:spPr>
              <a:xfrm>
                <a:off x="1371481" y="4645151"/>
                <a:ext cx="8418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6092"/>
                    </a:solidFill>
                    <a:latin typeface="Arial"/>
                    <a:ea typeface="Arial"/>
                    <a:cs typeface="Arial"/>
                    <a:sym typeface="Arial"/>
                  </a:rPr>
                  <a:t>Explore</a:t>
                </a:r>
                <a:endParaRPr sz="1400" b="1" i="0" u="none" strike="noStrike" cap="none">
                  <a:solidFill>
                    <a:srgbClr val="366092"/>
                  </a:solidFill>
                  <a:latin typeface="Arial"/>
                  <a:ea typeface="Arial"/>
                  <a:cs typeface="Arial"/>
                  <a:sym typeface="Arial"/>
                </a:endParaRPr>
              </a:p>
            </p:txBody>
          </p:sp>
          <p:sp>
            <p:nvSpPr>
              <p:cNvPr id="258" name="Google Shape;258;p47"/>
              <p:cNvSpPr txBox="1"/>
              <p:nvPr/>
            </p:nvSpPr>
            <p:spPr>
              <a:xfrm>
                <a:off x="5020022" y="3421954"/>
                <a:ext cx="6815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Trial 1</a:t>
                </a:r>
                <a:endParaRPr sz="1400" b="0" i="0" u="none" strike="noStrike" cap="none">
                  <a:solidFill>
                    <a:srgbClr val="FF0000"/>
                  </a:solidFill>
                  <a:latin typeface="Arial"/>
                  <a:ea typeface="Arial"/>
                  <a:cs typeface="Arial"/>
                  <a:sym typeface="Arial"/>
                </a:endParaRPr>
              </a:p>
            </p:txBody>
          </p:sp>
          <p:sp>
            <p:nvSpPr>
              <p:cNvPr id="259" name="Google Shape;259;p47"/>
              <p:cNvSpPr txBox="1"/>
              <p:nvPr/>
            </p:nvSpPr>
            <p:spPr>
              <a:xfrm>
                <a:off x="3350095" y="4517877"/>
                <a:ext cx="6815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Trial 2</a:t>
                </a:r>
                <a:endParaRPr sz="1400" b="0" i="0" u="none" strike="noStrike" cap="none">
                  <a:solidFill>
                    <a:srgbClr val="FF0000"/>
                  </a:solidFill>
                  <a:latin typeface="Arial"/>
                  <a:ea typeface="Arial"/>
                  <a:cs typeface="Arial"/>
                  <a:sym typeface="Arial"/>
                </a:endParaRPr>
              </a:p>
            </p:txBody>
          </p:sp>
          <p:sp>
            <p:nvSpPr>
              <p:cNvPr id="252" name="Google Shape;252;p47"/>
              <p:cNvSpPr txBox="1"/>
              <p:nvPr/>
            </p:nvSpPr>
            <p:spPr>
              <a:xfrm>
                <a:off x="4606217" y="4161256"/>
                <a:ext cx="680843" cy="307777"/>
              </a:xfrm>
              <a:prstGeom prst="rect">
                <a:avLst/>
              </a:prstGeom>
              <a:solidFill>
                <a:srgbClr val="FF0000"/>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GR</a:t>
                </a:r>
                <a:endParaRPr sz="1400" b="0" i="0" u="none" strike="noStrike" cap="none">
                  <a:solidFill>
                    <a:schemeClr val="dk1"/>
                  </a:solidFill>
                  <a:latin typeface="Arial"/>
                  <a:ea typeface="Arial"/>
                  <a:cs typeface="Arial"/>
                  <a:sym typeface="Arial"/>
                </a:endParaRPr>
              </a:p>
            </p:txBody>
          </p:sp>
        </p:grpSp>
        <p:sp>
          <p:nvSpPr>
            <p:cNvPr id="260" name="Google Shape;260;p47"/>
            <p:cNvSpPr txBox="1"/>
            <p:nvPr/>
          </p:nvSpPr>
          <p:spPr>
            <a:xfrm>
              <a:off x="1367387" y="3488168"/>
              <a:ext cx="8418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6092"/>
                  </a:solidFill>
                  <a:latin typeface="Arial"/>
                  <a:ea typeface="Arial"/>
                  <a:cs typeface="Arial"/>
                  <a:sym typeface="Arial"/>
                </a:rPr>
                <a:t>Explore</a:t>
              </a:r>
              <a:endParaRPr sz="1400" b="1" i="0" u="none" strike="noStrike" cap="none">
                <a:solidFill>
                  <a:srgbClr val="366092"/>
                </a:solidFill>
                <a:latin typeface="Arial"/>
                <a:ea typeface="Arial"/>
                <a:cs typeface="Arial"/>
                <a:sym typeface="Aria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9061"/>
    </mc:Choice>
    <mc:Fallback xmlns="">
      <p:transition spd="slow" advTm="890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fade">
                                      <p:cBhvr>
                                        <p:cTn id="12" dur="5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fade">
                                      <p:cBhvr>
                                        <p:cTn id="22" dur="500"/>
                                        <p:tgtEl>
                                          <p:spTgt spid="2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gtEl>
                                        <p:attrNameLst>
                                          <p:attrName>style.visibility</p:attrName>
                                        </p:attrNameLst>
                                      </p:cBhvr>
                                      <p:to>
                                        <p:strVal val="visible"/>
                                      </p:to>
                                    </p:set>
                                    <p:animEffect transition="in" filter="fade">
                                      <p:cBhvr>
                                        <p:cTn id="27" dur="500"/>
                                        <p:tgtEl>
                                          <p:spTgt spid="2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gtEl>
                                        <p:attrNameLst>
                                          <p:attrName>style.visibility</p:attrName>
                                        </p:attrNameLst>
                                      </p:cBhvr>
                                      <p:to>
                                        <p:strVal val="visible"/>
                                      </p:to>
                                    </p:set>
                                    <p:animEffect transition="in" filter="fade">
                                      <p:cBhvr>
                                        <p:cTn id="32"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9"/>
          <p:cNvSpPr txBox="1"/>
          <p:nvPr/>
        </p:nvSpPr>
        <p:spPr>
          <a:xfrm>
            <a:off x="142874" y="100013"/>
            <a:ext cx="12049125" cy="496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dirty="0">
                <a:solidFill>
                  <a:srgbClr val="495E78"/>
                </a:solidFill>
                <a:latin typeface="Arial"/>
                <a:ea typeface="Arial"/>
                <a:cs typeface="Arial"/>
                <a:sym typeface="Arial"/>
              </a:rPr>
              <a:t>Objective Function – Power, Performance and Area (PPA)</a:t>
            </a:r>
            <a:endParaRPr sz="1400" b="0" i="0" u="none" strike="noStrike" cap="none" dirty="0">
              <a:solidFill>
                <a:srgbClr val="495E78"/>
              </a:solidFill>
              <a:latin typeface="Arial"/>
              <a:ea typeface="Arial"/>
              <a:cs typeface="Arial"/>
              <a:sym typeface="Arial"/>
            </a:endParaRPr>
          </a:p>
        </p:txBody>
      </p:sp>
      <p:sp>
        <p:nvSpPr>
          <p:cNvPr id="278" name="Google Shape;278;p49"/>
          <p:cNvSpPr txBox="1"/>
          <p:nvPr/>
        </p:nvSpPr>
        <p:spPr>
          <a:xfrm>
            <a:off x="142874" y="929457"/>
            <a:ext cx="11591397" cy="5253279"/>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IC design is a multi-objective optimization (e.g., power, performance and area)</a:t>
            </a:r>
            <a:endParaRPr sz="1400" b="0" i="0" u="none" strike="noStrike" cap="none" dirty="0">
              <a:solidFill>
                <a:srgbClr val="000000"/>
              </a:solidFill>
              <a:latin typeface="Arial"/>
              <a:ea typeface="Arial"/>
              <a:cs typeface="Arial"/>
              <a:sym typeface="Arial"/>
            </a:endParaRPr>
          </a:p>
          <a:p>
            <a:pPr marL="457200" marR="0" lvl="0"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We integrate three PPA metrics into one objective function </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To increase the general availability </a:t>
            </a:r>
            <a:endParaRPr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To use algorithms that do not support multi-objective functions</a:t>
            </a:r>
            <a:endParaRPr sz="1400" b="0" i="0" u="none" strike="noStrike" cap="none" dirty="0">
              <a:solidFill>
                <a:srgbClr val="000000"/>
              </a:solidFill>
              <a:latin typeface="Arial"/>
              <a:ea typeface="Arial"/>
              <a:cs typeface="Arial"/>
              <a:sym typeface="Arial"/>
            </a:endParaRPr>
          </a:p>
          <a:p>
            <a:pPr marL="457200" marR="0" lvl="0"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User-settable coefficient values (</a:t>
            </a:r>
            <a:r>
              <a:rPr lang="en-US" sz="2400" b="0" i="0" u="none" strike="noStrike" cap="none" dirty="0" err="1">
                <a:solidFill>
                  <a:srgbClr val="000000"/>
                </a:solidFill>
                <a:latin typeface="Cambria Math"/>
                <a:ea typeface="Cambria Math"/>
                <a:cs typeface="Cambria Math"/>
                <a:sym typeface="Cambria Math"/>
              </a:rPr>
              <a:t>C</a:t>
            </a:r>
            <a:r>
              <a:rPr lang="en-US" sz="2400" b="0" i="0" u="none" strike="noStrike" cap="none" baseline="-25000" dirty="0" err="1">
                <a:solidFill>
                  <a:srgbClr val="000000"/>
                </a:solidFill>
                <a:latin typeface="Cambria Math"/>
                <a:ea typeface="Cambria Math"/>
                <a:cs typeface="Cambria Math"/>
                <a:sym typeface="Cambria Math"/>
              </a:rPr>
              <a:t>power</a:t>
            </a:r>
            <a:r>
              <a:rPr lang="en-US" sz="2400" b="0" i="0" u="none" strike="noStrike" cap="none" baseline="-25000" dirty="0">
                <a:solidFill>
                  <a:srgbClr val="000000"/>
                </a:solidFill>
                <a:latin typeface="Cambria Math"/>
                <a:ea typeface="Cambria Math"/>
                <a:cs typeface="Cambria Math"/>
                <a:sym typeface="Cambria Math"/>
              </a:rPr>
              <a:t> </a:t>
            </a:r>
            <a:r>
              <a:rPr lang="en-US" sz="2400" b="0" i="0" u="none" strike="noStrike" cap="none" dirty="0">
                <a:solidFill>
                  <a:srgbClr val="000000"/>
                </a:solidFill>
                <a:latin typeface="Cambria Math"/>
                <a:ea typeface="Cambria Math"/>
                <a:cs typeface="Cambria Math"/>
                <a:sym typeface="Cambria Math"/>
              </a:rPr>
              <a:t>⋅ </a:t>
            </a:r>
            <a:r>
              <a:rPr lang="en-US" sz="2400" b="0" i="0" u="none" strike="noStrike" cap="none" dirty="0" err="1">
                <a:solidFill>
                  <a:srgbClr val="000000"/>
                </a:solidFill>
                <a:latin typeface="Cambria Math"/>
                <a:ea typeface="Cambria Math"/>
                <a:cs typeface="Cambria Math"/>
                <a:sym typeface="Cambria Math"/>
              </a:rPr>
              <a:t>C</a:t>
            </a:r>
            <a:r>
              <a:rPr lang="en-US" sz="2400" b="0" i="0" u="none" strike="noStrike" cap="none" baseline="-25000" dirty="0" err="1">
                <a:solidFill>
                  <a:srgbClr val="000000"/>
                </a:solidFill>
                <a:latin typeface="Cambria Math"/>
                <a:ea typeface="Cambria Math"/>
                <a:cs typeface="Cambria Math"/>
                <a:sym typeface="Cambria Math"/>
              </a:rPr>
              <a:t>perform</a:t>
            </a:r>
            <a:r>
              <a:rPr lang="en-US" sz="2400" b="0" i="0" u="none" strike="noStrike" cap="none" baseline="-25000" dirty="0">
                <a:solidFill>
                  <a:srgbClr val="000000"/>
                </a:solidFill>
                <a:latin typeface="Cambria Math"/>
                <a:ea typeface="Cambria Math"/>
                <a:cs typeface="Cambria Math"/>
                <a:sym typeface="Cambria Math"/>
              </a:rPr>
              <a:t> </a:t>
            </a:r>
            <a:r>
              <a:rPr lang="en-US" sz="2400" b="0" i="0" u="none" strike="noStrike" cap="none" dirty="0">
                <a:solidFill>
                  <a:srgbClr val="000000"/>
                </a:solidFill>
                <a:latin typeface="Cambria Math"/>
                <a:ea typeface="Cambria Math"/>
                <a:cs typeface="Cambria Math"/>
                <a:sym typeface="Cambria Math"/>
              </a:rPr>
              <a:t>⋅ </a:t>
            </a:r>
            <a:r>
              <a:rPr lang="en-US" sz="2400" b="0" i="0" u="none" strike="noStrike" cap="none" dirty="0" err="1">
                <a:solidFill>
                  <a:srgbClr val="000000"/>
                </a:solidFill>
                <a:latin typeface="Cambria Math"/>
                <a:ea typeface="Cambria Math"/>
                <a:cs typeface="Cambria Math"/>
                <a:sym typeface="Cambria Math"/>
              </a:rPr>
              <a:t>C</a:t>
            </a:r>
            <a:r>
              <a:rPr lang="en-US" sz="2400" b="0" i="0" u="none" strike="noStrike" cap="none" baseline="-25000" dirty="0" err="1">
                <a:solidFill>
                  <a:srgbClr val="000000"/>
                </a:solidFill>
                <a:latin typeface="Cambria Math"/>
                <a:ea typeface="Cambria Math"/>
                <a:cs typeface="Cambria Math"/>
                <a:sym typeface="Cambria Math"/>
              </a:rPr>
              <a:t>area</a:t>
            </a:r>
            <a:r>
              <a:rPr lang="en-US" sz="2400" b="0" i="0" u="none" strike="noStrike" cap="none" dirty="0">
                <a:solidFill>
                  <a:srgbClr val="000000"/>
                </a:solidFill>
                <a:latin typeface="Cambria Math"/>
                <a:ea typeface="Cambria Math"/>
                <a:cs typeface="Cambria Math"/>
                <a:sym typeface="Cambria Math"/>
              </a:rPr>
              <a:t>)</a:t>
            </a:r>
            <a:r>
              <a:rPr lang="en-US" sz="2400" b="0" i="0" u="none" strike="noStrike" cap="none" dirty="0">
                <a:solidFill>
                  <a:srgbClr val="000000"/>
                </a:solidFill>
                <a:latin typeface="Arial"/>
                <a:ea typeface="Arial"/>
                <a:cs typeface="Arial"/>
                <a:sym typeface="Arial"/>
              </a:rPr>
              <a:t> of three objectives to set the direction of tuning</a:t>
            </a:r>
            <a:endParaRPr sz="14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79" name="Google Shape;279;p49"/>
              <p:cNvSpPr txBox="1"/>
              <p:nvPr/>
            </p:nvSpPr>
            <p:spPr>
              <a:xfrm>
                <a:off x="914400" y="3733012"/>
                <a:ext cx="10494818" cy="770492"/>
              </a:xfrm>
              <a:prstGeom prst="rect">
                <a:avLst/>
              </a:prstGeom>
              <a:noFill/>
              <a:ln>
                <a:noFill/>
              </a:ln>
            </p:spPr>
            <p:txBody>
              <a:bodyPr spcFirstLastPara="1" wrap="square" lIns="91425" tIns="45700" rIns="91425" bIns="45700" anchor="t" anchorCtr="0">
                <a:spAutoFit/>
              </a:bodyPr>
              <a:lstStyle/>
              <a:p>
                <a:pPr lvl="0">
                  <a:buSzPts val="2000"/>
                </a:pPr>
                <a:r>
                  <a:rPr lang="en-US" sz="2000" b="1" i="0" u="none" strike="noStrike" cap="none" dirty="0">
                    <a:solidFill>
                      <a:srgbClr val="000000"/>
                    </a:solidFill>
                    <a:latin typeface="Arial"/>
                    <a:ea typeface="Arial"/>
                    <a:cs typeface="Arial"/>
                    <a:sym typeface="Arial"/>
                  </a:rPr>
                  <a:t>Minimize</a:t>
                </a:r>
                <a:r>
                  <a:rPr lang="en-US" sz="2000" b="1" i="0" u="none" strike="noStrike" cap="none" dirty="0">
                    <a:solidFill>
                      <a:srgbClr val="000000"/>
                    </a:solidFill>
                    <a:latin typeface="Cambria Math"/>
                    <a:ea typeface="Cambria Math"/>
                    <a:cs typeface="Cambria Math"/>
                    <a:sym typeface="Cambria Math"/>
                  </a:rPr>
                  <a:t>         Score</a:t>
                </a:r>
                <a:r>
                  <a:rPr lang="en-US" sz="2000" b="0" i="0" u="none" strike="noStrike" cap="none" dirty="0">
                    <a:solidFill>
                      <a:srgbClr val="000000"/>
                    </a:solidFill>
                    <a:latin typeface="Cambria Math"/>
                    <a:ea typeface="Cambria Math"/>
                    <a:cs typeface="Cambria Math"/>
                    <a:sym typeface="Cambria Math"/>
                  </a:rPr>
                  <a:t> = (</a:t>
                </a:r>
                <a14:m>
                  <m:oMath xmlns:m="http://schemas.openxmlformats.org/officeDocument/2006/math">
                    <m:sSubSup>
                      <m:sSubSupPr>
                        <m:ctrlPr>
                          <a:rPr lang="ar-AE" altLang="ko-KR" sz="2000" b="0" i="1" u="none" strike="noStrike" cap="none" smtClean="0">
                            <a:solidFill>
                              <a:srgbClr val="000000"/>
                            </a:solidFill>
                            <a:latin typeface="Cambria Math" panose="02040503050406030204" pitchFamily="18" charset="0"/>
                            <a:ea typeface="Cambria Math"/>
                            <a:sym typeface="Cambria Math"/>
                          </a:rPr>
                        </m:ctrlPr>
                      </m:sSubSupPr>
                      <m:e>
                        <m:r>
                          <m:rPr>
                            <m:sty m:val="p"/>
                          </m:rPr>
                          <a:rPr lang="ko-KR" altLang="ar-AE" sz="2000" b="0" i="0" u="none" strike="noStrike" cap="none" smtClean="0">
                            <a:solidFill>
                              <a:srgbClr val="000000"/>
                            </a:solidFill>
                            <a:latin typeface="Cambria Math" panose="02040503050406030204" pitchFamily="18" charset="0"/>
                            <a:ea typeface="Cambria Math"/>
                            <a:sym typeface="Cambria Math"/>
                          </a:rPr>
                          <m:t>P</m:t>
                        </m:r>
                        <m:r>
                          <m:rPr>
                            <m:sty m:val="p"/>
                          </m:rPr>
                          <a:rPr lang="en-US" altLang="ko-KR" sz="2000" b="0" i="0" u="none" strike="noStrike" cap="none" smtClean="0">
                            <a:solidFill>
                              <a:srgbClr val="000000"/>
                            </a:solidFill>
                            <a:latin typeface="Cambria Math" panose="02040503050406030204" pitchFamily="18" charset="0"/>
                            <a:ea typeface="Cambria Math"/>
                            <a:sym typeface="Cambria Math"/>
                          </a:rPr>
                          <m:t>PA</m:t>
                        </m:r>
                      </m:e>
                      <m:sub>
                        <m:r>
                          <m:rPr>
                            <m:sty m:val="p"/>
                          </m:rPr>
                          <a:rPr lang="en-US" altLang="ko-KR" sz="2000" b="0" i="0" u="none" strike="noStrike" cap="none" smtClean="0">
                            <a:solidFill>
                              <a:srgbClr val="000000"/>
                            </a:solidFill>
                            <a:latin typeface="Cambria Math" panose="02040503050406030204" pitchFamily="18" charset="0"/>
                            <a:ea typeface="Cambria Math"/>
                            <a:sym typeface="Cambria Math"/>
                          </a:rPr>
                          <m:t>imp</m:t>
                        </m:r>
                      </m:sub>
                      <m:sup>
                        <m:r>
                          <m:rPr>
                            <m:sty m:val="p"/>
                          </m:rPr>
                          <a:rPr lang="en-US" altLang="ko-KR" sz="2000" b="0" i="0" u="none" strike="noStrike" cap="none" smtClean="0">
                            <a:solidFill>
                              <a:srgbClr val="000000"/>
                            </a:solidFill>
                            <a:latin typeface="Cambria Math" panose="02040503050406030204" pitchFamily="18" charset="0"/>
                            <a:ea typeface="Cambria Math"/>
                            <a:sym typeface="Cambria Math"/>
                          </a:rPr>
                          <m:t>UB</m:t>
                        </m:r>
                      </m:sup>
                    </m:sSubSup>
                  </m:oMath>
                </a14:m>
                <a:r>
                  <a:rPr lang="en-US" sz="2000" b="0" u="none" strike="noStrike" cap="none" dirty="0">
                    <a:solidFill>
                      <a:srgbClr val="000000"/>
                    </a:solidFill>
                    <a:latin typeface="Cambria Math"/>
                    <a:ea typeface="Cambria Math"/>
                    <a:cs typeface="Cambria Math"/>
                    <a:sym typeface="Cambria Math"/>
                  </a:rPr>
                  <a:t>- </a:t>
                </a:r>
                <a14:m>
                  <m:oMath xmlns:m="http://schemas.openxmlformats.org/officeDocument/2006/math">
                    <m:sSub>
                      <m:sSubPr>
                        <m:ctrlPr>
                          <a:rPr lang="en-US" altLang="ko-KR" sz="2000" b="0" i="1" u="none" strike="noStrike" cap="none" smtClean="0">
                            <a:solidFill>
                              <a:srgbClr val="000000"/>
                            </a:solidFill>
                            <a:latin typeface="Cambria Math" panose="02040503050406030204" pitchFamily="18" charset="0"/>
                            <a:ea typeface="Cambria Math"/>
                            <a:sym typeface="Cambria Math"/>
                          </a:rPr>
                        </m:ctrlPr>
                      </m:sSubPr>
                      <m:e>
                        <m:r>
                          <m:rPr>
                            <m:sty m:val="p"/>
                          </m:rPr>
                          <a:rPr lang="en-US" altLang="ko-KR" sz="2000" b="0" i="0" u="none" strike="noStrike" cap="none" smtClean="0">
                            <a:solidFill>
                              <a:srgbClr val="000000"/>
                            </a:solidFill>
                            <a:latin typeface="Cambria Math" panose="02040503050406030204" pitchFamily="18" charset="0"/>
                            <a:ea typeface="Cambria Math"/>
                            <a:sym typeface="Cambria Math"/>
                          </a:rPr>
                          <m:t>PPA</m:t>
                        </m:r>
                      </m:e>
                      <m:sub>
                        <m:r>
                          <m:rPr>
                            <m:sty m:val="p"/>
                          </m:rPr>
                          <a:rPr lang="en-US" altLang="ko-KR" sz="2000" b="0" i="0" u="none" strike="noStrike" cap="none" smtClean="0">
                            <a:solidFill>
                              <a:srgbClr val="000000"/>
                            </a:solidFill>
                            <a:latin typeface="Cambria Math" panose="02040503050406030204" pitchFamily="18" charset="0"/>
                            <a:ea typeface="Cambria Math"/>
                            <a:sym typeface="Cambria Math"/>
                          </a:rPr>
                          <m:t>imp</m:t>
                        </m:r>
                      </m:sub>
                    </m:sSub>
                  </m:oMath>
                </a14:m>
                <a:r>
                  <a:rPr lang="en-US" sz="2000" b="0" i="0" u="none" strike="noStrike" cap="none" dirty="0">
                    <a:solidFill>
                      <a:srgbClr val="000000"/>
                    </a:solidFill>
                    <a:latin typeface="Cambria Math"/>
                    <a:ea typeface="Cambria Math"/>
                    <a:cs typeface="Cambria Math"/>
                    <a:sym typeface="Cambria Math"/>
                  </a:rPr>
                  <a:t>)</a:t>
                </a:r>
                <a:r>
                  <a:rPr lang="en-US" altLang="ko-KR" sz="2000" dirty="0">
                    <a:latin typeface="Cambria Math"/>
                    <a:ea typeface="Cambria Math"/>
                    <a:cs typeface="Cambria Math"/>
                    <a:sym typeface="Cambria Math"/>
                  </a:rPr>
                  <a:t> ⋅ (1+</a:t>
                </a:r>
                <a:r>
                  <a:rPr lang="el-GR" altLang="ko-KR" sz="2000" dirty="0"/>
                  <a:t> α</a:t>
                </a:r>
                <a:r>
                  <a:rPr lang="en-US" sz="2000" b="0" i="0" u="none" strike="noStrike" cap="none" dirty="0">
                    <a:solidFill>
                      <a:srgbClr val="000000"/>
                    </a:solidFill>
                    <a:latin typeface="Cambria Math"/>
                    <a:ea typeface="Cambria Math"/>
                    <a:cs typeface="Cambria Math"/>
                    <a:sym typeface="Cambria Math"/>
                  </a:rPr>
                  <a:t> </a:t>
                </a:r>
                <a:r>
                  <a:rPr lang="en-US" altLang="ko-KR" sz="2000" dirty="0">
                    <a:latin typeface="Cambria Math"/>
                    <a:ea typeface="Cambria Math"/>
                    <a:cs typeface="Cambria Math"/>
                    <a:sym typeface="Cambria Math"/>
                  </a:rPr>
                  <a:t>⋅N</a:t>
                </a:r>
                <a:r>
                  <a:rPr lang="en-US" altLang="ko-KR" sz="2000" baseline="-25000" dirty="0">
                    <a:latin typeface="Cambria Math"/>
                    <a:ea typeface="Cambria Math"/>
                    <a:cs typeface="Cambria Math"/>
                    <a:sym typeface="Cambria Math"/>
                  </a:rPr>
                  <a:t>DRV</a:t>
                </a:r>
                <a:r>
                  <a:rPr lang="en-US" altLang="ko-KR" sz="2000" dirty="0">
                    <a:latin typeface="Cambria Math"/>
                    <a:ea typeface="Cambria Math"/>
                    <a:cs typeface="Cambria Math"/>
                    <a:sym typeface="Cambria Math"/>
                  </a:rPr>
                  <a:t>)          </a:t>
                </a:r>
                <a:r>
                  <a:rPr lang="el-GR" altLang="ko-KR" sz="2000" dirty="0"/>
                  <a:t>α</a:t>
                </a:r>
                <a:r>
                  <a:rPr lang="en-US" altLang="ko-KR" sz="2000" dirty="0"/>
                  <a:t>: penalty factor (default: 0.1)</a:t>
                </a:r>
                <a:endParaRPr lang="en-US" sz="2000" b="0" i="0" u="none" strike="noStrike" cap="none" baseline="-25000" dirty="0">
                  <a:solidFill>
                    <a:srgbClr val="000000"/>
                  </a:solidFill>
                  <a:latin typeface="Cambria Math"/>
                  <a:ea typeface="Cambria Math"/>
                  <a:cs typeface="Cambria Math"/>
                  <a:sym typeface="Cambria Math"/>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mbria Math"/>
                  <a:ea typeface="Cambria Math"/>
                  <a:cs typeface="Cambria Math"/>
                  <a:sym typeface="Cambria Math"/>
                </a:endParaRPr>
              </a:p>
            </p:txBody>
          </p:sp>
        </mc:Choice>
        <mc:Fallback xmlns="">
          <p:sp>
            <p:nvSpPr>
              <p:cNvPr id="279" name="Google Shape;279;p49"/>
              <p:cNvSpPr txBox="1">
                <a:spLocks noRot="1" noChangeAspect="1" noMove="1" noResize="1" noEditPoints="1" noAdjustHandles="1" noChangeArrowheads="1" noChangeShapeType="1" noTextEdit="1"/>
              </p:cNvSpPr>
              <p:nvPr/>
            </p:nvSpPr>
            <p:spPr>
              <a:xfrm>
                <a:off x="914400" y="3733012"/>
                <a:ext cx="10494818" cy="770492"/>
              </a:xfrm>
              <a:prstGeom prst="rect">
                <a:avLst/>
              </a:prstGeom>
              <a:blipFill>
                <a:blip r:embed="rId5"/>
                <a:stretch>
                  <a:fillRect l="-639" t="-2362"/>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80" name="Google Shape;280;p49"/>
              <p:cNvSpPr txBox="1"/>
              <p:nvPr/>
            </p:nvSpPr>
            <p:spPr>
              <a:xfrm>
                <a:off x="1849120" y="4417211"/>
                <a:ext cx="10104181" cy="2015320"/>
              </a:xfrm>
              <a:prstGeom prst="rect">
                <a:avLst/>
              </a:prstGeom>
              <a:noFill/>
              <a:ln>
                <a:noFill/>
              </a:ln>
            </p:spPr>
            <p:txBody>
              <a:bodyPr spcFirstLastPara="1" wrap="square" lIns="91425" tIns="45700" rIns="91425" bIns="45700" anchor="t" anchorCtr="0">
                <a:spAutoFit/>
              </a:bodyPr>
              <a:lstStyle/>
              <a:p>
                <a:pPr lvl="0">
                  <a:buSzPts val="2000"/>
                </a:pPr>
                <a14:m>
                  <m:oMath xmlns:m="http://schemas.openxmlformats.org/officeDocument/2006/math">
                    <m:sSub>
                      <m:sSubPr>
                        <m:ctrlPr>
                          <a:rPr lang="en-US" altLang="ko-KR" sz="2000" i="1">
                            <a:latin typeface="Cambria Math" panose="02040503050406030204" pitchFamily="18" charset="0"/>
                            <a:ea typeface="Cambria Math"/>
                            <a:sym typeface="Cambria Math"/>
                          </a:rPr>
                        </m:ctrlPr>
                      </m:sSubPr>
                      <m:e>
                        <m:r>
                          <m:rPr>
                            <m:sty m:val="p"/>
                          </m:rPr>
                          <a:rPr lang="en-US" altLang="ko-KR" sz="2000" i="0">
                            <a:latin typeface="Cambria Math" panose="02040503050406030204" pitchFamily="18" charset="0"/>
                            <a:ea typeface="Cambria Math"/>
                            <a:sym typeface="Cambria Math"/>
                          </a:rPr>
                          <m:t>PPA</m:t>
                        </m:r>
                      </m:e>
                      <m:sub>
                        <m:r>
                          <m:rPr>
                            <m:sty m:val="p"/>
                          </m:rPr>
                          <a:rPr lang="en-US" altLang="ko-KR" sz="2000" i="0">
                            <a:latin typeface="Cambria Math" panose="02040503050406030204" pitchFamily="18" charset="0"/>
                            <a:ea typeface="Cambria Math"/>
                            <a:sym typeface="Cambria Math"/>
                          </a:rPr>
                          <m:t>imp</m:t>
                        </m:r>
                      </m:sub>
                    </m:sSub>
                  </m:oMath>
                </a14:m>
                <a:r>
                  <a:rPr lang="en-US" sz="2000" b="0" i="0" u="none" strike="noStrike" cap="none" dirty="0">
                    <a:solidFill>
                      <a:srgbClr val="000000"/>
                    </a:solidFill>
                    <a:latin typeface="Cambria Math"/>
                    <a:ea typeface="Cambria Math"/>
                    <a:cs typeface="Cambria Math"/>
                    <a:sym typeface="Cambria Math"/>
                  </a:rPr>
                  <a:t>= (</a:t>
                </a:r>
                <a:r>
                  <a:rPr lang="en-US" sz="2000" b="0" i="0" u="none" strike="noStrike" cap="none" dirty="0" err="1">
                    <a:solidFill>
                      <a:srgbClr val="000000"/>
                    </a:solidFill>
                    <a:latin typeface="Cambria Math"/>
                    <a:ea typeface="Cambria Math"/>
                    <a:cs typeface="Cambria Math"/>
                    <a:sym typeface="Cambria Math"/>
                  </a:rPr>
                  <a:t>C</a:t>
                </a:r>
                <a:r>
                  <a:rPr lang="en-US" sz="2000" b="0" i="0" u="none" strike="noStrike" cap="none" baseline="-25000" dirty="0" err="1">
                    <a:solidFill>
                      <a:srgbClr val="000000"/>
                    </a:solidFill>
                    <a:latin typeface="Cambria Math"/>
                    <a:ea typeface="Cambria Math"/>
                    <a:cs typeface="Cambria Math"/>
                    <a:sym typeface="Cambria Math"/>
                  </a:rPr>
                  <a:t>power</a:t>
                </a:r>
                <a:r>
                  <a:rPr lang="en-US" sz="2000" b="0" i="0" u="none" strike="noStrike" cap="none" baseline="-25000" dirty="0">
                    <a:solidFill>
                      <a:srgbClr val="000000"/>
                    </a:solidFill>
                    <a:latin typeface="Cambria Math"/>
                    <a:ea typeface="Cambria Math"/>
                    <a:cs typeface="Cambria Math"/>
                    <a:sym typeface="Cambria Math"/>
                  </a:rPr>
                  <a:t> </a:t>
                </a:r>
                <a:r>
                  <a:rPr lang="en-US" sz="2000" b="0" i="0" u="none" strike="noStrike" cap="none" dirty="0">
                    <a:solidFill>
                      <a:srgbClr val="000000"/>
                    </a:solidFill>
                    <a:latin typeface="Cambria Math"/>
                    <a:ea typeface="Cambria Math"/>
                    <a:cs typeface="Cambria Math"/>
                    <a:sym typeface="Cambria Math"/>
                  </a:rPr>
                  <a:t>⋅</a:t>
                </a:r>
                <a:r>
                  <a:rPr lang="en-US" altLang="ko-KR" sz="2000" dirty="0" err="1">
                    <a:latin typeface="Cambria Math"/>
                    <a:ea typeface="Cambria Math"/>
                    <a:cs typeface="Cambria Math"/>
                    <a:sym typeface="Cambria Math"/>
                  </a:rPr>
                  <a:t>Power</a:t>
                </a:r>
                <a:r>
                  <a:rPr lang="en-US" altLang="ko-KR" sz="2000" baseline="-25000" dirty="0" err="1">
                    <a:latin typeface="Cambria Math"/>
                    <a:ea typeface="Cambria Math"/>
                    <a:cs typeface="Cambria Math"/>
                    <a:sym typeface="Cambria Math"/>
                  </a:rPr>
                  <a:t>imp</a:t>
                </a:r>
                <a:r>
                  <a:rPr lang="en-US" sz="2000" b="0" i="0" u="none" strike="noStrike" cap="none" dirty="0">
                    <a:solidFill>
                      <a:srgbClr val="000000"/>
                    </a:solidFill>
                    <a:latin typeface="Cambria Math"/>
                    <a:ea typeface="Cambria Math"/>
                    <a:cs typeface="Cambria Math"/>
                    <a:sym typeface="Cambria Math"/>
                  </a:rPr>
                  <a:t> +</a:t>
                </a:r>
                <a:r>
                  <a:rPr lang="en-US" sz="2000" b="0" i="0" u="none" strike="noStrike" cap="none" dirty="0" err="1">
                    <a:solidFill>
                      <a:srgbClr val="000000"/>
                    </a:solidFill>
                    <a:latin typeface="Cambria Math"/>
                    <a:ea typeface="Cambria Math"/>
                    <a:cs typeface="Cambria Math"/>
                    <a:sym typeface="Cambria Math"/>
                  </a:rPr>
                  <a:t>C</a:t>
                </a:r>
                <a:r>
                  <a:rPr lang="en-US" sz="2000" b="0" i="0" u="none" strike="noStrike" cap="none" baseline="-25000" dirty="0" err="1">
                    <a:solidFill>
                      <a:srgbClr val="000000"/>
                    </a:solidFill>
                    <a:latin typeface="Cambria Math"/>
                    <a:ea typeface="Cambria Math"/>
                    <a:cs typeface="Cambria Math"/>
                    <a:sym typeface="Cambria Math"/>
                  </a:rPr>
                  <a:t>perform</a:t>
                </a:r>
                <a:r>
                  <a:rPr lang="en-US" sz="2000" b="0" i="0" u="none" strike="noStrike" cap="none" baseline="-25000" dirty="0">
                    <a:solidFill>
                      <a:srgbClr val="000000"/>
                    </a:solidFill>
                    <a:latin typeface="Cambria Math"/>
                    <a:ea typeface="Cambria Math"/>
                    <a:cs typeface="Cambria Math"/>
                    <a:sym typeface="Cambria Math"/>
                  </a:rPr>
                  <a:t> </a:t>
                </a:r>
                <a:r>
                  <a:rPr lang="en-US" sz="2000" b="0" i="0" u="none" strike="noStrike" cap="none" dirty="0">
                    <a:solidFill>
                      <a:srgbClr val="000000"/>
                    </a:solidFill>
                    <a:latin typeface="Cambria Math"/>
                    <a:ea typeface="Cambria Math"/>
                    <a:cs typeface="Cambria Math"/>
                    <a:sym typeface="Cambria Math"/>
                  </a:rPr>
                  <a:t>⋅</a:t>
                </a:r>
                <a:r>
                  <a:rPr lang="en-US" altLang="ko-KR" sz="2000" dirty="0" err="1">
                    <a:latin typeface="Cambria Math"/>
                    <a:ea typeface="Cambria Math"/>
                    <a:cs typeface="Cambria Math"/>
                    <a:sym typeface="Cambria Math"/>
                  </a:rPr>
                  <a:t>Perform</a:t>
                </a:r>
                <a:r>
                  <a:rPr lang="en-US" altLang="ko-KR" sz="2000" baseline="-25000" dirty="0" err="1">
                    <a:latin typeface="Cambria Math"/>
                    <a:ea typeface="Cambria Math"/>
                    <a:cs typeface="Cambria Math"/>
                    <a:sym typeface="Cambria Math"/>
                  </a:rPr>
                  <a:t>imp</a:t>
                </a:r>
                <a:r>
                  <a:rPr lang="en-US" sz="2000" b="0" i="0" u="none" strike="noStrike" cap="none" dirty="0">
                    <a:solidFill>
                      <a:srgbClr val="000000"/>
                    </a:solidFill>
                    <a:latin typeface="Cambria Math"/>
                    <a:ea typeface="Cambria Math"/>
                    <a:cs typeface="Cambria Math"/>
                    <a:sym typeface="Cambria Math"/>
                  </a:rPr>
                  <a:t> +</a:t>
                </a:r>
                <a:r>
                  <a:rPr lang="en-US" sz="2000" b="0" i="0" u="none" strike="noStrike" cap="none" dirty="0" err="1">
                    <a:solidFill>
                      <a:srgbClr val="000000"/>
                    </a:solidFill>
                    <a:latin typeface="Cambria Math"/>
                    <a:ea typeface="Cambria Math"/>
                    <a:cs typeface="Cambria Math"/>
                    <a:sym typeface="Cambria Math"/>
                  </a:rPr>
                  <a:t>C</a:t>
                </a:r>
                <a:r>
                  <a:rPr lang="en-US" sz="2000" b="0" i="0" u="none" strike="noStrike" cap="none" baseline="-25000" dirty="0" err="1">
                    <a:solidFill>
                      <a:srgbClr val="000000"/>
                    </a:solidFill>
                    <a:latin typeface="Cambria Math"/>
                    <a:ea typeface="Cambria Math"/>
                    <a:cs typeface="Cambria Math"/>
                    <a:sym typeface="Cambria Math"/>
                  </a:rPr>
                  <a:t>area</a:t>
                </a:r>
                <a:r>
                  <a:rPr lang="en-US" altLang="ko-KR" sz="2000" dirty="0">
                    <a:latin typeface="Cambria Math"/>
                    <a:ea typeface="Cambria Math"/>
                    <a:cs typeface="Cambria Math"/>
                    <a:sym typeface="Cambria Math"/>
                  </a:rPr>
                  <a:t> ⋅</a:t>
                </a:r>
                <a:r>
                  <a:rPr lang="en-US" altLang="ko-KR" sz="2000" dirty="0" err="1">
                    <a:latin typeface="Cambria Math"/>
                    <a:ea typeface="Cambria Math"/>
                    <a:cs typeface="Cambria Math"/>
                    <a:sym typeface="Cambria Math"/>
                  </a:rPr>
                  <a:t>Area</a:t>
                </a:r>
                <a:r>
                  <a:rPr lang="en-US" altLang="ko-KR" sz="2000" baseline="-25000" dirty="0" err="1">
                    <a:latin typeface="Cambria Math"/>
                    <a:ea typeface="Cambria Math"/>
                    <a:cs typeface="Cambria Math"/>
                    <a:sym typeface="Cambria Math"/>
                  </a:rPr>
                  <a:t>imp</a:t>
                </a:r>
                <a:r>
                  <a:rPr lang="en-US" sz="2000" b="0" i="0" u="none" strike="noStrike" cap="none" dirty="0">
                    <a:solidFill>
                      <a:srgbClr val="000000"/>
                    </a:solidFill>
                    <a:latin typeface="Cambria Math"/>
                    <a:ea typeface="Cambria Math"/>
                    <a:cs typeface="Cambria Math"/>
                    <a:sym typeface="Cambria Math"/>
                  </a:rPr>
                  <a:t>)</a:t>
                </a:r>
              </a:p>
              <a:p>
                <a:pPr lvl="0">
                  <a:buSzPts val="2000"/>
                </a:pPr>
                <a14:m>
                  <m:oMath xmlns:m="http://schemas.openxmlformats.org/officeDocument/2006/math">
                    <m:sSubSup>
                      <m:sSubSupPr>
                        <m:ctrlPr>
                          <a:rPr lang="ar-AE" altLang="ko-KR" sz="2000" i="1">
                            <a:latin typeface="Cambria Math" panose="02040503050406030204" pitchFamily="18" charset="0"/>
                            <a:ea typeface="Cambria Math"/>
                            <a:sym typeface="Cambria Math"/>
                          </a:rPr>
                        </m:ctrlPr>
                      </m:sSubSupPr>
                      <m:e>
                        <m:r>
                          <m:rPr>
                            <m:sty m:val="p"/>
                          </m:rPr>
                          <a:rPr lang="ko-KR" altLang="ar-AE" sz="2000" i="0">
                            <a:latin typeface="Cambria Math" panose="02040503050406030204" pitchFamily="18" charset="0"/>
                            <a:ea typeface="Cambria Math"/>
                            <a:sym typeface="Cambria Math"/>
                          </a:rPr>
                          <m:t>P</m:t>
                        </m:r>
                        <m:r>
                          <m:rPr>
                            <m:sty m:val="p"/>
                          </m:rPr>
                          <a:rPr lang="en-US" altLang="ko-KR" sz="2000" i="0">
                            <a:latin typeface="Cambria Math" panose="02040503050406030204" pitchFamily="18" charset="0"/>
                            <a:ea typeface="Cambria Math"/>
                            <a:sym typeface="Cambria Math"/>
                          </a:rPr>
                          <m:t>PA</m:t>
                        </m:r>
                      </m:e>
                      <m:sub>
                        <m:r>
                          <m:rPr>
                            <m:sty m:val="p"/>
                          </m:rPr>
                          <a:rPr lang="en-US" altLang="ko-KR" sz="2000" i="0">
                            <a:latin typeface="Cambria Math" panose="02040503050406030204" pitchFamily="18" charset="0"/>
                            <a:ea typeface="Cambria Math"/>
                            <a:sym typeface="Cambria Math"/>
                          </a:rPr>
                          <m:t>imp</m:t>
                        </m:r>
                      </m:sub>
                      <m:sup>
                        <m:r>
                          <m:rPr>
                            <m:sty m:val="p"/>
                          </m:rPr>
                          <a:rPr lang="en-US" altLang="ko-KR" sz="2000" i="0">
                            <a:latin typeface="Cambria Math" panose="02040503050406030204" pitchFamily="18" charset="0"/>
                            <a:ea typeface="Cambria Math"/>
                            <a:sym typeface="Cambria Math"/>
                          </a:rPr>
                          <m:t>UB</m:t>
                        </m:r>
                      </m:sup>
                    </m:sSubSup>
                  </m:oMath>
                </a14:m>
                <a:r>
                  <a:rPr lang="en-US" altLang="ko-KR" sz="2000" b="0" i="0" u="none" strike="noStrike" cap="none" dirty="0">
                    <a:solidFill>
                      <a:srgbClr val="000000"/>
                    </a:solidFill>
                    <a:latin typeface="Cambria Math"/>
                    <a:ea typeface="Cambria Math"/>
                    <a:cs typeface="Cambria Math"/>
                    <a:sym typeface="Cambria Math"/>
                  </a:rPr>
                  <a:t>= (</a:t>
                </a:r>
                <a:r>
                  <a:rPr lang="en-US" altLang="ko-KR" sz="2000" b="0" i="0" u="none" strike="noStrike" cap="none" dirty="0" err="1">
                    <a:solidFill>
                      <a:srgbClr val="000000"/>
                    </a:solidFill>
                    <a:latin typeface="Cambria Math"/>
                    <a:ea typeface="Cambria Math"/>
                    <a:cs typeface="Cambria Math"/>
                    <a:sym typeface="Cambria Math"/>
                  </a:rPr>
                  <a:t>C</a:t>
                </a:r>
                <a:r>
                  <a:rPr lang="en-US" altLang="ko-KR" sz="2000" b="0" i="0" u="none" strike="noStrike" cap="none" baseline="-25000" dirty="0" err="1">
                    <a:solidFill>
                      <a:srgbClr val="000000"/>
                    </a:solidFill>
                    <a:latin typeface="Cambria Math"/>
                    <a:ea typeface="Cambria Math"/>
                    <a:cs typeface="Cambria Math"/>
                    <a:sym typeface="Cambria Math"/>
                  </a:rPr>
                  <a:t>power</a:t>
                </a:r>
                <a:r>
                  <a:rPr lang="en-US" altLang="ko-KR" sz="2000" b="0" i="0" u="none" strike="noStrike" cap="none" baseline="-25000" dirty="0">
                    <a:solidFill>
                      <a:srgbClr val="000000"/>
                    </a:solidFill>
                    <a:latin typeface="Cambria Math"/>
                    <a:ea typeface="Cambria Math"/>
                    <a:cs typeface="Cambria Math"/>
                    <a:sym typeface="Cambria Math"/>
                  </a:rPr>
                  <a:t> </a:t>
                </a:r>
                <a:r>
                  <a:rPr lang="en-US" altLang="ko-KR" sz="2000" b="0" i="0" u="none" strike="noStrike" cap="none" dirty="0">
                    <a:solidFill>
                      <a:srgbClr val="000000"/>
                    </a:solidFill>
                    <a:latin typeface="Cambria Math"/>
                    <a:ea typeface="Cambria Math"/>
                    <a:cs typeface="Cambria Math"/>
                    <a:sym typeface="Cambria Math"/>
                  </a:rPr>
                  <a:t>+</a:t>
                </a:r>
                <a:r>
                  <a:rPr lang="en-US" altLang="ko-KR" sz="2000" b="0" i="0" u="none" strike="noStrike" cap="none" dirty="0" err="1">
                    <a:solidFill>
                      <a:srgbClr val="000000"/>
                    </a:solidFill>
                    <a:latin typeface="Cambria Math"/>
                    <a:ea typeface="Cambria Math"/>
                    <a:cs typeface="Cambria Math"/>
                    <a:sym typeface="Cambria Math"/>
                  </a:rPr>
                  <a:t>C</a:t>
                </a:r>
                <a:r>
                  <a:rPr lang="en-US" altLang="ko-KR" sz="2000" b="0" i="0" u="none" strike="noStrike" cap="none" baseline="-25000" dirty="0" err="1">
                    <a:solidFill>
                      <a:srgbClr val="000000"/>
                    </a:solidFill>
                    <a:latin typeface="Cambria Math"/>
                    <a:ea typeface="Cambria Math"/>
                    <a:cs typeface="Cambria Math"/>
                    <a:sym typeface="Cambria Math"/>
                  </a:rPr>
                  <a:t>perform</a:t>
                </a:r>
                <a:r>
                  <a:rPr lang="en-US" altLang="ko-KR" sz="2000" b="0" i="0" u="none" strike="noStrike" cap="none" baseline="-25000" dirty="0">
                    <a:solidFill>
                      <a:srgbClr val="000000"/>
                    </a:solidFill>
                    <a:latin typeface="Cambria Math"/>
                    <a:ea typeface="Cambria Math"/>
                    <a:cs typeface="Cambria Math"/>
                    <a:sym typeface="Cambria Math"/>
                  </a:rPr>
                  <a:t> </a:t>
                </a:r>
                <a:r>
                  <a:rPr lang="en-US" altLang="ko-KR" sz="2000" b="0" i="0" u="none" strike="noStrike" cap="none" dirty="0">
                    <a:solidFill>
                      <a:srgbClr val="000000"/>
                    </a:solidFill>
                    <a:latin typeface="Cambria Math"/>
                    <a:ea typeface="Cambria Math"/>
                    <a:cs typeface="Cambria Math"/>
                    <a:sym typeface="Cambria Math"/>
                  </a:rPr>
                  <a:t> +</a:t>
                </a:r>
                <a:r>
                  <a:rPr lang="en-US" altLang="ko-KR" sz="2000" b="0" i="0" u="none" strike="noStrike" cap="none" dirty="0" err="1">
                    <a:solidFill>
                      <a:srgbClr val="000000"/>
                    </a:solidFill>
                    <a:latin typeface="Cambria Math"/>
                    <a:ea typeface="Cambria Math"/>
                    <a:cs typeface="Cambria Math"/>
                    <a:sym typeface="Cambria Math"/>
                  </a:rPr>
                  <a:t>C</a:t>
                </a:r>
                <a:r>
                  <a:rPr lang="en-US" altLang="ko-KR" sz="2000" b="0" i="0" u="none" strike="noStrike" cap="none" baseline="-25000" dirty="0" err="1">
                    <a:solidFill>
                      <a:srgbClr val="000000"/>
                    </a:solidFill>
                    <a:latin typeface="Cambria Math"/>
                    <a:ea typeface="Cambria Math"/>
                    <a:cs typeface="Cambria Math"/>
                    <a:sym typeface="Cambria Math"/>
                  </a:rPr>
                  <a:t>area</a:t>
                </a:r>
                <a:r>
                  <a:rPr lang="en-US" altLang="ko-KR" sz="2000" b="0" i="0" u="none" strike="noStrike" cap="none" dirty="0">
                    <a:solidFill>
                      <a:srgbClr val="000000"/>
                    </a:solidFill>
                    <a:latin typeface="Cambria Math"/>
                    <a:ea typeface="Cambria Math"/>
                    <a:cs typeface="Cambria Math"/>
                    <a:sym typeface="Cambria Math"/>
                  </a:rPr>
                  <a:t>)</a:t>
                </a:r>
                <a:endParaRPr sz="20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rgbClr val="000000"/>
                    </a:solidFill>
                    <a:latin typeface="Cambria Math"/>
                    <a:ea typeface="Cambria Math"/>
                    <a:cs typeface="Cambria Math"/>
                    <a:sym typeface="Cambria Math"/>
                  </a:rPr>
                  <a:t>Power</a:t>
                </a:r>
                <a:r>
                  <a:rPr lang="en-US" sz="2000" b="0" i="0" u="none" strike="noStrike" cap="none" baseline="-25000" dirty="0" err="1">
                    <a:solidFill>
                      <a:srgbClr val="000000"/>
                    </a:solidFill>
                    <a:latin typeface="Cambria Math"/>
                    <a:ea typeface="Cambria Math"/>
                    <a:cs typeface="Cambria Math"/>
                    <a:sym typeface="Cambria Math"/>
                  </a:rPr>
                  <a:t>imp</a:t>
                </a:r>
                <a:r>
                  <a:rPr lang="en-US" sz="2000" b="0" i="0" u="none" strike="noStrike" cap="none" baseline="-25000" dirty="0">
                    <a:solidFill>
                      <a:srgbClr val="000000"/>
                    </a:solidFill>
                    <a:latin typeface="Cambria Math"/>
                    <a:ea typeface="Cambria Math"/>
                    <a:cs typeface="Cambria Math"/>
                    <a:sym typeface="Cambria Math"/>
                  </a:rPr>
                  <a:t> </a:t>
                </a:r>
                <a:r>
                  <a:rPr lang="en-US" sz="2000" b="0" i="0" u="none" strike="noStrike" cap="none" dirty="0">
                    <a:solidFill>
                      <a:srgbClr val="000000"/>
                    </a:solidFill>
                    <a:latin typeface="Cambria Math"/>
                    <a:ea typeface="Cambria Math"/>
                    <a:cs typeface="Cambria Math"/>
                    <a:sym typeface="Cambria Math"/>
                  </a:rPr>
                  <a:t>= (P</a:t>
                </a:r>
                <a:r>
                  <a:rPr lang="en-US" sz="2000" b="0" i="0" u="none" strike="noStrike" cap="none" baseline="-25000" dirty="0">
                    <a:solidFill>
                      <a:srgbClr val="000000"/>
                    </a:solidFill>
                    <a:latin typeface="Cambria Math"/>
                    <a:ea typeface="Cambria Math"/>
                    <a:cs typeface="Cambria Math"/>
                    <a:sym typeface="Cambria Math"/>
                  </a:rPr>
                  <a:t>ref </a:t>
                </a:r>
                <a:r>
                  <a:rPr lang="en-US" sz="2000" b="0" i="0" u="none" strike="noStrike" cap="none" dirty="0">
                    <a:solidFill>
                      <a:srgbClr val="000000"/>
                    </a:solidFill>
                    <a:latin typeface="Cambria Math"/>
                    <a:ea typeface="Cambria Math"/>
                    <a:cs typeface="Cambria Math"/>
                    <a:sym typeface="Cambria Math"/>
                  </a:rPr>
                  <a:t>- P)/P</a:t>
                </a:r>
                <a:r>
                  <a:rPr lang="en-US" sz="2000" b="0" i="0" u="none" strike="noStrike" cap="none" baseline="-25000" dirty="0">
                    <a:solidFill>
                      <a:srgbClr val="000000"/>
                    </a:solidFill>
                    <a:latin typeface="Cambria Math"/>
                    <a:ea typeface="Cambria Math"/>
                    <a:cs typeface="Cambria Math"/>
                    <a:sym typeface="Cambria Math"/>
                  </a:rPr>
                  <a:t>ref                                                                        		</a:t>
                </a:r>
                <a:r>
                  <a:rPr lang="en-US" sz="2000" b="0" i="0" u="none" strike="noStrike" cap="none" dirty="0">
                    <a:solidFill>
                      <a:srgbClr val="0000FF"/>
                    </a:solidFill>
                    <a:latin typeface="Arial"/>
                    <a:ea typeface="Arial"/>
                    <a:cs typeface="Arial"/>
                    <a:sym typeface="Arial"/>
                  </a:rPr>
                  <a:t>P</a:t>
                </a:r>
                <a:r>
                  <a:rPr lang="en-US" sz="2000" b="0" i="0" u="none" strike="noStrike" cap="none" baseline="-25000" dirty="0">
                    <a:solidFill>
                      <a:srgbClr val="0000FF"/>
                    </a:solidFill>
                    <a:latin typeface="Arial"/>
                    <a:ea typeface="Arial"/>
                    <a:cs typeface="Arial"/>
                    <a:sym typeface="Arial"/>
                  </a:rPr>
                  <a:t> </a:t>
                </a:r>
                <a:r>
                  <a:rPr lang="en-US" sz="2000" b="0" i="0" u="none" strike="noStrike" cap="none" dirty="0">
                    <a:solidFill>
                      <a:srgbClr val="0000FF"/>
                    </a:solidFill>
                    <a:latin typeface="Arial"/>
                    <a:ea typeface="Arial"/>
                    <a:cs typeface="Arial"/>
                    <a:sym typeface="Arial"/>
                  </a:rPr>
                  <a:t>: Total power</a:t>
                </a:r>
                <a:endParaRPr sz="1400" b="0" i="0" u="none"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rgbClr val="000000"/>
                    </a:solidFill>
                    <a:latin typeface="Cambria Math"/>
                    <a:ea typeface="Cambria Math"/>
                    <a:cs typeface="Cambria Math"/>
                    <a:sym typeface="Cambria Math"/>
                  </a:rPr>
                  <a:t>Perform</a:t>
                </a:r>
                <a:r>
                  <a:rPr lang="en-US" sz="2000" b="0" i="0" u="none" strike="noStrike" cap="none" baseline="-25000" dirty="0" err="1">
                    <a:solidFill>
                      <a:srgbClr val="000000"/>
                    </a:solidFill>
                    <a:latin typeface="Cambria Math"/>
                    <a:ea typeface="Cambria Math"/>
                    <a:cs typeface="Cambria Math"/>
                    <a:sym typeface="Cambria Math"/>
                  </a:rPr>
                  <a:t>imp</a:t>
                </a:r>
                <a:r>
                  <a:rPr lang="en-US" sz="2000" b="0" i="0" u="none" strike="noStrike" cap="none" dirty="0">
                    <a:solidFill>
                      <a:srgbClr val="000000"/>
                    </a:solidFill>
                    <a:latin typeface="Cambria Math"/>
                    <a:ea typeface="Cambria Math"/>
                    <a:cs typeface="Cambria Math"/>
                    <a:sym typeface="Cambria Math"/>
                  </a:rPr>
                  <a:t>= (</a:t>
                </a:r>
                <a:r>
                  <a:rPr lang="en-US" sz="2000" b="0" i="0" u="none" strike="noStrike" cap="none" dirty="0" err="1">
                    <a:solidFill>
                      <a:srgbClr val="000000"/>
                    </a:solidFill>
                    <a:latin typeface="Cambria Math"/>
                    <a:ea typeface="Cambria Math"/>
                    <a:cs typeface="Cambria Math"/>
                    <a:sym typeface="Cambria Math"/>
                  </a:rPr>
                  <a:t>effCP</a:t>
                </a:r>
                <a:r>
                  <a:rPr lang="en-US" sz="2000" b="0" i="0" u="none" strike="noStrike" cap="none" baseline="-25000" dirty="0" err="1">
                    <a:solidFill>
                      <a:srgbClr val="000000"/>
                    </a:solidFill>
                    <a:latin typeface="Cambria Math"/>
                    <a:ea typeface="Cambria Math"/>
                    <a:cs typeface="Cambria Math"/>
                    <a:sym typeface="Cambria Math"/>
                  </a:rPr>
                  <a:t>ref</a:t>
                </a:r>
                <a:r>
                  <a:rPr lang="en-US" sz="2000" b="0" i="0" u="none" strike="noStrike" cap="none" baseline="-25000" dirty="0">
                    <a:solidFill>
                      <a:srgbClr val="000000"/>
                    </a:solidFill>
                    <a:latin typeface="Cambria Math"/>
                    <a:ea typeface="Cambria Math"/>
                    <a:cs typeface="Cambria Math"/>
                    <a:sym typeface="Cambria Math"/>
                  </a:rPr>
                  <a:t> </a:t>
                </a:r>
                <a:r>
                  <a:rPr lang="en-US" sz="2000" b="0" i="0" u="none" strike="noStrike" cap="none" dirty="0">
                    <a:solidFill>
                      <a:srgbClr val="000000"/>
                    </a:solidFill>
                    <a:latin typeface="Cambria Math"/>
                    <a:ea typeface="Cambria Math"/>
                    <a:cs typeface="Cambria Math"/>
                    <a:sym typeface="Cambria Math"/>
                  </a:rPr>
                  <a:t>- </a:t>
                </a:r>
                <a:r>
                  <a:rPr lang="en-US" sz="2000" b="0" i="0" u="none" strike="noStrike" cap="none" dirty="0" err="1">
                    <a:solidFill>
                      <a:srgbClr val="000000"/>
                    </a:solidFill>
                    <a:latin typeface="Cambria Math"/>
                    <a:ea typeface="Cambria Math"/>
                    <a:cs typeface="Cambria Math"/>
                    <a:sym typeface="Cambria Math"/>
                  </a:rPr>
                  <a:t>effCP</a:t>
                </a:r>
                <a:r>
                  <a:rPr lang="en-US" sz="2000" b="0" i="0" u="none" strike="noStrike" cap="none" dirty="0">
                    <a:solidFill>
                      <a:srgbClr val="000000"/>
                    </a:solidFill>
                    <a:latin typeface="Cambria Math"/>
                    <a:ea typeface="Cambria Math"/>
                    <a:cs typeface="Cambria Math"/>
                    <a:sym typeface="Cambria Math"/>
                  </a:rPr>
                  <a:t>)/</a:t>
                </a:r>
                <a:r>
                  <a:rPr lang="en-US" sz="2000" b="0" i="0" u="none" strike="noStrike" cap="none" dirty="0" err="1">
                    <a:solidFill>
                      <a:srgbClr val="000000"/>
                    </a:solidFill>
                    <a:latin typeface="Cambria Math"/>
                    <a:ea typeface="Cambria Math"/>
                    <a:cs typeface="Cambria Math"/>
                    <a:sym typeface="Cambria Math"/>
                  </a:rPr>
                  <a:t>effCP</a:t>
                </a:r>
                <a:r>
                  <a:rPr lang="en-US" sz="2000" b="0" i="0" u="none" strike="noStrike" cap="none" baseline="-25000" dirty="0" err="1">
                    <a:solidFill>
                      <a:srgbClr val="000000"/>
                    </a:solidFill>
                    <a:latin typeface="Cambria Math"/>
                    <a:ea typeface="Cambria Math"/>
                    <a:cs typeface="Cambria Math"/>
                    <a:sym typeface="Cambria Math"/>
                  </a:rPr>
                  <a:t>ref</a:t>
                </a:r>
                <a:r>
                  <a:rPr lang="en-US" sz="2000" b="0" i="0" u="none" strike="noStrike" cap="none" baseline="-25000" dirty="0">
                    <a:solidFill>
                      <a:srgbClr val="000000"/>
                    </a:solidFill>
                    <a:latin typeface="Cambria Math"/>
                    <a:ea typeface="Cambria Math"/>
                    <a:cs typeface="Cambria Math"/>
                    <a:sym typeface="Cambria Math"/>
                  </a:rPr>
                  <a:t>                       		</a:t>
                </a:r>
                <a:r>
                  <a:rPr lang="en-US" sz="2000" b="0" i="0" u="none" strike="noStrike" cap="none" dirty="0" err="1">
                    <a:solidFill>
                      <a:srgbClr val="0000FF"/>
                    </a:solidFill>
                    <a:latin typeface="Arial"/>
                    <a:ea typeface="Arial"/>
                    <a:cs typeface="Arial"/>
                    <a:sym typeface="Arial"/>
                  </a:rPr>
                  <a:t>effCP</a:t>
                </a:r>
                <a:r>
                  <a:rPr lang="en-US" sz="2000" b="0" i="0" u="none" strike="noStrike" cap="none" dirty="0">
                    <a:solidFill>
                      <a:srgbClr val="0000FF"/>
                    </a:solidFill>
                    <a:latin typeface="Arial"/>
                    <a:ea typeface="Arial"/>
                    <a:cs typeface="Arial"/>
                    <a:sym typeface="Arial"/>
                  </a:rPr>
                  <a:t>: Effective clock period</a:t>
                </a:r>
                <a:endParaRPr sz="1400" b="0" i="0" u="none"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rgbClr val="000000"/>
                    </a:solidFill>
                    <a:latin typeface="Cambria Math"/>
                    <a:ea typeface="Cambria Math"/>
                    <a:cs typeface="Cambria Math"/>
                    <a:sym typeface="Cambria Math"/>
                  </a:rPr>
                  <a:t>Area</a:t>
                </a:r>
                <a:r>
                  <a:rPr lang="en-US" sz="2000" b="0" i="0" u="none" strike="noStrike" cap="none" baseline="-25000" dirty="0" err="1">
                    <a:solidFill>
                      <a:srgbClr val="000000"/>
                    </a:solidFill>
                    <a:latin typeface="Cambria Math"/>
                    <a:ea typeface="Cambria Math"/>
                    <a:cs typeface="Cambria Math"/>
                    <a:sym typeface="Cambria Math"/>
                  </a:rPr>
                  <a:t>imp</a:t>
                </a:r>
                <a:r>
                  <a:rPr lang="en-US" sz="2000" b="0" i="0" u="none" strike="noStrike" cap="none" dirty="0">
                    <a:solidFill>
                      <a:srgbClr val="000000"/>
                    </a:solidFill>
                    <a:latin typeface="Cambria Math"/>
                    <a:ea typeface="Cambria Math"/>
                    <a:cs typeface="Cambria Math"/>
                    <a:sym typeface="Cambria Math"/>
                  </a:rPr>
                  <a:t>= (</a:t>
                </a:r>
                <a:r>
                  <a:rPr lang="en-US" sz="2000" b="0" i="0" u="none" strike="noStrike" cap="none" dirty="0" err="1">
                    <a:solidFill>
                      <a:srgbClr val="000000"/>
                    </a:solidFill>
                    <a:latin typeface="Cambria Math"/>
                    <a:ea typeface="Cambria Math"/>
                    <a:cs typeface="Cambria Math"/>
                    <a:sym typeface="Cambria Math"/>
                  </a:rPr>
                  <a:t>A</a:t>
                </a:r>
                <a:r>
                  <a:rPr lang="en-US" sz="2000" b="0" i="0" u="none" strike="noStrike" cap="none" baseline="-25000" dirty="0" err="1">
                    <a:solidFill>
                      <a:srgbClr val="000000"/>
                    </a:solidFill>
                    <a:latin typeface="Cambria Math"/>
                    <a:ea typeface="Cambria Math"/>
                    <a:cs typeface="Cambria Math"/>
                    <a:sym typeface="Cambria Math"/>
                  </a:rPr>
                  <a:t>ref</a:t>
                </a:r>
                <a:r>
                  <a:rPr lang="en-US" sz="2000" b="0" i="0" u="none" strike="noStrike" cap="none" dirty="0">
                    <a:solidFill>
                      <a:srgbClr val="000000"/>
                    </a:solidFill>
                    <a:latin typeface="Cambria Math"/>
                    <a:ea typeface="Cambria Math"/>
                    <a:cs typeface="Cambria Math"/>
                    <a:sym typeface="Cambria Math"/>
                  </a:rPr>
                  <a:t> - A)}/(</a:t>
                </a:r>
                <a:r>
                  <a:rPr lang="en-US" sz="2000" b="0" i="0" u="none" strike="noStrike" cap="none" dirty="0" err="1">
                    <a:solidFill>
                      <a:srgbClr val="000000"/>
                    </a:solidFill>
                    <a:latin typeface="Cambria Math"/>
                    <a:ea typeface="Cambria Math"/>
                    <a:cs typeface="Cambria Math"/>
                    <a:sym typeface="Cambria Math"/>
                  </a:rPr>
                  <a:t>A</a:t>
                </a:r>
                <a:r>
                  <a:rPr lang="en-US" sz="2000" b="0" i="0" u="none" strike="noStrike" cap="none" baseline="-25000" dirty="0" err="1">
                    <a:solidFill>
                      <a:srgbClr val="000000"/>
                    </a:solidFill>
                    <a:latin typeface="Cambria Math"/>
                    <a:ea typeface="Cambria Math"/>
                    <a:cs typeface="Cambria Math"/>
                    <a:sym typeface="Cambria Math"/>
                  </a:rPr>
                  <a:t>ref</a:t>
                </a:r>
                <a:r>
                  <a:rPr lang="en-US" sz="2000" b="0" i="0" u="none" strike="noStrike" cap="none" dirty="0">
                    <a:solidFill>
                      <a:srgbClr val="000000"/>
                    </a:solidFill>
                    <a:latin typeface="Cambria Math"/>
                    <a:ea typeface="Cambria Math"/>
                    <a:cs typeface="Cambria Math"/>
                    <a:sym typeface="Cambria Math"/>
                  </a:rPr>
                  <a:t>)    		                                 </a:t>
                </a:r>
                <a:r>
                  <a:rPr lang="en-US" sz="2000" b="0" i="0" u="none" strike="noStrike" cap="none" dirty="0">
                    <a:solidFill>
                      <a:srgbClr val="0000FF"/>
                    </a:solidFill>
                    <a:latin typeface="Arial"/>
                    <a:ea typeface="Arial"/>
                    <a:cs typeface="Arial"/>
                    <a:sym typeface="Arial"/>
                  </a:rPr>
                  <a:t>A: Cell area</a:t>
                </a:r>
                <a:endParaRPr sz="1400" b="0" i="0" u="none"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a:t>
                </a:r>
                <a:r>
                  <a:rPr lang="en-US" sz="2000" b="0" i="0" u="none" strike="noStrike" cap="none" dirty="0">
                    <a:solidFill>
                      <a:srgbClr val="0000FF"/>
                    </a:solidFill>
                    <a:latin typeface="Arial"/>
                    <a:ea typeface="Arial"/>
                    <a:cs typeface="Arial"/>
                    <a:sym typeface="Arial"/>
                  </a:rPr>
                  <a:t>ref: Reference metric</a:t>
                </a:r>
                <a:endParaRPr sz="1400" b="0" i="0" u="none" strike="noStrike" cap="none" dirty="0">
                  <a:solidFill>
                    <a:srgbClr val="0000FF"/>
                  </a:solidFill>
                  <a:latin typeface="Arial"/>
                  <a:ea typeface="Arial"/>
                  <a:cs typeface="Arial"/>
                  <a:sym typeface="Arial"/>
                </a:endParaRPr>
              </a:p>
            </p:txBody>
          </p:sp>
        </mc:Choice>
        <mc:Fallback xmlns="">
          <p:sp>
            <p:nvSpPr>
              <p:cNvPr id="280" name="Google Shape;280;p49"/>
              <p:cNvSpPr txBox="1">
                <a:spLocks noRot="1" noChangeAspect="1" noMove="1" noResize="1" noEditPoints="1" noAdjustHandles="1" noChangeArrowheads="1" noChangeShapeType="1" noTextEdit="1"/>
              </p:cNvSpPr>
              <p:nvPr/>
            </p:nvSpPr>
            <p:spPr>
              <a:xfrm>
                <a:off x="1849120" y="4417211"/>
                <a:ext cx="10104181" cy="2015320"/>
              </a:xfrm>
              <a:prstGeom prst="rect">
                <a:avLst/>
              </a:prstGeom>
              <a:blipFill>
                <a:blip r:embed="rId6"/>
                <a:stretch>
                  <a:fillRect l="-603" t="-2121" b="-5455"/>
                </a:stretch>
              </a:blipFill>
              <a:ln>
                <a:noFill/>
              </a:ln>
            </p:spPr>
            <p:txBody>
              <a:bodyPr/>
              <a:lstStyle/>
              <a:p>
                <a:r>
                  <a:rPr lang="ko-KR" altLang="en-US">
                    <a:noFill/>
                  </a:rPr>
                  <a:t> </a:t>
                </a:r>
              </a:p>
            </p:txBody>
          </p:sp>
        </mc:Fallback>
      </mc:AlternateContent>
      <p:sp>
        <p:nvSpPr>
          <p:cNvPr id="281" name="Google Shape;281;p49"/>
          <p:cNvSpPr txBox="1"/>
          <p:nvPr/>
        </p:nvSpPr>
        <p:spPr>
          <a:xfrm>
            <a:off x="914399" y="4417211"/>
            <a:ext cx="138545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solidFill>
                  <a:srgbClr val="000000"/>
                </a:solidFill>
                <a:latin typeface="Arial"/>
                <a:ea typeface="Arial"/>
                <a:cs typeface="Arial"/>
                <a:sym typeface="Arial"/>
              </a:rPr>
              <a:t>s.t.</a:t>
            </a:r>
            <a:endParaRPr sz="20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8594"/>
    </mc:Choice>
    <mc:Fallback xmlns="">
      <p:transition spd="slow" advTm="2859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7"/>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altLang="ko-KR" sz="3200" b="1" i="0" u="none" strike="noStrike" cap="none" dirty="0">
                <a:solidFill>
                  <a:srgbClr val="495E78"/>
                </a:solidFill>
                <a:latin typeface="Arial"/>
                <a:ea typeface="Arial"/>
                <a:cs typeface="Arial"/>
                <a:sym typeface="Arial"/>
              </a:rPr>
              <a:t>Experiments and Results</a:t>
            </a:r>
            <a:endParaRPr lang="en-US" altLang="ko-KR" sz="1400" b="0" i="0" u="none" strike="noStrike" cap="none" dirty="0">
              <a:solidFill>
                <a:srgbClr val="495E78"/>
              </a:solidFill>
              <a:latin typeface="Arial"/>
              <a:ea typeface="Arial"/>
              <a:cs typeface="Arial"/>
              <a:sym typeface="Arial"/>
            </a:endParaRPr>
          </a:p>
        </p:txBody>
      </p:sp>
      <p:sp>
        <p:nvSpPr>
          <p:cNvPr id="3" name="텍스트 개체 틀 2">
            <a:extLst>
              <a:ext uri="{FF2B5EF4-FFF2-40B4-BE49-F238E27FC236}">
                <a16:creationId xmlns:a16="http://schemas.microsoft.com/office/drawing/2014/main" id="{148EC2F1-41D8-48FC-84BC-421B6C2B8A42}"/>
              </a:ext>
            </a:extLst>
          </p:cNvPr>
          <p:cNvSpPr>
            <a:spLocks noGrp="1"/>
          </p:cNvSpPr>
          <p:nvPr>
            <p:ph type="body" idx="1"/>
          </p:nvPr>
        </p:nvSpPr>
        <p:spPr>
          <a:xfrm>
            <a:off x="228601" y="838199"/>
            <a:ext cx="11781367" cy="2793461"/>
          </a:xfrm>
        </p:spPr>
        <p:txBody>
          <a:bodyPr/>
          <a:lstStyle/>
          <a:p>
            <a:pPr marL="342900">
              <a:defRPr/>
            </a:pPr>
            <a:r>
              <a:rPr lang="en-US" altLang="ko-KR" dirty="0"/>
              <a:t>Experimental Setup</a:t>
            </a:r>
          </a:p>
          <a:p>
            <a:pPr marL="800100" lvl="1">
              <a:defRPr/>
            </a:pPr>
            <a:r>
              <a:rPr lang="en-US" altLang="ko-KR" sz="2000" dirty="0"/>
              <a:t>Framework is written in Python 3.8</a:t>
            </a:r>
          </a:p>
          <a:p>
            <a:pPr marL="800100" lvl="1">
              <a:defRPr/>
            </a:pPr>
            <a:r>
              <a:rPr lang="en-US" altLang="ko-KR" sz="2000" dirty="0"/>
              <a:t>Machine: Google Cloud Platform m1-ultramem-160. 160 2.2GHz vCPUs, 3.8TB memory</a:t>
            </a:r>
          </a:p>
          <a:p>
            <a:pPr marL="800100" lvl="1">
              <a:defRPr/>
            </a:pPr>
            <a:r>
              <a:rPr lang="en-US" altLang="ko-KR" sz="2000" dirty="0"/>
              <a:t>Platform</a:t>
            </a:r>
            <a:r>
              <a:rPr lang="en-US" altLang="ko-KR" sz="2000" b="1" dirty="0"/>
              <a:t>: ASAP 7nm, </a:t>
            </a:r>
            <a:r>
              <a:rPr lang="en-US" altLang="ko-KR" sz="2000" b="1" dirty="0" err="1"/>
              <a:t>Skywater</a:t>
            </a:r>
            <a:r>
              <a:rPr lang="en-US" altLang="ko-KR" sz="2000" b="1" dirty="0"/>
              <a:t> 130nm HD</a:t>
            </a:r>
          </a:p>
          <a:p>
            <a:pPr marL="800100" lvl="1">
              <a:defRPr/>
            </a:pPr>
            <a:r>
              <a:rPr lang="en-US" altLang="ko-KR" sz="2000" dirty="0"/>
              <a:t>Design: </a:t>
            </a:r>
            <a:r>
              <a:rPr lang="en-US" altLang="ko-KR" sz="2000" b="1" dirty="0" err="1"/>
              <a:t>aes</a:t>
            </a:r>
            <a:r>
              <a:rPr lang="en-US" altLang="ko-KR" sz="2000" b="1" dirty="0"/>
              <a:t>, ibex, jpeg</a:t>
            </a:r>
          </a:p>
          <a:p>
            <a:pPr marL="800100" lvl="1">
              <a:defRPr/>
            </a:pPr>
            <a:r>
              <a:rPr lang="en-US" altLang="ko-KR" sz="2000" dirty="0">
                <a:solidFill>
                  <a:srgbClr val="0000FF"/>
                </a:solidFill>
              </a:rPr>
              <a:t>Coefficient Setting (</a:t>
            </a:r>
            <a:r>
              <a:rPr lang="en-US" altLang="ko-KR" sz="2000" dirty="0" err="1">
                <a:solidFill>
                  <a:srgbClr val="0000FF"/>
                </a:solidFill>
              </a:rPr>
              <a:t>C</a:t>
            </a:r>
            <a:r>
              <a:rPr lang="en-US" altLang="ko-KR" sz="2000" baseline="-25000" dirty="0" err="1">
                <a:solidFill>
                  <a:srgbClr val="0000FF"/>
                </a:solidFill>
              </a:rPr>
              <a:t>power</a:t>
            </a:r>
            <a:r>
              <a:rPr lang="en-US" altLang="ko-KR" sz="2000" dirty="0">
                <a:solidFill>
                  <a:srgbClr val="0000FF"/>
                </a:solidFill>
              </a:rPr>
              <a:t>, </a:t>
            </a:r>
            <a:r>
              <a:rPr lang="en-US" altLang="ko-KR" sz="2000" dirty="0" err="1">
                <a:solidFill>
                  <a:srgbClr val="0000FF"/>
                </a:solidFill>
              </a:rPr>
              <a:t>C</a:t>
            </a:r>
            <a:r>
              <a:rPr lang="en-US" altLang="ko-KR" sz="2000" baseline="-25000" dirty="0" err="1">
                <a:solidFill>
                  <a:srgbClr val="0000FF"/>
                </a:solidFill>
              </a:rPr>
              <a:t>perform</a:t>
            </a:r>
            <a:r>
              <a:rPr lang="en-US" altLang="ko-KR" sz="2000" dirty="0">
                <a:solidFill>
                  <a:srgbClr val="0000FF"/>
                </a:solidFill>
              </a:rPr>
              <a:t>, </a:t>
            </a:r>
            <a:r>
              <a:rPr lang="en-US" altLang="ko-KR" sz="2000" dirty="0" err="1">
                <a:solidFill>
                  <a:srgbClr val="0000FF"/>
                </a:solidFill>
              </a:rPr>
              <a:t>C</a:t>
            </a:r>
            <a:r>
              <a:rPr lang="en-US" altLang="ko-KR" sz="2000" baseline="-25000" dirty="0" err="1">
                <a:solidFill>
                  <a:srgbClr val="0000FF"/>
                </a:solidFill>
              </a:rPr>
              <a:t>area</a:t>
            </a:r>
            <a:r>
              <a:rPr lang="en-US" altLang="ko-KR" sz="2000" dirty="0">
                <a:solidFill>
                  <a:srgbClr val="0000FF"/>
                </a:solidFill>
              </a:rPr>
              <a:t>)</a:t>
            </a:r>
          </a:p>
          <a:p>
            <a:pPr marL="1257300" lvl="2">
              <a:defRPr/>
            </a:pPr>
            <a:r>
              <a:rPr lang="en-US" altLang="ko-KR" sz="1800" b="1" dirty="0" err="1">
                <a:solidFill>
                  <a:srgbClr val="0000FF"/>
                </a:solidFill>
              </a:rPr>
              <a:t>power</a:t>
            </a:r>
            <a:r>
              <a:rPr lang="en-US" altLang="ko-KR" sz="1800" b="1" baseline="-25000" dirty="0" err="1">
                <a:solidFill>
                  <a:srgbClr val="0000FF"/>
                </a:solidFill>
              </a:rPr>
              <a:t>opt</a:t>
            </a:r>
            <a:r>
              <a:rPr lang="en-US" altLang="ko-KR" sz="1800" dirty="0">
                <a:solidFill>
                  <a:srgbClr val="0000FF"/>
                </a:solidFill>
              </a:rPr>
              <a:t>: (10000, 100, 100)</a:t>
            </a:r>
          </a:p>
          <a:p>
            <a:pPr marL="1257300" lvl="2">
              <a:defRPr/>
            </a:pPr>
            <a:r>
              <a:rPr lang="en-US" altLang="ko-KR" sz="1800" b="1" dirty="0" err="1">
                <a:solidFill>
                  <a:srgbClr val="0000FF"/>
                </a:solidFill>
              </a:rPr>
              <a:t>perform</a:t>
            </a:r>
            <a:r>
              <a:rPr lang="en-US" altLang="ko-KR" sz="1800" b="1" baseline="-25000" dirty="0" err="1">
                <a:solidFill>
                  <a:srgbClr val="0000FF"/>
                </a:solidFill>
              </a:rPr>
              <a:t>opt</a:t>
            </a:r>
            <a:r>
              <a:rPr lang="en-US" altLang="ko-KR" sz="1800" dirty="0">
                <a:solidFill>
                  <a:srgbClr val="0000FF"/>
                </a:solidFill>
              </a:rPr>
              <a:t>: (100, 10000, 100)</a:t>
            </a:r>
            <a:endParaRPr lang="en-US" altLang="ko-KR" sz="1800" baseline="-25000" dirty="0">
              <a:solidFill>
                <a:srgbClr val="0000FF"/>
              </a:solidFill>
            </a:endParaRPr>
          </a:p>
          <a:p>
            <a:pPr marL="1257300" lvl="2">
              <a:defRPr/>
            </a:pPr>
            <a:r>
              <a:rPr lang="en-US" altLang="ko-KR" sz="1800" b="1" dirty="0" err="1">
                <a:solidFill>
                  <a:srgbClr val="0000FF"/>
                </a:solidFill>
              </a:rPr>
              <a:t>area</a:t>
            </a:r>
            <a:r>
              <a:rPr lang="en-US" altLang="ko-KR" sz="1800" b="1" baseline="-25000" dirty="0" err="1">
                <a:solidFill>
                  <a:srgbClr val="0000FF"/>
                </a:solidFill>
              </a:rPr>
              <a:t>opt</a:t>
            </a:r>
            <a:r>
              <a:rPr lang="en-US" altLang="ko-KR" sz="1800" dirty="0">
                <a:solidFill>
                  <a:srgbClr val="0000FF"/>
                </a:solidFill>
              </a:rPr>
              <a:t>: (100, 100, 10000)</a:t>
            </a:r>
          </a:p>
          <a:p>
            <a:pPr marL="1257300" lvl="2">
              <a:defRPr/>
            </a:pPr>
            <a:r>
              <a:rPr lang="en-US" altLang="ko-KR" sz="1800" b="1" dirty="0" err="1">
                <a:solidFill>
                  <a:srgbClr val="0000FF"/>
                </a:solidFill>
              </a:rPr>
              <a:t>uniform</a:t>
            </a:r>
            <a:r>
              <a:rPr lang="en-US" altLang="ko-KR" sz="1800" b="1" baseline="-25000" dirty="0" err="1">
                <a:solidFill>
                  <a:srgbClr val="0000FF"/>
                </a:solidFill>
              </a:rPr>
              <a:t>opt</a:t>
            </a:r>
            <a:r>
              <a:rPr lang="en-US" altLang="ko-KR" sz="1800" dirty="0">
                <a:solidFill>
                  <a:srgbClr val="0000FF"/>
                </a:solidFill>
              </a:rPr>
              <a:t>: (100, 100, 100)</a:t>
            </a:r>
          </a:p>
          <a:p>
            <a:pPr marL="800100" lvl="1">
              <a:defRPr/>
            </a:pPr>
            <a:r>
              <a:rPr lang="en-US" altLang="ko-KR" sz="2000" dirty="0"/>
              <a:t>All studies are parallelized to 40 concurrent </a:t>
            </a:r>
            <a:r>
              <a:rPr lang="en-US" altLang="ko-KR" sz="2000" dirty="0" err="1"/>
              <a:t>OpenROAD</a:t>
            </a:r>
            <a:r>
              <a:rPr lang="en-US" altLang="ko-KR" sz="2000" dirty="0"/>
              <a:t> jobs, with each job being assigned to 4 cores.</a:t>
            </a:r>
          </a:p>
          <a:p>
            <a:pPr marL="800100" lvl="1">
              <a:defRPr/>
            </a:pPr>
            <a:endParaRPr lang="en-US" altLang="ko-KR" sz="2000" dirty="0"/>
          </a:p>
        </p:txBody>
      </p:sp>
    </p:spTree>
    <p:extLst>
      <p:ext uri="{BB962C8B-B14F-4D97-AF65-F5344CB8AC3E}">
        <p14:creationId xmlns:p14="http://schemas.microsoft.com/office/powerpoint/2010/main" val="3391757763"/>
      </p:ext>
    </p:extLst>
  </p:cSld>
  <p:clrMapOvr>
    <a:masterClrMapping/>
  </p:clrMapOvr>
  <mc:AlternateContent xmlns:mc="http://schemas.openxmlformats.org/markup-compatibility/2006" xmlns:p14="http://schemas.microsoft.com/office/powerpoint/2010/main">
    <mc:Choice Requires="p14">
      <p:transition spd="slow" p14:dur="2000" advTm="17773"/>
    </mc:Choice>
    <mc:Fallback xmlns="">
      <p:transition spd="slow" advTm="1777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7"/>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altLang="ko-KR" sz="3200" b="1" i="0" u="none" strike="noStrike" cap="none" dirty="0">
                <a:solidFill>
                  <a:srgbClr val="495E78"/>
                </a:solidFill>
                <a:latin typeface="Arial"/>
                <a:ea typeface="Arial"/>
                <a:cs typeface="Arial"/>
                <a:sym typeface="Arial"/>
              </a:rPr>
              <a:t>Experiments and Results</a:t>
            </a:r>
            <a:endParaRPr lang="en-US" altLang="ko-KR" sz="1400" b="0" i="0" u="none" strike="noStrike" cap="none" dirty="0">
              <a:solidFill>
                <a:srgbClr val="495E78"/>
              </a:solidFill>
              <a:latin typeface="Arial"/>
              <a:ea typeface="Arial"/>
              <a:cs typeface="Arial"/>
              <a:sym typeface="Arial"/>
            </a:endParaRPr>
          </a:p>
        </p:txBody>
      </p:sp>
      <p:sp>
        <p:nvSpPr>
          <p:cNvPr id="3" name="텍스트 개체 틀 2">
            <a:extLst>
              <a:ext uri="{FF2B5EF4-FFF2-40B4-BE49-F238E27FC236}">
                <a16:creationId xmlns:a16="http://schemas.microsoft.com/office/drawing/2014/main" id="{148EC2F1-41D8-48FC-84BC-421B6C2B8A42}"/>
              </a:ext>
            </a:extLst>
          </p:cNvPr>
          <p:cNvSpPr>
            <a:spLocks noGrp="1"/>
          </p:cNvSpPr>
          <p:nvPr>
            <p:ph type="body" idx="1"/>
          </p:nvPr>
        </p:nvSpPr>
        <p:spPr>
          <a:xfrm>
            <a:off x="228601" y="838199"/>
            <a:ext cx="11781367" cy="2793461"/>
          </a:xfrm>
        </p:spPr>
        <p:txBody>
          <a:bodyPr/>
          <a:lstStyle/>
          <a:p>
            <a:pPr marL="342900">
              <a:defRPr/>
            </a:pPr>
            <a:r>
              <a:rPr lang="en-US" altLang="ko-KR" dirty="0"/>
              <a:t>Experimental Setup</a:t>
            </a:r>
          </a:p>
          <a:p>
            <a:pPr marL="800100" lvl="1">
              <a:defRPr/>
            </a:pPr>
            <a:r>
              <a:rPr lang="en-US" altLang="ko-KR" sz="2000" dirty="0"/>
              <a:t>Tunable tool and design parameters</a:t>
            </a:r>
          </a:p>
          <a:p>
            <a:pPr marL="800100" lvl="1">
              <a:defRPr/>
            </a:pPr>
            <a:endParaRPr lang="en-US" altLang="ko-KR" sz="2000" dirty="0"/>
          </a:p>
        </p:txBody>
      </p:sp>
      <p:graphicFrame>
        <p:nvGraphicFramePr>
          <p:cNvPr id="4" name="표 4">
            <a:extLst>
              <a:ext uri="{FF2B5EF4-FFF2-40B4-BE49-F238E27FC236}">
                <a16:creationId xmlns:a16="http://schemas.microsoft.com/office/drawing/2014/main" id="{7670D819-1FFA-4230-B2EE-7C1A0F452EDB}"/>
              </a:ext>
            </a:extLst>
          </p:cNvPr>
          <p:cNvGraphicFramePr>
            <a:graphicFrameLocks noGrp="1"/>
          </p:cNvGraphicFramePr>
          <p:nvPr>
            <p:extLst>
              <p:ext uri="{D42A27DB-BD31-4B8C-83A1-F6EECF244321}">
                <p14:modId xmlns:p14="http://schemas.microsoft.com/office/powerpoint/2010/main" val="2811154756"/>
              </p:ext>
            </p:extLst>
          </p:nvPr>
        </p:nvGraphicFramePr>
        <p:xfrm>
          <a:off x="1605097" y="1803400"/>
          <a:ext cx="8687534" cy="4577960"/>
        </p:xfrm>
        <a:graphic>
          <a:graphicData uri="http://schemas.openxmlformats.org/drawingml/2006/table">
            <a:tbl>
              <a:tblPr firstRow="1" bandRow="1">
                <a:tableStyleId>{F631C91B-1CCD-4746-BB76-BC752AC49FF6}</a:tableStyleId>
              </a:tblPr>
              <a:tblGrid>
                <a:gridCol w="2795918">
                  <a:extLst>
                    <a:ext uri="{9D8B030D-6E8A-4147-A177-3AD203B41FA5}">
                      <a16:colId xmlns:a16="http://schemas.microsoft.com/office/drawing/2014/main" val="791860950"/>
                    </a:ext>
                  </a:extLst>
                </a:gridCol>
                <a:gridCol w="3943868">
                  <a:extLst>
                    <a:ext uri="{9D8B030D-6E8A-4147-A177-3AD203B41FA5}">
                      <a16:colId xmlns:a16="http://schemas.microsoft.com/office/drawing/2014/main" val="1807645847"/>
                    </a:ext>
                  </a:extLst>
                </a:gridCol>
                <a:gridCol w="706244">
                  <a:extLst>
                    <a:ext uri="{9D8B030D-6E8A-4147-A177-3AD203B41FA5}">
                      <a16:colId xmlns:a16="http://schemas.microsoft.com/office/drawing/2014/main" val="778917779"/>
                    </a:ext>
                  </a:extLst>
                </a:gridCol>
                <a:gridCol w="1241504">
                  <a:extLst>
                    <a:ext uri="{9D8B030D-6E8A-4147-A177-3AD203B41FA5}">
                      <a16:colId xmlns:a16="http://schemas.microsoft.com/office/drawing/2014/main" val="1979940540"/>
                    </a:ext>
                  </a:extLst>
                </a:gridCol>
              </a:tblGrid>
              <a:tr h="370840">
                <a:tc>
                  <a:txBody>
                    <a:bodyPr/>
                    <a:lstStyle/>
                    <a:p>
                      <a:pPr algn="ctr" latinLnBrk="1"/>
                      <a:r>
                        <a:rPr lang="en-US" altLang="ko-KR" b="1" dirty="0"/>
                        <a:t>Parameters</a:t>
                      </a:r>
                      <a:endParaRPr lang="ko-KR" altLang="en-US" b="1" dirty="0"/>
                    </a:p>
                  </a:txBody>
                  <a:tcPr marT="36000" marB="36000" anchor="ctr">
                    <a:lnB w="19050" cap="flat" cmpd="sng" algn="ctr">
                      <a:solidFill>
                        <a:schemeClr val="tx1"/>
                      </a:solidFill>
                      <a:prstDash val="solid"/>
                      <a:round/>
                      <a:headEnd type="none" w="med" len="med"/>
                      <a:tailEnd type="none" w="med" len="med"/>
                    </a:lnB>
                  </a:tcPr>
                </a:tc>
                <a:tc>
                  <a:txBody>
                    <a:bodyPr/>
                    <a:lstStyle/>
                    <a:p>
                      <a:pPr algn="ctr" latinLnBrk="1"/>
                      <a:r>
                        <a:rPr lang="en-US" altLang="ko-KR" b="1" dirty="0"/>
                        <a:t>Description</a:t>
                      </a:r>
                      <a:endParaRPr lang="ko-KR" altLang="en-US" b="1" dirty="0"/>
                    </a:p>
                  </a:txBody>
                  <a:tcPr marT="36000" marB="36000" anchor="ctr">
                    <a:lnB w="19050" cap="flat" cmpd="sng" algn="ctr">
                      <a:solidFill>
                        <a:schemeClr val="tx1"/>
                      </a:solidFill>
                      <a:prstDash val="solid"/>
                      <a:round/>
                      <a:headEnd type="none" w="med" len="med"/>
                      <a:tailEnd type="none" w="med" len="med"/>
                    </a:lnB>
                  </a:tcPr>
                </a:tc>
                <a:tc>
                  <a:txBody>
                    <a:bodyPr/>
                    <a:lstStyle/>
                    <a:p>
                      <a:pPr algn="ctr" latinLnBrk="1"/>
                      <a:r>
                        <a:rPr lang="en-US" altLang="ko-KR" b="1" dirty="0"/>
                        <a:t>Type</a:t>
                      </a:r>
                      <a:endParaRPr lang="ko-KR" altLang="en-US" b="1" dirty="0"/>
                    </a:p>
                  </a:txBody>
                  <a:tcPr marT="36000" marB="36000" anchor="ctr">
                    <a:lnB w="19050" cap="flat" cmpd="sng" algn="ctr">
                      <a:solidFill>
                        <a:schemeClr val="tx1"/>
                      </a:solidFill>
                      <a:prstDash val="solid"/>
                      <a:round/>
                      <a:headEnd type="none" w="med" len="med"/>
                      <a:tailEnd type="none" w="med" len="med"/>
                    </a:lnB>
                  </a:tcPr>
                </a:tc>
                <a:tc>
                  <a:txBody>
                    <a:bodyPr/>
                    <a:lstStyle/>
                    <a:p>
                      <a:pPr algn="ctr" latinLnBrk="1"/>
                      <a:r>
                        <a:rPr lang="en-US" altLang="ko-KR" b="1" dirty="0"/>
                        <a:t>Range</a:t>
                      </a:r>
                      <a:endParaRPr lang="ko-KR" altLang="en-US" b="1" dirty="0"/>
                    </a:p>
                  </a:txBody>
                  <a:tcPr marT="36000" marB="36000"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03888"/>
                  </a:ext>
                </a:extLst>
              </a:tr>
              <a:tr h="370840">
                <a:tc>
                  <a:txBody>
                    <a:bodyPr/>
                    <a:lstStyle/>
                    <a:p>
                      <a:pPr latinLnBrk="1"/>
                      <a:r>
                        <a:rPr lang="en-US" altLang="ko-KR" sz="1400" b="1" i="0" u="none" strike="noStrike" cap="none" dirty="0">
                          <a:solidFill>
                            <a:srgbClr val="000000"/>
                          </a:solidFill>
                          <a:effectLst/>
                          <a:latin typeface="Arial"/>
                          <a:ea typeface="Arial"/>
                          <a:cs typeface="Arial"/>
                          <a:sym typeface="Arial"/>
                        </a:rPr>
                        <a:t>CLOCK_PERIOD</a:t>
                      </a:r>
                      <a:endParaRPr lang="ko-KR" altLang="en-US" b="1" dirty="0"/>
                    </a:p>
                  </a:txBody>
                  <a:tcPr marT="36000" marB="36000" anchor="ctr">
                    <a:lnT w="19050" cap="flat" cmpd="sng" algn="ctr">
                      <a:solidFill>
                        <a:schemeClr val="tx1"/>
                      </a:solidFill>
                      <a:prstDash val="solid"/>
                      <a:round/>
                      <a:headEnd type="none" w="med" len="med"/>
                      <a:tailEnd type="none" w="med" len="med"/>
                    </a:lnT>
                  </a:tcPr>
                </a:tc>
                <a:tc>
                  <a:txBody>
                    <a:bodyPr/>
                    <a:lstStyle/>
                    <a:p>
                      <a:pPr latinLnBrk="1"/>
                      <a:r>
                        <a:rPr lang="en-US" altLang="ko-KR" dirty="0"/>
                        <a:t>Target clock period (ns)</a:t>
                      </a:r>
                      <a:endParaRPr lang="ko-KR" altLang="en-US" dirty="0"/>
                    </a:p>
                  </a:txBody>
                  <a:tcPr marT="36000" marB="36000" anchor="ctr">
                    <a:lnT w="19050" cap="flat" cmpd="sng" algn="ctr">
                      <a:solidFill>
                        <a:schemeClr val="tx1"/>
                      </a:solidFill>
                      <a:prstDash val="solid"/>
                      <a:round/>
                      <a:headEnd type="none" w="med" len="med"/>
                      <a:tailEnd type="none" w="med" len="med"/>
                    </a:lnT>
                  </a:tcPr>
                </a:tc>
                <a:tc>
                  <a:txBody>
                    <a:bodyPr/>
                    <a:lstStyle/>
                    <a:p>
                      <a:pPr latinLnBrk="1"/>
                      <a:r>
                        <a:rPr lang="en-US" altLang="ko-KR" dirty="0"/>
                        <a:t>float</a:t>
                      </a:r>
                      <a:endParaRPr lang="ko-KR" altLang="en-US" dirty="0"/>
                    </a:p>
                  </a:txBody>
                  <a:tcPr marT="36000" marB="36000" anchor="ctr">
                    <a:lnT w="19050" cap="flat" cmpd="sng" algn="ctr">
                      <a:solidFill>
                        <a:schemeClr val="tx1"/>
                      </a:solidFill>
                      <a:prstDash val="solid"/>
                      <a:round/>
                      <a:headEnd type="none" w="med" len="med"/>
                      <a:tailEnd type="none" w="med" len="med"/>
                    </a:lnT>
                  </a:tcPr>
                </a:tc>
                <a:tc>
                  <a:txBody>
                    <a:bodyPr/>
                    <a:lstStyle/>
                    <a:p>
                      <a:pPr latinLnBrk="1"/>
                      <a:r>
                        <a:rPr lang="en-US" altLang="ko-KR" dirty="0"/>
                        <a:t>[</a:t>
                      </a:r>
                      <a:r>
                        <a:rPr lang="en-US" altLang="ko-KR" dirty="0" err="1"/>
                        <a:t>T</a:t>
                      </a:r>
                      <a:r>
                        <a:rPr lang="en-US" altLang="ko-KR" baseline="-25000" dirty="0" err="1"/>
                        <a:t>min</a:t>
                      </a:r>
                      <a:r>
                        <a:rPr lang="en-US" altLang="ko-KR" baseline="0" dirty="0"/>
                        <a:t>, </a:t>
                      </a:r>
                      <a:r>
                        <a:rPr lang="en-US" altLang="ko-KR" baseline="0" dirty="0" err="1"/>
                        <a:t>T</a:t>
                      </a:r>
                      <a:r>
                        <a:rPr lang="en-US" altLang="ko-KR" baseline="-25000" dirty="0" err="1"/>
                        <a:t>max</a:t>
                      </a:r>
                      <a:r>
                        <a:rPr lang="en-US" altLang="ko-KR" baseline="0" dirty="0"/>
                        <a:t>]</a:t>
                      </a:r>
                      <a:endParaRPr lang="ko-KR" altLang="en-US" baseline="0" dirty="0"/>
                    </a:p>
                  </a:txBody>
                  <a:tcPr marT="36000" marB="3600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91770843"/>
                  </a:ext>
                </a:extLst>
              </a:tr>
              <a:tr h="370840">
                <a:tc>
                  <a:txBody>
                    <a:bodyPr/>
                    <a:lstStyle/>
                    <a:p>
                      <a:pPr latinLnBrk="1"/>
                      <a:r>
                        <a:rPr lang="en-US" altLang="ko-KR" b="1" dirty="0"/>
                        <a:t>CORE_UTIL</a:t>
                      </a:r>
                      <a:endParaRPr lang="ko-KR" altLang="en-US" b="1" dirty="0"/>
                    </a:p>
                  </a:txBody>
                  <a:tcPr marT="36000" marB="36000" anchor="ctr"/>
                </a:tc>
                <a:tc>
                  <a:txBody>
                    <a:bodyPr/>
                    <a:lstStyle/>
                    <a:p>
                      <a:pPr latinLnBrk="1"/>
                      <a:r>
                        <a:rPr lang="en-US" altLang="ko-KR" dirty="0"/>
                        <a:t>Target core utilization (%)</a:t>
                      </a:r>
                      <a:endParaRPr lang="ko-KR" altLang="en-US" dirty="0"/>
                    </a:p>
                  </a:txBody>
                  <a:tcPr marT="36000" marB="36000" anchor="ctr"/>
                </a:tc>
                <a:tc>
                  <a:txBody>
                    <a:bodyPr/>
                    <a:lstStyle/>
                    <a:p>
                      <a:pPr latinLnBrk="1"/>
                      <a:r>
                        <a:rPr lang="en-US" altLang="ko-KR" dirty="0"/>
                        <a:t>int</a:t>
                      </a:r>
                      <a:endParaRPr lang="ko-KR" altLang="en-US" dirty="0"/>
                    </a:p>
                  </a:txBody>
                  <a:tcPr marT="36000" marB="36000" anchor="ctr"/>
                </a:tc>
                <a:tc>
                  <a:txBody>
                    <a:bodyPr/>
                    <a:lstStyle/>
                    <a:p>
                      <a:pPr latinLnBrk="1"/>
                      <a:r>
                        <a:rPr lang="en-US" altLang="ko-KR" dirty="0"/>
                        <a:t>[20, 99]</a:t>
                      </a:r>
                      <a:endParaRPr lang="ko-KR" altLang="en-US" dirty="0"/>
                    </a:p>
                  </a:txBody>
                  <a:tcPr marT="36000" marB="36000" anchor="ctr"/>
                </a:tc>
                <a:extLst>
                  <a:ext uri="{0D108BD9-81ED-4DB2-BD59-A6C34878D82A}">
                    <a16:rowId xmlns:a16="http://schemas.microsoft.com/office/drawing/2014/main" val="3915179047"/>
                  </a:ext>
                </a:extLst>
              </a:tr>
              <a:tr h="370840">
                <a:tc>
                  <a:txBody>
                    <a:bodyPr/>
                    <a:lstStyle/>
                    <a:p>
                      <a:pPr latinLnBrk="1"/>
                      <a:r>
                        <a:rPr lang="en-US" altLang="ko-KR" b="1" dirty="0"/>
                        <a:t>ASPECT_RATIO</a:t>
                      </a:r>
                      <a:endParaRPr lang="ko-KR" altLang="en-US" b="1" dirty="0"/>
                    </a:p>
                  </a:txBody>
                  <a:tcPr marT="36000" marB="36000" anchor="ctr"/>
                </a:tc>
                <a:tc>
                  <a:txBody>
                    <a:bodyPr/>
                    <a:lstStyle/>
                    <a:p>
                      <a:pPr latinLnBrk="1"/>
                      <a:r>
                        <a:rPr lang="en-US" altLang="ko-KR" dirty="0"/>
                        <a:t>Floorplan aspect ratio</a:t>
                      </a:r>
                      <a:endParaRPr lang="ko-KR" altLang="en-US" dirty="0"/>
                    </a:p>
                  </a:txBody>
                  <a:tcPr marT="36000" marB="36000" anchor="ctr"/>
                </a:tc>
                <a:tc>
                  <a:txBody>
                    <a:bodyPr/>
                    <a:lstStyle/>
                    <a:p>
                      <a:pPr latinLnBrk="1"/>
                      <a:r>
                        <a:rPr lang="en-US" altLang="ko-KR" dirty="0"/>
                        <a:t>float</a:t>
                      </a:r>
                      <a:endParaRPr lang="ko-KR" altLang="en-US" dirty="0"/>
                    </a:p>
                  </a:txBody>
                  <a:tcPr marT="36000" marB="36000" anchor="ctr"/>
                </a:tc>
                <a:tc>
                  <a:txBody>
                    <a:bodyPr/>
                    <a:lstStyle/>
                    <a:p>
                      <a:pPr latinLnBrk="1"/>
                      <a:r>
                        <a:rPr lang="en-US" altLang="ko-KR" dirty="0"/>
                        <a:t>[0.1, 2.0]</a:t>
                      </a:r>
                      <a:endParaRPr lang="ko-KR" altLang="en-US" dirty="0"/>
                    </a:p>
                  </a:txBody>
                  <a:tcPr marT="36000" marB="36000" anchor="ctr"/>
                </a:tc>
                <a:extLst>
                  <a:ext uri="{0D108BD9-81ED-4DB2-BD59-A6C34878D82A}">
                    <a16:rowId xmlns:a16="http://schemas.microsoft.com/office/drawing/2014/main" val="3565064637"/>
                  </a:ext>
                </a:extLst>
              </a:tr>
              <a:tr h="370840">
                <a:tc>
                  <a:txBody>
                    <a:bodyPr/>
                    <a:lstStyle/>
                    <a:p>
                      <a:pPr latinLnBrk="1"/>
                      <a:r>
                        <a:rPr lang="en-US" altLang="ko-KR" b="1" dirty="0"/>
                        <a:t>GP_PAD</a:t>
                      </a:r>
                      <a:endParaRPr lang="ko-KR" altLang="en-US" b="1" dirty="0"/>
                    </a:p>
                  </a:txBody>
                  <a:tcPr marT="36000" marB="36000" anchor="ctr"/>
                </a:tc>
                <a:tc>
                  <a:txBody>
                    <a:bodyPr/>
                    <a:lstStyle/>
                    <a:p>
                      <a:pPr latinLnBrk="1"/>
                      <a:r>
                        <a:rPr lang="en-US" altLang="ko-KR" dirty="0"/>
                        <a:t>Cell padding for global placement (site)</a:t>
                      </a:r>
                      <a:endParaRPr lang="ko-KR" altLang="en-US" dirty="0"/>
                    </a:p>
                  </a:txBody>
                  <a:tcPr marT="36000" marB="36000" anchor="ctr"/>
                </a:tc>
                <a:tc>
                  <a:txBody>
                    <a:bodyPr/>
                    <a:lstStyle/>
                    <a:p>
                      <a:pPr latinLnBrk="1"/>
                      <a:r>
                        <a:rPr lang="en-US" altLang="ko-KR" dirty="0"/>
                        <a:t>int</a:t>
                      </a:r>
                      <a:endParaRPr lang="ko-KR" altLang="en-US" dirty="0"/>
                    </a:p>
                  </a:txBody>
                  <a:tcPr marT="36000" marB="36000" anchor="ctr"/>
                </a:tc>
                <a:tc>
                  <a:txBody>
                    <a:bodyPr/>
                    <a:lstStyle/>
                    <a:p>
                      <a:pPr latinLnBrk="1"/>
                      <a:r>
                        <a:rPr lang="en-US" altLang="ko-KR" dirty="0"/>
                        <a:t>[0, 4]</a:t>
                      </a:r>
                      <a:endParaRPr lang="ko-KR" altLang="en-US" dirty="0"/>
                    </a:p>
                  </a:txBody>
                  <a:tcPr marT="36000" marB="36000" anchor="ctr"/>
                </a:tc>
                <a:extLst>
                  <a:ext uri="{0D108BD9-81ED-4DB2-BD59-A6C34878D82A}">
                    <a16:rowId xmlns:a16="http://schemas.microsoft.com/office/drawing/2014/main" val="3386804039"/>
                  </a:ext>
                </a:extLst>
              </a:tr>
              <a:tr h="370840">
                <a:tc>
                  <a:txBody>
                    <a:bodyPr/>
                    <a:lstStyle/>
                    <a:p>
                      <a:pPr latinLnBrk="1"/>
                      <a:r>
                        <a:rPr lang="en-US" altLang="ko-KR" b="1" dirty="0"/>
                        <a:t>DP_PAD</a:t>
                      </a:r>
                      <a:endParaRPr lang="ko-KR" altLang="en-US" b="1" dirty="0"/>
                    </a:p>
                  </a:txBody>
                  <a:tcPr marT="36000" marB="36000" anchor="ctr"/>
                </a:tc>
                <a:tc>
                  <a:txBody>
                    <a:bodyPr/>
                    <a:lstStyle/>
                    <a:p>
                      <a:pPr marL="0" marR="0" lvl="0" indent="0" algn="l" defTabSz="914400" rtl="0" eaLnBrk="1" fontAlgn="auto" latinLnBrk="1" hangingPunct="1">
                        <a:lnSpc>
                          <a:spcPct val="100000"/>
                        </a:lnSpc>
                        <a:spcBef>
                          <a:spcPts val="0"/>
                        </a:spcBef>
                        <a:spcAft>
                          <a:spcPts val="0"/>
                        </a:spcAft>
                        <a:buClr>
                          <a:srgbClr val="000000"/>
                        </a:buClr>
                        <a:buSzTx/>
                        <a:buFont typeface="Arial"/>
                        <a:buNone/>
                        <a:tabLst/>
                        <a:defRPr/>
                      </a:pPr>
                      <a:r>
                        <a:rPr lang="en-US" altLang="ko-KR" dirty="0"/>
                        <a:t>Cell padding for detailed placement (site)</a:t>
                      </a:r>
                      <a:endParaRPr lang="ko-KR" altLang="en-US" dirty="0"/>
                    </a:p>
                  </a:txBody>
                  <a:tcPr marT="36000" marB="36000" anchor="ctr"/>
                </a:tc>
                <a:tc>
                  <a:txBody>
                    <a:bodyPr/>
                    <a:lstStyle/>
                    <a:p>
                      <a:pPr latinLnBrk="1"/>
                      <a:r>
                        <a:rPr lang="en-US" altLang="ko-KR" dirty="0"/>
                        <a:t>int</a:t>
                      </a:r>
                      <a:endParaRPr lang="ko-KR" altLang="en-US" dirty="0"/>
                    </a:p>
                  </a:txBody>
                  <a:tcPr marT="36000" marB="36000" anchor="ctr"/>
                </a:tc>
                <a:tc>
                  <a:txBody>
                    <a:bodyPr/>
                    <a:lstStyle/>
                    <a:p>
                      <a:pPr latinLnBrk="1"/>
                      <a:r>
                        <a:rPr lang="en-US" altLang="ko-KR" dirty="0"/>
                        <a:t>[0, 4]</a:t>
                      </a:r>
                      <a:endParaRPr lang="ko-KR" altLang="en-US" dirty="0"/>
                    </a:p>
                  </a:txBody>
                  <a:tcPr marT="36000" marB="36000" anchor="ctr"/>
                </a:tc>
                <a:extLst>
                  <a:ext uri="{0D108BD9-81ED-4DB2-BD59-A6C34878D82A}">
                    <a16:rowId xmlns:a16="http://schemas.microsoft.com/office/drawing/2014/main" val="1596065926"/>
                  </a:ext>
                </a:extLst>
              </a:tr>
              <a:tr h="370840">
                <a:tc>
                  <a:txBody>
                    <a:bodyPr/>
                    <a:lstStyle/>
                    <a:p>
                      <a:pPr latinLnBrk="1"/>
                      <a:r>
                        <a:rPr lang="en-US" altLang="ko-KR" b="1" dirty="0"/>
                        <a:t>LAYER_ADJUST</a:t>
                      </a:r>
                      <a:endParaRPr lang="ko-KR" altLang="en-US" b="1" dirty="0"/>
                    </a:p>
                  </a:txBody>
                  <a:tcPr marT="36000" marB="36000" anchor="ctr"/>
                </a:tc>
                <a:tc>
                  <a:txBody>
                    <a:bodyPr/>
                    <a:lstStyle/>
                    <a:p>
                      <a:pPr latinLnBrk="1"/>
                      <a:r>
                        <a:rPr lang="en-US" altLang="ko-KR" dirty="0"/>
                        <a:t>Layer resource adjustment for global routing (%)</a:t>
                      </a:r>
                      <a:endParaRPr lang="ko-KR" altLang="en-US" dirty="0"/>
                    </a:p>
                  </a:txBody>
                  <a:tcPr marT="36000" marB="36000" anchor="ctr"/>
                </a:tc>
                <a:tc>
                  <a:txBody>
                    <a:bodyPr/>
                    <a:lstStyle/>
                    <a:p>
                      <a:pPr latinLnBrk="1"/>
                      <a:r>
                        <a:rPr lang="en-US" altLang="ko-KR" dirty="0"/>
                        <a:t>float</a:t>
                      </a:r>
                      <a:endParaRPr lang="ko-KR" altLang="en-US" dirty="0"/>
                    </a:p>
                  </a:txBody>
                  <a:tcPr marT="36000" marB="36000" anchor="ctr"/>
                </a:tc>
                <a:tc>
                  <a:txBody>
                    <a:bodyPr/>
                    <a:lstStyle/>
                    <a:p>
                      <a:pPr latinLnBrk="1"/>
                      <a:r>
                        <a:rPr lang="en-US" altLang="ko-KR" dirty="0"/>
                        <a:t>[0.1, 0.7]</a:t>
                      </a:r>
                      <a:endParaRPr lang="ko-KR" altLang="en-US" dirty="0"/>
                    </a:p>
                  </a:txBody>
                  <a:tcPr marT="36000" marB="36000" anchor="ctr"/>
                </a:tc>
                <a:extLst>
                  <a:ext uri="{0D108BD9-81ED-4DB2-BD59-A6C34878D82A}">
                    <a16:rowId xmlns:a16="http://schemas.microsoft.com/office/drawing/2014/main" val="2715448876"/>
                  </a:ext>
                </a:extLst>
              </a:tr>
              <a:tr h="370840">
                <a:tc>
                  <a:txBody>
                    <a:bodyPr/>
                    <a:lstStyle/>
                    <a:p>
                      <a:pPr latinLnBrk="1"/>
                      <a:r>
                        <a:rPr lang="en-US" altLang="ko-KR" b="1" dirty="0"/>
                        <a:t>PLACE_DENSITY_LB_ADDON</a:t>
                      </a:r>
                      <a:endParaRPr lang="ko-KR" altLang="en-US" b="1" dirty="0"/>
                    </a:p>
                  </a:txBody>
                  <a:tcPr marT="36000" marB="36000" anchor="ctr"/>
                </a:tc>
                <a:tc>
                  <a:txBody>
                    <a:bodyPr/>
                    <a:lstStyle/>
                    <a:p>
                      <a:pPr latinLnBrk="1"/>
                      <a:r>
                        <a:rPr lang="en-US" altLang="ko-KR" dirty="0"/>
                        <a:t>Additional lower bound increase of the target local global placement density (%)</a:t>
                      </a:r>
                      <a:endParaRPr lang="ko-KR" altLang="en-US" dirty="0"/>
                    </a:p>
                  </a:txBody>
                  <a:tcPr marT="36000" marB="36000" anchor="ctr"/>
                </a:tc>
                <a:tc>
                  <a:txBody>
                    <a:bodyPr/>
                    <a:lstStyle/>
                    <a:p>
                      <a:pPr latinLnBrk="1"/>
                      <a:r>
                        <a:rPr lang="en-US" altLang="ko-KR" dirty="0"/>
                        <a:t>float</a:t>
                      </a:r>
                      <a:endParaRPr lang="ko-KR" altLang="en-US" dirty="0"/>
                    </a:p>
                  </a:txBody>
                  <a:tcPr marT="36000" marB="36000" anchor="ctr"/>
                </a:tc>
                <a:tc>
                  <a:txBody>
                    <a:bodyPr/>
                    <a:lstStyle/>
                    <a:p>
                      <a:pPr latinLnBrk="1"/>
                      <a:r>
                        <a:rPr lang="en-US" altLang="ko-KR" dirty="0"/>
                        <a:t>[0.00, 0.99]</a:t>
                      </a:r>
                      <a:endParaRPr lang="ko-KR" altLang="en-US" dirty="0"/>
                    </a:p>
                  </a:txBody>
                  <a:tcPr marT="36000" marB="36000" anchor="ctr"/>
                </a:tc>
                <a:extLst>
                  <a:ext uri="{0D108BD9-81ED-4DB2-BD59-A6C34878D82A}">
                    <a16:rowId xmlns:a16="http://schemas.microsoft.com/office/drawing/2014/main" val="1716541511"/>
                  </a:ext>
                </a:extLst>
              </a:tr>
              <a:tr h="370840">
                <a:tc>
                  <a:txBody>
                    <a:bodyPr/>
                    <a:lstStyle/>
                    <a:p>
                      <a:pPr latinLnBrk="1"/>
                      <a:r>
                        <a:rPr lang="en-US" altLang="ko-KR" b="1" dirty="0"/>
                        <a:t>FLATTEN</a:t>
                      </a:r>
                      <a:endParaRPr lang="ko-KR" altLang="en-US" b="1" dirty="0"/>
                    </a:p>
                  </a:txBody>
                  <a:tcPr marT="36000" marB="36000" anchor="ctr"/>
                </a:tc>
                <a:tc>
                  <a:txBody>
                    <a:bodyPr/>
                    <a:lstStyle/>
                    <a:p>
                      <a:pPr latinLnBrk="1"/>
                      <a:r>
                        <a:rPr lang="en-US" altLang="ko-KR" dirty="0"/>
                        <a:t>Design hierarchy flattening</a:t>
                      </a:r>
                      <a:endParaRPr lang="ko-KR" altLang="en-US" dirty="0"/>
                    </a:p>
                  </a:txBody>
                  <a:tcPr marT="36000" marB="36000" anchor="ctr"/>
                </a:tc>
                <a:tc>
                  <a:txBody>
                    <a:bodyPr/>
                    <a:lstStyle/>
                    <a:p>
                      <a:pPr latinLnBrk="1"/>
                      <a:r>
                        <a:rPr lang="en-US" altLang="ko-KR" dirty="0"/>
                        <a:t>int</a:t>
                      </a:r>
                      <a:endParaRPr lang="ko-KR" altLang="en-US" dirty="0"/>
                    </a:p>
                  </a:txBody>
                  <a:tcPr marT="36000" marB="36000" anchor="ctr"/>
                </a:tc>
                <a:tc>
                  <a:txBody>
                    <a:bodyPr/>
                    <a:lstStyle/>
                    <a:p>
                      <a:pPr latinLnBrk="1"/>
                      <a:r>
                        <a:rPr lang="en-US" altLang="ko-KR" dirty="0"/>
                        <a:t>[0, 1]</a:t>
                      </a:r>
                      <a:endParaRPr lang="ko-KR" altLang="en-US" dirty="0"/>
                    </a:p>
                  </a:txBody>
                  <a:tcPr marT="36000" marB="36000" anchor="ctr"/>
                </a:tc>
                <a:extLst>
                  <a:ext uri="{0D108BD9-81ED-4DB2-BD59-A6C34878D82A}">
                    <a16:rowId xmlns:a16="http://schemas.microsoft.com/office/drawing/2014/main" val="3710199836"/>
                  </a:ext>
                </a:extLst>
              </a:tr>
              <a:tr h="370840">
                <a:tc>
                  <a:txBody>
                    <a:bodyPr/>
                    <a:lstStyle/>
                    <a:p>
                      <a:pPr latinLnBrk="1"/>
                      <a:r>
                        <a:rPr lang="en-US" altLang="ko-KR" b="1" dirty="0"/>
                        <a:t>PINS_DISTANCE</a:t>
                      </a:r>
                      <a:endParaRPr lang="ko-KR" altLang="en-US" b="1" dirty="0"/>
                    </a:p>
                  </a:txBody>
                  <a:tcPr marT="36000" marB="36000" anchor="ctr"/>
                </a:tc>
                <a:tc>
                  <a:txBody>
                    <a:bodyPr/>
                    <a:lstStyle/>
                    <a:p>
                      <a:pPr latinLnBrk="1"/>
                      <a:r>
                        <a:rPr lang="en-US" altLang="ko-KR" dirty="0"/>
                        <a:t>Minimum IO pad distance (#tracks)</a:t>
                      </a:r>
                      <a:endParaRPr lang="ko-KR" altLang="en-US" dirty="0"/>
                    </a:p>
                  </a:txBody>
                  <a:tcPr marT="36000" marB="36000" anchor="ctr"/>
                </a:tc>
                <a:tc>
                  <a:txBody>
                    <a:bodyPr/>
                    <a:lstStyle/>
                    <a:p>
                      <a:pPr latinLnBrk="1"/>
                      <a:r>
                        <a:rPr lang="en-US" altLang="ko-KR" dirty="0"/>
                        <a:t>int</a:t>
                      </a:r>
                      <a:endParaRPr lang="ko-KR" altLang="en-US" dirty="0"/>
                    </a:p>
                  </a:txBody>
                  <a:tcPr marT="36000" marB="36000" anchor="ctr"/>
                </a:tc>
                <a:tc>
                  <a:txBody>
                    <a:bodyPr/>
                    <a:lstStyle/>
                    <a:p>
                      <a:pPr latinLnBrk="1"/>
                      <a:r>
                        <a:rPr lang="en-US" altLang="ko-KR" dirty="0"/>
                        <a:t>[1, 3]</a:t>
                      </a:r>
                      <a:endParaRPr lang="ko-KR" altLang="en-US" dirty="0"/>
                    </a:p>
                  </a:txBody>
                  <a:tcPr marT="36000" marB="36000" anchor="ctr"/>
                </a:tc>
                <a:extLst>
                  <a:ext uri="{0D108BD9-81ED-4DB2-BD59-A6C34878D82A}">
                    <a16:rowId xmlns:a16="http://schemas.microsoft.com/office/drawing/2014/main" val="3002740540"/>
                  </a:ext>
                </a:extLst>
              </a:tr>
              <a:tr h="370840">
                <a:tc>
                  <a:txBody>
                    <a:bodyPr/>
                    <a:lstStyle/>
                    <a:p>
                      <a:pPr latinLnBrk="1"/>
                      <a:r>
                        <a:rPr lang="en-US" altLang="ko-KR" b="1" dirty="0"/>
                        <a:t>CTS_CLUSTER_SIZE</a:t>
                      </a:r>
                      <a:endParaRPr lang="ko-KR" altLang="en-US" b="1" dirty="0"/>
                    </a:p>
                  </a:txBody>
                  <a:tcPr marT="36000" marB="36000" anchor="ctr"/>
                </a:tc>
                <a:tc>
                  <a:txBody>
                    <a:bodyPr/>
                    <a:lstStyle/>
                    <a:p>
                      <a:pPr latinLnBrk="1"/>
                      <a:r>
                        <a:rPr lang="en-US" altLang="ko-KR" dirty="0"/>
                        <a:t>Target CTS sink cluster size</a:t>
                      </a:r>
                      <a:endParaRPr lang="ko-KR" altLang="en-US" dirty="0"/>
                    </a:p>
                  </a:txBody>
                  <a:tcPr marT="36000" marB="36000" anchor="ctr"/>
                </a:tc>
                <a:tc>
                  <a:txBody>
                    <a:bodyPr/>
                    <a:lstStyle/>
                    <a:p>
                      <a:pPr latinLnBrk="1"/>
                      <a:r>
                        <a:rPr lang="en-US" altLang="ko-KR" dirty="0"/>
                        <a:t>int</a:t>
                      </a:r>
                      <a:endParaRPr lang="ko-KR" altLang="en-US" dirty="0"/>
                    </a:p>
                  </a:txBody>
                  <a:tcPr marT="36000" marB="36000" anchor="ctr"/>
                </a:tc>
                <a:tc>
                  <a:txBody>
                    <a:bodyPr/>
                    <a:lstStyle/>
                    <a:p>
                      <a:pPr latinLnBrk="1"/>
                      <a:r>
                        <a:rPr lang="en-US" altLang="ko-KR" dirty="0"/>
                        <a:t>[10, 40]</a:t>
                      </a:r>
                      <a:endParaRPr lang="ko-KR" altLang="en-US" dirty="0"/>
                    </a:p>
                  </a:txBody>
                  <a:tcPr marT="36000" marB="36000" anchor="ctr"/>
                </a:tc>
                <a:extLst>
                  <a:ext uri="{0D108BD9-81ED-4DB2-BD59-A6C34878D82A}">
                    <a16:rowId xmlns:a16="http://schemas.microsoft.com/office/drawing/2014/main" val="2235856189"/>
                  </a:ext>
                </a:extLst>
              </a:tr>
              <a:tr h="370840">
                <a:tc>
                  <a:txBody>
                    <a:bodyPr/>
                    <a:lstStyle/>
                    <a:p>
                      <a:pPr latinLnBrk="1"/>
                      <a:r>
                        <a:rPr lang="en-US" altLang="ko-KR" b="1" dirty="0"/>
                        <a:t>CTS_CLUSTER_DIAMETER</a:t>
                      </a:r>
                      <a:endParaRPr lang="ko-KR" altLang="en-US" b="1" dirty="0"/>
                    </a:p>
                  </a:txBody>
                  <a:tcPr marT="36000" marB="36000" anchor="ctr"/>
                </a:tc>
                <a:tc>
                  <a:txBody>
                    <a:bodyPr/>
                    <a:lstStyle/>
                    <a:p>
                      <a:pPr latinLnBrk="1"/>
                      <a:r>
                        <a:rPr lang="en-US" altLang="ko-KR" dirty="0"/>
                        <a:t>Target CTS sink cluster diameter (um)</a:t>
                      </a:r>
                      <a:endParaRPr lang="ko-KR" altLang="en-US" dirty="0"/>
                    </a:p>
                  </a:txBody>
                  <a:tcPr marT="36000" marB="36000" anchor="ctr"/>
                </a:tc>
                <a:tc>
                  <a:txBody>
                    <a:bodyPr/>
                    <a:lstStyle/>
                    <a:p>
                      <a:pPr latinLnBrk="1"/>
                      <a:r>
                        <a:rPr lang="en-US" altLang="ko-KR" dirty="0"/>
                        <a:t>int</a:t>
                      </a:r>
                      <a:endParaRPr lang="ko-KR" altLang="en-US" dirty="0"/>
                    </a:p>
                  </a:txBody>
                  <a:tcPr marT="36000" marB="36000" anchor="ctr"/>
                </a:tc>
                <a:tc>
                  <a:txBody>
                    <a:bodyPr/>
                    <a:lstStyle/>
                    <a:p>
                      <a:pPr latinLnBrk="1"/>
                      <a:r>
                        <a:rPr lang="en-US" altLang="ko-KR" dirty="0"/>
                        <a:t>[80, 12]</a:t>
                      </a:r>
                      <a:endParaRPr lang="ko-KR" altLang="en-US" dirty="0"/>
                    </a:p>
                  </a:txBody>
                  <a:tcPr marT="36000" marB="36000" anchor="ctr"/>
                </a:tc>
                <a:extLst>
                  <a:ext uri="{0D108BD9-81ED-4DB2-BD59-A6C34878D82A}">
                    <a16:rowId xmlns:a16="http://schemas.microsoft.com/office/drawing/2014/main" val="1297006031"/>
                  </a:ext>
                </a:extLst>
              </a:tr>
            </a:tbl>
          </a:graphicData>
        </a:graphic>
      </p:graphicFrame>
    </p:spTree>
    <p:extLst>
      <p:ext uri="{BB962C8B-B14F-4D97-AF65-F5344CB8AC3E}">
        <p14:creationId xmlns:p14="http://schemas.microsoft.com/office/powerpoint/2010/main" val="830727666"/>
      </p:ext>
    </p:extLst>
  </p:cSld>
  <p:clrMapOvr>
    <a:masterClrMapping/>
  </p:clrMapOvr>
  <mc:AlternateContent xmlns:mc="http://schemas.openxmlformats.org/markup-compatibility/2006" xmlns:p14="http://schemas.microsoft.com/office/powerpoint/2010/main">
    <mc:Choice Requires="p14">
      <p:transition spd="slow" p14:dur="2000" advTm="16914"/>
    </mc:Choice>
    <mc:Fallback xmlns="">
      <p:transition spd="slow" advTm="1691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7"/>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altLang="ko-KR" sz="3200" b="1" i="0" u="none" strike="noStrike" cap="none" dirty="0">
                <a:solidFill>
                  <a:srgbClr val="495E78"/>
                </a:solidFill>
                <a:latin typeface="Arial"/>
                <a:ea typeface="Arial"/>
                <a:cs typeface="Arial"/>
                <a:sym typeface="Arial"/>
              </a:rPr>
              <a:t>Experiments and Results – Search Algorithm Comparison</a:t>
            </a:r>
            <a:endParaRPr lang="en-US" altLang="ko-KR" sz="1400" b="0" i="0" u="none" strike="noStrike" cap="none" dirty="0">
              <a:solidFill>
                <a:srgbClr val="495E78"/>
              </a:solidFill>
              <a:latin typeface="Arial"/>
              <a:ea typeface="Arial"/>
              <a:cs typeface="Arial"/>
              <a:sym typeface="Arial"/>
            </a:endParaRPr>
          </a:p>
        </p:txBody>
      </p:sp>
      <p:sp>
        <p:nvSpPr>
          <p:cNvPr id="3" name="텍스트 개체 틀 2">
            <a:extLst>
              <a:ext uri="{FF2B5EF4-FFF2-40B4-BE49-F238E27FC236}">
                <a16:creationId xmlns:a16="http://schemas.microsoft.com/office/drawing/2014/main" id="{148EC2F1-41D8-48FC-84BC-421B6C2B8A42}"/>
              </a:ext>
            </a:extLst>
          </p:cNvPr>
          <p:cNvSpPr>
            <a:spLocks noGrp="1"/>
          </p:cNvSpPr>
          <p:nvPr>
            <p:ph type="body" idx="1"/>
          </p:nvPr>
        </p:nvSpPr>
        <p:spPr>
          <a:xfrm>
            <a:off x="228601" y="838199"/>
            <a:ext cx="11781367" cy="2793461"/>
          </a:xfrm>
        </p:spPr>
        <p:txBody>
          <a:bodyPr/>
          <a:lstStyle/>
          <a:p>
            <a:pPr marL="296863" indent="-296863">
              <a:defRPr/>
            </a:pPr>
            <a:r>
              <a:rPr lang="en-US" altLang="ko-KR" sz="2000" dirty="0"/>
              <a:t>Coefficient setting: </a:t>
            </a:r>
            <a:r>
              <a:rPr lang="en-US" altLang="ko-KR" sz="2000" b="1" dirty="0" err="1"/>
              <a:t>perform</a:t>
            </a:r>
            <a:r>
              <a:rPr lang="en-US" altLang="ko-KR" sz="2000" b="1" baseline="-25000" dirty="0" err="1"/>
              <a:t>opt</a:t>
            </a:r>
            <a:endParaRPr lang="en-US" altLang="ko-KR" sz="2000" b="1" baseline="-25000" dirty="0"/>
          </a:p>
          <a:p>
            <a:pPr marL="296863" indent="-296863">
              <a:defRPr/>
            </a:pPr>
            <a:r>
              <a:rPr lang="en-US" altLang="ko-KR" sz="2000" dirty="0" err="1"/>
              <a:t>Walltime</a:t>
            </a:r>
            <a:r>
              <a:rPr lang="en-US" altLang="ko-KR" sz="2000" dirty="0"/>
              <a:t> constraint = 63966s (~17.8 </a:t>
            </a:r>
            <a:r>
              <a:rPr lang="en-US" altLang="ko-KR" sz="2000" dirty="0" err="1"/>
              <a:t>hrs</a:t>
            </a:r>
            <a:r>
              <a:rPr lang="en-US" altLang="ko-KR" sz="2000" dirty="0"/>
              <a:t>)</a:t>
            </a:r>
          </a:p>
          <a:p>
            <a:pPr marL="296863" indent="-296863">
              <a:defRPr/>
            </a:pPr>
            <a:r>
              <a:rPr lang="en-US" altLang="ko-KR" sz="2000" dirty="0"/>
              <a:t>Tuning scheduler: asynchronous scheduler</a:t>
            </a:r>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285750" indent="-285750">
              <a:defRPr/>
            </a:pPr>
            <a:r>
              <a:rPr lang="en-US" altLang="ko-KR" sz="2000" b="1" dirty="0" err="1">
                <a:effectLst/>
                <a:latin typeface="Arial" panose="020B0604020202020204" pitchFamily="34" charset="0"/>
              </a:rPr>
              <a:t>Nevergrad</a:t>
            </a:r>
            <a:r>
              <a:rPr lang="en-US" altLang="ko-KR" sz="2000" dirty="0">
                <a:effectLst/>
                <a:latin typeface="Arial" panose="020B0604020202020204" pitchFamily="34" charset="0"/>
              </a:rPr>
              <a:t> have numerous trials by actively exploring loose hyperparameters or infeasible sets.</a:t>
            </a:r>
          </a:p>
          <a:p>
            <a:pPr marL="285750" indent="-285750">
              <a:defRPr/>
            </a:pPr>
            <a:r>
              <a:rPr lang="en-US" altLang="ko-KR" sz="2000" b="1" dirty="0" err="1">
                <a:effectLst/>
                <a:latin typeface="Arial" panose="020B0604020202020204" pitchFamily="34" charset="0"/>
              </a:rPr>
              <a:t>HyperOpt</a:t>
            </a:r>
            <a:r>
              <a:rPr lang="en-US" altLang="ko-KR" sz="2000" dirty="0">
                <a:effectLst/>
                <a:latin typeface="Arial" panose="020B0604020202020204" pitchFamily="34" charset="0"/>
              </a:rPr>
              <a:t> and </a:t>
            </a:r>
            <a:r>
              <a:rPr lang="en-US" altLang="ko-KR" sz="2000" b="1" dirty="0" err="1">
                <a:effectLst/>
                <a:latin typeface="Arial" panose="020B0604020202020204" pitchFamily="34" charset="0"/>
              </a:rPr>
              <a:t>Optuna</a:t>
            </a:r>
            <a:r>
              <a:rPr lang="en-US" altLang="ko-KR" sz="2000" dirty="0">
                <a:effectLst/>
                <a:latin typeface="Arial" panose="020B0604020202020204" pitchFamily="34" charset="0"/>
              </a:rPr>
              <a:t> shows better (i.e., smaller) final scores</a:t>
            </a:r>
          </a:p>
          <a:p>
            <a:pPr marL="285750" indent="-285750">
              <a:defRPr/>
            </a:pPr>
            <a:r>
              <a:rPr lang="en-US" altLang="ko-KR" sz="2000" dirty="0">
                <a:latin typeface="Arial" panose="020B0604020202020204" pitchFamily="34" charset="0"/>
              </a:rPr>
              <a:t>However, </a:t>
            </a:r>
            <a:r>
              <a:rPr lang="en-US" altLang="ko-KR" sz="2000" dirty="0">
                <a:effectLst/>
                <a:latin typeface="Arial" panose="020B0604020202020204" pitchFamily="34" charset="0"/>
              </a:rPr>
              <a:t>appropriate search algorithm may vary depending on the design difficulty, experimental setup, CAD tools, </a:t>
            </a:r>
            <a:r>
              <a:rPr lang="en-US" altLang="ko-KR" sz="2000" b="0" i="0" u="none" strike="noStrike" cap="none" dirty="0">
                <a:solidFill>
                  <a:srgbClr val="000000"/>
                </a:solidFill>
                <a:latin typeface="Arial"/>
                <a:ea typeface="Arial"/>
                <a:cs typeface="Arial"/>
                <a:sym typeface="Arial"/>
              </a:rPr>
              <a:t>degree of parallelization</a:t>
            </a:r>
            <a:r>
              <a:rPr lang="en-US" altLang="ko-KR" sz="2000" dirty="0">
                <a:effectLst/>
                <a:latin typeface="Arial" panose="020B0604020202020204" pitchFamily="34" charset="0"/>
              </a:rPr>
              <a:t>! </a:t>
            </a:r>
          </a:p>
        </p:txBody>
      </p:sp>
      <p:graphicFrame>
        <p:nvGraphicFramePr>
          <p:cNvPr id="2" name="표 1">
            <a:extLst>
              <a:ext uri="{FF2B5EF4-FFF2-40B4-BE49-F238E27FC236}">
                <a16:creationId xmlns:a16="http://schemas.microsoft.com/office/drawing/2014/main" id="{64AAC726-DFE2-491C-A524-4434F70B8192}"/>
              </a:ext>
            </a:extLst>
          </p:cNvPr>
          <p:cNvGraphicFramePr>
            <a:graphicFrameLocks noGrp="1"/>
          </p:cNvGraphicFramePr>
          <p:nvPr>
            <p:extLst>
              <p:ext uri="{D42A27DB-BD31-4B8C-83A1-F6EECF244321}">
                <p14:modId xmlns:p14="http://schemas.microsoft.com/office/powerpoint/2010/main" val="1981488046"/>
              </p:ext>
            </p:extLst>
          </p:nvPr>
        </p:nvGraphicFramePr>
        <p:xfrm>
          <a:off x="1393728" y="2133598"/>
          <a:ext cx="8013507" cy="2590804"/>
        </p:xfrm>
        <a:graphic>
          <a:graphicData uri="http://schemas.openxmlformats.org/drawingml/2006/table">
            <a:tbl>
              <a:tblPr firstRow="1" firstCol="1">
                <a:tableStyleId>{616DA210-FB5B-4158-B5E0-FEB733F419BA}</a:tableStyleId>
              </a:tblPr>
              <a:tblGrid>
                <a:gridCol w="1670334">
                  <a:extLst>
                    <a:ext uri="{9D8B030D-6E8A-4147-A177-3AD203B41FA5}">
                      <a16:colId xmlns:a16="http://schemas.microsoft.com/office/drawing/2014/main" val="3373832765"/>
                    </a:ext>
                  </a:extLst>
                </a:gridCol>
                <a:gridCol w="751480">
                  <a:extLst>
                    <a:ext uri="{9D8B030D-6E8A-4147-A177-3AD203B41FA5}">
                      <a16:colId xmlns:a16="http://schemas.microsoft.com/office/drawing/2014/main" val="3585126232"/>
                    </a:ext>
                  </a:extLst>
                </a:gridCol>
                <a:gridCol w="973508">
                  <a:extLst>
                    <a:ext uri="{9D8B030D-6E8A-4147-A177-3AD203B41FA5}">
                      <a16:colId xmlns:a16="http://schemas.microsoft.com/office/drawing/2014/main" val="3138578199"/>
                    </a:ext>
                  </a:extLst>
                </a:gridCol>
                <a:gridCol w="765143">
                  <a:extLst>
                    <a:ext uri="{9D8B030D-6E8A-4147-A177-3AD203B41FA5}">
                      <a16:colId xmlns:a16="http://schemas.microsoft.com/office/drawing/2014/main" val="457905802"/>
                    </a:ext>
                  </a:extLst>
                </a:gridCol>
                <a:gridCol w="765143">
                  <a:extLst>
                    <a:ext uri="{9D8B030D-6E8A-4147-A177-3AD203B41FA5}">
                      <a16:colId xmlns:a16="http://schemas.microsoft.com/office/drawing/2014/main" val="2337883367"/>
                    </a:ext>
                  </a:extLst>
                </a:gridCol>
                <a:gridCol w="956429">
                  <a:extLst>
                    <a:ext uri="{9D8B030D-6E8A-4147-A177-3AD203B41FA5}">
                      <a16:colId xmlns:a16="http://schemas.microsoft.com/office/drawing/2014/main" val="3860963255"/>
                    </a:ext>
                  </a:extLst>
                </a:gridCol>
                <a:gridCol w="956429">
                  <a:extLst>
                    <a:ext uri="{9D8B030D-6E8A-4147-A177-3AD203B41FA5}">
                      <a16:colId xmlns:a16="http://schemas.microsoft.com/office/drawing/2014/main" val="2152780532"/>
                    </a:ext>
                  </a:extLst>
                </a:gridCol>
                <a:gridCol w="1175041">
                  <a:extLst>
                    <a:ext uri="{9D8B030D-6E8A-4147-A177-3AD203B41FA5}">
                      <a16:colId xmlns:a16="http://schemas.microsoft.com/office/drawing/2014/main" val="118143429"/>
                    </a:ext>
                  </a:extLst>
                </a:gridCol>
              </a:tblGrid>
              <a:tr h="571996">
                <a:tc>
                  <a:txBody>
                    <a:bodyPr/>
                    <a:lstStyle/>
                    <a:p>
                      <a:pPr algn="ctr" fontAlgn="ctr"/>
                      <a:r>
                        <a:rPr lang="en-US" sz="1400" u="none" strike="noStrike" dirty="0">
                          <a:effectLst/>
                        </a:rPr>
                        <a:t>Algorithm</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ctr" fontAlgn="ctr"/>
                      <a:r>
                        <a:rPr lang="en-US" sz="1400" u="none" strike="noStrike" dirty="0">
                          <a:effectLst/>
                        </a:rPr>
                        <a:t>#trials</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ctr" fontAlgn="ctr"/>
                      <a:r>
                        <a:rPr lang="en-US" sz="1400" u="none" strike="noStrike" dirty="0" err="1">
                          <a:effectLst/>
                        </a:rPr>
                        <a:t>effCP</a:t>
                      </a:r>
                      <a:r>
                        <a:rPr lang="en-US" sz="1400" u="none" strike="noStrike" dirty="0">
                          <a:effectLst/>
                        </a:rPr>
                        <a:t> (ns)</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ctr" fontAlgn="ctr"/>
                      <a:r>
                        <a:rPr lang="en-US" sz="1400" u="none" strike="noStrike" dirty="0">
                          <a:effectLst/>
                        </a:rPr>
                        <a:t>Improv.</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ctr" fontAlgn="ctr"/>
                      <a:r>
                        <a:rPr lang="en-US" sz="1400" u="none" strike="noStrike" dirty="0">
                          <a:effectLst/>
                        </a:rPr>
                        <a:t>Util (%)</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ctr" fontAlgn="ctr"/>
                      <a:r>
                        <a:rPr lang="en-US" sz="1400" u="none" strike="noStrike" dirty="0">
                          <a:effectLst/>
                        </a:rPr>
                        <a:t>Power</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ctr" fontAlgn="ctr"/>
                      <a:r>
                        <a:rPr lang="en-US" sz="1400" u="none" strike="noStrike" dirty="0">
                          <a:effectLst/>
                        </a:rPr>
                        <a:t>Improv.</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ctr" fontAlgn="ctr"/>
                      <a:r>
                        <a:rPr lang="en-US" sz="1400" u="none" strike="noStrike" dirty="0">
                          <a:effectLst/>
                        </a:rPr>
                        <a:t>Score</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extLst>
                  <a:ext uri="{0D108BD9-81ED-4DB2-BD59-A6C34878D82A}">
                    <a16:rowId xmlns:a16="http://schemas.microsoft.com/office/drawing/2014/main" val="3598306301"/>
                  </a:ext>
                </a:extLst>
              </a:tr>
              <a:tr h="336468">
                <a:tc>
                  <a:txBody>
                    <a:bodyPr/>
                    <a:lstStyle/>
                    <a:p>
                      <a:pPr algn="ctr" fontAlgn="ctr"/>
                      <a:r>
                        <a:rPr lang="en-US" sz="1400" u="none" strike="noStrike" dirty="0">
                          <a:effectLst/>
                        </a:rPr>
                        <a:t>Reference</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endParaRPr lang="ko-KR" alt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17.775</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endParaRPr lang="ko-KR" alt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20</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0.0523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endParaRPr lang="ko-KR" alt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1020000</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extLst>
                  <a:ext uri="{0D108BD9-81ED-4DB2-BD59-A6C34878D82A}">
                    <a16:rowId xmlns:a16="http://schemas.microsoft.com/office/drawing/2014/main" val="3381270922"/>
                  </a:ext>
                </a:extLst>
              </a:tr>
              <a:tr h="336468">
                <a:tc>
                  <a:txBody>
                    <a:bodyPr/>
                    <a:lstStyle/>
                    <a:p>
                      <a:pPr algn="ctr" fontAlgn="ctr"/>
                      <a:r>
                        <a:rPr lang="en-US" sz="1400" u="none" strike="noStrike" dirty="0">
                          <a:effectLst/>
                        </a:rPr>
                        <a:t>PBT</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1000</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15.1621</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15%</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37</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0.0143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73%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863611</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extLst>
                  <a:ext uri="{0D108BD9-81ED-4DB2-BD59-A6C34878D82A}">
                    <a16:rowId xmlns:a16="http://schemas.microsoft.com/office/drawing/2014/main" val="1131433910"/>
                  </a:ext>
                </a:extLst>
              </a:tr>
              <a:tr h="336468">
                <a:tc>
                  <a:txBody>
                    <a:bodyPr/>
                    <a:lstStyle/>
                    <a:p>
                      <a:pPr algn="ctr" fontAlgn="ctr"/>
                      <a:r>
                        <a:rPr lang="en-US" sz="1400" u="none" strike="noStrike" dirty="0" err="1">
                          <a:solidFill>
                            <a:srgbClr val="0000FF"/>
                          </a:solidFill>
                          <a:effectLst/>
                        </a:rPr>
                        <a:t>HyperOpt</a:t>
                      </a:r>
                      <a:endParaRPr lang="en-US" sz="1400" b="0" i="0" u="none" strike="noStrike" dirty="0">
                        <a:solidFill>
                          <a:srgbClr val="0000FF"/>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742</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b="1" u="none" strike="noStrike" dirty="0">
                          <a:solidFill>
                            <a:srgbClr val="0000FF"/>
                          </a:solidFill>
                          <a:effectLst/>
                        </a:rPr>
                        <a:t>14.9405</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b="1" u="none" strike="noStrike" dirty="0">
                          <a:solidFill>
                            <a:srgbClr val="0000FF"/>
                          </a:solidFill>
                          <a:effectLst/>
                        </a:rPr>
                        <a:t>16%</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40</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0.0286</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45%</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853503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extLst>
                  <a:ext uri="{0D108BD9-81ED-4DB2-BD59-A6C34878D82A}">
                    <a16:rowId xmlns:a16="http://schemas.microsoft.com/office/drawing/2014/main" val="3954933347"/>
                  </a:ext>
                </a:extLst>
              </a:tr>
              <a:tr h="336468">
                <a:tc>
                  <a:txBody>
                    <a:bodyPr/>
                    <a:lstStyle/>
                    <a:p>
                      <a:pPr algn="ctr" fontAlgn="ctr"/>
                      <a:r>
                        <a:rPr lang="en-US" sz="1400" u="none" strike="noStrike" dirty="0">
                          <a:effectLst/>
                        </a:rPr>
                        <a:t>Ax</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478</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16.0395</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10%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26</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0.0172</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67%</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914902</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extLst>
                  <a:ext uri="{0D108BD9-81ED-4DB2-BD59-A6C34878D82A}">
                    <a16:rowId xmlns:a16="http://schemas.microsoft.com/office/drawing/2014/main" val="4264234039"/>
                  </a:ext>
                </a:extLst>
              </a:tr>
              <a:tr h="336468">
                <a:tc>
                  <a:txBody>
                    <a:bodyPr/>
                    <a:lstStyle/>
                    <a:p>
                      <a:pPr algn="ctr" fontAlgn="ctr"/>
                      <a:r>
                        <a:rPr lang="en-US" sz="1400" u="none" strike="noStrike" dirty="0" err="1">
                          <a:solidFill>
                            <a:srgbClr val="0000FF"/>
                          </a:solidFill>
                          <a:effectLst/>
                        </a:rPr>
                        <a:t>Optuna</a:t>
                      </a:r>
                      <a:endParaRPr lang="en-US" sz="1400" b="0" i="0" u="none" strike="noStrike" dirty="0">
                        <a:solidFill>
                          <a:srgbClr val="0000FF"/>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1493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b="1" u="none" strike="noStrike" dirty="0">
                          <a:solidFill>
                            <a:srgbClr val="0000FF"/>
                          </a:solidFill>
                          <a:effectLst/>
                        </a:rPr>
                        <a:t>14.8693</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b="1" u="none" strike="noStrike" dirty="0">
                          <a:solidFill>
                            <a:srgbClr val="0000FF"/>
                          </a:solidFill>
                          <a:effectLst/>
                        </a:rPr>
                        <a:t>16%</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42</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0.0278</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47%</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849094</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extLst>
                  <a:ext uri="{0D108BD9-81ED-4DB2-BD59-A6C34878D82A}">
                    <a16:rowId xmlns:a16="http://schemas.microsoft.com/office/drawing/2014/main" val="402412408"/>
                  </a:ext>
                </a:extLst>
              </a:tr>
              <a:tr h="336468">
                <a:tc>
                  <a:txBody>
                    <a:bodyPr/>
                    <a:lstStyle/>
                    <a:p>
                      <a:pPr algn="ctr" fontAlgn="ctr"/>
                      <a:r>
                        <a:rPr lang="en-US" sz="1400" u="none" strike="noStrike" dirty="0" err="1">
                          <a:effectLst/>
                        </a:rPr>
                        <a:t>Nevergrad</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2925</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15.2311</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14%</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18</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a:effectLst/>
                        </a:rPr>
                        <a:t>0.0194</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63%</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tc>
                  <a:txBody>
                    <a:bodyPr/>
                    <a:lstStyle/>
                    <a:p>
                      <a:pPr algn="r" fontAlgn="ctr"/>
                      <a:r>
                        <a:rPr lang="en-US" altLang="ko-KR" sz="1400" u="none" strike="noStrike" dirty="0">
                          <a:effectLst/>
                        </a:rPr>
                        <a:t>870843</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45720" marR="45720" anchor="ctr"/>
                </a:tc>
                <a:extLst>
                  <a:ext uri="{0D108BD9-81ED-4DB2-BD59-A6C34878D82A}">
                    <a16:rowId xmlns:a16="http://schemas.microsoft.com/office/drawing/2014/main" val="96233237"/>
                  </a:ext>
                </a:extLst>
              </a:tr>
            </a:tbl>
          </a:graphicData>
        </a:graphic>
      </p:graphicFrame>
    </p:spTree>
    <p:extLst>
      <p:ext uri="{BB962C8B-B14F-4D97-AF65-F5344CB8AC3E}">
        <p14:creationId xmlns:p14="http://schemas.microsoft.com/office/powerpoint/2010/main" val="1646128400"/>
      </p:ext>
    </p:extLst>
  </p:cSld>
  <p:clrMapOvr>
    <a:masterClrMapping/>
  </p:clrMapOvr>
  <mc:AlternateContent xmlns:mc="http://schemas.openxmlformats.org/markup-compatibility/2006" xmlns:p14="http://schemas.microsoft.com/office/powerpoint/2010/main">
    <mc:Choice Requires="p14">
      <p:transition spd="slow" p14:dur="2000" advTm="28455"/>
    </mc:Choice>
    <mc:Fallback xmlns="">
      <p:transition spd="slow" advTm="2845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7"/>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altLang="ko-KR" sz="3200" b="1" i="0" u="none" strike="noStrike" cap="none" dirty="0">
                <a:solidFill>
                  <a:srgbClr val="495E78"/>
                </a:solidFill>
                <a:latin typeface="Arial"/>
                <a:ea typeface="Arial"/>
                <a:cs typeface="Arial"/>
                <a:sym typeface="Arial"/>
              </a:rPr>
              <a:t>Experiments and Results – Exploration vs. Exploitation</a:t>
            </a:r>
            <a:endParaRPr lang="en-US" altLang="ko-KR" sz="1400" b="0" i="0" u="none" strike="noStrike" cap="none" dirty="0">
              <a:solidFill>
                <a:srgbClr val="495E78"/>
              </a:solidFill>
              <a:latin typeface="Arial"/>
              <a:ea typeface="Arial"/>
              <a:cs typeface="Arial"/>
              <a:sym typeface="Arial"/>
            </a:endParaRPr>
          </a:p>
        </p:txBody>
      </p:sp>
      <p:sp>
        <p:nvSpPr>
          <p:cNvPr id="3" name="텍스트 개체 틀 2">
            <a:extLst>
              <a:ext uri="{FF2B5EF4-FFF2-40B4-BE49-F238E27FC236}">
                <a16:creationId xmlns:a16="http://schemas.microsoft.com/office/drawing/2014/main" id="{148EC2F1-41D8-48FC-84BC-421B6C2B8A42}"/>
              </a:ext>
            </a:extLst>
          </p:cNvPr>
          <p:cNvSpPr>
            <a:spLocks noGrp="1"/>
          </p:cNvSpPr>
          <p:nvPr>
            <p:ph type="body" idx="1"/>
          </p:nvPr>
        </p:nvSpPr>
        <p:spPr>
          <a:xfrm>
            <a:off x="228601" y="838200"/>
            <a:ext cx="11781367" cy="1170710"/>
          </a:xfrm>
        </p:spPr>
        <p:txBody>
          <a:bodyPr/>
          <a:lstStyle/>
          <a:p>
            <a:pPr marL="285750" indent="-285750">
              <a:defRPr/>
            </a:pPr>
            <a:r>
              <a:rPr lang="en-US" altLang="ko-KR" sz="2000" dirty="0">
                <a:effectLst/>
                <a:latin typeface="Arial" panose="020B0604020202020204" pitchFamily="34" charset="0"/>
              </a:rPr>
              <a:t>High parallelization may cause performance degradation! </a:t>
            </a:r>
          </a:p>
          <a:p>
            <a:pPr marL="742950" lvl="1" indent="-285750">
              <a:defRPr/>
            </a:pPr>
            <a:r>
              <a:rPr lang="en-US" altLang="ko-KR" sz="2000" dirty="0">
                <a:effectLst/>
                <a:latin typeface="Arial" panose="020B0604020202020204" pitchFamily="34" charset="0"/>
              </a:rPr>
              <a:t>For example, if we use N concurrent jobs for N trials, </a:t>
            </a:r>
            <a:r>
              <a:rPr lang="en-US" altLang="ko-KR" sz="2000" dirty="0" err="1">
                <a:effectLst/>
                <a:latin typeface="Arial" panose="020B0604020202020204" pitchFamily="34" charset="0"/>
              </a:rPr>
              <a:t>walltime</a:t>
            </a:r>
            <a:r>
              <a:rPr lang="en-US" altLang="ko-KR" sz="2000" dirty="0">
                <a:effectLst/>
                <a:latin typeface="Arial" panose="020B0604020202020204" pitchFamily="34" charset="0"/>
              </a:rPr>
              <a:t> is minimized but this </a:t>
            </a:r>
            <a:r>
              <a:rPr lang="en-US" altLang="ko-KR" sz="2000" dirty="0">
                <a:latin typeface="Arial" panose="020B0604020202020204" pitchFamily="34" charset="0"/>
              </a:rPr>
              <a:t>is the same as </a:t>
            </a:r>
            <a:r>
              <a:rPr lang="en-US" altLang="ko-KR" sz="2000" dirty="0">
                <a:effectLst/>
                <a:latin typeface="Arial" panose="020B0604020202020204" pitchFamily="34" charset="0"/>
              </a:rPr>
              <a:t>random (“multi-start”) search (no iteration, no exploitation)</a:t>
            </a:r>
          </a:p>
          <a:p>
            <a:pPr marL="342900">
              <a:defRPr/>
            </a:pPr>
            <a:endParaRPr lang="en-US" altLang="ko-KR" sz="2000" dirty="0"/>
          </a:p>
          <a:p>
            <a:pPr marL="0" indent="0">
              <a:buNone/>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285750" indent="-285750">
              <a:defRPr/>
            </a:pPr>
            <a:endParaRPr lang="en-US" altLang="ko-KR" sz="2000" b="1" dirty="0">
              <a:effectLst/>
              <a:latin typeface="Arial" panose="020B0604020202020204" pitchFamily="34" charset="0"/>
            </a:endParaRPr>
          </a:p>
          <a:p>
            <a:pPr marL="285750" indent="-285750">
              <a:defRPr/>
            </a:pPr>
            <a:endParaRPr lang="en-US" altLang="ko-KR" sz="2000" dirty="0">
              <a:effectLst/>
              <a:latin typeface="Arial" panose="020B0604020202020204" pitchFamily="34" charset="0"/>
            </a:endParaRPr>
          </a:p>
        </p:txBody>
      </p:sp>
      <p:pic>
        <p:nvPicPr>
          <p:cNvPr id="23" name="그림 22">
            <a:extLst>
              <a:ext uri="{FF2B5EF4-FFF2-40B4-BE49-F238E27FC236}">
                <a16:creationId xmlns:a16="http://schemas.microsoft.com/office/drawing/2014/main" id="{037BDED4-07D0-48ED-84D4-024B6A4E1DB0}"/>
              </a:ext>
            </a:extLst>
          </p:cNvPr>
          <p:cNvPicPr>
            <a:picLocks noChangeAspect="1"/>
          </p:cNvPicPr>
          <p:nvPr/>
        </p:nvPicPr>
        <p:blipFill>
          <a:blip r:embed="rId3"/>
          <a:srcRect/>
          <a:stretch/>
        </p:blipFill>
        <p:spPr>
          <a:xfrm>
            <a:off x="5614096" y="1918853"/>
            <a:ext cx="6140757" cy="3499680"/>
          </a:xfrm>
          <a:prstGeom prst="rect">
            <a:avLst/>
          </a:prstGeom>
        </p:spPr>
      </p:pic>
      <mc:AlternateContent xmlns:mc="http://schemas.openxmlformats.org/markup-compatibility/2006" xmlns:a14="http://schemas.microsoft.com/office/drawing/2010/main">
        <mc:Choice Requires="a14">
          <p:sp>
            <p:nvSpPr>
              <p:cNvPr id="25" name="텍스트 개체 틀 2">
                <a:extLst>
                  <a:ext uri="{FF2B5EF4-FFF2-40B4-BE49-F238E27FC236}">
                    <a16:creationId xmlns:a16="http://schemas.microsoft.com/office/drawing/2014/main" id="{D335572F-0C45-4754-9F20-F8D0C00A4EBC}"/>
                  </a:ext>
                </a:extLst>
              </p:cNvPr>
              <p:cNvSpPr txBox="1">
                <a:spLocks/>
              </p:cNvSpPr>
              <p:nvPr/>
            </p:nvSpPr>
            <p:spPr>
              <a:xfrm>
                <a:off x="228601" y="1918853"/>
                <a:ext cx="5522576" cy="27934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317500" algn="l" rtl="0">
                  <a:lnSpc>
                    <a:spcPct val="85000"/>
                  </a:lnSpc>
                  <a:spcBef>
                    <a:spcPts val="1000"/>
                  </a:spcBef>
                  <a:spcAft>
                    <a:spcPts val="0"/>
                  </a:spcAft>
                  <a:buClr>
                    <a:srgbClr val="C00000"/>
                  </a:buClr>
                  <a:buSzPts val="14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pPr marL="342900" indent="-342900">
                  <a:defRPr/>
                </a:pPr>
                <a:r>
                  <a:rPr lang="en-US" altLang="ko-KR" sz="2000" dirty="0"/>
                  <a:t>Objective function: wirelength minimization</a:t>
                </a:r>
                <a:endParaRPr lang="en-US" altLang="ko-KR" sz="2000" b="1" baseline="-25000" dirty="0"/>
              </a:p>
              <a:p>
                <a:pPr marL="342900" indent="-342900">
                  <a:defRPr/>
                </a:pPr>
                <a:r>
                  <a:rPr lang="en-US" altLang="ko-KR" sz="2000" dirty="0"/>
                  <a:t>#trials = 1000</a:t>
                </a:r>
              </a:p>
              <a:p>
                <a:pPr marL="285750" indent="-285750">
                  <a:defRPr/>
                </a:pPr>
                <a:r>
                  <a:rPr lang="en-US" altLang="ko-KR" sz="2000" dirty="0">
                    <a:effectLst/>
                    <a:latin typeface="Arial" panose="020B0604020202020204" pitchFamily="34" charset="0"/>
                  </a:rPr>
                  <a:t>By parallelization,</a:t>
                </a:r>
              </a:p>
              <a:p>
                <a:pPr marL="742950" lvl="1" indent="-285750">
                  <a:defRPr/>
                </a:pPr>
                <a:r>
                  <a:rPr lang="en-US" altLang="ko-KR" sz="2000" b="1" dirty="0">
                    <a:effectLst/>
                    <a:latin typeface="Arial" panose="020B0604020202020204" pitchFamily="34" charset="0"/>
                  </a:rPr>
                  <a:t>Reduces the total </a:t>
                </a:r>
                <a:r>
                  <a:rPr lang="en-US" altLang="ko-KR" sz="2000" b="1" dirty="0" err="1">
                    <a:effectLst/>
                    <a:latin typeface="Arial" panose="020B0604020202020204" pitchFamily="34" charset="0"/>
                  </a:rPr>
                  <a:t>walltime</a:t>
                </a:r>
                <a:r>
                  <a:rPr lang="en-US" altLang="ko-KR" sz="2000" b="1" dirty="0">
                    <a:effectLst/>
                    <a:latin typeface="Arial" panose="020B0604020202020204" pitchFamily="34" charset="0"/>
                  </a:rPr>
                  <a:t> </a:t>
                </a:r>
                <a:r>
                  <a:rPr lang="en-US" altLang="ko-KR" sz="2000" dirty="0">
                    <a:effectLst/>
                    <a:latin typeface="Arial" panose="020B0604020202020204" pitchFamily="34" charset="0"/>
                  </a:rPr>
                  <a:t>(left y-axis) up to 79%</a:t>
                </a:r>
              </a:p>
              <a:p>
                <a:pPr marL="742950" lvl="1" indent="-285750">
                  <a:defRPr/>
                </a:pPr>
                <a:r>
                  <a:rPr lang="en-US" altLang="ko-KR" sz="2000" b="1" dirty="0">
                    <a:latin typeface="Arial" panose="020B0604020202020204" pitchFamily="34" charset="0"/>
                  </a:rPr>
                  <a:t>Worse </a:t>
                </a:r>
                <a:r>
                  <a:rPr lang="en-US" altLang="ko-KR" sz="2000" b="1" dirty="0">
                    <a:effectLst/>
                    <a:latin typeface="Arial" panose="020B0604020202020204" pitchFamily="34" charset="0"/>
                  </a:rPr>
                  <a:t>performance </a:t>
                </a:r>
                <a:r>
                  <a:rPr lang="en-US" altLang="ko-KR" sz="2000" dirty="0">
                    <a:effectLst/>
                    <a:latin typeface="Arial" panose="020B0604020202020204" pitchFamily="34" charset="0"/>
                  </a:rPr>
                  <a:t>(wirelength) (right y-axis), but only by </a:t>
                </a:r>
                <a:r>
                  <a:rPr lang="en-US" altLang="ko-KR" sz="2000" dirty="0">
                    <a:latin typeface="Arial" panose="020B0604020202020204" pitchFamily="34" charset="0"/>
                  </a:rPr>
                  <a:t>1% degradation</a:t>
                </a:r>
                <a:endParaRPr lang="en-US" altLang="ko-KR" sz="2000" b="1" dirty="0">
                  <a:effectLst/>
                  <a:latin typeface="Arial" panose="020B0604020202020204" pitchFamily="34" charset="0"/>
                </a:endParaRPr>
              </a:p>
              <a:p>
                <a:pPr marL="285750" indent="-285750">
                  <a:defRPr/>
                </a:pPr>
                <a:r>
                  <a:rPr lang="en-US" altLang="ko-KR" sz="2000" dirty="0">
                    <a:effectLst/>
                    <a:latin typeface="Arial" panose="020B0604020202020204" pitchFamily="34" charset="0"/>
                  </a:rPr>
                  <a:t>Why? </a:t>
                </a:r>
                <a:r>
                  <a:rPr lang="en-US" altLang="ko-KR" sz="2000" dirty="0">
                    <a:effectLst/>
                    <a:latin typeface="Arial" panose="020B0604020202020204" pitchFamily="34" charset="0"/>
                    <a:sym typeface="Wingdings" panose="05000000000000000000" pitchFamily="2" charset="2"/>
                  </a:rPr>
                  <a:t> With </a:t>
                </a:r>
                <a:r>
                  <a:rPr lang="en-US" altLang="ko-KR" sz="2000" dirty="0">
                    <a:effectLst/>
                    <a:latin typeface="Arial" panose="020B0604020202020204" pitchFamily="34" charset="0"/>
                  </a:rPr>
                  <a:t>asynchronous scheduler</a:t>
                </a:r>
                <a:r>
                  <a:rPr lang="en-US" altLang="ko-KR" sz="2000" dirty="0">
                    <a:latin typeface="Arial" panose="020B0604020202020204" pitchFamily="34" charset="0"/>
                  </a:rPr>
                  <a:t>: </a:t>
                </a:r>
                <a:r>
                  <a:rPr lang="en-US" altLang="ko-KR" sz="2000" dirty="0">
                    <a:effectLst/>
                    <a:latin typeface="Arial" panose="020B0604020202020204" pitchFamily="34" charset="0"/>
                  </a:rPr>
                  <a:t> </a:t>
                </a:r>
              </a:p>
              <a:p>
                <a:pPr marL="742950" lvl="1" indent="-285750">
                  <a:defRPr/>
                </a:pPr>
                <a:r>
                  <a:rPr lang="en-US" altLang="ko-KR" sz="2000" dirty="0" err="1">
                    <a:effectLst/>
                    <a:latin typeface="Arial" panose="020B0604020202020204" pitchFamily="34" charset="0"/>
                  </a:rPr>
                  <a:t>Walltime</a:t>
                </a:r>
                <a:r>
                  <a:rPr lang="en-US" altLang="ko-KR" sz="2000" dirty="0">
                    <a:effectLst/>
                    <a:latin typeface="Arial" panose="020B0604020202020204" pitchFamily="34" charset="0"/>
                  </a:rPr>
                  <a:t> is proportional to  </a:t>
                </a:r>
                <a14:m>
                  <m:oMath xmlns:m="http://schemas.openxmlformats.org/officeDocument/2006/math">
                    <m:f>
                      <m:fPr>
                        <m:ctrlPr>
                          <a:rPr lang="en-US" altLang="ko-KR" sz="2000" i="1" smtClean="0">
                            <a:effectLst/>
                            <a:latin typeface="Cambria Math" panose="02040503050406030204" pitchFamily="18" charset="0"/>
                          </a:rPr>
                        </m:ctrlPr>
                      </m:fPr>
                      <m:num>
                        <m:r>
                          <a:rPr lang="en-US" altLang="ko-KR" sz="2000" b="0" i="1" smtClean="0">
                            <a:effectLst/>
                            <a:latin typeface="Cambria Math" panose="02040503050406030204" pitchFamily="18" charset="0"/>
                          </a:rPr>
                          <m:t>1</m:t>
                        </m:r>
                      </m:num>
                      <m:den>
                        <m:r>
                          <a:rPr lang="en-US" altLang="ko-KR" sz="2000" b="0" i="1" smtClean="0">
                            <a:effectLst/>
                            <a:latin typeface="Cambria Math" panose="02040503050406030204" pitchFamily="18" charset="0"/>
                          </a:rPr>
                          <m:t>#</m:t>
                        </m:r>
                        <m:r>
                          <a:rPr lang="en-US" altLang="ko-KR" sz="2000" b="0" i="1" smtClean="0">
                            <a:effectLst/>
                            <a:latin typeface="Cambria Math" panose="02040503050406030204" pitchFamily="18" charset="0"/>
                          </a:rPr>
                          <m:t>𝑐𝑜𝑛𝑐𝑢𝑟𝑟𝑒𝑛𝑡</m:t>
                        </m:r>
                        <m:r>
                          <a:rPr lang="en-US" altLang="ko-KR" sz="2000" b="0" i="1" smtClean="0">
                            <a:effectLst/>
                            <a:latin typeface="Cambria Math" panose="02040503050406030204" pitchFamily="18" charset="0"/>
                          </a:rPr>
                          <m:t>_</m:t>
                        </m:r>
                        <m:r>
                          <a:rPr lang="en-US" altLang="ko-KR" sz="2000" b="0" i="1" smtClean="0">
                            <a:effectLst/>
                            <a:latin typeface="Cambria Math" panose="02040503050406030204" pitchFamily="18" charset="0"/>
                          </a:rPr>
                          <m:t>𝑗𝑜𝑏𝑠</m:t>
                        </m:r>
                      </m:den>
                    </m:f>
                  </m:oMath>
                </a14:m>
                <a:r>
                  <a:rPr lang="en-US" altLang="ko-KR" sz="2000" dirty="0"/>
                  <a:t>, </a:t>
                </a:r>
              </a:p>
              <a:p>
                <a:pPr marL="742950" lvl="1" indent="-285750">
                  <a:defRPr/>
                </a:pPr>
                <a:r>
                  <a:rPr lang="en-US" altLang="ko-KR" sz="2000" dirty="0"/>
                  <a:t>Performance degradation is almost proportional to </a:t>
                </a:r>
                <a14:m>
                  <m:oMath xmlns:m="http://schemas.openxmlformats.org/officeDocument/2006/math">
                    <m:f>
                      <m:fPr>
                        <m:ctrlPr>
                          <a:rPr lang="en-US" altLang="ko-KR" sz="2000" i="1">
                            <a:latin typeface="Cambria Math" panose="02040503050406030204" pitchFamily="18" charset="0"/>
                          </a:rPr>
                        </m:ctrlPr>
                      </m:fPr>
                      <m:num>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𝑐𝑜𝑛𝑐𝑢𝑟𝑟𝑒𝑛𝑡</m:t>
                        </m:r>
                        <m:r>
                          <a:rPr lang="en-US" altLang="ko-KR" sz="2000" b="0" i="1" smtClean="0">
                            <a:latin typeface="Cambria Math" panose="02040503050406030204" pitchFamily="18" charset="0"/>
                          </a:rPr>
                          <m:t>_</m:t>
                        </m:r>
                        <m:r>
                          <a:rPr lang="en-US" altLang="ko-KR" sz="2000" b="0" i="1" smtClean="0">
                            <a:latin typeface="Cambria Math" panose="02040503050406030204" pitchFamily="18" charset="0"/>
                          </a:rPr>
                          <m:t>𝑗𝑜𝑏𝑠</m:t>
                        </m:r>
                      </m:num>
                      <m:den>
                        <m:r>
                          <a:rPr lang="en-US" altLang="ko-KR" sz="2000" i="1">
                            <a:latin typeface="Cambria Math" panose="02040503050406030204" pitchFamily="18" charset="0"/>
                          </a:rPr>
                          <m:t>#</m:t>
                        </m:r>
                        <m:r>
                          <a:rPr lang="en-US" altLang="ko-KR" sz="2000" b="0" i="1" smtClean="0">
                            <a:latin typeface="Cambria Math" panose="02040503050406030204" pitchFamily="18" charset="0"/>
                          </a:rPr>
                          <m:t>𝑡𝑟𝑖𝑎𝑙𝑠</m:t>
                        </m:r>
                      </m:den>
                    </m:f>
                  </m:oMath>
                </a14:m>
                <a:endParaRPr lang="en-US" altLang="ko-KR" sz="2000" dirty="0"/>
              </a:p>
              <a:p>
                <a:pPr marL="342900">
                  <a:defRPr/>
                </a:pPr>
                <a:endParaRPr lang="en-US" altLang="ko-KR" sz="2000" dirty="0"/>
              </a:p>
              <a:p>
                <a:pPr marL="342900">
                  <a:defRPr/>
                </a:pPr>
                <a:endParaRPr lang="en-US" altLang="ko-KR" sz="2000" dirty="0"/>
              </a:p>
              <a:p>
                <a:pPr marL="342900">
                  <a:defRPr/>
                </a:pPr>
                <a:endParaRPr lang="en-US" altLang="ko-KR" sz="2000" dirty="0"/>
              </a:p>
              <a:p>
                <a:pPr marL="342900">
                  <a:defRPr/>
                </a:pPr>
                <a:endParaRPr lang="en-US" altLang="ko-KR" sz="20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285750" indent="-285750">
                  <a:defRPr/>
                </a:pPr>
                <a:endParaRPr lang="en-US" altLang="ko-KR" sz="2000" b="1" dirty="0">
                  <a:latin typeface="Arial" panose="020B0604020202020204" pitchFamily="34" charset="0"/>
                </a:endParaRPr>
              </a:p>
              <a:p>
                <a:pPr marL="285750" indent="-285750">
                  <a:defRPr/>
                </a:pPr>
                <a:endParaRPr lang="en-US" altLang="ko-KR" sz="2000" dirty="0">
                  <a:latin typeface="Arial" panose="020B0604020202020204" pitchFamily="34" charset="0"/>
                </a:endParaRPr>
              </a:p>
            </p:txBody>
          </p:sp>
        </mc:Choice>
        <mc:Fallback xmlns="">
          <p:sp>
            <p:nvSpPr>
              <p:cNvPr id="25" name="텍스트 개체 틀 2">
                <a:extLst>
                  <a:ext uri="{FF2B5EF4-FFF2-40B4-BE49-F238E27FC236}">
                    <a16:creationId xmlns:a16="http://schemas.microsoft.com/office/drawing/2014/main" id="{D335572F-0C45-4754-9F20-F8D0C00A4EBC}"/>
                  </a:ext>
                </a:extLst>
              </p:cNvPr>
              <p:cNvSpPr txBox="1">
                <a:spLocks noRot="1" noChangeAspect="1" noMove="1" noResize="1" noEditPoints="1" noAdjustHandles="1" noChangeArrowheads="1" noChangeShapeType="1" noTextEdit="1"/>
              </p:cNvSpPr>
              <p:nvPr/>
            </p:nvSpPr>
            <p:spPr>
              <a:xfrm>
                <a:off x="228601" y="1918853"/>
                <a:ext cx="5522576" cy="2793461"/>
              </a:xfrm>
              <a:prstGeom prst="rect">
                <a:avLst/>
              </a:prstGeom>
              <a:blipFill>
                <a:blip r:embed="rId6"/>
                <a:stretch>
                  <a:fillRect l="-2099" t="-1747" r="-663" b="-62227"/>
                </a:stretch>
              </a:blipFill>
              <a:ln>
                <a:noFill/>
              </a:ln>
            </p:spPr>
            <p:txBody>
              <a:bodyPr/>
              <a:lstStyle/>
              <a:p>
                <a:r>
                  <a:rPr lang="ko-KR" altLang="en-US">
                    <a:noFill/>
                  </a:rPr>
                  <a:t> </a:t>
                </a:r>
              </a:p>
            </p:txBody>
          </p:sp>
        </mc:Fallback>
      </mc:AlternateContent>
      <p:sp>
        <p:nvSpPr>
          <p:cNvPr id="27" name="TextBox 26">
            <a:extLst>
              <a:ext uri="{FF2B5EF4-FFF2-40B4-BE49-F238E27FC236}">
                <a16:creationId xmlns:a16="http://schemas.microsoft.com/office/drawing/2014/main" id="{307441D1-453E-4D69-92F1-B91F0A8053C2}"/>
              </a:ext>
            </a:extLst>
          </p:cNvPr>
          <p:cNvSpPr txBox="1"/>
          <p:nvPr/>
        </p:nvSpPr>
        <p:spPr>
          <a:xfrm>
            <a:off x="6970439" y="5447486"/>
            <a:ext cx="4540244"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ko-KR" sz="2000" dirty="0">
                <a:effectLst/>
                <a:latin typeface="Arial" panose="020B0604020202020204" pitchFamily="34" charset="0"/>
              </a:rPr>
              <a:t>If the number of trials is large enough, active parallelization significantly reduces the total </a:t>
            </a:r>
            <a:r>
              <a:rPr lang="en-US" altLang="ko-KR" sz="2000" dirty="0">
                <a:latin typeface="Arial" panose="020B0604020202020204" pitchFamily="34" charset="0"/>
              </a:rPr>
              <a:t>latency of autotuning</a:t>
            </a:r>
            <a:endParaRPr lang="ko-KR" altLang="en-US" sz="2000" dirty="0"/>
          </a:p>
        </p:txBody>
      </p:sp>
      <p:sp>
        <p:nvSpPr>
          <p:cNvPr id="28" name="직사각형 27">
            <a:extLst>
              <a:ext uri="{FF2B5EF4-FFF2-40B4-BE49-F238E27FC236}">
                <a16:creationId xmlns:a16="http://schemas.microsoft.com/office/drawing/2014/main" id="{DD04FB8F-DEB2-4FCE-B367-B6013808BB21}"/>
              </a:ext>
            </a:extLst>
          </p:cNvPr>
          <p:cNvSpPr/>
          <p:nvPr/>
        </p:nvSpPr>
        <p:spPr>
          <a:xfrm>
            <a:off x="9448800" y="5155885"/>
            <a:ext cx="270164" cy="187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81EC7107-6369-4806-94C8-65EB9C83C3C2}"/>
              </a:ext>
            </a:extLst>
          </p:cNvPr>
          <p:cNvSpPr txBox="1"/>
          <p:nvPr/>
        </p:nvSpPr>
        <p:spPr>
          <a:xfrm>
            <a:off x="9658158" y="5066512"/>
            <a:ext cx="1709496"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ko-KR" dirty="0">
                <a:effectLst/>
                <a:latin typeface="Arial" panose="020B0604020202020204" pitchFamily="34" charset="0"/>
              </a:rPr>
              <a:t>: </a:t>
            </a:r>
            <a:r>
              <a:rPr lang="en-US" altLang="ko-KR" dirty="0" err="1">
                <a:effectLst/>
                <a:latin typeface="Arial" panose="020B0604020202020204" pitchFamily="34" charset="0"/>
              </a:rPr>
              <a:t>walltime</a:t>
            </a:r>
            <a:endParaRPr lang="ko-KR" altLang="en-US" dirty="0"/>
          </a:p>
        </p:txBody>
      </p:sp>
      <p:cxnSp>
        <p:nvCxnSpPr>
          <p:cNvPr id="32" name="직선 연결선 31">
            <a:extLst>
              <a:ext uri="{FF2B5EF4-FFF2-40B4-BE49-F238E27FC236}">
                <a16:creationId xmlns:a16="http://schemas.microsoft.com/office/drawing/2014/main" id="{C9FC4A7F-E18A-4DF5-BCFA-F3EAF721AC06}"/>
              </a:ext>
            </a:extLst>
          </p:cNvPr>
          <p:cNvCxnSpPr>
            <a:cxnSpLocks/>
          </p:cNvCxnSpPr>
          <p:nvPr/>
        </p:nvCxnSpPr>
        <p:spPr>
          <a:xfrm>
            <a:off x="10616876" y="5242476"/>
            <a:ext cx="19313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9B5BEAA-E035-43C9-96D3-04B74FF57194}"/>
              </a:ext>
            </a:extLst>
          </p:cNvPr>
          <p:cNvSpPr txBox="1"/>
          <p:nvPr/>
        </p:nvSpPr>
        <p:spPr>
          <a:xfrm>
            <a:off x="10777445" y="5066512"/>
            <a:ext cx="1104966"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ko-KR" dirty="0">
                <a:effectLst/>
                <a:latin typeface="Arial" panose="020B0604020202020204" pitchFamily="34" charset="0"/>
              </a:rPr>
              <a:t>: wirelength</a:t>
            </a:r>
            <a:endParaRPr lang="ko-KR" altLang="en-US" dirty="0"/>
          </a:p>
        </p:txBody>
      </p:sp>
    </p:spTree>
    <p:extLst>
      <p:ext uri="{BB962C8B-B14F-4D97-AF65-F5344CB8AC3E}">
        <p14:creationId xmlns:p14="http://schemas.microsoft.com/office/powerpoint/2010/main" val="3601865616"/>
      </p:ext>
    </p:extLst>
  </p:cSld>
  <p:clrMapOvr>
    <a:masterClrMapping/>
  </p:clrMapOvr>
  <mc:AlternateContent xmlns:mc="http://schemas.openxmlformats.org/markup-compatibility/2006" xmlns:p14="http://schemas.microsoft.com/office/powerpoint/2010/main">
    <mc:Choice Requires="p14">
      <p:transition spd="slow" p14:dur="2000" advTm="59014"/>
    </mc:Choice>
    <mc:Fallback xmlns="">
      <p:transition spd="slow" advTm="5901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7"/>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altLang="ko-KR" sz="3200" b="1" i="0" u="none" strike="noStrike" cap="none" dirty="0">
                <a:solidFill>
                  <a:srgbClr val="495E78"/>
                </a:solidFill>
                <a:latin typeface="Arial"/>
                <a:ea typeface="Arial"/>
                <a:cs typeface="Arial"/>
                <a:sym typeface="Arial"/>
              </a:rPr>
              <a:t>Experiments and Results – Automatic PPA Push</a:t>
            </a:r>
            <a:endParaRPr lang="en-US" altLang="ko-KR" sz="1400" b="0" i="0" u="none" strike="noStrike" cap="none" dirty="0">
              <a:solidFill>
                <a:srgbClr val="495E78"/>
              </a:solidFill>
              <a:latin typeface="Arial"/>
              <a:ea typeface="Arial"/>
              <a:cs typeface="Arial"/>
              <a:sym typeface="Arial"/>
            </a:endParaRPr>
          </a:p>
        </p:txBody>
      </p:sp>
      <p:sp>
        <p:nvSpPr>
          <p:cNvPr id="4" name="텍스트 개체 틀 3">
            <a:extLst>
              <a:ext uri="{FF2B5EF4-FFF2-40B4-BE49-F238E27FC236}">
                <a16:creationId xmlns:a16="http://schemas.microsoft.com/office/drawing/2014/main" id="{FDB0DC87-F47B-4A3C-983C-719DADD208E8}"/>
              </a:ext>
            </a:extLst>
          </p:cNvPr>
          <p:cNvSpPr>
            <a:spLocks noGrp="1"/>
          </p:cNvSpPr>
          <p:nvPr>
            <p:ph type="body" idx="1"/>
          </p:nvPr>
        </p:nvSpPr>
        <p:spPr>
          <a:xfrm>
            <a:off x="180112" y="706582"/>
            <a:ext cx="11781367" cy="1080653"/>
          </a:xfrm>
        </p:spPr>
        <p:txBody>
          <a:bodyPr/>
          <a:lstStyle/>
          <a:p>
            <a:r>
              <a:rPr lang="en-US" altLang="ko-KR" sz="2400" dirty="0"/>
              <a:t>1000 trials for each setting. The table shows two of the three designs tested.</a:t>
            </a:r>
            <a:endParaRPr lang="ko-KR" altLang="en-US" sz="2400" dirty="0"/>
          </a:p>
        </p:txBody>
      </p:sp>
      <p:sp>
        <p:nvSpPr>
          <p:cNvPr id="16" name="텍스트 개체 틀 2">
            <a:extLst>
              <a:ext uri="{FF2B5EF4-FFF2-40B4-BE49-F238E27FC236}">
                <a16:creationId xmlns:a16="http://schemas.microsoft.com/office/drawing/2014/main" id="{9346B94A-E54A-403E-AA0C-8A0D259B1481}"/>
              </a:ext>
            </a:extLst>
          </p:cNvPr>
          <p:cNvSpPr txBox="1">
            <a:spLocks/>
          </p:cNvSpPr>
          <p:nvPr/>
        </p:nvSpPr>
        <p:spPr>
          <a:xfrm>
            <a:off x="142875" y="1217615"/>
            <a:ext cx="3546436" cy="27934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317500" algn="l" rtl="0">
              <a:lnSpc>
                <a:spcPct val="85000"/>
              </a:lnSpc>
              <a:spcBef>
                <a:spcPts val="1000"/>
              </a:spcBef>
              <a:spcAft>
                <a:spcPts val="0"/>
              </a:spcAft>
              <a:buClr>
                <a:srgbClr val="C00000"/>
              </a:buClr>
              <a:buSzPts val="14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pPr marL="342900" indent="-342900">
              <a:defRPr/>
            </a:pPr>
            <a:r>
              <a:rPr lang="en-US" altLang="ko-KR" sz="2000" dirty="0">
                <a:effectLst/>
                <a:latin typeface="Arial" panose="020B0604020202020204" pitchFamily="34" charset="0"/>
              </a:rPr>
              <a:t>For {SKY130, ASAP7} respectively, we achieve on average:</a:t>
            </a:r>
          </a:p>
          <a:p>
            <a:pPr marL="342900" indent="-342900">
              <a:defRPr/>
            </a:pPr>
            <a:r>
              <a:rPr lang="en-US" altLang="ko-KR" sz="2000" dirty="0">
                <a:solidFill>
                  <a:srgbClr val="0000FF"/>
                </a:solidFill>
                <a:effectLst/>
                <a:latin typeface="Arial" panose="020B0604020202020204" pitchFamily="34" charset="0"/>
              </a:rPr>
              <a:t>{41%, </a:t>
            </a:r>
            <a:r>
              <a:rPr lang="en-US" altLang="ko-KR" sz="2000" dirty="0">
                <a:solidFill>
                  <a:srgbClr val="0000FF"/>
                </a:solidFill>
                <a:latin typeface="Arial" panose="020B0604020202020204" pitchFamily="34" charset="0"/>
              </a:rPr>
              <a:t>32</a:t>
            </a:r>
            <a:r>
              <a:rPr lang="en-US" altLang="ko-KR" sz="2000" dirty="0">
                <a:solidFill>
                  <a:srgbClr val="0000FF"/>
                </a:solidFill>
                <a:effectLst/>
                <a:latin typeface="Arial" panose="020B0604020202020204" pitchFamily="34" charset="0"/>
              </a:rPr>
              <a:t>%} power </a:t>
            </a:r>
            <a:r>
              <a:rPr lang="en-US" altLang="ko-KR" sz="2000" dirty="0">
                <a:effectLst/>
                <a:latin typeface="Arial" panose="020B0604020202020204" pitchFamily="34" charset="0"/>
              </a:rPr>
              <a:t>consumption reduction with power setting</a:t>
            </a:r>
          </a:p>
          <a:p>
            <a:pPr marL="342900" indent="-342900">
              <a:defRPr/>
            </a:pPr>
            <a:r>
              <a:rPr lang="en-US" altLang="ko-KR" sz="2000" dirty="0">
                <a:solidFill>
                  <a:srgbClr val="0000FF"/>
                </a:solidFill>
                <a:effectLst/>
                <a:latin typeface="Arial" panose="020B0604020202020204" pitchFamily="34" charset="0"/>
              </a:rPr>
              <a:t>{21%, 18%} performance </a:t>
            </a:r>
            <a:r>
              <a:rPr lang="en-US" altLang="ko-KR" sz="2000" dirty="0">
                <a:effectLst/>
                <a:latin typeface="Arial" panose="020B0604020202020204" pitchFamily="34" charset="0"/>
              </a:rPr>
              <a:t>improvement with performance setting</a:t>
            </a:r>
          </a:p>
          <a:p>
            <a:pPr marL="342900" indent="-342900">
              <a:defRPr/>
            </a:pPr>
            <a:r>
              <a:rPr lang="en-US" altLang="ko-KR" sz="2000" dirty="0">
                <a:solidFill>
                  <a:srgbClr val="0000FF"/>
                </a:solidFill>
                <a:effectLst/>
                <a:latin typeface="Arial" panose="020B0604020202020204" pitchFamily="34" charset="0"/>
              </a:rPr>
              <a:t>{68%, 58%} area </a:t>
            </a:r>
            <a:br>
              <a:rPr lang="en-US" altLang="ko-KR" sz="2000" dirty="0">
                <a:solidFill>
                  <a:srgbClr val="0000FF"/>
                </a:solidFill>
                <a:effectLst/>
                <a:latin typeface="Arial" panose="020B0604020202020204" pitchFamily="34" charset="0"/>
              </a:rPr>
            </a:br>
            <a:r>
              <a:rPr lang="en-US" altLang="ko-KR" sz="2000" dirty="0">
                <a:effectLst/>
                <a:latin typeface="Arial" panose="020B0604020202020204" pitchFamily="34" charset="0"/>
              </a:rPr>
              <a:t>reduction with area </a:t>
            </a:r>
            <a:br>
              <a:rPr lang="en-US" altLang="ko-KR" sz="2000" dirty="0">
                <a:effectLst/>
                <a:latin typeface="Arial" panose="020B0604020202020204" pitchFamily="34" charset="0"/>
              </a:rPr>
            </a:br>
            <a:r>
              <a:rPr lang="en-US" altLang="ko-KR" sz="2000" dirty="0">
                <a:effectLst/>
                <a:latin typeface="Arial" panose="020B0604020202020204" pitchFamily="34" charset="0"/>
              </a:rPr>
              <a:t>setting</a:t>
            </a:r>
          </a:p>
          <a:p>
            <a:pPr marL="342900" indent="-342900">
              <a:defRPr/>
            </a:pPr>
            <a:r>
              <a:rPr lang="en-US" altLang="ko-KR" sz="2000" dirty="0">
                <a:latin typeface="Arial" panose="020B0604020202020204" pitchFamily="34" charset="0"/>
              </a:rPr>
              <a:t>Comparison to </a:t>
            </a:r>
            <a:r>
              <a:rPr lang="en-US" altLang="ko-KR" sz="2000" dirty="0" err="1">
                <a:latin typeface="Arial" panose="020B0604020202020204" pitchFamily="34" charset="0"/>
              </a:rPr>
              <a:t>OpenROAD</a:t>
            </a:r>
            <a:r>
              <a:rPr lang="en-US" altLang="ko-KR" sz="2000" dirty="0">
                <a:latin typeface="Arial" panose="020B0604020202020204" pitchFamily="34" charset="0"/>
              </a:rPr>
              <a:t>-flow-scripts  design-platform default in master branch</a:t>
            </a:r>
          </a:p>
          <a:p>
            <a:pPr marL="342900" indent="-342900">
              <a:defRPr/>
            </a:pPr>
            <a:r>
              <a:rPr lang="en-US" altLang="ko-KR" sz="2000" dirty="0" err="1">
                <a:latin typeface="Arial" panose="020B0604020202020204" pitchFamily="34" charset="0"/>
              </a:rPr>
              <a:t>Walltime</a:t>
            </a:r>
            <a:r>
              <a:rPr lang="en-US" altLang="ko-KR" sz="2000" dirty="0">
                <a:latin typeface="Arial" panose="020B0604020202020204" pitchFamily="34" charset="0"/>
              </a:rPr>
              <a:t>: all &lt; 2 days</a:t>
            </a:r>
            <a:endParaRPr lang="en-US" altLang="ko-KR" sz="2000" dirty="0"/>
          </a:p>
          <a:p>
            <a:pPr marL="342900">
              <a:defRPr/>
            </a:pPr>
            <a:endParaRPr lang="en-US" altLang="ko-KR" sz="2000" dirty="0"/>
          </a:p>
          <a:p>
            <a:pPr marL="342900">
              <a:defRPr/>
            </a:pPr>
            <a:endParaRPr lang="en-US" altLang="ko-KR" sz="2000" dirty="0"/>
          </a:p>
          <a:p>
            <a:pPr marL="342900">
              <a:defRPr/>
            </a:pPr>
            <a:endParaRPr lang="en-US" altLang="ko-KR" sz="20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285750" indent="-285750">
              <a:defRPr/>
            </a:pPr>
            <a:endParaRPr lang="en-US" altLang="ko-KR" sz="2000" b="1" dirty="0">
              <a:latin typeface="Arial" panose="020B0604020202020204" pitchFamily="34" charset="0"/>
            </a:endParaRPr>
          </a:p>
          <a:p>
            <a:pPr marL="285750" indent="-285750">
              <a:defRPr/>
            </a:pPr>
            <a:endParaRPr lang="en-US" altLang="ko-KR" sz="2000" dirty="0">
              <a:latin typeface="Arial" panose="020B0604020202020204" pitchFamily="34" charset="0"/>
            </a:endParaRPr>
          </a:p>
        </p:txBody>
      </p:sp>
      <p:graphicFrame>
        <p:nvGraphicFramePr>
          <p:cNvPr id="33" name="표 32">
            <a:extLst>
              <a:ext uri="{FF2B5EF4-FFF2-40B4-BE49-F238E27FC236}">
                <a16:creationId xmlns:a16="http://schemas.microsoft.com/office/drawing/2014/main" id="{11FFA7F2-AD62-426C-81ED-D970CCCE26F2}"/>
              </a:ext>
            </a:extLst>
          </p:cNvPr>
          <p:cNvGraphicFramePr>
            <a:graphicFrameLocks noGrp="1"/>
          </p:cNvGraphicFramePr>
          <p:nvPr>
            <p:extLst>
              <p:ext uri="{D42A27DB-BD31-4B8C-83A1-F6EECF244321}">
                <p14:modId xmlns:p14="http://schemas.microsoft.com/office/powerpoint/2010/main" val="1508777995"/>
              </p:ext>
            </p:extLst>
          </p:nvPr>
        </p:nvGraphicFramePr>
        <p:xfrm>
          <a:off x="3693679" y="1246907"/>
          <a:ext cx="7494712" cy="5116726"/>
        </p:xfrm>
        <a:graphic>
          <a:graphicData uri="http://schemas.openxmlformats.org/drawingml/2006/table">
            <a:tbl>
              <a:tblPr firstRow="1">
                <a:tableStyleId>{F631C91B-1CCD-4746-BB76-BC752AC49FF6}</a:tableStyleId>
              </a:tblPr>
              <a:tblGrid>
                <a:gridCol w="826470">
                  <a:extLst>
                    <a:ext uri="{9D8B030D-6E8A-4147-A177-3AD203B41FA5}">
                      <a16:colId xmlns:a16="http://schemas.microsoft.com/office/drawing/2014/main" val="1365768982"/>
                    </a:ext>
                  </a:extLst>
                </a:gridCol>
                <a:gridCol w="780397">
                  <a:extLst>
                    <a:ext uri="{9D8B030D-6E8A-4147-A177-3AD203B41FA5}">
                      <a16:colId xmlns:a16="http://schemas.microsoft.com/office/drawing/2014/main" val="1195832845"/>
                    </a:ext>
                  </a:extLst>
                </a:gridCol>
                <a:gridCol w="817756">
                  <a:extLst>
                    <a:ext uri="{9D8B030D-6E8A-4147-A177-3AD203B41FA5}">
                      <a16:colId xmlns:a16="http://schemas.microsoft.com/office/drawing/2014/main" val="2004956510"/>
                    </a:ext>
                  </a:extLst>
                </a:gridCol>
                <a:gridCol w="973874">
                  <a:extLst>
                    <a:ext uri="{9D8B030D-6E8A-4147-A177-3AD203B41FA5}">
                      <a16:colId xmlns:a16="http://schemas.microsoft.com/office/drawing/2014/main" val="766649402"/>
                    </a:ext>
                  </a:extLst>
                </a:gridCol>
                <a:gridCol w="802887">
                  <a:extLst>
                    <a:ext uri="{9D8B030D-6E8A-4147-A177-3AD203B41FA5}">
                      <a16:colId xmlns:a16="http://schemas.microsoft.com/office/drawing/2014/main" val="1436623982"/>
                    </a:ext>
                  </a:extLst>
                </a:gridCol>
                <a:gridCol w="721113">
                  <a:extLst>
                    <a:ext uri="{9D8B030D-6E8A-4147-A177-3AD203B41FA5}">
                      <a16:colId xmlns:a16="http://schemas.microsoft.com/office/drawing/2014/main" val="3158820432"/>
                    </a:ext>
                  </a:extLst>
                </a:gridCol>
                <a:gridCol w="817756">
                  <a:extLst>
                    <a:ext uri="{9D8B030D-6E8A-4147-A177-3AD203B41FA5}">
                      <a16:colId xmlns:a16="http://schemas.microsoft.com/office/drawing/2014/main" val="3052702855"/>
                    </a:ext>
                  </a:extLst>
                </a:gridCol>
                <a:gridCol w="973873">
                  <a:extLst>
                    <a:ext uri="{9D8B030D-6E8A-4147-A177-3AD203B41FA5}">
                      <a16:colId xmlns:a16="http://schemas.microsoft.com/office/drawing/2014/main" val="2870808874"/>
                    </a:ext>
                  </a:extLst>
                </a:gridCol>
                <a:gridCol w="780586">
                  <a:extLst>
                    <a:ext uri="{9D8B030D-6E8A-4147-A177-3AD203B41FA5}">
                      <a16:colId xmlns:a16="http://schemas.microsoft.com/office/drawing/2014/main" val="2428189883"/>
                    </a:ext>
                  </a:extLst>
                </a:gridCol>
              </a:tblGrid>
              <a:tr h="226723">
                <a:tc>
                  <a:txBody>
                    <a:bodyPr/>
                    <a:lstStyle/>
                    <a:p>
                      <a:pPr algn="ctr" fontAlgn="ctr"/>
                      <a:r>
                        <a:rPr lang="en-US" sz="1400" b="1" u="none" strike="noStrike" dirty="0">
                          <a:effectLst/>
                        </a:rPr>
                        <a:t>Platform</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Design</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Setting</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err="1">
                          <a:effectLst/>
                        </a:rPr>
                        <a:t>effCP</a:t>
                      </a:r>
                      <a:r>
                        <a:rPr lang="en-US" sz="1400" b="1" u="none" strike="noStrike" dirty="0">
                          <a:effectLst/>
                        </a:rPr>
                        <a:t> (ns)</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a:effectLst/>
                        </a:rPr>
                        <a:t>Improv.</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Util (%)</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a:effectLst/>
                        </a:rPr>
                        <a:t>Improv.</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Power (W)</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Improv.</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3861070595"/>
                  </a:ext>
                </a:extLst>
              </a:tr>
              <a:tr h="226723">
                <a:tc rowSpan="10">
                  <a:txBody>
                    <a:bodyPr/>
                    <a:lstStyle/>
                    <a:p>
                      <a:pPr algn="ctr" fontAlgn="ctr"/>
                      <a:r>
                        <a:rPr lang="en-US" sz="1400" u="none" strike="noStrike" dirty="0">
                          <a:effectLst/>
                        </a:rPr>
                        <a:t>SKY130</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rowSpan="5">
                  <a:txBody>
                    <a:bodyPr/>
                    <a:lstStyle/>
                    <a:p>
                      <a:pPr algn="ctr" fontAlgn="ctr"/>
                      <a:r>
                        <a:rPr lang="en-US" sz="1600" u="none" strike="noStrike" dirty="0" err="1">
                          <a:effectLst/>
                        </a:rPr>
                        <a:t>aes</a:t>
                      </a:r>
                      <a:endParaRPr lang="en-US" sz="16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u="none" strike="noStrike" dirty="0">
                          <a:effectLst/>
                        </a:rPr>
                        <a:t>ref.</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4.554</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19</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0%</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0.0838</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0%</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988033606"/>
                  </a:ext>
                </a:extLst>
              </a:tr>
              <a:tr h="226723">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dirty="0">
                          <a:effectLst/>
                        </a:rPr>
                        <a:t>power</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4.373</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4%</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23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17%</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0.0569</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32%</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2184334924"/>
                  </a:ext>
                </a:extLst>
              </a:tr>
              <a:tr h="226723">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dirty="0">
                          <a:effectLst/>
                        </a:rPr>
                        <a:t>perf.</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3.491</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23%</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22</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14%</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0.0942</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-12%</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4059260139"/>
                  </a:ext>
                </a:extLst>
              </a:tr>
              <a:tr h="226723">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dirty="0">
                          <a:effectLst/>
                        </a:rPr>
                        <a:t>area</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3.763</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17%</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42</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55%</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0.0558</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33%</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1446113131"/>
                  </a:ext>
                </a:extLst>
              </a:tr>
              <a:tr h="226723">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dirty="0">
                          <a:effectLst/>
                        </a:rPr>
                        <a:t>uniform</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3.38</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26%</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35</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46%</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0.0612</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27%</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869409794"/>
                  </a:ext>
                </a:extLst>
              </a:tr>
              <a:tr h="226723">
                <a:tc vMerge="1">
                  <a:txBody>
                    <a:bodyPr/>
                    <a:lstStyle/>
                    <a:p>
                      <a:pPr latinLnBrk="1"/>
                      <a:endParaRPr lang="ko-KR" altLang="en-US"/>
                    </a:p>
                  </a:txBody>
                  <a:tcPr/>
                </a:tc>
                <a:tc rowSpan="5">
                  <a:txBody>
                    <a:bodyPr/>
                    <a:lstStyle/>
                    <a:p>
                      <a:pPr algn="ctr" fontAlgn="ctr"/>
                      <a:r>
                        <a:rPr lang="en-US" sz="1600" u="none" strike="noStrike" dirty="0">
                          <a:effectLst/>
                        </a:rPr>
                        <a:t>jpeg</a:t>
                      </a:r>
                      <a:endParaRPr lang="en-US" sz="16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u="none" strike="noStrike" dirty="0">
                          <a:effectLst/>
                        </a:rPr>
                        <a:t>ref.</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9.277</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20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0.0905</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0%</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1021628658"/>
                  </a:ext>
                </a:extLst>
              </a:tr>
              <a:tr h="226723">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a:effectLst/>
                        </a:rPr>
                        <a:t>power</a:t>
                      </a:r>
                      <a:endParaRPr 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7.781</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16%</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37</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46%</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0.0711</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21%</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3047998413"/>
                  </a:ext>
                </a:extLst>
              </a:tr>
              <a:tr h="226723">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a:effectLst/>
                        </a:rPr>
                        <a:t>perf.</a:t>
                      </a:r>
                      <a:endParaRPr 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7.259</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22%</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31</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35%</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0.135</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-49%</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3759175730"/>
                  </a:ext>
                </a:extLst>
              </a:tr>
              <a:tr h="226723">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a:effectLst/>
                        </a:rPr>
                        <a:t>area</a:t>
                      </a:r>
                      <a:endParaRPr 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12.186</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-31%</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89</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u="none" strike="noStrike" dirty="0">
                          <a:solidFill>
                            <a:srgbClr val="0000FF"/>
                          </a:solidFill>
                          <a:effectLst/>
                        </a:rPr>
                        <a:t>78%</a:t>
                      </a:r>
                      <a:endParaRPr lang="en-US" altLang="ko-KR" sz="14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0.101</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-12%</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614858598"/>
                  </a:ext>
                </a:extLst>
              </a:tr>
              <a:tr h="226723">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a:effectLst/>
                        </a:rPr>
                        <a:t>uniform</a:t>
                      </a:r>
                      <a:endParaRPr 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7.88</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15%</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84</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dirty="0">
                          <a:effectLst/>
                        </a:rPr>
                        <a:t>76%</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0.08</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u="none" strike="noStrike">
                          <a:effectLst/>
                        </a:rPr>
                        <a:t>12%</a:t>
                      </a:r>
                      <a:endParaRPr lang="en-US" altLang="ko-KR"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3054949670"/>
                  </a:ext>
                </a:extLst>
              </a:tr>
              <a:tr h="226723">
                <a:tc>
                  <a:txBody>
                    <a:bodyPr/>
                    <a:lstStyle/>
                    <a:p>
                      <a:pPr algn="ctr" fontAlgn="ctr"/>
                      <a:r>
                        <a:rPr lang="en-US" sz="1400" b="1" u="none" strike="noStrike" dirty="0">
                          <a:effectLst/>
                        </a:rPr>
                        <a:t>Platform</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Design</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Setting</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a:effectLst/>
                        </a:rPr>
                        <a:t>effCP (ps)</a:t>
                      </a:r>
                      <a:endParaRPr lang="en-US" sz="1400" b="1"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Improv.</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Util (%)</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Improv.</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Power (W)</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b="1" u="none" strike="noStrike" dirty="0">
                          <a:effectLst/>
                        </a:rPr>
                        <a:t>Improv.</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extLst>
                  <a:ext uri="{0D108BD9-81ED-4DB2-BD59-A6C34878D82A}">
                    <a16:rowId xmlns:a16="http://schemas.microsoft.com/office/drawing/2014/main" val="3508811158"/>
                  </a:ext>
                </a:extLst>
              </a:tr>
              <a:tr h="239605">
                <a:tc rowSpan="10">
                  <a:txBody>
                    <a:bodyPr/>
                    <a:lstStyle/>
                    <a:p>
                      <a:pPr algn="ctr" fontAlgn="ctr"/>
                      <a:r>
                        <a:rPr lang="en-US" sz="1400" u="none" strike="noStrike" dirty="0">
                          <a:effectLst/>
                        </a:rPr>
                        <a:t>ASAP7</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rowSpan="5">
                  <a:txBody>
                    <a:bodyPr/>
                    <a:lstStyle/>
                    <a:p>
                      <a:pPr algn="ctr" fontAlgn="ctr"/>
                      <a:r>
                        <a:rPr lang="en-US" sz="1600" u="none" strike="noStrike" dirty="0" err="1">
                          <a:effectLst/>
                        </a:rPr>
                        <a:t>aes</a:t>
                      </a:r>
                      <a:endParaRPr lang="en-US" sz="16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u="none" strike="noStrike">
                          <a:effectLst/>
                        </a:rPr>
                        <a:t>ref.</a:t>
                      </a:r>
                      <a:endParaRPr 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497.630</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0%</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29</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0%</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0.0170</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0%</a:t>
                      </a:r>
                    </a:p>
                  </a:txBody>
                  <a:tcPr marL="36000" marR="36000" marT="9525" marB="0" anchor="ctr"/>
                </a:tc>
                <a:extLst>
                  <a:ext uri="{0D108BD9-81ED-4DB2-BD59-A6C34878D82A}">
                    <a16:rowId xmlns:a16="http://schemas.microsoft.com/office/drawing/2014/main" val="1128083700"/>
                  </a:ext>
                </a:extLst>
              </a:tr>
              <a:tr h="23960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a:effectLst/>
                        </a:rPr>
                        <a:t>power</a:t>
                      </a:r>
                      <a:endParaRPr 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445.819</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10%</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64</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55%</a:t>
                      </a:r>
                    </a:p>
                  </a:txBody>
                  <a:tcPr marL="36000" marR="36000" marT="9525"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0.0098</a:t>
                      </a:r>
                    </a:p>
                  </a:txBody>
                  <a:tcPr marL="36000" marR="36000" marT="9525"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42%</a:t>
                      </a:r>
                    </a:p>
                  </a:txBody>
                  <a:tcPr marL="36000" marR="36000" marT="9525" marB="0" anchor="ctr"/>
                </a:tc>
                <a:extLst>
                  <a:ext uri="{0D108BD9-81ED-4DB2-BD59-A6C34878D82A}">
                    <a16:rowId xmlns:a16="http://schemas.microsoft.com/office/drawing/2014/main" val="1492501996"/>
                  </a:ext>
                </a:extLst>
              </a:tr>
              <a:tr h="23960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a:effectLst/>
                        </a:rPr>
                        <a:t>perf.</a:t>
                      </a:r>
                      <a:endParaRPr 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408.012</a:t>
                      </a:r>
                    </a:p>
                  </a:txBody>
                  <a:tcPr marL="36000" marR="36000" marT="9525"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18%</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52</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44%</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0.0325</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-91%</a:t>
                      </a:r>
                    </a:p>
                  </a:txBody>
                  <a:tcPr marL="36000" marR="36000" marT="9525" marB="0" anchor="ctr"/>
                </a:tc>
                <a:extLst>
                  <a:ext uri="{0D108BD9-81ED-4DB2-BD59-A6C34878D82A}">
                    <a16:rowId xmlns:a16="http://schemas.microsoft.com/office/drawing/2014/main" val="3561046817"/>
                  </a:ext>
                </a:extLst>
              </a:tr>
              <a:tr h="23960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a:effectLst/>
                        </a:rPr>
                        <a:t>area</a:t>
                      </a:r>
                      <a:endParaRPr 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462.413</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7%</a:t>
                      </a:r>
                    </a:p>
                  </a:txBody>
                  <a:tcPr marL="36000" marR="36000" marT="9525"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70</a:t>
                      </a:r>
                    </a:p>
                  </a:txBody>
                  <a:tcPr marL="36000" marR="36000" marT="9525"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59%</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0.0154</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9%</a:t>
                      </a:r>
                    </a:p>
                  </a:txBody>
                  <a:tcPr marL="36000" marR="36000" marT="9525" marB="0" anchor="ctr"/>
                </a:tc>
                <a:extLst>
                  <a:ext uri="{0D108BD9-81ED-4DB2-BD59-A6C34878D82A}">
                    <a16:rowId xmlns:a16="http://schemas.microsoft.com/office/drawing/2014/main" val="3949079294"/>
                  </a:ext>
                </a:extLst>
              </a:tr>
              <a:tr h="23960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a:effectLst/>
                        </a:rPr>
                        <a:t>uniform</a:t>
                      </a:r>
                      <a:endParaRPr 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443.146</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11%</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60</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52%</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0.0102</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40%</a:t>
                      </a:r>
                    </a:p>
                  </a:txBody>
                  <a:tcPr marL="36000" marR="36000" marT="9525" marB="0" anchor="ctr"/>
                </a:tc>
                <a:extLst>
                  <a:ext uri="{0D108BD9-81ED-4DB2-BD59-A6C34878D82A}">
                    <a16:rowId xmlns:a16="http://schemas.microsoft.com/office/drawing/2014/main" val="3502612232"/>
                  </a:ext>
                </a:extLst>
              </a:tr>
              <a:tr h="239605">
                <a:tc vMerge="1">
                  <a:txBody>
                    <a:bodyPr/>
                    <a:lstStyle/>
                    <a:p>
                      <a:pPr latinLnBrk="1"/>
                      <a:endParaRPr lang="ko-KR" altLang="en-US"/>
                    </a:p>
                  </a:txBody>
                  <a:tcPr/>
                </a:tc>
                <a:tc rowSpan="5">
                  <a:txBody>
                    <a:bodyPr/>
                    <a:lstStyle/>
                    <a:p>
                      <a:pPr algn="ctr" fontAlgn="ctr"/>
                      <a:r>
                        <a:rPr lang="en-US" sz="1600" u="none" strike="noStrike" dirty="0">
                          <a:effectLst/>
                        </a:rPr>
                        <a:t>jpeg</a:t>
                      </a:r>
                      <a:endParaRPr lang="en-US" sz="16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ctr" fontAlgn="ctr"/>
                      <a:r>
                        <a:rPr lang="en-US" sz="1400" u="none" strike="noStrike" dirty="0">
                          <a:effectLst/>
                        </a:rPr>
                        <a:t>ref.</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1039.200</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0%</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30</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0%</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0.0348</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0%</a:t>
                      </a:r>
                    </a:p>
                  </a:txBody>
                  <a:tcPr marL="36000" marR="36000" marT="9525" marB="0" anchor="ctr"/>
                </a:tc>
                <a:extLst>
                  <a:ext uri="{0D108BD9-81ED-4DB2-BD59-A6C34878D82A}">
                    <a16:rowId xmlns:a16="http://schemas.microsoft.com/office/drawing/2014/main" val="3034297023"/>
                  </a:ext>
                </a:extLst>
              </a:tr>
              <a:tr h="23960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a:effectLst/>
                        </a:rPr>
                        <a:t>power</a:t>
                      </a:r>
                      <a:endParaRPr 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1021.997</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2%</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58</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48%</a:t>
                      </a:r>
                    </a:p>
                  </a:txBody>
                  <a:tcPr marL="36000" marR="36000" marT="9525"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0.0340</a:t>
                      </a:r>
                    </a:p>
                  </a:txBody>
                  <a:tcPr marL="36000" marR="36000" marT="9525"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2%</a:t>
                      </a:r>
                    </a:p>
                  </a:txBody>
                  <a:tcPr marL="36000" marR="36000" marT="9525" marB="0" anchor="ctr"/>
                </a:tc>
                <a:extLst>
                  <a:ext uri="{0D108BD9-81ED-4DB2-BD59-A6C34878D82A}">
                    <a16:rowId xmlns:a16="http://schemas.microsoft.com/office/drawing/2014/main" val="2648931299"/>
                  </a:ext>
                </a:extLst>
              </a:tr>
              <a:tr h="23960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a:effectLst/>
                        </a:rPr>
                        <a:t>perf.</a:t>
                      </a:r>
                      <a:endParaRPr lang="en-US" sz="1400" b="0" i="0" u="none" strike="noStrike">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838.097</a:t>
                      </a:r>
                    </a:p>
                  </a:txBody>
                  <a:tcPr marL="36000" marR="36000" marT="9525"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19%</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59</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49%</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0.0520</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-49%</a:t>
                      </a:r>
                    </a:p>
                  </a:txBody>
                  <a:tcPr marL="36000" marR="36000" marT="9525" marB="0" anchor="ctr"/>
                </a:tc>
                <a:extLst>
                  <a:ext uri="{0D108BD9-81ED-4DB2-BD59-A6C34878D82A}">
                    <a16:rowId xmlns:a16="http://schemas.microsoft.com/office/drawing/2014/main" val="74098081"/>
                  </a:ext>
                </a:extLst>
              </a:tr>
              <a:tr h="23960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dirty="0">
                          <a:effectLst/>
                        </a:rPr>
                        <a:t>area</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1066.411</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-3%</a:t>
                      </a:r>
                    </a:p>
                  </a:txBody>
                  <a:tcPr marL="36000" marR="36000" marT="9525"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68</a:t>
                      </a:r>
                    </a:p>
                  </a:txBody>
                  <a:tcPr marL="36000" marR="36000" marT="9525" marB="0" anchor="ctr"/>
                </a:tc>
                <a:tc>
                  <a:txBody>
                    <a:bodyPr/>
                    <a:lstStyle/>
                    <a:p>
                      <a:pPr algn="r" fontAlgn="ctr"/>
                      <a:r>
                        <a:rPr lang="en-US" altLang="ko-KR" sz="1400" b="1" i="0" u="none" strike="noStrike" dirty="0">
                          <a:solidFill>
                            <a:srgbClr val="0000FF"/>
                          </a:solidFill>
                          <a:effectLst/>
                          <a:latin typeface="Arial" panose="020B0604020202020204" pitchFamily="34" charset="0"/>
                          <a:ea typeface="맑은 고딕" panose="020B0503020000020004" pitchFamily="50" charset="-127"/>
                          <a:cs typeface="Arial" panose="020B0604020202020204" pitchFamily="34" charset="0"/>
                        </a:rPr>
                        <a:t>56%</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0.0366</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-5%</a:t>
                      </a:r>
                    </a:p>
                  </a:txBody>
                  <a:tcPr marL="36000" marR="36000" marT="9525" marB="0" anchor="ctr"/>
                </a:tc>
                <a:extLst>
                  <a:ext uri="{0D108BD9-81ED-4DB2-BD59-A6C34878D82A}">
                    <a16:rowId xmlns:a16="http://schemas.microsoft.com/office/drawing/2014/main" val="3136787159"/>
                  </a:ext>
                </a:extLst>
              </a:tr>
              <a:tr h="239605">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400" u="none" strike="noStrike" dirty="0">
                          <a:effectLst/>
                        </a:rPr>
                        <a:t>uniform</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36000" marR="36000" marT="0"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945.232</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9%</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64</a:t>
                      </a:r>
                    </a:p>
                  </a:txBody>
                  <a:tcPr marL="36000" marR="36000" marT="9525" marB="0" anchor="ctr"/>
                </a:tc>
                <a:tc>
                  <a:txBody>
                    <a:bodyPr/>
                    <a:lstStyle/>
                    <a:p>
                      <a:pPr algn="r" fontAlgn="ctr"/>
                      <a:r>
                        <a:rPr lang="en-US" altLang="ko-KR" sz="14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53%</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0.0379</a:t>
                      </a:r>
                    </a:p>
                  </a:txBody>
                  <a:tcPr marL="36000" marR="36000" marT="9525" marB="0" anchor="ctr"/>
                </a:tc>
                <a:tc>
                  <a:txBody>
                    <a:bodyPr/>
                    <a:lstStyle/>
                    <a:p>
                      <a:pPr algn="r" fontAlgn="ctr"/>
                      <a:r>
                        <a:rPr lang="en-US" altLang="ko-KR" sz="14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-9%</a:t>
                      </a:r>
                    </a:p>
                  </a:txBody>
                  <a:tcPr marL="36000" marR="36000" marT="9525" marB="0" anchor="ctr"/>
                </a:tc>
                <a:extLst>
                  <a:ext uri="{0D108BD9-81ED-4DB2-BD59-A6C34878D82A}">
                    <a16:rowId xmlns:a16="http://schemas.microsoft.com/office/drawing/2014/main" val="694415364"/>
                  </a:ext>
                </a:extLst>
              </a:tr>
            </a:tbl>
          </a:graphicData>
        </a:graphic>
      </p:graphicFrame>
      <p:sp>
        <p:nvSpPr>
          <p:cNvPr id="2" name="직사각형 1">
            <a:extLst>
              <a:ext uri="{FF2B5EF4-FFF2-40B4-BE49-F238E27FC236}">
                <a16:creationId xmlns:a16="http://schemas.microsoft.com/office/drawing/2014/main" id="{35921022-E4D7-4903-9345-D273BE9663EF}"/>
              </a:ext>
            </a:extLst>
          </p:cNvPr>
          <p:cNvSpPr/>
          <p:nvPr/>
        </p:nvSpPr>
        <p:spPr>
          <a:xfrm>
            <a:off x="9351423" y="1628077"/>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858A6977-F545-4C36-B4BB-85AD8281C92B}"/>
              </a:ext>
            </a:extLst>
          </p:cNvPr>
          <p:cNvSpPr txBox="1"/>
          <p:nvPr/>
        </p:nvSpPr>
        <p:spPr>
          <a:xfrm>
            <a:off x="5358008" y="1652609"/>
            <a:ext cx="712054" cy="307777"/>
          </a:xfrm>
          <a:prstGeom prst="rect">
            <a:avLst/>
          </a:prstGeom>
          <a:solidFill>
            <a:schemeClr val="bg1"/>
          </a:solidFill>
          <a:ln w="38100">
            <a:solidFill>
              <a:srgbClr val="0000FF"/>
            </a:solidFill>
          </a:ln>
        </p:spPr>
        <p:txBody>
          <a:bodyPr wrap="none" rtlCol="0">
            <a:spAutoFit/>
          </a:bodyPr>
          <a:lstStyle/>
          <a:p>
            <a:r>
              <a:rPr lang="en-US" altLang="ko-KR" b="1" dirty="0"/>
              <a:t>power</a:t>
            </a:r>
            <a:endParaRPr lang="ko-KR" altLang="en-US" b="1" dirty="0"/>
          </a:p>
        </p:txBody>
      </p:sp>
      <p:sp>
        <p:nvSpPr>
          <p:cNvPr id="40" name="직사각형 39">
            <a:extLst>
              <a:ext uri="{FF2B5EF4-FFF2-40B4-BE49-F238E27FC236}">
                <a16:creationId xmlns:a16="http://schemas.microsoft.com/office/drawing/2014/main" id="{36F1E838-6C28-401D-982F-800604C9084C}"/>
              </a:ext>
            </a:extLst>
          </p:cNvPr>
          <p:cNvSpPr/>
          <p:nvPr/>
        </p:nvSpPr>
        <p:spPr>
          <a:xfrm>
            <a:off x="9351423" y="2766578"/>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TextBox 40">
            <a:extLst>
              <a:ext uri="{FF2B5EF4-FFF2-40B4-BE49-F238E27FC236}">
                <a16:creationId xmlns:a16="http://schemas.microsoft.com/office/drawing/2014/main" id="{5CA72BEC-4D4B-4D09-8428-6C09238A24B2}"/>
              </a:ext>
            </a:extLst>
          </p:cNvPr>
          <p:cNvSpPr txBox="1"/>
          <p:nvPr/>
        </p:nvSpPr>
        <p:spPr>
          <a:xfrm>
            <a:off x="5358008" y="2791110"/>
            <a:ext cx="712054" cy="307777"/>
          </a:xfrm>
          <a:prstGeom prst="rect">
            <a:avLst/>
          </a:prstGeom>
          <a:solidFill>
            <a:schemeClr val="bg1"/>
          </a:solidFill>
          <a:ln w="38100">
            <a:solidFill>
              <a:srgbClr val="0000FF"/>
            </a:solidFill>
          </a:ln>
        </p:spPr>
        <p:txBody>
          <a:bodyPr wrap="none" rtlCol="0">
            <a:spAutoFit/>
          </a:bodyPr>
          <a:lstStyle/>
          <a:p>
            <a:r>
              <a:rPr lang="en-US" altLang="ko-KR" b="1" dirty="0"/>
              <a:t>power</a:t>
            </a:r>
            <a:endParaRPr lang="ko-KR" altLang="en-US" b="1" dirty="0"/>
          </a:p>
        </p:txBody>
      </p:sp>
      <p:sp>
        <p:nvSpPr>
          <p:cNvPr id="42" name="직사각형 41">
            <a:extLst>
              <a:ext uri="{FF2B5EF4-FFF2-40B4-BE49-F238E27FC236}">
                <a16:creationId xmlns:a16="http://schemas.microsoft.com/office/drawing/2014/main" id="{F9CE9EAC-4DEC-4BF3-A5E7-FA16F1C3B282}"/>
              </a:ext>
            </a:extLst>
          </p:cNvPr>
          <p:cNvSpPr/>
          <p:nvPr/>
        </p:nvSpPr>
        <p:spPr>
          <a:xfrm>
            <a:off x="9351423" y="4141896"/>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TextBox 42">
            <a:extLst>
              <a:ext uri="{FF2B5EF4-FFF2-40B4-BE49-F238E27FC236}">
                <a16:creationId xmlns:a16="http://schemas.microsoft.com/office/drawing/2014/main" id="{BF6E4D08-2020-497E-818B-7F6D27262F13}"/>
              </a:ext>
            </a:extLst>
          </p:cNvPr>
          <p:cNvSpPr txBox="1"/>
          <p:nvPr/>
        </p:nvSpPr>
        <p:spPr>
          <a:xfrm>
            <a:off x="5358008" y="4166428"/>
            <a:ext cx="712054" cy="307777"/>
          </a:xfrm>
          <a:prstGeom prst="rect">
            <a:avLst/>
          </a:prstGeom>
          <a:solidFill>
            <a:schemeClr val="bg1"/>
          </a:solidFill>
          <a:ln w="38100">
            <a:solidFill>
              <a:srgbClr val="0000FF"/>
            </a:solidFill>
          </a:ln>
        </p:spPr>
        <p:txBody>
          <a:bodyPr wrap="none" rtlCol="0">
            <a:spAutoFit/>
          </a:bodyPr>
          <a:lstStyle/>
          <a:p>
            <a:r>
              <a:rPr lang="en-US" altLang="ko-KR" b="1" dirty="0"/>
              <a:t>power</a:t>
            </a:r>
            <a:endParaRPr lang="ko-KR" altLang="en-US" b="1" dirty="0"/>
          </a:p>
        </p:txBody>
      </p:sp>
      <p:sp>
        <p:nvSpPr>
          <p:cNvPr id="44" name="직사각형 43">
            <a:extLst>
              <a:ext uri="{FF2B5EF4-FFF2-40B4-BE49-F238E27FC236}">
                <a16:creationId xmlns:a16="http://schemas.microsoft.com/office/drawing/2014/main" id="{C0FAF704-2342-405E-A851-F926ED32FFAA}"/>
              </a:ext>
            </a:extLst>
          </p:cNvPr>
          <p:cNvSpPr/>
          <p:nvPr/>
        </p:nvSpPr>
        <p:spPr>
          <a:xfrm>
            <a:off x="9351423" y="5339908"/>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TextBox 44">
            <a:extLst>
              <a:ext uri="{FF2B5EF4-FFF2-40B4-BE49-F238E27FC236}">
                <a16:creationId xmlns:a16="http://schemas.microsoft.com/office/drawing/2014/main" id="{D7D272D1-CB4B-4758-9F6D-C6D815DCAF07}"/>
              </a:ext>
            </a:extLst>
          </p:cNvPr>
          <p:cNvSpPr txBox="1"/>
          <p:nvPr/>
        </p:nvSpPr>
        <p:spPr>
          <a:xfrm>
            <a:off x="5358008" y="5364440"/>
            <a:ext cx="712054" cy="307777"/>
          </a:xfrm>
          <a:prstGeom prst="rect">
            <a:avLst/>
          </a:prstGeom>
          <a:solidFill>
            <a:schemeClr val="bg1"/>
          </a:solidFill>
          <a:ln w="38100">
            <a:solidFill>
              <a:srgbClr val="0000FF"/>
            </a:solidFill>
          </a:ln>
        </p:spPr>
        <p:txBody>
          <a:bodyPr wrap="none" rtlCol="0">
            <a:spAutoFit/>
          </a:bodyPr>
          <a:lstStyle/>
          <a:p>
            <a:r>
              <a:rPr lang="en-US" altLang="ko-KR" b="1" dirty="0"/>
              <a:t>power</a:t>
            </a:r>
            <a:endParaRPr lang="ko-KR" altLang="en-US" b="1" dirty="0"/>
          </a:p>
        </p:txBody>
      </p:sp>
      <p:sp>
        <p:nvSpPr>
          <p:cNvPr id="54" name="직사각형 53">
            <a:extLst>
              <a:ext uri="{FF2B5EF4-FFF2-40B4-BE49-F238E27FC236}">
                <a16:creationId xmlns:a16="http://schemas.microsoft.com/office/drawing/2014/main" id="{20B969F4-7B49-4CB6-BB14-8C6C36CB986F}"/>
              </a:ext>
            </a:extLst>
          </p:cNvPr>
          <p:cNvSpPr/>
          <p:nvPr/>
        </p:nvSpPr>
        <p:spPr>
          <a:xfrm>
            <a:off x="6052210" y="1858204"/>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TextBox 54">
            <a:extLst>
              <a:ext uri="{FF2B5EF4-FFF2-40B4-BE49-F238E27FC236}">
                <a16:creationId xmlns:a16="http://schemas.microsoft.com/office/drawing/2014/main" id="{E88898C3-D0F5-477D-8AC5-73A919EC216E}"/>
              </a:ext>
            </a:extLst>
          </p:cNvPr>
          <p:cNvSpPr txBox="1"/>
          <p:nvPr/>
        </p:nvSpPr>
        <p:spPr>
          <a:xfrm>
            <a:off x="5432904" y="1882736"/>
            <a:ext cx="572593" cy="307777"/>
          </a:xfrm>
          <a:prstGeom prst="rect">
            <a:avLst/>
          </a:prstGeom>
          <a:solidFill>
            <a:schemeClr val="bg1"/>
          </a:solidFill>
          <a:ln w="38100">
            <a:solidFill>
              <a:srgbClr val="0000FF"/>
            </a:solidFill>
          </a:ln>
        </p:spPr>
        <p:txBody>
          <a:bodyPr wrap="none" rtlCol="0">
            <a:spAutoFit/>
          </a:bodyPr>
          <a:lstStyle/>
          <a:p>
            <a:r>
              <a:rPr lang="en-US" altLang="ko-KR" b="1" dirty="0"/>
              <a:t>perf.</a:t>
            </a:r>
            <a:endParaRPr lang="ko-KR" altLang="en-US" b="1" dirty="0"/>
          </a:p>
        </p:txBody>
      </p:sp>
      <p:sp>
        <p:nvSpPr>
          <p:cNvPr id="56" name="직사각형 55">
            <a:extLst>
              <a:ext uri="{FF2B5EF4-FFF2-40B4-BE49-F238E27FC236}">
                <a16:creationId xmlns:a16="http://schemas.microsoft.com/office/drawing/2014/main" id="{E192F963-0A09-46B6-AC26-B4B25DDCBE39}"/>
              </a:ext>
            </a:extLst>
          </p:cNvPr>
          <p:cNvSpPr/>
          <p:nvPr/>
        </p:nvSpPr>
        <p:spPr>
          <a:xfrm>
            <a:off x="6052210" y="2996705"/>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TextBox 56">
            <a:extLst>
              <a:ext uri="{FF2B5EF4-FFF2-40B4-BE49-F238E27FC236}">
                <a16:creationId xmlns:a16="http://schemas.microsoft.com/office/drawing/2014/main" id="{F2D89578-5062-4B75-B34E-A81027F75ADC}"/>
              </a:ext>
            </a:extLst>
          </p:cNvPr>
          <p:cNvSpPr txBox="1"/>
          <p:nvPr/>
        </p:nvSpPr>
        <p:spPr>
          <a:xfrm>
            <a:off x="5432904" y="3021237"/>
            <a:ext cx="572593" cy="307777"/>
          </a:xfrm>
          <a:prstGeom prst="rect">
            <a:avLst/>
          </a:prstGeom>
          <a:solidFill>
            <a:schemeClr val="bg1"/>
          </a:solidFill>
          <a:ln w="38100">
            <a:solidFill>
              <a:srgbClr val="0000FF"/>
            </a:solidFill>
          </a:ln>
        </p:spPr>
        <p:txBody>
          <a:bodyPr wrap="none" rtlCol="0">
            <a:spAutoFit/>
          </a:bodyPr>
          <a:lstStyle/>
          <a:p>
            <a:r>
              <a:rPr lang="en-US" altLang="ko-KR" b="1" dirty="0"/>
              <a:t>perf.</a:t>
            </a:r>
            <a:endParaRPr lang="ko-KR" altLang="en-US" b="1" dirty="0"/>
          </a:p>
        </p:txBody>
      </p:sp>
      <p:sp>
        <p:nvSpPr>
          <p:cNvPr id="58" name="직사각형 57">
            <a:extLst>
              <a:ext uri="{FF2B5EF4-FFF2-40B4-BE49-F238E27FC236}">
                <a16:creationId xmlns:a16="http://schemas.microsoft.com/office/drawing/2014/main" id="{629BF621-11FA-419B-A79B-A2B58A6639C9}"/>
              </a:ext>
            </a:extLst>
          </p:cNvPr>
          <p:cNvSpPr/>
          <p:nvPr/>
        </p:nvSpPr>
        <p:spPr>
          <a:xfrm>
            <a:off x="6052210" y="4379457"/>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TextBox 58">
            <a:extLst>
              <a:ext uri="{FF2B5EF4-FFF2-40B4-BE49-F238E27FC236}">
                <a16:creationId xmlns:a16="http://schemas.microsoft.com/office/drawing/2014/main" id="{EBAB3B77-6F29-42CD-9494-A009FCC2BB8F}"/>
              </a:ext>
            </a:extLst>
          </p:cNvPr>
          <p:cNvSpPr txBox="1"/>
          <p:nvPr/>
        </p:nvSpPr>
        <p:spPr>
          <a:xfrm>
            <a:off x="5432904" y="4403989"/>
            <a:ext cx="572593" cy="307777"/>
          </a:xfrm>
          <a:prstGeom prst="rect">
            <a:avLst/>
          </a:prstGeom>
          <a:solidFill>
            <a:schemeClr val="bg1"/>
          </a:solidFill>
          <a:ln w="38100">
            <a:solidFill>
              <a:srgbClr val="0000FF"/>
            </a:solidFill>
          </a:ln>
        </p:spPr>
        <p:txBody>
          <a:bodyPr wrap="none" rtlCol="0">
            <a:spAutoFit/>
          </a:bodyPr>
          <a:lstStyle/>
          <a:p>
            <a:r>
              <a:rPr lang="en-US" altLang="ko-KR" b="1" dirty="0"/>
              <a:t>perf.</a:t>
            </a:r>
            <a:endParaRPr lang="ko-KR" altLang="en-US" b="1" dirty="0"/>
          </a:p>
        </p:txBody>
      </p:sp>
      <p:sp>
        <p:nvSpPr>
          <p:cNvPr id="60" name="직사각형 59">
            <a:extLst>
              <a:ext uri="{FF2B5EF4-FFF2-40B4-BE49-F238E27FC236}">
                <a16:creationId xmlns:a16="http://schemas.microsoft.com/office/drawing/2014/main" id="{0D1039C9-1718-46B3-BBD9-6E0DDA536F56}"/>
              </a:ext>
            </a:extLst>
          </p:cNvPr>
          <p:cNvSpPr/>
          <p:nvPr/>
        </p:nvSpPr>
        <p:spPr>
          <a:xfrm>
            <a:off x="6052210" y="5577469"/>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TextBox 60">
            <a:extLst>
              <a:ext uri="{FF2B5EF4-FFF2-40B4-BE49-F238E27FC236}">
                <a16:creationId xmlns:a16="http://schemas.microsoft.com/office/drawing/2014/main" id="{4CC1B563-80BB-4591-B0CF-A3A2E88B64C1}"/>
              </a:ext>
            </a:extLst>
          </p:cNvPr>
          <p:cNvSpPr txBox="1"/>
          <p:nvPr/>
        </p:nvSpPr>
        <p:spPr>
          <a:xfrm>
            <a:off x="5432904" y="5602001"/>
            <a:ext cx="572593" cy="307777"/>
          </a:xfrm>
          <a:prstGeom prst="rect">
            <a:avLst/>
          </a:prstGeom>
          <a:solidFill>
            <a:schemeClr val="bg1"/>
          </a:solidFill>
          <a:ln w="38100">
            <a:solidFill>
              <a:srgbClr val="0000FF"/>
            </a:solidFill>
          </a:ln>
        </p:spPr>
        <p:txBody>
          <a:bodyPr wrap="none" rtlCol="0">
            <a:spAutoFit/>
          </a:bodyPr>
          <a:lstStyle/>
          <a:p>
            <a:r>
              <a:rPr lang="en-US" altLang="ko-KR" b="1" dirty="0"/>
              <a:t>perf.</a:t>
            </a:r>
            <a:endParaRPr lang="ko-KR" altLang="en-US" b="1" dirty="0"/>
          </a:p>
        </p:txBody>
      </p:sp>
      <p:sp>
        <p:nvSpPr>
          <p:cNvPr id="63" name="직사각형 62">
            <a:extLst>
              <a:ext uri="{FF2B5EF4-FFF2-40B4-BE49-F238E27FC236}">
                <a16:creationId xmlns:a16="http://schemas.microsoft.com/office/drawing/2014/main" id="{7276B583-105D-4BE3-B6FE-E0FF213F538C}"/>
              </a:ext>
            </a:extLst>
          </p:cNvPr>
          <p:cNvSpPr/>
          <p:nvPr/>
        </p:nvSpPr>
        <p:spPr>
          <a:xfrm>
            <a:off x="7720547" y="2085623"/>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TextBox 63">
            <a:extLst>
              <a:ext uri="{FF2B5EF4-FFF2-40B4-BE49-F238E27FC236}">
                <a16:creationId xmlns:a16="http://schemas.microsoft.com/office/drawing/2014/main" id="{74D4C229-517C-47C7-9F3D-54C048F3EE1C}"/>
              </a:ext>
            </a:extLst>
          </p:cNvPr>
          <p:cNvSpPr txBox="1"/>
          <p:nvPr/>
        </p:nvSpPr>
        <p:spPr>
          <a:xfrm>
            <a:off x="5447772" y="2110155"/>
            <a:ext cx="553357" cy="307777"/>
          </a:xfrm>
          <a:prstGeom prst="rect">
            <a:avLst/>
          </a:prstGeom>
          <a:solidFill>
            <a:schemeClr val="bg1"/>
          </a:solidFill>
          <a:ln w="38100">
            <a:solidFill>
              <a:srgbClr val="0000FF"/>
            </a:solidFill>
          </a:ln>
        </p:spPr>
        <p:txBody>
          <a:bodyPr wrap="none" rtlCol="0">
            <a:spAutoFit/>
          </a:bodyPr>
          <a:lstStyle/>
          <a:p>
            <a:r>
              <a:rPr lang="en-US" altLang="ko-KR" b="1" dirty="0"/>
              <a:t>area</a:t>
            </a:r>
            <a:endParaRPr lang="ko-KR" altLang="en-US" b="1" dirty="0"/>
          </a:p>
        </p:txBody>
      </p:sp>
      <p:sp>
        <p:nvSpPr>
          <p:cNvPr id="65" name="직사각형 64">
            <a:extLst>
              <a:ext uri="{FF2B5EF4-FFF2-40B4-BE49-F238E27FC236}">
                <a16:creationId xmlns:a16="http://schemas.microsoft.com/office/drawing/2014/main" id="{6D164FE1-6813-49C3-B4D0-105109438EB0}"/>
              </a:ext>
            </a:extLst>
          </p:cNvPr>
          <p:cNvSpPr/>
          <p:nvPr/>
        </p:nvSpPr>
        <p:spPr>
          <a:xfrm>
            <a:off x="7720547" y="3224124"/>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TextBox 65">
            <a:extLst>
              <a:ext uri="{FF2B5EF4-FFF2-40B4-BE49-F238E27FC236}">
                <a16:creationId xmlns:a16="http://schemas.microsoft.com/office/drawing/2014/main" id="{D70033C1-EA07-4356-9325-D6816A6A9B7E}"/>
              </a:ext>
            </a:extLst>
          </p:cNvPr>
          <p:cNvSpPr txBox="1"/>
          <p:nvPr/>
        </p:nvSpPr>
        <p:spPr>
          <a:xfrm>
            <a:off x="5447772" y="3248656"/>
            <a:ext cx="553357" cy="307777"/>
          </a:xfrm>
          <a:prstGeom prst="rect">
            <a:avLst/>
          </a:prstGeom>
          <a:solidFill>
            <a:schemeClr val="bg1"/>
          </a:solidFill>
          <a:ln w="38100">
            <a:solidFill>
              <a:srgbClr val="0000FF"/>
            </a:solidFill>
          </a:ln>
        </p:spPr>
        <p:txBody>
          <a:bodyPr wrap="none" rtlCol="0">
            <a:spAutoFit/>
          </a:bodyPr>
          <a:lstStyle/>
          <a:p>
            <a:r>
              <a:rPr lang="en-US" altLang="ko-KR" b="1" dirty="0"/>
              <a:t>area</a:t>
            </a:r>
            <a:endParaRPr lang="ko-KR" altLang="en-US" b="1" dirty="0"/>
          </a:p>
        </p:txBody>
      </p:sp>
      <p:sp>
        <p:nvSpPr>
          <p:cNvPr id="67" name="직사각형 66">
            <a:extLst>
              <a:ext uri="{FF2B5EF4-FFF2-40B4-BE49-F238E27FC236}">
                <a16:creationId xmlns:a16="http://schemas.microsoft.com/office/drawing/2014/main" id="{FF84C538-B61D-4C95-93BA-8C1E2D93008A}"/>
              </a:ext>
            </a:extLst>
          </p:cNvPr>
          <p:cNvSpPr/>
          <p:nvPr/>
        </p:nvSpPr>
        <p:spPr>
          <a:xfrm>
            <a:off x="7720547" y="4629178"/>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TextBox 67">
            <a:extLst>
              <a:ext uri="{FF2B5EF4-FFF2-40B4-BE49-F238E27FC236}">
                <a16:creationId xmlns:a16="http://schemas.microsoft.com/office/drawing/2014/main" id="{ECED90E8-F2AC-4DA2-93CE-BD614ABD8A4D}"/>
              </a:ext>
            </a:extLst>
          </p:cNvPr>
          <p:cNvSpPr txBox="1"/>
          <p:nvPr/>
        </p:nvSpPr>
        <p:spPr>
          <a:xfrm>
            <a:off x="5447772" y="4653710"/>
            <a:ext cx="553357" cy="307777"/>
          </a:xfrm>
          <a:prstGeom prst="rect">
            <a:avLst/>
          </a:prstGeom>
          <a:solidFill>
            <a:schemeClr val="bg1"/>
          </a:solidFill>
          <a:ln w="38100">
            <a:solidFill>
              <a:srgbClr val="0000FF"/>
            </a:solidFill>
          </a:ln>
        </p:spPr>
        <p:txBody>
          <a:bodyPr wrap="none" rtlCol="0">
            <a:spAutoFit/>
          </a:bodyPr>
          <a:lstStyle/>
          <a:p>
            <a:r>
              <a:rPr lang="en-US" altLang="ko-KR" b="1" dirty="0"/>
              <a:t>area</a:t>
            </a:r>
            <a:endParaRPr lang="ko-KR" altLang="en-US" b="1" dirty="0"/>
          </a:p>
        </p:txBody>
      </p:sp>
      <p:sp>
        <p:nvSpPr>
          <p:cNvPr id="69" name="직사각형 68">
            <a:extLst>
              <a:ext uri="{FF2B5EF4-FFF2-40B4-BE49-F238E27FC236}">
                <a16:creationId xmlns:a16="http://schemas.microsoft.com/office/drawing/2014/main" id="{CE684EB8-4FC6-4619-9527-0053A0825AC2}"/>
              </a:ext>
            </a:extLst>
          </p:cNvPr>
          <p:cNvSpPr/>
          <p:nvPr/>
        </p:nvSpPr>
        <p:spPr>
          <a:xfrm>
            <a:off x="7720547" y="5827190"/>
            <a:ext cx="197004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TextBox 69">
            <a:extLst>
              <a:ext uri="{FF2B5EF4-FFF2-40B4-BE49-F238E27FC236}">
                <a16:creationId xmlns:a16="http://schemas.microsoft.com/office/drawing/2014/main" id="{B61B2ADC-B786-4E6F-B78C-C7B2B15A2EDC}"/>
              </a:ext>
            </a:extLst>
          </p:cNvPr>
          <p:cNvSpPr txBox="1"/>
          <p:nvPr/>
        </p:nvSpPr>
        <p:spPr>
          <a:xfrm>
            <a:off x="5447772" y="5851722"/>
            <a:ext cx="553357" cy="307777"/>
          </a:xfrm>
          <a:prstGeom prst="rect">
            <a:avLst/>
          </a:prstGeom>
          <a:solidFill>
            <a:schemeClr val="bg1"/>
          </a:solidFill>
          <a:ln w="38100">
            <a:solidFill>
              <a:srgbClr val="0000FF"/>
            </a:solidFill>
          </a:ln>
        </p:spPr>
        <p:txBody>
          <a:bodyPr wrap="none" rtlCol="0">
            <a:spAutoFit/>
          </a:bodyPr>
          <a:lstStyle/>
          <a:p>
            <a:r>
              <a:rPr lang="en-US" altLang="ko-KR" b="1" dirty="0"/>
              <a:t>area</a:t>
            </a:r>
            <a:endParaRPr lang="ko-KR" altLang="en-US" b="1" dirty="0"/>
          </a:p>
        </p:txBody>
      </p:sp>
      <p:sp>
        <p:nvSpPr>
          <p:cNvPr id="71" name="직사각형 70">
            <a:extLst>
              <a:ext uri="{FF2B5EF4-FFF2-40B4-BE49-F238E27FC236}">
                <a16:creationId xmlns:a16="http://schemas.microsoft.com/office/drawing/2014/main" id="{7C43130C-12FA-436A-A71E-5C91658CEF9A}"/>
              </a:ext>
            </a:extLst>
          </p:cNvPr>
          <p:cNvSpPr/>
          <p:nvPr/>
        </p:nvSpPr>
        <p:spPr>
          <a:xfrm>
            <a:off x="6190873" y="6064751"/>
            <a:ext cx="513059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TextBox 71">
            <a:extLst>
              <a:ext uri="{FF2B5EF4-FFF2-40B4-BE49-F238E27FC236}">
                <a16:creationId xmlns:a16="http://schemas.microsoft.com/office/drawing/2014/main" id="{D0C37B0A-E4B4-4F48-93AB-1F12C974D233}"/>
              </a:ext>
            </a:extLst>
          </p:cNvPr>
          <p:cNvSpPr txBox="1"/>
          <p:nvPr/>
        </p:nvSpPr>
        <p:spPr>
          <a:xfrm>
            <a:off x="5288277" y="6089283"/>
            <a:ext cx="851515" cy="307777"/>
          </a:xfrm>
          <a:prstGeom prst="rect">
            <a:avLst/>
          </a:prstGeom>
          <a:solidFill>
            <a:schemeClr val="bg1"/>
          </a:solidFill>
          <a:ln w="38100">
            <a:solidFill>
              <a:srgbClr val="0000FF"/>
            </a:solidFill>
          </a:ln>
        </p:spPr>
        <p:txBody>
          <a:bodyPr wrap="none" rtlCol="0">
            <a:spAutoFit/>
          </a:bodyPr>
          <a:lstStyle/>
          <a:p>
            <a:r>
              <a:rPr lang="en-US" altLang="ko-KR" b="1" dirty="0"/>
              <a:t>uniform</a:t>
            </a:r>
            <a:endParaRPr lang="ko-KR" altLang="en-US" b="1" dirty="0"/>
          </a:p>
        </p:txBody>
      </p:sp>
      <p:sp>
        <p:nvSpPr>
          <p:cNvPr id="73" name="직사각형 72">
            <a:extLst>
              <a:ext uri="{FF2B5EF4-FFF2-40B4-BE49-F238E27FC236}">
                <a16:creationId xmlns:a16="http://schemas.microsoft.com/office/drawing/2014/main" id="{D0F3BC3A-0C0A-48D5-ABA8-4E0AD2DA5E65}"/>
              </a:ext>
            </a:extLst>
          </p:cNvPr>
          <p:cNvSpPr/>
          <p:nvPr/>
        </p:nvSpPr>
        <p:spPr>
          <a:xfrm>
            <a:off x="6190873" y="3441455"/>
            <a:ext cx="5130599" cy="35461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TextBox 73">
            <a:extLst>
              <a:ext uri="{FF2B5EF4-FFF2-40B4-BE49-F238E27FC236}">
                <a16:creationId xmlns:a16="http://schemas.microsoft.com/office/drawing/2014/main" id="{4141FE04-AEA6-4450-9BF8-EBAC928FA4EE}"/>
              </a:ext>
            </a:extLst>
          </p:cNvPr>
          <p:cNvSpPr txBox="1"/>
          <p:nvPr/>
        </p:nvSpPr>
        <p:spPr>
          <a:xfrm>
            <a:off x="5288277" y="3465987"/>
            <a:ext cx="851515" cy="307777"/>
          </a:xfrm>
          <a:prstGeom prst="rect">
            <a:avLst/>
          </a:prstGeom>
          <a:solidFill>
            <a:schemeClr val="bg1"/>
          </a:solidFill>
          <a:ln w="38100">
            <a:solidFill>
              <a:srgbClr val="0000FF"/>
            </a:solidFill>
          </a:ln>
        </p:spPr>
        <p:txBody>
          <a:bodyPr wrap="none" rtlCol="0">
            <a:spAutoFit/>
          </a:bodyPr>
          <a:lstStyle/>
          <a:p>
            <a:r>
              <a:rPr lang="en-US" altLang="ko-KR" b="1" dirty="0"/>
              <a:t>uniform</a:t>
            </a:r>
            <a:endParaRPr lang="ko-KR" altLang="en-US" b="1" dirty="0"/>
          </a:p>
        </p:txBody>
      </p:sp>
    </p:spTree>
    <p:custDataLst>
      <p:tags r:id="rId1"/>
    </p:custDataLst>
    <p:extLst>
      <p:ext uri="{BB962C8B-B14F-4D97-AF65-F5344CB8AC3E}">
        <p14:creationId xmlns:p14="http://schemas.microsoft.com/office/powerpoint/2010/main" val="1950771993"/>
      </p:ext>
    </p:extLst>
  </p:cSld>
  <p:clrMapOvr>
    <a:masterClrMapping/>
  </p:clrMapOvr>
  <mc:AlternateContent xmlns:mc="http://schemas.openxmlformats.org/markup-compatibility/2006" xmlns:p14="http://schemas.microsoft.com/office/powerpoint/2010/main">
    <mc:Choice Requires="p14">
      <p:transition spd="slow" p14:dur="2000" advTm="47868"/>
    </mc:Choice>
    <mc:Fallback xmlns="">
      <p:transition spd="slow" advTm="478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5" presetClass="emph" presetSubtype="0" nodeType="withEffect">
                                  <p:stCondLst>
                                    <p:cond delay="0"/>
                                  </p:stCondLst>
                                  <p:endCondLst>
                                    <p:cond evt="onNext" delay="0">
                                      <p:tgtEl>
                                        <p:sldTgt/>
                                      </p:tgtEl>
                                    </p:cond>
                                  </p:endCondLst>
                                  <p:childTnLst>
                                    <p:set>
                                      <p:cBhvr override="childStyle">
                                        <p:cTn id="30" dur="indefinite"/>
                                        <p:tgtEl>
                                          <p:spTgt spid="16">
                                            <p:txEl>
                                              <p:pRg st="1" end="1"/>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par>
                                <p:cTn id="75" presetID="15" presetClass="emph" presetSubtype="0" nodeType="withEffect">
                                  <p:stCondLst>
                                    <p:cond delay="0"/>
                                  </p:stCondLst>
                                  <p:endCondLst>
                                    <p:cond evt="onNext" delay="0">
                                      <p:tgtEl>
                                        <p:sldTgt/>
                                      </p:tgtEl>
                                    </p:cond>
                                  </p:endCondLst>
                                  <p:childTnLst>
                                    <p:set>
                                      <p:cBhvr override="childStyle">
                                        <p:cTn id="76" dur="indefinite"/>
                                        <p:tgtEl>
                                          <p:spTgt spid="16">
                                            <p:txEl>
                                              <p:pRg st="2" end="2"/>
                                            </p:txEl>
                                          </p:spTgt>
                                        </p:tgtEl>
                                        <p:attrNameLst>
                                          <p:attrName>style.fontWeight</p:attrName>
                                        </p:attrNameLst>
                                      </p:cBhvr>
                                      <p:to>
                                        <p:strVal val="bold"/>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5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5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5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5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6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500"/>
                                        <p:tgtEl>
                                          <p:spTgt spid="6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500"/>
                                        <p:tgtEl>
                                          <p:spTgt spid="6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500"/>
                                        <p:tgtEl>
                                          <p:spTgt spid="6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fade">
                                      <p:cBhvr>
                                        <p:cTn id="111" dur="500"/>
                                        <p:tgtEl>
                                          <p:spTgt spid="6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fade">
                                      <p:cBhvr>
                                        <p:cTn id="114" dur="500"/>
                                        <p:tgtEl>
                                          <p:spTgt spid="6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fade">
                                      <p:cBhvr>
                                        <p:cTn id="117" dur="500"/>
                                        <p:tgtEl>
                                          <p:spTgt spid="6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500"/>
                                        <p:tgtEl>
                                          <p:spTgt spid="70"/>
                                        </p:tgtEl>
                                      </p:cBhvr>
                                    </p:animEffect>
                                  </p:childTnLst>
                                </p:cTn>
                              </p:par>
                              <p:par>
                                <p:cTn id="121" presetID="15" presetClass="emph" presetSubtype="0" nodeType="withEffect">
                                  <p:stCondLst>
                                    <p:cond delay="0"/>
                                  </p:stCondLst>
                                  <p:endCondLst>
                                    <p:cond evt="onNext" delay="0">
                                      <p:tgtEl>
                                        <p:sldTgt/>
                                      </p:tgtEl>
                                    </p:cond>
                                  </p:endCondLst>
                                  <p:childTnLst>
                                    <p:set>
                                      <p:cBhvr override="childStyle">
                                        <p:cTn id="122" dur="indefinite"/>
                                        <p:tgtEl>
                                          <p:spTgt spid="16">
                                            <p:txEl>
                                              <p:pRg st="3" end="3"/>
                                            </p:txEl>
                                          </p:spTgt>
                                        </p:tgtEl>
                                        <p:attrNameLst>
                                          <p:attrName>style.fontWeight</p:attrName>
                                        </p:attrNameLst>
                                      </p:cBhvr>
                                      <p:to>
                                        <p:strVal val="bold"/>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6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64"/>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65"/>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66"/>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67"/>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68"/>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69"/>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70"/>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71"/>
                                        </p:tgtEl>
                                        <p:attrNameLst>
                                          <p:attrName>style.visibility</p:attrName>
                                        </p:attrNameLst>
                                      </p:cBhvr>
                                      <p:to>
                                        <p:strVal val="visible"/>
                                      </p:to>
                                    </p:set>
                                    <p:animEffect transition="in" filter="fade">
                                      <p:cBhvr>
                                        <p:cTn id="145" dur="500"/>
                                        <p:tgtEl>
                                          <p:spTgt spid="7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72"/>
                                        </p:tgtEl>
                                        <p:attrNameLst>
                                          <p:attrName>style.visibility</p:attrName>
                                        </p:attrNameLst>
                                      </p:cBhvr>
                                      <p:to>
                                        <p:strVal val="visible"/>
                                      </p:to>
                                    </p:set>
                                    <p:animEffect transition="in" filter="fade">
                                      <p:cBhvr>
                                        <p:cTn id="148" dur="500"/>
                                        <p:tgtEl>
                                          <p:spTgt spid="7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500"/>
                                        <p:tgtEl>
                                          <p:spTgt spid="7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74"/>
                                        </p:tgtEl>
                                        <p:attrNameLst>
                                          <p:attrName>style.visibility</p:attrName>
                                        </p:attrNameLst>
                                      </p:cBhvr>
                                      <p:to>
                                        <p:strVal val="visible"/>
                                      </p:to>
                                    </p:set>
                                    <p:animEffect transition="in" filter="fade">
                                      <p:cBhvr>
                                        <p:cTn id="154" dur="500"/>
                                        <p:tgtEl>
                                          <p:spTgt spid="74"/>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71"/>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72"/>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73"/>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2" name="직사각형 1">
            <a:extLst>
              <a:ext uri="{FF2B5EF4-FFF2-40B4-BE49-F238E27FC236}">
                <a16:creationId xmlns:a16="http://schemas.microsoft.com/office/drawing/2014/main" id="{CA01351A-D0DA-48B8-8150-3BEA75BF4846}"/>
              </a:ext>
            </a:extLst>
          </p:cNvPr>
          <p:cNvSpPr/>
          <p:nvPr/>
        </p:nvSpPr>
        <p:spPr>
          <a:xfrm>
            <a:off x="676507" y="4832195"/>
            <a:ext cx="7872761" cy="182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ko-KR" altLang="en-US"/>
          </a:p>
        </p:txBody>
      </p:sp>
      <p:sp>
        <p:nvSpPr>
          <p:cNvPr id="3" name="텍스트 개체 틀 2">
            <a:extLst>
              <a:ext uri="{FF2B5EF4-FFF2-40B4-BE49-F238E27FC236}">
                <a16:creationId xmlns:a16="http://schemas.microsoft.com/office/drawing/2014/main" id="{148EC2F1-41D8-48FC-84BC-421B6C2B8A42}"/>
              </a:ext>
            </a:extLst>
          </p:cNvPr>
          <p:cNvSpPr>
            <a:spLocks noGrp="1"/>
          </p:cNvSpPr>
          <p:nvPr>
            <p:ph type="body" idx="1"/>
          </p:nvPr>
        </p:nvSpPr>
        <p:spPr>
          <a:xfrm>
            <a:off x="228601" y="838200"/>
            <a:ext cx="11781367" cy="1170710"/>
          </a:xfrm>
        </p:spPr>
        <p:txBody>
          <a:bodyPr/>
          <a:lstStyle/>
          <a:p>
            <a:pPr marL="285750" indent="-285750">
              <a:defRPr/>
            </a:pPr>
            <a:r>
              <a:rPr lang="en-US" altLang="ko-KR" sz="2400" b="1" dirty="0">
                <a:effectLst/>
                <a:latin typeface="Arial" panose="020B0604020202020204" pitchFamily="34" charset="0"/>
              </a:rPr>
              <a:t>METRICS2.1 infrastructure </a:t>
            </a:r>
          </a:p>
          <a:p>
            <a:pPr marL="742950" lvl="1" indent="-285750">
              <a:defRPr/>
            </a:pPr>
            <a:r>
              <a:rPr lang="en-US" altLang="ko-KR" sz="2200" dirty="0">
                <a:solidFill>
                  <a:schemeClr val="tx1"/>
                </a:solidFill>
                <a:effectLst/>
                <a:latin typeface="Arial" panose="020B0604020202020204" pitchFamily="34" charset="0"/>
              </a:rPr>
              <a:t>An initiative of the IEEE CEDA Design Automation Technical Committee (DATC)</a:t>
            </a:r>
          </a:p>
          <a:p>
            <a:pPr marL="742950" lvl="1" indent="-285750">
              <a:defRPr/>
            </a:pPr>
            <a:r>
              <a:rPr lang="en-US" altLang="ko-KR" sz="2200" dirty="0">
                <a:solidFill>
                  <a:schemeClr val="tx1"/>
                </a:solidFill>
                <a:effectLst/>
                <a:latin typeface="Arial" panose="020B0604020202020204" pitchFamily="34" charset="0"/>
              </a:rPr>
              <a:t>Enables standardized metrics collection and design process recording </a:t>
            </a:r>
          </a:p>
          <a:p>
            <a:pPr marL="742950" lvl="1" indent="-285750">
              <a:defRPr/>
            </a:pPr>
            <a:r>
              <a:rPr lang="en-US" altLang="ko-KR" sz="2200" dirty="0">
                <a:solidFill>
                  <a:schemeClr val="tx1"/>
                </a:solidFill>
                <a:effectLst/>
                <a:latin typeface="Arial" panose="020B0604020202020204" pitchFamily="34" charset="0"/>
              </a:rPr>
              <a:t>We provide archives, reproducible config files and ML applications in the form of </a:t>
            </a:r>
            <a:r>
              <a:rPr lang="en-US" altLang="ko-KR" sz="2200" dirty="0" err="1">
                <a:solidFill>
                  <a:schemeClr val="tx1"/>
                </a:solidFill>
                <a:effectLst/>
                <a:latin typeface="Arial" panose="020B0604020202020204" pitchFamily="34" charset="0"/>
              </a:rPr>
              <a:t>Jupyter</a:t>
            </a:r>
            <a:r>
              <a:rPr lang="en-US" altLang="ko-KR" sz="2200" dirty="0">
                <a:solidFill>
                  <a:schemeClr val="tx1"/>
                </a:solidFill>
                <a:effectLst/>
                <a:latin typeface="Arial" panose="020B0604020202020204" pitchFamily="34" charset="0"/>
              </a:rPr>
              <a:t> notebooks</a:t>
            </a:r>
          </a:p>
          <a:p>
            <a:pPr marL="285750" indent="-285750">
              <a:defRPr/>
            </a:pPr>
            <a:r>
              <a:rPr lang="en-US" altLang="ko-KR" sz="2400" b="1" dirty="0">
                <a:effectLst/>
                <a:latin typeface="Arial" panose="020B0604020202020204" pitchFamily="34" charset="0"/>
              </a:rPr>
              <a:t>Flow Tuning (AutoTuner)</a:t>
            </a:r>
          </a:p>
          <a:p>
            <a:pPr marL="742950" lvl="1" indent="-285750">
              <a:defRPr/>
            </a:pPr>
            <a:r>
              <a:rPr lang="en-US" altLang="ko-KR" sz="2200" dirty="0">
                <a:effectLst/>
                <a:latin typeface="Arial" panose="020B0604020202020204" pitchFamily="34" charset="0"/>
              </a:rPr>
              <a:t>Open-source design flow autotuning framework</a:t>
            </a:r>
          </a:p>
          <a:p>
            <a:pPr marL="742950" lvl="1" indent="-285750">
              <a:defRPr/>
            </a:pPr>
            <a:r>
              <a:rPr lang="en-US" altLang="ko-KR" sz="2200" dirty="0">
                <a:effectLst/>
                <a:latin typeface="Arial" panose="020B0604020202020204" pitchFamily="34" charset="0"/>
              </a:rPr>
              <a:t>Supports synchronous/asynchronous parallelization, various search algorithms, and metrics collection using METRICS2.1</a:t>
            </a:r>
          </a:p>
          <a:p>
            <a:pPr marL="285750" indent="-285750">
              <a:defRPr/>
            </a:pPr>
            <a:r>
              <a:rPr lang="en-US" altLang="ko-KR" sz="2400" b="1" dirty="0">
                <a:effectLst/>
                <a:latin typeface="Arial" panose="020B0604020202020204" pitchFamily="34" charset="0"/>
              </a:rPr>
              <a:t>We invite you for collaboration!</a:t>
            </a:r>
          </a:p>
          <a:p>
            <a:pPr marL="742950" lvl="1" indent="-285750">
              <a:defRPr/>
            </a:pPr>
            <a:r>
              <a:rPr lang="en-US" altLang="ko-KR" sz="2200" dirty="0">
                <a:solidFill>
                  <a:schemeClr val="tx1"/>
                </a:solidFill>
                <a:latin typeface="Arial" panose="020B0604020202020204" pitchFamily="34" charset="0"/>
              </a:rPr>
              <a:t>METRICS2.1  </a:t>
            </a:r>
            <a:endParaRPr lang="en-US" altLang="ko-KR" sz="2200"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endParaRPr>
          </a:p>
          <a:p>
            <a:pPr marL="1200150" lvl="2" indent="-285750">
              <a:defRPr/>
            </a:pPr>
            <a:r>
              <a:rPr lang="en-US" altLang="ko-KR" sz="2200" u="sng" dirty="0">
                <a:solidFill>
                  <a:srgbClr val="0000FF"/>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https://github.com/ieee-ceda-datc/datc-rdf-Metrics4ML</a:t>
            </a:r>
            <a:endParaRPr lang="en-US" altLang="ko-KR" sz="2200" u="sng" dirty="0">
              <a:solidFill>
                <a:srgbClr val="0000FF"/>
              </a:solidFill>
              <a:effectLst/>
              <a:latin typeface="Arial" panose="020B0604020202020204" pitchFamily="34" charset="0"/>
            </a:endParaRPr>
          </a:p>
          <a:p>
            <a:pPr marL="742950" lvl="1" indent="-285750">
              <a:defRPr/>
            </a:pPr>
            <a:r>
              <a:rPr lang="en-US" altLang="ko-KR" sz="2200" dirty="0">
                <a:solidFill>
                  <a:schemeClr val="tx1"/>
                </a:solidFill>
                <a:effectLst/>
                <a:latin typeface="Arial" panose="020B0604020202020204" pitchFamily="34" charset="0"/>
              </a:rPr>
              <a:t>Flow Tuning (AutoTuner) </a:t>
            </a:r>
            <a:endParaRPr lang="en-US" altLang="ko-KR" sz="2200" u="sng" dirty="0">
              <a:solidFill>
                <a:srgbClr val="0000FF"/>
              </a:solidFill>
              <a:effectLst/>
              <a:latin typeface="Arial" panose="020B0604020202020204" pitchFamily="34" charset="0"/>
            </a:endParaRPr>
          </a:p>
          <a:p>
            <a:pPr marL="1200150" lvl="2" indent="-285750">
              <a:defRPr/>
            </a:pPr>
            <a:r>
              <a:rPr lang="en-US" altLang="ko-KR" sz="2200" u="sng" dirty="0">
                <a:solidFill>
                  <a:srgbClr val="0000FF"/>
                </a:solidFill>
                <a:effectLst/>
                <a:latin typeface="Arial" panose="020B0604020202020204" pitchFamily="34" charset="0"/>
              </a:rPr>
              <a:t>https://github.com/ieee-ceda-datc/datc-rdf-flow-tuner</a:t>
            </a:r>
          </a:p>
          <a:p>
            <a:pPr marL="0" indent="0">
              <a:buNone/>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285750" indent="-285750">
              <a:defRPr/>
            </a:pPr>
            <a:endParaRPr lang="en-US" altLang="ko-KR" sz="2000" b="1" dirty="0">
              <a:effectLst/>
              <a:latin typeface="Arial" panose="020B0604020202020204" pitchFamily="34" charset="0"/>
            </a:endParaRPr>
          </a:p>
          <a:p>
            <a:pPr marL="285750" indent="-285750">
              <a:defRPr/>
            </a:pPr>
            <a:endParaRPr lang="en-US" altLang="ko-KR" sz="2000" dirty="0">
              <a:effectLst/>
              <a:latin typeface="Arial" panose="020B0604020202020204" pitchFamily="34" charset="0"/>
            </a:endParaRPr>
          </a:p>
        </p:txBody>
      </p:sp>
      <p:sp>
        <p:nvSpPr>
          <p:cNvPr id="348" name="Google Shape;348;p7"/>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altLang="ko-KR" sz="3200" b="1" i="0" u="none" strike="noStrike" cap="none" dirty="0">
                <a:solidFill>
                  <a:srgbClr val="495E78"/>
                </a:solidFill>
                <a:latin typeface="Arial"/>
                <a:ea typeface="Arial"/>
                <a:cs typeface="Arial"/>
                <a:sym typeface="Arial"/>
              </a:rPr>
              <a:t>Summary</a:t>
            </a:r>
            <a:endParaRPr lang="en-US" altLang="ko-KR" sz="1400" b="0" i="0" u="none" strike="noStrike" cap="none" dirty="0">
              <a:solidFill>
                <a:srgbClr val="495E78"/>
              </a:solidFill>
              <a:latin typeface="Arial"/>
              <a:ea typeface="Arial"/>
              <a:cs typeface="Arial"/>
              <a:sym typeface="Arial"/>
            </a:endParaRPr>
          </a:p>
        </p:txBody>
      </p:sp>
    </p:spTree>
    <p:extLst>
      <p:ext uri="{BB962C8B-B14F-4D97-AF65-F5344CB8AC3E}">
        <p14:creationId xmlns:p14="http://schemas.microsoft.com/office/powerpoint/2010/main" val="2492087542"/>
      </p:ext>
    </p:extLst>
  </p:cSld>
  <p:clrMapOvr>
    <a:masterClrMapping/>
  </p:clrMapOvr>
  <mc:AlternateContent xmlns:mc="http://schemas.openxmlformats.org/markup-compatibility/2006" xmlns:p14="http://schemas.microsoft.com/office/powerpoint/2010/main">
    <mc:Choice Requires="p14">
      <p:transition spd="slow" p14:dur="2000" advTm="36280"/>
    </mc:Choice>
    <mc:Fallback xmlns="">
      <p:transition spd="slow" advTm="362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3"/>
          <p:cNvSpPr txBox="1">
            <a:spLocks noGrp="1"/>
          </p:cNvSpPr>
          <p:nvPr>
            <p:ph type="body" idx="1"/>
          </p:nvPr>
        </p:nvSpPr>
        <p:spPr>
          <a:xfrm>
            <a:off x="143902" y="4197892"/>
            <a:ext cx="11769424" cy="2560095"/>
          </a:xfrm>
          <a:prstGeom prst="rect">
            <a:avLst/>
          </a:prstGeom>
          <a:noFill/>
          <a:ln>
            <a:noFill/>
          </a:ln>
        </p:spPr>
        <p:txBody>
          <a:bodyPr spcFirstLastPara="1" wrap="square" lIns="91425" tIns="45700" rIns="91425" bIns="45700" anchor="t" anchorCtr="0">
            <a:noAutofit/>
          </a:bodyPr>
          <a:lstStyle/>
          <a:p>
            <a:pPr lvl="1">
              <a:spcBef>
                <a:spcPts val="600"/>
              </a:spcBef>
            </a:pPr>
            <a:endParaRPr lang="en-US" altLang="en-US" sz="2400" dirty="0"/>
          </a:p>
          <a:p>
            <a:r>
              <a:rPr lang="en-US" altLang="en-US" sz="2400" b="1" dirty="0"/>
              <a:t>METRICS 1.0 </a:t>
            </a:r>
            <a:r>
              <a:rPr lang="en-US" altLang="en-US" sz="2400" dirty="0"/>
              <a:t>(1999; DAC00, ISQED01)</a:t>
            </a:r>
          </a:p>
          <a:p>
            <a:pPr lvl="1"/>
            <a:r>
              <a:rPr lang="en-US" altLang="ko-KR" sz="2400" b="1" dirty="0"/>
              <a:t>“Measure to Improve”   </a:t>
            </a:r>
            <a:r>
              <a:rPr lang="en-US" altLang="ko-KR" sz="2400" dirty="0">
                <a:solidFill>
                  <a:srgbClr val="0070C0"/>
                </a:solidFill>
                <a:hlinkClick r:id="rId3"/>
              </a:rPr>
              <a:t>http://vlsicad.ucsd.edu/GSRC/metrics</a:t>
            </a:r>
            <a:r>
              <a:rPr lang="en-US" altLang="ko-KR" sz="2400" dirty="0">
                <a:solidFill>
                  <a:srgbClr val="0070C0"/>
                </a:solidFill>
              </a:rPr>
              <a:t> </a:t>
            </a:r>
          </a:p>
          <a:p>
            <a:r>
              <a:rPr lang="en-US" altLang="ko-KR" sz="2400" b="1" dirty="0"/>
              <a:t>METRICS 2.0 </a:t>
            </a:r>
            <a:r>
              <a:rPr lang="en-US" altLang="ko-KR" sz="2400" dirty="0"/>
              <a:t>(</a:t>
            </a:r>
            <a:r>
              <a:rPr lang="en-US" altLang="ko-KR" sz="2400" dirty="0">
                <a:hlinkClick r:id="rId4"/>
              </a:rPr>
              <a:t>WOSET-2018</a:t>
            </a:r>
            <a:r>
              <a:rPr lang="en-US" altLang="ko-KR" sz="2400" dirty="0"/>
              <a:t>) was proposed as an update of </a:t>
            </a:r>
            <a:r>
              <a:rPr lang="en-US" altLang="ko-KR" sz="2400" b="1" dirty="0"/>
              <a:t>METRICS 1.0</a:t>
            </a:r>
          </a:p>
          <a:p>
            <a:r>
              <a:rPr lang="en-US" altLang="ko-KR" sz="2400" b="1" dirty="0"/>
              <a:t>METRICS2.1</a:t>
            </a:r>
            <a:r>
              <a:rPr lang="en-US" altLang="ko-KR" sz="2400" dirty="0"/>
              <a:t> is proposed as an extension to </a:t>
            </a:r>
            <a:r>
              <a:rPr lang="en-US" altLang="ko-KR" sz="2400" b="1" dirty="0"/>
              <a:t>METRICS 2.0</a:t>
            </a:r>
            <a:endParaRPr lang="en-US" altLang="en-US" sz="2400" dirty="0"/>
          </a:p>
          <a:p>
            <a:endParaRPr lang="en-US" altLang="ko-KR" sz="2400" b="1" dirty="0"/>
          </a:p>
          <a:p>
            <a:pPr marL="749300" lvl="1" indent="-292100">
              <a:spcBef>
                <a:spcPts val="0"/>
              </a:spcBef>
              <a:buSzPts val="2300"/>
            </a:pPr>
            <a:endParaRPr lang="en-US" sz="2400" dirty="0">
              <a:solidFill>
                <a:schemeClr val="dk1"/>
              </a:solidFill>
            </a:endParaRPr>
          </a:p>
        </p:txBody>
      </p:sp>
      <p:sp>
        <p:nvSpPr>
          <p:cNvPr id="52" name="Google Shape;52;p13"/>
          <p:cNvSpPr txBox="1"/>
          <p:nvPr/>
        </p:nvSpPr>
        <p:spPr>
          <a:xfrm>
            <a:off x="143902" y="100012"/>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Arial"/>
                <a:cs typeface="Arial"/>
                <a:sym typeface="Arial"/>
              </a:rPr>
              <a:t>“METRICS”           </a:t>
            </a:r>
            <a:r>
              <a:rPr kumimoji="0" lang="en-US" sz="3200" b="1" i="0" u="none" strike="noStrike" kern="0" cap="none" spc="0" normalizeH="0" baseline="0" noProof="0" dirty="0">
                <a:ln>
                  <a:noFill/>
                </a:ln>
                <a:solidFill>
                  <a:srgbClr val="0070C0"/>
                </a:solidFill>
                <a:effectLst/>
                <a:uLnTx/>
                <a:uFillTx/>
                <a:latin typeface="Arial"/>
                <a:cs typeface="Arial"/>
                <a:sym typeface="Arial"/>
              </a:rPr>
              <a:t>(DAC00, ISQED01)</a:t>
            </a:r>
            <a:endParaRPr kumimoji="0" sz="3200" b="1" i="0" u="none" strike="noStrike" kern="0" cap="none" spc="0" normalizeH="0" baseline="0" noProof="0" dirty="0">
              <a:ln>
                <a:noFill/>
              </a:ln>
              <a:solidFill>
                <a:srgbClr val="0070C0"/>
              </a:solidFill>
              <a:effectLst/>
              <a:uLnTx/>
              <a:uFillTx/>
              <a:latin typeface="Arial"/>
              <a:ea typeface="Arial"/>
              <a:cs typeface="Arial"/>
              <a:sym typeface="Arial"/>
            </a:endParaRPr>
          </a:p>
        </p:txBody>
      </p:sp>
      <p:pic>
        <p:nvPicPr>
          <p:cNvPr id="4" name="Picture 3">
            <a:extLst>
              <a:ext uri="{FF2B5EF4-FFF2-40B4-BE49-F238E27FC236}">
                <a16:creationId xmlns:a16="http://schemas.microsoft.com/office/drawing/2014/main" id="{A2FD876A-A449-4CF0-9C55-27ECD9E53D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405" y="881784"/>
            <a:ext cx="9392351" cy="303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245117"/>
      </p:ext>
    </p:extLst>
  </p:cSld>
  <p:clrMapOvr>
    <a:masterClrMapping/>
  </p:clrMapOvr>
  <mc:AlternateContent xmlns:mc="http://schemas.openxmlformats.org/markup-compatibility/2006" xmlns:p14="http://schemas.microsoft.com/office/powerpoint/2010/main">
    <mc:Choice Requires="p14">
      <p:transition spd="slow" p14:dur="2000" advTm="43409"/>
    </mc:Choice>
    <mc:Fallback xmlns="">
      <p:transition spd="slow" advTm="4340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8"/>
          <p:cNvSpPr txBox="1">
            <a:spLocks noGrp="1"/>
          </p:cNvSpPr>
          <p:nvPr>
            <p:ph type="title"/>
          </p:nvPr>
        </p:nvSpPr>
        <p:spPr>
          <a:xfrm>
            <a:off x="914400" y="2506524"/>
            <a:ext cx="10363200" cy="114300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F497D"/>
              </a:buClr>
              <a:buSzPts val="3600"/>
              <a:buFont typeface="Arial"/>
              <a:buNone/>
            </a:pPr>
            <a:r>
              <a:rPr lang="en-US" sz="3240" dirty="0">
                <a:solidFill>
                  <a:srgbClr val="495E78"/>
                </a:solidFill>
              </a:rPr>
              <a:t>THANK YOU !   (Questions / </a:t>
            </a:r>
            <a:r>
              <a:rPr lang="en-US" sz="3240" dirty="0" err="1">
                <a:solidFill>
                  <a:srgbClr val="495E78"/>
                </a:solidFill>
              </a:rPr>
              <a:t>Followups</a:t>
            </a:r>
            <a:r>
              <a:rPr lang="en-US" sz="3240" dirty="0">
                <a:solidFill>
                  <a:srgbClr val="495E78"/>
                </a:solidFill>
              </a:rPr>
              <a:t>?)</a:t>
            </a:r>
            <a:endParaRPr sz="3600" dirty="0">
              <a:solidFill>
                <a:srgbClr val="495E78"/>
              </a:solidFill>
            </a:endParaRPr>
          </a:p>
        </p:txBody>
      </p:sp>
      <p:sp>
        <p:nvSpPr>
          <p:cNvPr id="3" name="Google Shape;143;p38">
            <a:extLst>
              <a:ext uri="{FF2B5EF4-FFF2-40B4-BE49-F238E27FC236}">
                <a16:creationId xmlns:a16="http://schemas.microsoft.com/office/drawing/2014/main" id="{2A80ED14-A6A6-464C-B11A-CEE1BF5E4117}"/>
              </a:ext>
            </a:extLst>
          </p:cNvPr>
          <p:cNvSpPr txBox="1">
            <a:spLocks/>
          </p:cNvSpPr>
          <p:nvPr/>
        </p:nvSpPr>
        <p:spPr>
          <a:xfrm>
            <a:off x="1255058" y="4218782"/>
            <a:ext cx="10022541" cy="11430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F497D"/>
              </a:buClr>
              <a:buSzPts val="4000"/>
              <a:buFont typeface="Arial"/>
              <a:buNone/>
              <a:defRPr sz="4000" b="1" i="0" u="none" strike="noStrike" cap="none">
                <a:solidFill>
                  <a:srgbClr val="1F497D"/>
                </a:solidFill>
                <a:latin typeface="Arial"/>
                <a:ea typeface="Arial"/>
                <a:cs typeface="Arial"/>
                <a:sym typeface="Arial"/>
              </a:defRPr>
            </a:lvl1pPr>
            <a:lvl2pPr marR="0" lvl="1"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6pPr>
            <a:lvl7pPr marR="0" lvl="6"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7pPr>
            <a:lvl8pPr marR="0" lvl="7"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8pPr>
            <a:lvl9pPr marR="0" lvl="8" algn="l" rtl="0">
              <a:lnSpc>
                <a:spcPct val="90000"/>
              </a:lnSpc>
              <a:spcBef>
                <a:spcPts val="0"/>
              </a:spcBef>
              <a:spcAft>
                <a:spcPts val="0"/>
              </a:spcAft>
              <a:buClr>
                <a:srgbClr val="254061"/>
              </a:buClr>
              <a:buSzPts val="3200"/>
              <a:buFont typeface="Arial"/>
              <a:buNone/>
              <a:defRPr sz="3200" b="1" i="0" u="none" strike="noStrike" cap="none">
                <a:solidFill>
                  <a:srgbClr val="254061"/>
                </a:solidFill>
                <a:latin typeface="Arial"/>
                <a:ea typeface="Arial"/>
                <a:cs typeface="Arial"/>
                <a:sym typeface="Arial"/>
              </a:defRPr>
            </a:lvl9pPr>
          </a:lstStyle>
          <a:p>
            <a:pPr algn="l">
              <a:buSzPts val="3600"/>
            </a:pPr>
            <a:r>
              <a:rPr lang="en-US" sz="2000" b="0" dirty="0">
                <a:solidFill>
                  <a:srgbClr val="495E78"/>
                </a:solidFill>
              </a:rPr>
              <a:t>We thank the </a:t>
            </a:r>
            <a:r>
              <a:rPr lang="en-US" sz="2000" b="0" dirty="0" err="1">
                <a:solidFill>
                  <a:srgbClr val="495E78"/>
                </a:solidFill>
              </a:rPr>
              <a:t>OpenROAD</a:t>
            </a:r>
            <a:r>
              <a:rPr lang="en-US" sz="2000" b="0" dirty="0">
                <a:solidFill>
                  <a:srgbClr val="495E78"/>
                </a:solidFill>
              </a:rPr>
              <a:t> team and the IEEE CEDA Design Automation Technical Committee for many helpful interactions.</a:t>
            </a:r>
          </a:p>
          <a:p>
            <a:pPr algn="l">
              <a:buSzPts val="3600"/>
            </a:pPr>
            <a:endParaRPr lang="en-US" sz="2000" b="0" dirty="0">
              <a:solidFill>
                <a:srgbClr val="495E78"/>
              </a:solidFill>
            </a:endParaRPr>
          </a:p>
          <a:p>
            <a:pPr algn="l">
              <a:buSzPts val="3600"/>
            </a:pPr>
            <a:r>
              <a:rPr lang="en-US" sz="2000" b="0" dirty="0">
                <a:solidFill>
                  <a:srgbClr val="495E78"/>
                </a:solidFill>
              </a:rPr>
              <a:t>This work is supported in part by the U.S. National Science Foundation (CCF-2112665) and the U.S. Defense Advanced Research Projects Agency (HR0011-18-2-0032). </a:t>
            </a:r>
            <a:r>
              <a:rPr lang="en-US" sz="2000" b="0" dirty="0">
                <a:solidFill>
                  <a:srgbClr val="495E78"/>
                </a:solidFill>
                <a:hlinkClick r:id="rId3"/>
              </a:rPr>
              <a:t>https://theopenroadproject.org</a:t>
            </a:r>
            <a:r>
              <a:rPr lang="en-US" sz="2000" b="0" dirty="0">
                <a:solidFill>
                  <a:srgbClr val="495E78"/>
                </a:solidFill>
              </a:rPr>
              <a:t>    </a:t>
            </a:r>
            <a:r>
              <a:rPr lang="en-US" sz="2000" b="0" dirty="0">
                <a:solidFill>
                  <a:srgbClr val="495E78"/>
                </a:solidFill>
                <a:hlinkClick r:id="rId4"/>
              </a:rPr>
              <a:t>https://tilos.ai</a:t>
            </a:r>
            <a:r>
              <a:rPr lang="en-US" sz="2000" b="0" dirty="0">
                <a:solidFill>
                  <a:srgbClr val="495E78"/>
                </a:solidFill>
              </a:rPr>
              <a:t>   </a:t>
            </a:r>
            <a:r>
              <a:rPr lang="en-US" sz="2000" b="0" dirty="0">
                <a:solidFill>
                  <a:srgbClr val="495E78"/>
                </a:solidFill>
                <a:hlinkClick r:id="rId5"/>
              </a:rPr>
              <a:t>https://vlsicad.ucsd.edu</a:t>
            </a:r>
            <a:r>
              <a:rPr lang="en-US" sz="2000" b="0" dirty="0">
                <a:solidFill>
                  <a:srgbClr val="495E78"/>
                </a:solidFill>
              </a:rPr>
              <a:t> </a:t>
            </a:r>
          </a:p>
        </p:txBody>
      </p:sp>
    </p:spTree>
    <p:extLst>
      <p:ext uri="{BB962C8B-B14F-4D97-AF65-F5344CB8AC3E}">
        <p14:creationId xmlns:p14="http://schemas.microsoft.com/office/powerpoint/2010/main" val="2791264554"/>
      </p:ext>
    </p:extLst>
  </p:cSld>
  <p:clrMapOvr>
    <a:masterClrMapping/>
  </p:clrMapOvr>
  <mc:AlternateContent xmlns:mc="http://schemas.openxmlformats.org/markup-compatibility/2006" xmlns:p14="http://schemas.microsoft.com/office/powerpoint/2010/main">
    <mc:Choice Requires="p14">
      <p:transition spd="slow" p14:dur="2000" advTm="4375"/>
    </mc:Choice>
    <mc:Fallback xmlns="">
      <p:transition spd="slow" advTm="437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8"/>
          <p:cNvSpPr txBox="1">
            <a:spLocks noGrp="1"/>
          </p:cNvSpPr>
          <p:nvPr>
            <p:ph type="title"/>
          </p:nvPr>
        </p:nvSpPr>
        <p:spPr>
          <a:xfrm>
            <a:off x="914400" y="2506524"/>
            <a:ext cx="10363200" cy="114300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F497D"/>
              </a:buClr>
              <a:buSzPts val="3600"/>
              <a:buFont typeface="Arial"/>
              <a:buNone/>
            </a:pPr>
            <a:r>
              <a:rPr lang="en-US" sz="3240" dirty="0">
                <a:solidFill>
                  <a:srgbClr val="495E78"/>
                </a:solidFill>
              </a:rPr>
              <a:t>(BACKUP)</a:t>
            </a:r>
            <a:endParaRPr sz="3600" dirty="0">
              <a:solidFill>
                <a:srgbClr val="495E78"/>
              </a:solidFill>
            </a:endParaRPr>
          </a:p>
        </p:txBody>
      </p:sp>
    </p:spTree>
    <p:extLst>
      <p:ext uri="{BB962C8B-B14F-4D97-AF65-F5344CB8AC3E}">
        <p14:creationId xmlns:p14="http://schemas.microsoft.com/office/powerpoint/2010/main" val="2724255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8"/>
          <p:cNvSpPr txBox="1"/>
          <p:nvPr/>
        </p:nvSpPr>
        <p:spPr>
          <a:xfrm>
            <a:off x="142874" y="100013"/>
            <a:ext cx="12049125" cy="496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dirty="0">
                <a:solidFill>
                  <a:srgbClr val="495E78"/>
                </a:solidFill>
                <a:latin typeface="Arial"/>
                <a:ea typeface="Arial"/>
                <a:cs typeface="Arial"/>
                <a:sym typeface="Arial"/>
              </a:rPr>
              <a:t>Search Algorithm Usage Strategy: Considerations (3)</a:t>
            </a:r>
            <a:endParaRPr sz="1400" b="0" i="0" u="none" strike="noStrike" cap="none" dirty="0">
              <a:solidFill>
                <a:srgbClr val="495E78"/>
              </a:solidFill>
              <a:latin typeface="Arial"/>
              <a:ea typeface="Arial"/>
              <a:cs typeface="Arial"/>
              <a:sym typeface="Arial"/>
            </a:endParaRPr>
          </a:p>
        </p:txBody>
      </p:sp>
      <p:sp>
        <p:nvSpPr>
          <p:cNvPr id="266" name="Google Shape;266;p48"/>
          <p:cNvSpPr txBox="1"/>
          <p:nvPr/>
        </p:nvSpPr>
        <p:spPr>
          <a:xfrm>
            <a:off x="142874" y="953311"/>
            <a:ext cx="7832284" cy="5253279"/>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85000"/>
              </a:lnSpc>
              <a:spcBef>
                <a:spcPts val="1000"/>
              </a:spcBef>
              <a:spcAft>
                <a:spcPts val="0"/>
              </a:spcAft>
              <a:buClr>
                <a:srgbClr val="C00000"/>
              </a:buClr>
              <a:buSzPts val="2800"/>
              <a:buFont typeface="Arial"/>
              <a:buChar char="•"/>
            </a:pPr>
            <a:r>
              <a:rPr lang="en-US" sz="2800" b="0" i="0" u="none" strike="noStrike" cap="none" dirty="0">
                <a:solidFill>
                  <a:srgbClr val="000000"/>
                </a:solidFill>
                <a:latin typeface="Arial"/>
                <a:ea typeface="Arial"/>
                <a:cs typeface="Arial"/>
                <a:sym typeface="Arial"/>
              </a:rPr>
              <a:t>CAD tool </a:t>
            </a:r>
            <a:r>
              <a:rPr lang="en-US" sz="2800" dirty="0"/>
              <a:t>n</a:t>
            </a:r>
            <a:r>
              <a:rPr lang="en-US" sz="2800" b="0" i="0" u="none" strike="noStrike" cap="none" dirty="0">
                <a:solidFill>
                  <a:srgbClr val="000000"/>
                </a:solidFill>
                <a:latin typeface="Arial"/>
                <a:ea typeface="Arial"/>
                <a:cs typeface="Arial"/>
                <a:sym typeface="Arial"/>
              </a:rPr>
              <a:t>oise </a:t>
            </a:r>
            <a:r>
              <a:rPr lang="en-US" sz="2800" dirty="0"/>
              <a:t>c</a:t>
            </a:r>
            <a:r>
              <a:rPr lang="en-US" sz="2800" b="0" i="0" u="none" strike="noStrike" cap="none" dirty="0">
                <a:solidFill>
                  <a:srgbClr val="000000"/>
                </a:solidFill>
                <a:latin typeface="Arial"/>
                <a:ea typeface="Arial"/>
                <a:cs typeface="Arial"/>
                <a:sym typeface="Arial"/>
              </a:rPr>
              <a:t>onsideration </a:t>
            </a:r>
            <a:endParaRPr sz="28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RTL-to-GDS domain produces the same results from the same hyperparameter if the CAD tool is deterministic</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However, the final </a:t>
            </a:r>
            <a:r>
              <a:rPr lang="en-US" sz="2400" b="0" i="0" u="none" strike="noStrike" cap="none" dirty="0" err="1">
                <a:solidFill>
                  <a:srgbClr val="000000"/>
                </a:solidFill>
                <a:latin typeface="Arial"/>
                <a:ea typeface="Arial"/>
                <a:cs typeface="Arial"/>
                <a:sym typeface="Arial"/>
              </a:rPr>
              <a:t>QoR</a:t>
            </a:r>
            <a:r>
              <a:rPr lang="en-US" sz="2400" b="0" i="0" u="none" strike="noStrike" cap="none" dirty="0">
                <a:solidFill>
                  <a:srgbClr val="000000"/>
                </a:solidFill>
                <a:latin typeface="Arial"/>
                <a:ea typeface="Arial"/>
                <a:cs typeface="Arial"/>
                <a:sym typeface="Arial"/>
              </a:rPr>
              <a:t> may can vary by very small variations in input values (“chaotic” behavior of CAD tools)</a:t>
            </a:r>
            <a:endParaRPr sz="1400" b="0" i="0" u="none" strike="noStrike" cap="none" dirty="0">
              <a:solidFill>
                <a:srgbClr val="000000"/>
              </a:solidFill>
              <a:latin typeface="Arial"/>
              <a:ea typeface="Arial"/>
              <a:cs typeface="Arial"/>
              <a:sym typeface="Arial"/>
            </a:endParaRPr>
          </a:p>
          <a:p>
            <a:pPr marL="914400" marR="0" lvl="1" indent="-406400" algn="l" rtl="0">
              <a:lnSpc>
                <a:spcPct val="85000"/>
              </a:lnSpc>
              <a:spcBef>
                <a:spcPts val="1000"/>
              </a:spcBef>
              <a:spcAft>
                <a:spcPts val="0"/>
              </a:spcAft>
              <a:buClr>
                <a:srgbClr val="C00000"/>
              </a:buClr>
              <a:buSzPts val="2800"/>
              <a:buFont typeface="Arial"/>
              <a:buChar char="•"/>
            </a:pPr>
            <a:r>
              <a:rPr lang="en-US" sz="2400" b="0" i="0" u="none" strike="noStrike" cap="none" dirty="0">
                <a:solidFill>
                  <a:srgbClr val="000000"/>
                </a:solidFill>
                <a:latin typeface="Arial"/>
                <a:ea typeface="Arial"/>
                <a:cs typeface="Arial"/>
                <a:sym typeface="Arial"/>
              </a:rPr>
              <a:t>Inspired by common ML training, training the score </a:t>
            </a:r>
            <a:r>
              <a:rPr lang="en-US" sz="2400" b="1" i="0" u="none" strike="noStrike" cap="none" dirty="0">
                <a:solidFill>
                  <a:srgbClr val="C00000"/>
                </a:solidFill>
                <a:latin typeface="Arial"/>
                <a:ea typeface="Arial"/>
                <a:cs typeface="Arial"/>
                <a:sym typeface="Arial"/>
              </a:rPr>
              <a:t>by noising the </a:t>
            </a:r>
            <a:r>
              <a:rPr lang="en-US" sz="2400" b="1" i="0" u="none" strike="noStrike" cap="none" dirty="0" err="1">
                <a:solidFill>
                  <a:srgbClr val="C00000"/>
                </a:solidFill>
                <a:latin typeface="Arial"/>
                <a:ea typeface="Arial"/>
                <a:cs typeface="Arial"/>
                <a:sym typeface="Arial"/>
              </a:rPr>
              <a:t>QoR</a:t>
            </a:r>
            <a:r>
              <a:rPr lang="en-US" sz="2400" b="1" i="0" u="none" strike="noStrike" cap="none" dirty="0">
                <a:solidFill>
                  <a:srgbClr val="C00000"/>
                </a:solidFill>
                <a:latin typeface="Arial"/>
                <a:ea typeface="Arial"/>
                <a:cs typeface="Arial"/>
                <a:sym typeface="Arial"/>
              </a:rPr>
              <a:t> metric </a:t>
            </a:r>
            <a:r>
              <a:rPr lang="en-US" sz="2400" b="0" i="0" u="none" strike="noStrike" cap="none" dirty="0">
                <a:solidFill>
                  <a:srgbClr val="000000"/>
                </a:solidFill>
                <a:latin typeface="Arial"/>
                <a:ea typeface="Arial"/>
                <a:cs typeface="Arial"/>
                <a:sym typeface="Arial"/>
              </a:rPr>
              <a:t>for input parameter set</a:t>
            </a:r>
            <a:endParaRPr sz="1400" b="0" i="0" u="none" strike="noStrike" cap="none" dirty="0">
              <a:solidFill>
                <a:srgbClr val="000000"/>
              </a:solidFill>
              <a:latin typeface="Arial"/>
              <a:ea typeface="Arial"/>
              <a:cs typeface="Arial"/>
              <a:sym typeface="Arial"/>
            </a:endParaRPr>
          </a:p>
          <a:p>
            <a:pPr marL="1371600" marR="0" lvl="2" indent="-406400" algn="l" rtl="0">
              <a:lnSpc>
                <a:spcPct val="85000"/>
              </a:lnSpc>
              <a:spcBef>
                <a:spcPts val="1000"/>
              </a:spcBef>
              <a:spcAft>
                <a:spcPts val="0"/>
              </a:spcAft>
              <a:buClr>
                <a:srgbClr val="C00000"/>
              </a:buClr>
              <a:buSzPts val="2800"/>
              <a:buFont typeface="Arial"/>
              <a:buChar char="•"/>
            </a:pPr>
            <a:r>
              <a:rPr lang="en-US" sz="2000" b="0" i="0" u="none" strike="noStrike" cap="none" dirty="0">
                <a:solidFill>
                  <a:srgbClr val="000000"/>
                </a:solidFill>
                <a:latin typeface="Arial"/>
                <a:ea typeface="Arial"/>
                <a:cs typeface="Arial"/>
                <a:sym typeface="Arial"/>
              </a:rPr>
              <a:t>Magnitude of the noise can be determined by </a:t>
            </a:r>
            <a:br>
              <a:rPr lang="en-US" sz="20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pre-experimental data</a:t>
            </a:r>
            <a:endParaRPr sz="1400" b="0" i="0" u="none" strike="noStrike" cap="none" dirty="0">
              <a:solidFill>
                <a:srgbClr val="000000"/>
              </a:solidFill>
              <a:latin typeface="Arial"/>
              <a:ea typeface="Arial"/>
              <a:cs typeface="Arial"/>
              <a:sym typeface="Arial"/>
            </a:endParaRPr>
          </a:p>
          <a:p>
            <a:pPr marL="1371600" marR="0" lvl="2" indent="-406400" algn="l" rtl="0">
              <a:lnSpc>
                <a:spcPct val="85000"/>
              </a:lnSpc>
              <a:spcBef>
                <a:spcPts val="1000"/>
              </a:spcBef>
              <a:spcAft>
                <a:spcPts val="0"/>
              </a:spcAft>
              <a:buClr>
                <a:srgbClr val="C00000"/>
              </a:buClr>
              <a:buSzPts val="2800"/>
              <a:buFont typeface="Arial"/>
              <a:buChar char="•"/>
            </a:pPr>
            <a:r>
              <a:rPr lang="en-US" sz="2000" b="0" i="0" u="none" strike="noStrike" cap="none" dirty="0">
                <a:solidFill>
                  <a:srgbClr val="000000"/>
                </a:solidFill>
                <a:latin typeface="Arial"/>
                <a:ea typeface="Arial"/>
                <a:cs typeface="Arial"/>
                <a:sym typeface="Arial"/>
              </a:rPr>
              <a:t>Moreover, we can analyze tuning tendencies according to the magnitude of the noise</a:t>
            </a:r>
            <a:endParaRPr sz="1400" b="0" i="0" u="none" strike="noStrike" cap="none" dirty="0">
              <a:solidFill>
                <a:srgbClr val="000000"/>
              </a:solidFill>
              <a:latin typeface="Arial"/>
              <a:ea typeface="Arial"/>
              <a:cs typeface="Arial"/>
              <a:sym typeface="Arial"/>
            </a:endParaRPr>
          </a:p>
          <a:p>
            <a:pPr marL="914400" marR="0" lvl="1" indent="-228600" algn="l" rtl="0">
              <a:lnSpc>
                <a:spcPct val="85000"/>
              </a:lnSpc>
              <a:spcBef>
                <a:spcPts val="1000"/>
              </a:spcBef>
              <a:spcAft>
                <a:spcPts val="0"/>
              </a:spcAft>
              <a:buClr>
                <a:srgbClr val="C00000"/>
              </a:buClr>
              <a:buSzPts val="2800"/>
              <a:buFont typeface="Arial"/>
              <a:buNone/>
            </a:pPr>
            <a:endParaRPr sz="2800" b="0" i="0" u="none" strike="noStrike" cap="none" dirty="0">
              <a:solidFill>
                <a:srgbClr val="000000"/>
              </a:solidFill>
              <a:latin typeface="Arial"/>
              <a:ea typeface="Arial"/>
              <a:cs typeface="Arial"/>
              <a:sym typeface="Arial"/>
            </a:endParaRPr>
          </a:p>
        </p:txBody>
      </p:sp>
      <p:grpSp>
        <p:nvGrpSpPr>
          <p:cNvPr id="267" name="Google Shape;267;p48"/>
          <p:cNvGrpSpPr/>
          <p:nvPr/>
        </p:nvGrpSpPr>
        <p:grpSpPr>
          <a:xfrm>
            <a:off x="7901789" y="953311"/>
            <a:ext cx="4147337" cy="3316539"/>
            <a:chOff x="523803" y="1502796"/>
            <a:chExt cx="4699975" cy="3758472"/>
          </a:xfrm>
        </p:grpSpPr>
        <p:pic>
          <p:nvPicPr>
            <p:cNvPr id="268" name="Google Shape;268;p48"/>
            <p:cNvPicPr preferRelativeResize="0"/>
            <p:nvPr/>
          </p:nvPicPr>
          <p:blipFill rotWithShape="1">
            <a:blip r:embed="rId3">
              <a:alphaModFix/>
            </a:blip>
            <a:srcRect l="3249" t="7358" r="7438" b="1269"/>
            <a:stretch/>
          </p:blipFill>
          <p:spPr>
            <a:xfrm>
              <a:off x="845376" y="1579252"/>
              <a:ext cx="4253551" cy="3263705"/>
            </a:xfrm>
            <a:prstGeom prst="rect">
              <a:avLst/>
            </a:prstGeom>
            <a:noFill/>
            <a:ln>
              <a:noFill/>
            </a:ln>
          </p:spPr>
        </p:pic>
        <p:sp>
          <p:nvSpPr>
            <p:cNvPr id="269" name="Google Shape;269;p48"/>
            <p:cNvSpPr txBox="1"/>
            <p:nvPr/>
          </p:nvSpPr>
          <p:spPr>
            <a:xfrm>
              <a:off x="2972151" y="1872128"/>
              <a:ext cx="17363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each line: trial</a:t>
              </a:r>
              <a:endParaRPr sz="1800" b="1" i="0" u="none" strike="noStrike" cap="none">
                <a:solidFill>
                  <a:srgbClr val="000000"/>
                </a:solidFill>
                <a:latin typeface="Arial"/>
                <a:ea typeface="Arial"/>
                <a:cs typeface="Arial"/>
                <a:sym typeface="Arial"/>
              </a:endParaRPr>
            </a:p>
          </p:txBody>
        </p:sp>
        <p:sp>
          <p:nvSpPr>
            <p:cNvPr id="270" name="Google Shape;270;p48"/>
            <p:cNvSpPr txBox="1"/>
            <p:nvPr/>
          </p:nvSpPr>
          <p:spPr>
            <a:xfrm>
              <a:off x="523803" y="1502796"/>
              <a:ext cx="8002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score</a:t>
              </a:r>
              <a:endParaRPr sz="1800" b="1" i="0" u="none" strike="noStrike" cap="none">
                <a:solidFill>
                  <a:srgbClr val="000000"/>
                </a:solidFill>
                <a:latin typeface="Arial"/>
                <a:ea typeface="Arial"/>
                <a:cs typeface="Arial"/>
                <a:sym typeface="Arial"/>
              </a:endParaRPr>
            </a:p>
          </p:txBody>
        </p:sp>
        <p:sp>
          <p:nvSpPr>
            <p:cNvPr id="271" name="Google Shape;271;p48"/>
            <p:cNvSpPr txBox="1"/>
            <p:nvPr/>
          </p:nvSpPr>
          <p:spPr>
            <a:xfrm>
              <a:off x="4455490" y="4608187"/>
              <a:ext cx="768288" cy="4184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step</a:t>
              </a:r>
              <a:endParaRPr sz="1800" b="1" i="0" u="none" strike="noStrike" cap="none" dirty="0">
                <a:solidFill>
                  <a:srgbClr val="000000"/>
                </a:solidFill>
                <a:latin typeface="Arial"/>
                <a:ea typeface="Arial"/>
                <a:cs typeface="Arial"/>
                <a:sym typeface="Arial"/>
              </a:endParaRPr>
            </a:p>
          </p:txBody>
        </p:sp>
        <p:sp>
          <p:nvSpPr>
            <p:cNvPr id="272" name="Google Shape;272;p48"/>
            <p:cNvSpPr txBox="1"/>
            <p:nvPr/>
          </p:nvSpPr>
          <p:spPr>
            <a:xfrm>
              <a:off x="2000971" y="4891936"/>
              <a:ext cx="245451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common ML training</a:t>
              </a:r>
              <a:endParaRPr sz="1800" b="1"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1"/>
          <p:cNvSpPr txBox="1"/>
          <p:nvPr/>
        </p:nvSpPr>
        <p:spPr>
          <a:xfrm>
            <a:off x="142874" y="100013"/>
            <a:ext cx="12049125" cy="49633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dirty="0">
                <a:solidFill>
                  <a:srgbClr val="495E78"/>
                </a:solidFill>
                <a:latin typeface="Arial"/>
                <a:ea typeface="Arial"/>
                <a:cs typeface="Arial"/>
                <a:sym typeface="Arial"/>
              </a:rPr>
              <a:t>Backup – Search Algorithms in Ray/Tune API </a:t>
            </a:r>
            <a:endParaRPr sz="1400" b="0" i="0" u="none" strike="noStrike" cap="none" dirty="0">
              <a:solidFill>
                <a:srgbClr val="495E78"/>
              </a:solidFill>
              <a:latin typeface="Arial"/>
              <a:ea typeface="Arial"/>
              <a:cs typeface="Arial"/>
              <a:sym typeface="Arial"/>
            </a:endParaRPr>
          </a:p>
        </p:txBody>
      </p:sp>
      <p:sp>
        <p:nvSpPr>
          <p:cNvPr id="294" name="Google Shape;294;p51"/>
          <p:cNvSpPr txBox="1"/>
          <p:nvPr/>
        </p:nvSpPr>
        <p:spPr>
          <a:xfrm>
            <a:off x="142874" y="855875"/>
            <a:ext cx="11591397" cy="5253279"/>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85000"/>
              </a:lnSpc>
              <a:spcBef>
                <a:spcPts val="1000"/>
              </a:spcBef>
              <a:spcAft>
                <a:spcPts val="0"/>
              </a:spcAft>
              <a:buClr>
                <a:srgbClr val="C00000"/>
              </a:buClr>
              <a:buSzPts val="2800"/>
              <a:buFont typeface="Arial"/>
              <a:buChar char="•"/>
            </a:pPr>
            <a:r>
              <a:rPr lang="en-US" sz="2400" b="0" i="0" u="none" strike="noStrike" cap="none">
                <a:solidFill>
                  <a:srgbClr val="000000"/>
                </a:solidFill>
                <a:latin typeface="Arial"/>
                <a:ea typeface="Arial"/>
                <a:cs typeface="Arial"/>
                <a:sym typeface="Arial"/>
              </a:rPr>
              <a:t>Ray/Tune supports the search algorithms below</a:t>
            </a:r>
            <a:endParaRPr sz="1400" b="0" i="0" u="none" strike="noStrike" cap="none">
              <a:solidFill>
                <a:srgbClr val="000000"/>
              </a:solidFill>
              <a:latin typeface="Arial"/>
              <a:ea typeface="Arial"/>
              <a:cs typeface="Arial"/>
              <a:sym typeface="Arial"/>
            </a:endParaRPr>
          </a:p>
          <a:p>
            <a:pPr marL="457200" marR="0" lvl="0" indent="-406400" algn="l" rtl="0">
              <a:lnSpc>
                <a:spcPct val="85000"/>
              </a:lnSpc>
              <a:spcBef>
                <a:spcPts val="1000"/>
              </a:spcBef>
              <a:spcAft>
                <a:spcPts val="0"/>
              </a:spcAft>
              <a:buClr>
                <a:srgbClr val="C00000"/>
              </a:buClr>
              <a:buSzPts val="2800"/>
              <a:buFont typeface="Arial"/>
              <a:buChar char="•"/>
            </a:pPr>
            <a:r>
              <a:rPr lang="en-US" sz="2400" b="0" i="0" u="none" strike="noStrike" cap="none">
                <a:solidFill>
                  <a:srgbClr val="000000"/>
                </a:solidFill>
                <a:latin typeface="Arial"/>
                <a:ea typeface="Arial"/>
                <a:cs typeface="Arial"/>
                <a:sym typeface="Arial"/>
              </a:rPr>
              <a:t>Each algorithm has its pros and cons.</a:t>
            </a:r>
            <a:endParaRPr sz="1400" b="0" i="0" u="none" strike="noStrike" cap="none">
              <a:solidFill>
                <a:srgbClr val="000000"/>
              </a:solidFill>
              <a:latin typeface="Arial"/>
              <a:ea typeface="Arial"/>
              <a:cs typeface="Arial"/>
              <a:sym typeface="Arial"/>
            </a:endParaRPr>
          </a:p>
          <a:p>
            <a:pPr marL="457200" marR="0" lvl="0" indent="-406400" algn="l" rtl="0">
              <a:lnSpc>
                <a:spcPct val="85000"/>
              </a:lnSpc>
              <a:spcBef>
                <a:spcPts val="1000"/>
              </a:spcBef>
              <a:spcAft>
                <a:spcPts val="0"/>
              </a:spcAft>
              <a:buClr>
                <a:srgbClr val="C00000"/>
              </a:buClr>
              <a:buSzPts val="2800"/>
              <a:buFont typeface="Arial"/>
              <a:buChar char="•"/>
            </a:pPr>
            <a:r>
              <a:rPr lang="en-US" sz="2400" b="0" i="0" u="none" strike="noStrike" cap="none">
                <a:solidFill>
                  <a:srgbClr val="000000"/>
                </a:solidFill>
                <a:latin typeface="Arial"/>
                <a:ea typeface="Arial"/>
                <a:cs typeface="Arial"/>
                <a:sym typeface="Arial"/>
              </a:rPr>
              <a:t>However, algorithms that do not support mixed type input, or prefer less parallelization workers, or prefer serialization are not suitable for RTL-to-GDS flow</a:t>
            </a:r>
            <a:endParaRPr sz="1400" b="0" i="0" u="none" strike="noStrike" cap="none">
              <a:solidFill>
                <a:srgbClr val="000000"/>
              </a:solidFill>
              <a:latin typeface="Arial"/>
              <a:ea typeface="Arial"/>
              <a:cs typeface="Arial"/>
              <a:sym typeface="Arial"/>
            </a:endParaRPr>
          </a:p>
        </p:txBody>
      </p:sp>
      <p:graphicFrame>
        <p:nvGraphicFramePr>
          <p:cNvPr id="295" name="Google Shape;295;p51"/>
          <p:cNvGraphicFramePr/>
          <p:nvPr>
            <p:extLst>
              <p:ext uri="{D42A27DB-BD31-4B8C-83A1-F6EECF244321}">
                <p14:modId xmlns:p14="http://schemas.microsoft.com/office/powerpoint/2010/main" val="2786535401"/>
              </p:ext>
            </p:extLst>
          </p:nvPr>
        </p:nvGraphicFramePr>
        <p:xfrm>
          <a:off x="1739900" y="2679036"/>
          <a:ext cx="8712200" cy="3836810"/>
        </p:xfrm>
        <a:graphic>
          <a:graphicData uri="http://schemas.openxmlformats.org/drawingml/2006/table">
            <a:tbl>
              <a:tblPr firstRow="1" firstCol="1">
                <a:noFill/>
                <a:tableStyleId>{CD0410E3-710C-414A-9F17-EE93FAAF45F3}</a:tableStyleId>
              </a:tblPr>
              <a:tblGrid>
                <a:gridCol w="2794000">
                  <a:extLst>
                    <a:ext uri="{9D8B030D-6E8A-4147-A177-3AD203B41FA5}">
                      <a16:colId xmlns:a16="http://schemas.microsoft.com/office/drawing/2014/main" val="20000"/>
                    </a:ext>
                  </a:extLst>
                </a:gridCol>
                <a:gridCol w="5918200">
                  <a:extLst>
                    <a:ext uri="{9D8B030D-6E8A-4147-A177-3AD203B41FA5}">
                      <a16:colId xmlns:a16="http://schemas.microsoft.com/office/drawing/2014/main" val="20001"/>
                    </a:ext>
                  </a:extLst>
                </a:gridCol>
              </a:tblGrid>
              <a:tr h="209550">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SearchAlgorithm</a:t>
                      </a:r>
                      <a:endParaRPr sz="1100" b="1" i="0" u="none" strike="noStrike" cap="none">
                        <a:solidFill>
                          <a:srgbClr val="FFFFFF"/>
                        </a:solidFill>
                        <a:latin typeface="Malgun Gothic"/>
                        <a:ea typeface="Malgun Gothic"/>
                        <a:cs typeface="Malgun Gothic"/>
                        <a:sym typeface="Malgun Gothic"/>
                      </a:endParaRPr>
                    </a:p>
                  </a:txBody>
                  <a:tcPr marL="9525" marR="9525" marT="95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t>Summary</a:t>
                      </a:r>
                      <a:endParaRPr sz="1100" b="1" i="0" u="none" strike="noStrike" cap="none">
                        <a:solidFill>
                          <a:srgbClr val="FFFFFF"/>
                        </a:solidFill>
                        <a:latin typeface="Malgun Gothic"/>
                        <a:ea typeface="Malgun Gothic"/>
                        <a:cs typeface="Malgun Gothic"/>
                        <a:sym typeface="Malgun Gothic"/>
                      </a:endParaRPr>
                    </a:p>
                  </a:txBody>
                  <a:tcPr marL="9525" marR="9525" marT="9525" marB="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0"/>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Random search/grid 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Random search/grid 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AxSearch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Bayesian/Bandit Optimization</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BlendSearch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Blended 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CFO</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Cost-Frugal hyperparameter Optimization</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DragonflySearch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Scalable Bayesian Optimization</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5"/>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SkoptSearch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Bayesian Optimization</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6"/>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HyperOptSearch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Tree-Parzen Estimators</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7"/>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BayesOptSearch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Bayesian Optimization</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8"/>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TuneBOHB</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Bayesian Opt/HyperBand</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9"/>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NevergradSearch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Gradient-free Optimization</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10"/>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OptunaSearch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Optuna search algorithms</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11"/>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ZOOptSearch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Zeroth-order Optimization</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12"/>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SigOptSearch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Closed source</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13"/>
                  </a:ext>
                </a:extLst>
              </a:tr>
              <a:tr h="2095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HEBOSearch</a:t>
                      </a:r>
                      <a:endParaRPr sz="1100" b="0" i="0" u="none" strike="noStrike" cap="none">
                        <a:solidFill>
                          <a:srgbClr val="000000"/>
                        </a:solidFill>
                        <a:latin typeface="Malgun Gothic"/>
                        <a:ea typeface="Malgun Gothic"/>
                        <a:cs typeface="Malgun Gothic"/>
                        <a:sym typeface="Malgun Gothic"/>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t>Heteroscedastic Evolutionary Bayesian Optimization</a:t>
                      </a:r>
                      <a:endParaRPr sz="1100" b="0" i="0" u="none" strike="noStrike" cap="none" dirty="0">
                        <a:solidFill>
                          <a:srgbClr val="000000"/>
                        </a:solidFill>
                        <a:latin typeface="Malgun Gothic"/>
                        <a:ea typeface="Malgun Gothic"/>
                        <a:cs typeface="Malgun Gothic"/>
                        <a:sym typeface="Malgun Gothic"/>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1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7"/>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altLang="ko-KR" sz="3200" b="1" i="0" u="none" strike="noStrike" cap="none" dirty="0">
                <a:solidFill>
                  <a:srgbClr val="495E78"/>
                </a:solidFill>
                <a:latin typeface="Arial"/>
                <a:ea typeface="Arial"/>
                <a:cs typeface="Arial"/>
                <a:sym typeface="Arial"/>
              </a:rPr>
              <a:t>Experiments and Results – Noise Tolerance</a:t>
            </a:r>
            <a:endParaRPr lang="en-US" altLang="ko-KR" sz="1400" b="0" i="0" u="none" strike="noStrike" cap="none" dirty="0">
              <a:solidFill>
                <a:srgbClr val="495E78"/>
              </a:solidFill>
              <a:latin typeface="Arial"/>
              <a:ea typeface="Arial"/>
              <a:cs typeface="Arial"/>
              <a:sym typeface="Arial"/>
            </a:endParaRPr>
          </a:p>
        </p:txBody>
      </p:sp>
      <p:sp>
        <p:nvSpPr>
          <p:cNvPr id="3" name="텍스트 개체 틀 2">
            <a:extLst>
              <a:ext uri="{FF2B5EF4-FFF2-40B4-BE49-F238E27FC236}">
                <a16:creationId xmlns:a16="http://schemas.microsoft.com/office/drawing/2014/main" id="{148EC2F1-41D8-48FC-84BC-421B6C2B8A42}"/>
              </a:ext>
            </a:extLst>
          </p:cNvPr>
          <p:cNvSpPr>
            <a:spLocks noGrp="1"/>
          </p:cNvSpPr>
          <p:nvPr>
            <p:ph type="body" idx="1"/>
          </p:nvPr>
        </p:nvSpPr>
        <p:spPr>
          <a:xfrm>
            <a:off x="228601" y="838200"/>
            <a:ext cx="11781367" cy="1170710"/>
          </a:xfrm>
        </p:spPr>
        <p:txBody>
          <a:bodyPr/>
          <a:lstStyle/>
          <a:p>
            <a:pPr marL="285750" indent="-285750">
              <a:defRPr/>
            </a:pPr>
            <a:r>
              <a:rPr lang="en-US" altLang="ko-KR" sz="2000" dirty="0">
                <a:effectLst/>
                <a:latin typeface="Arial" panose="020B0604020202020204" pitchFamily="34" charset="0"/>
              </a:rPr>
              <a:t>Noise – {0%, 5%, 10%, 15%, 20%} for 100 steps of evaluation.</a:t>
            </a:r>
          </a:p>
          <a:p>
            <a:pPr marL="285750" indent="-285750">
              <a:defRPr/>
            </a:pPr>
            <a:r>
              <a:rPr lang="en-US" altLang="ko-KR" sz="2000" dirty="0">
                <a:effectLst/>
                <a:latin typeface="Arial" panose="020B0604020202020204" pitchFamily="34" charset="0"/>
              </a:rPr>
              <a:t>#Trials = 500 for each</a:t>
            </a:r>
          </a:p>
          <a:p>
            <a:pPr marL="285750" indent="-285750">
              <a:defRPr/>
            </a:pPr>
            <a:r>
              <a:rPr lang="en-US" altLang="ko-KR" sz="2000" dirty="0">
                <a:effectLst/>
                <a:latin typeface="Arial" panose="020B0604020202020204" pitchFamily="34" charset="0"/>
              </a:rPr>
              <a:t>Three different random seeds to buffer a sudden good solution case </a:t>
            </a:r>
          </a:p>
          <a:p>
            <a:pPr marL="742950" lvl="1" indent="-285750">
              <a:defRPr/>
            </a:pPr>
            <a:r>
              <a:rPr lang="en-US" altLang="ko-KR" sz="2000" dirty="0">
                <a:effectLst/>
                <a:latin typeface="Arial" panose="020B0604020202020204" pitchFamily="34" charset="0"/>
              </a:rPr>
              <a:t>For example, </a:t>
            </a:r>
            <a:r>
              <a:rPr lang="en-US" altLang="ko-KR" sz="2000" b="1" dirty="0">
                <a:effectLst/>
                <a:latin typeface="Arial" panose="020B0604020202020204" pitchFamily="34" charset="0"/>
              </a:rPr>
              <a:t>seed 1 </a:t>
            </a:r>
            <a:r>
              <a:rPr lang="en-US" altLang="ko-KR" sz="2000" dirty="0">
                <a:effectLst/>
                <a:latin typeface="Arial" panose="020B0604020202020204" pitchFamily="34" charset="0"/>
              </a:rPr>
              <a:t>in </a:t>
            </a:r>
            <a:r>
              <a:rPr lang="en-US" altLang="ko-KR" sz="2000" b="1" dirty="0">
                <a:effectLst/>
                <a:latin typeface="Arial" panose="020B0604020202020204" pitchFamily="34" charset="0"/>
              </a:rPr>
              <a:t>20% of noise </a:t>
            </a:r>
            <a:r>
              <a:rPr lang="en-US" altLang="ko-KR" sz="2000" dirty="0">
                <a:effectLst/>
                <a:latin typeface="Arial" panose="020B0604020202020204" pitchFamily="34" charset="0"/>
              </a:rPr>
              <a:t>in the graph</a:t>
            </a: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285750" indent="-285750">
              <a:defRPr/>
            </a:pPr>
            <a:endParaRPr lang="en-US" altLang="ko-KR" sz="2000" b="1" dirty="0">
              <a:effectLst/>
              <a:latin typeface="Arial" panose="020B0604020202020204" pitchFamily="34" charset="0"/>
            </a:endParaRPr>
          </a:p>
          <a:p>
            <a:pPr marL="285750" indent="-285750">
              <a:defRPr/>
            </a:pPr>
            <a:endParaRPr lang="en-US" altLang="ko-KR" sz="2000" dirty="0">
              <a:effectLst/>
              <a:latin typeface="Arial" panose="020B0604020202020204" pitchFamily="34" charset="0"/>
            </a:endParaRPr>
          </a:p>
        </p:txBody>
      </p:sp>
      <p:sp>
        <p:nvSpPr>
          <p:cNvPr id="25" name="텍스트 개체 틀 2">
            <a:extLst>
              <a:ext uri="{FF2B5EF4-FFF2-40B4-BE49-F238E27FC236}">
                <a16:creationId xmlns:a16="http://schemas.microsoft.com/office/drawing/2014/main" id="{D335572F-0C45-4754-9F20-F8D0C00A4EBC}"/>
              </a:ext>
            </a:extLst>
          </p:cNvPr>
          <p:cNvSpPr txBox="1">
            <a:spLocks/>
          </p:cNvSpPr>
          <p:nvPr/>
        </p:nvSpPr>
        <p:spPr>
          <a:xfrm>
            <a:off x="228601" y="2632510"/>
            <a:ext cx="5522576" cy="27934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317500" algn="l" rtl="0">
              <a:lnSpc>
                <a:spcPct val="85000"/>
              </a:lnSpc>
              <a:spcBef>
                <a:spcPts val="1000"/>
              </a:spcBef>
              <a:spcAft>
                <a:spcPts val="0"/>
              </a:spcAft>
              <a:buClr>
                <a:srgbClr val="C00000"/>
              </a:buClr>
              <a:buSzPts val="14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pPr marL="342900" indent="-342900">
              <a:defRPr/>
            </a:pPr>
            <a:r>
              <a:rPr lang="en-US" altLang="ko-KR" sz="2000" dirty="0"/>
              <a:t>Coefficient setting: </a:t>
            </a:r>
            <a:r>
              <a:rPr lang="en-US" altLang="ko-KR" sz="2000" b="1" dirty="0" err="1"/>
              <a:t>perform</a:t>
            </a:r>
            <a:r>
              <a:rPr lang="en-US" altLang="ko-KR" sz="2000" b="1" baseline="-25000" dirty="0" err="1"/>
              <a:t>opt</a:t>
            </a:r>
            <a:endParaRPr lang="en-US" altLang="ko-KR" sz="2000" b="1" baseline="-25000" dirty="0"/>
          </a:p>
          <a:p>
            <a:pPr marL="342900" indent="-342900">
              <a:defRPr/>
            </a:pPr>
            <a:r>
              <a:rPr lang="en-US" altLang="ko-KR" sz="2000" dirty="0"/>
              <a:t>Slight score degradation as noise increases</a:t>
            </a:r>
          </a:p>
          <a:p>
            <a:pPr marL="342900" indent="-342900">
              <a:defRPr/>
            </a:pPr>
            <a:r>
              <a:rPr lang="en-US" altLang="ko-KR" sz="2000" dirty="0"/>
              <a:t>However, it still has large improvement of PPA metrics</a:t>
            </a:r>
          </a:p>
          <a:p>
            <a:pPr marL="342900" indent="-342900">
              <a:defRPr/>
            </a:pPr>
            <a:r>
              <a:rPr lang="en-US" altLang="ko-KR" sz="2000" dirty="0"/>
              <a:t>Compared to the noise%, the performance reduction% is low.</a:t>
            </a:r>
          </a:p>
          <a:p>
            <a:pPr marL="342900">
              <a:defRPr/>
            </a:pPr>
            <a:endParaRPr lang="en-US" altLang="ko-KR" sz="2000" dirty="0"/>
          </a:p>
          <a:p>
            <a:pPr marL="0" indent="0">
              <a:buNone/>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342900">
              <a:defRPr/>
            </a:pPr>
            <a:endParaRPr lang="en-US" altLang="ko-KR" sz="2400" dirty="0"/>
          </a:p>
          <a:p>
            <a:pPr marL="285750" indent="-285750">
              <a:defRPr/>
            </a:pPr>
            <a:endParaRPr lang="en-US" altLang="ko-KR" sz="2000" b="1" dirty="0">
              <a:latin typeface="Arial" panose="020B0604020202020204" pitchFamily="34" charset="0"/>
            </a:endParaRPr>
          </a:p>
          <a:p>
            <a:pPr marL="285750" indent="-285750">
              <a:defRPr/>
            </a:pPr>
            <a:endParaRPr lang="en-US" altLang="ko-KR" sz="2000" dirty="0">
              <a:latin typeface="Arial" panose="020B0604020202020204" pitchFamily="34" charset="0"/>
            </a:endParaRPr>
          </a:p>
        </p:txBody>
      </p:sp>
      <p:sp>
        <p:nvSpPr>
          <p:cNvPr id="27" name="TextBox 26">
            <a:extLst>
              <a:ext uri="{FF2B5EF4-FFF2-40B4-BE49-F238E27FC236}">
                <a16:creationId xmlns:a16="http://schemas.microsoft.com/office/drawing/2014/main" id="{307441D1-453E-4D69-92F1-B91F0A8053C2}"/>
              </a:ext>
            </a:extLst>
          </p:cNvPr>
          <p:cNvSpPr txBox="1"/>
          <p:nvPr/>
        </p:nvSpPr>
        <p:spPr>
          <a:xfrm>
            <a:off x="190030" y="4922881"/>
            <a:ext cx="552257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8925" indent="-231775">
              <a:buFont typeface="Arial" panose="020B0604020202020204" pitchFamily="34" charset="0"/>
              <a:buChar char="•"/>
              <a:defRPr/>
            </a:pPr>
            <a:r>
              <a:rPr lang="en-US" altLang="ko-KR" sz="2400" dirty="0"/>
              <a:t>Autotuning seems robust to metric noise (as a proxy for tool noise)</a:t>
            </a:r>
          </a:p>
          <a:p>
            <a:pPr marL="288925" indent="-231775">
              <a:buFont typeface="Arial" panose="020B0604020202020204" pitchFamily="34" charset="0"/>
              <a:buChar char="•"/>
              <a:defRPr/>
            </a:pPr>
            <a:r>
              <a:rPr lang="en-US" altLang="ko-KR" sz="2400" dirty="0"/>
              <a:t>Hypothesis: introducing metric noise can result in more robust autotuning</a:t>
            </a:r>
          </a:p>
        </p:txBody>
      </p:sp>
      <p:pic>
        <p:nvPicPr>
          <p:cNvPr id="4" name="그림 3">
            <a:extLst>
              <a:ext uri="{FF2B5EF4-FFF2-40B4-BE49-F238E27FC236}">
                <a16:creationId xmlns:a16="http://schemas.microsoft.com/office/drawing/2014/main" id="{26269A54-728E-40B0-BABD-65142D214EFD}"/>
              </a:ext>
            </a:extLst>
          </p:cNvPr>
          <p:cNvPicPr>
            <a:picLocks noChangeAspect="1"/>
          </p:cNvPicPr>
          <p:nvPr/>
        </p:nvPicPr>
        <p:blipFill rotWithShape="1">
          <a:blip r:embed="rId3"/>
          <a:srcRect l="1508" t="3058" r="2709"/>
          <a:stretch/>
        </p:blipFill>
        <p:spPr>
          <a:xfrm>
            <a:off x="6091347" y="2464514"/>
            <a:ext cx="5910624" cy="3129452"/>
          </a:xfrm>
          <a:prstGeom prst="rect">
            <a:avLst/>
          </a:prstGeom>
        </p:spPr>
      </p:pic>
      <p:sp>
        <p:nvSpPr>
          <p:cNvPr id="2" name="TextBox 1">
            <a:extLst>
              <a:ext uri="{FF2B5EF4-FFF2-40B4-BE49-F238E27FC236}">
                <a16:creationId xmlns:a16="http://schemas.microsoft.com/office/drawing/2014/main" id="{97DCAFFC-149C-4A13-A223-A723E8B7BFC8}"/>
              </a:ext>
            </a:extLst>
          </p:cNvPr>
          <p:cNvSpPr txBox="1"/>
          <p:nvPr/>
        </p:nvSpPr>
        <p:spPr>
          <a:xfrm>
            <a:off x="7766613" y="5573123"/>
            <a:ext cx="2558005" cy="307777"/>
          </a:xfrm>
          <a:prstGeom prst="rect">
            <a:avLst/>
          </a:prstGeom>
          <a:noFill/>
        </p:spPr>
        <p:txBody>
          <a:bodyPr wrap="square" rtlCol="0">
            <a:spAutoFit/>
          </a:bodyPr>
          <a:lstStyle/>
          <a:p>
            <a:pPr algn="ctr"/>
            <a:r>
              <a:rPr lang="en-US" dirty="0"/>
              <a:t>Testcase: SKY130HD ibex</a:t>
            </a:r>
          </a:p>
        </p:txBody>
      </p:sp>
    </p:spTree>
    <p:extLst>
      <p:ext uri="{BB962C8B-B14F-4D97-AF65-F5344CB8AC3E}">
        <p14:creationId xmlns:p14="http://schemas.microsoft.com/office/powerpoint/2010/main" val="123822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 name="그룹 202">
            <a:extLst>
              <a:ext uri="{FF2B5EF4-FFF2-40B4-BE49-F238E27FC236}">
                <a16:creationId xmlns:a16="http://schemas.microsoft.com/office/drawing/2014/main" id="{4B2BF3A7-8514-493C-9063-542090B0E7AB}"/>
              </a:ext>
            </a:extLst>
          </p:cNvPr>
          <p:cNvGrpSpPr/>
          <p:nvPr/>
        </p:nvGrpSpPr>
        <p:grpSpPr>
          <a:xfrm>
            <a:off x="5600488" y="3108930"/>
            <a:ext cx="1915733" cy="3492596"/>
            <a:chOff x="5302571" y="2847290"/>
            <a:chExt cx="1915733" cy="3690890"/>
          </a:xfrm>
        </p:grpSpPr>
        <p:sp>
          <p:nvSpPr>
            <p:cNvPr id="193" name="사각형: 모서리가 접힌 도형 5">
              <a:extLst>
                <a:ext uri="{FF2B5EF4-FFF2-40B4-BE49-F238E27FC236}">
                  <a16:creationId xmlns:a16="http://schemas.microsoft.com/office/drawing/2014/main" id="{E4B233E9-0C10-41B9-929E-4D677A2D5DDB}"/>
                </a:ext>
              </a:extLst>
            </p:cNvPr>
            <p:cNvSpPr/>
            <p:nvPr/>
          </p:nvSpPr>
          <p:spPr>
            <a:xfrm>
              <a:off x="5966547" y="2847290"/>
              <a:ext cx="1218537" cy="3690890"/>
            </a:xfrm>
            <a:prstGeom prst="foldedCorner">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sym typeface="Arial"/>
              </a:endParaRPr>
            </a:p>
          </p:txBody>
        </p:sp>
        <p:sp>
          <p:nvSpPr>
            <p:cNvPr id="194" name="화살표: 오른쪽 18">
              <a:extLst>
                <a:ext uri="{FF2B5EF4-FFF2-40B4-BE49-F238E27FC236}">
                  <a16:creationId xmlns:a16="http://schemas.microsoft.com/office/drawing/2014/main" id="{1C22EBC5-E743-41B1-A5CB-3DCA801E6D47}"/>
                </a:ext>
              </a:extLst>
            </p:cNvPr>
            <p:cNvSpPr/>
            <p:nvPr/>
          </p:nvSpPr>
          <p:spPr>
            <a:xfrm>
              <a:off x="5302571" y="3019288"/>
              <a:ext cx="650134" cy="2854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sym typeface="Arial"/>
              </a:endParaRPr>
            </a:p>
          </p:txBody>
        </p:sp>
        <p:sp>
          <p:nvSpPr>
            <p:cNvPr id="195" name="화살표: 오른쪽 19">
              <a:extLst>
                <a:ext uri="{FF2B5EF4-FFF2-40B4-BE49-F238E27FC236}">
                  <a16:creationId xmlns:a16="http://schemas.microsoft.com/office/drawing/2014/main" id="{3E5A22F9-617D-487A-A39B-F599B1AF794A}"/>
                </a:ext>
              </a:extLst>
            </p:cNvPr>
            <p:cNvSpPr/>
            <p:nvPr/>
          </p:nvSpPr>
          <p:spPr>
            <a:xfrm>
              <a:off x="5302571" y="3659161"/>
              <a:ext cx="650134" cy="2854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sym typeface="Arial"/>
              </a:endParaRPr>
            </a:p>
          </p:txBody>
        </p:sp>
        <p:sp>
          <p:nvSpPr>
            <p:cNvPr id="196" name="화살표: 오른쪽 20">
              <a:extLst>
                <a:ext uri="{FF2B5EF4-FFF2-40B4-BE49-F238E27FC236}">
                  <a16:creationId xmlns:a16="http://schemas.microsoft.com/office/drawing/2014/main" id="{B280266E-8004-47EE-9977-8A06D951C2D0}"/>
                </a:ext>
              </a:extLst>
            </p:cNvPr>
            <p:cNvSpPr/>
            <p:nvPr/>
          </p:nvSpPr>
          <p:spPr>
            <a:xfrm>
              <a:off x="5302571" y="4285220"/>
              <a:ext cx="650134" cy="2854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sym typeface="Arial"/>
              </a:endParaRPr>
            </a:p>
          </p:txBody>
        </p:sp>
        <p:sp>
          <p:nvSpPr>
            <p:cNvPr id="197" name="화살표: 오른쪽 21">
              <a:extLst>
                <a:ext uri="{FF2B5EF4-FFF2-40B4-BE49-F238E27FC236}">
                  <a16:creationId xmlns:a16="http://schemas.microsoft.com/office/drawing/2014/main" id="{837F73B2-FBC2-4537-8927-57E3F333189B}"/>
                </a:ext>
              </a:extLst>
            </p:cNvPr>
            <p:cNvSpPr/>
            <p:nvPr/>
          </p:nvSpPr>
          <p:spPr>
            <a:xfrm>
              <a:off x="5302571" y="4918186"/>
              <a:ext cx="650134" cy="2854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sym typeface="Arial"/>
              </a:endParaRPr>
            </a:p>
          </p:txBody>
        </p:sp>
        <p:sp>
          <p:nvSpPr>
            <p:cNvPr id="198" name="화살표: 오른쪽 22">
              <a:extLst>
                <a:ext uri="{FF2B5EF4-FFF2-40B4-BE49-F238E27FC236}">
                  <a16:creationId xmlns:a16="http://schemas.microsoft.com/office/drawing/2014/main" id="{23CCB831-3AB9-43D1-83B2-210445FE25EB}"/>
                </a:ext>
              </a:extLst>
            </p:cNvPr>
            <p:cNvSpPr/>
            <p:nvPr/>
          </p:nvSpPr>
          <p:spPr>
            <a:xfrm>
              <a:off x="5302571" y="5551152"/>
              <a:ext cx="650134" cy="2854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sym typeface="Arial"/>
              </a:endParaRPr>
            </a:p>
          </p:txBody>
        </p:sp>
        <p:sp>
          <p:nvSpPr>
            <p:cNvPr id="199" name="화살표: 오른쪽 23">
              <a:extLst>
                <a:ext uri="{FF2B5EF4-FFF2-40B4-BE49-F238E27FC236}">
                  <a16:creationId xmlns:a16="http://schemas.microsoft.com/office/drawing/2014/main" id="{EEF8FD14-3AE5-4E10-B3D3-FF8D6E8AAFCE}"/>
                </a:ext>
              </a:extLst>
            </p:cNvPr>
            <p:cNvSpPr/>
            <p:nvPr/>
          </p:nvSpPr>
          <p:spPr>
            <a:xfrm>
              <a:off x="5302571" y="6184117"/>
              <a:ext cx="650134" cy="28540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sym typeface="Arial"/>
              </a:endParaRPr>
            </a:p>
          </p:txBody>
        </p:sp>
        <p:sp>
          <p:nvSpPr>
            <p:cNvPr id="200" name="TextBox 199">
              <a:extLst>
                <a:ext uri="{FF2B5EF4-FFF2-40B4-BE49-F238E27FC236}">
                  <a16:creationId xmlns:a16="http://schemas.microsoft.com/office/drawing/2014/main" id="{BFF2C64D-B53C-4C6E-A487-F3E9CB8F974E}"/>
                </a:ext>
              </a:extLst>
            </p:cNvPr>
            <p:cNvSpPr txBox="1"/>
            <p:nvPr/>
          </p:nvSpPr>
          <p:spPr>
            <a:xfrm>
              <a:off x="5917948" y="4189121"/>
              <a:ext cx="1300356" cy="87713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w="0"/>
                  <a:solidFill>
                    <a:srgbClr val="5B9BD5">
                      <a:lumMod val="50000"/>
                    </a:srgbClr>
                  </a:solidFill>
                  <a:effectLst/>
                  <a:uLnTx/>
                  <a:uFillTx/>
                  <a:latin typeface="Calibri" panose="020F0502020204030204"/>
                  <a:ea typeface="맑은 고딕" panose="020B0503020000020004" pitchFamily="34" charset="-127"/>
                  <a:cs typeface="Arial"/>
                  <a:sym typeface="Arial"/>
                </a:rPr>
                <a:t>METRICS2.1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1400" b="1" i="0" u="none" strike="noStrike" kern="1200" cap="none" spc="0" normalizeH="0" baseline="0" noProof="0" dirty="0">
                <a:ln w="0"/>
                <a:solidFill>
                  <a:srgbClr val="5B9BD5">
                    <a:lumMod val="50000"/>
                  </a:srgbClr>
                </a:solidFill>
                <a:effectLst/>
                <a:uLnTx/>
                <a:uFillTx/>
                <a:latin typeface="Calibri" panose="020F0502020204030204"/>
                <a:ea typeface="맑은 고딕" panose="020B0503020000020004" pitchFamily="34" charset="-127"/>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w="0"/>
                  <a:solidFill>
                    <a:srgbClr val="5B9BD5">
                      <a:lumMod val="50000"/>
                    </a:srgbClr>
                  </a:solidFill>
                  <a:effectLst/>
                  <a:uLnTx/>
                  <a:uFillTx/>
                  <a:latin typeface="Calibri" panose="020F0502020204030204"/>
                  <a:ea typeface="맑은 고딕" panose="020B0503020000020004" pitchFamily="34" charset="-127"/>
                  <a:cs typeface="Arial"/>
                  <a:sym typeface="Arial"/>
                </a:rPr>
                <a:t>JSON </a:t>
              </a:r>
              <a:br>
                <a:rPr kumimoji="0" lang="en-US" altLang="ko-KR" sz="1400" b="1" i="0" u="none" strike="noStrike" kern="1200" cap="none" spc="0" normalizeH="0" baseline="0" noProof="0" dirty="0">
                  <a:ln w="0"/>
                  <a:solidFill>
                    <a:srgbClr val="5B9BD5">
                      <a:lumMod val="50000"/>
                    </a:srgbClr>
                  </a:solidFill>
                  <a:effectLst/>
                  <a:uLnTx/>
                  <a:uFillTx/>
                  <a:latin typeface="Calibri" panose="020F0502020204030204"/>
                  <a:ea typeface="맑은 고딕" panose="020B0503020000020004" pitchFamily="34" charset="-127"/>
                  <a:cs typeface="Arial"/>
                  <a:sym typeface="Arial"/>
                </a:rPr>
              </a:br>
              <a:r>
                <a:rPr kumimoji="0" lang="en-US" altLang="ko-KR" sz="1400" b="1" i="0" u="none" strike="noStrike" kern="1200" cap="none" spc="0" normalizeH="0" baseline="0" noProof="0" dirty="0">
                  <a:ln w="0"/>
                  <a:solidFill>
                    <a:srgbClr val="5B9BD5">
                      <a:lumMod val="50000"/>
                    </a:srgbClr>
                  </a:solidFill>
                  <a:effectLst/>
                  <a:uLnTx/>
                  <a:uFillTx/>
                  <a:latin typeface="Calibri" panose="020F0502020204030204"/>
                  <a:ea typeface="맑은 고딕" panose="020B0503020000020004" pitchFamily="34" charset="-127"/>
                  <a:cs typeface="Arial"/>
                  <a:sym typeface="Arial"/>
                </a:rPr>
                <a:t>Dictionary</a:t>
              </a:r>
              <a:endParaRPr kumimoji="0" lang="ko-KR" altLang="en-US" sz="1400" b="1" i="0" u="none" strike="noStrike" kern="1200" cap="none" spc="0" normalizeH="0" baseline="0" noProof="0" dirty="0">
                <a:ln w="0"/>
                <a:solidFill>
                  <a:srgbClr val="5B9BD5">
                    <a:lumMod val="50000"/>
                  </a:srgbClr>
                </a:solidFill>
                <a:effectLst/>
                <a:uLnTx/>
                <a:uFillTx/>
                <a:latin typeface="Calibri" panose="020F0502020204030204"/>
                <a:ea typeface="맑은 고딕" panose="020B0503020000020004" pitchFamily="34" charset="-127"/>
                <a:cs typeface="Arial"/>
                <a:sym typeface="Arial"/>
              </a:endParaRPr>
            </a:p>
          </p:txBody>
        </p:sp>
      </p:grpSp>
      <p:sp>
        <p:nvSpPr>
          <p:cNvPr id="2" name="Text Placeholder 1">
            <a:extLst>
              <a:ext uri="{FF2B5EF4-FFF2-40B4-BE49-F238E27FC236}">
                <a16:creationId xmlns:a16="http://schemas.microsoft.com/office/drawing/2014/main" id="{8D782B68-08BC-4B4F-8CAD-EEC42A5C5EED}"/>
              </a:ext>
            </a:extLst>
          </p:cNvPr>
          <p:cNvSpPr>
            <a:spLocks noGrp="1"/>
          </p:cNvSpPr>
          <p:nvPr>
            <p:ph type="body" idx="1"/>
          </p:nvPr>
        </p:nvSpPr>
        <p:spPr>
          <a:xfrm>
            <a:off x="142875" y="748530"/>
            <a:ext cx="11867093" cy="5652272"/>
          </a:xfrm>
        </p:spPr>
        <p:txBody>
          <a:bodyPr/>
          <a:lstStyle/>
          <a:p>
            <a:r>
              <a:rPr lang="en-US" altLang="ko-KR" sz="2000" dirty="0"/>
              <a:t>An initiative of the </a:t>
            </a:r>
            <a:r>
              <a:rPr lang="en-US" altLang="ko-KR" sz="2000" b="1" dirty="0">
                <a:solidFill>
                  <a:srgbClr val="0000FF"/>
                </a:solidFill>
              </a:rPr>
              <a:t>IEEE CEDA Design Automation Technical Committee (DATC)</a:t>
            </a:r>
          </a:p>
          <a:p>
            <a:r>
              <a:rPr lang="en-US" altLang="ko-KR" sz="2000" dirty="0"/>
              <a:t>Collection and sharing of design of experiment (DoE) public datasets using the </a:t>
            </a:r>
            <a:r>
              <a:rPr lang="en-US" altLang="ko-KR" sz="2000" b="1" dirty="0" err="1">
                <a:solidFill>
                  <a:srgbClr val="0000FF"/>
                </a:solidFill>
              </a:rPr>
              <a:t>OpenROAD</a:t>
            </a:r>
            <a:r>
              <a:rPr lang="en-US" altLang="ko-KR" sz="2000" dirty="0"/>
              <a:t> tool, with intelligent setting of constraints</a:t>
            </a:r>
          </a:p>
          <a:p>
            <a:r>
              <a:rPr lang="en-US" altLang="ko-KR" sz="2000" dirty="0"/>
              <a:t>Sample </a:t>
            </a:r>
            <a:r>
              <a:rPr lang="en-US" altLang="ko-KR" sz="2000" dirty="0" err="1"/>
              <a:t>Jupyter</a:t>
            </a:r>
            <a:r>
              <a:rPr lang="en-US" altLang="ko-KR" sz="2000" dirty="0"/>
              <a:t> notebooks on the datasets to visualize and build simple prediction models</a:t>
            </a:r>
          </a:p>
          <a:p>
            <a:r>
              <a:rPr lang="en-US" altLang="ko-KR" sz="2000" dirty="0"/>
              <a:t>True “No-Human-in-Loop”: Automatic hyperparameter tuning of engine parameters</a:t>
            </a:r>
          </a:p>
        </p:txBody>
      </p:sp>
      <p:grpSp>
        <p:nvGrpSpPr>
          <p:cNvPr id="4" name="그룹 201">
            <a:extLst>
              <a:ext uri="{FF2B5EF4-FFF2-40B4-BE49-F238E27FC236}">
                <a16:creationId xmlns:a16="http://schemas.microsoft.com/office/drawing/2014/main" id="{DA8B96B0-9C59-4732-AA42-2242EA8B58DF}"/>
              </a:ext>
            </a:extLst>
          </p:cNvPr>
          <p:cNvGrpSpPr/>
          <p:nvPr/>
        </p:nvGrpSpPr>
        <p:grpSpPr>
          <a:xfrm>
            <a:off x="821266" y="2671354"/>
            <a:ext cx="5184309" cy="4042182"/>
            <a:chOff x="821267" y="2322255"/>
            <a:chExt cx="4656329" cy="4391281"/>
          </a:xfrm>
        </p:grpSpPr>
        <p:sp>
          <p:nvSpPr>
            <p:cNvPr id="5" name="직사각형 4">
              <a:extLst>
                <a:ext uri="{FF2B5EF4-FFF2-40B4-BE49-F238E27FC236}">
                  <a16:creationId xmlns:a16="http://schemas.microsoft.com/office/drawing/2014/main" id="{406B3761-4D99-4A99-AD70-1A04323F115A}"/>
                </a:ext>
              </a:extLst>
            </p:cNvPr>
            <p:cNvSpPr/>
            <p:nvPr/>
          </p:nvSpPr>
          <p:spPr>
            <a:xfrm>
              <a:off x="896351" y="2615667"/>
              <a:ext cx="4581245" cy="4097869"/>
            </a:xfrm>
            <a:prstGeom prst="rect">
              <a:avLst/>
            </a:prstGeom>
            <a:solidFill>
              <a:schemeClr val="bg1"/>
            </a:solid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400" b="0" i="0" u="none" strike="noStrike" kern="0" cap="none" spc="0" normalizeH="0" baseline="0" noProof="0">
                <a:ln>
                  <a:noFill/>
                </a:ln>
                <a:solidFill>
                  <a:srgbClr val="C00000"/>
                </a:solidFill>
                <a:effectLst/>
                <a:uLnTx/>
                <a:uFillTx/>
                <a:latin typeface="Arial"/>
                <a:ea typeface="맑은 고딕" panose="020B0503020000020004" pitchFamily="34" charset="-127"/>
                <a:cs typeface="+mn-cs"/>
                <a:sym typeface="Arial"/>
              </a:endParaRPr>
            </a:p>
          </p:txBody>
        </p:sp>
        <p:pic>
          <p:nvPicPr>
            <p:cNvPr id="6" name="그림 6">
              <a:extLst>
                <a:ext uri="{FF2B5EF4-FFF2-40B4-BE49-F238E27FC236}">
                  <a16:creationId xmlns:a16="http://schemas.microsoft.com/office/drawing/2014/main" id="{278835FF-1140-40F1-8F56-0577A4B67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368" y="2847290"/>
              <a:ext cx="725383" cy="629402"/>
            </a:xfrm>
            <a:prstGeom prst="rect">
              <a:avLst/>
            </a:prstGeom>
          </p:spPr>
        </p:pic>
        <p:grpSp>
          <p:nvGrpSpPr>
            <p:cNvPr id="7" name="Group 711">
              <a:extLst>
                <a:ext uri="{FF2B5EF4-FFF2-40B4-BE49-F238E27FC236}">
                  <a16:creationId xmlns:a16="http://schemas.microsoft.com/office/drawing/2014/main" id="{0C13B149-E3C7-4C05-AF29-D9622CB998A0}"/>
                </a:ext>
              </a:extLst>
            </p:cNvPr>
            <p:cNvGrpSpPr>
              <a:grpSpLocks/>
            </p:cNvGrpSpPr>
            <p:nvPr/>
          </p:nvGrpSpPr>
          <p:grpSpPr bwMode="auto">
            <a:xfrm>
              <a:off x="3673822" y="2892924"/>
              <a:ext cx="961169" cy="538133"/>
              <a:chOff x="617" y="1399"/>
              <a:chExt cx="687" cy="454"/>
            </a:xfrm>
          </p:grpSpPr>
          <p:sp>
            <p:nvSpPr>
              <p:cNvPr id="152" name="Rectangle 712">
                <a:extLst>
                  <a:ext uri="{FF2B5EF4-FFF2-40B4-BE49-F238E27FC236}">
                    <a16:creationId xmlns:a16="http://schemas.microsoft.com/office/drawing/2014/main" id="{EF4151C9-AA95-42E1-BD1B-F20BBB3096BC}"/>
                  </a:ext>
                </a:extLst>
              </p:cNvPr>
              <p:cNvSpPr>
                <a:spLocks noChangeArrowheads="1"/>
              </p:cNvSpPr>
              <p:nvPr/>
            </p:nvSpPr>
            <p:spPr bwMode="auto">
              <a:xfrm>
                <a:off x="617" y="1399"/>
                <a:ext cx="687" cy="454"/>
              </a:xfrm>
              <a:prstGeom prst="rect">
                <a:avLst/>
              </a:prstGeom>
              <a:solidFill>
                <a:srgbClr val="FFFFFF"/>
              </a:solidFill>
              <a:ln w="9525">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53" name="Line 713">
                <a:extLst>
                  <a:ext uri="{FF2B5EF4-FFF2-40B4-BE49-F238E27FC236}">
                    <a16:creationId xmlns:a16="http://schemas.microsoft.com/office/drawing/2014/main" id="{49A8A28F-D14E-47D9-8E8F-4A4E8E4B8F13}"/>
                  </a:ext>
                </a:extLst>
              </p:cNvPr>
              <p:cNvSpPr>
                <a:spLocks noChangeShapeType="1"/>
              </p:cNvSpPr>
              <p:nvPr/>
            </p:nvSpPr>
            <p:spPr bwMode="auto">
              <a:xfrm>
                <a:off x="976" y="1724"/>
                <a:ext cx="40" cy="2"/>
              </a:xfrm>
              <a:prstGeom prst="line">
                <a:avLst/>
              </a:prstGeom>
              <a:noFill/>
              <a:ln w="7938">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nvGrpSpPr>
              <p:cNvPr id="154" name="Group 714">
                <a:extLst>
                  <a:ext uri="{FF2B5EF4-FFF2-40B4-BE49-F238E27FC236}">
                    <a16:creationId xmlns:a16="http://schemas.microsoft.com/office/drawing/2014/main" id="{7A7DE38D-B11F-430C-A3CF-B8D9B0D4C57D}"/>
                  </a:ext>
                </a:extLst>
              </p:cNvPr>
              <p:cNvGrpSpPr>
                <a:grpSpLocks/>
              </p:cNvGrpSpPr>
              <p:nvPr/>
            </p:nvGrpSpPr>
            <p:grpSpPr bwMode="auto">
              <a:xfrm>
                <a:off x="682" y="1504"/>
                <a:ext cx="105" cy="88"/>
                <a:chOff x="328" y="1585"/>
                <a:chExt cx="145" cy="121"/>
              </a:xfrm>
            </p:grpSpPr>
            <p:sp>
              <p:nvSpPr>
                <p:cNvPr id="173" name="AutoShape 715">
                  <a:extLst>
                    <a:ext uri="{FF2B5EF4-FFF2-40B4-BE49-F238E27FC236}">
                      <a16:creationId xmlns:a16="http://schemas.microsoft.com/office/drawing/2014/main" id="{22078FD3-5671-4469-AEC8-D85A191AF115}"/>
                    </a:ext>
                  </a:extLst>
                </p:cNvPr>
                <p:cNvSpPr>
                  <a:spLocks noChangeArrowheads="1"/>
                </p:cNvSpPr>
                <p:nvPr/>
              </p:nvSpPr>
              <p:spPr bwMode="auto">
                <a:xfrm rot="5400000">
                  <a:off x="320" y="1593"/>
                  <a:ext cx="121" cy="105"/>
                </a:xfrm>
                <a:prstGeom prst="triangle">
                  <a:avLst>
                    <a:gd name="adj" fmla="val 50000"/>
                  </a:avLst>
                </a:prstGeom>
                <a:solidFill>
                  <a:srgbClr val="C0C0C0"/>
                </a:solidFill>
                <a:ln w="127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74" name="Oval 716">
                  <a:extLst>
                    <a:ext uri="{FF2B5EF4-FFF2-40B4-BE49-F238E27FC236}">
                      <a16:creationId xmlns:a16="http://schemas.microsoft.com/office/drawing/2014/main" id="{422069D0-4340-414E-8507-8AFEC2B3D8E6}"/>
                    </a:ext>
                  </a:extLst>
                </p:cNvPr>
                <p:cNvSpPr>
                  <a:spLocks noChangeArrowheads="1"/>
                </p:cNvSpPr>
                <p:nvPr/>
              </p:nvSpPr>
              <p:spPr bwMode="auto">
                <a:xfrm>
                  <a:off x="432" y="1626"/>
                  <a:ext cx="41" cy="41"/>
                </a:xfrm>
                <a:prstGeom prst="ellipse">
                  <a:avLst/>
                </a:prstGeom>
                <a:solidFill>
                  <a:srgbClr val="C0C0C0"/>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grpSp>
            <p:nvGrpSpPr>
              <p:cNvPr id="155" name="Group 717">
                <a:extLst>
                  <a:ext uri="{FF2B5EF4-FFF2-40B4-BE49-F238E27FC236}">
                    <a16:creationId xmlns:a16="http://schemas.microsoft.com/office/drawing/2014/main" id="{740518E0-9CCE-46E7-842F-5BEC0DB38AA0}"/>
                  </a:ext>
                </a:extLst>
              </p:cNvPr>
              <p:cNvGrpSpPr>
                <a:grpSpLocks/>
              </p:cNvGrpSpPr>
              <p:nvPr/>
            </p:nvGrpSpPr>
            <p:grpSpPr bwMode="auto">
              <a:xfrm>
                <a:off x="866" y="1679"/>
                <a:ext cx="105" cy="88"/>
                <a:chOff x="328" y="1585"/>
                <a:chExt cx="145" cy="121"/>
              </a:xfrm>
            </p:grpSpPr>
            <p:sp>
              <p:nvSpPr>
                <p:cNvPr id="171" name="AutoShape 718">
                  <a:extLst>
                    <a:ext uri="{FF2B5EF4-FFF2-40B4-BE49-F238E27FC236}">
                      <a16:creationId xmlns:a16="http://schemas.microsoft.com/office/drawing/2014/main" id="{63750447-485C-4616-A5CC-17F2C341F016}"/>
                    </a:ext>
                  </a:extLst>
                </p:cNvPr>
                <p:cNvSpPr>
                  <a:spLocks noChangeArrowheads="1"/>
                </p:cNvSpPr>
                <p:nvPr/>
              </p:nvSpPr>
              <p:spPr bwMode="auto">
                <a:xfrm rot="5400000">
                  <a:off x="320" y="1593"/>
                  <a:ext cx="121" cy="105"/>
                </a:xfrm>
                <a:prstGeom prst="triangle">
                  <a:avLst>
                    <a:gd name="adj" fmla="val 50000"/>
                  </a:avLst>
                </a:prstGeom>
                <a:solidFill>
                  <a:srgbClr val="C0C0C0"/>
                </a:solidFill>
                <a:ln w="127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72" name="Oval 719">
                  <a:extLst>
                    <a:ext uri="{FF2B5EF4-FFF2-40B4-BE49-F238E27FC236}">
                      <a16:creationId xmlns:a16="http://schemas.microsoft.com/office/drawing/2014/main" id="{327AF4ED-0A1E-4BAF-B83F-0FC4BE8A8B48}"/>
                    </a:ext>
                  </a:extLst>
                </p:cNvPr>
                <p:cNvSpPr>
                  <a:spLocks noChangeArrowheads="1"/>
                </p:cNvSpPr>
                <p:nvPr/>
              </p:nvSpPr>
              <p:spPr bwMode="auto">
                <a:xfrm>
                  <a:off x="432" y="1626"/>
                  <a:ext cx="41" cy="41"/>
                </a:xfrm>
                <a:prstGeom prst="ellipse">
                  <a:avLst/>
                </a:prstGeom>
                <a:solidFill>
                  <a:srgbClr val="C0C0C0"/>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sp>
            <p:nvSpPr>
              <p:cNvPr id="156" name="Freeform 720">
                <a:extLst>
                  <a:ext uri="{FF2B5EF4-FFF2-40B4-BE49-F238E27FC236}">
                    <a16:creationId xmlns:a16="http://schemas.microsoft.com/office/drawing/2014/main" id="{D390B4E9-A4EA-4595-BA2F-163B69C4302D}"/>
                  </a:ext>
                </a:extLst>
              </p:cNvPr>
              <p:cNvSpPr>
                <a:spLocks/>
              </p:cNvSpPr>
              <p:nvPr/>
            </p:nvSpPr>
            <p:spPr bwMode="auto">
              <a:xfrm>
                <a:off x="639" y="1470"/>
                <a:ext cx="336" cy="60"/>
              </a:xfrm>
              <a:custGeom>
                <a:avLst/>
                <a:gdLst>
                  <a:gd name="T0" fmla="*/ 0 w 288"/>
                  <a:gd name="T1" fmla="*/ 0 h 60"/>
                  <a:gd name="T2" fmla="*/ 249 w 288"/>
                  <a:gd name="T3" fmla="*/ 0 h 60"/>
                  <a:gd name="T4" fmla="*/ 249 w 288"/>
                  <a:gd name="T5" fmla="*/ 60 h 60"/>
                  <a:gd name="T6" fmla="*/ 288 w 288"/>
                  <a:gd name="T7" fmla="*/ 60 h 60"/>
                </a:gdLst>
                <a:ahLst/>
                <a:cxnLst>
                  <a:cxn ang="0">
                    <a:pos x="T0" y="T1"/>
                  </a:cxn>
                  <a:cxn ang="0">
                    <a:pos x="T2" y="T3"/>
                  </a:cxn>
                  <a:cxn ang="0">
                    <a:pos x="T4" y="T5"/>
                  </a:cxn>
                  <a:cxn ang="0">
                    <a:pos x="T6" y="T7"/>
                  </a:cxn>
                </a:cxnLst>
                <a:rect l="0" t="0" r="r" b="b"/>
                <a:pathLst>
                  <a:path w="288" h="60">
                    <a:moveTo>
                      <a:pt x="0" y="0"/>
                    </a:moveTo>
                    <a:lnTo>
                      <a:pt x="249" y="0"/>
                    </a:lnTo>
                    <a:lnTo>
                      <a:pt x="249" y="60"/>
                    </a:lnTo>
                    <a:lnTo>
                      <a:pt x="288" y="60"/>
                    </a:lnTo>
                  </a:path>
                </a:pathLst>
              </a:custGeom>
              <a:noFill/>
              <a:ln w="9525">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57" name="Line 721">
                <a:extLst>
                  <a:ext uri="{FF2B5EF4-FFF2-40B4-BE49-F238E27FC236}">
                    <a16:creationId xmlns:a16="http://schemas.microsoft.com/office/drawing/2014/main" id="{FF0BCA5D-63A6-4045-9B6E-22AE968EDEFA}"/>
                  </a:ext>
                </a:extLst>
              </p:cNvPr>
              <p:cNvSpPr>
                <a:spLocks noChangeShapeType="1"/>
              </p:cNvSpPr>
              <p:nvPr/>
            </p:nvSpPr>
            <p:spPr bwMode="auto">
              <a:xfrm flipH="1">
                <a:off x="639" y="1551"/>
                <a:ext cx="39" cy="0"/>
              </a:xfrm>
              <a:prstGeom prst="line">
                <a:avLst/>
              </a:prstGeom>
              <a:noFill/>
              <a:ln w="95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58" name="Line 722">
                <a:extLst>
                  <a:ext uri="{FF2B5EF4-FFF2-40B4-BE49-F238E27FC236}">
                    <a16:creationId xmlns:a16="http://schemas.microsoft.com/office/drawing/2014/main" id="{C8FDCA7E-5BB0-4E47-8858-ED8502EB967F}"/>
                  </a:ext>
                </a:extLst>
              </p:cNvPr>
              <p:cNvSpPr>
                <a:spLocks noChangeShapeType="1"/>
              </p:cNvSpPr>
              <p:nvPr/>
            </p:nvSpPr>
            <p:spPr bwMode="auto">
              <a:xfrm flipH="1">
                <a:off x="787" y="1549"/>
                <a:ext cx="39" cy="0"/>
              </a:xfrm>
              <a:prstGeom prst="line">
                <a:avLst/>
              </a:prstGeom>
              <a:noFill/>
              <a:ln w="95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59" name="Line 723">
                <a:extLst>
                  <a:ext uri="{FF2B5EF4-FFF2-40B4-BE49-F238E27FC236}">
                    <a16:creationId xmlns:a16="http://schemas.microsoft.com/office/drawing/2014/main" id="{61F753AC-A3B5-4CD0-8BF6-748B305EFF1E}"/>
                  </a:ext>
                </a:extLst>
              </p:cNvPr>
              <p:cNvSpPr>
                <a:spLocks noChangeShapeType="1"/>
              </p:cNvSpPr>
              <p:nvPr/>
            </p:nvSpPr>
            <p:spPr bwMode="auto">
              <a:xfrm>
                <a:off x="909" y="1575"/>
                <a:ext cx="81" cy="0"/>
              </a:xfrm>
              <a:prstGeom prst="line">
                <a:avLst/>
              </a:prstGeom>
              <a:noFill/>
              <a:ln w="95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60" name="Moon 11">
                <a:extLst>
                  <a:ext uri="{FF2B5EF4-FFF2-40B4-BE49-F238E27FC236}">
                    <a16:creationId xmlns:a16="http://schemas.microsoft.com/office/drawing/2014/main" id="{96B9170D-F40F-4923-9A81-DA6F31E479AC}"/>
                  </a:ext>
                </a:extLst>
              </p:cNvPr>
              <p:cNvSpPr>
                <a:spLocks noChangeArrowheads="1"/>
              </p:cNvSpPr>
              <p:nvPr/>
            </p:nvSpPr>
            <p:spPr bwMode="auto">
              <a:xfrm rot="10800000">
                <a:off x="961" y="1503"/>
                <a:ext cx="101" cy="114"/>
              </a:xfrm>
              <a:prstGeom prst="moon">
                <a:avLst>
                  <a:gd name="adj" fmla="val 75500"/>
                </a:avLst>
              </a:prstGeom>
              <a:solidFill>
                <a:srgbClr val="C0C0C0"/>
              </a:solidFill>
              <a:ln w="12700" algn="ctr">
                <a:solidFill>
                  <a:schemeClr val="accent1">
                    <a:lumMod val="50000"/>
                  </a:schemeClr>
                </a:solidFill>
                <a:miter lim="800000"/>
                <a:headEnd/>
                <a:tailEnd/>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61" name="AutoShape 725">
                <a:extLst>
                  <a:ext uri="{FF2B5EF4-FFF2-40B4-BE49-F238E27FC236}">
                    <a16:creationId xmlns:a16="http://schemas.microsoft.com/office/drawing/2014/main" id="{1A73115A-5321-4C8B-BB12-3082EBF9766C}"/>
                  </a:ext>
                </a:extLst>
              </p:cNvPr>
              <p:cNvSpPr>
                <a:spLocks noChangeArrowheads="1"/>
              </p:cNvSpPr>
              <p:nvPr/>
            </p:nvSpPr>
            <p:spPr bwMode="auto">
              <a:xfrm>
                <a:off x="822" y="1533"/>
                <a:ext cx="87" cy="87"/>
              </a:xfrm>
              <a:prstGeom prst="flowChartDelay">
                <a:avLst/>
              </a:prstGeom>
              <a:solidFill>
                <a:srgbClr val="C0C0C0"/>
              </a:solidFill>
              <a:ln w="127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62" name="Line 726">
                <a:extLst>
                  <a:ext uri="{FF2B5EF4-FFF2-40B4-BE49-F238E27FC236}">
                    <a16:creationId xmlns:a16="http://schemas.microsoft.com/office/drawing/2014/main" id="{14D39179-E528-4054-B583-5E6B1752A968}"/>
                  </a:ext>
                </a:extLst>
              </p:cNvPr>
              <p:cNvSpPr>
                <a:spLocks noChangeShapeType="1"/>
              </p:cNvSpPr>
              <p:nvPr/>
            </p:nvSpPr>
            <p:spPr bwMode="auto">
              <a:xfrm>
                <a:off x="639" y="1725"/>
                <a:ext cx="225" cy="0"/>
              </a:xfrm>
              <a:prstGeom prst="line">
                <a:avLst/>
              </a:prstGeom>
              <a:noFill/>
              <a:ln w="95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63" name="Freeform 727">
                <a:extLst>
                  <a:ext uri="{FF2B5EF4-FFF2-40B4-BE49-F238E27FC236}">
                    <a16:creationId xmlns:a16="http://schemas.microsoft.com/office/drawing/2014/main" id="{767CC50C-8497-441A-956F-FFC561E9D5BB}"/>
                  </a:ext>
                </a:extLst>
              </p:cNvPr>
              <p:cNvSpPr>
                <a:spLocks/>
              </p:cNvSpPr>
              <p:nvPr/>
            </p:nvSpPr>
            <p:spPr bwMode="auto">
              <a:xfrm>
                <a:off x="780" y="1599"/>
                <a:ext cx="42" cy="123"/>
              </a:xfrm>
              <a:custGeom>
                <a:avLst/>
                <a:gdLst>
                  <a:gd name="T0" fmla="*/ 0 w 42"/>
                  <a:gd name="T1" fmla="*/ 123 h 123"/>
                  <a:gd name="T2" fmla="*/ 0 w 42"/>
                  <a:gd name="T3" fmla="*/ 0 h 123"/>
                  <a:gd name="T4" fmla="*/ 42 w 42"/>
                  <a:gd name="T5" fmla="*/ 0 h 123"/>
                </a:gdLst>
                <a:ahLst/>
                <a:cxnLst>
                  <a:cxn ang="0">
                    <a:pos x="T0" y="T1"/>
                  </a:cxn>
                  <a:cxn ang="0">
                    <a:pos x="T2" y="T3"/>
                  </a:cxn>
                  <a:cxn ang="0">
                    <a:pos x="T4" y="T5"/>
                  </a:cxn>
                </a:cxnLst>
                <a:rect l="0" t="0" r="r" b="b"/>
                <a:pathLst>
                  <a:path w="42" h="123">
                    <a:moveTo>
                      <a:pt x="0" y="123"/>
                    </a:moveTo>
                    <a:lnTo>
                      <a:pt x="0" y="0"/>
                    </a:lnTo>
                    <a:lnTo>
                      <a:pt x="42" y="0"/>
                    </a:lnTo>
                  </a:path>
                </a:pathLst>
              </a:custGeom>
              <a:noFill/>
              <a:ln w="9525">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64" name="Oval 728">
                <a:extLst>
                  <a:ext uri="{FF2B5EF4-FFF2-40B4-BE49-F238E27FC236}">
                    <a16:creationId xmlns:a16="http://schemas.microsoft.com/office/drawing/2014/main" id="{29E1787F-2A53-4242-8D5A-CB7EFB8E0A59}"/>
                  </a:ext>
                </a:extLst>
              </p:cNvPr>
              <p:cNvSpPr>
                <a:spLocks noChangeArrowheads="1"/>
              </p:cNvSpPr>
              <p:nvPr/>
            </p:nvSpPr>
            <p:spPr bwMode="auto">
              <a:xfrm>
                <a:off x="765" y="1710"/>
                <a:ext cx="29" cy="29"/>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65" name="Line 729">
                <a:extLst>
                  <a:ext uri="{FF2B5EF4-FFF2-40B4-BE49-F238E27FC236}">
                    <a16:creationId xmlns:a16="http://schemas.microsoft.com/office/drawing/2014/main" id="{C861FDFB-0F81-49B7-8035-2B517C0F0EA0}"/>
                  </a:ext>
                </a:extLst>
              </p:cNvPr>
              <p:cNvSpPr>
                <a:spLocks noChangeShapeType="1"/>
              </p:cNvSpPr>
              <p:nvPr/>
            </p:nvSpPr>
            <p:spPr bwMode="auto">
              <a:xfrm>
                <a:off x="636" y="1773"/>
                <a:ext cx="369" cy="0"/>
              </a:xfrm>
              <a:prstGeom prst="line">
                <a:avLst/>
              </a:prstGeom>
              <a:noFill/>
              <a:ln w="95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66" name="Freeform 730">
                <a:extLst>
                  <a:ext uri="{FF2B5EF4-FFF2-40B4-BE49-F238E27FC236}">
                    <a16:creationId xmlns:a16="http://schemas.microsoft.com/office/drawing/2014/main" id="{5425582B-CC0D-4FFB-B5E0-528C4D4077C6}"/>
                  </a:ext>
                </a:extLst>
              </p:cNvPr>
              <p:cNvSpPr>
                <a:spLocks/>
              </p:cNvSpPr>
              <p:nvPr/>
            </p:nvSpPr>
            <p:spPr bwMode="auto">
              <a:xfrm>
                <a:off x="1062" y="1560"/>
                <a:ext cx="99" cy="147"/>
              </a:xfrm>
              <a:custGeom>
                <a:avLst/>
                <a:gdLst>
                  <a:gd name="T0" fmla="*/ 0 w 99"/>
                  <a:gd name="T1" fmla="*/ 0 h 126"/>
                  <a:gd name="T2" fmla="*/ 60 w 99"/>
                  <a:gd name="T3" fmla="*/ 0 h 126"/>
                  <a:gd name="T4" fmla="*/ 60 w 99"/>
                  <a:gd name="T5" fmla="*/ 126 h 126"/>
                  <a:gd name="T6" fmla="*/ 99 w 99"/>
                  <a:gd name="T7" fmla="*/ 126 h 126"/>
                </a:gdLst>
                <a:ahLst/>
                <a:cxnLst>
                  <a:cxn ang="0">
                    <a:pos x="T0" y="T1"/>
                  </a:cxn>
                  <a:cxn ang="0">
                    <a:pos x="T2" y="T3"/>
                  </a:cxn>
                  <a:cxn ang="0">
                    <a:pos x="T4" y="T5"/>
                  </a:cxn>
                  <a:cxn ang="0">
                    <a:pos x="T6" y="T7"/>
                  </a:cxn>
                </a:cxnLst>
                <a:rect l="0" t="0" r="r" b="b"/>
                <a:pathLst>
                  <a:path w="99" h="126">
                    <a:moveTo>
                      <a:pt x="0" y="0"/>
                    </a:moveTo>
                    <a:lnTo>
                      <a:pt x="60" y="0"/>
                    </a:lnTo>
                    <a:lnTo>
                      <a:pt x="60" y="126"/>
                    </a:lnTo>
                    <a:lnTo>
                      <a:pt x="99" y="126"/>
                    </a:lnTo>
                  </a:path>
                </a:pathLst>
              </a:custGeom>
              <a:noFill/>
              <a:ln w="9525">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67" name="Line 731">
                <a:extLst>
                  <a:ext uri="{FF2B5EF4-FFF2-40B4-BE49-F238E27FC236}">
                    <a16:creationId xmlns:a16="http://schemas.microsoft.com/office/drawing/2014/main" id="{5C4AFF32-E67C-47B4-9A97-7A2399C676F7}"/>
                  </a:ext>
                </a:extLst>
              </p:cNvPr>
              <p:cNvSpPr>
                <a:spLocks noChangeShapeType="1"/>
              </p:cNvSpPr>
              <p:nvPr/>
            </p:nvSpPr>
            <p:spPr bwMode="auto">
              <a:xfrm>
                <a:off x="1092" y="1752"/>
                <a:ext cx="72" cy="0"/>
              </a:xfrm>
              <a:prstGeom prst="line">
                <a:avLst/>
              </a:prstGeom>
              <a:noFill/>
              <a:ln w="95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68" name="AutoShape 732">
                <a:extLst>
                  <a:ext uri="{FF2B5EF4-FFF2-40B4-BE49-F238E27FC236}">
                    <a16:creationId xmlns:a16="http://schemas.microsoft.com/office/drawing/2014/main" id="{BADD0B96-4D6F-45C7-AF57-80B4E3DF1E8D}"/>
                  </a:ext>
                </a:extLst>
              </p:cNvPr>
              <p:cNvSpPr>
                <a:spLocks noChangeArrowheads="1"/>
              </p:cNvSpPr>
              <p:nvPr/>
            </p:nvSpPr>
            <p:spPr bwMode="auto">
              <a:xfrm>
                <a:off x="1009" y="1708"/>
                <a:ext cx="87" cy="87"/>
              </a:xfrm>
              <a:prstGeom prst="flowChartDelay">
                <a:avLst/>
              </a:prstGeom>
              <a:solidFill>
                <a:srgbClr val="C0C0C0"/>
              </a:solidFill>
              <a:ln w="127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69" name="Moon 11">
                <a:extLst>
                  <a:ext uri="{FF2B5EF4-FFF2-40B4-BE49-F238E27FC236}">
                    <a16:creationId xmlns:a16="http://schemas.microsoft.com/office/drawing/2014/main" id="{887FA0B1-3F52-4CB2-A198-CB724E3C4B92}"/>
                  </a:ext>
                </a:extLst>
              </p:cNvPr>
              <p:cNvSpPr>
                <a:spLocks noChangeArrowheads="1"/>
              </p:cNvSpPr>
              <p:nvPr/>
            </p:nvSpPr>
            <p:spPr bwMode="auto">
              <a:xfrm rot="10800000">
                <a:off x="1143" y="1673"/>
                <a:ext cx="101" cy="114"/>
              </a:xfrm>
              <a:prstGeom prst="moon">
                <a:avLst>
                  <a:gd name="adj" fmla="val 75500"/>
                </a:avLst>
              </a:prstGeom>
              <a:solidFill>
                <a:srgbClr val="C0C0C0"/>
              </a:solidFill>
              <a:ln w="12700" algn="ctr">
                <a:solidFill>
                  <a:schemeClr val="accent1">
                    <a:lumMod val="50000"/>
                  </a:schemeClr>
                </a:solidFill>
                <a:miter lim="800000"/>
                <a:headEnd/>
                <a:tailEnd/>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TW"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70" name="Line 734">
                <a:extLst>
                  <a:ext uri="{FF2B5EF4-FFF2-40B4-BE49-F238E27FC236}">
                    <a16:creationId xmlns:a16="http://schemas.microsoft.com/office/drawing/2014/main" id="{F210DBCA-06D6-44D3-BFE8-A5F3B05C0F59}"/>
                  </a:ext>
                </a:extLst>
              </p:cNvPr>
              <p:cNvSpPr>
                <a:spLocks noChangeShapeType="1"/>
              </p:cNvSpPr>
              <p:nvPr/>
            </p:nvSpPr>
            <p:spPr bwMode="auto">
              <a:xfrm>
                <a:off x="1245" y="1731"/>
                <a:ext cx="45" cy="0"/>
              </a:xfrm>
              <a:prstGeom prst="line">
                <a:avLst/>
              </a:prstGeom>
              <a:noFill/>
              <a:ln w="95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grpSp>
          <p:nvGrpSpPr>
            <p:cNvPr id="8" name="Group 353">
              <a:extLst>
                <a:ext uri="{FF2B5EF4-FFF2-40B4-BE49-F238E27FC236}">
                  <a16:creationId xmlns:a16="http://schemas.microsoft.com/office/drawing/2014/main" id="{D374BED3-3F20-4E2B-9F93-21380D4AEFAC}"/>
                </a:ext>
              </a:extLst>
            </p:cNvPr>
            <p:cNvGrpSpPr>
              <a:grpSpLocks/>
            </p:cNvGrpSpPr>
            <p:nvPr/>
          </p:nvGrpSpPr>
          <p:grpSpPr bwMode="auto">
            <a:xfrm>
              <a:off x="3679418" y="4158856"/>
              <a:ext cx="954173" cy="538133"/>
              <a:chOff x="3914" y="2070"/>
              <a:chExt cx="581" cy="387"/>
            </a:xfrm>
          </p:grpSpPr>
          <p:sp>
            <p:nvSpPr>
              <p:cNvPr id="135" name="Rectangle 50">
                <a:extLst>
                  <a:ext uri="{FF2B5EF4-FFF2-40B4-BE49-F238E27FC236}">
                    <a16:creationId xmlns:a16="http://schemas.microsoft.com/office/drawing/2014/main" id="{1F06684F-06E8-4FB3-93CA-6B112797DAA8}"/>
                  </a:ext>
                </a:extLst>
              </p:cNvPr>
              <p:cNvSpPr>
                <a:spLocks noChangeArrowheads="1"/>
              </p:cNvSpPr>
              <p:nvPr/>
            </p:nvSpPr>
            <p:spPr bwMode="auto">
              <a:xfrm>
                <a:off x="3914" y="2070"/>
                <a:ext cx="581" cy="387"/>
              </a:xfrm>
              <a:prstGeom prst="rect">
                <a:avLst/>
              </a:prstGeom>
              <a:solidFill>
                <a:srgbClr val="FFFFFF"/>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36" name="Rectangle 77">
                <a:extLst>
                  <a:ext uri="{FF2B5EF4-FFF2-40B4-BE49-F238E27FC236}">
                    <a16:creationId xmlns:a16="http://schemas.microsoft.com/office/drawing/2014/main" id="{A23BBC8D-FF7B-4014-9DE4-9ACB64498D70}"/>
                  </a:ext>
                </a:extLst>
              </p:cNvPr>
              <p:cNvSpPr>
                <a:spLocks noChangeArrowheads="1"/>
              </p:cNvSpPr>
              <p:nvPr/>
            </p:nvSpPr>
            <p:spPr bwMode="auto">
              <a:xfrm>
                <a:off x="3914" y="2070"/>
                <a:ext cx="581" cy="387"/>
              </a:xfrm>
              <a:prstGeom prst="rect">
                <a:avLst/>
              </a:prstGeom>
              <a:solidFill>
                <a:srgbClr val="F8F8F8"/>
              </a:solidFill>
              <a:ln w="9525">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37" name="Rectangle 78">
                <a:extLst>
                  <a:ext uri="{FF2B5EF4-FFF2-40B4-BE49-F238E27FC236}">
                    <a16:creationId xmlns:a16="http://schemas.microsoft.com/office/drawing/2014/main" id="{DC849C46-79DC-425D-8129-D4393E4D5F6C}"/>
                  </a:ext>
                </a:extLst>
              </p:cNvPr>
              <p:cNvSpPr>
                <a:spLocks noChangeArrowheads="1"/>
              </p:cNvSpPr>
              <p:nvPr/>
            </p:nvSpPr>
            <p:spPr bwMode="auto">
              <a:xfrm>
                <a:off x="3979" y="2103"/>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38" name="Rectangle 79">
                <a:extLst>
                  <a:ext uri="{FF2B5EF4-FFF2-40B4-BE49-F238E27FC236}">
                    <a16:creationId xmlns:a16="http://schemas.microsoft.com/office/drawing/2014/main" id="{C8CF2E38-6B66-4815-872F-328B9CCD956C}"/>
                  </a:ext>
                </a:extLst>
              </p:cNvPr>
              <p:cNvSpPr>
                <a:spLocks noChangeArrowheads="1"/>
              </p:cNvSpPr>
              <p:nvPr/>
            </p:nvSpPr>
            <p:spPr bwMode="auto">
              <a:xfrm>
                <a:off x="4398" y="210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39" name="Rectangle 80">
                <a:extLst>
                  <a:ext uri="{FF2B5EF4-FFF2-40B4-BE49-F238E27FC236}">
                    <a16:creationId xmlns:a16="http://schemas.microsoft.com/office/drawing/2014/main" id="{BD738566-27CE-4ECB-8F42-BA6E7854A715}"/>
                  </a:ext>
                </a:extLst>
              </p:cNvPr>
              <p:cNvSpPr>
                <a:spLocks noChangeArrowheads="1"/>
              </p:cNvSpPr>
              <p:nvPr/>
            </p:nvSpPr>
            <p:spPr bwMode="auto">
              <a:xfrm>
                <a:off x="4188" y="210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40" name="Rectangle 81">
                <a:extLst>
                  <a:ext uri="{FF2B5EF4-FFF2-40B4-BE49-F238E27FC236}">
                    <a16:creationId xmlns:a16="http://schemas.microsoft.com/office/drawing/2014/main" id="{20023D1C-89B7-4451-A165-2AB3A3810391}"/>
                  </a:ext>
                </a:extLst>
              </p:cNvPr>
              <p:cNvSpPr>
                <a:spLocks noChangeArrowheads="1"/>
              </p:cNvSpPr>
              <p:nvPr/>
            </p:nvSpPr>
            <p:spPr bwMode="auto">
              <a:xfrm>
                <a:off x="4293" y="210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41" name="Rectangle 82">
                <a:extLst>
                  <a:ext uri="{FF2B5EF4-FFF2-40B4-BE49-F238E27FC236}">
                    <a16:creationId xmlns:a16="http://schemas.microsoft.com/office/drawing/2014/main" id="{B836DCAA-E8F3-4102-9972-4C1963C634EC}"/>
                  </a:ext>
                </a:extLst>
              </p:cNvPr>
              <p:cNvSpPr>
                <a:spLocks noChangeArrowheads="1"/>
              </p:cNvSpPr>
              <p:nvPr/>
            </p:nvSpPr>
            <p:spPr bwMode="auto">
              <a:xfrm>
                <a:off x="4084" y="2103"/>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42" name="Rectangle 83">
                <a:extLst>
                  <a:ext uri="{FF2B5EF4-FFF2-40B4-BE49-F238E27FC236}">
                    <a16:creationId xmlns:a16="http://schemas.microsoft.com/office/drawing/2014/main" id="{18F93F2A-78AC-4711-87D8-30574106F700}"/>
                  </a:ext>
                </a:extLst>
              </p:cNvPr>
              <p:cNvSpPr>
                <a:spLocks noChangeArrowheads="1"/>
              </p:cNvSpPr>
              <p:nvPr/>
            </p:nvSpPr>
            <p:spPr bwMode="auto">
              <a:xfrm>
                <a:off x="3979" y="2393"/>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43" name="Rectangle 84">
                <a:extLst>
                  <a:ext uri="{FF2B5EF4-FFF2-40B4-BE49-F238E27FC236}">
                    <a16:creationId xmlns:a16="http://schemas.microsoft.com/office/drawing/2014/main" id="{27EB7870-B27D-4515-8E6A-1C7FDF63B021}"/>
                  </a:ext>
                </a:extLst>
              </p:cNvPr>
              <p:cNvSpPr>
                <a:spLocks noChangeArrowheads="1"/>
              </p:cNvSpPr>
              <p:nvPr/>
            </p:nvSpPr>
            <p:spPr bwMode="auto">
              <a:xfrm>
                <a:off x="4398" y="239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44" name="Rectangle 85">
                <a:extLst>
                  <a:ext uri="{FF2B5EF4-FFF2-40B4-BE49-F238E27FC236}">
                    <a16:creationId xmlns:a16="http://schemas.microsoft.com/office/drawing/2014/main" id="{B3E71135-A4EF-4088-A6FC-76FE02868F83}"/>
                  </a:ext>
                </a:extLst>
              </p:cNvPr>
              <p:cNvSpPr>
                <a:spLocks noChangeArrowheads="1"/>
              </p:cNvSpPr>
              <p:nvPr/>
            </p:nvSpPr>
            <p:spPr bwMode="auto">
              <a:xfrm>
                <a:off x="4188" y="239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45" name="Rectangle 86">
                <a:extLst>
                  <a:ext uri="{FF2B5EF4-FFF2-40B4-BE49-F238E27FC236}">
                    <a16:creationId xmlns:a16="http://schemas.microsoft.com/office/drawing/2014/main" id="{E4D1D2E5-34C3-40EB-B0DF-28A9A3287F70}"/>
                  </a:ext>
                </a:extLst>
              </p:cNvPr>
              <p:cNvSpPr>
                <a:spLocks noChangeArrowheads="1"/>
              </p:cNvSpPr>
              <p:nvPr/>
            </p:nvSpPr>
            <p:spPr bwMode="auto">
              <a:xfrm>
                <a:off x="4293" y="239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46" name="Rectangle 87">
                <a:extLst>
                  <a:ext uri="{FF2B5EF4-FFF2-40B4-BE49-F238E27FC236}">
                    <a16:creationId xmlns:a16="http://schemas.microsoft.com/office/drawing/2014/main" id="{0DAE36D3-18D9-4575-A21A-155FAA31C1D4}"/>
                  </a:ext>
                </a:extLst>
              </p:cNvPr>
              <p:cNvSpPr>
                <a:spLocks noChangeArrowheads="1"/>
              </p:cNvSpPr>
              <p:nvPr/>
            </p:nvSpPr>
            <p:spPr bwMode="auto">
              <a:xfrm>
                <a:off x="4084" y="2393"/>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47" name="Rectangle 88">
                <a:extLst>
                  <a:ext uri="{FF2B5EF4-FFF2-40B4-BE49-F238E27FC236}">
                    <a16:creationId xmlns:a16="http://schemas.microsoft.com/office/drawing/2014/main" id="{ABAFE4E1-2C20-4502-8E10-616E511585DC}"/>
                  </a:ext>
                </a:extLst>
              </p:cNvPr>
              <p:cNvSpPr>
                <a:spLocks noChangeArrowheads="1"/>
              </p:cNvSpPr>
              <p:nvPr/>
            </p:nvSpPr>
            <p:spPr bwMode="auto">
              <a:xfrm>
                <a:off x="4398" y="2247"/>
                <a:ext cx="32" cy="33"/>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48" name="Rectangle 89">
                <a:extLst>
                  <a:ext uri="{FF2B5EF4-FFF2-40B4-BE49-F238E27FC236}">
                    <a16:creationId xmlns:a16="http://schemas.microsoft.com/office/drawing/2014/main" id="{B924D10A-971B-4E9F-8A57-8B960974AB9E}"/>
                  </a:ext>
                </a:extLst>
              </p:cNvPr>
              <p:cNvSpPr>
                <a:spLocks noChangeArrowheads="1"/>
              </p:cNvSpPr>
              <p:nvPr/>
            </p:nvSpPr>
            <p:spPr bwMode="auto">
              <a:xfrm>
                <a:off x="3979" y="2247"/>
                <a:ext cx="31" cy="33"/>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49" name="Rectangle 90">
                <a:extLst>
                  <a:ext uri="{FF2B5EF4-FFF2-40B4-BE49-F238E27FC236}">
                    <a16:creationId xmlns:a16="http://schemas.microsoft.com/office/drawing/2014/main" id="{33453752-EE70-4913-85FB-7329FCF82720}"/>
                  </a:ext>
                </a:extLst>
              </p:cNvPr>
              <p:cNvSpPr>
                <a:spLocks noChangeArrowheads="1"/>
              </p:cNvSpPr>
              <p:nvPr/>
            </p:nvSpPr>
            <p:spPr bwMode="auto">
              <a:xfrm>
                <a:off x="4067" y="2183"/>
                <a:ext cx="65" cy="178"/>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50" name="Rectangle 91">
                <a:extLst>
                  <a:ext uri="{FF2B5EF4-FFF2-40B4-BE49-F238E27FC236}">
                    <a16:creationId xmlns:a16="http://schemas.microsoft.com/office/drawing/2014/main" id="{097406E2-CF0D-4637-95A8-60499F58E619}"/>
                  </a:ext>
                </a:extLst>
              </p:cNvPr>
              <p:cNvSpPr>
                <a:spLocks noChangeArrowheads="1"/>
              </p:cNvSpPr>
              <p:nvPr/>
            </p:nvSpPr>
            <p:spPr bwMode="auto">
              <a:xfrm>
                <a:off x="4220" y="2159"/>
                <a:ext cx="129" cy="97"/>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51" name="Rectangle 92">
                <a:extLst>
                  <a:ext uri="{FF2B5EF4-FFF2-40B4-BE49-F238E27FC236}">
                    <a16:creationId xmlns:a16="http://schemas.microsoft.com/office/drawing/2014/main" id="{95C0EAE3-AF6B-4D85-BC93-B21D7BF5870A}"/>
                  </a:ext>
                </a:extLst>
              </p:cNvPr>
              <p:cNvSpPr>
                <a:spLocks noChangeArrowheads="1"/>
              </p:cNvSpPr>
              <p:nvPr/>
            </p:nvSpPr>
            <p:spPr bwMode="auto">
              <a:xfrm>
                <a:off x="4220" y="2304"/>
                <a:ext cx="81" cy="57"/>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grpSp>
          <p:nvGrpSpPr>
            <p:cNvPr id="9" name="그룹 9">
              <a:extLst>
                <a:ext uri="{FF2B5EF4-FFF2-40B4-BE49-F238E27FC236}">
                  <a16:creationId xmlns:a16="http://schemas.microsoft.com/office/drawing/2014/main" id="{18823664-EDFB-42B9-8F2C-F54042B22BF8}"/>
                </a:ext>
              </a:extLst>
            </p:cNvPr>
            <p:cNvGrpSpPr/>
            <p:nvPr/>
          </p:nvGrpSpPr>
          <p:grpSpPr>
            <a:xfrm>
              <a:off x="3675222" y="4791822"/>
              <a:ext cx="954173" cy="538133"/>
              <a:chOff x="3992878" y="3558286"/>
              <a:chExt cx="1082675" cy="703720"/>
            </a:xfrm>
          </p:grpSpPr>
          <p:grpSp>
            <p:nvGrpSpPr>
              <p:cNvPr id="106" name="Group 391">
                <a:extLst>
                  <a:ext uri="{FF2B5EF4-FFF2-40B4-BE49-F238E27FC236}">
                    <a16:creationId xmlns:a16="http://schemas.microsoft.com/office/drawing/2014/main" id="{D6FA3C52-A90B-4E00-80E0-C70B521062D2}"/>
                  </a:ext>
                </a:extLst>
              </p:cNvPr>
              <p:cNvGrpSpPr>
                <a:grpSpLocks/>
              </p:cNvGrpSpPr>
              <p:nvPr/>
            </p:nvGrpSpPr>
            <p:grpSpPr bwMode="auto">
              <a:xfrm>
                <a:off x="3992878" y="3558286"/>
                <a:ext cx="1082675" cy="703720"/>
                <a:chOff x="3915" y="2121"/>
                <a:chExt cx="581" cy="387"/>
              </a:xfrm>
            </p:grpSpPr>
            <p:grpSp>
              <p:nvGrpSpPr>
                <p:cNvPr id="112" name="Group 367">
                  <a:extLst>
                    <a:ext uri="{FF2B5EF4-FFF2-40B4-BE49-F238E27FC236}">
                      <a16:creationId xmlns:a16="http://schemas.microsoft.com/office/drawing/2014/main" id="{A8F0AE2C-0057-4AED-8296-BB5CE54486F7}"/>
                    </a:ext>
                  </a:extLst>
                </p:cNvPr>
                <p:cNvGrpSpPr>
                  <a:grpSpLocks/>
                </p:cNvGrpSpPr>
                <p:nvPr/>
              </p:nvGrpSpPr>
              <p:grpSpPr bwMode="auto">
                <a:xfrm>
                  <a:off x="3915" y="2121"/>
                  <a:ext cx="581" cy="387"/>
                  <a:chOff x="3914" y="2070"/>
                  <a:chExt cx="581" cy="387"/>
                </a:xfrm>
              </p:grpSpPr>
              <p:sp>
                <p:nvSpPr>
                  <p:cNvPr id="118" name="Rectangle 368">
                    <a:extLst>
                      <a:ext uri="{FF2B5EF4-FFF2-40B4-BE49-F238E27FC236}">
                        <a16:creationId xmlns:a16="http://schemas.microsoft.com/office/drawing/2014/main" id="{15CFE92D-7C78-4000-9D34-2077AFAFF33D}"/>
                      </a:ext>
                    </a:extLst>
                  </p:cNvPr>
                  <p:cNvSpPr>
                    <a:spLocks noChangeArrowheads="1"/>
                  </p:cNvSpPr>
                  <p:nvPr/>
                </p:nvSpPr>
                <p:spPr bwMode="auto">
                  <a:xfrm>
                    <a:off x="3914" y="2070"/>
                    <a:ext cx="581" cy="387"/>
                  </a:xfrm>
                  <a:prstGeom prst="rect">
                    <a:avLst/>
                  </a:prstGeom>
                  <a:solidFill>
                    <a:srgbClr val="FFFFFF"/>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19" name="Rectangle 369">
                    <a:extLst>
                      <a:ext uri="{FF2B5EF4-FFF2-40B4-BE49-F238E27FC236}">
                        <a16:creationId xmlns:a16="http://schemas.microsoft.com/office/drawing/2014/main" id="{73A8A692-659B-4ED7-A031-F83C437D2E1A}"/>
                      </a:ext>
                    </a:extLst>
                  </p:cNvPr>
                  <p:cNvSpPr>
                    <a:spLocks noChangeArrowheads="1"/>
                  </p:cNvSpPr>
                  <p:nvPr/>
                </p:nvSpPr>
                <p:spPr bwMode="auto">
                  <a:xfrm>
                    <a:off x="3914" y="2070"/>
                    <a:ext cx="581" cy="387"/>
                  </a:xfrm>
                  <a:prstGeom prst="rect">
                    <a:avLst/>
                  </a:prstGeom>
                  <a:solidFill>
                    <a:srgbClr val="F8F8F8"/>
                  </a:solidFill>
                  <a:ln w="9525">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20" name="Rectangle 370">
                    <a:extLst>
                      <a:ext uri="{FF2B5EF4-FFF2-40B4-BE49-F238E27FC236}">
                        <a16:creationId xmlns:a16="http://schemas.microsoft.com/office/drawing/2014/main" id="{1C6F64C5-1446-4AD8-90EF-E13D78C365DA}"/>
                      </a:ext>
                    </a:extLst>
                  </p:cNvPr>
                  <p:cNvSpPr>
                    <a:spLocks noChangeArrowheads="1"/>
                  </p:cNvSpPr>
                  <p:nvPr/>
                </p:nvSpPr>
                <p:spPr bwMode="auto">
                  <a:xfrm>
                    <a:off x="3979" y="2103"/>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21" name="Rectangle 371">
                    <a:extLst>
                      <a:ext uri="{FF2B5EF4-FFF2-40B4-BE49-F238E27FC236}">
                        <a16:creationId xmlns:a16="http://schemas.microsoft.com/office/drawing/2014/main" id="{2A8CB81E-A873-4427-ACF5-13BD33F793BA}"/>
                      </a:ext>
                    </a:extLst>
                  </p:cNvPr>
                  <p:cNvSpPr>
                    <a:spLocks noChangeArrowheads="1"/>
                  </p:cNvSpPr>
                  <p:nvPr/>
                </p:nvSpPr>
                <p:spPr bwMode="auto">
                  <a:xfrm>
                    <a:off x="4398" y="210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22" name="Rectangle 372">
                    <a:extLst>
                      <a:ext uri="{FF2B5EF4-FFF2-40B4-BE49-F238E27FC236}">
                        <a16:creationId xmlns:a16="http://schemas.microsoft.com/office/drawing/2014/main" id="{7238F756-F292-42C6-ACA0-CD6F0203D651}"/>
                      </a:ext>
                    </a:extLst>
                  </p:cNvPr>
                  <p:cNvSpPr>
                    <a:spLocks noChangeArrowheads="1"/>
                  </p:cNvSpPr>
                  <p:nvPr/>
                </p:nvSpPr>
                <p:spPr bwMode="auto">
                  <a:xfrm>
                    <a:off x="4188" y="210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23" name="Rectangle 373">
                    <a:extLst>
                      <a:ext uri="{FF2B5EF4-FFF2-40B4-BE49-F238E27FC236}">
                        <a16:creationId xmlns:a16="http://schemas.microsoft.com/office/drawing/2014/main" id="{267EBF3F-A2DC-49C1-9B55-599698A4D487}"/>
                      </a:ext>
                    </a:extLst>
                  </p:cNvPr>
                  <p:cNvSpPr>
                    <a:spLocks noChangeArrowheads="1"/>
                  </p:cNvSpPr>
                  <p:nvPr/>
                </p:nvSpPr>
                <p:spPr bwMode="auto">
                  <a:xfrm>
                    <a:off x="4293" y="210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24" name="Rectangle 374">
                    <a:extLst>
                      <a:ext uri="{FF2B5EF4-FFF2-40B4-BE49-F238E27FC236}">
                        <a16:creationId xmlns:a16="http://schemas.microsoft.com/office/drawing/2014/main" id="{CB940350-3DB1-44C5-85F8-4CFEF516E18C}"/>
                      </a:ext>
                    </a:extLst>
                  </p:cNvPr>
                  <p:cNvSpPr>
                    <a:spLocks noChangeArrowheads="1"/>
                  </p:cNvSpPr>
                  <p:nvPr/>
                </p:nvSpPr>
                <p:spPr bwMode="auto">
                  <a:xfrm>
                    <a:off x="4084" y="2103"/>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25" name="Rectangle 375">
                    <a:extLst>
                      <a:ext uri="{FF2B5EF4-FFF2-40B4-BE49-F238E27FC236}">
                        <a16:creationId xmlns:a16="http://schemas.microsoft.com/office/drawing/2014/main" id="{8260C2E2-D509-4D36-80B4-F3B58BB70DA0}"/>
                      </a:ext>
                    </a:extLst>
                  </p:cNvPr>
                  <p:cNvSpPr>
                    <a:spLocks noChangeArrowheads="1"/>
                  </p:cNvSpPr>
                  <p:nvPr/>
                </p:nvSpPr>
                <p:spPr bwMode="auto">
                  <a:xfrm>
                    <a:off x="3979" y="2393"/>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26" name="Rectangle 376">
                    <a:extLst>
                      <a:ext uri="{FF2B5EF4-FFF2-40B4-BE49-F238E27FC236}">
                        <a16:creationId xmlns:a16="http://schemas.microsoft.com/office/drawing/2014/main" id="{D1F08C1C-7471-4912-924C-0947842B26B2}"/>
                      </a:ext>
                    </a:extLst>
                  </p:cNvPr>
                  <p:cNvSpPr>
                    <a:spLocks noChangeArrowheads="1"/>
                  </p:cNvSpPr>
                  <p:nvPr/>
                </p:nvSpPr>
                <p:spPr bwMode="auto">
                  <a:xfrm>
                    <a:off x="4398" y="239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27" name="Rectangle 377">
                    <a:extLst>
                      <a:ext uri="{FF2B5EF4-FFF2-40B4-BE49-F238E27FC236}">
                        <a16:creationId xmlns:a16="http://schemas.microsoft.com/office/drawing/2014/main" id="{905BC51B-5B76-4CB9-8BE9-FC83BAB85FEA}"/>
                      </a:ext>
                    </a:extLst>
                  </p:cNvPr>
                  <p:cNvSpPr>
                    <a:spLocks noChangeArrowheads="1"/>
                  </p:cNvSpPr>
                  <p:nvPr/>
                </p:nvSpPr>
                <p:spPr bwMode="auto">
                  <a:xfrm>
                    <a:off x="4188" y="239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28" name="Rectangle 378">
                    <a:extLst>
                      <a:ext uri="{FF2B5EF4-FFF2-40B4-BE49-F238E27FC236}">
                        <a16:creationId xmlns:a16="http://schemas.microsoft.com/office/drawing/2014/main" id="{F784B69E-1D78-414F-B4FB-BF709DB9B570}"/>
                      </a:ext>
                    </a:extLst>
                  </p:cNvPr>
                  <p:cNvSpPr>
                    <a:spLocks noChangeArrowheads="1"/>
                  </p:cNvSpPr>
                  <p:nvPr/>
                </p:nvSpPr>
                <p:spPr bwMode="auto">
                  <a:xfrm>
                    <a:off x="4293" y="2393"/>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29" name="Rectangle 379">
                    <a:extLst>
                      <a:ext uri="{FF2B5EF4-FFF2-40B4-BE49-F238E27FC236}">
                        <a16:creationId xmlns:a16="http://schemas.microsoft.com/office/drawing/2014/main" id="{C6095A53-62F4-414E-8674-6189E6894D32}"/>
                      </a:ext>
                    </a:extLst>
                  </p:cNvPr>
                  <p:cNvSpPr>
                    <a:spLocks noChangeArrowheads="1"/>
                  </p:cNvSpPr>
                  <p:nvPr/>
                </p:nvSpPr>
                <p:spPr bwMode="auto">
                  <a:xfrm>
                    <a:off x="4084" y="2393"/>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30" name="Rectangle 380">
                    <a:extLst>
                      <a:ext uri="{FF2B5EF4-FFF2-40B4-BE49-F238E27FC236}">
                        <a16:creationId xmlns:a16="http://schemas.microsoft.com/office/drawing/2014/main" id="{1FEBB227-0957-45E1-BAAB-E8A26183C130}"/>
                      </a:ext>
                    </a:extLst>
                  </p:cNvPr>
                  <p:cNvSpPr>
                    <a:spLocks noChangeArrowheads="1"/>
                  </p:cNvSpPr>
                  <p:nvPr/>
                </p:nvSpPr>
                <p:spPr bwMode="auto">
                  <a:xfrm>
                    <a:off x="4398" y="2247"/>
                    <a:ext cx="32" cy="33"/>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31" name="Rectangle 381">
                    <a:extLst>
                      <a:ext uri="{FF2B5EF4-FFF2-40B4-BE49-F238E27FC236}">
                        <a16:creationId xmlns:a16="http://schemas.microsoft.com/office/drawing/2014/main" id="{9D100B0E-DD86-44AD-A578-C325C9909D09}"/>
                      </a:ext>
                    </a:extLst>
                  </p:cNvPr>
                  <p:cNvSpPr>
                    <a:spLocks noChangeArrowheads="1"/>
                  </p:cNvSpPr>
                  <p:nvPr/>
                </p:nvSpPr>
                <p:spPr bwMode="auto">
                  <a:xfrm>
                    <a:off x="3979" y="2247"/>
                    <a:ext cx="31" cy="33"/>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32" name="Rectangle 382">
                    <a:extLst>
                      <a:ext uri="{FF2B5EF4-FFF2-40B4-BE49-F238E27FC236}">
                        <a16:creationId xmlns:a16="http://schemas.microsoft.com/office/drawing/2014/main" id="{0D2E23DE-F09D-410A-A4E7-F871C1FCB35E}"/>
                      </a:ext>
                    </a:extLst>
                  </p:cNvPr>
                  <p:cNvSpPr>
                    <a:spLocks noChangeArrowheads="1"/>
                  </p:cNvSpPr>
                  <p:nvPr/>
                </p:nvSpPr>
                <p:spPr bwMode="auto">
                  <a:xfrm>
                    <a:off x="4067" y="2183"/>
                    <a:ext cx="65" cy="178"/>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33" name="Rectangle 383">
                    <a:extLst>
                      <a:ext uri="{FF2B5EF4-FFF2-40B4-BE49-F238E27FC236}">
                        <a16:creationId xmlns:a16="http://schemas.microsoft.com/office/drawing/2014/main" id="{C3E716CD-F4CE-46F3-875B-5B262CE310E0}"/>
                      </a:ext>
                    </a:extLst>
                  </p:cNvPr>
                  <p:cNvSpPr>
                    <a:spLocks noChangeArrowheads="1"/>
                  </p:cNvSpPr>
                  <p:nvPr/>
                </p:nvSpPr>
                <p:spPr bwMode="auto">
                  <a:xfrm>
                    <a:off x="4220" y="2159"/>
                    <a:ext cx="129" cy="97"/>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34" name="Rectangle 384">
                    <a:extLst>
                      <a:ext uri="{FF2B5EF4-FFF2-40B4-BE49-F238E27FC236}">
                        <a16:creationId xmlns:a16="http://schemas.microsoft.com/office/drawing/2014/main" id="{828FC0BB-69EA-486D-904D-57C5D33577A8}"/>
                      </a:ext>
                    </a:extLst>
                  </p:cNvPr>
                  <p:cNvSpPr>
                    <a:spLocks noChangeArrowheads="1"/>
                  </p:cNvSpPr>
                  <p:nvPr/>
                </p:nvSpPr>
                <p:spPr bwMode="auto">
                  <a:xfrm>
                    <a:off x="4220" y="2304"/>
                    <a:ext cx="81" cy="57"/>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grpSp>
              <p:nvGrpSpPr>
                <p:cNvPr id="113" name="Group 390">
                  <a:extLst>
                    <a:ext uri="{FF2B5EF4-FFF2-40B4-BE49-F238E27FC236}">
                      <a16:creationId xmlns:a16="http://schemas.microsoft.com/office/drawing/2014/main" id="{38835D9D-9F6C-44B8-87F4-9F0D70C5D37B}"/>
                    </a:ext>
                  </a:extLst>
                </p:cNvPr>
                <p:cNvGrpSpPr>
                  <a:grpSpLocks/>
                </p:cNvGrpSpPr>
                <p:nvPr/>
              </p:nvGrpSpPr>
              <p:grpSpPr bwMode="auto">
                <a:xfrm>
                  <a:off x="4023" y="2262"/>
                  <a:ext cx="195" cy="245"/>
                  <a:chOff x="4023" y="2262"/>
                  <a:chExt cx="195" cy="245"/>
                </a:xfrm>
              </p:grpSpPr>
              <p:sp>
                <p:nvSpPr>
                  <p:cNvPr id="114" name="AutoShape 385">
                    <a:extLst>
                      <a:ext uri="{FF2B5EF4-FFF2-40B4-BE49-F238E27FC236}">
                        <a16:creationId xmlns:a16="http://schemas.microsoft.com/office/drawing/2014/main" id="{1CFCD9AD-B5FC-4B9C-B763-C75314C09A89}"/>
                      </a:ext>
                    </a:extLst>
                  </p:cNvPr>
                  <p:cNvSpPr>
                    <a:spLocks noChangeArrowheads="1"/>
                  </p:cNvSpPr>
                  <p:nvPr/>
                </p:nvSpPr>
                <p:spPr bwMode="auto">
                  <a:xfrm>
                    <a:off x="4023" y="2459"/>
                    <a:ext cx="56" cy="48"/>
                  </a:xfrm>
                  <a:prstGeom prst="triangle">
                    <a:avLst>
                      <a:gd name="adj" fmla="val 50000"/>
                    </a:avLst>
                  </a:prstGeom>
                  <a:solidFill>
                    <a:srgbClr val="BBE0E3"/>
                  </a:solid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15" name="Freeform 386">
                    <a:extLst>
                      <a:ext uri="{FF2B5EF4-FFF2-40B4-BE49-F238E27FC236}">
                        <a16:creationId xmlns:a16="http://schemas.microsoft.com/office/drawing/2014/main" id="{187B08D8-B23D-4613-A9E4-D72790F34B30}"/>
                      </a:ext>
                    </a:extLst>
                  </p:cNvPr>
                  <p:cNvSpPr>
                    <a:spLocks/>
                  </p:cNvSpPr>
                  <p:nvPr/>
                </p:nvSpPr>
                <p:spPr bwMode="auto">
                  <a:xfrm>
                    <a:off x="4050" y="2325"/>
                    <a:ext cx="132" cy="135"/>
                  </a:xfrm>
                  <a:custGeom>
                    <a:avLst/>
                    <a:gdLst>
                      <a:gd name="T0" fmla="*/ 0 w 132"/>
                      <a:gd name="T1" fmla="*/ 135 h 135"/>
                      <a:gd name="T2" fmla="*/ 0 w 132"/>
                      <a:gd name="T3" fmla="*/ 105 h 135"/>
                      <a:gd name="T4" fmla="*/ 132 w 132"/>
                      <a:gd name="T5" fmla="*/ 105 h 135"/>
                      <a:gd name="T6" fmla="*/ 132 w 132"/>
                      <a:gd name="T7" fmla="*/ 0 h 135"/>
                      <a:gd name="T8" fmla="*/ 84 w 132"/>
                      <a:gd name="T9" fmla="*/ 0 h 135"/>
                    </a:gdLst>
                    <a:ahLst/>
                    <a:cxnLst>
                      <a:cxn ang="0">
                        <a:pos x="T0" y="T1"/>
                      </a:cxn>
                      <a:cxn ang="0">
                        <a:pos x="T2" y="T3"/>
                      </a:cxn>
                      <a:cxn ang="0">
                        <a:pos x="T4" y="T5"/>
                      </a:cxn>
                      <a:cxn ang="0">
                        <a:pos x="T6" y="T7"/>
                      </a:cxn>
                      <a:cxn ang="0">
                        <a:pos x="T8" y="T9"/>
                      </a:cxn>
                    </a:cxnLst>
                    <a:rect l="0" t="0" r="r" b="b"/>
                    <a:pathLst>
                      <a:path w="132" h="135">
                        <a:moveTo>
                          <a:pt x="0" y="135"/>
                        </a:moveTo>
                        <a:lnTo>
                          <a:pt x="0" y="105"/>
                        </a:lnTo>
                        <a:lnTo>
                          <a:pt x="132" y="105"/>
                        </a:lnTo>
                        <a:lnTo>
                          <a:pt x="132" y="0"/>
                        </a:lnTo>
                        <a:lnTo>
                          <a:pt x="84" y="0"/>
                        </a:lnTo>
                      </a:path>
                    </a:pathLst>
                  </a:custGeom>
                  <a:noFill/>
                  <a:ln w="9525">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16" name="Line 387">
                    <a:extLst>
                      <a:ext uri="{FF2B5EF4-FFF2-40B4-BE49-F238E27FC236}">
                        <a16:creationId xmlns:a16="http://schemas.microsoft.com/office/drawing/2014/main" id="{0BC5849A-D253-48CD-8819-00DCC9E17838}"/>
                      </a:ext>
                    </a:extLst>
                  </p:cNvPr>
                  <p:cNvSpPr>
                    <a:spLocks noChangeShapeType="1"/>
                  </p:cNvSpPr>
                  <p:nvPr/>
                </p:nvSpPr>
                <p:spPr bwMode="auto">
                  <a:xfrm>
                    <a:off x="4182" y="2385"/>
                    <a:ext cx="36" cy="0"/>
                  </a:xfrm>
                  <a:prstGeom prst="line">
                    <a:avLst/>
                  </a:prstGeom>
                  <a:noFill/>
                  <a:ln w="95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17" name="Freeform 389">
                    <a:extLst>
                      <a:ext uri="{FF2B5EF4-FFF2-40B4-BE49-F238E27FC236}">
                        <a16:creationId xmlns:a16="http://schemas.microsoft.com/office/drawing/2014/main" id="{D79A8B44-EA92-4FA3-B896-FCFCF05F0F66}"/>
                      </a:ext>
                    </a:extLst>
                  </p:cNvPr>
                  <p:cNvSpPr>
                    <a:spLocks/>
                  </p:cNvSpPr>
                  <p:nvPr/>
                </p:nvSpPr>
                <p:spPr bwMode="auto">
                  <a:xfrm>
                    <a:off x="4182" y="2262"/>
                    <a:ext cx="36" cy="63"/>
                  </a:xfrm>
                  <a:custGeom>
                    <a:avLst/>
                    <a:gdLst>
                      <a:gd name="T0" fmla="*/ 0 w 36"/>
                      <a:gd name="T1" fmla="*/ 63 h 63"/>
                      <a:gd name="T2" fmla="*/ 0 w 36"/>
                      <a:gd name="T3" fmla="*/ 0 h 63"/>
                      <a:gd name="T4" fmla="*/ 36 w 36"/>
                      <a:gd name="T5" fmla="*/ 0 h 63"/>
                    </a:gdLst>
                    <a:ahLst/>
                    <a:cxnLst>
                      <a:cxn ang="0">
                        <a:pos x="T0" y="T1"/>
                      </a:cxn>
                      <a:cxn ang="0">
                        <a:pos x="T2" y="T3"/>
                      </a:cxn>
                      <a:cxn ang="0">
                        <a:pos x="T4" y="T5"/>
                      </a:cxn>
                    </a:cxnLst>
                    <a:rect l="0" t="0" r="r" b="b"/>
                    <a:pathLst>
                      <a:path w="36" h="63">
                        <a:moveTo>
                          <a:pt x="0" y="63"/>
                        </a:moveTo>
                        <a:lnTo>
                          <a:pt x="0" y="0"/>
                        </a:lnTo>
                        <a:lnTo>
                          <a:pt x="36" y="0"/>
                        </a:lnTo>
                      </a:path>
                    </a:pathLst>
                  </a:custGeom>
                  <a:noFill/>
                  <a:ln w="9525">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grpSp>
          <p:grpSp>
            <p:nvGrpSpPr>
              <p:cNvPr id="107" name="Group 392">
                <a:extLst>
                  <a:ext uri="{FF2B5EF4-FFF2-40B4-BE49-F238E27FC236}">
                    <a16:creationId xmlns:a16="http://schemas.microsoft.com/office/drawing/2014/main" id="{C5F18854-8F80-43C6-9213-A178CA7B9F61}"/>
                  </a:ext>
                </a:extLst>
              </p:cNvPr>
              <p:cNvGrpSpPr>
                <a:grpSpLocks/>
              </p:cNvGrpSpPr>
              <p:nvPr/>
            </p:nvGrpSpPr>
            <p:grpSpPr bwMode="auto">
              <a:xfrm>
                <a:off x="4200840" y="3814044"/>
                <a:ext cx="363538" cy="446413"/>
                <a:chOff x="4023" y="2262"/>
                <a:chExt cx="195" cy="245"/>
              </a:xfrm>
            </p:grpSpPr>
            <p:sp>
              <p:nvSpPr>
                <p:cNvPr id="108" name="AutoShape 393">
                  <a:extLst>
                    <a:ext uri="{FF2B5EF4-FFF2-40B4-BE49-F238E27FC236}">
                      <a16:creationId xmlns:a16="http://schemas.microsoft.com/office/drawing/2014/main" id="{C74CF773-0986-4891-928E-EB3F2B16FCDD}"/>
                    </a:ext>
                  </a:extLst>
                </p:cNvPr>
                <p:cNvSpPr>
                  <a:spLocks noChangeArrowheads="1"/>
                </p:cNvSpPr>
                <p:nvPr/>
              </p:nvSpPr>
              <p:spPr bwMode="auto">
                <a:xfrm>
                  <a:off x="4023" y="2459"/>
                  <a:ext cx="56" cy="48"/>
                </a:xfrm>
                <a:prstGeom prst="triangle">
                  <a:avLst>
                    <a:gd name="adj" fmla="val 50000"/>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09" name="Freeform 394">
                  <a:extLst>
                    <a:ext uri="{FF2B5EF4-FFF2-40B4-BE49-F238E27FC236}">
                      <a16:creationId xmlns:a16="http://schemas.microsoft.com/office/drawing/2014/main" id="{D4ED1000-A5F5-40A2-8687-51F4CB2BDA75}"/>
                    </a:ext>
                  </a:extLst>
                </p:cNvPr>
                <p:cNvSpPr>
                  <a:spLocks/>
                </p:cNvSpPr>
                <p:nvPr/>
              </p:nvSpPr>
              <p:spPr bwMode="auto">
                <a:xfrm>
                  <a:off x="4050" y="2325"/>
                  <a:ext cx="132" cy="135"/>
                </a:xfrm>
                <a:custGeom>
                  <a:avLst/>
                  <a:gdLst>
                    <a:gd name="T0" fmla="*/ 0 w 132"/>
                    <a:gd name="T1" fmla="*/ 135 h 135"/>
                    <a:gd name="T2" fmla="*/ 0 w 132"/>
                    <a:gd name="T3" fmla="*/ 105 h 135"/>
                    <a:gd name="T4" fmla="*/ 132 w 132"/>
                    <a:gd name="T5" fmla="*/ 105 h 135"/>
                    <a:gd name="T6" fmla="*/ 132 w 132"/>
                    <a:gd name="T7" fmla="*/ 0 h 135"/>
                    <a:gd name="T8" fmla="*/ 84 w 132"/>
                    <a:gd name="T9" fmla="*/ 0 h 135"/>
                  </a:gdLst>
                  <a:ahLst/>
                  <a:cxnLst>
                    <a:cxn ang="0">
                      <a:pos x="T0" y="T1"/>
                    </a:cxn>
                    <a:cxn ang="0">
                      <a:pos x="T2" y="T3"/>
                    </a:cxn>
                    <a:cxn ang="0">
                      <a:pos x="T4" y="T5"/>
                    </a:cxn>
                    <a:cxn ang="0">
                      <a:pos x="T6" y="T7"/>
                    </a:cxn>
                    <a:cxn ang="0">
                      <a:pos x="T8" y="T9"/>
                    </a:cxn>
                  </a:cxnLst>
                  <a:rect l="0" t="0" r="r" b="b"/>
                  <a:pathLst>
                    <a:path w="132" h="135">
                      <a:moveTo>
                        <a:pt x="0" y="135"/>
                      </a:moveTo>
                      <a:lnTo>
                        <a:pt x="0" y="105"/>
                      </a:lnTo>
                      <a:lnTo>
                        <a:pt x="132" y="105"/>
                      </a:lnTo>
                      <a:lnTo>
                        <a:pt x="132" y="0"/>
                      </a:lnTo>
                      <a:lnTo>
                        <a:pt x="84" y="0"/>
                      </a:lnTo>
                    </a:path>
                  </a:pathLst>
                </a:custGeom>
                <a:noFill/>
                <a:ln w="158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10" name="Line 395">
                  <a:extLst>
                    <a:ext uri="{FF2B5EF4-FFF2-40B4-BE49-F238E27FC236}">
                      <a16:creationId xmlns:a16="http://schemas.microsoft.com/office/drawing/2014/main" id="{7390F2F8-E905-4933-8855-0AB37224E5A9}"/>
                    </a:ext>
                  </a:extLst>
                </p:cNvPr>
                <p:cNvSpPr>
                  <a:spLocks noChangeShapeType="1"/>
                </p:cNvSpPr>
                <p:nvPr/>
              </p:nvSpPr>
              <p:spPr bwMode="auto">
                <a:xfrm>
                  <a:off x="4182" y="2385"/>
                  <a:ext cx="36" cy="0"/>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11" name="Freeform 396">
                  <a:extLst>
                    <a:ext uri="{FF2B5EF4-FFF2-40B4-BE49-F238E27FC236}">
                      <a16:creationId xmlns:a16="http://schemas.microsoft.com/office/drawing/2014/main" id="{67750436-79B0-4CD3-A37E-0C201D15C18B}"/>
                    </a:ext>
                  </a:extLst>
                </p:cNvPr>
                <p:cNvSpPr>
                  <a:spLocks/>
                </p:cNvSpPr>
                <p:nvPr/>
              </p:nvSpPr>
              <p:spPr bwMode="auto">
                <a:xfrm>
                  <a:off x="4182" y="2262"/>
                  <a:ext cx="36" cy="63"/>
                </a:xfrm>
                <a:custGeom>
                  <a:avLst/>
                  <a:gdLst>
                    <a:gd name="T0" fmla="*/ 0 w 36"/>
                    <a:gd name="T1" fmla="*/ 63 h 63"/>
                    <a:gd name="T2" fmla="*/ 0 w 36"/>
                    <a:gd name="T3" fmla="*/ 0 h 63"/>
                    <a:gd name="T4" fmla="*/ 36 w 36"/>
                    <a:gd name="T5" fmla="*/ 0 h 63"/>
                  </a:gdLst>
                  <a:ahLst/>
                  <a:cxnLst>
                    <a:cxn ang="0">
                      <a:pos x="T0" y="T1"/>
                    </a:cxn>
                    <a:cxn ang="0">
                      <a:pos x="T2" y="T3"/>
                    </a:cxn>
                    <a:cxn ang="0">
                      <a:pos x="T4" y="T5"/>
                    </a:cxn>
                  </a:cxnLst>
                  <a:rect l="0" t="0" r="r" b="b"/>
                  <a:pathLst>
                    <a:path w="36" h="63">
                      <a:moveTo>
                        <a:pt x="0" y="63"/>
                      </a:moveTo>
                      <a:lnTo>
                        <a:pt x="0" y="0"/>
                      </a:lnTo>
                      <a:lnTo>
                        <a:pt x="36" y="0"/>
                      </a:lnTo>
                    </a:path>
                  </a:pathLst>
                </a:custGeom>
                <a:noFill/>
                <a:ln w="158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grpSp>
        <p:grpSp>
          <p:nvGrpSpPr>
            <p:cNvPr id="10" name="Group 448">
              <a:extLst>
                <a:ext uri="{FF2B5EF4-FFF2-40B4-BE49-F238E27FC236}">
                  <a16:creationId xmlns:a16="http://schemas.microsoft.com/office/drawing/2014/main" id="{0B377AD1-FEFA-48BF-A255-6D10AF97D3BC}"/>
                </a:ext>
              </a:extLst>
            </p:cNvPr>
            <p:cNvGrpSpPr>
              <a:grpSpLocks/>
            </p:cNvGrpSpPr>
            <p:nvPr/>
          </p:nvGrpSpPr>
          <p:grpSpPr bwMode="auto">
            <a:xfrm>
              <a:off x="3679418" y="5424788"/>
              <a:ext cx="954173" cy="538133"/>
              <a:chOff x="3914" y="2587"/>
              <a:chExt cx="581" cy="387"/>
            </a:xfrm>
          </p:grpSpPr>
          <p:sp>
            <p:nvSpPr>
              <p:cNvPr id="78" name="Rectangle 51">
                <a:extLst>
                  <a:ext uri="{FF2B5EF4-FFF2-40B4-BE49-F238E27FC236}">
                    <a16:creationId xmlns:a16="http://schemas.microsoft.com/office/drawing/2014/main" id="{F36F95BC-2EEF-4651-9603-CED73E62FE4B}"/>
                  </a:ext>
                </a:extLst>
              </p:cNvPr>
              <p:cNvSpPr>
                <a:spLocks noChangeArrowheads="1"/>
              </p:cNvSpPr>
              <p:nvPr/>
            </p:nvSpPr>
            <p:spPr bwMode="auto">
              <a:xfrm>
                <a:off x="3914" y="2587"/>
                <a:ext cx="581" cy="387"/>
              </a:xfrm>
              <a:prstGeom prst="rect">
                <a:avLst/>
              </a:prstGeom>
              <a:solidFill>
                <a:srgbClr val="FFFFFF"/>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79" name="Rectangle 52">
                <a:extLst>
                  <a:ext uri="{FF2B5EF4-FFF2-40B4-BE49-F238E27FC236}">
                    <a16:creationId xmlns:a16="http://schemas.microsoft.com/office/drawing/2014/main" id="{C4736B64-9DD1-46F1-A511-46BA9BAEA856}"/>
                  </a:ext>
                </a:extLst>
              </p:cNvPr>
              <p:cNvSpPr>
                <a:spLocks noChangeArrowheads="1"/>
              </p:cNvSpPr>
              <p:nvPr/>
            </p:nvSpPr>
            <p:spPr bwMode="auto">
              <a:xfrm>
                <a:off x="3914" y="2587"/>
                <a:ext cx="581" cy="387"/>
              </a:xfrm>
              <a:prstGeom prst="rect">
                <a:avLst/>
              </a:prstGeom>
              <a:solidFill>
                <a:srgbClr val="F8F8F8"/>
              </a:solidFill>
              <a:ln w="9525">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80" name="Rectangle 53">
                <a:extLst>
                  <a:ext uri="{FF2B5EF4-FFF2-40B4-BE49-F238E27FC236}">
                    <a16:creationId xmlns:a16="http://schemas.microsoft.com/office/drawing/2014/main" id="{B592CDC7-A17D-42C3-B037-D9DB9F6AB299}"/>
                  </a:ext>
                </a:extLst>
              </p:cNvPr>
              <p:cNvSpPr>
                <a:spLocks noChangeArrowheads="1"/>
              </p:cNvSpPr>
              <p:nvPr/>
            </p:nvSpPr>
            <p:spPr bwMode="auto">
              <a:xfrm>
                <a:off x="3979" y="2620"/>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81" name="Rectangle 54">
                <a:extLst>
                  <a:ext uri="{FF2B5EF4-FFF2-40B4-BE49-F238E27FC236}">
                    <a16:creationId xmlns:a16="http://schemas.microsoft.com/office/drawing/2014/main" id="{9DE85B34-A63E-4F7F-8401-174C56C625C2}"/>
                  </a:ext>
                </a:extLst>
              </p:cNvPr>
              <p:cNvSpPr>
                <a:spLocks noChangeArrowheads="1"/>
              </p:cNvSpPr>
              <p:nvPr/>
            </p:nvSpPr>
            <p:spPr bwMode="auto">
              <a:xfrm>
                <a:off x="4398" y="262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82" name="Rectangle 55">
                <a:extLst>
                  <a:ext uri="{FF2B5EF4-FFF2-40B4-BE49-F238E27FC236}">
                    <a16:creationId xmlns:a16="http://schemas.microsoft.com/office/drawing/2014/main" id="{9744D0FD-A30D-45AD-A5F4-B72DF1D64512}"/>
                  </a:ext>
                </a:extLst>
              </p:cNvPr>
              <p:cNvSpPr>
                <a:spLocks noChangeArrowheads="1"/>
              </p:cNvSpPr>
              <p:nvPr/>
            </p:nvSpPr>
            <p:spPr bwMode="auto">
              <a:xfrm>
                <a:off x="4188" y="262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83" name="Rectangle 56">
                <a:extLst>
                  <a:ext uri="{FF2B5EF4-FFF2-40B4-BE49-F238E27FC236}">
                    <a16:creationId xmlns:a16="http://schemas.microsoft.com/office/drawing/2014/main" id="{24763B69-92EA-4030-A878-45889A0247CE}"/>
                  </a:ext>
                </a:extLst>
              </p:cNvPr>
              <p:cNvSpPr>
                <a:spLocks noChangeArrowheads="1"/>
              </p:cNvSpPr>
              <p:nvPr/>
            </p:nvSpPr>
            <p:spPr bwMode="auto">
              <a:xfrm>
                <a:off x="4293" y="262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84" name="Rectangle 57">
                <a:extLst>
                  <a:ext uri="{FF2B5EF4-FFF2-40B4-BE49-F238E27FC236}">
                    <a16:creationId xmlns:a16="http://schemas.microsoft.com/office/drawing/2014/main" id="{26B45CF8-1687-4FB6-818B-688BA520F9AC}"/>
                  </a:ext>
                </a:extLst>
              </p:cNvPr>
              <p:cNvSpPr>
                <a:spLocks noChangeArrowheads="1"/>
              </p:cNvSpPr>
              <p:nvPr/>
            </p:nvSpPr>
            <p:spPr bwMode="auto">
              <a:xfrm>
                <a:off x="4084" y="2620"/>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85" name="Rectangle 58">
                <a:extLst>
                  <a:ext uri="{FF2B5EF4-FFF2-40B4-BE49-F238E27FC236}">
                    <a16:creationId xmlns:a16="http://schemas.microsoft.com/office/drawing/2014/main" id="{670DE893-3AFF-4053-A865-320858B7BF32}"/>
                  </a:ext>
                </a:extLst>
              </p:cNvPr>
              <p:cNvSpPr>
                <a:spLocks noChangeArrowheads="1"/>
              </p:cNvSpPr>
              <p:nvPr/>
            </p:nvSpPr>
            <p:spPr bwMode="auto">
              <a:xfrm>
                <a:off x="3979" y="2910"/>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86" name="Rectangle 59">
                <a:extLst>
                  <a:ext uri="{FF2B5EF4-FFF2-40B4-BE49-F238E27FC236}">
                    <a16:creationId xmlns:a16="http://schemas.microsoft.com/office/drawing/2014/main" id="{447D5D10-6D6E-48C6-A28E-474A0D9C60AD}"/>
                  </a:ext>
                </a:extLst>
              </p:cNvPr>
              <p:cNvSpPr>
                <a:spLocks noChangeArrowheads="1"/>
              </p:cNvSpPr>
              <p:nvPr/>
            </p:nvSpPr>
            <p:spPr bwMode="auto">
              <a:xfrm>
                <a:off x="4398" y="291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87" name="Rectangle 60">
                <a:extLst>
                  <a:ext uri="{FF2B5EF4-FFF2-40B4-BE49-F238E27FC236}">
                    <a16:creationId xmlns:a16="http://schemas.microsoft.com/office/drawing/2014/main" id="{E84C8A86-BCFB-4E57-AB1C-56602628B9AE}"/>
                  </a:ext>
                </a:extLst>
              </p:cNvPr>
              <p:cNvSpPr>
                <a:spLocks noChangeArrowheads="1"/>
              </p:cNvSpPr>
              <p:nvPr/>
            </p:nvSpPr>
            <p:spPr bwMode="auto">
              <a:xfrm>
                <a:off x="4188" y="291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88" name="Rectangle 61">
                <a:extLst>
                  <a:ext uri="{FF2B5EF4-FFF2-40B4-BE49-F238E27FC236}">
                    <a16:creationId xmlns:a16="http://schemas.microsoft.com/office/drawing/2014/main" id="{D431EDF0-36E8-4324-AFB0-E381BA51200D}"/>
                  </a:ext>
                </a:extLst>
              </p:cNvPr>
              <p:cNvSpPr>
                <a:spLocks noChangeArrowheads="1"/>
              </p:cNvSpPr>
              <p:nvPr/>
            </p:nvSpPr>
            <p:spPr bwMode="auto">
              <a:xfrm>
                <a:off x="4293" y="291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89" name="Rectangle 62">
                <a:extLst>
                  <a:ext uri="{FF2B5EF4-FFF2-40B4-BE49-F238E27FC236}">
                    <a16:creationId xmlns:a16="http://schemas.microsoft.com/office/drawing/2014/main" id="{E4B6F761-B725-408C-8289-6FA1A0A57728}"/>
                  </a:ext>
                </a:extLst>
              </p:cNvPr>
              <p:cNvSpPr>
                <a:spLocks noChangeArrowheads="1"/>
              </p:cNvSpPr>
              <p:nvPr/>
            </p:nvSpPr>
            <p:spPr bwMode="auto">
              <a:xfrm>
                <a:off x="4084" y="2910"/>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90" name="Rectangle 63">
                <a:extLst>
                  <a:ext uri="{FF2B5EF4-FFF2-40B4-BE49-F238E27FC236}">
                    <a16:creationId xmlns:a16="http://schemas.microsoft.com/office/drawing/2014/main" id="{910369F0-35D7-4B64-A495-EF86C08558AE}"/>
                  </a:ext>
                </a:extLst>
              </p:cNvPr>
              <p:cNvSpPr>
                <a:spLocks noChangeArrowheads="1"/>
              </p:cNvSpPr>
              <p:nvPr/>
            </p:nvSpPr>
            <p:spPr bwMode="auto">
              <a:xfrm>
                <a:off x="4398" y="2764"/>
                <a:ext cx="32" cy="33"/>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91" name="Rectangle 64">
                <a:extLst>
                  <a:ext uri="{FF2B5EF4-FFF2-40B4-BE49-F238E27FC236}">
                    <a16:creationId xmlns:a16="http://schemas.microsoft.com/office/drawing/2014/main" id="{CE054B27-7C3A-4EAC-97B8-0F7D82682A42}"/>
                  </a:ext>
                </a:extLst>
              </p:cNvPr>
              <p:cNvSpPr>
                <a:spLocks noChangeArrowheads="1"/>
              </p:cNvSpPr>
              <p:nvPr/>
            </p:nvSpPr>
            <p:spPr bwMode="auto">
              <a:xfrm>
                <a:off x="3979" y="2764"/>
                <a:ext cx="31" cy="33"/>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92" name="Rectangle 65">
                <a:extLst>
                  <a:ext uri="{FF2B5EF4-FFF2-40B4-BE49-F238E27FC236}">
                    <a16:creationId xmlns:a16="http://schemas.microsoft.com/office/drawing/2014/main" id="{1E9EAC50-DEDB-4BE8-93FB-F10AD16B03AA}"/>
                  </a:ext>
                </a:extLst>
              </p:cNvPr>
              <p:cNvSpPr>
                <a:spLocks noChangeArrowheads="1"/>
              </p:cNvSpPr>
              <p:nvPr/>
            </p:nvSpPr>
            <p:spPr bwMode="auto">
              <a:xfrm>
                <a:off x="4067" y="2700"/>
                <a:ext cx="65" cy="178"/>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93" name="Rectangle 66">
                <a:extLst>
                  <a:ext uri="{FF2B5EF4-FFF2-40B4-BE49-F238E27FC236}">
                    <a16:creationId xmlns:a16="http://schemas.microsoft.com/office/drawing/2014/main" id="{8F4AA9A9-68C5-427F-BB8A-2AF904D122F5}"/>
                  </a:ext>
                </a:extLst>
              </p:cNvPr>
              <p:cNvSpPr>
                <a:spLocks noChangeArrowheads="1"/>
              </p:cNvSpPr>
              <p:nvPr/>
            </p:nvSpPr>
            <p:spPr bwMode="auto">
              <a:xfrm>
                <a:off x="4220" y="2676"/>
                <a:ext cx="129" cy="97"/>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94" name="Rectangle 67">
                <a:extLst>
                  <a:ext uri="{FF2B5EF4-FFF2-40B4-BE49-F238E27FC236}">
                    <a16:creationId xmlns:a16="http://schemas.microsoft.com/office/drawing/2014/main" id="{0F9494F7-1994-4B56-9645-04AD81C46FE4}"/>
                  </a:ext>
                </a:extLst>
              </p:cNvPr>
              <p:cNvSpPr>
                <a:spLocks noChangeArrowheads="1"/>
              </p:cNvSpPr>
              <p:nvPr/>
            </p:nvSpPr>
            <p:spPr bwMode="auto">
              <a:xfrm>
                <a:off x="4220" y="2821"/>
                <a:ext cx="81" cy="57"/>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95" name="Line 71">
                <a:extLst>
                  <a:ext uri="{FF2B5EF4-FFF2-40B4-BE49-F238E27FC236}">
                    <a16:creationId xmlns:a16="http://schemas.microsoft.com/office/drawing/2014/main" id="{AD7B07E3-85C0-489E-AB0F-62392F628527}"/>
                  </a:ext>
                </a:extLst>
              </p:cNvPr>
              <p:cNvSpPr>
                <a:spLocks noChangeShapeType="1"/>
              </p:cNvSpPr>
              <p:nvPr/>
            </p:nvSpPr>
            <p:spPr bwMode="auto">
              <a:xfrm>
                <a:off x="4010" y="2781"/>
                <a:ext cx="57" cy="1"/>
              </a:xfrm>
              <a:prstGeom prst="line">
                <a:avLst/>
              </a:prstGeom>
              <a:noFill/>
              <a:ln w="952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96" name="Line 74">
                <a:extLst>
                  <a:ext uri="{FF2B5EF4-FFF2-40B4-BE49-F238E27FC236}">
                    <a16:creationId xmlns:a16="http://schemas.microsoft.com/office/drawing/2014/main" id="{BF90FF23-B209-4F9B-A8A3-1DE54FA8E2EA}"/>
                  </a:ext>
                </a:extLst>
              </p:cNvPr>
              <p:cNvSpPr>
                <a:spLocks noChangeShapeType="1"/>
              </p:cNvSpPr>
              <p:nvPr/>
            </p:nvSpPr>
            <p:spPr bwMode="auto">
              <a:xfrm>
                <a:off x="4309" y="2652"/>
                <a:ext cx="1" cy="24"/>
              </a:xfrm>
              <a:prstGeom prst="line">
                <a:avLst/>
              </a:prstGeom>
              <a:noFill/>
              <a:ln w="952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97" name="Freeform 75">
                <a:extLst>
                  <a:ext uri="{FF2B5EF4-FFF2-40B4-BE49-F238E27FC236}">
                    <a16:creationId xmlns:a16="http://schemas.microsoft.com/office/drawing/2014/main" id="{9B957F8A-919E-43EA-AD67-4FB313EB94C1}"/>
                  </a:ext>
                </a:extLst>
              </p:cNvPr>
              <p:cNvSpPr>
                <a:spLocks/>
              </p:cNvSpPr>
              <p:nvPr/>
            </p:nvSpPr>
            <p:spPr bwMode="auto">
              <a:xfrm>
                <a:off x="4301" y="2773"/>
                <a:ext cx="16" cy="80"/>
              </a:xfrm>
              <a:custGeom>
                <a:avLst/>
                <a:gdLst>
                  <a:gd name="T0" fmla="*/ 0 w 16"/>
                  <a:gd name="T1" fmla="*/ 80 h 80"/>
                  <a:gd name="T2" fmla="*/ 16 w 16"/>
                  <a:gd name="T3" fmla="*/ 80 h 80"/>
                  <a:gd name="T4" fmla="*/ 16 w 16"/>
                  <a:gd name="T5" fmla="*/ 0 h 80"/>
                </a:gdLst>
                <a:ahLst/>
                <a:cxnLst>
                  <a:cxn ang="0">
                    <a:pos x="T0" y="T1"/>
                  </a:cxn>
                  <a:cxn ang="0">
                    <a:pos x="T2" y="T3"/>
                  </a:cxn>
                  <a:cxn ang="0">
                    <a:pos x="T4" y="T5"/>
                  </a:cxn>
                </a:cxnLst>
                <a:rect l="0" t="0" r="r" b="b"/>
                <a:pathLst>
                  <a:path w="16" h="80">
                    <a:moveTo>
                      <a:pt x="0" y="80"/>
                    </a:moveTo>
                    <a:lnTo>
                      <a:pt x="16" y="80"/>
                    </a:lnTo>
                    <a:lnTo>
                      <a:pt x="16" y="0"/>
                    </a:lnTo>
                  </a:path>
                </a:pathLst>
              </a:custGeom>
              <a:noFill/>
              <a:ln w="9525">
                <a:solidFill>
                  <a:schemeClr val="accent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98" name="Freeform 76">
                <a:extLst>
                  <a:ext uri="{FF2B5EF4-FFF2-40B4-BE49-F238E27FC236}">
                    <a16:creationId xmlns:a16="http://schemas.microsoft.com/office/drawing/2014/main" id="{56223D74-73C9-44DE-9FAF-7D95FA7E9693}"/>
                  </a:ext>
                </a:extLst>
              </p:cNvPr>
              <p:cNvSpPr>
                <a:spLocks/>
              </p:cNvSpPr>
              <p:nvPr/>
            </p:nvSpPr>
            <p:spPr bwMode="auto">
              <a:xfrm>
                <a:off x="4349" y="2724"/>
                <a:ext cx="65" cy="186"/>
              </a:xfrm>
              <a:custGeom>
                <a:avLst/>
                <a:gdLst>
                  <a:gd name="T0" fmla="*/ 0 w 65"/>
                  <a:gd name="T1" fmla="*/ 0 h 186"/>
                  <a:gd name="T2" fmla="*/ 17 w 65"/>
                  <a:gd name="T3" fmla="*/ 0 h 186"/>
                  <a:gd name="T4" fmla="*/ 17 w 65"/>
                  <a:gd name="T5" fmla="*/ 129 h 186"/>
                  <a:gd name="T6" fmla="*/ 65 w 65"/>
                  <a:gd name="T7" fmla="*/ 129 h 186"/>
                  <a:gd name="T8" fmla="*/ 65 w 65"/>
                  <a:gd name="T9" fmla="*/ 186 h 186"/>
                </a:gdLst>
                <a:ahLst/>
                <a:cxnLst>
                  <a:cxn ang="0">
                    <a:pos x="T0" y="T1"/>
                  </a:cxn>
                  <a:cxn ang="0">
                    <a:pos x="T2" y="T3"/>
                  </a:cxn>
                  <a:cxn ang="0">
                    <a:pos x="T4" y="T5"/>
                  </a:cxn>
                  <a:cxn ang="0">
                    <a:pos x="T6" y="T7"/>
                  </a:cxn>
                  <a:cxn ang="0">
                    <a:pos x="T8" y="T9"/>
                  </a:cxn>
                </a:cxnLst>
                <a:rect l="0" t="0" r="r" b="b"/>
                <a:pathLst>
                  <a:path w="65" h="186">
                    <a:moveTo>
                      <a:pt x="0" y="0"/>
                    </a:moveTo>
                    <a:lnTo>
                      <a:pt x="17" y="0"/>
                    </a:lnTo>
                    <a:lnTo>
                      <a:pt x="17" y="129"/>
                    </a:lnTo>
                    <a:lnTo>
                      <a:pt x="65" y="129"/>
                    </a:lnTo>
                    <a:lnTo>
                      <a:pt x="65" y="186"/>
                    </a:lnTo>
                  </a:path>
                </a:pathLst>
              </a:custGeom>
              <a:noFill/>
              <a:ln w="9525">
                <a:solidFill>
                  <a:schemeClr val="accent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99" name="Freeform 403">
                <a:extLst>
                  <a:ext uri="{FF2B5EF4-FFF2-40B4-BE49-F238E27FC236}">
                    <a16:creationId xmlns:a16="http://schemas.microsoft.com/office/drawing/2014/main" id="{FF362084-ACF0-445E-9E41-8CFB3581CD8D}"/>
                  </a:ext>
                </a:extLst>
              </p:cNvPr>
              <p:cNvSpPr>
                <a:spLocks/>
              </p:cNvSpPr>
              <p:nvPr/>
            </p:nvSpPr>
            <p:spPr bwMode="auto">
              <a:xfrm>
                <a:off x="4220" y="2878"/>
                <a:ext cx="38" cy="48"/>
              </a:xfrm>
              <a:custGeom>
                <a:avLst/>
                <a:gdLst>
                  <a:gd name="T0" fmla="*/ 40 w 40"/>
                  <a:gd name="T1" fmla="*/ 0 h 50"/>
                  <a:gd name="T2" fmla="*/ 40 w 40"/>
                  <a:gd name="T3" fmla="*/ 50 h 50"/>
                  <a:gd name="T4" fmla="*/ 0 w 40"/>
                  <a:gd name="T5" fmla="*/ 50 h 50"/>
                </a:gdLst>
                <a:ahLst/>
                <a:cxnLst>
                  <a:cxn ang="0">
                    <a:pos x="T0" y="T1"/>
                  </a:cxn>
                  <a:cxn ang="0">
                    <a:pos x="T2" y="T3"/>
                  </a:cxn>
                  <a:cxn ang="0">
                    <a:pos x="T4" y="T5"/>
                  </a:cxn>
                </a:cxnLst>
                <a:rect l="0" t="0" r="r" b="b"/>
                <a:pathLst>
                  <a:path w="40" h="50">
                    <a:moveTo>
                      <a:pt x="40" y="0"/>
                    </a:moveTo>
                    <a:lnTo>
                      <a:pt x="40" y="50"/>
                    </a:lnTo>
                    <a:lnTo>
                      <a:pt x="0" y="50"/>
                    </a:lnTo>
                  </a:path>
                </a:pathLst>
              </a:custGeom>
              <a:noFill/>
              <a:ln w="9525">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nvGrpSpPr>
              <p:cNvPr id="100" name="Group 404">
                <a:extLst>
                  <a:ext uri="{FF2B5EF4-FFF2-40B4-BE49-F238E27FC236}">
                    <a16:creationId xmlns:a16="http://schemas.microsoft.com/office/drawing/2014/main" id="{12F8549F-29FC-461A-8784-3FD447037704}"/>
                  </a:ext>
                </a:extLst>
              </p:cNvPr>
              <p:cNvGrpSpPr>
                <a:grpSpLocks/>
              </p:cNvGrpSpPr>
              <p:nvPr/>
            </p:nvGrpSpPr>
            <p:grpSpPr bwMode="auto">
              <a:xfrm>
                <a:off x="4024" y="2728"/>
                <a:ext cx="195" cy="245"/>
                <a:chOff x="4023" y="2262"/>
                <a:chExt cx="195" cy="245"/>
              </a:xfrm>
            </p:grpSpPr>
            <p:sp>
              <p:nvSpPr>
                <p:cNvPr id="102" name="AutoShape 405">
                  <a:extLst>
                    <a:ext uri="{FF2B5EF4-FFF2-40B4-BE49-F238E27FC236}">
                      <a16:creationId xmlns:a16="http://schemas.microsoft.com/office/drawing/2014/main" id="{4CC83845-1EA8-4B7C-8876-8021ED28CF98}"/>
                    </a:ext>
                  </a:extLst>
                </p:cNvPr>
                <p:cNvSpPr>
                  <a:spLocks noChangeArrowheads="1"/>
                </p:cNvSpPr>
                <p:nvPr/>
              </p:nvSpPr>
              <p:spPr bwMode="auto">
                <a:xfrm>
                  <a:off x="4023" y="2459"/>
                  <a:ext cx="56" cy="48"/>
                </a:xfrm>
                <a:prstGeom prst="triangle">
                  <a:avLst>
                    <a:gd name="adj" fmla="val 50000"/>
                  </a:avLst>
                </a:prstGeom>
                <a:solidFill>
                  <a:srgbClr val="BBE0E3"/>
                </a:solid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03" name="Freeform 406">
                  <a:extLst>
                    <a:ext uri="{FF2B5EF4-FFF2-40B4-BE49-F238E27FC236}">
                      <a16:creationId xmlns:a16="http://schemas.microsoft.com/office/drawing/2014/main" id="{5A4577B5-4A4D-40A4-9A1C-C4F4B1EAE7C3}"/>
                    </a:ext>
                  </a:extLst>
                </p:cNvPr>
                <p:cNvSpPr>
                  <a:spLocks/>
                </p:cNvSpPr>
                <p:nvPr/>
              </p:nvSpPr>
              <p:spPr bwMode="auto">
                <a:xfrm>
                  <a:off x="4050" y="2325"/>
                  <a:ext cx="132" cy="135"/>
                </a:xfrm>
                <a:custGeom>
                  <a:avLst/>
                  <a:gdLst>
                    <a:gd name="T0" fmla="*/ 0 w 132"/>
                    <a:gd name="T1" fmla="*/ 135 h 135"/>
                    <a:gd name="T2" fmla="*/ 0 w 132"/>
                    <a:gd name="T3" fmla="*/ 105 h 135"/>
                    <a:gd name="T4" fmla="*/ 132 w 132"/>
                    <a:gd name="T5" fmla="*/ 105 h 135"/>
                    <a:gd name="T6" fmla="*/ 132 w 132"/>
                    <a:gd name="T7" fmla="*/ 0 h 135"/>
                    <a:gd name="T8" fmla="*/ 84 w 132"/>
                    <a:gd name="T9" fmla="*/ 0 h 135"/>
                  </a:gdLst>
                  <a:ahLst/>
                  <a:cxnLst>
                    <a:cxn ang="0">
                      <a:pos x="T0" y="T1"/>
                    </a:cxn>
                    <a:cxn ang="0">
                      <a:pos x="T2" y="T3"/>
                    </a:cxn>
                    <a:cxn ang="0">
                      <a:pos x="T4" y="T5"/>
                    </a:cxn>
                    <a:cxn ang="0">
                      <a:pos x="T6" y="T7"/>
                    </a:cxn>
                    <a:cxn ang="0">
                      <a:pos x="T8" y="T9"/>
                    </a:cxn>
                  </a:cxnLst>
                  <a:rect l="0" t="0" r="r" b="b"/>
                  <a:pathLst>
                    <a:path w="132" h="135">
                      <a:moveTo>
                        <a:pt x="0" y="135"/>
                      </a:moveTo>
                      <a:lnTo>
                        <a:pt x="0" y="105"/>
                      </a:lnTo>
                      <a:lnTo>
                        <a:pt x="132" y="105"/>
                      </a:lnTo>
                      <a:lnTo>
                        <a:pt x="132" y="0"/>
                      </a:lnTo>
                      <a:lnTo>
                        <a:pt x="84" y="0"/>
                      </a:lnTo>
                    </a:path>
                  </a:pathLst>
                </a:custGeom>
                <a:noFill/>
                <a:ln w="15875">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04" name="Line 407">
                  <a:extLst>
                    <a:ext uri="{FF2B5EF4-FFF2-40B4-BE49-F238E27FC236}">
                      <a16:creationId xmlns:a16="http://schemas.microsoft.com/office/drawing/2014/main" id="{41B80361-705E-4AD5-BB1C-5BADB0061B71}"/>
                    </a:ext>
                  </a:extLst>
                </p:cNvPr>
                <p:cNvSpPr>
                  <a:spLocks noChangeShapeType="1"/>
                </p:cNvSpPr>
                <p:nvPr/>
              </p:nvSpPr>
              <p:spPr bwMode="auto">
                <a:xfrm>
                  <a:off x="4182" y="2385"/>
                  <a:ext cx="36" cy="0"/>
                </a:xfrm>
                <a:prstGeom prst="line">
                  <a:avLst/>
                </a:prstGeom>
                <a:noFill/>
                <a:ln w="1587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05" name="Freeform 408">
                  <a:extLst>
                    <a:ext uri="{FF2B5EF4-FFF2-40B4-BE49-F238E27FC236}">
                      <a16:creationId xmlns:a16="http://schemas.microsoft.com/office/drawing/2014/main" id="{AEDAD091-212F-48DF-AE17-72DEB8BF9B9D}"/>
                    </a:ext>
                  </a:extLst>
                </p:cNvPr>
                <p:cNvSpPr>
                  <a:spLocks/>
                </p:cNvSpPr>
                <p:nvPr/>
              </p:nvSpPr>
              <p:spPr bwMode="auto">
                <a:xfrm>
                  <a:off x="4182" y="2262"/>
                  <a:ext cx="36" cy="63"/>
                </a:xfrm>
                <a:custGeom>
                  <a:avLst/>
                  <a:gdLst>
                    <a:gd name="T0" fmla="*/ 0 w 36"/>
                    <a:gd name="T1" fmla="*/ 63 h 63"/>
                    <a:gd name="T2" fmla="*/ 0 w 36"/>
                    <a:gd name="T3" fmla="*/ 0 h 63"/>
                    <a:gd name="T4" fmla="*/ 36 w 36"/>
                    <a:gd name="T5" fmla="*/ 0 h 63"/>
                  </a:gdLst>
                  <a:ahLst/>
                  <a:cxnLst>
                    <a:cxn ang="0">
                      <a:pos x="T0" y="T1"/>
                    </a:cxn>
                    <a:cxn ang="0">
                      <a:pos x="T2" y="T3"/>
                    </a:cxn>
                    <a:cxn ang="0">
                      <a:pos x="T4" y="T5"/>
                    </a:cxn>
                  </a:cxnLst>
                  <a:rect l="0" t="0" r="r" b="b"/>
                  <a:pathLst>
                    <a:path w="36" h="63">
                      <a:moveTo>
                        <a:pt x="0" y="63"/>
                      </a:moveTo>
                      <a:lnTo>
                        <a:pt x="0" y="0"/>
                      </a:lnTo>
                      <a:lnTo>
                        <a:pt x="36" y="0"/>
                      </a:lnTo>
                    </a:path>
                  </a:pathLst>
                </a:custGeom>
                <a:noFill/>
                <a:ln w="15875">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sp>
            <p:nvSpPr>
              <p:cNvPr id="101" name="Line 410">
                <a:extLst>
                  <a:ext uri="{FF2B5EF4-FFF2-40B4-BE49-F238E27FC236}">
                    <a16:creationId xmlns:a16="http://schemas.microsoft.com/office/drawing/2014/main" id="{BE5340EC-CC30-4977-BAF4-B2C2D156A8BF}"/>
                  </a:ext>
                </a:extLst>
              </p:cNvPr>
              <p:cNvSpPr>
                <a:spLocks noChangeShapeType="1"/>
              </p:cNvSpPr>
              <p:nvPr/>
            </p:nvSpPr>
            <p:spPr bwMode="auto">
              <a:xfrm>
                <a:off x="4132" y="2710"/>
                <a:ext cx="86" cy="0"/>
              </a:xfrm>
              <a:prstGeom prst="line">
                <a:avLst/>
              </a:prstGeom>
              <a:noFill/>
              <a:ln w="95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grpSp>
          <p:nvGrpSpPr>
            <p:cNvPr id="11" name="Group 415">
              <a:extLst>
                <a:ext uri="{FF2B5EF4-FFF2-40B4-BE49-F238E27FC236}">
                  <a16:creationId xmlns:a16="http://schemas.microsoft.com/office/drawing/2014/main" id="{19E7BD31-B32C-400A-BB0D-4E5812BE8FEC}"/>
                </a:ext>
              </a:extLst>
            </p:cNvPr>
            <p:cNvGrpSpPr>
              <a:grpSpLocks/>
            </p:cNvGrpSpPr>
            <p:nvPr/>
          </p:nvGrpSpPr>
          <p:grpSpPr bwMode="auto">
            <a:xfrm>
              <a:off x="3679418" y="6057753"/>
              <a:ext cx="954173" cy="538133"/>
              <a:chOff x="3914" y="2587"/>
              <a:chExt cx="581" cy="387"/>
            </a:xfrm>
          </p:grpSpPr>
          <p:sp>
            <p:nvSpPr>
              <p:cNvPr id="47" name="Rectangle 416">
                <a:extLst>
                  <a:ext uri="{FF2B5EF4-FFF2-40B4-BE49-F238E27FC236}">
                    <a16:creationId xmlns:a16="http://schemas.microsoft.com/office/drawing/2014/main" id="{B542610E-18F5-4163-A0E2-8AE61B7583D8}"/>
                  </a:ext>
                </a:extLst>
              </p:cNvPr>
              <p:cNvSpPr>
                <a:spLocks noChangeArrowheads="1"/>
              </p:cNvSpPr>
              <p:nvPr/>
            </p:nvSpPr>
            <p:spPr bwMode="auto">
              <a:xfrm>
                <a:off x="3914" y="2587"/>
                <a:ext cx="581" cy="387"/>
              </a:xfrm>
              <a:prstGeom prst="rect">
                <a:avLst/>
              </a:prstGeom>
              <a:solidFill>
                <a:srgbClr val="FFFFFF"/>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48" name="Rectangle 417">
                <a:extLst>
                  <a:ext uri="{FF2B5EF4-FFF2-40B4-BE49-F238E27FC236}">
                    <a16:creationId xmlns:a16="http://schemas.microsoft.com/office/drawing/2014/main" id="{AD646430-9AB9-4601-B3CC-1A43DF531ADA}"/>
                  </a:ext>
                </a:extLst>
              </p:cNvPr>
              <p:cNvSpPr>
                <a:spLocks noChangeArrowheads="1"/>
              </p:cNvSpPr>
              <p:nvPr/>
            </p:nvSpPr>
            <p:spPr bwMode="auto">
              <a:xfrm>
                <a:off x="3914" y="2587"/>
                <a:ext cx="581" cy="387"/>
              </a:xfrm>
              <a:prstGeom prst="rect">
                <a:avLst/>
              </a:prstGeom>
              <a:solidFill>
                <a:srgbClr val="F8F8F8"/>
              </a:solidFill>
              <a:ln w="9525">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49" name="Rectangle 418">
                <a:extLst>
                  <a:ext uri="{FF2B5EF4-FFF2-40B4-BE49-F238E27FC236}">
                    <a16:creationId xmlns:a16="http://schemas.microsoft.com/office/drawing/2014/main" id="{B00D01B0-4FB5-4D42-AEC9-0B0E66C625C8}"/>
                  </a:ext>
                </a:extLst>
              </p:cNvPr>
              <p:cNvSpPr>
                <a:spLocks noChangeArrowheads="1"/>
              </p:cNvSpPr>
              <p:nvPr/>
            </p:nvSpPr>
            <p:spPr bwMode="auto">
              <a:xfrm>
                <a:off x="3979" y="2620"/>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0" name="Rectangle 419">
                <a:extLst>
                  <a:ext uri="{FF2B5EF4-FFF2-40B4-BE49-F238E27FC236}">
                    <a16:creationId xmlns:a16="http://schemas.microsoft.com/office/drawing/2014/main" id="{30A06C4C-DFDF-433C-B3E2-9C78E44A1BB9}"/>
                  </a:ext>
                </a:extLst>
              </p:cNvPr>
              <p:cNvSpPr>
                <a:spLocks noChangeArrowheads="1"/>
              </p:cNvSpPr>
              <p:nvPr/>
            </p:nvSpPr>
            <p:spPr bwMode="auto">
              <a:xfrm>
                <a:off x="4398" y="262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1" name="Rectangle 420">
                <a:extLst>
                  <a:ext uri="{FF2B5EF4-FFF2-40B4-BE49-F238E27FC236}">
                    <a16:creationId xmlns:a16="http://schemas.microsoft.com/office/drawing/2014/main" id="{85E8BFE0-CBB1-4D24-BCA9-716F5F555FCD}"/>
                  </a:ext>
                </a:extLst>
              </p:cNvPr>
              <p:cNvSpPr>
                <a:spLocks noChangeArrowheads="1"/>
              </p:cNvSpPr>
              <p:nvPr/>
            </p:nvSpPr>
            <p:spPr bwMode="auto">
              <a:xfrm>
                <a:off x="4188" y="262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2" name="Rectangle 421">
                <a:extLst>
                  <a:ext uri="{FF2B5EF4-FFF2-40B4-BE49-F238E27FC236}">
                    <a16:creationId xmlns:a16="http://schemas.microsoft.com/office/drawing/2014/main" id="{1B83E4AC-49F9-4717-A43C-2D42C2552938}"/>
                  </a:ext>
                </a:extLst>
              </p:cNvPr>
              <p:cNvSpPr>
                <a:spLocks noChangeArrowheads="1"/>
              </p:cNvSpPr>
              <p:nvPr/>
            </p:nvSpPr>
            <p:spPr bwMode="auto">
              <a:xfrm>
                <a:off x="4293" y="262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3" name="Rectangle 422">
                <a:extLst>
                  <a:ext uri="{FF2B5EF4-FFF2-40B4-BE49-F238E27FC236}">
                    <a16:creationId xmlns:a16="http://schemas.microsoft.com/office/drawing/2014/main" id="{DDDEA72F-465E-4D58-A075-209F2CE6434C}"/>
                  </a:ext>
                </a:extLst>
              </p:cNvPr>
              <p:cNvSpPr>
                <a:spLocks noChangeArrowheads="1"/>
              </p:cNvSpPr>
              <p:nvPr/>
            </p:nvSpPr>
            <p:spPr bwMode="auto">
              <a:xfrm>
                <a:off x="4084" y="2620"/>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4" name="Rectangle 423">
                <a:extLst>
                  <a:ext uri="{FF2B5EF4-FFF2-40B4-BE49-F238E27FC236}">
                    <a16:creationId xmlns:a16="http://schemas.microsoft.com/office/drawing/2014/main" id="{098E219F-8A98-41DE-81E3-69FA853D7D86}"/>
                  </a:ext>
                </a:extLst>
              </p:cNvPr>
              <p:cNvSpPr>
                <a:spLocks noChangeArrowheads="1"/>
              </p:cNvSpPr>
              <p:nvPr/>
            </p:nvSpPr>
            <p:spPr bwMode="auto">
              <a:xfrm>
                <a:off x="3979" y="2910"/>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5" name="Rectangle 424">
                <a:extLst>
                  <a:ext uri="{FF2B5EF4-FFF2-40B4-BE49-F238E27FC236}">
                    <a16:creationId xmlns:a16="http://schemas.microsoft.com/office/drawing/2014/main" id="{6E835BF5-35A5-4363-8881-5E50B13205D4}"/>
                  </a:ext>
                </a:extLst>
              </p:cNvPr>
              <p:cNvSpPr>
                <a:spLocks noChangeArrowheads="1"/>
              </p:cNvSpPr>
              <p:nvPr/>
            </p:nvSpPr>
            <p:spPr bwMode="auto">
              <a:xfrm>
                <a:off x="4398" y="291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6" name="Rectangle 425">
                <a:extLst>
                  <a:ext uri="{FF2B5EF4-FFF2-40B4-BE49-F238E27FC236}">
                    <a16:creationId xmlns:a16="http://schemas.microsoft.com/office/drawing/2014/main" id="{812AFFCD-9C99-4149-8613-D529F4A6CB01}"/>
                  </a:ext>
                </a:extLst>
              </p:cNvPr>
              <p:cNvSpPr>
                <a:spLocks noChangeArrowheads="1"/>
              </p:cNvSpPr>
              <p:nvPr/>
            </p:nvSpPr>
            <p:spPr bwMode="auto">
              <a:xfrm>
                <a:off x="4188" y="291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7" name="Rectangle 426">
                <a:extLst>
                  <a:ext uri="{FF2B5EF4-FFF2-40B4-BE49-F238E27FC236}">
                    <a16:creationId xmlns:a16="http://schemas.microsoft.com/office/drawing/2014/main" id="{F78C9D88-590E-4D43-9361-AF4FD65264D5}"/>
                  </a:ext>
                </a:extLst>
              </p:cNvPr>
              <p:cNvSpPr>
                <a:spLocks noChangeArrowheads="1"/>
              </p:cNvSpPr>
              <p:nvPr/>
            </p:nvSpPr>
            <p:spPr bwMode="auto">
              <a:xfrm>
                <a:off x="4293" y="2910"/>
                <a:ext cx="32"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8" name="Rectangle 427">
                <a:extLst>
                  <a:ext uri="{FF2B5EF4-FFF2-40B4-BE49-F238E27FC236}">
                    <a16:creationId xmlns:a16="http://schemas.microsoft.com/office/drawing/2014/main" id="{88659DDC-78D0-44F4-87B9-95AAE14B34E0}"/>
                  </a:ext>
                </a:extLst>
              </p:cNvPr>
              <p:cNvSpPr>
                <a:spLocks noChangeArrowheads="1"/>
              </p:cNvSpPr>
              <p:nvPr/>
            </p:nvSpPr>
            <p:spPr bwMode="auto">
              <a:xfrm>
                <a:off x="4084" y="2910"/>
                <a:ext cx="31" cy="32"/>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59" name="Rectangle 428">
                <a:extLst>
                  <a:ext uri="{FF2B5EF4-FFF2-40B4-BE49-F238E27FC236}">
                    <a16:creationId xmlns:a16="http://schemas.microsoft.com/office/drawing/2014/main" id="{87E978E6-C62D-489B-BB94-6D356FA02905}"/>
                  </a:ext>
                </a:extLst>
              </p:cNvPr>
              <p:cNvSpPr>
                <a:spLocks noChangeArrowheads="1"/>
              </p:cNvSpPr>
              <p:nvPr/>
            </p:nvSpPr>
            <p:spPr bwMode="auto">
              <a:xfrm>
                <a:off x="4398" y="2764"/>
                <a:ext cx="32" cy="33"/>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60" name="Rectangle 429">
                <a:extLst>
                  <a:ext uri="{FF2B5EF4-FFF2-40B4-BE49-F238E27FC236}">
                    <a16:creationId xmlns:a16="http://schemas.microsoft.com/office/drawing/2014/main" id="{3B30A2E3-5BB3-4159-8E35-423CDEBBD050}"/>
                  </a:ext>
                </a:extLst>
              </p:cNvPr>
              <p:cNvSpPr>
                <a:spLocks noChangeArrowheads="1"/>
              </p:cNvSpPr>
              <p:nvPr/>
            </p:nvSpPr>
            <p:spPr bwMode="auto">
              <a:xfrm>
                <a:off x="3979" y="2764"/>
                <a:ext cx="31" cy="33"/>
              </a:xfrm>
              <a:prstGeom prst="rect">
                <a:avLst/>
              </a:prstGeom>
              <a:solidFill>
                <a:srgbClr val="000000"/>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61" name="Rectangle 430">
                <a:extLst>
                  <a:ext uri="{FF2B5EF4-FFF2-40B4-BE49-F238E27FC236}">
                    <a16:creationId xmlns:a16="http://schemas.microsoft.com/office/drawing/2014/main" id="{AA95F2CF-04A4-4C29-8EEF-DE4FB46BD813}"/>
                  </a:ext>
                </a:extLst>
              </p:cNvPr>
              <p:cNvSpPr>
                <a:spLocks noChangeArrowheads="1"/>
              </p:cNvSpPr>
              <p:nvPr/>
            </p:nvSpPr>
            <p:spPr bwMode="auto">
              <a:xfrm>
                <a:off x="4067" y="2700"/>
                <a:ext cx="65" cy="178"/>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62" name="Rectangle 431">
                <a:extLst>
                  <a:ext uri="{FF2B5EF4-FFF2-40B4-BE49-F238E27FC236}">
                    <a16:creationId xmlns:a16="http://schemas.microsoft.com/office/drawing/2014/main" id="{F5A3C075-4E0D-46CE-B566-82D3AAF539A1}"/>
                  </a:ext>
                </a:extLst>
              </p:cNvPr>
              <p:cNvSpPr>
                <a:spLocks noChangeArrowheads="1"/>
              </p:cNvSpPr>
              <p:nvPr/>
            </p:nvSpPr>
            <p:spPr bwMode="auto">
              <a:xfrm>
                <a:off x="4220" y="2676"/>
                <a:ext cx="129" cy="97"/>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63" name="Rectangle 432">
                <a:extLst>
                  <a:ext uri="{FF2B5EF4-FFF2-40B4-BE49-F238E27FC236}">
                    <a16:creationId xmlns:a16="http://schemas.microsoft.com/office/drawing/2014/main" id="{3EE342F3-D134-4208-917F-6D2F37E9EC31}"/>
                  </a:ext>
                </a:extLst>
              </p:cNvPr>
              <p:cNvSpPr>
                <a:spLocks noChangeArrowheads="1"/>
              </p:cNvSpPr>
              <p:nvPr/>
            </p:nvSpPr>
            <p:spPr bwMode="auto">
              <a:xfrm>
                <a:off x="4220" y="2821"/>
                <a:ext cx="81" cy="57"/>
              </a:xfrm>
              <a:prstGeom prst="rect">
                <a:avLst/>
              </a:prstGeom>
              <a:solidFill>
                <a:srgbClr val="B3B3B3"/>
              </a:solidFill>
              <a:ln w="7938">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64" name="Line 433">
                <a:extLst>
                  <a:ext uri="{FF2B5EF4-FFF2-40B4-BE49-F238E27FC236}">
                    <a16:creationId xmlns:a16="http://schemas.microsoft.com/office/drawing/2014/main" id="{55504FF6-7390-4B4D-93ED-BFD6258C3357}"/>
                  </a:ext>
                </a:extLst>
              </p:cNvPr>
              <p:cNvSpPr>
                <a:spLocks noChangeShapeType="1"/>
              </p:cNvSpPr>
              <p:nvPr/>
            </p:nvSpPr>
            <p:spPr bwMode="auto">
              <a:xfrm>
                <a:off x="4010" y="2781"/>
                <a:ext cx="57" cy="1"/>
              </a:xfrm>
              <a:prstGeom prst="line">
                <a:avLst/>
              </a:prstGeom>
              <a:noFill/>
              <a:ln w="952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65" name="Line 434">
                <a:extLst>
                  <a:ext uri="{FF2B5EF4-FFF2-40B4-BE49-F238E27FC236}">
                    <a16:creationId xmlns:a16="http://schemas.microsoft.com/office/drawing/2014/main" id="{EC91F012-2B01-442C-BD8F-ABB328A87861}"/>
                  </a:ext>
                </a:extLst>
              </p:cNvPr>
              <p:cNvSpPr>
                <a:spLocks noChangeShapeType="1"/>
              </p:cNvSpPr>
              <p:nvPr/>
            </p:nvSpPr>
            <p:spPr bwMode="auto">
              <a:xfrm>
                <a:off x="4309" y="2652"/>
                <a:ext cx="1" cy="24"/>
              </a:xfrm>
              <a:prstGeom prst="line">
                <a:avLst/>
              </a:prstGeom>
              <a:noFill/>
              <a:ln w="952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66" name="Freeform 435">
                <a:extLst>
                  <a:ext uri="{FF2B5EF4-FFF2-40B4-BE49-F238E27FC236}">
                    <a16:creationId xmlns:a16="http://schemas.microsoft.com/office/drawing/2014/main" id="{C6519805-2CBE-4EFD-B163-D79B86C837B5}"/>
                  </a:ext>
                </a:extLst>
              </p:cNvPr>
              <p:cNvSpPr>
                <a:spLocks/>
              </p:cNvSpPr>
              <p:nvPr/>
            </p:nvSpPr>
            <p:spPr bwMode="auto">
              <a:xfrm>
                <a:off x="4301" y="2773"/>
                <a:ext cx="16" cy="80"/>
              </a:xfrm>
              <a:custGeom>
                <a:avLst/>
                <a:gdLst>
                  <a:gd name="T0" fmla="*/ 0 w 16"/>
                  <a:gd name="T1" fmla="*/ 80 h 80"/>
                  <a:gd name="T2" fmla="*/ 16 w 16"/>
                  <a:gd name="T3" fmla="*/ 80 h 80"/>
                  <a:gd name="T4" fmla="*/ 16 w 16"/>
                  <a:gd name="T5" fmla="*/ 0 h 80"/>
                </a:gdLst>
                <a:ahLst/>
                <a:cxnLst>
                  <a:cxn ang="0">
                    <a:pos x="T0" y="T1"/>
                  </a:cxn>
                  <a:cxn ang="0">
                    <a:pos x="T2" y="T3"/>
                  </a:cxn>
                  <a:cxn ang="0">
                    <a:pos x="T4" y="T5"/>
                  </a:cxn>
                </a:cxnLst>
                <a:rect l="0" t="0" r="r" b="b"/>
                <a:pathLst>
                  <a:path w="16" h="80">
                    <a:moveTo>
                      <a:pt x="0" y="80"/>
                    </a:moveTo>
                    <a:lnTo>
                      <a:pt x="16" y="80"/>
                    </a:lnTo>
                    <a:lnTo>
                      <a:pt x="16" y="0"/>
                    </a:lnTo>
                  </a:path>
                </a:pathLst>
              </a:custGeom>
              <a:noFill/>
              <a:ln w="9525">
                <a:solidFill>
                  <a:schemeClr val="accent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67" name="Freeform 436">
                <a:extLst>
                  <a:ext uri="{FF2B5EF4-FFF2-40B4-BE49-F238E27FC236}">
                    <a16:creationId xmlns:a16="http://schemas.microsoft.com/office/drawing/2014/main" id="{AE9F73B8-94AD-4CD8-BA3D-92AD6ACED3E5}"/>
                  </a:ext>
                </a:extLst>
              </p:cNvPr>
              <p:cNvSpPr>
                <a:spLocks/>
              </p:cNvSpPr>
              <p:nvPr/>
            </p:nvSpPr>
            <p:spPr bwMode="auto">
              <a:xfrm>
                <a:off x="4349" y="2724"/>
                <a:ext cx="65" cy="186"/>
              </a:xfrm>
              <a:custGeom>
                <a:avLst/>
                <a:gdLst>
                  <a:gd name="T0" fmla="*/ 0 w 65"/>
                  <a:gd name="T1" fmla="*/ 0 h 186"/>
                  <a:gd name="T2" fmla="*/ 17 w 65"/>
                  <a:gd name="T3" fmla="*/ 0 h 186"/>
                  <a:gd name="T4" fmla="*/ 17 w 65"/>
                  <a:gd name="T5" fmla="*/ 129 h 186"/>
                  <a:gd name="T6" fmla="*/ 65 w 65"/>
                  <a:gd name="T7" fmla="*/ 129 h 186"/>
                  <a:gd name="T8" fmla="*/ 65 w 65"/>
                  <a:gd name="T9" fmla="*/ 186 h 186"/>
                </a:gdLst>
                <a:ahLst/>
                <a:cxnLst>
                  <a:cxn ang="0">
                    <a:pos x="T0" y="T1"/>
                  </a:cxn>
                  <a:cxn ang="0">
                    <a:pos x="T2" y="T3"/>
                  </a:cxn>
                  <a:cxn ang="0">
                    <a:pos x="T4" y="T5"/>
                  </a:cxn>
                  <a:cxn ang="0">
                    <a:pos x="T6" y="T7"/>
                  </a:cxn>
                  <a:cxn ang="0">
                    <a:pos x="T8" y="T9"/>
                  </a:cxn>
                </a:cxnLst>
                <a:rect l="0" t="0" r="r" b="b"/>
                <a:pathLst>
                  <a:path w="65" h="186">
                    <a:moveTo>
                      <a:pt x="0" y="0"/>
                    </a:moveTo>
                    <a:lnTo>
                      <a:pt x="17" y="0"/>
                    </a:lnTo>
                    <a:lnTo>
                      <a:pt x="17" y="129"/>
                    </a:lnTo>
                    <a:lnTo>
                      <a:pt x="65" y="129"/>
                    </a:lnTo>
                    <a:lnTo>
                      <a:pt x="65" y="186"/>
                    </a:lnTo>
                  </a:path>
                </a:pathLst>
              </a:custGeom>
              <a:noFill/>
              <a:ln w="9525">
                <a:solidFill>
                  <a:schemeClr val="accent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68" name="Freeform 437">
                <a:extLst>
                  <a:ext uri="{FF2B5EF4-FFF2-40B4-BE49-F238E27FC236}">
                    <a16:creationId xmlns:a16="http://schemas.microsoft.com/office/drawing/2014/main" id="{7F60E6E7-544B-4699-9EF6-04595FE18F7A}"/>
                  </a:ext>
                </a:extLst>
              </p:cNvPr>
              <p:cNvSpPr>
                <a:spLocks/>
              </p:cNvSpPr>
              <p:nvPr/>
            </p:nvSpPr>
            <p:spPr bwMode="auto">
              <a:xfrm>
                <a:off x="4220" y="2878"/>
                <a:ext cx="38" cy="48"/>
              </a:xfrm>
              <a:custGeom>
                <a:avLst/>
                <a:gdLst>
                  <a:gd name="T0" fmla="*/ 40 w 40"/>
                  <a:gd name="T1" fmla="*/ 0 h 50"/>
                  <a:gd name="T2" fmla="*/ 40 w 40"/>
                  <a:gd name="T3" fmla="*/ 50 h 50"/>
                  <a:gd name="T4" fmla="*/ 0 w 40"/>
                  <a:gd name="T5" fmla="*/ 50 h 50"/>
                </a:gdLst>
                <a:ahLst/>
                <a:cxnLst>
                  <a:cxn ang="0">
                    <a:pos x="T0" y="T1"/>
                  </a:cxn>
                  <a:cxn ang="0">
                    <a:pos x="T2" y="T3"/>
                  </a:cxn>
                  <a:cxn ang="0">
                    <a:pos x="T4" y="T5"/>
                  </a:cxn>
                </a:cxnLst>
                <a:rect l="0" t="0" r="r" b="b"/>
                <a:pathLst>
                  <a:path w="40" h="50">
                    <a:moveTo>
                      <a:pt x="40" y="0"/>
                    </a:moveTo>
                    <a:lnTo>
                      <a:pt x="40" y="50"/>
                    </a:lnTo>
                    <a:lnTo>
                      <a:pt x="0" y="50"/>
                    </a:lnTo>
                  </a:path>
                </a:pathLst>
              </a:custGeom>
              <a:noFill/>
              <a:ln w="9525">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nvGrpSpPr>
              <p:cNvPr id="69" name="Group 438">
                <a:extLst>
                  <a:ext uri="{FF2B5EF4-FFF2-40B4-BE49-F238E27FC236}">
                    <a16:creationId xmlns:a16="http://schemas.microsoft.com/office/drawing/2014/main" id="{9284EE68-1DC4-48BE-80BA-E84BCA42E5F1}"/>
                  </a:ext>
                </a:extLst>
              </p:cNvPr>
              <p:cNvGrpSpPr>
                <a:grpSpLocks/>
              </p:cNvGrpSpPr>
              <p:nvPr/>
            </p:nvGrpSpPr>
            <p:grpSpPr bwMode="auto">
              <a:xfrm>
                <a:off x="4024" y="2728"/>
                <a:ext cx="195" cy="245"/>
                <a:chOff x="4023" y="2262"/>
                <a:chExt cx="195" cy="245"/>
              </a:xfrm>
            </p:grpSpPr>
            <p:sp>
              <p:nvSpPr>
                <p:cNvPr id="74" name="AutoShape 439">
                  <a:extLst>
                    <a:ext uri="{FF2B5EF4-FFF2-40B4-BE49-F238E27FC236}">
                      <a16:creationId xmlns:a16="http://schemas.microsoft.com/office/drawing/2014/main" id="{91A82916-95CA-4AA0-947F-CD9FE1103442}"/>
                    </a:ext>
                  </a:extLst>
                </p:cNvPr>
                <p:cNvSpPr>
                  <a:spLocks noChangeArrowheads="1"/>
                </p:cNvSpPr>
                <p:nvPr/>
              </p:nvSpPr>
              <p:spPr bwMode="auto">
                <a:xfrm>
                  <a:off x="4023" y="2459"/>
                  <a:ext cx="56" cy="48"/>
                </a:xfrm>
                <a:prstGeom prst="triangle">
                  <a:avLst>
                    <a:gd name="adj" fmla="val 50000"/>
                  </a:avLst>
                </a:prstGeom>
                <a:solidFill>
                  <a:srgbClr val="BBE0E3"/>
                </a:solid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75" name="Freeform 440">
                  <a:extLst>
                    <a:ext uri="{FF2B5EF4-FFF2-40B4-BE49-F238E27FC236}">
                      <a16:creationId xmlns:a16="http://schemas.microsoft.com/office/drawing/2014/main" id="{387ECD65-47A8-4E64-949F-ABBBC6AA26DD}"/>
                    </a:ext>
                  </a:extLst>
                </p:cNvPr>
                <p:cNvSpPr>
                  <a:spLocks/>
                </p:cNvSpPr>
                <p:nvPr/>
              </p:nvSpPr>
              <p:spPr bwMode="auto">
                <a:xfrm>
                  <a:off x="4050" y="2325"/>
                  <a:ext cx="132" cy="135"/>
                </a:xfrm>
                <a:custGeom>
                  <a:avLst/>
                  <a:gdLst>
                    <a:gd name="T0" fmla="*/ 0 w 132"/>
                    <a:gd name="T1" fmla="*/ 135 h 135"/>
                    <a:gd name="T2" fmla="*/ 0 w 132"/>
                    <a:gd name="T3" fmla="*/ 105 h 135"/>
                    <a:gd name="T4" fmla="*/ 132 w 132"/>
                    <a:gd name="T5" fmla="*/ 105 h 135"/>
                    <a:gd name="T6" fmla="*/ 132 w 132"/>
                    <a:gd name="T7" fmla="*/ 0 h 135"/>
                    <a:gd name="T8" fmla="*/ 84 w 132"/>
                    <a:gd name="T9" fmla="*/ 0 h 135"/>
                  </a:gdLst>
                  <a:ahLst/>
                  <a:cxnLst>
                    <a:cxn ang="0">
                      <a:pos x="T0" y="T1"/>
                    </a:cxn>
                    <a:cxn ang="0">
                      <a:pos x="T2" y="T3"/>
                    </a:cxn>
                    <a:cxn ang="0">
                      <a:pos x="T4" y="T5"/>
                    </a:cxn>
                    <a:cxn ang="0">
                      <a:pos x="T6" y="T7"/>
                    </a:cxn>
                    <a:cxn ang="0">
                      <a:pos x="T8" y="T9"/>
                    </a:cxn>
                  </a:cxnLst>
                  <a:rect l="0" t="0" r="r" b="b"/>
                  <a:pathLst>
                    <a:path w="132" h="135">
                      <a:moveTo>
                        <a:pt x="0" y="135"/>
                      </a:moveTo>
                      <a:lnTo>
                        <a:pt x="0" y="105"/>
                      </a:lnTo>
                      <a:lnTo>
                        <a:pt x="132" y="105"/>
                      </a:lnTo>
                      <a:lnTo>
                        <a:pt x="132" y="0"/>
                      </a:lnTo>
                      <a:lnTo>
                        <a:pt x="84" y="0"/>
                      </a:lnTo>
                    </a:path>
                  </a:pathLst>
                </a:custGeom>
                <a:noFill/>
                <a:ln w="15875">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76" name="Line 441">
                  <a:extLst>
                    <a:ext uri="{FF2B5EF4-FFF2-40B4-BE49-F238E27FC236}">
                      <a16:creationId xmlns:a16="http://schemas.microsoft.com/office/drawing/2014/main" id="{4A2D1AC6-B170-49EE-A5D8-C175B28A24CE}"/>
                    </a:ext>
                  </a:extLst>
                </p:cNvPr>
                <p:cNvSpPr>
                  <a:spLocks noChangeShapeType="1"/>
                </p:cNvSpPr>
                <p:nvPr/>
              </p:nvSpPr>
              <p:spPr bwMode="auto">
                <a:xfrm>
                  <a:off x="4182" y="2385"/>
                  <a:ext cx="36" cy="0"/>
                </a:xfrm>
                <a:prstGeom prst="line">
                  <a:avLst/>
                </a:prstGeom>
                <a:noFill/>
                <a:ln w="1587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77" name="Freeform 442">
                  <a:extLst>
                    <a:ext uri="{FF2B5EF4-FFF2-40B4-BE49-F238E27FC236}">
                      <a16:creationId xmlns:a16="http://schemas.microsoft.com/office/drawing/2014/main" id="{B3789909-9D35-4EB8-9681-45045074BDFA}"/>
                    </a:ext>
                  </a:extLst>
                </p:cNvPr>
                <p:cNvSpPr>
                  <a:spLocks/>
                </p:cNvSpPr>
                <p:nvPr/>
              </p:nvSpPr>
              <p:spPr bwMode="auto">
                <a:xfrm>
                  <a:off x="4182" y="2262"/>
                  <a:ext cx="36" cy="63"/>
                </a:xfrm>
                <a:custGeom>
                  <a:avLst/>
                  <a:gdLst>
                    <a:gd name="T0" fmla="*/ 0 w 36"/>
                    <a:gd name="T1" fmla="*/ 63 h 63"/>
                    <a:gd name="T2" fmla="*/ 0 w 36"/>
                    <a:gd name="T3" fmla="*/ 0 h 63"/>
                    <a:gd name="T4" fmla="*/ 36 w 36"/>
                    <a:gd name="T5" fmla="*/ 0 h 63"/>
                  </a:gdLst>
                  <a:ahLst/>
                  <a:cxnLst>
                    <a:cxn ang="0">
                      <a:pos x="T0" y="T1"/>
                    </a:cxn>
                    <a:cxn ang="0">
                      <a:pos x="T2" y="T3"/>
                    </a:cxn>
                    <a:cxn ang="0">
                      <a:pos x="T4" y="T5"/>
                    </a:cxn>
                  </a:cxnLst>
                  <a:rect l="0" t="0" r="r" b="b"/>
                  <a:pathLst>
                    <a:path w="36" h="63">
                      <a:moveTo>
                        <a:pt x="0" y="63"/>
                      </a:moveTo>
                      <a:lnTo>
                        <a:pt x="0" y="0"/>
                      </a:lnTo>
                      <a:lnTo>
                        <a:pt x="36" y="0"/>
                      </a:lnTo>
                    </a:path>
                  </a:pathLst>
                </a:custGeom>
                <a:noFill/>
                <a:ln w="15875">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sp>
            <p:nvSpPr>
              <p:cNvPr id="70" name="Line 443">
                <a:extLst>
                  <a:ext uri="{FF2B5EF4-FFF2-40B4-BE49-F238E27FC236}">
                    <a16:creationId xmlns:a16="http://schemas.microsoft.com/office/drawing/2014/main" id="{4AA94078-F964-4B4B-BFDE-83AEFBF0456A}"/>
                  </a:ext>
                </a:extLst>
              </p:cNvPr>
              <p:cNvSpPr>
                <a:spLocks noChangeShapeType="1"/>
              </p:cNvSpPr>
              <p:nvPr/>
            </p:nvSpPr>
            <p:spPr bwMode="auto">
              <a:xfrm>
                <a:off x="4132" y="2710"/>
                <a:ext cx="86" cy="0"/>
              </a:xfrm>
              <a:prstGeom prst="line">
                <a:avLst/>
              </a:prstGeom>
              <a:noFill/>
              <a:ln w="9525">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71" name="AutoShape 444">
                <a:extLst>
                  <a:ext uri="{FF2B5EF4-FFF2-40B4-BE49-F238E27FC236}">
                    <a16:creationId xmlns:a16="http://schemas.microsoft.com/office/drawing/2014/main" id="{40AD5538-BC4A-4AE7-8E0D-62A7F9183992}"/>
                  </a:ext>
                </a:extLst>
              </p:cNvPr>
              <p:cNvSpPr>
                <a:spLocks noChangeArrowheads="1"/>
              </p:cNvSpPr>
              <p:nvPr/>
            </p:nvSpPr>
            <p:spPr bwMode="auto">
              <a:xfrm>
                <a:off x="4300" y="2788"/>
                <a:ext cx="33" cy="28"/>
              </a:xfrm>
              <a:prstGeom prst="triangle">
                <a:avLst>
                  <a:gd name="adj" fmla="val 50000"/>
                </a:avLst>
              </a:prstGeom>
              <a:solidFill>
                <a:srgbClr val="808080"/>
              </a:solid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72" name="AutoShape 445">
                <a:extLst>
                  <a:ext uri="{FF2B5EF4-FFF2-40B4-BE49-F238E27FC236}">
                    <a16:creationId xmlns:a16="http://schemas.microsoft.com/office/drawing/2014/main" id="{687D900F-69FF-424C-B2B3-A3616E6E5092}"/>
                  </a:ext>
                </a:extLst>
              </p:cNvPr>
              <p:cNvSpPr>
                <a:spLocks noChangeArrowheads="1"/>
              </p:cNvSpPr>
              <p:nvPr/>
            </p:nvSpPr>
            <p:spPr bwMode="auto">
              <a:xfrm flipV="1">
                <a:off x="4348" y="2812"/>
                <a:ext cx="33" cy="28"/>
              </a:xfrm>
              <a:prstGeom prst="triangle">
                <a:avLst>
                  <a:gd name="adj" fmla="val 50000"/>
                </a:avLst>
              </a:prstGeom>
              <a:solidFill>
                <a:srgbClr val="808080"/>
              </a:solid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73" name="AutoShape 446">
                <a:extLst>
                  <a:ext uri="{FF2B5EF4-FFF2-40B4-BE49-F238E27FC236}">
                    <a16:creationId xmlns:a16="http://schemas.microsoft.com/office/drawing/2014/main" id="{13753FCF-1AEF-438F-BDFC-52406CED37DF}"/>
                  </a:ext>
                </a:extLst>
              </p:cNvPr>
              <p:cNvSpPr>
                <a:spLocks noChangeArrowheads="1"/>
              </p:cNvSpPr>
              <p:nvPr/>
            </p:nvSpPr>
            <p:spPr bwMode="auto">
              <a:xfrm rot="-5400000">
                <a:off x="4144" y="2696"/>
                <a:ext cx="33" cy="28"/>
              </a:xfrm>
              <a:prstGeom prst="triangle">
                <a:avLst>
                  <a:gd name="adj" fmla="val 50000"/>
                </a:avLst>
              </a:prstGeom>
              <a:solidFill>
                <a:srgbClr val="808080"/>
              </a:solidFill>
              <a:ln w="9525">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grpSp>
          <p:nvGrpSpPr>
            <p:cNvPr id="12" name="그룹 12">
              <a:extLst>
                <a:ext uri="{FF2B5EF4-FFF2-40B4-BE49-F238E27FC236}">
                  <a16:creationId xmlns:a16="http://schemas.microsoft.com/office/drawing/2014/main" id="{33DD756E-8B43-43BB-BE8F-40C63209F745}"/>
                </a:ext>
              </a:extLst>
            </p:cNvPr>
            <p:cNvGrpSpPr/>
            <p:nvPr/>
          </p:nvGrpSpPr>
          <p:grpSpPr>
            <a:xfrm>
              <a:off x="3679418" y="3536353"/>
              <a:ext cx="951375" cy="531021"/>
              <a:chOff x="3997640" y="1916790"/>
              <a:chExt cx="1079500" cy="694420"/>
            </a:xfrm>
          </p:grpSpPr>
          <p:sp>
            <p:nvSpPr>
              <p:cNvPr id="43" name="Rectangle 735">
                <a:extLst>
                  <a:ext uri="{FF2B5EF4-FFF2-40B4-BE49-F238E27FC236}">
                    <a16:creationId xmlns:a16="http://schemas.microsoft.com/office/drawing/2014/main" id="{C2CC473C-912F-4779-85D8-6FA49C7187A3}"/>
                  </a:ext>
                </a:extLst>
              </p:cNvPr>
              <p:cNvSpPr>
                <a:spLocks noChangeArrowheads="1"/>
              </p:cNvSpPr>
              <p:nvPr/>
            </p:nvSpPr>
            <p:spPr bwMode="auto">
              <a:xfrm>
                <a:off x="4221478" y="2307401"/>
                <a:ext cx="425450" cy="300708"/>
              </a:xfrm>
              <a:prstGeom prst="rect">
                <a:avLst/>
              </a:prstGeom>
              <a:solidFill>
                <a:srgbClr val="F8F8F8"/>
              </a:solidFill>
              <a:ln w="28575">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44" name="Rectangle 736">
                <a:extLst>
                  <a:ext uri="{FF2B5EF4-FFF2-40B4-BE49-F238E27FC236}">
                    <a16:creationId xmlns:a16="http://schemas.microsoft.com/office/drawing/2014/main" id="{DC2955C4-5D58-4E90-8E78-98A8C1392E57}"/>
                  </a:ext>
                </a:extLst>
              </p:cNvPr>
              <p:cNvSpPr>
                <a:spLocks noChangeArrowheads="1"/>
              </p:cNvSpPr>
              <p:nvPr/>
            </p:nvSpPr>
            <p:spPr bwMode="auto">
              <a:xfrm>
                <a:off x="4651690" y="2310501"/>
                <a:ext cx="425450" cy="300708"/>
              </a:xfrm>
              <a:prstGeom prst="rect">
                <a:avLst/>
              </a:prstGeom>
              <a:pattFill prst="wdDnDiag">
                <a:fgClr>
                  <a:srgbClr val="DDDDDD"/>
                </a:fgClr>
                <a:bgClr>
                  <a:srgbClr val="FFFFFF"/>
                </a:bgClr>
              </a:pattFill>
              <a:ln w="28575">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45" name="Rectangle 737">
                <a:extLst>
                  <a:ext uri="{FF2B5EF4-FFF2-40B4-BE49-F238E27FC236}">
                    <a16:creationId xmlns:a16="http://schemas.microsoft.com/office/drawing/2014/main" id="{923E7DA2-92B7-4B49-ACA1-5C5355BE1940}"/>
                  </a:ext>
                </a:extLst>
              </p:cNvPr>
              <p:cNvSpPr>
                <a:spLocks noChangeArrowheads="1"/>
              </p:cNvSpPr>
              <p:nvPr/>
            </p:nvSpPr>
            <p:spPr bwMode="auto">
              <a:xfrm>
                <a:off x="4208778" y="1916790"/>
                <a:ext cx="868362" cy="376660"/>
              </a:xfrm>
              <a:prstGeom prst="rect">
                <a:avLst/>
              </a:prstGeom>
              <a:pattFill prst="openDmnd">
                <a:fgClr>
                  <a:srgbClr val="DDDDDD"/>
                </a:fgClr>
                <a:bgClr>
                  <a:srgbClr val="FFFFFF"/>
                </a:bgClr>
              </a:pattFill>
              <a:ln w="28575">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46" name="Rectangle 738">
                <a:extLst>
                  <a:ext uri="{FF2B5EF4-FFF2-40B4-BE49-F238E27FC236}">
                    <a16:creationId xmlns:a16="http://schemas.microsoft.com/office/drawing/2014/main" id="{3A437F31-00FF-4874-8279-BFDDF91EA978}"/>
                  </a:ext>
                </a:extLst>
              </p:cNvPr>
              <p:cNvSpPr>
                <a:spLocks noChangeArrowheads="1"/>
              </p:cNvSpPr>
              <p:nvPr/>
            </p:nvSpPr>
            <p:spPr bwMode="auto">
              <a:xfrm>
                <a:off x="3997640" y="1916790"/>
                <a:ext cx="211138" cy="694420"/>
              </a:xfrm>
              <a:prstGeom prst="rect">
                <a:avLst/>
              </a:prstGeom>
              <a:pattFill prst="dotGrid">
                <a:fgClr>
                  <a:srgbClr val="DDDDDD"/>
                </a:fgClr>
                <a:bgClr>
                  <a:srgbClr val="FFFFFF"/>
                </a:bgClr>
              </a:pattFill>
              <a:ln w="28575">
                <a:solidFill>
                  <a:schemeClr val="accent1">
                    <a:lumMod val="50000"/>
                  </a:schemeClr>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grpSp>
        <p:pic>
          <p:nvPicPr>
            <p:cNvPr id="13" name="그림 13">
              <a:extLst>
                <a:ext uri="{FF2B5EF4-FFF2-40B4-BE49-F238E27FC236}">
                  <a16:creationId xmlns:a16="http://schemas.microsoft.com/office/drawing/2014/main" id="{1DCC23B6-898D-4EEF-ACF9-27935E3F09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368" y="3480256"/>
              <a:ext cx="725383" cy="629402"/>
            </a:xfrm>
            <a:prstGeom prst="rect">
              <a:avLst/>
            </a:prstGeom>
          </p:spPr>
        </p:pic>
        <p:pic>
          <p:nvPicPr>
            <p:cNvPr id="14" name="그림 14">
              <a:extLst>
                <a:ext uri="{FF2B5EF4-FFF2-40B4-BE49-F238E27FC236}">
                  <a16:creationId xmlns:a16="http://schemas.microsoft.com/office/drawing/2014/main" id="{1AD98581-3BDC-4047-8570-21F93E1471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368" y="4113222"/>
              <a:ext cx="725383" cy="629402"/>
            </a:xfrm>
            <a:prstGeom prst="rect">
              <a:avLst/>
            </a:prstGeom>
          </p:spPr>
        </p:pic>
        <p:pic>
          <p:nvPicPr>
            <p:cNvPr id="15" name="그림 15">
              <a:extLst>
                <a:ext uri="{FF2B5EF4-FFF2-40B4-BE49-F238E27FC236}">
                  <a16:creationId xmlns:a16="http://schemas.microsoft.com/office/drawing/2014/main" id="{A5AF9255-4B94-45BA-8EC1-F5E7A833EA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368" y="4746187"/>
              <a:ext cx="725383" cy="629402"/>
            </a:xfrm>
            <a:prstGeom prst="rect">
              <a:avLst/>
            </a:prstGeom>
          </p:spPr>
        </p:pic>
        <p:pic>
          <p:nvPicPr>
            <p:cNvPr id="16" name="그림 16">
              <a:extLst>
                <a:ext uri="{FF2B5EF4-FFF2-40B4-BE49-F238E27FC236}">
                  <a16:creationId xmlns:a16="http://schemas.microsoft.com/office/drawing/2014/main" id="{CDB74BD7-4B99-4F5C-9ED7-5A88F92E51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368" y="5379153"/>
              <a:ext cx="725383" cy="629402"/>
            </a:xfrm>
            <a:prstGeom prst="rect">
              <a:avLst/>
            </a:prstGeom>
          </p:spPr>
        </p:pic>
        <p:pic>
          <p:nvPicPr>
            <p:cNvPr id="17" name="그림 17">
              <a:extLst>
                <a:ext uri="{FF2B5EF4-FFF2-40B4-BE49-F238E27FC236}">
                  <a16:creationId xmlns:a16="http://schemas.microsoft.com/office/drawing/2014/main" id="{595A291E-983B-4F0D-A2AC-DB36525B6F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368" y="6012119"/>
              <a:ext cx="725383" cy="629402"/>
            </a:xfrm>
            <a:prstGeom prst="rect">
              <a:avLst/>
            </a:prstGeom>
          </p:spPr>
        </p:pic>
        <p:sp>
          <p:nvSpPr>
            <p:cNvPr id="18" name="TextBox 17">
              <a:extLst>
                <a:ext uri="{FF2B5EF4-FFF2-40B4-BE49-F238E27FC236}">
                  <a16:creationId xmlns:a16="http://schemas.microsoft.com/office/drawing/2014/main" id="{E7F99786-428F-493F-8DE0-63976547DBB3}"/>
                </a:ext>
              </a:extLst>
            </p:cNvPr>
            <p:cNvSpPr txBox="1"/>
            <p:nvPr/>
          </p:nvSpPr>
          <p:spPr>
            <a:xfrm>
              <a:off x="4559020" y="2615667"/>
              <a:ext cx="882870" cy="2829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400" b="0" i="0" u="none" strike="noStrike" kern="0" cap="none" spc="0" normalizeH="0" baseline="0" noProof="0" dirty="0">
                  <a:ln>
                    <a:noFill/>
                  </a:ln>
                  <a:solidFill>
                    <a:srgbClr val="000000"/>
                  </a:solidFill>
                  <a:effectLst/>
                  <a:uLnTx/>
                  <a:uFillTx/>
                  <a:latin typeface="Arial"/>
                  <a:cs typeface="Arial"/>
                  <a:sym typeface="Arial"/>
                </a:rPr>
                <a:t>Tool logs</a:t>
              </a:r>
              <a:endParaRPr kumimoji="0" lang="ko-KR" alt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B0A969D0-ABF0-4CB3-9265-34B1662D694A}"/>
                </a:ext>
              </a:extLst>
            </p:cNvPr>
            <p:cNvSpPr txBox="1"/>
            <p:nvPr/>
          </p:nvSpPr>
          <p:spPr>
            <a:xfrm>
              <a:off x="896351" y="3020777"/>
              <a:ext cx="791798" cy="2829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400" b="1" i="0" u="none" strike="noStrike" kern="0" cap="none" spc="0" normalizeH="0" baseline="0" noProof="0" dirty="0">
                  <a:ln>
                    <a:noFill/>
                  </a:ln>
                  <a:solidFill>
                    <a:srgbClr val="002060"/>
                  </a:solidFill>
                  <a:effectLst/>
                  <a:uLnTx/>
                  <a:uFillTx/>
                  <a:latin typeface="Arial"/>
                  <a:cs typeface="Arial"/>
                  <a:sym typeface="Arial"/>
                </a:rPr>
                <a:t>Tool A</a:t>
              </a:r>
              <a:endParaRPr kumimoji="0" lang="ko-KR" altLang="en-US" sz="1400" b="1" i="0" u="none" strike="noStrike" kern="0" cap="none" spc="0" normalizeH="0" baseline="0" noProof="0" dirty="0">
                <a:ln>
                  <a:noFill/>
                </a:ln>
                <a:solidFill>
                  <a:srgbClr val="00206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F3061890-C373-4D42-A746-8CC3A26407E3}"/>
                </a:ext>
              </a:extLst>
            </p:cNvPr>
            <p:cNvSpPr txBox="1"/>
            <p:nvPr/>
          </p:nvSpPr>
          <p:spPr>
            <a:xfrm>
              <a:off x="896351" y="3660649"/>
              <a:ext cx="791798" cy="2829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400" b="1" i="0" u="none" strike="noStrike" kern="0" cap="none" spc="0" normalizeH="0" baseline="0" noProof="0" dirty="0">
                  <a:ln>
                    <a:noFill/>
                  </a:ln>
                  <a:solidFill>
                    <a:srgbClr val="002060"/>
                  </a:solidFill>
                  <a:effectLst/>
                  <a:uLnTx/>
                  <a:uFillTx/>
                  <a:latin typeface="Arial"/>
                  <a:cs typeface="Arial"/>
                  <a:sym typeface="Arial"/>
                </a:rPr>
                <a:t>Tool B</a:t>
              </a:r>
              <a:endParaRPr kumimoji="0" lang="ko-KR" altLang="en-US" sz="1400" b="1" i="0" u="none" strike="noStrike" kern="0" cap="none" spc="0" normalizeH="0" baseline="0" noProof="0" dirty="0">
                <a:ln>
                  <a:noFill/>
                </a:ln>
                <a:solidFill>
                  <a:srgbClr val="002060"/>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828444E-B6AC-417B-B169-F56AD2B53CB5}"/>
                </a:ext>
              </a:extLst>
            </p:cNvPr>
            <p:cNvSpPr txBox="1"/>
            <p:nvPr/>
          </p:nvSpPr>
          <p:spPr>
            <a:xfrm>
              <a:off x="896351" y="4286708"/>
              <a:ext cx="788402" cy="2829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400" b="1" i="0" u="none" strike="noStrike" kern="0" cap="none" spc="0" normalizeH="0" baseline="0" noProof="0" dirty="0">
                  <a:ln>
                    <a:noFill/>
                  </a:ln>
                  <a:solidFill>
                    <a:srgbClr val="002060"/>
                  </a:solidFill>
                  <a:effectLst/>
                  <a:uLnTx/>
                  <a:uFillTx/>
                  <a:latin typeface="Arial"/>
                  <a:cs typeface="Arial"/>
                  <a:sym typeface="Arial"/>
                </a:rPr>
                <a:t>Tool C</a:t>
              </a:r>
              <a:endParaRPr kumimoji="0" lang="ko-KR" altLang="en-US" sz="1400" b="1" i="0" u="none" strike="noStrike" kern="0" cap="none" spc="0" normalizeH="0" baseline="0" noProof="0" dirty="0">
                <a:ln>
                  <a:noFill/>
                </a:ln>
                <a:solidFill>
                  <a:srgbClr val="002060"/>
                </a:solidFill>
                <a:effectLst/>
                <a:uLnTx/>
                <a:uFillTx/>
                <a:latin typeface="Arial"/>
                <a:cs typeface="Arial"/>
                <a:sym typeface="Arial"/>
              </a:endParaRPr>
            </a:p>
          </p:txBody>
        </p:sp>
        <p:sp>
          <p:nvSpPr>
            <p:cNvPr id="22" name="TextBox 21">
              <a:extLst>
                <a:ext uri="{FF2B5EF4-FFF2-40B4-BE49-F238E27FC236}">
                  <a16:creationId xmlns:a16="http://schemas.microsoft.com/office/drawing/2014/main" id="{C4FEB6A3-D2D4-4357-8415-63444FF5D1B7}"/>
                </a:ext>
              </a:extLst>
            </p:cNvPr>
            <p:cNvSpPr txBox="1"/>
            <p:nvPr/>
          </p:nvSpPr>
          <p:spPr>
            <a:xfrm>
              <a:off x="896351" y="4919674"/>
              <a:ext cx="805386" cy="2829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400" b="1" i="0" u="none" strike="noStrike" kern="0" cap="none" spc="0" normalizeH="0" baseline="0" noProof="0" dirty="0">
                  <a:ln>
                    <a:noFill/>
                  </a:ln>
                  <a:solidFill>
                    <a:srgbClr val="002060"/>
                  </a:solidFill>
                  <a:effectLst/>
                  <a:uLnTx/>
                  <a:uFillTx/>
                  <a:latin typeface="Arial"/>
                  <a:cs typeface="Arial"/>
                  <a:sym typeface="Arial"/>
                </a:rPr>
                <a:t>Tool D</a:t>
              </a:r>
              <a:endParaRPr kumimoji="0" lang="ko-KR" altLang="en-US" sz="1400" b="1" i="0" u="none" strike="noStrike" kern="0" cap="none" spc="0" normalizeH="0" baseline="0" noProof="0" dirty="0">
                <a:ln>
                  <a:noFill/>
                </a:ln>
                <a:solidFill>
                  <a:srgbClr val="002060"/>
                </a:solidFill>
                <a:effectLst/>
                <a:uLnTx/>
                <a:uFillTx/>
                <a:latin typeface="Arial"/>
                <a:cs typeface="Arial"/>
                <a:sym typeface="Arial"/>
              </a:endParaRPr>
            </a:p>
          </p:txBody>
        </p:sp>
        <p:sp>
          <p:nvSpPr>
            <p:cNvPr id="23" name="TextBox 22">
              <a:extLst>
                <a:ext uri="{FF2B5EF4-FFF2-40B4-BE49-F238E27FC236}">
                  <a16:creationId xmlns:a16="http://schemas.microsoft.com/office/drawing/2014/main" id="{7B634512-4B5E-4914-A363-B547652EC434}"/>
                </a:ext>
              </a:extLst>
            </p:cNvPr>
            <p:cNvSpPr txBox="1"/>
            <p:nvPr/>
          </p:nvSpPr>
          <p:spPr>
            <a:xfrm>
              <a:off x="896351" y="5552640"/>
              <a:ext cx="778211" cy="2829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400" b="1" i="0" u="none" strike="noStrike" kern="0" cap="none" spc="0" normalizeH="0" baseline="0" noProof="0" dirty="0">
                  <a:ln>
                    <a:noFill/>
                  </a:ln>
                  <a:solidFill>
                    <a:srgbClr val="002060"/>
                  </a:solidFill>
                  <a:effectLst/>
                  <a:uLnTx/>
                  <a:uFillTx/>
                  <a:latin typeface="Arial"/>
                  <a:cs typeface="Arial"/>
                  <a:sym typeface="Arial"/>
                </a:rPr>
                <a:t>Tool E</a:t>
              </a:r>
              <a:endParaRPr kumimoji="0" lang="ko-KR" altLang="en-US" sz="1400" b="1" i="0" u="none" strike="noStrike" kern="0" cap="none" spc="0" normalizeH="0" baseline="0" noProof="0" dirty="0">
                <a:ln>
                  <a:noFill/>
                </a:ln>
                <a:solidFill>
                  <a:srgbClr val="002060"/>
                </a:solidFill>
                <a:effectLst/>
                <a:uLnTx/>
                <a:uFillTx/>
                <a:latin typeface="Arial"/>
                <a:cs typeface="Arial"/>
                <a:sym typeface="Arial"/>
              </a:endParaRPr>
            </a:p>
          </p:txBody>
        </p:sp>
        <p:sp>
          <p:nvSpPr>
            <p:cNvPr id="24" name="TextBox 23">
              <a:extLst>
                <a:ext uri="{FF2B5EF4-FFF2-40B4-BE49-F238E27FC236}">
                  <a16:creationId xmlns:a16="http://schemas.microsoft.com/office/drawing/2014/main" id="{7967F939-6A20-47A1-8E94-F5D78267FDFD}"/>
                </a:ext>
              </a:extLst>
            </p:cNvPr>
            <p:cNvSpPr txBox="1"/>
            <p:nvPr/>
          </p:nvSpPr>
          <p:spPr>
            <a:xfrm>
              <a:off x="896351" y="6185605"/>
              <a:ext cx="771418" cy="2829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400" b="1" i="0" u="none" strike="noStrike" kern="0" cap="none" spc="0" normalizeH="0" baseline="0" noProof="0" dirty="0">
                  <a:ln>
                    <a:noFill/>
                  </a:ln>
                  <a:solidFill>
                    <a:srgbClr val="002060"/>
                  </a:solidFill>
                  <a:effectLst/>
                  <a:uLnTx/>
                  <a:uFillTx/>
                  <a:latin typeface="Arial"/>
                  <a:cs typeface="Arial"/>
                  <a:sym typeface="Arial"/>
                </a:rPr>
                <a:t>Tool F</a:t>
              </a:r>
              <a:endParaRPr kumimoji="0" lang="ko-KR" altLang="en-US" sz="1400" b="1" i="0" u="none" strike="noStrike" kern="0" cap="none" spc="0" normalizeH="0" baseline="0" noProof="0" dirty="0">
                <a:ln>
                  <a:noFill/>
                </a:ln>
                <a:solidFill>
                  <a:srgbClr val="002060"/>
                </a:solidFill>
                <a:effectLst/>
                <a:uLnTx/>
                <a:uFillTx/>
                <a:latin typeface="Arial"/>
                <a:cs typeface="Arial"/>
                <a:sym typeface="Arial"/>
              </a:endParaRPr>
            </a:p>
          </p:txBody>
        </p:sp>
        <p:sp>
          <p:nvSpPr>
            <p:cNvPr id="25" name="Rectangle 536">
              <a:extLst>
                <a:ext uri="{FF2B5EF4-FFF2-40B4-BE49-F238E27FC236}">
                  <a16:creationId xmlns:a16="http://schemas.microsoft.com/office/drawing/2014/main" id="{E2AFBA6F-3DF5-41F0-9DF1-BBEF5B85BF47}"/>
                </a:ext>
              </a:extLst>
            </p:cNvPr>
            <p:cNvSpPr>
              <a:spLocks noChangeArrowheads="1"/>
            </p:cNvSpPr>
            <p:nvPr/>
          </p:nvSpPr>
          <p:spPr bwMode="auto">
            <a:xfrm>
              <a:off x="1591291" y="3056498"/>
              <a:ext cx="1940524" cy="210986"/>
            </a:xfrm>
            <a:prstGeom prst="rect">
              <a:avLst/>
            </a:prstGeom>
            <a:ln/>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endParaRPr>
            </a:p>
          </p:txBody>
        </p:sp>
        <p:sp>
          <p:nvSpPr>
            <p:cNvPr id="26" name="Rectangle 535">
              <a:extLst>
                <a:ext uri="{FF2B5EF4-FFF2-40B4-BE49-F238E27FC236}">
                  <a16:creationId xmlns:a16="http://schemas.microsoft.com/office/drawing/2014/main" id="{39ABB089-069A-4A86-8F95-5AC492E4470F}"/>
                </a:ext>
              </a:extLst>
            </p:cNvPr>
            <p:cNvSpPr>
              <a:spLocks noChangeArrowheads="1"/>
            </p:cNvSpPr>
            <p:nvPr/>
          </p:nvSpPr>
          <p:spPr bwMode="auto">
            <a:xfrm>
              <a:off x="1591291" y="3696370"/>
              <a:ext cx="1940524" cy="210986"/>
            </a:xfrm>
            <a:prstGeom prst="rect">
              <a:avLst/>
            </a:prstGeom>
            <a:ln/>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endParaRPr>
            </a:p>
          </p:txBody>
        </p:sp>
        <p:sp>
          <p:nvSpPr>
            <p:cNvPr id="27" name="Rectangle 534">
              <a:extLst>
                <a:ext uri="{FF2B5EF4-FFF2-40B4-BE49-F238E27FC236}">
                  <a16:creationId xmlns:a16="http://schemas.microsoft.com/office/drawing/2014/main" id="{131A28DA-F560-436A-9919-0AAFDE3B29D4}"/>
                </a:ext>
              </a:extLst>
            </p:cNvPr>
            <p:cNvSpPr>
              <a:spLocks noChangeArrowheads="1"/>
            </p:cNvSpPr>
            <p:nvPr/>
          </p:nvSpPr>
          <p:spPr bwMode="auto">
            <a:xfrm>
              <a:off x="1591291" y="4323022"/>
              <a:ext cx="1940524" cy="209800"/>
            </a:xfrm>
            <a:prstGeom prst="rect">
              <a:avLst/>
            </a:prstGeom>
            <a:ln/>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endParaRPr>
            </a:p>
          </p:txBody>
        </p:sp>
        <p:sp>
          <p:nvSpPr>
            <p:cNvPr id="28" name="Rectangle 533">
              <a:extLst>
                <a:ext uri="{FF2B5EF4-FFF2-40B4-BE49-F238E27FC236}">
                  <a16:creationId xmlns:a16="http://schemas.microsoft.com/office/drawing/2014/main" id="{C8C33E01-3A3D-4EEE-A9B4-6767855B2E62}"/>
                </a:ext>
              </a:extLst>
            </p:cNvPr>
            <p:cNvSpPr>
              <a:spLocks noChangeArrowheads="1"/>
            </p:cNvSpPr>
            <p:nvPr/>
          </p:nvSpPr>
          <p:spPr bwMode="auto">
            <a:xfrm>
              <a:off x="1591291" y="4955394"/>
              <a:ext cx="1940524" cy="210986"/>
            </a:xfrm>
            <a:prstGeom prst="rect">
              <a:avLst/>
            </a:prstGeom>
            <a:ln/>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endParaRPr>
            </a:p>
          </p:txBody>
        </p:sp>
        <p:sp>
          <p:nvSpPr>
            <p:cNvPr id="29" name="Rectangle 532">
              <a:extLst>
                <a:ext uri="{FF2B5EF4-FFF2-40B4-BE49-F238E27FC236}">
                  <a16:creationId xmlns:a16="http://schemas.microsoft.com/office/drawing/2014/main" id="{E81E5BAD-9F4A-4A1B-A69F-764B3CDB896D}"/>
                </a:ext>
              </a:extLst>
            </p:cNvPr>
            <p:cNvSpPr>
              <a:spLocks noChangeArrowheads="1"/>
            </p:cNvSpPr>
            <p:nvPr/>
          </p:nvSpPr>
          <p:spPr bwMode="auto">
            <a:xfrm>
              <a:off x="1591291" y="5588954"/>
              <a:ext cx="1940524" cy="209800"/>
            </a:xfrm>
            <a:prstGeom prst="rect">
              <a:avLst/>
            </a:prstGeom>
            <a:ln/>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endParaRPr>
            </a:p>
          </p:txBody>
        </p:sp>
        <p:sp>
          <p:nvSpPr>
            <p:cNvPr id="30" name="Line 356">
              <a:extLst>
                <a:ext uri="{FF2B5EF4-FFF2-40B4-BE49-F238E27FC236}">
                  <a16:creationId xmlns:a16="http://schemas.microsoft.com/office/drawing/2014/main" id="{2BF6215F-EC7E-494F-AE6A-E78E3E4B4B59}"/>
                </a:ext>
              </a:extLst>
            </p:cNvPr>
            <p:cNvSpPr>
              <a:spLocks noChangeShapeType="1"/>
            </p:cNvSpPr>
            <p:nvPr/>
          </p:nvSpPr>
          <p:spPr bwMode="auto">
            <a:xfrm>
              <a:off x="2560853" y="5803594"/>
              <a:ext cx="1400" cy="417230"/>
            </a:xfrm>
            <a:prstGeom prst="line">
              <a:avLst/>
            </a:prstGeom>
            <a:noFill/>
            <a:ln w="12700">
              <a:solidFill>
                <a:srgbClr val="000000"/>
              </a:solidFill>
              <a:round/>
              <a:headEnd/>
              <a:tailEnd type="stealth"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31" name="Rectangle 362">
              <a:extLst>
                <a:ext uri="{FF2B5EF4-FFF2-40B4-BE49-F238E27FC236}">
                  <a16:creationId xmlns:a16="http://schemas.microsoft.com/office/drawing/2014/main" id="{6D25C84F-E3F9-43E3-B51A-03246F7956A1}"/>
                </a:ext>
              </a:extLst>
            </p:cNvPr>
            <p:cNvSpPr>
              <a:spLocks noChangeArrowheads="1"/>
            </p:cNvSpPr>
            <p:nvPr/>
          </p:nvSpPr>
          <p:spPr bwMode="auto">
            <a:xfrm>
              <a:off x="1590591" y="6221920"/>
              <a:ext cx="1941923" cy="209800"/>
            </a:xfrm>
            <a:prstGeom prst="rect">
              <a:avLst/>
            </a:prstGeom>
            <a:ln/>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endParaRPr>
            </a:p>
          </p:txBody>
        </p:sp>
        <p:sp>
          <p:nvSpPr>
            <p:cNvPr id="32" name="Line 575">
              <a:extLst>
                <a:ext uri="{FF2B5EF4-FFF2-40B4-BE49-F238E27FC236}">
                  <a16:creationId xmlns:a16="http://schemas.microsoft.com/office/drawing/2014/main" id="{878B0508-60AB-4C55-82C3-F82213FF9868}"/>
                </a:ext>
              </a:extLst>
            </p:cNvPr>
            <p:cNvSpPr>
              <a:spLocks noChangeShapeType="1"/>
            </p:cNvSpPr>
            <p:nvPr/>
          </p:nvSpPr>
          <p:spPr bwMode="auto">
            <a:xfrm>
              <a:off x="2560853" y="5167745"/>
              <a:ext cx="1400" cy="417230"/>
            </a:xfrm>
            <a:prstGeom prst="line">
              <a:avLst/>
            </a:prstGeom>
            <a:noFill/>
            <a:ln w="12700">
              <a:solidFill>
                <a:srgbClr val="000000"/>
              </a:solidFill>
              <a:round/>
              <a:headEnd/>
              <a:tailEnd type="stealth"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33" name="Rectangle 614">
              <a:extLst>
                <a:ext uri="{FF2B5EF4-FFF2-40B4-BE49-F238E27FC236}">
                  <a16:creationId xmlns:a16="http://schemas.microsoft.com/office/drawing/2014/main" id="{E7F3E398-9BA4-4498-BBEA-CB5E88908D28}"/>
                </a:ext>
              </a:extLst>
            </p:cNvPr>
            <p:cNvSpPr>
              <a:spLocks noChangeArrowheads="1"/>
            </p:cNvSpPr>
            <p:nvPr/>
          </p:nvSpPr>
          <p:spPr bwMode="auto">
            <a:xfrm>
              <a:off x="1914478" y="3683736"/>
              <a:ext cx="1294150" cy="198063"/>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Floorplan</a:t>
              </a:r>
              <a:endParaRPr kumimoji="0"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
          <p:nvSpPr>
            <p:cNvPr id="34" name="Rectangle 615">
              <a:extLst>
                <a:ext uri="{FF2B5EF4-FFF2-40B4-BE49-F238E27FC236}">
                  <a16:creationId xmlns:a16="http://schemas.microsoft.com/office/drawing/2014/main" id="{DFA76CBF-2720-4249-B9DB-B4D26E8040AC}"/>
                </a:ext>
              </a:extLst>
            </p:cNvPr>
            <p:cNvSpPr>
              <a:spLocks noChangeArrowheads="1"/>
            </p:cNvSpPr>
            <p:nvPr/>
          </p:nvSpPr>
          <p:spPr bwMode="auto">
            <a:xfrm>
              <a:off x="2070476" y="4310677"/>
              <a:ext cx="982155" cy="198063"/>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t>Placement</a:t>
              </a:r>
            </a:p>
          </p:txBody>
        </p:sp>
        <p:sp>
          <p:nvSpPr>
            <p:cNvPr id="35" name="Rectangle 616">
              <a:extLst>
                <a:ext uri="{FF2B5EF4-FFF2-40B4-BE49-F238E27FC236}">
                  <a16:creationId xmlns:a16="http://schemas.microsoft.com/office/drawing/2014/main" id="{298CDB7C-67D5-4E7B-B8CE-C512F8B1F2F8}"/>
                </a:ext>
              </a:extLst>
            </p:cNvPr>
            <p:cNvSpPr>
              <a:spLocks noChangeArrowheads="1"/>
            </p:cNvSpPr>
            <p:nvPr/>
          </p:nvSpPr>
          <p:spPr bwMode="auto">
            <a:xfrm>
              <a:off x="1885797" y="5569251"/>
              <a:ext cx="1351512" cy="198063"/>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Signal Routing</a:t>
              </a:r>
              <a:endParaRPr kumimoji="0"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
          <p:nvSpPr>
            <p:cNvPr id="36" name="Rectangle 617">
              <a:extLst>
                <a:ext uri="{FF2B5EF4-FFF2-40B4-BE49-F238E27FC236}">
                  <a16:creationId xmlns:a16="http://schemas.microsoft.com/office/drawing/2014/main" id="{3C0B889F-E7A0-4524-B952-4A4A35BAE4B4}"/>
                </a:ext>
              </a:extLst>
            </p:cNvPr>
            <p:cNvSpPr>
              <a:spLocks noChangeArrowheads="1"/>
            </p:cNvSpPr>
            <p:nvPr/>
          </p:nvSpPr>
          <p:spPr bwMode="auto">
            <a:xfrm>
              <a:off x="2041095" y="3044745"/>
              <a:ext cx="1040916" cy="198063"/>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t>Synthesis</a:t>
              </a:r>
            </a:p>
          </p:txBody>
        </p:sp>
        <p:sp>
          <p:nvSpPr>
            <p:cNvPr id="37" name="Rectangle 618">
              <a:extLst>
                <a:ext uri="{FF2B5EF4-FFF2-40B4-BE49-F238E27FC236}">
                  <a16:creationId xmlns:a16="http://schemas.microsoft.com/office/drawing/2014/main" id="{7235A599-27F7-494B-B3CA-BF728FF835AE}"/>
                </a:ext>
              </a:extLst>
            </p:cNvPr>
            <p:cNvSpPr>
              <a:spLocks noChangeArrowheads="1"/>
            </p:cNvSpPr>
            <p:nvPr/>
          </p:nvSpPr>
          <p:spPr bwMode="auto">
            <a:xfrm>
              <a:off x="1835260" y="6244090"/>
              <a:ext cx="1452585" cy="158450"/>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de-DE" altLang="zh-CN" sz="1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t>Verification</a:t>
              </a:r>
              <a:endParaRPr kumimoji="0"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
          <p:nvSpPr>
            <p:cNvPr id="38" name="Rectangle 619">
              <a:extLst>
                <a:ext uri="{FF2B5EF4-FFF2-40B4-BE49-F238E27FC236}">
                  <a16:creationId xmlns:a16="http://schemas.microsoft.com/office/drawing/2014/main" id="{9F841EEE-127C-4FB5-AEA9-03BFC45ADA72}"/>
                </a:ext>
              </a:extLst>
            </p:cNvPr>
            <p:cNvSpPr>
              <a:spLocks noChangeArrowheads="1"/>
            </p:cNvSpPr>
            <p:nvPr/>
          </p:nvSpPr>
          <p:spPr bwMode="auto">
            <a:xfrm>
              <a:off x="1579398" y="4936285"/>
              <a:ext cx="1964309" cy="198063"/>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zh-CN" sz="1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t>Clock </a:t>
              </a:r>
              <a:r>
                <a:rPr kumimoji="0" lang="de-DE" altLang="zh-CN" sz="1400" b="0" i="0" u="none" strike="noStrike" kern="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Arial"/>
                  <a:sym typeface="Arial"/>
                </a:rPr>
                <a:t>Tree</a:t>
              </a:r>
              <a:r>
                <a:rPr kumimoji="0" lang="de-DE" altLang="zh-CN" sz="1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rPr>
                <a:t> Synthesis</a:t>
              </a:r>
              <a:endParaRPr kumimoji="0" lang="en-US" altLang="zh-CN" sz="1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a:sym typeface="Arial"/>
              </a:endParaRPr>
            </a:p>
          </p:txBody>
        </p:sp>
        <p:sp>
          <p:nvSpPr>
            <p:cNvPr id="39" name="Line 575">
              <a:extLst>
                <a:ext uri="{FF2B5EF4-FFF2-40B4-BE49-F238E27FC236}">
                  <a16:creationId xmlns:a16="http://schemas.microsoft.com/office/drawing/2014/main" id="{92274961-8F63-4D95-A068-9258EEA29B7D}"/>
                </a:ext>
              </a:extLst>
            </p:cNvPr>
            <p:cNvSpPr>
              <a:spLocks noChangeShapeType="1"/>
            </p:cNvSpPr>
            <p:nvPr/>
          </p:nvSpPr>
          <p:spPr bwMode="auto">
            <a:xfrm>
              <a:off x="2560853" y="4530109"/>
              <a:ext cx="1400" cy="417230"/>
            </a:xfrm>
            <a:prstGeom prst="line">
              <a:avLst/>
            </a:prstGeom>
            <a:noFill/>
            <a:ln w="12700">
              <a:solidFill>
                <a:srgbClr val="000000"/>
              </a:solidFill>
              <a:round/>
              <a:headEnd/>
              <a:tailEnd type="stealth"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40" name="Line 575">
              <a:extLst>
                <a:ext uri="{FF2B5EF4-FFF2-40B4-BE49-F238E27FC236}">
                  <a16:creationId xmlns:a16="http://schemas.microsoft.com/office/drawing/2014/main" id="{74ECE9C2-7B46-422C-A97D-89A0A4A7B0C0}"/>
                </a:ext>
              </a:extLst>
            </p:cNvPr>
            <p:cNvSpPr>
              <a:spLocks noChangeShapeType="1"/>
            </p:cNvSpPr>
            <p:nvPr/>
          </p:nvSpPr>
          <p:spPr bwMode="auto">
            <a:xfrm>
              <a:off x="2560853" y="3911848"/>
              <a:ext cx="1400" cy="417230"/>
            </a:xfrm>
            <a:prstGeom prst="line">
              <a:avLst/>
            </a:prstGeom>
            <a:noFill/>
            <a:ln w="12700">
              <a:solidFill>
                <a:srgbClr val="000000"/>
              </a:solidFill>
              <a:round/>
              <a:headEnd/>
              <a:tailEnd type="stealth"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41" name="Line 575">
              <a:extLst>
                <a:ext uri="{FF2B5EF4-FFF2-40B4-BE49-F238E27FC236}">
                  <a16:creationId xmlns:a16="http://schemas.microsoft.com/office/drawing/2014/main" id="{632ADBBF-4685-4EE4-8AE0-6E8F34AE86EE}"/>
                </a:ext>
              </a:extLst>
            </p:cNvPr>
            <p:cNvSpPr>
              <a:spLocks noChangeShapeType="1"/>
            </p:cNvSpPr>
            <p:nvPr/>
          </p:nvSpPr>
          <p:spPr bwMode="auto">
            <a:xfrm>
              <a:off x="2560853" y="3274212"/>
              <a:ext cx="1400" cy="417230"/>
            </a:xfrm>
            <a:prstGeom prst="line">
              <a:avLst/>
            </a:prstGeom>
            <a:noFill/>
            <a:ln w="12700">
              <a:solidFill>
                <a:srgbClr val="000000"/>
              </a:solidFill>
              <a:round/>
              <a:headEnd/>
              <a:tailEnd type="stealth"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42" name="TextBox 41">
              <a:extLst>
                <a:ext uri="{FF2B5EF4-FFF2-40B4-BE49-F238E27FC236}">
                  <a16:creationId xmlns:a16="http://schemas.microsoft.com/office/drawing/2014/main" id="{9E4A27E6-1BE2-4C23-B1DE-24262F209684}"/>
                </a:ext>
              </a:extLst>
            </p:cNvPr>
            <p:cNvSpPr txBox="1"/>
            <p:nvPr/>
          </p:nvSpPr>
          <p:spPr>
            <a:xfrm>
              <a:off x="821267" y="2322255"/>
              <a:ext cx="1798956" cy="2829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400" b="1" i="0" u="none" strike="noStrike" kern="0" cap="none" spc="0" normalizeH="0" baseline="0" noProof="0" dirty="0">
                  <a:ln>
                    <a:noFill/>
                  </a:ln>
                  <a:solidFill>
                    <a:srgbClr val="000000"/>
                  </a:solidFill>
                  <a:effectLst/>
                  <a:uLnTx/>
                  <a:uFillTx/>
                  <a:latin typeface="Arial"/>
                  <a:cs typeface="Arial"/>
                  <a:sym typeface="Arial"/>
                </a:rPr>
                <a:t>RTL-to-GDS flow</a:t>
              </a:r>
              <a:endParaRPr kumimoji="0" lang="ko-KR" altLang="en-US" sz="1400" b="1"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346" name="그룹 203">
            <a:extLst>
              <a:ext uri="{FF2B5EF4-FFF2-40B4-BE49-F238E27FC236}">
                <a16:creationId xmlns:a16="http://schemas.microsoft.com/office/drawing/2014/main" id="{3E0D2650-1A4E-4CC3-8887-BA053FEC5188}"/>
              </a:ext>
            </a:extLst>
          </p:cNvPr>
          <p:cNvGrpSpPr/>
          <p:nvPr/>
        </p:nvGrpSpPr>
        <p:grpSpPr>
          <a:xfrm>
            <a:off x="6203421" y="2534194"/>
            <a:ext cx="5344145" cy="4147714"/>
            <a:chOff x="5611880" y="2189984"/>
            <a:chExt cx="6681692" cy="4523552"/>
          </a:xfrm>
        </p:grpSpPr>
        <p:sp>
          <p:nvSpPr>
            <p:cNvPr id="347" name="직사각형 50">
              <a:extLst>
                <a:ext uri="{FF2B5EF4-FFF2-40B4-BE49-F238E27FC236}">
                  <a16:creationId xmlns:a16="http://schemas.microsoft.com/office/drawing/2014/main" id="{80796172-7E40-4967-8F16-A91F19484B16}"/>
                </a:ext>
              </a:extLst>
            </p:cNvPr>
            <p:cNvSpPr/>
            <p:nvPr/>
          </p:nvSpPr>
          <p:spPr>
            <a:xfrm>
              <a:off x="5672701" y="2615667"/>
              <a:ext cx="4571966" cy="4097869"/>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4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endParaRPr>
            </a:p>
          </p:txBody>
        </p:sp>
        <p:sp>
          <p:nvSpPr>
            <p:cNvPr id="348" name="TextBox 347">
              <a:extLst>
                <a:ext uri="{FF2B5EF4-FFF2-40B4-BE49-F238E27FC236}">
                  <a16:creationId xmlns:a16="http://schemas.microsoft.com/office/drawing/2014/main" id="{F9FD5620-F969-4A31-A53A-5CAF80B3E458}"/>
                </a:ext>
              </a:extLst>
            </p:cNvPr>
            <p:cNvSpPr txBox="1"/>
            <p:nvPr/>
          </p:nvSpPr>
          <p:spPr>
            <a:xfrm>
              <a:off x="5611880" y="2309595"/>
              <a:ext cx="1681871" cy="2829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400" b="1" i="0" u="none" strike="noStrike" kern="0" cap="none" spc="0" normalizeH="0" baseline="0" noProof="0" dirty="0">
                  <a:ln>
                    <a:noFill/>
                  </a:ln>
                  <a:solidFill>
                    <a:srgbClr val="000000"/>
                  </a:solidFill>
                  <a:effectLst/>
                  <a:uLnTx/>
                  <a:uFillTx/>
                  <a:latin typeface="Arial"/>
                  <a:cs typeface="Arial"/>
                  <a:sym typeface="Arial"/>
                </a:rPr>
                <a:t>METRICS2.1 API</a:t>
              </a:r>
              <a:endParaRPr kumimoji="0" lang="ko-KR" altLang="en-US"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349" name="말풍선: 타원형 52">
              <a:extLst>
                <a:ext uri="{FF2B5EF4-FFF2-40B4-BE49-F238E27FC236}">
                  <a16:creationId xmlns:a16="http://schemas.microsoft.com/office/drawing/2014/main" id="{FDE64A2E-15CC-4520-B28C-E11AC45E662E}"/>
                </a:ext>
              </a:extLst>
            </p:cNvPr>
            <p:cNvSpPr/>
            <p:nvPr/>
          </p:nvSpPr>
          <p:spPr>
            <a:xfrm>
              <a:off x="7602498" y="5433031"/>
              <a:ext cx="2535078" cy="1249444"/>
            </a:xfrm>
            <a:prstGeom prst="wedgeEllipseCallout">
              <a:avLst>
                <a:gd name="adj1" fmla="val -64324"/>
                <a:gd name="adj2" fmla="val 2855"/>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4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sym typeface="Arial"/>
              </a:endParaRPr>
            </a:p>
          </p:txBody>
        </p:sp>
        <p:sp>
          <p:nvSpPr>
            <p:cNvPr id="350" name="말풍선: 타원형 53">
              <a:extLst>
                <a:ext uri="{FF2B5EF4-FFF2-40B4-BE49-F238E27FC236}">
                  <a16:creationId xmlns:a16="http://schemas.microsoft.com/office/drawing/2014/main" id="{29D132D3-6D1C-45E5-B40F-7F7083052BD4}"/>
                </a:ext>
              </a:extLst>
            </p:cNvPr>
            <p:cNvSpPr/>
            <p:nvPr/>
          </p:nvSpPr>
          <p:spPr>
            <a:xfrm>
              <a:off x="7602498" y="4036014"/>
              <a:ext cx="2535078" cy="1249444"/>
            </a:xfrm>
            <a:prstGeom prst="wedgeEllipseCallout">
              <a:avLst>
                <a:gd name="adj1" fmla="val -64324"/>
                <a:gd name="adj2" fmla="val 2855"/>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4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sym typeface="Arial"/>
              </a:endParaRPr>
            </a:p>
          </p:txBody>
        </p:sp>
        <p:sp>
          <p:nvSpPr>
            <p:cNvPr id="351" name="말풍선: 타원형 54">
              <a:extLst>
                <a:ext uri="{FF2B5EF4-FFF2-40B4-BE49-F238E27FC236}">
                  <a16:creationId xmlns:a16="http://schemas.microsoft.com/office/drawing/2014/main" id="{784B71E4-363D-4791-9192-918D03B4D4F0}"/>
                </a:ext>
              </a:extLst>
            </p:cNvPr>
            <p:cNvSpPr/>
            <p:nvPr/>
          </p:nvSpPr>
          <p:spPr>
            <a:xfrm>
              <a:off x="7602498" y="2660540"/>
              <a:ext cx="2389052" cy="1249444"/>
            </a:xfrm>
            <a:prstGeom prst="wedgeEllipseCallout">
              <a:avLst>
                <a:gd name="adj1" fmla="val -64324"/>
                <a:gd name="adj2" fmla="val 2855"/>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4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sym typeface="Arial"/>
              </a:endParaRPr>
            </a:p>
          </p:txBody>
        </p:sp>
        <p:sp>
          <p:nvSpPr>
            <p:cNvPr id="352" name="TextBox 351">
              <a:extLst>
                <a:ext uri="{FF2B5EF4-FFF2-40B4-BE49-F238E27FC236}">
                  <a16:creationId xmlns:a16="http://schemas.microsoft.com/office/drawing/2014/main" id="{F2E9EE0C-E9B8-4770-941F-950DAA6DBE0A}"/>
                </a:ext>
              </a:extLst>
            </p:cNvPr>
            <p:cNvSpPr txBox="1"/>
            <p:nvPr/>
          </p:nvSpPr>
          <p:spPr>
            <a:xfrm>
              <a:off x="7892014" y="3022861"/>
              <a:ext cx="1750073" cy="335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b="0" i="0" u="none" strike="noStrike" kern="0" cap="none" spc="0" normalizeH="0" baseline="0" noProof="0" dirty="0">
                  <a:ln>
                    <a:noFill/>
                  </a:ln>
                  <a:solidFill>
                    <a:srgbClr val="000000"/>
                  </a:solidFill>
                  <a:effectLst/>
                  <a:uLnTx/>
                  <a:uFillTx/>
                  <a:latin typeface="Arial"/>
                  <a:cs typeface="Arial"/>
                  <a:sym typeface="Arial"/>
                </a:rPr>
                <a:t>Data Collection</a:t>
              </a:r>
            </a:p>
          </p:txBody>
        </p:sp>
        <p:sp>
          <p:nvSpPr>
            <p:cNvPr id="353" name="TextBox 352">
              <a:extLst>
                <a:ext uri="{FF2B5EF4-FFF2-40B4-BE49-F238E27FC236}">
                  <a16:creationId xmlns:a16="http://schemas.microsoft.com/office/drawing/2014/main" id="{BA4193B1-4348-4F74-ADD8-BEDF4425B10A}"/>
                </a:ext>
              </a:extLst>
            </p:cNvPr>
            <p:cNvSpPr txBox="1"/>
            <p:nvPr/>
          </p:nvSpPr>
          <p:spPr>
            <a:xfrm>
              <a:off x="7963934" y="4300464"/>
              <a:ext cx="1812205" cy="6377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b="0" i="0" u="none" strike="noStrike" kern="0" cap="none" spc="0" normalizeH="0" baseline="0" noProof="0" dirty="0">
                  <a:ln>
                    <a:noFill/>
                  </a:ln>
                  <a:solidFill>
                    <a:srgbClr val="000000"/>
                  </a:solidFill>
                  <a:effectLst/>
                  <a:uLnTx/>
                  <a:uFillTx/>
                  <a:latin typeface="Arial"/>
                  <a:cs typeface="Arial"/>
                  <a:sym typeface="Arial"/>
                </a:rPr>
                <a:t>ML Applications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54" name="그림 57">
              <a:extLst>
                <a:ext uri="{FF2B5EF4-FFF2-40B4-BE49-F238E27FC236}">
                  <a16:creationId xmlns:a16="http://schemas.microsoft.com/office/drawing/2014/main" id="{2781BAC1-9FF4-4072-91A1-975567A0F0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0532" y="4622936"/>
              <a:ext cx="495470" cy="498338"/>
            </a:xfrm>
            <a:prstGeom prst="rect">
              <a:avLst/>
            </a:prstGeom>
          </p:spPr>
        </p:pic>
        <p:pic>
          <p:nvPicPr>
            <p:cNvPr id="355" name="그림 58">
              <a:extLst>
                <a:ext uri="{FF2B5EF4-FFF2-40B4-BE49-F238E27FC236}">
                  <a16:creationId xmlns:a16="http://schemas.microsoft.com/office/drawing/2014/main" id="{E48AEDBE-8FE0-4A3F-9507-F827A63207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4975" y="4641535"/>
              <a:ext cx="441305" cy="497786"/>
            </a:xfrm>
            <a:prstGeom prst="rect">
              <a:avLst/>
            </a:prstGeom>
          </p:spPr>
        </p:pic>
        <p:sp>
          <p:nvSpPr>
            <p:cNvPr id="356" name="TextBox 355">
              <a:extLst>
                <a:ext uri="{FF2B5EF4-FFF2-40B4-BE49-F238E27FC236}">
                  <a16:creationId xmlns:a16="http://schemas.microsoft.com/office/drawing/2014/main" id="{F36F7174-9BF8-4C87-9622-1781D95EDA68}"/>
                </a:ext>
              </a:extLst>
            </p:cNvPr>
            <p:cNvSpPr txBox="1"/>
            <p:nvPr/>
          </p:nvSpPr>
          <p:spPr>
            <a:xfrm>
              <a:off x="7936182" y="5790764"/>
              <a:ext cx="1836255" cy="6377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b="0" i="0" u="none" strike="noStrike" kern="0" cap="none" spc="0" normalizeH="0" baseline="0" noProof="0" dirty="0">
                  <a:ln>
                    <a:noFill/>
                  </a:ln>
                  <a:solidFill>
                    <a:srgbClr val="000000"/>
                  </a:solidFill>
                  <a:effectLst/>
                  <a:uLnTx/>
                  <a:uFillTx/>
                  <a:latin typeface="Arial"/>
                  <a:cs typeface="Arial"/>
                  <a:sym typeface="Arial"/>
                </a:rPr>
                <a:t>Flow Autotuning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57" name="그림 60">
              <a:extLst>
                <a:ext uri="{FF2B5EF4-FFF2-40B4-BE49-F238E27FC236}">
                  <a16:creationId xmlns:a16="http://schemas.microsoft.com/office/drawing/2014/main" id="{886205BC-69D7-46EE-91E7-CEAC5C2A7C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045" t="16441" r="23352" b="12859"/>
            <a:stretch/>
          </p:blipFill>
          <p:spPr>
            <a:xfrm>
              <a:off x="8095418" y="6213597"/>
              <a:ext cx="807061" cy="339529"/>
            </a:xfrm>
            <a:prstGeom prst="rect">
              <a:avLst/>
            </a:prstGeom>
          </p:spPr>
        </p:pic>
        <p:pic>
          <p:nvPicPr>
            <p:cNvPr id="358" name="그림 61">
              <a:extLst>
                <a:ext uri="{FF2B5EF4-FFF2-40B4-BE49-F238E27FC236}">
                  <a16:creationId xmlns:a16="http://schemas.microsoft.com/office/drawing/2014/main" id="{A732EB74-BE6F-4E78-B02E-8A43D67BDE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1319" y="6143204"/>
              <a:ext cx="620189" cy="357602"/>
            </a:xfrm>
            <a:prstGeom prst="rect">
              <a:avLst/>
            </a:prstGeom>
          </p:spPr>
        </p:pic>
        <p:pic>
          <p:nvPicPr>
            <p:cNvPr id="359" name="그림 196" descr="텍스트, 스크린샷, 클립아트이(가) 표시된 사진&#10;&#10;자동 생성된 설명">
              <a:extLst>
                <a:ext uri="{FF2B5EF4-FFF2-40B4-BE49-F238E27FC236}">
                  <a16:creationId xmlns:a16="http://schemas.microsoft.com/office/drawing/2014/main" id="{3DFFBA80-F87E-4B21-939B-31424B4789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5131" y="3532216"/>
              <a:ext cx="848445" cy="204278"/>
            </a:xfrm>
            <a:prstGeom prst="rect">
              <a:avLst/>
            </a:prstGeom>
          </p:spPr>
        </p:pic>
        <p:pic>
          <p:nvPicPr>
            <p:cNvPr id="360" name="그림 194">
              <a:extLst>
                <a:ext uri="{FF2B5EF4-FFF2-40B4-BE49-F238E27FC236}">
                  <a16:creationId xmlns:a16="http://schemas.microsoft.com/office/drawing/2014/main" id="{024F8E75-2664-4E91-931F-1EE6ECFA88B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05042" y="3448432"/>
              <a:ext cx="391683" cy="391683"/>
            </a:xfrm>
            <a:prstGeom prst="rect">
              <a:avLst/>
            </a:prstGeom>
          </p:spPr>
        </p:pic>
        <p:sp>
          <p:nvSpPr>
            <p:cNvPr id="361" name="생각 풍선: 구름 모양 3">
              <a:extLst>
                <a:ext uri="{FF2B5EF4-FFF2-40B4-BE49-F238E27FC236}">
                  <a16:creationId xmlns:a16="http://schemas.microsoft.com/office/drawing/2014/main" id="{1533CFAA-FF8D-4B28-BCF5-F8F424D558C6}"/>
                </a:ext>
              </a:extLst>
            </p:cNvPr>
            <p:cNvSpPr/>
            <p:nvPr/>
          </p:nvSpPr>
          <p:spPr bwMode="auto">
            <a:xfrm rot="1155204">
              <a:off x="10494616" y="2189984"/>
              <a:ext cx="1798956" cy="1304235"/>
            </a:xfrm>
            <a:prstGeom prst="cloudCallout">
              <a:avLst/>
            </a:prstGeom>
            <a:solidFill>
              <a:schemeClr val="bg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0" cap="none" spc="0" normalizeH="0" baseline="0" noProof="0">
                <a:ln>
                  <a:noFill/>
                </a:ln>
                <a:solidFill>
                  <a:srgbClr val="000000"/>
                </a:solidFill>
                <a:effectLst/>
                <a:uLnTx/>
                <a:uFillTx/>
                <a:latin typeface="Arial Narrow" pitchFamily="34" charset="0"/>
                <a:cs typeface="Arial"/>
                <a:sym typeface="Arial"/>
              </a:endParaRPr>
            </a:p>
          </p:txBody>
        </p:sp>
        <p:sp>
          <p:nvSpPr>
            <p:cNvPr id="362" name="TextBox 361">
              <a:extLst>
                <a:ext uri="{FF2B5EF4-FFF2-40B4-BE49-F238E27FC236}">
                  <a16:creationId xmlns:a16="http://schemas.microsoft.com/office/drawing/2014/main" id="{5D95BE94-C7CB-4A6A-A142-59CFF5A947F2}"/>
                </a:ext>
              </a:extLst>
            </p:cNvPr>
            <p:cNvSpPr txBox="1"/>
            <p:nvPr/>
          </p:nvSpPr>
          <p:spPr>
            <a:xfrm>
              <a:off x="10786399" y="2466212"/>
              <a:ext cx="1408118" cy="6556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400" b="0" i="0" u="none" strike="noStrike" kern="0" cap="none" spc="0" normalizeH="0" baseline="0" noProof="0" dirty="0">
                  <a:ln>
                    <a:noFill/>
                  </a:ln>
                  <a:solidFill>
                    <a:srgbClr val="000000"/>
                  </a:solidFill>
                  <a:effectLst/>
                  <a:uLnTx/>
                  <a:uFillTx/>
                  <a:latin typeface="Arial"/>
                  <a:cs typeface="Arial"/>
                  <a:sym typeface="Arial"/>
                </a:rPr>
                <a:t>Open in the</a:t>
              </a:r>
              <a:br>
                <a:rPr kumimoji="0" lang="en-US" altLang="ko-KR" sz="1400" b="0" i="0" u="none" strike="noStrike" kern="0" cap="none" spc="0" normalizeH="0" baseline="0" noProof="0" dirty="0">
                  <a:ln>
                    <a:noFill/>
                  </a:ln>
                  <a:solidFill>
                    <a:srgbClr val="000000"/>
                  </a:solidFill>
                  <a:effectLst/>
                  <a:uLnTx/>
                  <a:uFillTx/>
                  <a:latin typeface="Arial"/>
                  <a:cs typeface="Arial"/>
                  <a:sym typeface="Arial"/>
                </a:rPr>
              </a:br>
              <a:r>
                <a:rPr kumimoji="0" lang="en-US" altLang="ko-KR" sz="1400" b="0" i="0" u="none" strike="noStrike" kern="0" cap="none" spc="0" normalizeH="0" baseline="0" noProof="0" dirty="0">
                  <a:ln>
                    <a:noFill/>
                  </a:ln>
                  <a:solidFill>
                    <a:srgbClr val="000000"/>
                  </a:solidFill>
                  <a:effectLst/>
                  <a:uLnTx/>
                  <a:uFillTx/>
                  <a:latin typeface="Arial"/>
                  <a:cs typeface="Arial"/>
                  <a:sym typeface="Arial"/>
                </a:rPr>
                <a:t>git repo</a:t>
              </a:r>
            </a:p>
          </p:txBody>
        </p:sp>
      </p:grpSp>
      <p:sp>
        <p:nvSpPr>
          <p:cNvPr id="380" name="Google Shape;52;p13">
            <a:extLst>
              <a:ext uri="{FF2B5EF4-FFF2-40B4-BE49-F238E27FC236}">
                <a16:creationId xmlns:a16="http://schemas.microsoft.com/office/drawing/2014/main" id="{75D9EB31-210F-4F9F-B70A-57A8EE19D24E}"/>
              </a:ext>
            </a:extLst>
          </p:cNvPr>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cs typeface="Arial"/>
                <a:sym typeface="Arial"/>
              </a:rPr>
              <a:t>METRICS2.1 Overview</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Tree>
    <p:custDataLst>
      <p:tags r:id="rId1"/>
    </p:custDataLst>
    <p:extLst>
      <p:ext uri="{BB962C8B-B14F-4D97-AF65-F5344CB8AC3E}">
        <p14:creationId xmlns:p14="http://schemas.microsoft.com/office/powerpoint/2010/main" val="394043095"/>
      </p:ext>
    </p:extLst>
  </p:cSld>
  <p:clrMapOvr>
    <a:masterClrMapping/>
  </p:clrMapOvr>
  <mc:AlternateContent xmlns:mc="http://schemas.openxmlformats.org/markup-compatibility/2006" xmlns:p14="http://schemas.microsoft.com/office/powerpoint/2010/main">
    <mc:Choice Requires="p14">
      <p:transition spd="slow" p14:dur="2000" advTm="68720"/>
    </mc:Choice>
    <mc:Fallback xmlns="">
      <p:transition spd="slow" advTm="687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wipe(left)">
                                      <p:cBhvr>
                                        <p:cTn id="12" dur="500"/>
                                        <p:tgtEl>
                                          <p:spTgt spid="19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46"/>
                                        </p:tgtEl>
                                        <p:attrNameLst>
                                          <p:attrName>style.visibility</p:attrName>
                                        </p:attrNameLst>
                                      </p:cBhvr>
                                      <p:to>
                                        <p:strVal val="visible"/>
                                      </p:to>
                                    </p:set>
                                    <p:animEffect transition="in" filter="randombar(horizontal)">
                                      <p:cBhvr>
                                        <p:cTn id="17"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B7E78-B150-4110-B250-6F747FAD379F}"/>
              </a:ext>
            </a:extLst>
          </p:cNvPr>
          <p:cNvSpPr>
            <a:spLocks noGrp="1"/>
          </p:cNvSpPr>
          <p:nvPr>
            <p:ph type="body" idx="1"/>
          </p:nvPr>
        </p:nvSpPr>
        <p:spPr/>
        <p:txBody>
          <a:bodyPr/>
          <a:lstStyle/>
          <a:p>
            <a:r>
              <a:rPr lang="en-US" dirty="0"/>
              <a:t>General and extensible</a:t>
            </a:r>
          </a:p>
          <a:p>
            <a:pPr lvl="1"/>
            <a:r>
              <a:rPr lang="en-US" sz="2400" dirty="0"/>
              <a:t>Syntax and semantics to support future addition of new metrics</a:t>
            </a:r>
          </a:p>
          <a:p>
            <a:r>
              <a:rPr lang="en-US" dirty="0"/>
              <a:t>No ambiguity!</a:t>
            </a:r>
          </a:p>
          <a:p>
            <a:pPr lvl="1"/>
            <a:r>
              <a:rPr lang="en-US" sz="2400" dirty="0"/>
              <a:t>Any desired measurement must map to a unique METRICS2.1 metric</a:t>
            </a:r>
          </a:p>
          <a:p>
            <a:pPr lvl="1"/>
            <a:r>
              <a:rPr lang="en-US" sz="2400" dirty="0"/>
              <a:t>Every METRICS2.1 metric must map to a unique interpretation as a measurement</a:t>
            </a:r>
          </a:p>
          <a:p>
            <a:r>
              <a:rPr lang="en-US" dirty="0"/>
              <a:t>This two-way mapping is crucial to avoid future confusion</a:t>
            </a:r>
          </a:p>
          <a:p>
            <a:endParaRPr lang="en-US" dirty="0"/>
          </a:p>
          <a:p>
            <a:r>
              <a:rPr lang="en-US" dirty="0"/>
              <a:t>Ability to capture the same metric at different stages of the design flow</a:t>
            </a:r>
          </a:p>
          <a:p>
            <a:endParaRPr lang="en-US" dirty="0"/>
          </a:p>
          <a:p>
            <a:r>
              <a:rPr lang="en-US" dirty="0">
                <a:solidFill>
                  <a:srgbClr val="0000FF"/>
                </a:solidFill>
              </a:rPr>
              <a:t>Free, open and frictionless to everyone; agnostic to any EDA vendor</a:t>
            </a:r>
          </a:p>
          <a:p>
            <a:pPr marL="50800" indent="0">
              <a:buNone/>
            </a:pPr>
            <a:endParaRPr lang="en-US" dirty="0"/>
          </a:p>
          <a:p>
            <a:endParaRPr lang="en-US" sz="1800" dirty="0"/>
          </a:p>
          <a:p>
            <a:endParaRPr lang="en-US" sz="1800" dirty="0"/>
          </a:p>
          <a:p>
            <a:endParaRPr lang="en-US" dirty="0"/>
          </a:p>
        </p:txBody>
      </p:sp>
      <p:sp>
        <p:nvSpPr>
          <p:cNvPr id="3" name="Google Shape;52;p13">
            <a:extLst>
              <a:ext uri="{FF2B5EF4-FFF2-40B4-BE49-F238E27FC236}">
                <a16:creationId xmlns:a16="http://schemas.microsoft.com/office/drawing/2014/main" id="{E4A7619C-DBD7-4A73-A7F1-720E2892CA43}"/>
              </a:ext>
            </a:extLst>
          </p:cNvPr>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cs typeface="Arial"/>
                <a:sym typeface="Arial"/>
              </a:rPr>
              <a:t>METRICS2.1  Principles</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Tree>
    <p:extLst>
      <p:ext uri="{BB962C8B-B14F-4D97-AF65-F5344CB8AC3E}">
        <p14:creationId xmlns:p14="http://schemas.microsoft.com/office/powerpoint/2010/main" val="1067046732"/>
      </p:ext>
    </p:extLst>
  </p:cSld>
  <p:clrMapOvr>
    <a:masterClrMapping/>
  </p:clrMapOvr>
  <mc:AlternateContent xmlns:mc="http://schemas.openxmlformats.org/markup-compatibility/2006" xmlns:p14="http://schemas.microsoft.com/office/powerpoint/2010/main">
    <mc:Choice Requires="p14">
      <p:transition spd="slow" p14:dur="2000" advTm="52396"/>
    </mc:Choice>
    <mc:Fallback xmlns="">
      <p:transition spd="slow" advTm="523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CC9603-C4BC-40B0-A7BA-20CEC1324788}"/>
              </a:ext>
            </a:extLst>
          </p:cNvPr>
          <p:cNvSpPr>
            <a:spLocks noGrp="1"/>
          </p:cNvSpPr>
          <p:nvPr>
            <p:ph type="body" idx="1"/>
          </p:nvPr>
        </p:nvSpPr>
        <p:spPr>
          <a:xfrm>
            <a:off x="228601" y="875210"/>
            <a:ext cx="8236129" cy="5882777"/>
          </a:xfrm>
        </p:spPr>
        <p:txBody>
          <a:bodyPr/>
          <a:lstStyle/>
          <a:p>
            <a:r>
              <a:rPr lang="en-US" sz="2000" dirty="0"/>
              <a:t>METRICS2.1 is organized as a hierarchical JSON object</a:t>
            </a:r>
          </a:p>
          <a:p>
            <a:r>
              <a:rPr lang="en-US" sz="2000" dirty="0"/>
              <a:t>Top level: predefined </a:t>
            </a:r>
            <a:r>
              <a:rPr lang="en-US" sz="2000" i="1" dirty="0">
                <a:solidFill>
                  <a:srgbClr val="0000FF"/>
                </a:solidFill>
              </a:rPr>
              <a:t>stage</a:t>
            </a:r>
            <a:r>
              <a:rPr lang="en-US" sz="2000" dirty="0"/>
              <a:t> or a user-defined </a:t>
            </a:r>
            <a:r>
              <a:rPr lang="en-US" sz="2000" i="1" dirty="0">
                <a:solidFill>
                  <a:srgbClr val="0000FF"/>
                </a:solidFill>
              </a:rPr>
              <a:t>snapshot</a:t>
            </a:r>
          </a:p>
          <a:p>
            <a:pPr lvl="1"/>
            <a:r>
              <a:rPr lang="en-US" sz="2000" dirty="0"/>
              <a:t>Default stages </a:t>
            </a:r>
            <a:r>
              <a:rPr lang="en-US" sz="2000" i="1" dirty="0"/>
              <a:t>are init, synth, floorplan, globalplace, detailedplace, cts, globalroute, detailedroute and finish</a:t>
            </a:r>
          </a:p>
          <a:p>
            <a:r>
              <a:rPr lang="en-US" sz="2000" dirty="0"/>
              <a:t>Inside each stage: metrics are further organized as a predefined metrics</a:t>
            </a:r>
            <a:r>
              <a:rPr lang="en-US" sz="2000" i="1" dirty="0"/>
              <a:t> </a:t>
            </a:r>
            <a:r>
              <a:rPr lang="en-US" sz="2000" i="1" dirty="0">
                <a:solidFill>
                  <a:srgbClr val="0000FF"/>
                </a:solidFill>
              </a:rPr>
              <a:t>category</a:t>
            </a:r>
            <a:r>
              <a:rPr lang="en-US" sz="2000" i="1" dirty="0"/>
              <a:t>, </a:t>
            </a:r>
            <a:r>
              <a:rPr lang="en-US" sz="2000" dirty="0"/>
              <a:t>a metrics </a:t>
            </a:r>
            <a:r>
              <a:rPr lang="en-US" sz="2000" i="1" dirty="0">
                <a:solidFill>
                  <a:srgbClr val="0000FF"/>
                </a:solidFill>
              </a:rPr>
              <a:t>name</a:t>
            </a:r>
            <a:r>
              <a:rPr lang="en-US" sz="2000" i="1" dirty="0"/>
              <a:t>, </a:t>
            </a:r>
            <a:r>
              <a:rPr lang="en-US" sz="2000" dirty="0"/>
              <a:t>an optional metrics </a:t>
            </a:r>
            <a:r>
              <a:rPr lang="en-US" sz="2000" i="1" dirty="0">
                <a:solidFill>
                  <a:srgbClr val="0000FF"/>
                </a:solidFill>
              </a:rPr>
              <a:t>name modifier</a:t>
            </a:r>
            <a:r>
              <a:rPr lang="en-US" sz="2000" i="1" dirty="0"/>
              <a:t>, </a:t>
            </a:r>
            <a:r>
              <a:rPr lang="en-US" sz="2000" dirty="0"/>
              <a:t>and optional metrics </a:t>
            </a:r>
            <a:r>
              <a:rPr lang="en-US" sz="2000" i="1" dirty="0">
                <a:solidFill>
                  <a:srgbClr val="0000FF"/>
                </a:solidFill>
              </a:rPr>
              <a:t>classification modifiers</a:t>
            </a:r>
          </a:p>
          <a:p>
            <a:pPr lvl="1"/>
            <a:r>
              <a:rPr lang="en-US" sz="2000" dirty="0"/>
              <a:t>Predefined metrics categories are  </a:t>
            </a:r>
            <a:r>
              <a:rPr lang="en-US" sz="2000" i="1" dirty="0"/>
              <a:t>flow</a:t>
            </a:r>
            <a:r>
              <a:rPr lang="en-US" sz="2000" dirty="0"/>
              <a:t>, </a:t>
            </a:r>
            <a:r>
              <a:rPr lang="en-US" sz="2000" i="1" dirty="0"/>
              <a:t>design</a:t>
            </a:r>
            <a:r>
              <a:rPr lang="en-US" sz="2000" dirty="0"/>
              <a:t>, </a:t>
            </a:r>
            <a:r>
              <a:rPr lang="en-US" sz="2000" i="1" dirty="0"/>
              <a:t>timing</a:t>
            </a:r>
            <a:r>
              <a:rPr lang="en-US" sz="2000" dirty="0"/>
              <a:t>, </a:t>
            </a:r>
            <a:r>
              <a:rPr lang="en-US" sz="2000" i="1" dirty="0"/>
              <a:t>power</a:t>
            </a:r>
            <a:r>
              <a:rPr lang="en-US" sz="2000" dirty="0"/>
              <a:t> and </a:t>
            </a:r>
            <a:r>
              <a:rPr lang="en-US" sz="2000" i="1" dirty="0"/>
              <a:t>route</a:t>
            </a:r>
          </a:p>
          <a:p>
            <a:r>
              <a:rPr lang="en-US" sz="2000" dirty="0"/>
              <a:t>A metric name and its optional </a:t>
            </a:r>
            <a:r>
              <a:rPr lang="en-US" sz="2000" i="1" dirty="0"/>
              <a:t>name mo</a:t>
            </a:r>
            <a:r>
              <a:rPr lang="en-US" sz="2000" dirty="0"/>
              <a:t>difier uniquely define the metric and its units, e.g.,  </a:t>
            </a:r>
            <a:r>
              <a:rPr lang="en-US" sz="2000" i="1" dirty="0" err="1"/>
              <a:t>design__instance__count</a:t>
            </a:r>
            <a:endParaRPr lang="en-US" sz="2000" i="1" dirty="0"/>
          </a:p>
          <a:p>
            <a:r>
              <a:rPr lang="en-US" sz="2000" dirty="0"/>
              <a:t>A metric </a:t>
            </a:r>
            <a:r>
              <a:rPr lang="en-US" sz="2000" i="1" dirty="0"/>
              <a:t>classification modifier </a:t>
            </a:r>
            <a:r>
              <a:rPr lang="en-US" sz="2000" dirty="0"/>
              <a:t>subdivides the metric into a specific type (stdcells, macros) or a specific structure (clock domain, analysis view etc.)</a:t>
            </a:r>
          </a:p>
          <a:p>
            <a:r>
              <a:rPr lang="en-US" sz="2000" dirty="0"/>
              <a:t>Precedence order is part of the METRICS2.1 specification</a:t>
            </a:r>
          </a:p>
          <a:p>
            <a:r>
              <a:rPr lang="en-US" sz="2000" dirty="0"/>
              <a:t>METRICS2.1 naming convention: </a:t>
            </a:r>
            <a:r>
              <a:rPr lang="en-US" altLang="ko-KR" sz="2000" dirty="0">
                <a:hlinkClick r:id="rId4"/>
              </a:rPr>
              <a:t>https://github.com/ieee-ceda-datc/datc-rdf-Metrics4ML#metrics-naming-convention</a:t>
            </a:r>
            <a:endParaRPr lang="en-US" altLang="ko-KR" sz="2000" dirty="0"/>
          </a:p>
          <a:p>
            <a:endParaRPr lang="en-US" sz="2000" dirty="0"/>
          </a:p>
        </p:txBody>
      </p:sp>
      <p:sp>
        <p:nvSpPr>
          <p:cNvPr id="3" name="Google Shape;52;p13">
            <a:extLst>
              <a:ext uri="{FF2B5EF4-FFF2-40B4-BE49-F238E27FC236}">
                <a16:creationId xmlns:a16="http://schemas.microsoft.com/office/drawing/2014/main" id="{11BD575D-BA63-4D96-B66C-848B2C538E7A}"/>
              </a:ext>
            </a:extLst>
          </p:cNvPr>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cs typeface="Arial"/>
                <a:sym typeface="Arial"/>
              </a:rPr>
              <a:t>METRICS2.1 Organization</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5440B466-955C-4525-8123-189F95F4B399}"/>
              </a:ext>
            </a:extLst>
          </p:cNvPr>
          <p:cNvSpPr txBox="1"/>
          <p:nvPr/>
        </p:nvSpPr>
        <p:spPr>
          <a:xfrm>
            <a:off x="8773989" y="1101924"/>
            <a:ext cx="2985033" cy="396000"/>
          </a:xfrm>
          <a:prstGeom prst="rect">
            <a:avLst/>
          </a:prstGeom>
          <a:solidFill>
            <a:schemeClr val="bg1">
              <a:lumMod val="95000"/>
            </a:schemeClr>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tx1"/>
                </a:solidFill>
                <a:effectLst/>
                <a:uLnTx/>
                <a:uFillTx/>
                <a:latin typeface="Arial"/>
                <a:cs typeface="Arial"/>
                <a:sym typeface="Arial"/>
              </a:rPr>
              <a:t>Metrics Stage</a:t>
            </a:r>
          </a:p>
        </p:txBody>
      </p:sp>
      <p:sp>
        <p:nvSpPr>
          <p:cNvPr id="6" name="TextBox 5">
            <a:extLst>
              <a:ext uri="{FF2B5EF4-FFF2-40B4-BE49-F238E27FC236}">
                <a16:creationId xmlns:a16="http://schemas.microsoft.com/office/drawing/2014/main" id="{32CE3E28-7690-41B3-AF43-25291AA46014}"/>
              </a:ext>
            </a:extLst>
          </p:cNvPr>
          <p:cNvSpPr txBox="1"/>
          <p:nvPr/>
        </p:nvSpPr>
        <p:spPr>
          <a:xfrm>
            <a:off x="8773989" y="1863414"/>
            <a:ext cx="2985033" cy="396000"/>
          </a:xfrm>
          <a:prstGeom prst="rect">
            <a:avLst/>
          </a:prstGeom>
          <a:solidFill>
            <a:schemeClr val="bg1">
              <a:lumMod val="95000"/>
            </a:schemeClr>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tx1"/>
                </a:solidFill>
                <a:effectLst/>
                <a:uLnTx/>
                <a:uFillTx/>
                <a:latin typeface="Arial"/>
                <a:cs typeface="Arial"/>
                <a:sym typeface="Arial"/>
              </a:rPr>
              <a:t>Metrics Category</a:t>
            </a:r>
          </a:p>
        </p:txBody>
      </p:sp>
      <p:sp>
        <p:nvSpPr>
          <p:cNvPr id="7" name="TextBox 6">
            <a:extLst>
              <a:ext uri="{FF2B5EF4-FFF2-40B4-BE49-F238E27FC236}">
                <a16:creationId xmlns:a16="http://schemas.microsoft.com/office/drawing/2014/main" id="{BEB190B9-C015-4DD2-B07F-83A04AB04E18}"/>
              </a:ext>
            </a:extLst>
          </p:cNvPr>
          <p:cNvSpPr txBox="1"/>
          <p:nvPr/>
        </p:nvSpPr>
        <p:spPr>
          <a:xfrm>
            <a:off x="8773989" y="2627382"/>
            <a:ext cx="2985033" cy="396000"/>
          </a:xfrm>
          <a:prstGeom prst="rect">
            <a:avLst/>
          </a:prstGeom>
          <a:solidFill>
            <a:schemeClr val="bg1">
              <a:lumMod val="95000"/>
            </a:schemeClr>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tx1"/>
                </a:solidFill>
                <a:effectLst/>
                <a:uLnTx/>
                <a:uFillTx/>
                <a:latin typeface="Arial"/>
                <a:cs typeface="Arial"/>
                <a:sym typeface="Arial"/>
              </a:rPr>
              <a:t>Metrics Name</a:t>
            </a:r>
          </a:p>
        </p:txBody>
      </p:sp>
      <p:sp>
        <p:nvSpPr>
          <p:cNvPr id="8" name="Flowchart: Multidocument 7">
            <a:extLst>
              <a:ext uri="{FF2B5EF4-FFF2-40B4-BE49-F238E27FC236}">
                <a16:creationId xmlns:a16="http://schemas.microsoft.com/office/drawing/2014/main" id="{26F0FAA5-D1CB-40FD-8BD3-2C9FC9645CF7}"/>
              </a:ext>
            </a:extLst>
          </p:cNvPr>
          <p:cNvSpPr/>
          <p:nvPr/>
        </p:nvSpPr>
        <p:spPr>
          <a:xfrm>
            <a:off x="8728557" y="3313105"/>
            <a:ext cx="3075896" cy="1133087"/>
          </a:xfrm>
          <a:prstGeom prst="flowChartMultidocumen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tx1"/>
                </a:solidFill>
                <a:effectLst/>
                <a:uLnTx/>
                <a:uFillTx/>
                <a:latin typeface="Arial"/>
                <a:ea typeface="+mn-ea"/>
                <a:cs typeface="+mn-cs"/>
                <a:sym typeface="Arial"/>
              </a:rPr>
              <a:t>Metrics Name Modifiers</a:t>
            </a:r>
          </a:p>
        </p:txBody>
      </p:sp>
      <p:sp>
        <p:nvSpPr>
          <p:cNvPr id="9" name="Flowchart: Multidocument 8">
            <a:extLst>
              <a:ext uri="{FF2B5EF4-FFF2-40B4-BE49-F238E27FC236}">
                <a16:creationId xmlns:a16="http://schemas.microsoft.com/office/drawing/2014/main" id="{A227D971-3A4A-4264-9929-D6AFD169E69A}"/>
              </a:ext>
            </a:extLst>
          </p:cNvPr>
          <p:cNvSpPr/>
          <p:nvPr/>
        </p:nvSpPr>
        <p:spPr>
          <a:xfrm>
            <a:off x="8671936" y="4951903"/>
            <a:ext cx="3189138" cy="1448898"/>
          </a:xfrm>
          <a:prstGeom prst="flowChartMultidocumen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chemeClr val="tx1"/>
                </a:solidFill>
                <a:effectLst/>
                <a:uLnTx/>
                <a:uFillTx/>
                <a:latin typeface="Arial"/>
                <a:ea typeface="+mn-ea"/>
                <a:cs typeface="+mn-cs"/>
                <a:sym typeface="Arial"/>
              </a:rPr>
              <a:t>Metrics Classification Modifiers</a:t>
            </a:r>
          </a:p>
        </p:txBody>
      </p:sp>
    </p:spTree>
    <p:custDataLst>
      <p:tags r:id="rId1"/>
    </p:custDataLst>
    <p:extLst>
      <p:ext uri="{BB962C8B-B14F-4D97-AF65-F5344CB8AC3E}">
        <p14:creationId xmlns:p14="http://schemas.microsoft.com/office/powerpoint/2010/main" val="977368127"/>
      </p:ext>
    </p:extLst>
  </p:cSld>
  <p:clrMapOvr>
    <a:masterClrMapping/>
  </p:clrMapOvr>
  <mc:AlternateContent xmlns:mc="http://schemas.openxmlformats.org/markup-compatibility/2006" xmlns:p14="http://schemas.microsoft.com/office/powerpoint/2010/main">
    <mc:Choice Requires="p14">
      <p:transition spd="slow" p14:dur="2000" advTm="68819"/>
    </mc:Choice>
    <mc:Fallback xmlns="">
      <p:transition spd="slow" advTm="688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C6941-82F1-4A0A-A95E-BF03C28B99B7}"/>
              </a:ext>
            </a:extLst>
          </p:cNvPr>
          <p:cNvSpPr>
            <a:spLocks noGrp="1"/>
          </p:cNvSpPr>
          <p:nvPr>
            <p:ph type="body" idx="1"/>
          </p:nvPr>
        </p:nvSpPr>
        <p:spPr/>
        <p:txBody>
          <a:bodyPr/>
          <a:lstStyle/>
          <a:p>
            <a:r>
              <a:rPr lang="en-US" dirty="0"/>
              <a:t>Sample metrics </a:t>
            </a:r>
          </a:p>
        </p:txBody>
      </p:sp>
      <p:sp>
        <p:nvSpPr>
          <p:cNvPr id="3" name="Google Shape;52;p13">
            <a:extLst>
              <a:ext uri="{FF2B5EF4-FFF2-40B4-BE49-F238E27FC236}">
                <a16:creationId xmlns:a16="http://schemas.microsoft.com/office/drawing/2014/main" id="{77E8C827-54C6-4438-9CC7-E691C1D1C898}"/>
              </a:ext>
            </a:extLst>
          </p:cNvPr>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cs typeface="Arial"/>
                <a:sym typeface="Arial"/>
              </a:rPr>
              <a:t>METRICS2.1 Examples</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graphicFrame>
        <p:nvGraphicFramePr>
          <p:cNvPr id="4" name="Table 4">
            <a:extLst>
              <a:ext uri="{FF2B5EF4-FFF2-40B4-BE49-F238E27FC236}">
                <a16:creationId xmlns:a16="http://schemas.microsoft.com/office/drawing/2014/main" id="{5F81999F-06F1-4CE0-8247-FDCA3895DA3D}"/>
              </a:ext>
            </a:extLst>
          </p:cNvPr>
          <p:cNvGraphicFramePr>
            <a:graphicFrameLocks noGrp="1"/>
          </p:cNvGraphicFramePr>
          <p:nvPr>
            <p:extLst>
              <p:ext uri="{D42A27DB-BD31-4B8C-83A1-F6EECF244321}">
                <p14:modId xmlns:p14="http://schemas.microsoft.com/office/powerpoint/2010/main" val="2520947956"/>
              </p:ext>
            </p:extLst>
          </p:nvPr>
        </p:nvGraphicFramePr>
        <p:xfrm>
          <a:off x="421074" y="1841863"/>
          <a:ext cx="10817341" cy="3537510"/>
        </p:xfrm>
        <a:graphic>
          <a:graphicData uri="http://schemas.openxmlformats.org/drawingml/2006/table">
            <a:tbl>
              <a:tblPr firstRow="1">
                <a:tableStyleId>{616DA210-FB5B-4158-B5E0-FEB733F419BA}</a:tableStyleId>
              </a:tblPr>
              <a:tblGrid>
                <a:gridCol w="4513580">
                  <a:extLst>
                    <a:ext uri="{9D8B030D-6E8A-4147-A177-3AD203B41FA5}">
                      <a16:colId xmlns:a16="http://schemas.microsoft.com/office/drawing/2014/main" val="159914964"/>
                    </a:ext>
                  </a:extLst>
                </a:gridCol>
                <a:gridCol w="6303761">
                  <a:extLst>
                    <a:ext uri="{9D8B030D-6E8A-4147-A177-3AD203B41FA5}">
                      <a16:colId xmlns:a16="http://schemas.microsoft.com/office/drawing/2014/main" val="1107446830"/>
                    </a:ext>
                  </a:extLst>
                </a:gridCol>
              </a:tblGrid>
              <a:tr h="485852">
                <a:tc>
                  <a:txBody>
                    <a:bodyPr/>
                    <a:lstStyle/>
                    <a:p>
                      <a:pPr algn="l"/>
                      <a:r>
                        <a:rPr lang="en-US" sz="1800" b="1" dirty="0"/>
                        <a:t>Metric</a:t>
                      </a:r>
                      <a:endParaRPr lang="en-US" sz="1800" b="1" i="0" dirty="0"/>
                    </a:p>
                  </a:txBody>
                  <a:tcPr/>
                </a:tc>
                <a:tc>
                  <a:txBody>
                    <a:bodyPr/>
                    <a:lstStyle/>
                    <a:p>
                      <a:r>
                        <a:rPr lang="en-US" sz="1800" b="1" dirty="0"/>
                        <a:t>Description</a:t>
                      </a:r>
                      <a:endParaRPr lang="en-US" sz="1800" b="1" i="0" dirty="0"/>
                    </a:p>
                  </a:txBody>
                  <a:tcPr/>
                </a:tc>
                <a:extLst>
                  <a:ext uri="{0D108BD9-81ED-4DB2-BD59-A6C34878D82A}">
                    <a16:rowId xmlns:a16="http://schemas.microsoft.com/office/drawing/2014/main" val="3695514188"/>
                  </a:ext>
                </a:extLst>
              </a:tr>
              <a:tr h="485852">
                <a:tc>
                  <a:txBody>
                    <a:bodyPr/>
                    <a:lstStyle/>
                    <a:p>
                      <a:r>
                        <a:rPr lang="en-US" sz="1800" i="1" dirty="0" err="1"/>
                        <a:t>timing__setup__wns</a:t>
                      </a:r>
                      <a:endParaRPr lang="en-US" sz="1800" i="1" dirty="0"/>
                    </a:p>
                  </a:txBody>
                  <a:tcPr/>
                </a:tc>
                <a:tc>
                  <a:txBody>
                    <a:bodyPr/>
                    <a:lstStyle/>
                    <a:p>
                      <a:r>
                        <a:rPr lang="en-US" sz="1600" dirty="0"/>
                        <a:t>Setup worst negative slack in the design</a:t>
                      </a:r>
                    </a:p>
                  </a:txBody>
                  <a:tcPr/>
                </a:tc>
                <a:extLst>
                  <a:ext uri="{0D108BD9-81ED-4DB2-BD59-A6C34878D82A}">
                    <a16:rowId xmlns:a16="http://schemas.microsoft.com/office/drawing/2014/main" val="1714322705"/>
                  </a:ext>
                </a:extLst>
              </a:tr>
              <a:tr h="485852">
                <a:tc>
                  <a:txBody>
                    <a:bodyPr/>
                    <a:lstStyle/>
                    <a:p>
                      <a:r>
                        <a:rPr lang="en-US" sz="1800" i="1" dirty="0"/>
                        <a:t>timing__setup__wns__</a:t>
                      </a:r>
                      <a:r>
                        <a:rPr lang="en-US" sz="1800" i="1" dirty="0" err="1"/>
                        <a:t>clock:clk_a</a:t>
                      </a:r>
                      <a:endParaRPr lang="en-US" sz="1800" i="1" dirty="0"/>
                    </a:p>
                  </a:txBody>
                  <a:tcPr/>
                </a:tc>
                <a:tc>
                  <a:txBody>
                    <a:bodyPr/>
                    <a:lstStyle/>
                    <a:p>
                      <a:r>
                        <a:rPr lang="en-US" sz="1600" dirty="0"/>
                        <a:t>Setup worst negative slack for clock “</a:t>
                      </a:r>
                      <a:r>
                        <a:rPr lang="en-US" sz="1600" dirty="0" err="1"/>
                        <a:t>clk_a</a:t>
                      </a:r>
                      <a:r>
                        <a:rPr lang="en-US" sz="1600" dirty="0"/>
                        <a:t>” in the design</a:t>
                      </a:r>
                    </a:p>
                  </a:txBody>
                  <a:tcPr/>
                </a:tc>
                <a:extLst>
                  <a:ext uri="{0D108BD9-81ED-4DB2-BD59-A6C34878D82A}">
                    <a16:rowId xmlns:a16="http://schemas.microsoft.com/office/drawing/2014/main" val="1654363336"/>
                  </a:ext>
                </a:extLst>
              </a:tr>
              <a:tr h="622398">
                <a:tc>
                  <a:txBody>
                    <a:bodyPr/>
                    <a:lstStyle/>
                    <a:p>
                      <a:r>
                        <a:rPr lang="en-US" sz="1800" i="1" dirty="0"/>
                        <a:t>timing__setup__wns__</a:t>
                      </a:r>
                      <a:r>
                        <a:rPr lang="en-US" sz="1800" i="1" dirty="0" err="1"/>
                        <a:t>analysis_view:slow</a:t>
                      </a:r>
                      <a:endParaRPr lang="en-US" sz="1800" i="1" dirty="0"/>
                    </a:p>
                  </a:txBody>
                  <a:tcPr/>
                </a:tc>
                <a:tc>
                  <a:txBody>
                    <a:bodyPr/>
                    <a:lstStyle/>
                    <a:p>
                      <a:r>
                        <a:rPr lang="en-US" sz="1600" dirty="0"/>
                        <a:t>Setup worst negative slack for the analysis view “slow”</a:t>
                      </a:r>
                    </a:p>
                  </a:txBody>
                  <a:tcPr/>
                </a:tc>
                <a:extLst>
                  <a:ext uri="{0D108BD9-81ED-4DB2-BD59-A6C34878D82A}">
                    <a16:rowId xmlns:a16="http://schemas.microsoft.com/office/drawing/2014/main" val="727221602"/>
                  </a:ext>
                </a:extLst>
              </a:tr>
              <a:tr h="485852">
                <a:tc>
                  <a:txBody>
                    <a:bodyPr/>
                    <a:lstStyle/>
                    <a:p>
                      <a:r>
                        <a:rPr lang="en-US" sz="1800" i="1" dirty="0" err="1"/>
                        <a:t>power_total</a:t>
                      </a:r>
                      <a:endParaRPr lang="en-US" sz="1800" i="1" dirty="0"/>
                    </a:p>
                  </a:txBody>
                  <a:tcPr/>
                </a:tc>
                <a:tc>
                  <a:txBody>
                    <a:bodyPr/>
                    <a:lstStyle/>
                    <a:p>
                      <a:r>
                        <a:rPr lang="en-US" sz="1600" dirty="0"/>
                        <a:t>Total power consumption</a:t>
                      </a:r>
                    </a:p>
                  </a:txBody>
                  <a:tcPr/>
                </a:tc>
                <a:extLst>
                  <a:ext uri="{0D108BD9-81ED-4DB2-BD59-A6C34878D82A}">
                    <a16:rowId xmlns:a16="http://schemas.microsoft.com/office/drawing/2014/main" val="3539823889"/>
                  </a:ext>
                </a:extLst>
              </a:tr>
              <a:tr h="485852">
                <a:tc>
                  <a:txBody>
                    <a:bodyPr/>
                    <a:lstStyle/>
                    <a:p>
                      <a:r>
                        <a:rPr lang="en-US" sz="1800" i="1" dirty="0" err="1"/>
                        <a:t>power__leakage</a:t>
                      </a:r>
                      <a:endParaRPr lang="en-US" sz="1800" i="1" dirty="0"/>
                    </a:p>
                  </a:txBody>
                  <a:tcPr/>
                </a:tc>
                <a:tc>
                  <a:txBody>
                    <a:bodyPr/>
                    <a:lstStyle/>
                    <a:p>
                      <a:r>
                        <a:rPr lang="en-US" sz="1600" dirty="0"/>
                        <a:t>Total leakage power</a:t>
                      </a:r>
                    </a:p>
                  </a:txBody>
                  <a:tcPr/>
                </a:tc>
                <a:extLst>
                  <a:ext uri="{0D108BD9-81ED-4DB2-BD59-A6C34878D82A}">
                    <a16:rowId xmlns:a16="http://schemas.microsoft.com/office/drawing/2014/main" val="1437202433"/>
                  </a:ext>
                </a:extLst>
              </a:tr>
              <a:tr h="485852">
                <a:tc>
                  <a:txBody>
                    <a:bodyPr/>
                    <a:lstStyle/>
                    <a:p>
                      <a:r>
                        <a:rPr lang="en-US" sz="1800" i="1" dirty="0" err="1"/>
                        <a:t>power__leakage__clock</a:t>
                      </a:r>
                      <a:endParaRPr lang="en-US" sz="1800" i="1" dirty="0"/>
                    </a:p>
                  </a:txBody>
                  <a:tcPr/>
                </a:tc>
                <a:tc>
                  <a:txBody>
                    <a:bodyPr/>
                    <a:lstStyle/>
                    <a:p>
                      <a:r>
                        <a:rPr lang="en-US" sz="1600" dirty="0"/>
                        <a:t>Total leakage power in the clock network</a:t>
                      </a:r>
                    </a:p>
                  </a:txBody>
                  <a:tcPr/>
                </a:tc>
                <a:extLst>
                  <a:ext uri="{0D108BD9-81ED-4DB2-BD59-A6C34878D82A}">
                    <a16:rowId xmlns:a16="http://schemas.microsoft.com/office/drawing/2014/main" val="1504855916"/>
                  </a:ext>
                </a:extLst>
              </a:tr>
            </a:tbl>
          </a:graphicData>
        </a:graphic>
      </p:graphicFrame>
    </p:spTree>
    <p:extLst>
      <p:ext uri="{BB962C8B-B14F-4D97-AF65-F5344CB8AC3E}">
        <p14:creationId xmlns:p14="http://schemas.microsoft.com/office/powerpoint/2010/main" val="971934857"/>
      </p:ext>
    </p:extLst>
  </p:cSld>
  <p:clrMapOvr>
    <a:masterClrMapping/>
  </p:clrMapOvr>
  <mc:AlternateContent xmlns:mc="http://schemas.openxmlformats.org/markup-compatibility/2006" xmlns:p14="http://schemas.microsoft.com/office/powerpoint/2010/main">
    <mc:Choice Requires="p14">
      <p:transition spd="slow" p14:dur="2000" advTm="7597"/>
    </mc:Choice>
    <mc:Fallback xmlns="">
      <p:transition spd="slow" advTm="75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2;p13">
            <a:extLst>
              <a:ext uri="{FF2B5EF4-FFF2-40B4-BE49-F238E27FC236}">
                <a16:creationId xmlns:a16="http://schemas.microsoft.com/office/drawing/2014/main" id="{899EE38C-B520-4853-BED7-C2DA34DB4995}"/>
              </a:ext>
            </a:extLst>
          </p:cNvPr>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Sample Collection of DoE </a:t>
            </a:r>
            <a:r>
              <a:rPr kumimoji="0" lang="en-US" sz="3200" b="1" i="0" u="none" strike="noStrike" kern="0" cap="none" spc="0" normalizeH="0" baseline="0" noProof="0" dirty="0">
                <a:ln>
                  <a:noFill/>
                </a:ln>
                <a:solidFill>
                  <a:srgbClr val="254061"/>
                </a:solidFill>
                <a:effectLst/>
                <a:uLnTx/>
                <a:uFillTx/>
                <a:latin typeface="Arial"/>
                <a:cs typeface="Arial"/>
                <a:sym typeface="Arial"/>
              </a:rPr>
              <a:t>Runs</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
        <p:nvSpPr>
          <p:cNvPr id="20" name="직사각형 20">
            <a:extLst>
              <a:ext uri="{FF2B5EF4-FFF2-40B4-BE49-F238E27FC236}">
                <a16:creationId xmlns:a16="http://schemas.microsoft.com/office/drawing/2014/main" id="{6256F67E-93C2-4A02-9D1C-71A887D5ED22}"/>
              </a:ext>
            </a:extLst>
          </p:cNvPr>
          <p:cNvSpPr/>
          <p:nvPr/>
        </p:nvSpPr>
        <p:spPr>
          <a:xfrm>
            <a:off x="629084" y="978958"/>
            <a:ext cx="10902066" cy="5688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sym typeface="Arial"/>
            </a:endParaRPr>
          </a:p>
        </p:txBody>
      </p:sp>
      <p:sp>
        <p:nvSpPr>
          <p:cNvPr id="21" name="내용 개체 틀 1">
            <a:extLst>
              <a:ext uri="{FF2B5EF4-FFF2-40B4-BE49-F238E27FC236}">
                <a16:creationId xmlns:a16="http://schemas.microsoft.com/office/drawing/2014/main" id="{ECFC3B88-6E69-4B93-8812-F368B9CA2EB0}"/>
              </a:ext>
            </a:extLst>
          </p:cNvPr>
          <p:cNvSpPr txBox="1">
            <a:spLocks/>
          </p:cNvSpPr>
          <p:nvPr/>
        </p:nvSpPr>
        <p:spPr>
          <a:xfrm>
            <a:off x="6383619" y="-36827"/>
            <a:ext cx="5665506" cy="9751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317500" algn="l" rtl="0">
              <a:lnSpc>
                <a:spcPct val="85000"/>
              </a:lnSpc>
              <a:spcBef>
                <a:spcPts val="1000"/>
              </a:spcBef>
              <a:spcAft>
                <a:spcPts val="0"/>
              </a:spcAft>
              <a:buClr>
                <a:srgbClr val="C00000"/>
              </a:buClr>
              <a:buSzPts val="14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85000"/>
              </a:lnSpc>
              <a:spcBef>
                <a:spcPts val="1000"/>
              </a:spcBef>
              <a:spcAft>
                <a:spcPts val="0"/>
              </a:spcAft>
              <a:buClr>
                <a:srgbClr val="C00000"/>
              </a:buClr>
              <a:buSzPts val="2800"/>
              <a:buFont typeface="Arial"/>
              <a:buChar char="•"/>
              <a:defRPr sz="2800" b="0" i="0" u="none" strike="noStrike" cap="none">
                <a:solidFill>
                  <a:srgbClr val="000000"/>
                </a:solidFill>
                <a:latin typeface="Arial"/>
                <a:ea typeface="Arial"/>
                <a:cs typeface="Arial"/>
                <a:sym typeface="Arial"/>
              </a:defRPr>
            </a:lvl9pPr>
          </a:lstStyle>
          <a:p>
            <a:pPr marL="50800" marR="0" lvl="0" indent="0" algn="l" defTabSz="914400" rtl="0" eaLnBrk="1" fontAlgn="auto" latinLnBrk="0" hangingPunct="1">
              <a:lnSpc>
                <a:spcPct val="85000"/>
              </a:lnSpc>
              <a:spcBef>
                <a:spcPts val="1000"/>
              </a:spcBef>
              <a:spcAft>
                <a:spcPts val="0"/>
              </a:spcAft>
              <a:buClr>
                <a:srgbClr val="C00000"/>
              </a:buClr>
              <a:buSzPts val="2800"/>
              <a:buFont typeface="Arial"/>
              <a:buNone/>
              <a:tabLst/>
              <a:defRPr/>
            </a:pPr>
            <a:r>
              <a:rPr kumimoji="0" lang="en-US" altLang="ko-KR" sz="1400" b="0" i="0" u="none" strike="noStrike" kern="0" cap="none" spc="0" normalizeH="0" baseline="0" noProof="0" dirty="0">
                <a:ln>
                  <a:noFill/>
                </a:ln>
                <a:solidFill>
                  <a:srgbClr val="000000"/>
                </a:solidFill>
                <a:effectLst/>
                <a:uLnTx/>
                <a:uFillTx/>
                <a:latin typeface="Arial"/>
                <a:cs typeface="Arial"/>
                <a:sym typeface="Arial"/>
                <a:hlinkClick r:id="rId4"/>
              </a:rPr>
              <a:t>https://github.com/ieee-ceda-datc/datc-rdf-Metrics4ML/tree/main/experiments/sky130hd__ibex_core__sample</a:t>
            </a:r>
            <a:endParaRPr kumimoji="0" lang="en-US" altLang="ko-KR"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2" name="그림 4">
            <a:extLst>
              <a:ext uri="{FF2B5EF4-FFF2-40B4-BE49-F238E27FC236}">
                <a16:creationId xmlns:a16="http://schemas.microsoft.com/office/drawing/2014/main" id="{8C48DD5F-DD12-415C-A56A-E52DCEAC0650}"/>
              </a:ext>
            </a:extLst>
          </p:cNvPr>
          <p:cNvPicPr>
            <a:picLocks noChangeAspect="1"/>
          </p:cNvPicPr>
          <p:nvPr/>
        </p:nvPicPr>
        <p:blipFill rotWithShape="1">
          <a:blip r:embed="rId5"/>
          <a:srcRect t="4689"/>
          <a:stretch/>
        </p:blipFill>
        <p:spPr>
          <a:xfrm>
            <a:off x="629084" y="985292"/>
            <a:ext cx="6890166" cy="5723160"/>
          </a:xfrm>
          <a:prstGeom prst="rect">
            <a:avLst/>
          </a:prstGeom>
        </p:spPr>
      </p:pic>
      <p:grpSp>
        <p:nvGrpSpPr>
          <p:cNvPr id="23" name="그룹 36">
            <a:extLst>
              <a:ext uri="{FF2B5EF4-FFF2-40B4-BE49-F238E27FC236}">
                <a16:creationId xmlns:a16="http://schemas.microsoft.com/office/drawing/2014/main" id="{DE631BB8-812B-4010-9FBE-416B792603FA}"/>
              </a:ext>
            </a:extLst>
          </p:cNvPr>
          <p:cNvGrpSpPr/>
          <p:nvPr/>
        </p:nvGrpSpPr>
        <p:grpSpPr>
          <a:xfrm>
            <a:off x="1177716" y="2160453"/>
            <a:ext cx="8884917" cy="1008932"/>
            <a:chOff x="1583267" y="2310001"/>
            <a:chExt cx="8884917" cy="1008932"/>
          </a:xfrm>
        </p:grpSpPr>
        <p:sp>
          <p:nvSpPr>
            <p:cNvPr id="24" name="TextBox 23">
              <a:extLst>
                <a:ext uri="{FF2B5EF4-FFF2-40B4-BE49-F238E27FC236}">
                  <a16:creationId xmlns:a16="http://schemas.microsoft.com/office/drawing/2014/main" id="{1271525A-BD1C-4FE0-A34E-BED8E7E00F72}"/>
                </a:ext>
              </a:extLst>
            </p:cNvPr>
            <p:cNvSpPr txBox="1"/>
            <p:nvPr/>
          </p:nvSpPr>
          <p:spPr>
            <a:xfrm>
              <a:off x="7518676" y="2457108"/>
              <a:ext cx="28055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t>Name of 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t>Description of experiment</a:t>
              </a:r>
              <a:endPar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endParaRPr>
            </a:p>
          </p:txBody>
        </p:sp>
        <p:grpSp>
          <p:nvGrpSpPr>
            <p:cNvPr id="25" name="그룹 31">
              <a:extLst>
                <a:ext uri="{FF2B5EF4-FFF2-40B4-BE49-F238E27FC236}">
                  <a16:creationId xmlns:a16="http://schemas.microsoft.com/office/drawing/2014/main" id="{F51E17C5-A08F-4682-A85E-C814DED774A8}"/>
                </a:ext>
              </a:extLst>
            </p:cNvPr>
            <p:cNvGrpSpPr/>
            <p:nvPr/>
          </p:nvGrpSpPr>
          <p:grpSpPr>
            <a:xfrm>
              <a:off x="1583267" y="2310001"/>
              <a:ext cx="8884917" cy="1008932"/>
              <a:chOff x="1583267" y="2310001"/>
              <a:chExt cx="8884917" cy="1008932"/>
            </a:xfrm>
          </p:grpSpPr>
          <p:sp>
            <p:nvSpPr>
              <p:cNvPr id="26" name="직사각형 3">
                <a:extLst>
                  <a:ext uri="{FF2B5EF4-FFF2-40B4-BE49-F238E27FC236}">
                    <a16:creationId xmlns:a16="http://schemas.microsoft.com/office/drawing/2014/main" id="{28E10DC2-6A74-4213-82C0-3E818CCD7803}"/>
                  </a:ext>
                </a:extLst>
              </p:cNvPr>
              <p:cNvSpPr/>
              <p:nvPr/>
            </p:nvSpPr>
            <p:spPr bwMode="auto">
              <a:xfrm>
                <a:off x="1583267" y="2658533"/>
                <a:ext cx="4343400" cy="66040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34" charset="-127"/>
                  <a:cs typeface="Arial"/>
                  <a:sym typeface="Arial"/>
                </a:endParaRPr>
              </a:p>
            </p:txBody>
          </p:sp>
          <p:sp>
            <p:nvSpPr>
              <p:cNvPr id="27" name="말풍선: 사각형 10">
                <a:extLst>
                  <a:ext uri="{FF2B5EF4-FFF2-40B4-BE49-F238E27FC236}">
                    <a16:creationId xmlns:a16="http://schemas.microsoft.com/office/drawing/2014/main" id="{2CB9906B-7CDB-4D3A-891D-ACB4879EF09B}"/>
                  </a:ext>
                </a:extLst>
              </p:cNvPr>
              <p:cNvSpPr/>
              <p:nvPr/>
            </p:nvSpPr>
            <p:spPr bwMode="auto">
              <a:xfrm>
                <a:off x="7379552" y="2310001"/>
                <a:ext cx="3088632" cy="905933"/>
              </a:xfrm>
              <a:prstGeom prst="wedgeRectCallout">
                <a:avLst>
                  <a:gd name="adj1" fmla="val -77577"/>
                  <a:gd name="adj2" fmla="val 21378"/>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34" charset="-127"/>
                  <a:cs typeface="Arial"/>
                  <a:sym typeface="Arial"/>
                </a:endParaRPr>
              </a:p>
            </p:txBody>
          </p:sp>
        </p:grpSp>
      </p:grpSp>
      <p:grpSp>
        <p:nvGrpSpPr>
          <p:cNvPr id="28" name="그룹 35">
            <a:extLst>
              <a:ext uri="{FF2B5EF4-FFF2-40B4-BE49-F238E27FC236}">
                <a16:creationId xmlns:a16="http://schemas.microsoft.com/office/drawing/2014/main" id="{5968C518-05C9-4D8F-8407-9B7DF4EB4714}"/>
              </a:ext>
            </a:extLst>
          </p:cNvPr>
          <p:cNvGrpSpPr/>
          <p:nvPr/>
        </p:nvGrpSpPr>
        <p:grpSpPr>
          <a:xfrm>
            <a:off x="629084" y="1616099"/>
            <a:ext cx="10681529" cy="5050021"/>
            <a:chOff x="1034635" y="1765647"/>
            <a:chExt cx="10681529" cy="5050021"/>
          </a:xfrm>
        </p:grpSpPr>
        <p:sp>
          <p:nvSpPr>
            <p:cNvPr id="29" name="직사각형 7">
              <a:extLst>
                <a:ext uri="{FF2B5EF4-FFF2-40B4-BE49-F238E27FC236}">
                  <a16:creationId xmlns:a16="http://schemas.microsoft.com/office/drawing/2014/main" id="{A438C38C-E876-4663-8462-7189CE425C1F}"/>
                </a:ext>
              </a:extLst>
            </p:cNvPr>
            <p:cNvSpPr/>
            <p:nvPr/>
          </p:nvSpPr>
          <p:spPr bwMode="auto">
            <a:xfrm>
              <a:off x="1583267" y="6045202"/>
              <a:ext cx="5130800" cy="770466"/>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34" charset="-127"/>
                <a:cs typeface="Arial"/>
                <a:sym typeface="Arial"/>
              </a:endParaRPr>
            </a:p>
          </p:txBody>
        </p:sp>
        <p:sp>
          <p:nvSpPr>
            <p:cNvPr id="30" name="말풍선: 사각형 15">
              <a:extLst>
                <a:ext uri="{FF2B5EF4-FFF2-40B4-BE49-F238E27FC236}">
                  <a16:creationId xmlns:a16="http://schemas.microsoft.com/office/drawing/2014/main" id="{3F17CBB7-82E1-4F0C-A7C7-EFDF8340A19B}"/>
                </a:ext>
              </a:extLst>
            </p:cNvPr>
            <p:cNvSpPr/>
            <p:nvPr/>
          </p:nvSpPr>
          <p:spPr bwMode="auto">
            <a:xfrm>
              <a:off x="7991811" y="5884319"/>
              <a:ext cx="3724353" cy="905933"/>
            </a:xfrm>
            <a:prstGeom prst="wedgeRectCallout">
              <a:avLst>
                <a:gd name="adj1" fmla="val -68531"/>
                <a:gd name="adj2" fmla="val 10163"/>
              </a:avLst>
            </a:prstGeom>
            <a:solidFill>
              <a:schemeClr val="bg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34" charset="-127"/>
                <a:cs typeface="Arial"/>
                <a:sym typeface="Arial"/>
              </a:endParaRPr>
            </a:p>
          </p:txBody>
        </p:sp>
        <p:sp>
          <p:nvSpPr>
            <p:cNvPr id="31" name="TextBox 30">
              <a:extLst>
                <a:ext uri="{FF2B5EF4-FFF2-40B4-BE49-F238E27FC236}">
                  <a16:creationId xmlns:a16="http://schemas.microsoft.com/office/drawing/2014/main" id="{B2B7DD0F-453A-4BF9-B6CA-94D68F447CFD}"/>
                </a:ext>
              </a:extLst>
            </p:cNvPr>
            <p:cNvSpPr txBox="1"/>
            <p:nvPr/>
          </p:nvSpPr>
          <p:spPr>
            <a:xfrm>
              <a:off x="7991811" y="5987692"/>
              <a:ext cx="3724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t>Sample analysis and ML </a:t>
              </a:r>
              <a:b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b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t>applications with </a:t>
              </a:r>
              <a:r>
                <a:rPr kumimoji="0" lang="en-US" altLang="ko-KR" sz="1800" b="0" i="0" u="none" strike="noStrike" kern="1200" cap="none" spc="0" normalizeH="0" baseline="0" noProof="0" dirty="0" err="1">
                  <a:ln>
                    <a:noFill/>
                  </a:ln>
                  <a:solidFill>
                    <a:prstClr val="black"/>
                  </a:solidFill>
                  <a:effectLst/>
                  <a:uLnTx/>
                  <a:uFillTx/>
                  <a:latin typeface="Calibri" panose="020F0502020204030204"/>
                  <a:ea typeface="맑은 고딕" panose="020B0503020000020004" pitchFamily="34" charset="-127"/>
                  <a:cs typeface="Arial"/>
                  <a:sym typeface="Arial"/>
                </a:rPr>
                <a:t>Jupyter</a:t>
              </a: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t> notebook</a:t>
              </a:r>
              <a:endPar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endParaRPr>
            </a:p>
          </p:txBody>
        </p:sp>
        <p:cxnSp>
          <p:nvCxnSpPr>
            <p:cNvPr id="32" name="연결선: 꺾임 23">
              <a:extLst>
                <a:ext uri="{FF2B5EF4-FFF2-40B4-BE49-F238E27FC236}">
                  <a16:creationId xmlns:a16="http://schemas.microsoft.com/office/drawing/2014/main" id="{36D23F45-7FE5-4F7A-8158-7D173413ADB6}"/>
                </a:ext>
              </a:extLst>
            </p:cNvPr>
            <p:cNvCxnSpPr>
              <a:cxnSpLocks/>
              <a:stCxn id="30" idx="3"/>
            </p:cNvCxnSpPr>
            <p:nvPr/>
          </p:nvCxnSpPr>
          <p:spPr bwMode="auto">
            <a:xfrm flipH="1" flipV="1">
              <a:off x="5028346" y="1973080"/>
              <a:ext cx="6687818" cy="4364206"/>
            </a:xfrm>
            <a:prstGeom prst="bentConnector3">
              <a:avLst>
                <a:gd name="adj1" fmla="val -5596"/>
              </a:avLst>
            </a:prstGeom>
            <a:solidFill>
              <a:schemeClr val="accent1"/>
            </a:solidFill>
            <a:ln w="25400" cap="flat" cmpd="sng" algn="ctr">
              <a:solidFill>
                <a:schemeClr val="tx1"/>
              </a:solidFill>
              <a:prstDash val="solid"/>
              <a:round/>
              <a:headEnd type="none" w="med" len="med"/>
              <a:tailEnd type="arrow" w="med" len="med"/>
            </a:ln>
            <a:effectLst/>
          </p:spPr>
        </p:cxnSp>
        <p:sp>
          <p:nvSpPr>
            <p:cNvPr id="33" name="직사각형 28">
              <a:extLst>
                <a:ext uri="{FF2B5EF4-FFF2-40B4-BE49-F238E27FC236}">
                  <a16:creationId xmlns:a16="http://schemas.microsoft.com/office/drawing/2014/main" id="{E91CD961-3031-4F08-B646-20A4406B97C4}"/>
                </a:ext>
              </a:extLst>
            </p:cNvPr>
            <p:cNvSpPr/>
            <p:nvPr/>
          </p:nvSpPr>
          <p:spPr bwMode="auto">
            <a:xfrm>
              <a:off x="1034635" y="1765647"/>
              <a:ext cx="3993711" cy="467438"/>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34" charset="-127"/>
                <a:cs typeface="Arial"/>
                <a:sym typeface="Arial"/>
              </a:endParaRPr>
            </a:p>
          </p:txBody>
        </p:sp>
      </p:grpSp>
      <p:grpSp>
        <p:nvGrpSpPr>
          <p:cNvPr id="34" name="그룹 33">
            <a:extLst>
              <a:ext uri="{FF2B5EF4-FFF2-40B4-BE49-F238E27FC236}">
                <a16:creationId xmlns:a16="http://schemas.microsoft.com/office/drawing/2014/main" id="{E608EECC-B53B-409F-B4F7-F083FC56B57F}"/>
              </a:ext>
            </a:extLst>
          </p:cNvPr>
          <p:cNvGrpSpPr/>
          <p:nvPr/>
        </p:nvGrpSpPr>
        <p:grpSpPr>
          <a:xfrm>
            <a:off x="629084" y="978958"/>
            <a:ext cx="10724716" cy="4865894"/>
            <a:chOff x="1034635" y="1128506"/>
            <a:chExt cx="10724716" cy="4865894"/>
          </a:xfrm>
        </p:grpSpPr>
        <p:sp>
          <p:nvSpPr>
            <p:cNvPr id="35" name="직사각형 6">
              <a:extLst>
                <a:ext uri="{FF2B5EF4-FFF2-40B4-BE49-F238E27FC236}">
                  <a16:creationId xmlns:a16="http://schemas.microsoft.com/office/drawing/2014/main" id="{BA59033E-FB10-4C48-A43A-1A2F79EDB691}"/>
                </a:ext>
              </a:extLst>
            </p:cNvPr>
            <p:cNvSpPr/>
            <p:nvPr/>
          </p:nvSpPr>
          <p:spPr bwMode="auto">
            <a:xfrm>
              <a:off x="1583267" y="4453468"/>
              <a:ext cx="6341534" cy="1540932"/>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34" charset="-127"/>
                <a:cs typeface="Arial"/>
                <a:sym typeface="Arial"/>
              </a:endParaRPr>
            </a:p>
          </p:txBody>
        </p:sp>
        <p:sp>
          <p:nvSpPr>
            <p:cNvPr id="36" name="말풍선: 사각형 13">
              <a:extLst>
                <a:ext uri="{FF2B5EF4-FFF2-40B4-BE49-F238E27FC236}">
                  <a16:creationId xmlns:a16="http://schemas.microsoft.com/office/drawing/2014/main" id="{A040F473-A585-4FC1-8713-1C999CC5A331}"/>
                </a:ext>
              </a:extLst>
            </p:cNvPr>
            <p:cNvSpPr/>
            <p:nvPr/>
          </p:nvSpPr>
          <p:spPr bwMode="auto">
            <a:xfrm>
              <a:off x="8627532" y="4794251"/>
              <a:ext cx="3088632" cy="905933"/>
            </a:xfrm>
            <a:prstGeom prst="wedgeRectCallout">
              <a:avLst>
                <a:gd name="adj1" fmla="val -68531"/>
                <a:gd name="adj2" fmla="val 10163"/>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34" charset="-127"/>
                <a:cs typeface="Arial"/>
                <a:sym typeface="Arial"/>
              </a:endParaRPr>
            </a:p>
          </p:txBody>
        </p:sp>
        <p:sp>
          <p:nvSpPr>
            <p:cNvPr id="37" name="TextBox 36">
              <a:extLst>
                <a:ext uri="{FF2B5EF4-FFF2-40B4-BE49-F238E27FC236}">
                  <a16:creationId xmlns:a16="http://schemas.microsoft.com/office/drawing/2014/main" id="{1127F20F-8C76-478E-8396-27AC3EBE38F9}"/>
                </a:ext>
              </a:extLst>
            </p:cNvPr>
            <p:cNvSpPr txBox="1"/>
            <p:nvPr/>
          </p:nvSpPr>
          <p:spPr>
            <a:xfrm>
              <a:off x="8627532" y="4900768"/>
              <a:ext cx="313181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t>General description of </a:t>
              </a:r>
              <a:b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b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t>config files for reproducibility</a:t>
              </a:r>
              <a:endPar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endParaRPr>
            </a:p>
          </p:txBody>
        </p:sp>
        <p:cxnSp>
          <p:nvCxnSpPr>
            <p:cNvPr id="38" name="연결선: 꺾임 19">
              <a:extLst>
                <a:ext uri="{FF2B5EF4-FFF2-40B4-BE49-F238E27FC236}">
                  <a16:creationId xmlns:a16="http://schemas.microsoft.com/office/drawing/2014/main" id="{10AC327E-AA58-4D71-8C44-D3DE9FA04732}"/>
                </a:ext>
              </a:extLst>
            </p:cNvPr>
            <p:cNvCxnSpPr>
              <a:cxnSpLocks/>
              <a:stCxn id="37" idx="3"/>
            </p:cNvCxnSpPr>
            <p:nvPr/>
          </p:nvCxnSpPr>
          <p:spPr bwMode="auto">
            <a:xfrm flipH="1" flipV="1">
              <a:off x="4927600" y="1210359"/>
              <a:ext cx="6831751" cy="4013575"/>
            </a:xfrm>
            <a:prstGeom prst="bentConnector3">
              <a:avLst>
                <a:gd name="adj1" fmla="val -991"/>
              </a:avLst>
            </a:prstGeom>
            <a:solidFill>
              <a:schemeClr val="accent1"/>
            </a:solidFill>
            <a:ln w="25400" cap="flat" cmpd="sng" algn="ctr">
              <a:solidFill>
                <a:schemeClr val="tx1"/>
              </a:solidFill>
              <a:prstDash val="solid"/>
              <a:round/>
              <a:headEnd type="none" w="med" len="med"/>
              <a:tailEnd type="arrow" w="med" len="med"/>
            </a:ln>
            <a:effectLst/>
          </p:spPr>
        </p:cxnSp>
        <p:sp>
          <p:nvSpPr>
            <p:cNvPr id="39" name="직사각형 29">
              <a:extLst>
                <a:ext uri="{FF2B5EF4-FFF2-40B4-BE49-F238E27FC236}">
                  <a16:creationId xmlns:a16="http://schemas.microsoft.com/office/drawing/2014/main" id="{A0A00DC8-8217-49DC-B187-41418EF8748F}"/>
                </a:ext>
              </a:extLst>
            </p:cNvPr>
            <p:cNvSpPr/>
            <p:nvPr/>
          </p:nvSpPr>
          <p:spPr bwMode="auto">
            <a:xfrm>
              <a:off x="1034635" y="1128506"/>
              <a:ext cx="3892965" cy="148216"/>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34" charset="-127"/>
                <a:cs typeface="Arial"/>
                <a:sym typeface="Arial"/>
              </a:endParaRPr>
            </a:p>
          </p:txBody>
        </p:sp>
      </p:grpSp>
      <p:grpSp>
        <p:nvGrpSpPr>
          <p:cNvPr id="40" name="그룹 34">
            <a:extLst>
              <a:ext uri="{FF2B5EF4-FFF2-40B4-BE49-F238E27FC236}">
                <a16:creationId xmlns:a16="http://schemas.microsoft.com/office/drawing/2014/main" id="{BC3DE502-FCE7-49DA-B336-F88F303E2556}"/>
              </a:ext>
            </a:extLst>
          </p:cNvPr>
          <p:cNvGrpSpPr/>
          <p:nvPr/>
        </p:nvGrpSpPr>
        <p:grpSpPr>
          <a:xfrm>
            <a:off x="629084" y="1199118"/>
            <a:ext cx="10681529" cy="3081518"/>
            <a:chOff x="1034635" y="1348666"/>
            <a:chExt cx="10681529" cy="3081518"/>
          </a:xfrm>
        </p:grpSpPr>
        <p:grpSp>
          <p:nvGrpSpPr>
            <p:cNvPr id="41" name="그룹 32">
              <a:extLst>
                <a:ext uri="{FF2B5EF4-FFF2-40B4-BE49-F238E27FC236}">
                  <a16:creationId xmlns:a16="http://schemas.microsoft.com/office/drawing/2014/main" id="{8183189F-38A1-48A6-B521-DFE63A5D1B0B}"/>
                </a:ext>
              </a:extLst>
            </p:cNvPr>
            <p:cNvGrpSpPr/>
            <p:nvPr/>
          </p:nvGrpSpPr>
          <p:grpSpPr>
            <a:xfrm>
              <a:off x="1583267" y="1430867"/>
              <a:ext cx="10132897" cy="2999317"/>
              <a:chOff x="1583267" y="1430867"/>
              <a:chExt cx="10132897" cy="2999317"/>
            </a:xfrm>
          </p:grpSpPr>
          <p:sp>
            <p:nvSpPr>
              <p:cNvPr id="43" name="직사각형 5">
                <a:extLst>
                  <a:ext uri="{FF2B5EF4-FFF2-40B4-BE49-F238E27FC236}">
                    <a16:creationId xmlns:a16="http://schemas.microsoft.com/office/drawing/2014/main" id="{ADD71EF6-D093-4A84-BB4A-5468584A5688}"/>
                  </a:ext>
                </a:extLst>
              </p:cNvPr>
              <p:cNvSpPr/>
              <p:nvPr/>
            </p:nvSpPr>
            <p:spPr bwMode="auto">
              <a:xfrm>
                <a:off x="1583267" y="3428999"/>
                <a:ext cx="6341534" cy="973667"/>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34" charset="-127"/>
                  <a:cs typeface="Arial"/>
                  <a:sym typeface="Arial"/>
                </a:endParaRPr>
              </a:p>
            </p:txBody>
          </p:sp>
          <p:sp>
            <p:nvSpPr>
              <p:cNvPr id="44" name="말풍선: 사각형 11">
                <a:extLst>
                  <a:ext uri="{FF2B5EF4-FFF2-40B4-BE49-F238E27FC236}">
                    <a16:creationId xmlns:a16="http://schemas.microsoft.com/office/drawing/2014/main" id="{5B9D46A0-2AB1-4978-81BC-B9571D29FA92}"/>
                  </a:ext>
                </a:extLst>
              </p:cNvPr>
              <p:cNvSpPr/>
              <p:nvPr/>
            </p:nvSpPr>
            <p:spPr bwMode="auto">
              <a:xfrm>
                <a:off x="8627532" y="3524251"/>
                <a:ext cx="3088632" cy="905933"/>
              </a:xfrm>
              <a:prstGeom prst="wedgeRectCallout">
                <a:avLst>
                  <a:gd name="adj1" fmla="val -68531"/>
                  <a:gd name="adj2" fmla="val 10163"/>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34" charset="-127"/>
                  <a:cs typeface="Arial"/>
                  <a:sym typeface="Arial"/>
                </a:endParaRPr>
              </a:p>
            </p:txBody>
          </p:sp>
          <p:sp>
            <p:nvSpPr>
              <p:cNvPr id="45" name="TextBox 44">
                <a:extLst>
                  <a:ext uri="{FF2B5EF4-FFF2-40B4-BE49-F238E27FC236}">
                    <a16:creationId xmlns:a16="http://schemas.microsoft.com/office/drawing/2014/main" id="{C277131F-9249-474C-92C8-136F9921A81F}"/>
                  </a:ext>
                </a:extLst>
              </p:cNvPr>
              <p:cNvSpPr txBox="1"/>
              <p:nvPr/>
            </p:nvSpPr>
            <p:spPr>
              <a:xfrm>
                <a:off x="8730835" y="3627219"/>
                <a:ext cx="248580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t>General description of </a:t>
                </a:r>
                <a:b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br>
                <a:r>
                  <a:rPr kumimoji="0" lang="en-US" altLang="ko-KR"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rPr>
                  <a:t>metrics (.json) files</a:t>
                </a:r>
                <a:endPar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a:sym typeface="Arial"/>
                </a:endParaRPr>
              </a:p>
            </p:txBody>
          </p:sp>
          <p:cxnSp>
            <p:nvCxnSpPr>
              <p:cNvPr id="46" name="연결선: 꺾임 18">
                <a:extLst>
                  <a:ext uri="{FF2B5EF4-FFF2-40B4-BE49-F238E27FC236}">
                    <a16:creationId xmlns:a16="http://schemas.microsoft.com/office/drawing/2014/main" id="{4B4B58F8-4870-4E10-A91D-FA994950AAA6}"/>
                  </a:ext>
                </a:extLst>
              </p:cNvPr>
              <p:cNvCxnSpPr>
                <a:stCxn id="44" idx="3"/>
              </p:cNvCxnSpPr>
              <p:nvPr/>
            </p:nvCxnSpPr>
            <p:spPr bwMode="auto">
              <a:xfrm flipH="1" flipV="1">
                <a:off x="4927600" y="1430867"/>
                <a:ext cx="6788564" cy="2546351"/>
              </a:xfrm>
              <a:prstGeom prst="bentConnector3">
                <a:avLst>
                  <a:gd name="adj1" fmla="val -3367"/>
                </a:avLst>
              </a:prstGeom>
              <a:solidFill>
                <a:schemeClr val="accent1"/>
              </a:solidFill>
              <a:ln w="25400" cap="flat" cmpd="sng" algn="ctr">
                <a:solidFill>
                  <a:schemeClr val="tx1"/>
                </a:solidFill>
                <a:prstDash val="solid"/>
                <a:round/>
                <a:headEnd type="none" w="med" len="med"/>
                <a:tailEnd type="arrow" w="med" len="med"/>
              </a:ln>
              <a:effectLst/>
            </p:spPr>
          </p:cxnSp>
        </p:grpSp>
        <p:sp>
          <p:nvSpPr>
            <p:cNvPr id="42" name="직사각형 30">
              <a:extLst>
                <a:ext uri="{FF2B5EF4-FFF2-40B4-BE49-F238E27FC236}">
                  <a16:creationId xmlns:a16="http://schemas.microsoft.com/office/drawing/2014/main" id="{95F18988-A26A-44AD-8A49-664CCB583F0F}"/>
                </a:ext>
              </a:extLst>
            </p:cNvPr>
            <p:cNvSpPr/>
            <p:nvPr/>
          </p:nvSpPr>
          <p:spPr bwMode="auto">
            <a:xfrm>
              <a:off x="1034635" y="1348666"/>
              <a:ext cx="3892965" cy="148216"/>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ko-KR" altLang="en-US" sz="1800" b="1" i="0" u="none" strike="noStrike" kern="1200" cap="none" spc="0" normalizeH="0" baseline="0" noProof="0">
                <a:ln>
                  <a:noFill/>
                </a:ln>
                <a:solidFill>
                  <a:prstClr val="black"/>
                </a:solidFill>
                <a:effectLst/>
                <a:uLnTx/>
                <a:uFillTx/>
                <a:latin typeface="Arial Narrow" pitchFamily="34" charset="0"/>
                <a:ea typeface="맑은 고딕" panose="020B0503020000020004" pitchFamily="34" charset="-127"/>
                <a:cs typeface="Arial"/>
                <a:sym typeface="Arial"/>
              </a:endParaRPr>
            </a:p>
          </p:txBody>
        </p:sp>
      </p:grpSp>
    </p:spTree>
    <p:custDataLst>
      <p:tags r:id="rId1"/>
    </p:custDataLst>
    <p:extLst>
      <p:ext uri="{BB962C8B-B14F-4D97-AF65-F5344CB8AC3E}">
        <p14:creationId xmlns:p14="http://schemas.microsoft.com/office/powerpoint/2010/main" val="3303972711"/>
      </p:ext>
    </p:extLst>
  </p:cSld>
  <p:clrMapOvr>
    <a:masterClrMapping/>
  </p:clrMapOvr>
  <mc:AlternateContent xmlns:mc="http://schemas.openxmlformats.org/markup-compatibility/2006" xmlns:p14="http://schemas.microsoft.com/office/powerpoint/2010/main">
    <mc:Choice Requires="p14">
      <p:transition spd="slow" p14:dur="2000" advTm="52674"/>
    </mc:Choice>
    <mc:Fallback xmlns="">
      <p:transition spd="slow" advTm="526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0618EB4-76ED-40F0-AD34-8610B26A9781}"/>
              </a:ext>
            </a:extLst>
          </p:cNvPr>
          <p:cNvSpPr>
            <a:spLocks noGrp="1"/>
          </p:cNvSpPr>
          <p:nvPr>
            <p:ph type="body" idx="1"/>
          </p:nvPr>
        </p:nvSpPr>
        <p:spPr>
          <a:xfrm>
            <a:off x="228600" y="838200"/>
            <a:ext cx="11780838" cy="5562600"/>
          </a:xfrm>
        </p:spPr>
        <p:txBody>
          <a:bodyPr>
            <a:normAutofit fontScale="92500"/>
          </a:bodyPr>
          <a:lstStyle/>
          <a:p>
            <a:r>
              <a:rPr lang="en-US" altLang="ko-KR" b="1" dirty="0">
                <a:solidFill>
                  <a:srgbClr val="0000FF"/>
                </a:solidFill>
              </a:rPr>
              <a:t>ibex = </a:t>
            </a:r>
            <a:r>
              <a:rPr lang="en-US" altLang="ko-KR" dirty="0" err="1">
                <a:solidFill>
                  <a:schemeClr val="tx1"/>
                </a:solidFill>
              </a:rPr>
              <a:t>lowRISC</a:t>
            </a:r>
            <a:r>
              <a:rPr lang="en-US" altLang="ko-KR" dirty="0"/>
              <a:t> RISC-V core </a:t>
            </a:r>
            <a:r>
              <a:rPr lang="en-US" altLang="ko-KR" sz="2400" dirty="0"/>
              <a:t>[</a:t>
            </a:r>
            <a:r>
              <a:rPr lang="en-US" altLang="ko-KR" sz="2400" dirty="0">
                <a:hlinkClick r:id="rId3"/>
              </a:rPr>
              <a:t>https://github.com/lowRISC/ibex</a:t>
            </a:r>
            <a:r>
              <a:rPr lang="en-US" altLang="ko-KR" sz="2400" dirty="0"/>
              <a:t>]   (15,708 instances)</a:t>
            </a:r>
            <a:endParaRPr lang="en-US" altLang="ko-KR" dirty="0"/>
          </a:p>
          <a:p>
            <a:pPr>
              <a:spcBef>
                <a:spcPts val="1200"/>
              </a:spcBef>
            </a:pPr>
            <a:r>
              <a:rPr lang="en-US" altLang="ko-KR" dirty="0"/>
              <a:t>Design run with </a:t>
            </a:r>
            <a:r>
              <a:rPr lang="en-US" altLang="ko-KR" dirty="0" err="1"/>
              <a:t>OpenROAD</a:t>
            </a:r>
            <a:r>
              <a:rPr lang="en-US" altLang="ko-KR" dirty="0"/>
              <a:t> flow scripts</a:t>
            </a:r>
          </a:p>
          <a:p>
            <a:pPr>
              <a:spcBef>
                <a:spcPts val="1200"/>
              </a:spcBef>
            </a:pPr>
            <a:r>
              <a:rPr lang="en-US" altLang="ko-KR" dirty="0"/>
              <a:t>Parameters swept:</a:t>
            </a:r>
          </a:p>
          <a:p>
            <a:pPr lvl="1"/>
            <a:r>
              <a:rPr lang="en-US" altLang="ko-KR" dirty="0"/>
              <a:t>Core utilization of 20% to 40% in increments of 2%</a:t>
            </a:r>
          </a:p>
          <a:p>
            <a:pPr lvl="1"/>
            <a:r>
              <a:rPr lang="en-US" altLang="ko-KR" dirty="0"/>
              <a:t>Layer track resource adjustment for M1 to M4  from 0.1  to 0.2 in steps of .025</a:t>
            </a:r>
          </a:p>
          <a:p>
            <a:pPr>
              <a:spcBef>
                <a:spcPts val="1200"/>
              </a:spcBef>
            </a:pPr>
            <a:r>
              <a:rPr lang="en-US" altLang="ko-KR" dirty="0"/>
              <a:t>Metrics of interest:</a:t>
            </a:r>
          </a:p>
          <a:p>
            <a:pPr lvl="1"/>
            <a:r>
              <a:rPr lang="en-US" altLang="ko-KR" dirty="0"/>
              <a:t>Successful or Doomed (failure in Global or Detailed Route)</a:t>
            </a:r>
          </a:p>
          <a:p>
            <a:pPr lvl="1"/>
            <a:r>
              <a:rPr lang="en-US" altLang="ko-KR" dirty="0"/>
              <a:t>Route runtime, DRC errors</a:t>
            </a:r>
          </a:p>
          <a:p>
            <a:pPr lvl="1"/>
            <a:r>
              <a:rPr lang="en-US" altLang="ko-KR" dirty="0"/>
              <a:t>Routed wirelength</a:t>
            </a:r>
          </a:p>
          <a:p>
            <a:pPr>
              <a:spcBef>
                <a:spcPts val="1200"/>
              </a:spcBef>
            </a:pPr>
            <a:r>
              <a:rPr lang="en-US" altLang="ko-KR" dirty="0"/>
              <a:t>Build prediction models for Success/Failure and estimated wirelength for new parameter settings</a:t>
            </a:r>
          </a:p>
        </p:txBody>
      </p:sp>
      <p:sp>
        <p:nvSpPr>
          <p:cNvPr id="4" name="Google Shape;52;p13">
            <a:extLst>
              <a:ext uri="{FF2B5EF4-FFF2-40B4-BE49-F238E27FC236}">
                <a16:creationId xmlns:a16="http://schemas.microsoft.com/office/drawing/2014/main" id="{DE6CDF3E-320E-46AB-A45F-45450498BFC6}"/>
              </a:ext>
            </a:extLst>
          </p:cNvPr>
          <p:cNvSpPr txBox="1"/>
          <p:nvPr/>
        </p:nvSpPr>
        <p:spPr>
          <a:xfrm>
            <a:off x="142875" y="100013"/>
            <a:ext cx="11611978" cy="496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254061"/>
              </a:buClr>
              <a:buSzPts val="3200"/>
              <a:buFont typeface="Arial"/>
              <a:buNone/>
              <a:tabLst/>
              <a:defRPr/>
            </a:pPr>
            <a:r>
              <a:rPr kumimoji="0" lang="en-US" sz="3200" b="1" i="0" u="none" strike="noStrike" kern="0" cap="none" spc="0" normalizeH="0" baseline="0" noProof="0" dirty="0">
                <a:ln>
                  <a:noFill/>
                </a:ln>
                <a:solidFill>
                  <a:srgbClr val="254061"/>
                </a:solidFill>
                <a:effectLst/>
                <a:uLnTx/>
                <a:uFillTx/>
                <a:latin typeface="Arial"/>
                <a:ea typeface="Arial"/>
                <a:cs typeface="Arial"/>
                <a:sym typeface="Arial"/>
              </a:rPr>
              <a:t>Sample METRICS2.1 Application: ibex, SKY130HD</a:t>
            </a:r>
            <a:endParaRPr kumimoji="0" sz="3200" b="1" i="0" u="none" strike="noStrike" kern="0" cap="none" spc="0" normalizeH="0" baseline="0" noProof="0" dirty="0">
              <a:ln>
                <a:noFill/>
              </a:ln>
              <a:solidFill>
                <a:srgbClr val="632423"/>
              </a:solidFill>
              <a:effectLst/>
              <a:uLnTx/>
              <a:uFillTx/>
              <a:latin typeface="Arial"/>
              <a:ea typeface="Arial"/>
              <a:cs typeface="Arial"/>
              <a:sym typeface="Arial"/>
            </a:endParaRPr>
          </a:p>
        </p:txBody>
      </p:sp>
    </p:spTree>
    <p:extLst>
      <p:ext uri="{BB962C8B-B14F-4D97-AF65-F5344CB8AC3E}">
        <p14:creationId xmlns:p14="http://schemas.microsoft.com/office/powerpoint/2010/main" val="121097680"/>
      </p:ext>
    </p:extLst>
  </p:cSld>
  <p:clrMapOvr>
    <a:masterClrMapping/>
  </p:clrMapOvr>
  <mc:AlternateContent xmlns:mc="http://schemas.openxmlformats.org/markup-compatibility/2006" xmlns:p14="http://schemas.microsoft.com/office/powerpoint/2010/main">
    <mc:Choice Requires="p14">
      <p:transition spd="slow" p14:dur="2000" advTm="31218"/>
    </mc:Choice>
    <mc:Fallback xmlns="">
      <p:transition spd="slow" advTm="3121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4|6.5|11.1"/>
</p:tagLst>
</file>

<file path=ppt/tags/tag10.xml><?xml version="1.0" encoding="utf-8"?>
<p:tagLst xmlns:a="http://schemas.openxmlformats.org/drawingml/2006/main" xmlns:r="http://schemas.openxmlformats.org/officeDocument/2006/relationships" xmlns:p="http://schemas.openxmlformats.org/presentationml/2006/main">
  <p:tag name="TIMING" val="|18.7|8.9|10.4|12.7|7|6.8"/>
</p:tagLst>
</file>

<file path=ppt/tags/tag11.xml><?xml version="1.0" encoding="utf-8"?>
<p:tagLst xmlns:a="http://schemas.openxmlformats.org/drawingml/2006/main" xmlns:r="http://schemas.openxmlformats.org/officeDocument/2006/relationships" xmlns:p="http://schemas.openxmlformats.org/presentationml/2006/main">
  <p:tag name="TIMING" val="|13.2|4.3|1.2|4.8|0.9|4.3|1.4|8.3"/>
</p:tagLst>
</file>

<file path=ppt/tags/tag2.xml><?xml version="1.0" encoding="utf-8"?>
<p:tagLst xmlns:a="http://schemas.openxmlformats.org/drawingml/2006/main" xmlns:r="http://schemas.openxmlformats.org/officeDocument/2006/relationships" xmlns:p="http://schemas.openxmlformats.org/presentationml/2006/main">
  <p:tag name="TIMING" val="|5.7|9.5|19.1|27.1"/>
</p:tagLst>
</file>

<file path=ppt/tags/tag3.xml><?xml version="1.0" encoding="utf-8"?>
<p:tagLst xmlns:a="http://schemas.openxmlformats.org/drawingml/2006/main" xmlns:r="http://schemas.openxmlformats.org/officeDocument/2006/relationships" xmlns:p="http://schemas.openxmlformats.org/presentationml/2006/main">
  <p:tag name="TIMING" val="|17.1|5.7|8.9|10.4"/>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6.4|17.6"/>
</p:tagLst>
</file>

<file path=ppt/tags/tag6.xml><?xml version="1.0" encoding="utf-8"?>
<p:tagLst xmlns:a="http://schemas.openxmlformats.org/drawingml/2006/main" xmlns:r="http://schemas.openxmlformats.org/officeDocument/2006/relationships" xmlns:p="http://schemas.openxmlformats.org/presentationml/2006/main">
  <p:tag name="TIMING" val="|16.7"/>
</p:tagLst>
</file>

<file path=ppt/tags/tag7.xml><?xml version="1.0" encoding="utf-8"?>
<p:tagLst xmlns:a="http://schemas.openxmlformats.org/drawingml/2006/main" xmlns:r="http://schemas.openxmlformats.org/officeDocument/2006/relationships" xmlns:p="http://schemas.openxmlformats.org/presentationml/2006/main">
  <p:tag name="TIMING" val="|26.3"/>
</p:tagLst>
</file>

<file path=ppt/tags/tag8.xml><?xml version="1.0" encoding="utf-8"?>
<p:tagLst xmlns:a="http://schemas.openxmlformats.org/drawingml/2006/main" xmlns:r="http://schemas.openxmlformats.org/officeDocument/2006/relationships" xmlns:p="http://schemas.openxmlformats.org/presentationml/2006/main">
  <p:tag name="TIMING" val="|27.5"/>
</p:tagLst>
</file>

<file path=ppt/tags/tag9.xml><?xml version="1.0" encoding="utf-8"?>
<p:tagLst xmlns:a="http://schemas.openxmlformats.org/drawingml/2006/main" xmlns:r="http://schemas.openxmlformats.org/officeDocument/2006/relationships" xmlns:p="http://schemas.openxmlformats.org/presentationml/2006/main">
  <p:tag name="TIMING" val="|26.5|8.5"/>
</p:tagLst>
</file>

<file path=ppt/theme/theme1.xml><?xml version="1.0" encoding="utf-8"?>
<a:theme xmlns:a="http://schemas.openxmlformats.org/drawingml/2006/main" name="1_ABKGROUP">
  <a:themeElements>
    <a:clrScheme name="1_ABKGROUP">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BKGROUP">
  <a:themeElements>
    <a:clrScheme name="1_ABKGROUP">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6308</Words>
  <Application>Microsoft Office PowerPoint</Application>
  <PresentationFormat>와이드스크린</PresentationFormat>
  <Paragraphs>942</Paragraphs>
  <Slides>34</Slides>
  <Notes>34</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34</vt:i4>
      </vt:variant>
    </vt:vector>
  </HeadingPairs>
  <TitlesOfParts>
    <vt:vector size="43" baseType="lpstr">
      <vt:lpstr>Calibri</vt:lpstr>
      <vt:lpstr>Tahoma</vt:lpstr>
      <vt:lpstr>Arial</vt:lpstr>
      <vt:lpstr>맑은 고딕</vt:lpstr>
      <vt:lpstr>맑은 고딕</vt:lpstr>
      <vt:lpstr>Cambria Math</vt:lpstr>
      <vt:lpstr>Wingdings</vt:lpstr>
      <vt:lpstr>Arial Narrow</vt:lpstr>
      <vt:lpstr>1_ABKGROUP</vt:lpstr>
      <vt:lpstr>METRICS2.1 and Flow Tuning in the IEEE CEDA Robust Design Flow and OpenROAD</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Autotuning (in OpenROAD and Beyond)</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THANK YOU !   (Questions / Followups?)</vt:lpstr>
      <vt:lpstr>(BACKUP)</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2021-10-26T16:57:44Z</dcterms:modified>
</cp:coreProperties>
</file>