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sldIdLst>
    <p:sldId id="407" r:id="rId2"/>
    <p:sldId id="408" r:id="rId3"/>
    <p:sldId id="409" r:id="rId4"/>
    <p:sldId id="410" r:id="rId5"/>
    <p:sldId id="411" r:id="rId6"/>
    <p:sldId id="412" r:id="rId7"/>
    <p:sldId id="413" r:id="rId8"/>
    <p:sldId id="414" r:id="rId9"/>
    <p:sldId id="415" r:id="rId10"/>
    <p:sldId id="416" r:id="rId11"/>
    <p:sldId id="417" r:id="rId12"/>
    <p:sldId id="418" r:id="rId13"/>
    <p:sldId id="419" r:id="rId14"/>
    <p:sldId id="358" r:id="rId15"/>
    <p:sldId id="377" r:id="rId16"/>
    <p:sldId id="406" r:id="rId17"/>
    <p:sldId id="380" r:id="rId18"/>
    <p:sldId id="379" r:id="rId19"/>
    <p:sldId id="381" r:id="rId20"/>
    <p:sldId id="382" r:id="rId21"/>
    <p:sldId id="345" r:id="rId22"/>
    <p:sldId id="402" r:id="rId23"/>
    <p:sldId id="384" r:id="rId24"/>
    <p:sldId id="385" r:id="rId25"/>
    <p:sldId id="386" r:id="rId26"/>
    <p:sldId id="405" r:id="rId27"/>
    <p:sldId id="388" r:id="rId28"/>
    <p:sldId id="389" r:id="rId29"/>
    <p:sldId id="346" r:id="rId30"/>
    <p:sldId id="369" r:id="rId31"/>
    <p:sldId id="325" r:id="rId32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3" autoAdjust="0"/>
    <p:restoredTop sz="62091" autoAdjust="0"/>
  </p:normalViewPr>
  <p:slideViewPr>
    <p:cSldViewPr snapToGrid="0" snapToObjects="1">
      <p:cViewPr varScale="1">
        <p:scale>
          <a:sx n="70" d="100"/>
          <a:sy n="70" d="100"/>
        </p:scale>
        <p:origin x="1980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5517"/>
    </p:cViewPr>
  </p:sorterViewPr>
  <p:notesViewPr>
    <p:cSldViewPr snapToGrid="0" snapToObjects="1">
      <p:cViewPr varScale="1">
        <p:scale>
          <a:sx n="46" d="100"/>
          <a:sy n="46" d="100"/>
        </p:scale>
        <p:origin x="1882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88D9C3-9B6E-7144-B150-FE309F32EFA5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9DC86C2-9417-D242-957F-07D0C93E50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8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Thank you for the kind introduction. My advisor is Andrew Kahng at UCSD.</a:t>
            </a:r>
          </a:p>
          <a:p>
            <a:r>
              <a:rPr lang="en-US" sz="1600" dirty="0"/>
              <a:t>My work is </a:t>
            </a:r>
            <a:r>
              <a:rPr lang="en-US" sz="1200" dirty="0"/>
              <a:t>about</a:t>
            </a:r>
            <a:r>
              <a:rPr lang="en-US" sz="1600" dirty="0"/>
              <a:t> predicting incremental IR drop when ECOs are made to the floorplan or the PDN structure.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35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many related </a:t>
            </a:r>
            <a:r>
              <a:rPr lang="en-US" b="1" dirty="0"/>
              <a:t>simulation-based IR analysis works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For </a:t>
            </a:r>
            <a:r>
              <a:rPr lang="en-US" b="1" dirty="0"/>
              <a:t>IR drop analysis</a:t>
            </a:r>
            <a:r>
              <a:rPr lang="en-US" dirty="0"/>
              <a:t>, hierarchical method, </a:t>
            </a:r>
            <a:r>
              <a:rPr lang="en-US" dirty="0" err="1"/>
              <a:t>krylov</a:t>
            </a:r>
            <a:r>
              <a:rPr lang="en-US" dirty="0"/>
              <a:t> subspace, and multi-grid technique have been proposed.</a:t>
            </a:r>
          </a:p>
          <a:p>
            <a:r>
              <a:rPr lang="en-US" dirty="0"/>
              <a:t>However, </a:t>
            </a:r>
            <a:r>
              <a:rPr lang="en-US" b="1" dirty="0"/>
              <a:t>THESE methods are typically NOT INCREMENTAL:  They </a:t>
            </a:r>
            <a:r>
              <a:rPr lang="en-US" sz="1200" b="1" dirty="0">
                <a:solidFill>
                  <a:srgbClr val="C00000"/>
                </a:solidFill>
              </a:rPr>
              <a:t>re-analyze a modified design from scratch, even when the power grid has only been modified locally. </a:t>
            </a:r>
          </a:p>
          <a:p>
            <a:endParaRPr lang="en-US" dirty="0"/>
          </a:p>
          <a:p>
            <a:r>
              <a:rPr lang="en-US" b="1" dirty="0"/>
              <a:t>[CLICK] </a:t>
            </a:r>
            <a:r>
              <a:rPr lang="en-US" dirty="0"/>
              <a:t>For </a:t>
            </a:r>
            <a:r>
              <a:rPr lang="en-US" b="1" dirty="0"/>
              <a:t>incremental</a:t>
            </a:r>
            <a:r>
              <a:rPr lang="en-US" dirty="0"/>
              <a:t> IR drop analysis, </a:t>
            </a:r>
            <a:r>
              <a:rPr lang="en-US" b="1" dirty="0"/>
              <a:t>THESE</a:t>
            </a:r>
            <a:r>
              <a:rPr lang="en-US" dirty="0"/>
              <a:t> </a:t>
            </a:r>
            <a:r>
              <a:rPr lang="en-US" b="1" dirty="0"/>
              <a:t>methods</a:t>
            </a:r>
            <a:r>
              <a:rPr lang="en-US" dirty="0"/>
              <a:t> use sparse recovery and orthogonal matching pursuit to reduce the dimensionality of the incremental IR drop problem. 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C00000"/>
                </a:solidFill>
              </a:rPr>
              <a:t>But, when the design is changed significantly such as pitch modification of PDN, the runtime complexity is similar to that of performing power grid simulation on the entire design.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95F73-ECBE-4053-B154-643031F57B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21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</a:t>
            </a:r>
            <a:r>
              <a:rPr lang="en-US" b="1" dirty="0"/>
              <a:t>ALSO</a:t>
            </a:r>
            <a:r>
              <a:rPr lang="en-US" dirty="0"/>
              <a:t> several </a:t>
            </a:r>
            <a:r>
              <a:rPr lang="en-US" b="1" dirty="0"/>
              <a:t>machine learning-based (Incremental) IR</a:t>
            </a:r>
            <a:r>
              <a:rPr lang="en-US" dirty="0"/>
              <a:t> estimation works in recent years.</a:t>
            </a:r>
          </a:p>
          <a:p>
            <a:endParaRPr lang="en-US" dirty="0"/>
          </a:p>
          <a:p>
            <a:r>
              <a:rPr lang="en-US" b="1" dirty="0"/>
              <a:t>ZHANG </a:t>
            </a:r>
            <a:r>
              <a:rPr lang="en-US" b="0" dirty="0"/>
              <a:t>develops a fast power integrity classifier to detect IR/EM hotspots with ML techniques, but does not provide hotspot location </a:t>
            </a:r>
            <a:r>
              <a:rPr lang="en-US" sz="1200" b="0" dirty="0">
                <a:solidFill>
                  <a:srgbClr val="C00000"/>
                </a:solidFill>
              </a:rPr>
              <a:t>and worst IR drop value, which may be needed in PDN design.</a:t>
            </a:r>
          </a:p>
          <a:p>
            <a:endParaRPr lang="en-US" sz="1200" b="0" dirty="0">
              <a:solidFill>
                <a:srgbClr val="C00000"/>
              </a:solidFill>
            </a:endParaRPr>
          </a:p>
          <a:p>
            <a:r>
              <a:rPr lang="en-US" sz="1200" b="1" dirty="0">
                <a:solidFill>
                  <a:srgbClr val="C00000"/>
                </a:solidFill>
              </a:rPr>
              <a:t>LIN and FANG </a:t>
            </a:r>
            <a:r>
              <a:rPr lang="en-US" sz="1200" dirty="0"/>
              <a:t>propose ECO-based dynamic IR drop prediction methods to reduce the turnaround time for ECO steps involving cell location changes.  These models require retraining </a:t>
            </a:r>
            <a:r>
              <a:rPr lang="en-US" sz="1200" b="0" dirty="0">
                <a:solidFill>
                  <a:srgbClr val="C00000"/>
                </a:solidFill>
              </a:rPr>
              <a:t>for different designs and the model performance is unclear when the PDN is modified.</a:t>
            </a:r>
          </a:p>
          <a:p>
            <a:pPr marL="0" indent="0">
              <a:buNone/>
            </a:pPr>
            <a:endParaRPr lang="en-US" sz="1200" b="0" dirty="0">
              <a:solidFill>
                <a:srgbClr val="C00000"/>
              </a:solidFill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rgbClr val="C00000"/>
                </a:solidFill>
              </a:rPr>
              <a:t>So, the contributions of our work, which we call “</a:t>
            </a:r>
            <a:r>
              <a:rPr lang="en-US" sz="1200" b="1" dirty="0" err="1">
                <a:solidFill>
                  <a:srgbClr val="C00000"/>
                </a:solidFill>
              </a:rPr>
              <a:t>IncPIRD</a:t>
            </a:r>
            <a:r>
              <a:rPr lang="en-US" sz="1200" b="1" dirty="0">
                <a:solidFill>
                  <a:srgbClr val="C00000"/>
                </a:solidFill>
              </a:rPr>
              <a:t>”, are: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TW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First, </a:t>
            </a:r>
            <a:r>
              <a:rPr lang="en-US" altLang="zh-TW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 predict (updated) IR drop at each instance node without solving </a:t>
            </a:r>
            <a:r>
              <a:rPr lang="en-US" altLang="zh-TW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Gx</a:t>
            </a:r>
            <a:r>
              <a:rPr lang="en-US" altLang="zh-TW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=b for the entire system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Second, </a:t>
            </a:r>
            <a:r>
              <a:rPr lang="en-US" sz="1200" dirty="0">
                <a:solidFill>
                  <a:schemeClr val="bg1"/>
                </a:solidFill>
              </a:rPr>
              <a:t>we handle the above-mentioned types of layout modifications:  to macro/cell block locations, PDN structure, and power pads.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Third, </a:t>
            </a:r>
            <a:r>
              <a:rPr lang="en-US" sz="1200" dirty="0" err="1">
                <a:solidFill>
                  <a:schemeClr val="bg1"/>
                </a:solidFill>
              </a:rPr>
              <a:t>IncPIRD</a:t>
            </a:r>
            <a:r>
              <a:rPr lang="en-US" sz="1200" dirty="0">
                <a:solidFill>
                  <a:schemeClr val="bg1"/>
                </a:solidFill>
              </a:rPr>
              <a:t> can be used across different block/chip sizes and designs without model retraining.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dirty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dirty="0">
                <a:solidFill>
                  <a:srgbClr val="C00000"/>
                </a:solidFill>
              </a:rPr>
              <a:t>2 and half mins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95F73-ECBE-4053-B154-643031F57B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05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chemeClr val="bg1"/>
              </a:solidFill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TW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dirty="0">
                <a:solidFill>
                  <a:srgbClr val="C00000"/>
                </a:solidFill>
              </a:rPr>
              <a:t>In summary, </a:t>
            </a:r>
            <a:r>
              <a:rPr lang="en-US" sz="1200" b="0" dirty="0" err="1">
                <a:solidFill>
                  <a:srgbClr val="C00000"/>
                </a:solidFill>
              </a:rPr>
              <a:t>IncPIRD</a:t>
            </a:r>
            <a:r>
              <a:rPr lang="en-US" sz="1200" b="0" dirty="0">
                <a:solidFill>
                  <a:srgbClr val="C00000"/>
                </a:solidFill>
              </a:rPr>
              <a:t>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</a:rPr>
              <a:t>makes progress toward combining the FLEXIBILITY of simulation-based methods with the SPEEDUPS AND SCALABILITY of machine learning-based methods.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1" dirty="0">
              <a:solidFill>
                <a:schemeClr val="accent6">
                  <a:lumMod val="75000"/>
                </a:schemeClr>
              </a:solidFill>
              <a:highlight>
                <a:srgbClr val="FFFF00"/>
              </a:highlight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</a:rPr>
              <a:t>6:40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dirty="0">
              <a:solidFill>
                <a:srgbClr val="C00000"/>
              </a:solidFill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95F73-ECBE-4053-B154-643031F57B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98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 will now introduce the </a:t>
            </a:r>
            <a:r>
              <a:rPr lang="en-US" b="1" dirty="0" err="1"/>
              <a:t>IncPIRD</a:t>
            </a:r>
            <a:r>
              <a:rPr lang="en-US" b="1" dirty="0"/>
              <a:t> methodology.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29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our </a:t>
            </a:r>
            <a:r>
              <a:rPr lang="en-US" b="1" dirty="0" err="1"/>
              <a:t>IncPIRD</a:t>
            </a:r>
            <a:r>
              <a:rPr lang="en-US" b="1" dirty="0"/>
              <a:t> training flow</a:t>
            </a:r>
            <a:r>
              <a:rPr lang="en-US" dirty="0"/>
              <a:t>.</a:t>
            </a:r>
          </a:p>
          <a:p>
            <a:pPr>
              <a:lnSpc>
                <a:spcPct val="120000"/>
              </a:lnSpc>
            </a:pPr>
            <a:endParaRPr lang="en-US" sz="1200" dirty="0"/>
          </a:p>
          <a:p>
            <a:r>
              <a:rPr lang="en-US" sz="1200" dirty="0"/>
              <a:t>Given </a:t>
            </a:r>
            <a:r>
              <a:rPr lang="en-US" dirty="0"/>
              <a:t>LEF, DEF, current distribution, and ANSYS </a:t>
            </a:r>
            <a:r>
              <a:rPr lang="en-US" dirty="0" err="1"/>
              <a:t>RedHawk</a:t>
            </a:r>
            <a:r>
              <a:rPr lang="en-US" dirty="0"/>
              <a:t> technology file, IR drop file, and power pad file of floorplan:</a:t>
            </a:r>
            <a:endParaRPr lang="en-US" sz="1200" dirty="0"/>
          </a:p>
          <a:p>
            <a:pPr>
              <a:lnSpc>
                <a:spcPct val="120000"/>
              </a:lnSpc>
            </a:pPr>
            <a:endParaRPr lang="en-US" sz="1200" dirty="0"/>
          </a:p>
          <a:p>
            <a:pPr>
              <a:lnSpc>
                <a:spcPct val="120000"/>
              </a:lnSpc>
            </a:pPr>
            <a:r>
              <a:rPr lang="en-US" sz="1200" dirty="0"/>
              <a:t>We extract input features and </a:t>
            </a:r>
            <a:r>
              <a:rPr lang="en-US" sz="1200" b="1" dirty="0"/>
              <a:t>train</a:t>
            </a:r>
            <a:r>
              <a:rPr lang="en-US" sz="1200" dirty="0"/>
              <a:t> our model with Mean Absolute Error objective function as shown in the gray box.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36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Here is our </a:t>
            </a:r>
            <a:r>
              <a:rPr lang="en-US" b="1" dirty="0" err="1"/>
              <a:t>IncPIRD</a:t>
            </a:r>
            <a:r>
              <a:rPr lang="en-US" b="1" dirty="0"/>
              <a:t> Prediction flow.</a:t>
            </a:r>
          </a:p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Firstly, the input files are as same as in the training flow. </a:t>
            </a:r>
            <a:endParaRPr lang="en-US" sz="12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IncPIRD</a:t>
            </a:r>
            <a:r>
              <a:rPr lang="en-US" sz="1200" dirty="0"/>
              <a:t> predicts the IR drop of each power node that has tap current source attached, after incremental modification of the PDN have been made by designers.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Our model update conditions are related to symbolic IR drop and Effective resistance which will be introduced in detail when I describe our robustness experiment.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If the new electrical features do not satisfy the model update conditions, </a:t>
            </a:r>
            <a:r>
              <a:rPr lang="en-US" sz="1200" b="1" dirty="0" err="1"/>
              <a:t>IncPIRD</a:t>
            </a:r>
            <a:r>
              <a:rPr lang="en-US" sz="1200" dirty="0"/>
              <a:t> will update the model automatically.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As shown in the BIG LOOP, the iteration between </a:t>
            </a:r>
            <a:r>
              <a:rPr lang="en-US" sz="1200" b="1" dirty="0" err="1"/>
              <a:t>IncPIRD</a:t>
            </a:r>
            <a:r>
              <a:rPr lang="en-US" sz="1200" b="1" dirty="0"/>
              <a:t> incremental IR prediction AND the PDN layout modification</a:t>
            </a:r>
            <a:r>
              <a:rPr lang="en-US" sz="1200" dirty="0"/>
              <a:t> ends when there is no IR violations.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66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that we have seen the big picture of </a:t>
            </a:r>
            <a:r>
              <a:rPr lang="en-US" dirty="0" err="1"/>
              <a:t>IncPIRD</a:t>
            </a:r>
            <a:r>
              <a:rPr lang="en-US" dirty="0"/>
              <a:t>, I will now introduce the input features.</a:t>
            </a:r>
          </a:p>
          <a:p>
            <a:endParaRPr lang="en-US" dirty="0"/>
          </a:p>
          <a:p>
            <a:r>
              <a:rPr lang="en-US" dirty="0"/>
              <a:t>The first part is Chip/PDN structural features, chip width/length and the pitch of PDN metal layers.</a:t>
            </a:r>
          </a:p>
          <a:p>
            <a:endParaRPr lang="en-US" dirty="0"/>
          </a:p>
          <a:p>
            <a:r>
              <a:rPr lang="en-US" dirty="0"/>
              <a:t>[Click] The second part is Electrical features, Pulldown and Pullup component.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46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slide, we introduce </a:t>
            </a:r>
            <a:r>
              <a:rPr lang="en-US" b="1" dirty="0"/>
              <a:t>electrical features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The first one is </a:t>
            </a:r>
            <a:r>
              <a:rPr lang="en-US" b="1" dirty="0"/>
              <a:t>Pullup</a:t>
            </a:r>
            <a:r>
              <a:rPr lang="en-US" dirty="0"/>
              <a:t> Component. To compute the Pullup Component at node n, we calculate the effective resistance between power pads and node n as shown in the figure. </a:t>
            </a:r>
          </a:p>
          <a:p>
            <a:r>
              <a:rPr lang="en-US" dirty="0"/>
              <a:t>In this simple example, the Pullup component of node n is calculated with the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minimum-resistance</a:t>
            </a:r>
            <a:r>
              <a:rPr lang="en-US" dirty="0"/>
              <a:t> path resistances between power pads and node n. </a:t>
            </a:r>
          </a:p>
          <a:p>
            <a:endParaRPr lang="en-US" dirty="0"/>
          </a:p>
          <a:p>
            <a:r>
              <a:rPr lang="en-US" b="1" dirty="0"/>
              <a:t>[Click]</a:t>
            </a:r>
            <a:r>
              <a:rPr lang="en-US" dirty="0"/>
              <a:t> The second one is </a:t>
            </a:r>
            <a:r>
              <a:rPr lang="en-US" b="1" dirty="0"/>
              <a:t>Pulldown</a:t>
            </a:r>
            <a:r>
              <a:rPr lang="en-US" dirty="0"/>
              <a:t> Component, also called </a:t>
            </a:r>
            <a:r>
              <a:rPr lang="en-US" b="1" dirty="0"/>
              <a:t>symbolic IR drop</a:t>
            </a:r>
            <a:r>
              <a:rPr lang="en-US" dirty="0"/>
              <a:t>. To compute the Pulldown Component at node n, we </a:t>
            </a:r>
            <a:r>
              <a:rPr lang="en-US" b="1" dirty="0"/>
              <a:t>superpose</a:t>
            </a:r>
            <a:r>
              <a:rPr lang="en-US" dirty="0"/>
              <a:t> the effective IR drop caused by each current source.</a:t>
            </a:r>
          </a:p>
          <a:p>
            <a:endParaRPr lang="en-US" dirty="0"/>
          </a:p>
          <a:p>
            <a:r>
              <a:rPr lang="en-US" dirty="0"/>
              <a:t>1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18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200" dirty="0"/>
                  <a:t>Here is our partition-based electrical feature extraction methodology.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dirty="0"/>
                  <a:t>We exploit the spatial locality characteristics of (flip-chip) power grids.</a:t>
                </a:r>
              </a:p>
              <a:p>
                <a:endParaRPr lang="en-US" sz="2200" dirty="0"/>
              </a:p>
              <a:p>
                <a:r>
                  <a:rPr lang="en-US" sz="2200" dirty="0"/>
                  <a:t>[Click] In the figure below, there are four partitions and their current windows. The larger current window is used to reduce the Pulldown component error on the boundary nodes.</a:t>
                </a:r>
              </a:p>
              <a:p>
                <a:r>
                  <a:rPr lang="en-US" sz="2200" dirty="0"/>
                  <a:t>To extract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𝑑𝑜𝑤𝑛</m:t>
                        </m:r>
                      </m:sub>
                    </m:sSub>
                  </m:oMath>
                </a14:m>
                <a:r>
                  <a:rPr lang="en-US" sz="2200" dirty="0"/>
                  <a:t>, w</a:t>
                </a:r>
                <a:r>
                  <a:rPr lang="en-US" sz="2000" dirty="0"/>
                  <a:t>e calculate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𝑑𝑜𝑤𝑛</m:t>
                        </m:r>
                      </m:sub>
                    </m:sSub>
                  </m:oMath>
                </a14:m>
                <a:r>
                  <a:rPr lang="en-US" sz="2000" dirty="0"/>
                  <a:t> of internal nodes in the partition by considering the tap current sources in its current load window. 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[Click]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𝑑𝑜𝑤𝑛</m:t>
                        </m:r>
                      </m:sub>
                    </m:sSub>
                  </m:oMath>
                </a14:m>
                <a:r>
                  <a:rPr lang="en-US" sz="2000" dirty="0"/>
                  <a:t> on the boundary of one partition exceeds a</a:t>
                </a:r>
                <a:r>
                  <a:rPr lang="en-US" sz="2000" baseline="0" dirty="0"/>
                  <a:t> </a:t>
                </a:r>
                <a:r>
                  <a:rPr lang="en-US" sz="2000" dirty="0"/>
                  <a:t>threshold, its neighboring partitions’</a:t>
                </a:r>
                <a:r>
                  <a:rPr lang="en-US" sz="2000" baseline="0" dirty="0"/>
                  <a:t> Pulldown component needs to be calculated with the current loads in the partition.</a:t>
                </a:r>
                <a:endParaRPr lang="en-US" dirty="0"/>
              </a:p>
              <a:p>
                <a:endParaRPr lang="en-US" sz="2200" dirty="0"/>
              </a:p>
              <a:p>
                <a:r>
                  <a:rPr lang="en-US" sz="2000" dirty="0"/>
                  <a:t>[Click] </a:t>
                </a:r>
                <a:r>
                  <a:rPr lang="en-US" sz="2000" b="1" dirty="0"/>
                  <a:t>All of the power pads in the design </a:t>
                </a:r>
                <a:r>
                  <a:rPr lang="en-US" sz="2000" dirty="0"/>
                  <a:t>are used to extract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𝑢𝑝</m:t>
                        </m:r>
                      </m:sub>
                    </m:sSub>
                  </m:oMath>
                </a14:m>
                <a:r>
                  <a:rPr lang="en-US" sz="2000" dirty="0"/>
                  <a:t> of each partition</a:t>
                </a:r>
                <a:r>
                  <a:rPr lang="en-US" sz="2000" baseline="0" dirty="0"/>
                  <a:t> nodes</a:t>
                </a:r>
                <a:r>
                  <a:rPr lang="en-US" sz="2000" dirty="0"/>
                  <a:t>.</a:t>
                </a:r>
              </a:p>
              <a:p>
                <a:r>
                  <a:rPr lang="en-US" dirty="0"/>
                  <a:t>1:40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200" dirty="0"/>
                  <a:t>Extracting </a:t>
                </a:r>
                <a:r>
                  <a:rPr lang="en-US" sz="2200" i="0">
                    <a:latin typeface="Cambria Math" panose="02040503050406030204" pitchFamily="18" charset="0"/>
                  </a:rPr>
                  <a:t>〖𝑃𝐶〗_𝑑𝑜𝑤𝑛</a:t>
                </a:r>
                <a:r>
                  <a:rPr lang="en-US" sz="2200" dirty="0"/>
                  <a:t>:</a:t>
                </a:r>
              </a:p>
              <a:p>
                <a:pPr lvl="1"/>
                <a:r>
                  <a:rPr lang="en-US" sz="2000" dirty="0"/>
                  <a:t>For a given partition, we calculate the </a:t>
                </a:r>
                <a:r>
                  <a:rPr lang="en-US" sz="2000" i="0">
                    <a:latin typeface="Cambria Math" panose="02040503050406030204" pitchFamily="18" charset="0"/>
                  </a:rPr>
                  <a:t>〖𝑃𝐶〗_𝑑𝑜𝑤𝑛</a:t>
                </a:r>
                <a:r>
                  <a:rPr lang="en-US" sz="2000" dirty="0"/>
                  <a:t> of internal nodes of the partition by considering the tap current sources in its current load window.</a:t>
                </a:r>
              </a:p>
              <a:p>
                <a:pPr lvl="1"/>
                <a:r>
                  <a:rPr lang="en-US" sz="2000" dirty="0"/>
                  <a:t>If </a:t>
                </a:r>
                <a:r>
                  <a:rPr lang="en-US" sz="2000" i="0">
                    <a:latin typeface="Cambria Math" panose="02040503050406030204" pitchFamily="18" charset="0"/>
                  </a:rPr>
                  <a:t>〖𝑃𝐶〗_𝑑𝑜𝑤𝑛</a:t>
                </a:r>
                <a:r>
                  <a:rPr lang="en-US" sz="2000" dirty="0"/>
                  <a:t> on the boundary caused by </a:t>
                </a:r>
                <a:r>
                  <a:rPr lang="en-US" sz="2000" i="0">
                    <a:latin typeface="Cambria Math" panose="02040503050406030204" pitchFamily="18" charset="0"/>
                  </a:rPr>
                  <a:t>〖𝐿𝑖𝑠𝑡〗_𝑡𝑎𝑝</a:t>
                </a:r>
                <a:r>
                  <a:rPr lang="en-US" sz="2000" dirty="0"/>
                  <a:t> of a given partition exceeds the threshold </a:t>
                </a:r>
                <a:r>
                  <a:rPr lang="en-US" sz="20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𝜀_</a:t>
                </a:r>
                <a:r>
                  <a:rPr lang="en-US" sz="2000" i="0">
                    <a:latin typeface="Cambria Math" panose="02040503050406030204" pitchFamily="18" charset="0"/>
                  </a:rPr>
                  <a:t>𝑡ℎ</a:t>
                </a:r>
                <a:r>
                  <a:rPr lang="en-US" sz="2000" dirty="0"/>
                  <a:t>, its neighbor partitions are impacted. </a:t>
                </a:r>
                <a:endParaRPr lang="en-US" dirty="0"/>
              </a:p>
              <a:p>
                <a:r>
                  <a:rPr lang="en-US" sz="2200" dirty="0"/>
                  <a:t>Extracting </a:t>
                </a:r>
                <a:r>
                  <a:rPr lang="en-US" sz="2200" i="0">
                    <a:latin typeface="Cambria Math" panose="02040503050406030204" pitchFamily="18" charset="0"/>
                  </a:rPr>
                  <a:t>〖𝑃𝐶〗_𝑑𝑜𝑤𝑛</a:t>
                </a:r>
                <a:r>
                  <a:rPr lang="en-US" sz="2200" dirty="0"/>
                  <a:t>:</a:t>
                </a:r>
              </a:p>
              <a:p>
                <a:pPr lvl="1"/>
                <a:r>
                  <a:rPr lang="en-US" sz="2000" dirty="0"/>
                  <a:t>We calculate and extract </a:t>
                </a:r>
                <a:r>
                  <a:rPr lang="en-US" sz="2000" i="0">
                    <a:latin typeface="Cambria Math" panose="02040503050406030204" pitchFamily="18" charset="0"/>
                  </a:rPr>
                  <a:t>〖𝑃𝐶〗_𝑢𝑝</a:t>
                </a:r>
                <a:r>
                  <a:rPr lang="en-US" sz="2000" dirty="0"/>
                  <a:t> considering all the power pads in design.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860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our algorithm. </a:t>
            </a:r>
          </a:p>
          <a:p>
            <a:r>
              <a:rPr lang="en-US" dirty="0"/>
              <a:t>[Click] Firstly we partition the PDN and create the database.</a:t>
            </a:r>
          </a:p>
          <a:p>
            <a:endParaRPr lang="en-US" dirty="0"/>
          </a:p>
          <a:p>
            <a:r>
              <a:rPr lang="en-US" dirty="0"/>
              <a:t>[Click] Then, </a:t>
            </a:r>
            <a:r>
              <a:rPr lang="en-US" dirty="0" err="1"/>
              <a:t>IncPIRD</a:t>
            </a:r>
            <a:r>
              <a:rPr lang="en-US" dirty="0"/>
              <a:t> updates the database and extracts the electrical features based on different types of modifications.</a:t>
            </a:r>
          </a:p>
          <a:p>
            <a:r>
              <a:rPr lang="en-US" b="1" dirty="0"/>
              <a:t>Add/Move macro/cell block </a:t>
            </a:r>
            <a:r>
              <a:rPr lang="en-US" dirty="0"/>
              <a:t>only needs to update the tap current source location or value.</a:t>
            </a:r>
          </a:p>
          <a:p>
            <a:r>
              <a:rPr lang="en-US" b="1" dirty="0"/>
              <a:t>PDN structure modification </a:t>
            </a:r>
            <a:r>
              <a:rPr lang="en-US" dirty="0"/>
              <a:t>needs to update the PDN structure and redistribute the tap current sources to new PDN power nodes.</a:t>
            </a:r>
          </a:p>
          <a:p>
            <a:r>
              <a:rPr lang="en-US" b="1" dirty="0"/>
              <a:t>Power pad modification </a:t>
            </a:r>
            <a:r>
              <a:rPr lang="en-US" dirty="0"/>
              <a:t>needs to update the power pad database.</a:t>
            </a:r>
          </a:p>
          <a:p>
            <a:endParaRPr lang="en-US" dirty="0"/>
          </a:p>
          <a:p>
            <a:r>
              <a:rPr lang="en-US" dirty="0"/>
              <a:t>[Click] After electrical feature extraction, </a:t>
            </a:r>
            <a:r>
              <a:rPr lang="en-US" dirty="0" err="1"/>
              <a:t>IncPIRD</a:t>
            </a:r>
            <a:r>
              <a:rPr lang="en-US" dirty="0"/>
              <a:t> will perform IR prediction or model update based on the model update condition.</a:t>
            </a:r>
          </a:p>
          <a:p>
            <a:endParaRPr lang="en-US" dirty="0"/>
          </a:p>
          <a:p>
            <a:r>
              <a:rPr lang="en-US" dirty="0"/>
              <a:t>Then, at an outer loop with the layout engineer, we can continue to make IR fixes in the PDN layout until there are no violations.</a:t>
            </a:r>
          </a:p>
          <a:p>
            <a:endParaRPr lang="en-US" dirty="0"/>
          </a:p>
          <a:p>
            <a:r>
              <a:rPr lang="en-US" dirty="0"/>
              <a:t>1:20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66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my talk, I start with background and problem statement.</a:t>
            </a:r>
          </a:p>
          <a:p>
            <a:r>
              <a:rPr lang="en-US" dirty="0"/>
              <a:t>I will review some related works, then describe our learning-based methodology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294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 are some comment about runtime behavior.  Our runtime is separately helped by multithreading.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std map implementation, the complexity to find the via points between two metals is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Big-O of the maximum number of tracks in a layer, times log of the maximum number of tracks in a layer.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Hence the complexity of finding a minimum-resistance path between two nodes is the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 layers between these two nodes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N log N where N is the maximum number of tracks in a layer.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Then, The complexity of Pullup Component calculation is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N_tap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times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N_pad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 times this complexity of finding a single minimum-resistance path.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[Point] Next, the complexity of 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PullDown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Component calculation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the number of partitions ,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number of tap current sources in the partition,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number of tap current sources in its current load window,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complexity of finding a minimum-resistance path.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Hence, with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fixed partition size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our overall electrical feature extraction scales as shown here, and it depends chiefly on the number of layers and the maximum number of tracks in a layer in the partition.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13:40 ~ 14:00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800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I will now show our experimental results.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294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our experimental setup.</a:t>
            </a:r>
          </a:p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We use 28nm foundry technology to generate the test cases.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[Optional]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training data information table shows the package, range of chip size, power, intermediate metal layer track usage, supply voltage, power pad pitch, and max number of instances.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We generate 150 SOC floorplan designs with different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[Click] </a:t>
            </a:r>
            <a:r>
              <a:rPr lang="en-US" sz="1200" dirty="0"/>
              <a:t>Power distributions, PDN structures, and power pad pitches to train our model.</a:t>
            </a:r>
          </a:p>
          <a:p>
            <a:endParaRPr lang="en-US" sz="1200" dirty="0"/>
          </a:p>
          <a:p>
            <a:r>
              <a:rPr lang="en-US" sz="1200" b="1" dirty="0"/>
              <a:t>[Click] </a:t>
            </a:r>
            <a:r>
              <a:rPr lang="en-US" sz="1200" dirty="0"/>
              <a:t>We use 5 designs for the following experiments. The max number of Nodes is 27 MILLION and the max number of tap</a:t>
            </a:r>
          </a:p>
          <a:p>
            <a:r>
              <a:rPr lang="en-US" dirty="0"/>
              <a:t>Current sources is around 742 THOUSAND.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005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/>
                  <a:t>Experiment 1 shows our model accuracy.</a:t>
                </a:r>
              </a:p>
              <a:p>
                <a:endParaRPr lang="en-US" sz="1200" dirty="0"/>
              </a:p>
              <a:p>
                <a:r>
                  <a:rPr lang="en-US" sz="1200" dirty="0"/>
                  <a:t>Figure (a) and (b) show the golden IR versus predicted IR of training set and testing set, respectively.</a:t>
                </a:r>
              </a:p>
              <a:p>
                <a:endParaRPr lang="en-US" sz="1200" dirty="0"/>
              </a:p>
              <a:p>
                <a:r>
                  <a:rPr lang="en-US" sz="1200" dirty="0"/>
                  <a:t>The middle blue solid line represents a perfect match of predicted IR and golden IR. Our predicted IR errors in training and testing set are within 5mV.</a:t>
                </a:r>
              </a:p>
              <a:p>
                <a:endParaRPr lang="en-US" sz="1200" dirty="0"/>
              </a:p>
              <a:p>
                <a:r>
                  <a:rPr lang="en-US" sz="1200" dirty="0"/>
                  <a:t>From</a:t>
                </a:r>
                <a:r>
                  <a:rPr lang="en-US" sz="1200" baseline="0" dirty="0"/>
                  <a:t> the error distribution, t</a:t>
                </a:r>
                <a:r>
                  <a:rPr lang="en-US" sz="1200" dirty="0"/>
                  <a:t>he mean average error is -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4.26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1200" dirty="0"/>
                  <a:t>mV.</a:t>
                </a:r>
              </a:p>
              <a:p>
                <a:r>
                  <a:rPr lang="en-US" sz="1200" dirty="0"/>
                  <a:t>The standard deviation is 0.52mV. </a:t>
                </a:r>
              </a:p>
              <a:p>
                <a:r>
                  <a:rPr lang="en-US" sz="1200" dirty="0"/>
                  <a:t>99.7% of predicted IR drop errors are smaller than 1.5mV. </a:t>
                </a:r>
              </a:p>
              <a:p>
                <a:endParaRPr lang="en-US" dirty="0"/>
              </a:p>
              <a:p>
                <a:r>
                  <a:rPr lang="en-US" dirty="0"/>
                  <a:t>1 min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/>
                  <a:t>Now I am going to talk about the model accuracy.</a:t>
                </a:r>
              </a:p>
              <a:p>
                <a:endParaRPr lang="en-US" sz="1200" dirty="0"/>
              </a:p>
              <a:p>
                <a:r>
                  <a:rPr lang="en-US" sz="1200" dirty="0"/>
                  <a:t>Figure (a) and (b) show the golden IR versus predicted IR of training set and testing set, respectively.</a:t>
                </a:r>
              </a:p>
              <a:p>
                <a:endParaRPr lang="en-US" sz="1200" dirty="0"/>
              </a:p>
              <a:p>
                <a:r>
                  <a:rPr lang="en-US" sz="1200" dirty="0"/>
                  <a:t>The middle blue solid line represents a perfect match of predicted IR and golden IR. Our predicted IR error in training and testing set are within 5mV.</a:t>
                </a:r>
              </a:p>
              <a:p>
                <a:endParaRPr lang="en-US" sz="1200" dirty="0"/>
              </a:p>
              <a:p>
                <a:r>
                  <a:rPr lang="en-US" sz="1200" dirty="0"/>
                  <a:t>The mean average error is -</a:t>
                </a:r>
                <a:r>
                  <a:rPr lang="en-US" sz="1200" b="0" i="0">
                    <a:latin typeface="Cambria Math" panose="02040503050406030204" pitchFamily="18" charset="0"/>
                  </a:rPr>
                  <a:t>4.26</a:t>
                </a:r>
                <a:r>
                  <a:rPr lang="en-US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×〖10〗^(−3)</a:t>
                </a:r>
                <a:r>
                  <a:rPr lang="en-US" sz="1200" dirty="0"/>
                  <a:t>mV , with standard deviation of 0.52mV. Hence, 99.7% of predicted IR drop values are within the 3-sigma range of +/-1.5mV. </a:t>
                </a:r>
              </a:p>
              <a:p>
                <a:endParaRPr lang="en-US" dirty="0"/>
              </a:p>
              <a:p>
                <a:r>
                  <a:rPr lang="en-US" dirty="0"/>
                  <a:t>1 min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933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/>
                  <a:t>In Experiment 2, [click] We perform </a:t>
                </a:r>
                <a:r>
                  <a:rPr lang="en-US" sz="1200" dirty="0">
                    <a:solidFill>
                      <a:srgbClr val="0070C0"/>
                    </a:solidFill>
                  </a:rPr>
                  <a:t>one incremental modification</a:t>
                </a:r>
                <a:r>
                  <a:rPr lang="en-US" sz="1200" dirty="0"/>
                  <a:t> and validate the predicted IR drop with </a:t>
                </a:r>
                <a:r>
                  <a:rPr lang="en-US" sz="1200" dirty="0" err="1"/>
                  <a:t>RedHawk</a:t>
                </a:r>
                <a:r>
                  <a:rPr lang="en-US" sz="1200" dirty="0"/>
                  <a:t>.</a:t>
                </a:r>
              </a:p>
              <a:p>
                <a:endParaRPr lang="en-US" sz="1200" dirty="0"/>
              </a:p>
              <a:p>
                <a:r>
                  <a:rPr lang="en-US" sz="1200" b="1" dirty="0"/>
                  <a:t>[click] </a:t>
                </a:r>
                <a:r>
                  <a:rPr lang="en-US" sz="1200" dirty="0" err="1"/>
                  <a:t>IncPIRD</a:t>
                </a:r>
                <a:r>
                  <a:rPr lang="en-US" sz="1200" dirty="0"/>
                  <a:t> achieves 22 to 919x speedup compared with from-scratch analysis using the golden IR tool.</a:t>
                </a:r>
              </a:p>
              <a:p>
                <a:r>
                  <a:rPr lang="en-US" sz="1200" b="1" dirty="0"/>
                  <a:t>[click] </a:t>
                </a:r>
                <a:r>
                  <a:rPr lang="en-US" sz="1200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</m:oMath>
                </a14:m>
                <a:r>
                  <a:rPr lang="en-US" sz="1200" dirty="0"/>
                  <a:t> is less than 1mV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1200" dirty="0"/>
                  <a:t> is around 5.07mV</a:t>
                </a:r>
                <a:r>
                  <a:rPr lang="en-US" sz="1200" baseline="0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Since PDN modification needs to recalculate minimum-resistance paths, it takes longer runtime compared to macro/cell block and power pad modifications.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/>
                  <a:t>We perform </a:t>
                </a:r>
                <a:r>
                  <a:rPr lang="en-US" sz="1200" dirty="0">
                    <a:solidFill>
                      <a:srgbClr val="0070C0"/>
                    </a:solidFill>
                  </a:rPr>
                  <a:t>one incremental modification</a:t>
                </a:r>
                <a:r>
                  <a:rPr lang="en-US" sz="1200" dirty="0"/>
                  <a:t> and validate the predicted IR drop with RH.</a:t>
                </a:r>
              </a:p>
              <a:p>
                <a:endParaRPr lang="en-US" sz="1200" dirty="0"/>
              </a:p>
              <a:p>
                <a:r>
                  <a:rPr lang="en-US" sz="1200" dirty="0" err="1"/>
                  <a:t>IncPIRD</a:t>
                </a:r>
                <a:r>
                  <a:rPr lang="en-US" sz="1200" dirty="0"/>
                  <a:t> achieves 22 to 919 speedup compared with the RH.</a:t>
                </a:r>
              </a:p>
              <a:p>
                <a:r>
                  <a:rPr lang="en-US" sz="1200" dirty="0"/>
                  <a:t>The </a:t>
                </a:r>
                <a:r>
                  <a:rPr lang="en-US" sz="1200" i="0">
                    <a:latin typeface="Cambria Math" panose="02040503050406030204" pitchFamily="18" charset="0"/>
                  </a:rPr>
                  <a:t>𝑒_𝑎𝑣𝑔</a:t>
                </a:r>
                <a:r>
                  <a:rPr lang="en-US" sz="1200" dirty="0"/>
                  <a:t> is less than 1mV and </a:t>
                </a:r>
                <a:r>
                  <a:rPr lang="en-US" sz="1200" i="0">
                    <a:latin typeface="Cambria Math" panose="02040503050406030204" pitchFamily="18" charset="0"/>
                  </a:rPr>
                  <a:t>𝑒_𝑚𝑎𝑥</a:t>
                </a:r>
                <a:r>
                  <a:rPr lang="en-US" sz="1200" dirty="0"/>
                  <a:t> is 5.07mV</a:t>
                </a:r>
                <a:r>
                  <a:rPr lang="en-US" sz="1200" baseline="0" dirty="0"/>
                  <a:t> among these 4 test cases with different layout-based modifications.</a:t>
                </a:r>
                <a:endParaRPr lang="en-US" sz="1200" dirty="0"/>
              </a:p>
              <a:p>
                <a:endParaRPr lang="en-US" dirty="0"/>
              </a:p>
              <a:p>
                <a:r>
                  <a:rPr lang="en-US" dirty="0"/>
                  <a:t>Since PDN modification need to recalculate the shortest path resistance, it takes longer runtime compared to macro/cell block and power pad modifications.</a:t>
                </a:r>
              </a:p>
              <a:p>
                <a:endParaRPr lang="en-US" dirty="0"/>
              </a:p>
              <a:p>
                <a:r>
                  <a:rPr lang="en-US" dirty="0"/>
                  <a:t>Next I am going to show </a:t>
                </a:r>
                <a:r>
                  <a:rPr lang="en-US" sz="1200" dirty="0">
                    <a:solidFill>
                      <a:srgbClr val="0070C0"/>
                    </a:solidFill>
                  </a:rPr>
                  <a:t>chain incremental modifications </a:t>
                </a:r>
                <a:r>
                  <a:rPr lang="en-US" sz="1200" dirty="0"/>
                  <a:t>of Design5 result.</a:t>
                </a:r>
              </a:p>
              <a:p>
                <a:endParaRPr lang="en-US" sz="1200" dirty="0"/>
              </a:p>
              <a:p>
                <a:r>
                  <a:rPr lang="en-US" sz="1200" dirty="0"/>
                  <a:t>1 min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064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/>
                  <a:t>Here, we perform four modifications in succession: </a:t>
                </a:r>
                <a:r>
                  <a:rPr lang="en-US" sz="1200" dirty="0">
                    <a:solidFill>
                      <a:srgbClr val="0070C0"/>
                    </a:solidFill>
                  </a:rPr>
                  <a:t>(</a:t>
                </a:r>
                <a:r>
                  <a:rPr lang="en-US" sz="1200" dirty="0" err="1">
                    <a:solidFill>
                      <a:srgbClr val="0070C0"/>
                    </a:solidFill>
                  </a:rPr>
                  <a:t>i</a:t>
                </a:r>
                <a:r>
                  <a:rPr lang="en-US" sz="1200" dirty="0">
                    <a:solidFill>
                      <a:srgbClr val="0070C0"/>
                    </a:solidFill>
                  </a:rPr>
                  <a:t>) change the power of one cell block from 10mW to 100mW, (ii) move a macro, (iii) add a power pad, and (iv) use denser intermediate metal layer.</a:t>
                </a:r>
              </a:p>
              <a:p>
                <a:endParaRPr lang="en-US" sz="1200" dirty="0">
                  <a:solidFill>
                    <a:srgbClr val="0070C0"/>
                  </a:solidFill>
                </a:endParaRPr>
              </a:p>
              <a:p>
                <a:r>
                  <a:rPr lang="en-US" sz="1200" dirty="0"/>
                  <a:t>[click] </a:t>
                </a:r>
                <a:r>
                  <a:rPr lang="en-US" sz="1200" dirty="0" err="1"/>
                  <a:t>IncPIRD</a:t>
                </a:r>
                <a:r>
                  <a:rPr lang="en-US" sz="1200" dirty="0"/>
                  <a:t> achieves 47 to 1112 speedup compared with the golden IR tool to update the IR map after each of these modifications.</a:t>
                </a:r>
              </a:p>
              <a:p>
                <a:r>
                  <a:rPr lang="en-US" sz="1200" dirty="0"/>
                  <a:t>[click] After</a:t>
                </a:r>
                <a:r>
                  <a:rPr lang="en-US" sz="1200" baseline="0" dirty="0"/>
                  <a:t> all four modifications, the final </a:t>
                </a:r>
                <a:r>
                  <a:rPr lang="en-US" sz="1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</m:oMath>
                </a14:m>
                <a:r>
                  <a:rPr lang="en-US" sz="1200" dirty="0"/>
                  <a:t> is less than 1mV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1200" dirty="0"/>
                  <a:t> is</a:t>
                </a:r>
                <a:r>
                  <a:rPr lang="en-US" sz="1200" baseline="0" dirty="0"/>
                  <a:t> less than 3</a:t>
                </a:r>
                <a:r>
                  <a:rPr lang="en-US" sz="1200" dirty="0"/>
                  <a:t>mV</a:t>
                </a:r>
                <a:r>
                  <a:rPr lang="en-US" sz="1200" baseline="0" dirty="0"/>
                  <a:t>.</a:t>
                </a:r>
              </a:p>
              <a:p>
                <a:r>
                  <a:rPr lang="en-US" sz="1200" dirty="0"/>
                  <a:t>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/>
                  <a:t>Here, we perform four modifications in succession: </a:t>
                </a:r>
                <a:r>
                  <a:rPr lang="en-US" sz="1200" dirty="0">
                    <a:solidFill>
                      <a:srgbClr val="0070C0"/>
                    </a:solidFill>
                  </a:rPr>
                  <a:t>(</a:t>
                </a:r>
                <a:r>
                  <a:rPr lang="en-US" sz="1200" dirty="0" err="1">
                    <a:solidFill>
                      <a:srgbClr val="0070C0"/>
                    </a:solidFill>
                  </a:rPr>
                  <a:t>i</a:t>
                </a:r>
                <a:r>
                  <a:rPr lang="en-US" sz="1200" dirty="0">
                    <a:solidFill>
                      <a:srgbClr val="0070C0"/>
                    </a:solidFill>
                  </a:rPr>
                  <a:t>) change the power of one cell block from 10mW to 100mW, (ii) move a macro, (iii) add a power pad, and (iv) use denser intermediate metal layer.</a:t>
                </a:r>
              </a:p>
              <a:p>
                <a:endParaRPr lang="en-US" sz="1200" dirty="0">
                  <a:solidFill>
                    <a:srgbClr val="0070C0"/>
                  </a:solidFill>
                </a:endParaRPr>
              </a:p>
              <a:p>
                <a:r>
                  <a:rPr lang="en-US" sz="1200" dirty="0"/>
                  <a:t>[click] </a:t>
                </a:r>
                <a:r>
                  <a:rPr lang="en-US" sz="1200" dirty="0" err="1"/>
                  <a:t>IncPIRD</a:t>
                </a:r>
                <a:r>
                  <a:rPr lang="en-US" sz="1200" dirty="0"/>
                  <a:t> achieves 47 to 1112 speedup compared with RH.</a:t>
                </a:r>
              </a:p>
              <a:p>
                <a:r>
                  <a:rPr lang="en-US" sz="1200" dirty="0"/>
                  <a:t>[click] The </a:t>
                </a:r>
                <a:r>
                  <a:rPr lang="en-US" sz="1200" i="0">
                    <a:latin typeface="Cambria Math" panose="02040503050406030204" pitchFamily="18" charset="0"/>
                  </a:rPr>
                  <a:t>𝑒_𝑎𝑣𝑔</a:t>
                </a:r>
                <a:r>
                  <a:rPr lang="en-US" sz="1200" dirty="0"/>
                  <a:t> is less than 1mV and </a:t>
                </a:r>
                <a:r>
                  <a:rPr lang="en-US" sz="1200" i="0">
                    <a:latin typeface="Cambria Math" panose="02040503050406030204" pitchFamily="18" charset="0"/>
                  </a:rPr>
                  <a:t>𝑒_𝑚𝑎𝑥</a:t>
                </a:r>
                <a:r>
                  <a:rPr lang="en-US" sz="1200" dirty="0"/>
                  <a:t> is</a:t>
                </a:r>
                <a:r>
                  <a:rPr lang="en-US" sz="1200" baseline="0" dirty="0"/>
                  <a:t> less than 3</a:t>
                </a:r>
                <a:r>
                  <a:rPr lang="en-US" sz="1200" dirty="0"/>
                  <a:t>mV</a:t>
                </a:r>
                <a:r>
                  <a:rPr lang="en-US" sz="1200" baseline="0" dirty="0"/>
                  <a:t>.</a:t>
                </a:r>
              </a:p>
              <a:p>
                <a:r>
                  <a:rPr lang="en-US" sz="1200" dirty="0"/>
                  <a:t> 20 sec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757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In Experiment 3, we vary the (1) power, (2) intermediate metal layer track usage, and (3) power pad pitch to test the robustness of our model.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The range of values for each feature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is</a:t>
                </a:r>
                <a:r>
                  <a:rPr lang="en-US" sz="2400" baseline="0" dirty="0"/>
                  <a:t> found </a:t>
                </a:r>
                <a:r>
                  <a:rPr lang="en-US" sz="2400" dirty="0"/>
                  <a:t>from the designs in training set. </a:t>
                </a:r>
              </a:p>
              <a:p>
                <a:r>
                  <a:rPr lang="en-US" sz="2000" dirty="0"/>
                  <a:t>If the input feature of the changed design is within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b="1" dirty="0"/>
                  <a:t>[Click]</a:t>
                </a:r>
                <a:r>
                  <a:rPr lang="en-US" sz="2000" b="1" baseline="0" dirty="0"/>
                  <a:t> </a:t>
                </a:r>
                <a:r>
                  <a:rPr lang="en-US" sz="2000" b="1" dirty="0"/>
                  <a:t> </a:t>
                </a:r>
                <a:r>
                  <a:rPr lang="en-US" sz="2000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𝑓𝑒𝑎𝑡𝑢𝑟𝑒</m:t>
                        </m:r>
                      </m:sub>
                    </m:sSub>
                  </m:oMath>
                </a14:m>
                <a:r>
                  <a:rPr lang="en-US" sz="2000" dirty="0"/>
                  <a:t> is zero</a:t>
                </a:r>
              </a:p>
              <a:p>
                <a:r>
                  <a:rPr lang="en-US" sz="2000" dirty="0"/>
                  <a:t>If the input feature of the changed design is outside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000" dirty="0"/>
              </a:p>
              <a:p>
                <a:r>
                  <a:rPr lang="en-US" sz="2000" b="1" dirty="0"/>
                  <a:t>[Click]</a:t>
                </a:r>
                <a:r>
                  <a:rPr lang="zh-TW" altLang="en-US" sz="2000" b="1" dirty="0"/>
                  <a:t>  </a:t>
                </a:r>
                <a:r>
                  <a:rPr lang="en-US" altLang="zh-TW" sz="2000" dirty="0"/>
                  <a:t>The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𝑓𝑒𝑎𝑡𝑢𝑟𝑒</m:t>
                        </m:r>
                      </m:sub>
                    </m:sSub>
                  </m:oMath>
                </a14:m>
                <a:r>
                  <a:rPr lang="en-US" sz="2000" dirty="0"/>
                  <a:t> equals the distance of the input feature to closest end point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000" dirty="0"/>
                  <a:t>.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To understand when will we update the model, we vary the (1) power, (2) intermediate metal layer track usage, and (3) power pad pitch to test the robustness of our model.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The range of values for each feature </a:t>
                </a:r>
                <a:r>
                  <a:rPr lang="en-US" sz="2400" b="0" i="0">
                    <a:latin typeface="Cambria Math" panose="02040503050406030204" pitchFamily="18" charset="0"/>
                  </a:rPr>
                  <a:t>𝑅_𝑓</a:t>
                </a:r>
                <a:r>
                  <a:rPr lang="en-US" sz="2400" dirty="0"/>
                  <a:t> are</a:t>
                </a:r>
                <a:r>
                  <a:rPr lang="en-US" sz="2400" baseline="0" dirty="0"/>
                  <a:t> found </a:t>
                </a:r>
                <a:r>
                  <a:rPr lang="en-US" sz="2400" dirty="0"/>
                  <a:t>from the designs in training set. </a:t>
                </a:r>
              </a:p>
              <a:p>
                <a:r>
                  <a:rPr lang="en-US" sz="2000" dirty="0"/>
                  <a:t>If the input feature of the changed design is (1) within </a:t>
                </a:r>
                <a:r>
                  <a:rPr lang="en-US" sz="2000" i="0">
                    <a:latin typeface="Cambria Math" panose="02040503050406030204" pitchFamily="18" charset="0"/>
                  </a:rPr>
                  <a:t>𝑅_𝑓</a:t>
                </a:r>
                <a:r>
                  <a:rPr lang="en-US" sz="2000" dirty="0"/>
                  <a:t> =&gt; </a:t>
                </a:r>
                <a:r>
                  <a:rPr lang="en-US" sz="20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𝛿_</a:t>
                </a:r>
                <a:r>
                  <a:rPr lang="en-US" sz="20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𝑓𝑒𝑎𝑡𝑢𝑟𝑒</a:t>
                </a:r>
                <a:r>
                  <a:rPr lang="en-US" sz="2000" dirty="0"/>
                  <a:t> is zero; (2) outside of </a:t>
                </a:r>
                <a:r>
                  <a:rPr lang="en-US" sz="2000" i="0">
                    <a:latin typeface="Cambria Math" panose="02040503050406030204" pitchFamily="18" charset="0"/>
                  </a:rPr>
                  <a:t>𝑅_𝑓  </a:t>
                </a:r>
                <a:r>
                  <a:rPr lang="en-US" sz="2000" dirty="0"/>
                  <a:t>=&gt; </a:t>
                </a:r>
                <a:r>
                  <a:rPr lang="en-US" sz="20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𝛿_𝑓𝑒𝑎𝑡𝑢𝑟𝑒</a:t>
                </a:r>
                <a:r>
                  <a:rPr lang="en-US" sz="2000" dirty="0"/>
                  <a:t> equals the distance of the input feature to closest end point of </a:t>
                </a:r>
                <a:r>
                  <a:rPr lang="en-US" sz="2000" i="0">
                    <a:latin typeface="Cambria Math" panose="02040503050406030204" pitchFamily="18" charset="0"/>
                  </a:rPr>
                  <a:t>𝑅_𝑓</a:t>
                </a:r>
                <a:r>
                  <a:rPr lang="en-US" sz="2000" dirty="0"/>
                  <a:t>. </a:t>
                </a:r>
              </a:p>
              <a:p>
                <a:r>
                  <a:rPr lang="en-US" sz="2400" dirty="0"/>
                  <a:t>The </a:t>
                </a:r>
                <a:r>
                  <a:rPr lang="en-US" sz="2400" b="0" i="0">
                    <a:latin typeface="Cambria Math" panose="02040503050406030204" pitchFamily="18" charset="0"/>
                  </a:rPr>
                  <a:t>𝐿_</a:t>
                </a:r>
                <a:r>
                  <a:rPr lang="en-US" sz="24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∞</a:t>
                </a:r>
                <a:r>
                  <a:rPr lang="en-US" sz="2400" dirty="0"/>
                  <a:t> norm of feature delta vectors is used to determine </a:t>
                </a:r>
                <a:r>
                  <a:rPr lang="en-US" sz="2400" dirty="0">
                    <a:solidFill>
                      <a:srgbClr val="0000B2"/>
                    </a:solidFill>
                  </a:rPr>
                  <a:t>model update constraints</a:t>
                </a:r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The figures show varying power, intermediate metal layer track usage and power pad pitch respectively. </a:t>
                </a:r>
              </a:p>
              <a:p>
                <a:r>
                  <a:rPr lang="en-US" sz="2400" dirty="0"/>
                  <a:t>As the maximum error goes up, the delta Pulldown and Pullup are also growing.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We use 5mV maximum error as our threshold, and we can get the delta Pullup component and Pulldown component constraints as follows.  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1800" b="0" i="0">
                    <a:latin typeface="Cambria Math" panose="02040503050406030204" pitchFamily="18" charset="0"/>
                  </a:rPr>
                  <a:t>𝐶𝑜𝑛𝑠𝑡𝑟𝑎𝑖𝑛𝑡 1: </a:t>
                </a:r>
                <a:r>
                  <a:rPr lang="en-US" sz="18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𝛿_(〖</a:t>
                </a:r>
                <a:r>
                  <a:rPr lang="en-US" sz="1800" i="0">
                    <a:latin typeface="Cambria Math" panose="02040503050406030204" pitchFamily="18" charset="0"/>
                  </a:rPr>
                  <a:t>𝑃𝐶〗_𝑑𝑜𝑤𝑛 )&lt;0.0025</a:t>
                </a:r>
                <a:endParaRPr lang="en-US" sz="1800" dirty="0"/>
              </a:p>
              <a:p>
                <a:pPr lvl="1">
                  <a:lnSpc>
                    <a:spcPct val="110000"/>
                  </a:lnSpc>
                </a:pPr>
                <a:r>
                  <a:rPr lang="en-US" sz="1800" b="0" i="0">
                    <a:latin typeface="Cambria Math" panose="02040503050406030204" pitchFamily="18" charset="0"/>
                  </a:rPr>
                  <a:t>𝐶𝑜𝑛𝑠𝑡𝑟𝑎𝑖𝑛𝑡 2: </a:t>
                </a:r>
                <a:r>
                  <a:rPr lang="en-US" sz="18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𝛿_(〖</a:t>
                </a:r>
                <a:r>
                  <a:rPr lang="en-US" sz="1800" i="0">
                    <a:latin typeface="Cambria Math" panose="02040503050406030204" pitchFamily="18" charset="0"/>
                  </a:rPr>
                  <a:t>𝑃𝐶〗_𝑢𝑝 )&lt;0.4375</a:t>
                </a:r>
                <a:endParaRPr lang="en-US" sz="1800" dirty="0"/>
              </a:p>
              <a:p>
                <a:r>
                  <a:rPr lang="en-US" dirty="0"/>
                  <a:t>These two constraints are used to determine whether we need to update our model or not in the prediction flow.</a:t>
                </a:r>
              </a:p>
              <a:p>
                <a:endParaRPr lang="en-US" dirty="0"/>
              </a:p>
              <a:p>
                <a:r>
                  <a:rPr lang="en-US" dirty="0"/>
                  <a:t>2mins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315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The figures show varying power, intermediate metal layer track usage and power pad pitch respectively. </a:t>
                </a:r>
              </a:p>
              <a:p>
                <a:r>
                  <a:rPr lang="en-US" sz="2400" dirty="0"/>
                  <a:t>From varying power and power pad pitch experiment, when the maximum absolute error goes up, the delta Pulldown and Pullup are also growing.</a:t>
                </a:r>
              </a:p>
              <a:p>
                <a:r>
                  <a:rPr lang="en-US" sz="2400" dirty="0"/>
                  <a:t>The impact of different track usage of intermediate layer on our model accuracy is not so obvious.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Using 5mV as max error tolerance, we can observe the corresponding delta Pulldown and Pullup components in these three cases. </a:t>
                </a:r>
              </a:p>
              <a:p>
                <a:r>
                  <a:rPr lang="en-US" sz="2400" dirty="0"/>
                  <a:t>We pick the minimum delta Pulldown and Pullup component value among the three cases for </a:t>
                </a:r>
                <a:r>
                  <a:rPr lang="en-US" sz="2400" b="1" dirty="0"/>
                  <a:t>our model update condition.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To understand when will we update the model, we vary the (1) power, (2) intermediate metal layer track usage, and (3) power pad pitch to test the robustness of our model.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The range of values for each feature </a:t>
                </a:r>
                <a:r>
                  <a:rPr lang="en-US" sz="2400" b="0" i="0">
                    <a:latin typeface="Cambria Math" panose="02040503050406030204" pitchFamily="18" charset="0"/>
                  </a:rPr>
                  <a:t>𝑅_𝑓</a:t>
                </a:r>
                <a:r>
                  <a:rPr lang="en-US" sz="2400" dirty="0"/>
                  <a:t> are</a:t>
                </a:r>
                <a:r>
                  <a:rPr lang="en-US" sz="2400" baseline="0" dirty="0"/>
                  <a:t> found </a:t>
                </a:r>
                <a:r>
                  <a:rPr lang="en-US" sz="2400" dirty="0"/>
                  <a:t>from the designs in training set. </a:t>
                </a:r>
              </a:p>
              <a:p>
                <a:r>
                  <a:rPr lang="en-US" sz="2000" dirty="0"/>
                  <a:t>If the input feature of the changed design is (1) within </a:t>
                </a:r>
                <a:r>
                  <a:rPr lang="en-US" sz="2000" i="0">
                    <a:latin typeface="Cambria Math" panose="02040503050406030204" pitchFamily="18" charset="0"/>
                  </a:rPr>
                  <a:t>𝑅_𝑓</a:t>
                </a:r>
                <a:r>
                  <a:rPr lang="en-US" sz="2000" dirty="0"/>
                  <a:t> =&gt; </a:t>
                </a:r>
                <a:r>
                  <a:rPr lang="en-US" sz="20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𝛿_</a:t>
                </a:r>
                <a:r>
                  <a:rPr lang="en-US" sz="20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𝑓𝑒𝑎𝑡𝑢𝑟𝑒</a:t>
                </a:r>
                <a:r>
                  <a:rPr lang="en-US" sz="2000" dirty="0"/>
                  <a:t> is zero; (2) outside of </a:t>
                </a:r>
                <a:r>
                  <a:rPr lang="en-US" sz="2000" i="0">
                    <a:latin typeface="Cambria Math" panose="02040503050406030204" pitchFamily="18" charset="0"/>
                  </a:rPr>
                  <a:t>𝑅_𝑓  </a:t>
                </a:r>
                <a:r>
                  <a:rPr lang="en-US" sz="2000" dirty="0"/>
                  <a:t>=&gt; </a:t>
                </a:r>
                <a:r>
                  <a:rPr lang="en-US" sz="20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𝛿_𝑓𝑒𝑎𝑡𝑢𝑟𝑒</a:t>
                </a:r>
                <a:r>
                  <a:rPr lang="en-US" sz="2000" dirty="0"/>
                  <a:t> equals the distance of the input feature to closest end point of </a:t>
                </a:r>
                <a:r>
                  <a:rPr lang="en-US" sz="2000" i="0">
                    <a:latin typeface="Cambria Math" panose="02040503050406030204" pitchFamily="18" charset="0"/>
                  </a:rPr>
                  <a:t>𝑅_𝑓</a:t>
                </a:r>
                <a:r>
                  <a:rPr lang="en-US" sz="2000" dirty="0"/>
                  <a:t>. </a:t>
                </a:r>
              </a:p>
              <a:p>
                <a:r>
                  <a:rPr lang="en-US" sz="2400" dirty="0"/>
                  <a:t>The </a:t>
                </a:r>
                <a:r>
                  <a:rPr lang="en-US" sz="2400" b="0" i="0">
                    <a:latin typeface="Cambria Math" panose="02040503050406030204" pitchFamily="18" charset="0"/>
                  </a:rPr>
                  <a:t>𝐿_</a:t>
                </a:r>
                <a:r>
                  <a:rPr lang="en-US" sz="24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∞</a:t>
                </a:r>
                <a:r>
                  <a:rPr lang="en-US" sz="2400" dirty="0"/>
                  <a:t> norm of feature delta vectors is used to determine </a:t>
                </a:r>
                <a:r>
                  <a:rPr lang="en-US" sz="2400" dirty="0">
                    <a:solidFill>
                      <a:srgbClr val="0000B2"/>
                    </a:solidFill>
                  </a:rPr>
                  <a:t>model update constraints</a:t>
                </a:r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The figures show varying power, intermediate metal layer track usage and power pad pitch respectively. </a:t>
                </a:r>
              </a:p>
              <a:p>
                <a:r>
                  <a:rPr lang="en-US" sz="2400" dirty="0"/>
                  <a:t>As the maximum error goes up, the delta Pulldown and Pullup are also growing.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We use 5mV maximum error as our threshold, and we can get the delta Pullup component and Pulldown component constraints as follows.  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1800" b="0" i="0">
                    <a:latin typeface="Cambria Math" panose="02040503050406030204" pitchFamily="18" charset="0"/>
                  </a:rPr>
                  <a:t>𝐶𝑜𝑛𝑠𝑡𝑟𝑎𝑖𝑛𝑡 1: </a:t>
                </a:r>
                <a:r>
                  <a:rPr lang="en-US" sz="18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𝛿_(〖</a:t>
                </a:r>
                <a:r>
                  <a:rPr lang="en-US" sz="1800" i="0">
                    <a:latin typeface="Cambria Math" panose="02040503050406030204" pitchFamily="18" charset="0"/>
                  </a:rPr>
                  <a:t>𝑃𝐶〗_𝑑𝑜𝑤𝑛 )&lt;0.0025</a:t>
                </a:r>
                <a:endParaRPr lang="en-US" sz="1800" dirty="0"/>
              </a:p>
              <a:p>
                <a:pPr lvl="1">
                  <a:lnSpc>
                    <a:spcPct val="110000"/>
                  </a:lnSpc>
                </a:pPr>
                <a:r>
                  <a:rPr lang="en-US" sz="1800" b="0" i="0">
                    <a:latin typeface="Cambria Math" panose="02040503050406030204" pitchFamily="18" charset="0"/>
                  </a:rPr>
                  <a:t>𝐶𝑜𝑛𝑠𝑡𝑟𝑎𝑖𝑛𝑡 2: </a:t>
                </a:r>
                <a:r>
                  <a:rPr lang="en-US" sz="18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𝛿_(〖</a:t>
                </a:r>
                <a:r>
                  <a:rPr lang="en-US" sz="1800" i="0">
                    <a:latin typeface="Cambria Math" panose="02040503050406030204" pitchFamily="18" charset="0"/>
                  </a:rPr>
                  <a:t>𝑃𝐶〗_𝑢𝑝 )&lt;0.4375</a:t>
                </a:r>
                <a:endParaRPr lang="en-US" sz="1800" dirty="0"/>
              </a:p>
              <a:p>
                <a:r>
                  <a:rPr lang="en-US" dirty="0"/>
                  <a:t>These two constraints are used to determine whether we need to update our model or not in the prediction flow.</a:t>
                </a:r>
              </a:p>
              <a:p>
                <a:endParaRPr lang="en-US" dirty="0"/>
              </a:p>
              <a:p>
                <a:r>
                  <a:rPr lang="en-US" dirty="0"/>
                  <a:t>2mins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969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In our </a:t>
            </a:r>
            <a:r>
              <a:rPr lang="en-US" sz="1200" b="1" dirty="0"/>
              <a:t>last</a:t>
            </a:r>
            <a:r>
              <a:rPr lang="en-US" sz="1200" dirty="0"/>
              <a:t> experiment, which is Experiment 4, we try to confirm the ability to predict incremental IR drop in new designs </a:t>
            </a:r>
            <a:r>
              <a:rPr lang="en-US" sz="1200" dirty="0">
                <a:solidFill>
                  <a:srgbClr val="0000B2"/>
                </a:solidFill>
              </a:rPr>
              <a:t>without retraining our model.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r>
              <a:rPr lang="en-US" sz="1200" dirty="0"/>
              <a:t>We generate 30 different non-uniform power distribution and 30 uniform power distribution test designs to test our model.</a:t>
            </a:r>
          </a:p>
          <a:p>
            <a:endParaRPr lang="en-US" sz="1200" dirty="0"/>
          </a:p>
          <a:p>
            <a:r>
              <a:rPr lang="en-US" sz="1200" b="1" dirty="0"/>
              <a:t>[Point] </a:t>
            </a:r>
            <a:r>
              <a:rPr lang="en-US" sz="1200" dirty="0"/>
              <a:t>From the figures, when the maximum absolute error exceeds 5mV, the delta Pullup and Pulldown components also exceed the model update condition.</a:t>
            </a:r>
          </a:p>
          <a:p>
            <a:endParaRPr lang="en-US" sz="1200" dirty="0"/>
          </a:p>
          <a:p>
            <a:r>
              <a:rPr lang="en-US" sz="1200" dirty="0"/>
              <a:t>Our model is quite robust as long as the new extracted features satisfy the </a:t>
            </a:r>
            <a:r>
              <a:rPr lang="en-US" sz="1200" b="1" dirty="0">
                <a:solidFill>
                  <a:srgbClr val="0000B2"/>
                </a:solidFill>
              </a:rPr>
              <a:t>model update condition</a:t>
            </a:r>
          </a:p>
          <a:p>
            <a:endParaRPr lang="en-US" sz="1200" dirty="0">
              <a:solidFill>
                <a:srgbClr val="0000B2"/>
              </a:solidFill>
            </a:endParaRPr>
          </a:p>
          <a:p>
            <a:r>
              <a:rPr lang="en-US" sz="1200" dirty="0">
                <a:solidFill>
                  <a:srgbClr val="0000B2"/>
                </a:solidFill>
              </a:rPr>
              <a:t>20:32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261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now conclude my talk.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29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My work addresses the challenge of INCREMENTAL IR analysis.</a:t>
            </a:r>
          </a:p>
          <a:p>
            <a:r>
              <a:rPr lang="en-US" dirty="0"/>
              <a:t>In SOCs such as from companies like Apple, required PPA depends on </a:t>
            </a:r>
            <a:r>
              <a:rPr lang="en-US" b="1" dirty="0"/>
              <a:t>[CLICK] </a:t>
            </a:r>
            <a:r>
              <a:rPr lang="en-US" dirty="0"/>
              <a:t>MANY ITERATIONS</a:t>
            </a:r>
          </a:p>
          <a:p>
            <a:r>
              <a:rPr lang="en-US" altLang="zh-TW" dirty="0"/>
              <a:t>among PDN design, IR analysis, and </a:t>
            </a:r>
            <a:r>
              <a:rPr lang="en-US" altLang="zh-TW" dirty="0" err="1"/>
              <a:t>Floorplaning</a:t>
            </a:r>
            <a:r>
              <a:rPr lang="en-US" altLang="zh-TW" dirty="0"/>
              <a:t>/Placement.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 The challenge </a:t>
            </a:r>
            <a:r>
              <a:rPr lang="en-US" dirty="0"/>
              <a:t>is to reduce the time of this loop, to allow more design optimization and better convergence in the schedule. So, we want </a:t>
            </a:r>
            <a:r>
              <a:rPr lang="en-US" b="1" dirty="0"/>
              <a:t>fast and accurate incremental IR prediction </a:t>
            </a:r>
            <a:r>
              <a:rPr lang="en-US" dirty="0"/>
              <a:t>.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95F73-ECBE-4053-B154-643031F57B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91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We propose </a:t>
            </a:r>
            <a:r>
              <a:rPr lang="en-US" sz="2400" b="1" dirty="0"/>
              <a:t>a learning-based incremental IR drop prediction method</a:t>
            </a:r>
            <a:r>
              <a:rPr lang="en-US" sz="2400" dirty="0"/>
              <a:t> based on </a:t>
            </a:r>
            <a:r>
              <a:rPr lang="en-US" sz="2400" b="1" dirty="0">
                <a:solidFill>
                  <a:srgbClr val="FF0000"/>
                </a:solidFill>
              </a:rPr>
              <a:t>electrical and structural features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Compared to a golden commercial IR analysis tool, </a:t>
            </a:r>
            <a:r>
              <a:rPr lang="en-US" sz="2400" dirty="0" err="1"/>
              <a:t>IncPIRD</a:t>
            </a:r>
            <a:r>
              <a:rPr lang="en-US" sz="2400" dirty="0"/>
              <a:t> achieves 22-1000X speedup with average error less than 1mV and maximum error around 5mV in our studies.</a:t>
            </a:r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We propose a model update condition to improve the robustness of our model.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There are two main directions for future works. </a:t>
            </a:r>
          </a:p>
          <a:p>
            <a:endParaRPr lang="en-US" sz="2400" dirty="0"/>
          </a:p>
          <a:p>
            <a:r>
              <a:rPr lang="en-US" sz="2400" b="1" dirty="0"/>
              <a:t>The first one </a:t>
            </a:r>
            <a:r>
              <a:rPr lang="en-US" sz="2400" dirty="0"/>
              <a:t>is Improvement of accuracy and speed.  This can certainly include more research on machine learning techniques, and industry platforms such as ANSYS’s </a:t>
            </a:r>
            <a:r>
              <a:rPr lang="en-US" sz="2400" dirty="0" err="1"/>
              <a:t>SeaScape</a:t>
            </a:r>
            <a:r>
              <a:rPr lang="en-US" sz="2400" dirty="0"/>
              <a:t> big data framework look really interesting to us for this.</a:t>
            </a:r>
          </a:p>
          <a:p>
            <a:endParaRPr lang="en-US" sz="2400" dirty="0"/>
          </a:p>
          <a:p>
            <a:r>
              <a:rPr lang="en-US" sz="2400" b="1" dirty="0"/>
              <a:t>The second one </a:t>
            </a:r>
            <a:r>
              <a:rPr lang="en-US" sz="2400" dirty="0"/>
              <a:t>is extension of this work to dynamic voltage drop prediction, which we know is a much harder prediction problem.</a:t>
            </a:r>
            <a:endParaRPr lang="en-US" sz="6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146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your attention!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22:00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28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the </a:t>
            </a:r>
            <a:r>
              <a:rPr lang="en-US" b="1" dirty="0"/>
              <a:t>LAYOUT</a:t>
            </a:r>
            <a:r>
              <a:rPr lang="en-US" dirty="0"/>
              <a:t> perspective, power is delivered from flip-chip package through power bumps, to transistors – through the PDN mesh.</a:t>
            </a:r>
          </a:p>
          <a:p>
            <a:endParaRPr lang="en-US" dirty="0"/>
          </a:p>
          <a:p>
            <a:r>
              <a:rPr lang="en-US" dirty="0"/>
              <a:t>From the </a:t>
            </a:r>
            <a:r>
              <a:rPr lang="en-US" b="1" dirty="0"/>
              <a:t>SIMULATION</a:t>
            </a:r>
            <a:r>
              <a:rPr lang="en-US" dirty="0"/>
              <a:t> perspective, resistances are extracted from metal segments and tap current sources are modeled from cell/macro blocks. </a:t>
            </a:r>
          </a:p>
          <a:p>
            <a:r>
              <a:rPr lang="en-US" b="1" dirty="0"/>
              <a:t>KCL, KVL, and branch equations </a:t>
            </a:r>
            <a:r>
              <a:rPr lang="en-US" dirty="0"/>
              <a:t>in the circuit network give us the </a:t>
            </a:r>
            <a:r>
              <a:rPr lang="en-US" b="1" dirty="0"/>
              <a:t>[CLICK]</a:t>
            </a:r>
            <a:r>
              <a:rPr lang="en-US" dirty="0"/>
              <a:t> </a:t>
            </a:r>
            <a:r>
              <a:rPr lang="en-US" b="1" dirty="0"/>
              <a:t>Modified Nodal Analysis system equations,  </a:t>
            </a:r>
            <a:r>
              <a:rPr lang="en-US" b="1" dirty="0" err="1"/>
              <a:t>Gx</a:t>
            </a:r>
            <a:r>
              <a:rPr lang="en-US" b="1" dirty="0"/>
              <a:t>=b. </a:t>
            </a:r>
          </a:p>
          <a:p>
            <a:endParaRPr lang="en-US" b="1" dirty="0"/>
          </a:p>
          <a:p>
            <a:r>
              <a:rPr lang="en-US" dirty="0"/>
              <a:t>Here, </a:t>
            </a:r>
            <a:r>
              <a:rPr lang="en-US" b="1" dirty="0"/>
              <a:t>G</a:t>
            </a:r>
            <a:r>
              <a:rPr lang="en-US" dirty="0"/>
              <a:t> is the </a:t>
            </a:r>
            <a:r>
              <a:rPr lang="en-US" dirty="0" err="1"/>
              <a:t>NxN</a:t>
            </a:r>
            <a:r>
              <a:rPr lang="en-US" dirty="0"/>
              <a:t> conductance matrix, </a:t>
            </a:r>
            <a:r>
              <a:rPr lang="en-US" b="1" dirty="0"/>
              <a:t>x</a:t>
            </a:r>
            <a:r>
              <a:rPr lang="en-US" dirty="0"/>
              <a:t> is the nodal voltage vector,  and </a:t>
            </a:r>
            <a:r>
              <a:rPr lang="en-US" b="1" dirty="0"/>
              <a:t>b</a:t>
            </a:r>
            <a:r>
              <a:rPr lang="en-US" dirty="0"/>
              <a:t> is the current source vector.</a:t>
            </a:r>
          </a:p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SO:  HOW do physical designers fix IR drop violations?  Let’s look at these methods briefly.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1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07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an IR Drop Map, </a:t>
            </a:r>
            <a:r>
              <a:rPr lang="en-US" b="1" dirty="0"/>
              <a:t>aggressor macro/cell block movement or change </a:t>
            </a:r>
            <a:r>
              <a:rPr lang="en-US" dirty="0"/>
              <a:t>can mitigate the worst IR drop. </a:t>
            </a:r>
          </a:p>
          <a:p>
            <a:endParaRPr lang="en-US" dirty="0"/>
          </a:p>
          <a:p>
            <a:r>
              <a:rPr lang="en-US" dirty="0"/>
              <a:t>[Click] This is </a:t>
            </a:r>
            <a:r>
              <a:rPr lang="en-US" b="1" dirty="0"/>
              <a:t>[POINT TO SLIDE] </a:t>
            </a:r>
            <a:r>
              <a:rPr lang="en-US" dirty="0"/>
              <a:t>because the </a:t>
            </a:r>
            <a:r>
              <a:rPr lang="en-US" b="1" dirty="0"/>
              <a:t>LOCATION or VALUE </a:t>
            </a:r>
            <a:r>
              <a:rPr lang="en-US" dirty="0"/>
              <a:t>of </a:t>
            </a:r>
            <a:r>
              <a:rPr lang="en-US" b="1" dirty="0"/>
              <a:t>tap current sources </a:t>
            </a:r>
            <a:r>
              <a:rPr lang="en-US" dirty="0"/>
              <a:t>will be changed.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95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there are available interconnect resources, designers can change the PDN to a denser grid. </a:t>
            </a:r>
          </a:p>
          <a:p>
            <a:r>
              <a:rPr lang="en-US" dirty="0"/>
              <a:t>[Click] This changes the </a:t>
            </a:r>
            <a:r>
              <a:rPr lang="en-US" b="1" dirty="0"/>
              <a:t>resistance network </a:t>
            </a:r>
            <a:r>
              <a:rPr lang="en-US" dirty="0"/>
              <a:t>in the </a:t>
            </a:r>
            <a:r>
              <a:rPr lang="en-US" b="1" dirty="0"/>
              <a:t>simulation view.</a:t>
            </a:r>
          </a:p>
          <a:p>
            <a:r>
              <a:rPr lang="en-US" b="1" dirty="0"/>
              <a:t>And, it also</a:t>
            </a:r>
            <a:r>
              <a:rPr lang="en-US" dirty="0"/>
              <a:t> </a:t>
            </a:r>
            <a:r>
              <a:rPr lang="en-US" b="1" dirty="0"/>
              <a:t>increases</a:t>
            </a:r>
            <a:r>
              <a:rPr lang="en-US" dirty="0"/>
              <a:t> the </a:t>
            </a:r>
            <a:r>
              <a:rPr lang="en-US" b="1" dirty="0"/>
              <a:t>dimension of the conductance matrix, 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43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Last, the designer can assign an additional power bump </a:t>
            </a:r>
            <a:r>
              <a:rPr lang="en-US" dirty="0"/>
              <a:t>near the IR hotspot if there is an available bump.</a:t>
            </a:r>
          </a:p>
          <a:p>
            <a:endParaRPr lang="en-US" dirty="0"/>
          </a:p>
          <a:p>
            <a:r>
              <a:rPr lang="en-US" dirty="0"/>
              <a:t>[Click] This will change the voltage source location, conductance matrix, and current source vector as well.</a:t>
            </a:r>
          </a:p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OUR GOAL is to predict the new IR drop map after any of these layout-based IR fixing techniques.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33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Here is our problem statement. </a:t>
            </a:r>
          </a:p>
          <a:p>
            <a:endParaRPr lang="en-US" dirty="0"/>
          </a:p>
          <a:p>
            <a:r>
              <a:rPr lang="en-US" b="1" dirty="0"/>
              <a:t>We are GIVEN:</a:t>
            </a:r>
            <a:r>
              <a:rPr lang="en-US" dirty="0"/>
              <a:t> LEF, DEF, current distribution, and ANSYS </a:t>
            </a:r>
            <a:r>
              <a:rPr lang="en-US" dirty="0" err="1"/>
              <a:t>RedHawk</a:t>
            </a:r>
            <a:r>
              <a:rPr lang="en-US" dirty="0"/>
              <a:t> technology file, </a:t>
            </a:r>
            <a:r>
              <a:rPr lang="en-US" dirty="0" err="1"/>
              <a:t>RedHawk</a:t>
            </a:r>
            <a:r>
              <a:rPr lang="en-US" dirty="0"/>
              <a:t> IR drop file, power pad file of floorplan.</a:t>
            </a:r>
          </a:p>
          <a:p>
            <a:endParaRPr lang="en-US" dirty="0"/>
          </a:p>
          <a:p>
            <a:r>
              <a:rPr lang="en-US" b="1" dirty="0"/>
              <a:t>[CLICK] </a:t>
            </a:r>
            <a:r>
              <a:rPr lang="en-US" dirty="0"/>
              <a:t>We </a:t>
            </a:r>
            <a:r>
              <a:rPr lang="en-US" b="1" dirty="0"/>
              <a:t>WANT TO PREDICT the updated STATIC IR MAP.  </a:t>
            </a:r>
            <a:r>
              <a:rPr lang="en-US" b="0" dirty="0"/>
              <a:t>To do this, we e</a:t>
            </a:r>
            <a:r>
              <a:rPr lang="en-US" dirty="0"/>
              <a:t>xtract features from the input and train a  learning-based model.  Specifically, our work uses the </a:t>
            </a:r>
            <a:r>
              <a:rPr lang="en-US" dirty="0" err="1"/>
              <a:t>XGBoost</a:t>
            </a:r>
            <a:r>
              <a:rPr lang="en-US" dirty="0"/>
              <a:t> package.</a:t>
            </a:r>
          </a:p>
          <a:p>
            <a:endParaRPr lang="en-US" dirty="0"/>
          </a:p>
          <a:p>
            <a:r>
              <a:rPr lang="en-US" b="1" dirty="0"/>
              <a:t>[CLICK] FINALLY, the OUTPUT </a:t>
            </a:r>
            <a:r>
              <a:rPr lang="en-US" dirty="0"/>
              <a:t>will be a </a:t>
            </a:r>
            <a:r>
              <a:rPr lang="en-US" b="1" dirty="0"/>
              <a:t>MAP </a:t>
            </a:r>
            <a:r>
              <a:rPr lang="en-US" b="0" dirty="0"/>
              <a:t>of</a:t>
            </a:r>
            <a:r>
              <a:rPr lang="en-US" dirty="0"/>
              <a:t> </a:t>
            </a:r>
            <a:r>
              <a:rPr lang="en-US" b="1" dirty="0"/>
              <a:t>updated static IR drop</a:t>
            </a:r>
            <a:r>
              <a:rPr lang="en-US" dirty="0"/>
              <a:t> for each power node that had tap current source attached. 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13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Let me now say a bit about related works, and how our work is DIFFERENT.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29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00237"/>
            <a:ext cx="10363200" cy="1143000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altLang="ko-KR" dirty="0"/>
              <a:t>Click to edit Master title style</a:t>
            </a:r>
          </a:p>
        </p:txBody>
      </p:sp>
      <p:sp>
        <p:nvSpPr>
          <p:cNvPr id="959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01800" y="4191000"/>
            <a:ext cx="8534400" cy="1752600"/>
          </a:xfrm>
        </p:spPr>
        <p:txBody>
          <a:bodyPr/>
          <a:lstStyle>
            <a:lvl1pPr marL="0" indent="0" algn="ctr">
              <a:lnSpc>
                <a:spcPct val="95000"/>
              </a:lnSpc>
              <a:buFontTx/>
              <a:buNone/>
              <a:defRPr sz="2400" b="1"/>
            </a:lvl1pPr>
          </a:lstStyle>
          <a:p>
            <a:r>
              <a:rPr lang="en-US" altLang="ko-KR" dirty="0"/>
              <a:t>Click to edit Master subtitle style</a:t>
            </a:r>
          </a:p>
        </p:txBody>
      </p:sp>
      <p:sp>
        <p:nvSpPr>
          <p:cNvPr id="4" name="Line 18"/>
          <p:cNvSpPr>
            <a:spLocks noChangeShapeType="1"/>
          </p:cNvSpPr>
          <p:nvPr/>
        </p:nvSpPr>
        <p:spPr bwMode="auto">
          <a:xfrm flipV="1">
            <a:off x="218017" y="3962400"/>
            <a:ext cx="11794067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10253397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1" y="144464"/>
            <a:ext cx="2950633" cy="6542087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5901" y="144464"/>
            <a:ext cx="8648700" cy="6542087"/>
          </a:xfrm>
        </p:spPr>
        <p:txBody>
          <a:bodyPr vert="eaVert"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298208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838201"/>
            <a:ext cx="11781367" cy="5562601"/>
          </a:xfrm>
        </p:spPr>
        <p:txBody>
          <a:bodyPr/>
          <a:lstStyle>
            <a:lvl1pPr>
              <a:buClr>
                <a:srgbClr val="C00000"/>
              </a:buCl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3088" indent="-290513">
              <a:buClr>
                <a:srgbClr val="C00000"/>
              </a:buCl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3275" indent="-230188">
              <a:buClr>
                <a:srgbClr val="C00000"/>
              </a:buCl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5525" indent="-222250">
              <a:buClr>
                <a:srgbClr val="C00000"/>
              </a:buClr>
              <a:buFont typeface="Arial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5713" indent="-230188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057864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altLang="ko-KR" dirty="0"/>
              <a:t>Click to edit Master title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357199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1" y="801688"/>
            <a:ext cx="5789084" cy="5884862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  <a:endParaRPr lang="ko-KR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0884" y="801688"/>
            <a:ext cx="5789083" cy="5884862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90838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3295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34875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buClr>
                <a:srgbClr val="C00000"/>
              </a:buCl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C00000"/>
              </a:buCl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C00000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988154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ko-KR" noProof="0"/>
              <a:t>Drag picture to placeholder or click icon to add</a:t>
            </a:r>
            <a:endParaRPr lang="ko-KR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847074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822119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5900" y="144463"/>
            <a:ext cx="11802533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Slide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1" y="801688"/>
            <a:ext cx="11781367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Body Text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</p:txBody>
      </p:sp>
      <p:sp>
        <p:nvSpPr>
          <p:cNvPr id="1028" name="Line 18"/>
          <p:cNvSpPr>
            <a:spLocks noChangeShapeType="1"/>
          </p:cNvSpPr>
          <p:nvPr/>
        </p:nvSpPr>
        <p:spPr bwMode="auto">
          <a:xfrm flipV="1">
            <a:off x="218017" y="684213"/>
            <a:ext cx="11794067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latin typeface="Tahom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22213" y="6548439"/>
            <a:ext cx="40267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/>
            <a:fld id="{16E0590D-16E1-486A-A147-2F126A5F0FEE}" type="slidenum">
              <a:rPr lang="ko-KR" altLang="en-US" sz="1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ctr" eaLnBrk="0" hangingPunct="0"/>
              <a:t>‹#›</a:t>
            </a:fld>
            <a:endParaRPr lang="ko-KR" alt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32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ransition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baseline="0">
          <a:solidFill>
            <a:srgbClr val="254061"/>
          </a:solidFill>
          <a:latin typeface="Arial" panose="020B0604020202020204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5406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5406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5406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5406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Tahoma" pitchFamily="34" charset="0"/>
        </a:defRPr>
      </a:lvl9pPr>
    </p:titleStyle>
    <p:bodyStyle>
      <a:lvl1pPr marL="230188" indent="-230188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rgbClr val="C00000"/>
        </a:buClr>
        <a:buChar char="•"/>
        <a:defRPr sz="28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461963" indent="-231775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rgbClr val="C00000"/>
        </a:buClr>
        <a:buChar char="•"/>
        <a:defRPr sz="2400">
          <a:solidFill>
            <a:schemeClr val="tx1"/>
          </a:solidFill>
          <a:latin typeface="Calibri" panose="020F0502020204030204" pitchFamily="34" charset="0"/>
          <a:cs typeface="Arial" pitchFamily="34" charset="0"/>
        </a:defRPr>
      </a:lvl2pPr>
      <a:lvl3pPr marL="684213" indent="-222250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rgbClr val="C00000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SzPct val="50000"/>
        <a:buFont typeface="Monotype Sorts"/>
        <a:buChar char="u"/>
        <a:defRPr>
          <a:solidFill>
            <a:schemeClr val="tx1"/>
          </a:solidFill>
          <a:latin typeface="Arial Narrow" pitchFamily="34" charset="0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 Narrow" pitchFamily="34" charset="0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 Narrow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 Narrow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 Narrow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 Narrow" pitchFamily="34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3262" y="2248960"/>
            <a:ext cx="9105884" cy="1673466"/>
          </a:xfrm>
        </p:spPr>
        <p:txBody>
          <a:bodyPr/>
          <a:lstStyle/>
          <a:p>
            <a:r>
              <a:rPr lang="en-US" dirty="0" err="1"/>
              <a:t>IncPIRD</a:t>
            </a:r>
            <a:r>
              <a:rPr lang="en-US" dirty="0"/>
              <a:t>: Fast Learning-Based Prediction of Incremental IR Drop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5185" y="4191000"/>
            <a:ext cx="7431133" cy="2044700"/>
          </a:xfrm>
        </p:spPr>
        <p:txBody>
          <a:bodyPr/>
          <a:lstStyle/>
          <a:p>
            <a:r>
              <a:rPr lang="en-US" sz="2800" u="sng" dirty="0"/>
              <a:t>Chia-Tung Ho </a:t>
            </a:r>
            <a:r>
              <a:rPr lang="en-US" sz="2800" dirty="0"/>
              <a:t>and Andrew B. </a:t>
            </a:r>
            <a:r>
              <a:rPr lang="en-US" sz="2800" dirty="0" err="1"/>
              <a:t>Kahng</a:t>
            </a:r>
            <a:endParaRPr lang="en-US" sz="2800" dirty="0"/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baseline="30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UC San Diego VLSI CAD Laboratory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2DD8F0D-CD12-4788-88E6-E76D85455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17" y="177292"/>
            <a:ext cx="1757258" cy="128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7794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Related: Simulation-Based IR Analysis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934278"/>
            <a:ext cx="11781367" cy="5466524"/>
          </a:xfrm>
        </p:spPr>
        <p:txBody>
          <a:bodyPr/>
          <a:lstStyle/>
          <a:p>
            <a:r>
              <a:rPr lang="en-US" sz="2800" b="1" dirty="0"/>
              <a:t>IR drop analysis</a:t>
            </a:r>
          </a:p>
          <a:p>
            <a:pPr lvl="1"/>
            <a:r>
              <a:rPr lang="en-US" sz="2400" dirty="0"/>
              <a:t>[Zhao02] proposes hierarchical IR drop analysis</a:t>
            </a:r>
          </a:p>
          <a:p>
            <a:pPr lvl="1"/>
            <a:r>
              <a:rPr lang="en-US" sz="2400" dirty="0"/>
              <a:t>[Chen01] [Chou11] use </a:t>
            </a:r>
            <a:r>
              <a:rPr lang="en-US" sz="2400" dirty="0" err="1"/>
              <a:t>krylov</a:t>
            </a:r>
            <a:r>
              <a:rPr lang="en-US" sz="2400" dirty="0"/>
              <a:t> subspace methodology to solve </a:t>
            </a:r>
            <a:r>
              <a:rPr lang="en-US" sz="2400" dirty="0" err="1"/>
              <a:t>Gx</a:t>
            </a:r>
            <a:r>
              <a:rPr lang="en-US" sz="2400" dirty="0"/>
              <a:t>=b iteratively.</a:t>
            </a:r>
          </a:p>
          <a:p>
            <a:pPr lvl="1"/>
            <a:r>
              <a:rPr lang="en-US" sz="2400" dirty="0"/>
              <a:t>[Su03] [Huang07] [Zhuo08] [Yang11] exploit multi-grid techniques to solve IR analysis.</a:t>
            </a:r>
          </a:p>
          <a:p>
            <a:pPr lvl="1"/>
            <a:r>
              <a:rPr lang="en-US" sz="2400" dirty="0"/>
              <a:t>[Qian05] develops random walk algorithms for solving IR analysis.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 R</a:t>
            </a:r>
            <a:r>
              <a:rPr lang="en-US" sz="2400" b="1" dirty="0">
                <a:solidFill>
                  <a:srgbClr val="FF0000"/>
                </a:solidFill>
              </a:rPr>
              <a:t>eanalyze modified design as a whole even when the power grid has only been modified locally</a:t>
            </a:r>
          </a:p>
          <a:p>
            <a:r>
              <a:rPr lang="en-US" sz="2800" b="1" dirty="0"/>
              <a:t>Incremental IR drop analysis</a:t>
            </a:r>
          </a:p>
          <a:p>
            <a:pPr lvl="1"/>
            <a:r>
              <a:rPr lang="en-US" sz="2400" dirty="0"/>
              <a:t>[Sun11] [Chang12] [Lee17] exploit sparse recovery and orthogonal matching pursuit to reduce the dimensionality of incremental IR drop problem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 When </a:t>
            </a:r>
            <a:r>
              <a:rPr lang="en-US" sz="2400" b="1" dirty="0">
                <a:solidFill>
                  <a:srgbClr val="FF0000"/>
                </a:solidFill>
              </a:rPr>
              <a:t>design changes significantly, runtime complexity is similar to performing power grid simulation on the entire design</a:t>
            </a:r>
            <a:endParaRPr lang="en-US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6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44" y="124585"/>
            <a:ext cx="12188135" cy="595312"/>
          </a:xfrm>
        </p:spPr>
        <p:txBody>
          <a:bodyPr/>
          <a:lstStyle/>
          <a:p>
            <a:r>
              <a:rPr lang="en-US" dirty="0"/>
              <a:t>Related: Machine Learning-Based (Incremental) IR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[Zhang17]: fast power integrity classifier to detect IR/EM hotspots using ML</a:t>
            </a:r>
            <a:endParaRPr lang="en-US" sz="2200" dirty="0"/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   </a:t>
            </a:r>
            <a:r>
              <a:rPr lang="en-US" sz="2400" b="1" dirty="0">
                <a:solidFill>
                  <a:srgbClr val="C00000"/>
                </a:solidFill>
              </a:rPr>
              <a:t>Hotspot location and worst IR drop value, both of which may be needed in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       PDN design context, are not provided</a:t>
            </a:r>
            <a:endParaRPr lang="en-US" sz="2400" dirty="0"/>
          </a:p>
          <a:p>
            <a:r>
              <a:rPr lang="en-US" sz="2400" dirty="0"/>
              <a:t>[Lin18] [Fang18] propose ECO-based dynamic IR drop prediction methods to reduce the TAT for ECO steps involving cell location changes. </a:t>
            </a:r>
          </a:p>
          <a:p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C00000"/>
                </a:solidFill>
              </a:rPr>
              <a:t>Model retraining for different designs; unclear performance of IR drop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       prediction when PDN is modified.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600" dirty="0">
              <a:solidFill>
                <a:schemeClr val="accent1"/>
              </a:solidFill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21E23412-E068-4C4A-9FF9-DF6E61FE2DA8}"/>
              </a:ext>
            </a:extLst>
          </p:cNvPr>
          <p:cNvSpPr/>
          <p:nvPr/>
        </p:nvSpPr>
        <p:spPr bwMode="auto">
          <a:xfrm>
            <a:off x="235778" y="3746555"/>
            <a:ext cx="11836401" cy="2585323"/>
          </a:xfrm>
          <a:prstGeom prst="roundRect">
            <a:avLst/>
          </a:prstGeom>
          <a:solidFill>
            <a:schemeClr val="accent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chemeClr val="bg1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FDDF53-6BA4-4787-9354-074C30ACC26E}"/>
              </a:ext>
            </a:extLst>
          </p:cNvPr>
          <p:cNvSpPr txBox="1"/>
          <p:nvPr/>
        </p:nvSpPr>
        <p:spPr>
          <a:xfrm>
            <a:off x="282347" y="3891018"/>
            <a:ext cx="1178136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method (“</a:t>
            </a:r>
            <a:r>
              <a:rPr lang="en-US" altLang="zh-TW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IncPIRD</a:t>
            </a:r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”) can predict (updated) IR drop at each instance node without solving </a:t>
            </a:r>
            <a:r>
              <a:rPr lang="en-US" altLang="zh-TW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Gx</a:t>
            </a:r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=b for entire/significantly modified system.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handle layout modifications to macro/cell block locations, PDN structure, and power pads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used across different block/chip sizes and designs without model retraining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4346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44" y="124585"/>
            <a:ext cx="12188135" cy="595312"/>
          </a:xfrm>
        </p:spPr>
        <p:txBody>
          <a:bodyPr/>
          <a:lstStyle/>
          <a:p>
            <a:r>
              <a:rPr lang="en-US" dirty="0"/>
              <a:t>Related: Machine Learning-Based (Incremental) IR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[Zhang17]: fast power integrity classifier to detect IR/EM hotspots using ML</a:t>
            </a:r>
            <a:endParaRPr lang="en-US" sz="2200" dirty="0"/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   </a:t>
            </a:r>
            <a:r>
              <a:rPr lang="en-US" sz="2400" b="1" dirty="0">
                <a:solidFill>
                  <a:srgbClr val="C00000"/>
                </a:solidFill>
              </a:rPr>
              <a:t>Hotspot location and worst IR drop value, both of which may be needed in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       PDN design context, are not provided</a:t>
            </a:r>
            <a:endParaRPr lang="en-US" sz="2400" dirty="0"/>
          </a:p>
          <a:p>
            <a:r>
              <a:rPr lang="en-US" sz="2400" dirty="0"/>
              <a:t>[Lin18] [Fang18] propose ECO-based dynamic IR drop prediction methods to reduce the TAT for ECO steps involving cell location changes. </a:t>
            </a:r>
          </a:p>
          <a:p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C00000"/>
                </a:solidFill>
              </a:rPr>
              <a:t>Model retraining for different designs; unclear performance of IR drop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       prediction when PDN is modified.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600" dirty="0">
              <a:solidFill>
                <a:schemeClr val="accent1"/>
              </a:solidFill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21E23412-E068-4C4A-9FF9-DF6E61FE2DA8}"/>
              </a:ext>
            </a:extLst>
          </p:cNvPr>
          <p:cNvSpPr/>
          <p:nvPr/>
        </p:nvSpPr>
        <p:spPr bwMode="auto">
          <a:xfrm>
            <a:off x="235778" y="3746555"/>
            <a:ext cx="11836401" cy="2585323"/>
          </a:xfrm>
          <a:prstGeom prst="roundRect">
            <a:avLst/>
          </a:prstGeom>
          <a:solidFill>
            <a:schemeClr val="accent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chemeClr val="bg1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FDDF53-6BA4-4787-9354-074C30ACC26E}"/>
              </a:ext>
            </a:extLst>
          </p:cNvPr>
          <p:cNvSpPr txBox="1"/>
          <p:nvPr/>
        </p:nvSpPr>
        <p:spPr>
          <a:xfrm>
            <a:off x="282347" y="3891018"/>
            <a:ext cx="1178136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method (“</a:t>
            </a:r>
            <a:r>
              <a:rPr lang="en-US" altLang="zh-TW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IncPIRD</a:t>
            </a:r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”) can predict (updated) IR drop at each instance node without solving </a:t>
            </a:r>
            <a:r>
              <a:rPr lang="en-US" altLang="zh-TW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Gx</a:t>
            </a:r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=b for entire/significantly modified system.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handle layout modifications to macro/cell block locations, PDN structure, and power pads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used across different block/chip sizes and designs without model retraining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/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1304212A-51BB-4856-93F3-036E09E4B58B}"/>
              </a:ext>
            </a:extLst>
          </p:cNvPr>
          <p:cNvSpPr/>
          <p:nvPr/>
        </p:nvSpPr>
        <p:spPr bwMode="auto">
          <a:xfrm>
            <a:off x="542260" y="526123"/>
            <a:ext cx="11225793" cy="5807402"/>
          </a:xfrm>
          <a:prstGeom prst="irregularSeal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1448F9-B701-4862-9A99-90EE15A9E460}"/>
              </a:ext>
            </a:extLst>
          </p:cNvPr>
          <p:cNvSpPr txBox="1"/>
          <p:nvPr/>
        </p:nvSpPr>
        <p:spPr>
          <a:xfrm>
            <a:off x="2744182" y="2601638"/>
            <a:ext cx="7271688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IncPIRD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makes progress toward combining (1) FLEXIBILITY of simulation-based methods with (2) SPEEDUPS and SCALABILITY of machine learning-based methods !!!</a:t>
            </a:r>
          </a:p>
        </p:txBody>
      </p:sp>
    </p:spTree>
    <p:extLst>
      <p:ext uri="{BB962C8B-B14F-4D97-AF65-F5344CB8AC3E}">
        <p14:creationId xmlns:p14="http://schemas.microsoft.com/office/powerpoint/2010/main" val="333434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 and Problem Statement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Related Work</a:t>
            </a:r>
          </a:p>
          <a:p>
            <a:r>
              <a:rPr lang="en-US" b="1" dirty="0">
                <a:latin typeface="Arial" panose="020B0604020202020204" pitchFamily="34" charset="0"/>
              </a:rPr>
              <a:t>Our Methodology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Experimental Setup and Results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7683528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IncPIRD</a:t>
            </a:r>
            <a:r>
              <a:rPr lang="en-US" dirty="0"/>
              <a:t> Training Flow</a:t>
            </a:r>
          </a:p>
        </p:txBody>
      </p:sp>
      <p:sp>
        <p:nvSpPr>
          <p:cNvPr id="73" name="Content Placeholder 2"/>
          <p:cNvSpPr>
            <a:spLocks noGrp="1"/>
          </p:cNvSpPr>
          <p:nvPr>
            <p:ph idx="1"/>
          </p:nvPr>
        </p:nvSpPr>
        <p:spPr>
          <a:xfrm>
            <a:off x="245865" y="922337"/>
            <a:ext cx="6154057" cy="54864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Input:</a:t>
            </a:r>
            <a:r>
              <a:rPr lang="en-US" sz="2400" dirty="0"/>
              <a:t> LEF, DEF, current distribution, RH technology ﬁle, RH IR drop ﬁle, and RH power pad ﬁle</a:t>
            </a:r>
          </a:p>
          <a:p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b="1" dirty="0"/>
              <a:t>Output: </a:t>
            </a:r>
            <a:r>
              <a:rPr lang="en-US" sz="2400" dirty="0"/>
              <a:t>A learning-based model to predict static IR drop. </a:t>
            </a:r>
            <a:r>
              <a:rPr lang="en-US" sz="2400" b="1" dirty="0"/>
              <a:t>(gray box)</a:t>
            </a:r>
          </a:p>
          <a:p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b="1" dirty="0"/>
              <a:t>Objective:</a:t>
            </a:r>
            <a:r>
              <a:rPr lang="en-US" sz="2400" dirty="0"/>
              <a:t> Minimize Mean Absolute Error (MAE)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533623-F615-4EBB-A53E-78D8F7719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253" y="838199"/>
            <a:ext cx="5590882" cy="601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IncPIRD</a:t>
            </a:r>
            <a:r>
              <a:rPr lang="en-US" dirty="0"/>
              <a:t> Prediction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900" y="716149"/>
                <a:ext cx="5355771" cy="599738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/>
                  <a:t>Input:</a:t>
                </a:r>
                <a:r>
                  <a:rPr lang="en-US" sz="2400" dirty="0"/>
                  <a:t> LEF, DEF, current distribution, RH technology ﬁle, RH IR drop ﬁle, and RH power pad ﬁle</a:t>
                </a:r>
              </a:p>
              <a:p>
                <a:pPr lvl="1">
                  <a:lnSpc>
                    <a:spcPct val="110000"/>
                  </a:lnSpc>
                </a:pPr>
                <a:endParaRPr lang="en-US" sz="2200" dirty="0"/>
              </a:p>
              <a:p>
                <a:pPr>
                  <a:lnSpc>
                    <a:spcPct val="110000"/>
                  </a:lnSpc>
                </a:pPr>
                <a:r>
                  <a:rPr lang="en-US" sz="2400" b="1" dirty="0"/>
                  <a:t>Predict:</a:t>
                </a:r>
                <a:r>
                  <a:rPr lang="en-US" sz="2400" dirty="0"/>
                  <a:t> Static IR drop of each power node that has tap current source attached </a:t>
                </a:r>
              </a:p>
              <a:p>
                <a:pPr lvl="1">
                  <a:lnSpc>
                    <a:spcPct val="110000"/>
                  </a:lnSpc>
                </a:pPr>
                <a:endParaRPr lang="en-US" sz="2200" dirty="0"/>
              </a:p>
              <a:p>
                <a:pPr>
                  <a:lnSpc>
                    <a:spcPct val="110000"/>
                  </a:lnSpc>
                </a:pPr>
                <a:r>
                  <a:rPr lang="en-US" sz="2400" b="1" dirty="0"/>
                  <a:t>Model Update Conditions </a:t>
                </a:r>
                <a:r>
                  <a:rPr lang="en-US" sz="2400" dirty="0"/>
                  <a:t>: 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2000" b="1" dirty="0">
                    <a:solidFill>
                      <a:srgbClr val="0070C0"/>
                    </a:solidFill>
                  </a:rPr>
                  <a:t>Symbolic IR drop: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𝑃𝐶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𝑑𝑜𝑤𝑛</m:t>
                            </m:r>
                          </m:sub>
                        </m:sSub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𝑡h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𝑃𝐶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𝑑𝑜𝑤𝑛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1">
                  <a:lnSpc>
                    <a:spcPct val="110000"/>
                  </a:lnSpc>
                </a:pPr>
                <a:r>
                  <a:rPr lang="en-US" sz="2000" b="1" dirty="0">
                    <a:solidFill>
                      <a:srgbClr val="0070C0"/>
                    </a:solidFill>
                  </a:rPr>
                  <a:t>Effective resistance: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𝑃𝐶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𝑢𝑝</m:t>
                            </m:r>
                          </m:sub>
                        </m:sSub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𝑡h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𝑃𝐶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𝑢𝑝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7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900" y="716149"/>
                <a:ext cx="5355771" cy="5997388"/>
              </a:xfrm>
              <a:blipFill>
                <a:blip r:embed="rId3"/>
                <a:stretch>
                  <a:fillRect l="-1479" t="-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969485E-FEFF-4371-9F0E-5BF1128AE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804" y="834641"/>
            <a:ext cx="6383196" cy="576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9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3CD78-D3E1-470F-82FE-BB9126780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Features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FBF3D73-D32E-4A13-8060-A097734AF11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26738181"/>
                  </p:ext>
                </p:extLst>
              </p:nvPr>
            </p:nvGraphicFramePr>
            <p:xfrm>
              <a:off x="3893573" y="894736"/>
              <a:ext cx="8007710" cy="53251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69343">
                      <a:extLst>
                        <a:ext uri="{9D8B030D-6E8A-4147-A177-3AD203B41FA5}">
                          <a16:colId xmlns:a16="http://schemas.microsoft.com/office/drawing/2014/main" val="1829739871"/>
                        </a:ext>
                      </a:extLst>
                    </a:gridCol>
                    <a:gridCol w="5038367">
                      <a:extLst>
                        <a:ext uri="{9D8B030D-6E8A-4147-A177-3AD203B41FA5}">
                          <a16:colId xmlns:a16="http://schemas.microsoft.com/office/drawing/2014/main" val="171793019"/>
                        </a:ext>
                      </a:extLst>
                    </a:gridCol>
                  </a:tblGrid>
                  <a:tr h="3407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Name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Description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74391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𝑤𝑖𝑑𝑡h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Width of the Chip/Block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841529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𝑙𝑒𝑛𝑔𝑡h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Length of the Chip/Block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32585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𝑃𝑖𝑡𝑐h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𝑡𝑜𝑝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Pitch of top horizontal metal layer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130695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𝑃𝑖𝑡𝑐h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𝑡𝑜𝑝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Pitch of top vertical metal layer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758481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𝑃𝑖𝑡𝑐h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𝑖𝑛𝑡𝑒𝑟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Pitch of intermediate horizontal metal layer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23811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𝑃𝑖𝑡𝑐h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𝑖𝑛𝑡𝑒𝑟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Pitch of intermediate vertical metal layer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872102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𝑃𝑖𝑡𝑐h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𝑙𝑜𝑤𝑒𝑟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Pitch of lower metal layer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52327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𝑑𝑜𝑤𝑛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Pulldown component at node 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189353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𝑢𝑝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Pullup component at node 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897841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𝑑𝑜𝑤𝑛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𝑛𝑒𝑖𝑔h𝑏𝑜𝑟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Pulldown component of node n’s Neighbor1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682115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𝑢𝑝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𝑛𝑒𝑖𝑔h𝑏𝑜𝑟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Pullup component of node n’s Neighbor1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95153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𝑑𝑜𝑤𝑛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𝑛𝑒𝑖𝑔h𝑏𝑜𝑟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Pulldown component of node n’s Neighbor2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134994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𝑢𝑝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𝑛𝑒𝑖𝑔h𝑏𝑜𝑟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Pullup component of node n’s Neighbor2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139697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FBF3D73-D32E-4A13-8060-A097734AF11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26738181"/>
                  </p:ext>
                </p:extLst>
              </p:nvPr>
            </p:nvGraphicFramePr>
            <p:xfrm>
              <a:off x="3893573" y="894736"/>
              <a:ext cx="8007710" cy="53251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69343">
                      <a:extLst>
                        <a:ext uri="{9D8B030D-6E8A-4147-A177-3AD203B41FA5}">
                          <a16:colId xmlns:a16="http://schemas.microsoft.com/office/drawing/2014/main" val="1829739871"/>
                        </a:ext>
                      </a:extLst>
                    </a:gridCol>
                    <a:gridCol w="5038367">
                      <a:extLst>
                        <a:ext uri="{9D8B030D-6E8A-4147-A177-3AD203B41FA5}">
                          <a16:colId xmlns:a16="http://schemas.microsoft.com/office/drawing/2014/main" val="171793019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Name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Description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74391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5" t="-106557" r="-169877" b="-1255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Width of the Chip/Block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841529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5" t="-206557" r="-169877" b="-1155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Length of the Chip/Block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3258516"/>
                      </a:ext>
                    </a:extLst>
                  </a:tr>
                  <a:tr h="3869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5" t="-292188" r="-169877" b="-100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Pitch of top horizontal metal layer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13069523"/>
                      </a:ext>
                    </a:extLst>
                  </a:tr>
                  <a:tr h="3869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5" t="-398413" r="-169877" b="-917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Pitch of top vertical metal layer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75848153"/>
                      </a:ext>
                    </a:extLst>
                  </a:tr>
                  <a:tr h="3778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5" t="-506452" r="-169877" b="-832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Pitch of intermediate horizontal metal layer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2381117"/>
                      </a:ext>
                    </a:extLst>
                  </a:tr>
                  <a:tr h="3778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5" t="-606452" r="-169877" b="-732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Pitch of intermediate vertical metal layer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872102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5" t="-718033" r="-169877" b="-6442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Pitch of lower metal layer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5232789"/>
                      </a:ext>
                    </a:extLst>
                  </a:tr>
                  <a:tr h="3778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5" t="-804839" r="-169877" b="-5338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Pulldown component at node 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18935356"/>
                      </a:ext>
                    </a:extLst>
                  </a:tr>
                  <a:tr h="3869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5" t="-876563" r="-169877" b="-417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Pullup component at node 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89784133"/>
                      </a:ext>
                    </a:extLst>
                  </a:tr>
                  <a:tr h="3881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5" t="-976563" r="-169877" b="-317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Pulldown component of node n’s Neighbor1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68211596"/>
                      </a:ext>
                    </a:extLst>
                  </a:tr>
                  <a:tr h="3881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5" t="-1093651" r="-169877" b="-2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Pullup component of node n’s Neighbor1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9515334"/>
                      </a:ext>
                    </a:extLst>
                  </a:tr>
                  <a:tr h="3881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5" t="-1175000" r="-169877" b="-1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Pulldown component of node n’s Neighbor2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13499478"/>
                      </a:ext>
                    </a:extLst>
                  </a:tr>
                  <a:tr h="3881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5" t="-1275000" r="-169877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Pullup component of node n’s Neighbor2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139697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D301A24-FC3B-41E8-B567-C5ED50FBC9E0}"/>
              </a:ext>
            </a:extLst>
          </p:cNvPr>
          <p:cNvSpPr/>
          <p:nvPr/>
        </p:nvSpPr>
        <p:spPr bwMode="auto">
          <a:xfrm>
            <a:off x="3893573" y="1240043"/>
            <a:ext cx="8007710" cy="2664542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3F9C65-0CB4-4C7E-9F76-5AA92593EE58}"/>
              </a:ext>
            </a:extLst>
          </p:cNvPr>
          <p:cNvSpPr txBox="1"/>
          <p:nvPr/>
        </p:nvSpPr>
        <p:spPr>
          <a:xfrm>
            <a:off x="345130" y="2184850"/>
            <a:ext cx="3799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Chip/PDN structural features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C1F67D-A1FC-45F9-97F3-865F1A7CEB51}"/>
              </a:ext>
            </a:extLst>
          </p:cNvPr>
          <p:cNvSpPr txBox="1"/>
          <p:nvPr/>
        </p:nvSpPr>
        <p:spPr>
          <a:xfrm>
            <a:off x="409041" y="4767627"/>
            <a:ext cx="3671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Electrical features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A9082B-23FE-46F1-A731-28FC18039344}"/>
              </a:ext>
            </a:extLst>
          </p:cNvPr>
          <p:cNvSpPr/>
          <p:nvPr/>
        </p:nvSpPr>
        <p:spPr bwMode="auto">
          <a:xfrm>
            <a:off x="3893573" y="3982065"/>
            <a:ext cx="8007710" cy="2237781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A62BC3-3A9C-42A5-85E3-32CFDDB16B60}"/>
              </a:ext>
            </a:extLst>
          </p:cNvPr>
          <p:cNvSpPr/>
          <p:nvPr/>
        </p:nvSpPr>
        <p:spPr bwMode="auto">
          <a:xfrm>
            <a:off x="3637722" y="3931873"/>
            <a:ext cx="8380711" cy="247022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752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ED9DB-E14B-40B7-A5C7-8631FE9C2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Features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09FB0E-564C-4CFC-B8BE-81F77CCF61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Pullup Component of node 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𝑢𝑝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𝑠𝑛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𝑝𝑎𝑑</m:t>
                                </m:r>
                              </m:sup>
                            </m:sSup>
                          </m:sup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𝑝𝑛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den>
                    </m:f>
                  </m:oMath>
                </a14:m>
                <a:endParaRPr lang="en-US" dirty="0"/>
              </a:p>
              <a:p>
                <a:r>
                  <a:rPr lang="en-US" sz="2400" dirty="0"/>
                  <a:t>Pulldown Component of node 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𝑑𝑜𝑤𝑛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𝑑𝑜𝑤𝑛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𝑠𝑦𝑚𝑏𝑜𝑙𝑖𝑐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𝑡𝑎𝑝</m:t>
                            </m:r>
                          </m:sup>
                        </m:sSup>
                      </m:sup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𝑠𝑙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𝑠𝑛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𝑠𝑙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𝑛𝑙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sub>
                            </m:sSub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𝑠𝑛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lvl="8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09FB0E-564C-4CFC-B8BE-81F77CCF61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25" t="-1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23AB05C4-27BB-4069-A1C3-44C34C545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749" y="3972607"/>
            <a:ext cx="6044353" cy="2246883"/>
          </a:xfrm>
          <a:prstGeom prst="rect">
            <a:avLst/>
          </a:prstGeom>
        </p:spPr>
      </p:pic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5B662BE-8478-4974-B758-E16C6BC81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2938" y="4153918"/>
            <a:ext cx="2735918" cy="22468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C16409-A175-4CB6-BD69-3DE99A300441}"/>
                  </a:ext>
                </a:extLst>
              </p:cNvPr>
              <p:cNvSpPr txBox="1"/>
              <p:nvPr/>
            </p:nvSpPr>
            <p:spPr>
              <a:xfrm>
                <a:off x="2782855" y="6252851"/>
                <a:ext cx="2433038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An example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C16409-A175-4CB6-BD69-3DE99A300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855" y="6252851"/>
                <a:ext cx="2433038" cy="390748"/>
              </a:xfrm>
              <a:prstGeom prst="rect">
                <a:avLst/>
              </a:prstGeom>
              <a:blipFill>
                <a:blip r:embed="rId6"/>
                <a:stretch>
                  <a:fillRect l="-2256" t="-10938" b="-17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361AE9-C753-486E-AF44-806A4C0D8BD7}"/>
                  </a:ext>
                </a:extLst>
              </p:cNvPr>
              <p:cNvSpPr txBox="1"/>
              <p:nvPr/>
            </p:nvSpPr>
            <p:spPr>
              <a:xfrm>
                <a:off x="7669822" y="6230276"/>
                <a:ext cx="2672719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An example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𝑑𝑜𝑤𝑛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361AE9-C753-486E-AF44-806A4C0D8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822" y="6230276"/>
                <a:ext cx="2672719" cy="381515"/>
              </a:xfrm>
              <a:prstGeom prst="rect">
                <a:avLst/>
              </a:prstGeom>
              <a:blipFill>
                <a:blip r:embed="rId7"/>
                <a:stretch>
                  <a:fillRect l="-1822" t="-9524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4">
                <a:extLst>
                  <a:ext uri="{FF2B5EF4-FFF2-40B4-BE49-F238E27FC236}">
                    <a16:creationId xmlns:a16="http://schemas.microsoft.com/office/drawing/2014/main" id="{534788A5-54D8-4DB3-8854-DA17E152150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58340604"/>
                  </p:ext>
                </p:extLst>
              </p:nvPr>
            </p:nvGraphicFramePr>
            <p:xfrm>
              <a:off x="6782764" y="767750"/>
              <a:ext cx="5235669" cy="33741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2744">
                      <a:extLst>
                        <a:ext uri="{9D8B030D-6E8A-4147-A177-3AD203B41FA5}">
                          <a16:colId xmlns:a16="http://schemas.microsoft.com/office/drawing/2014/main" val="2565463248"/>
                        </a:ext>
                      </a:extLst>
                    </a:gridCol>
                    <a:gridCol w="4112925">
                      <a:extLst>
                        <a:ext uri="{9D8B030D-6E8A-4147-A177-3AD203B41FA5}">
                          <a16:colId xmlns:a16="http://schemas.microsoft.com/office/drawing/2014/main" val="286771892"/>
                        </a:ext>
                      </a:extLst>
                    </a:gridCol>
                  </a:tblGrid>
                  <a:tr h="3801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Name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Description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2876087"/>
                      </a:ext>
                    </a:extLst>
                  </a:tr>
                  <a:tr h="38010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𝑡h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tap current source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8025575"/>
                      </a:ext>
                    </a:extLst>
                  </a:tr>
                  <a:tr h="7536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𝑠𝑙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Effective resistance of </a:t>
                          </a:r>
                          <a:r>
                            <a:rPr lang="en-US" sz="16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minimum-resistance path resistance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between power pads and  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𝑡h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tap current source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40186748"/>
                      </a:ext>
                    </a:extLst>
                  </a:tr>
                  <a:tr h="53110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Effective resistance of </a:t>
                          </a:r>
                          <a:r>
                            <a:rPr lang="en-US" sz="16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minimum-resistance path r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esistance between power pads </a:t>
                          </a:r>
                          <a:r>
                            <a:rPr lang="en-US" sz="1600" b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and </a:t>
                          </a:r>
                        </a:p>
                        <a:p>
                          <a:r>
                            <a:rPr lang="en-US" sz="1600" b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node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39604684"/>
                      </a:ext>
                    </a:extLst>
                  </a:tr>
                  <a:tr h="53494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𝑛𝑙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minimum-resistance path 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resistance value between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𝑡h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tap current source and node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71906034"/>
                      </a:ext>
                    </a:extLst>
                  </a:tr>
                  <a:tr h="38010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𝐼𝑅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𝑠𝑦𝑚𝑏𝑜𝑙𝑖𝑐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Symbolic IR drop value at node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18755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4">
                <a:extLst>
                  <a:ext uri="{FF2B5EF4-FFF2-40B4-BE49-F238E27FC236}">
                    <a16:creationId xmlns:a16="http://schemas.microsoft.com/office/drawing/2014/main" id="{534788A5-54D8-4DB3-8854-DA17E152150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58340604"/>
                  </p:ext>
                </p:extLst>
              </p:nvPr>
            </p:nvGraphicFramePr>
            <p:xfrm>
              <a:off x="6782764" y="767750"/>
              <a:ext cx="5235669" cy="33741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2744">
                      <a:extLst>
                        <a:ext uri="{9D8B030D-6E8A-4147-A177-3AD203B41FA5}">
                          <a16:colId xmlns:a16="http://schemas.microsoft.com/office/drawing/2014/main" val="2565463248"/>
                        </a:ext>
                      </a:extLst>
                    </a:gridCol>
                    <a:gridCol w="4112925">
                      <a:extLst>
                        <a:ext uri="{9D8B030D-6E8A-4147-A177-3AD203B41FA5}">
                          <a16:colId xmlns:a16="http://schemas.microsoft.com/office/drawing/2014/main" val="286771892"/>
                        </a:ext>
                      </a:extLst>
                    </a:gridCol>
                  </a:tblGrid>
                  <a:tr h="3801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Name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Description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2876087"/>
                      </a:ext>
                    </a:extLst>
                  </a:tr>
                  <a:tr h="3801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543" t="-104839" r="-368478" b="-7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7367" t="-104839" r="-296" b="-7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8025575"/>
                      </a:ext>
                    </a:extLst>
                  </a:tr>
                  <a:tr h="8273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543" t="-93382" r="-368478" b="-2198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7367" t="-93382" r="-296" b="-2198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0186748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543" t="-194815" r="-368478" b="-121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7367" t="-194815" r="-296" b="-1214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9604684"/>
                      </a:ext>
                    </a:extLst>
                  </a:tr>
                  <a:tr h="5835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543" t="-414583" r="-368478" b="-7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7367" t="-414583" r="-296" b="-7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1906034"/>
                      </a:ext>
                    </a:extLst>
                  </a:tr>
                  <a:tr h="3801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543" t="-784127" r="-368478" b="-7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7367" t="-784127" r="-296" b="-79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187555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27418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8AC4D-D110-44DC-9B3C-78B5E01B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Partition-Based Electrical Features Extraction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C0B35F-7247-4AA6-8C67-7B301BEDFA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b="1" dirty="0"/>
                  <a:t>Spatial locality characteristics </a:t>
                </a:r>
                <a:r>
                  <a:rPr lang="en-US" sz="2400" dirty="0"/>
                  <a:t>of (flip-chip) power grids</a:t>
                </a:r>
              </a:p>
              <a:p>
                <a:r>
                  <a:rPr lang="en-US" sz="2400" dirty="0"/>
                  <a:t>Current load window based internal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𝑑𝑜𝑤𝑛</m:t>
                        </m:r>
                      </m:sub>
                    </m:sSub>
                  </m:oMath>
                </a14:m>
                <a:r>
                  <a:rPr lang="en-US" sz="2400" dirty="0"/>
                  <a:t> calcualtion</a:t>
                </a:r>
              </a:p>
              <a:p>
                <a:r>
                  <a:rPr lang="en-US" sz="2400" dirty="0"/>
                  <a:t>Inter-partition current load propagation on boundary node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𝑑𝑜𝑤𝑛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Global power pad-aware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𝑢𝑝</m:t>
                        </m:r>
                      </m:sub>
                    </m:sSub>
                  </m:oMath>
                </a14:m>
                <a:r>
                  <a:rPr lang="en-US" sz="2400" dirty="0"/>
                  <a:t> extraction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C0B35F-7247-4AA6-8C67-7B301BEDFA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25" t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BF0EF24-10B8-4765-9FC9-BB5A9640DC44}"/>
              </a:ext>
            </a:extLst>
          </p:cNvPr>
          <p:cNvSpPr txBox="1"/>
          <p:nvPr/>
        </p:nvSpPr>
        <p:spPr>
          <a:xfrm>
            <a:off x="3981547" y="6428623"/>
            <a:ext cx="3867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Illustration of partitions in the PDN.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576503-4E35-4D60-A72A-207B87AE4441}"/>
              </a:ext>
            </a:extLst>
          </p:cNvPr>
          <p:cNvSpPr txBox="1"/>
          <p:nvPr/>
        </p:nvSpPr>
        <p:spPr>
          <a:xfrm>
            <a:off x="9220192" y="3205990"/>
            <a:ext cx="207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Partition Boundary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1874D1-6190-4C82-9BAA-68EC30CB6AD5}"/>
              </a:ext>
            </a:extLst>
          </p:cNvPr>
          <p:cNvSpPr txBox="1"/>
          <p:nvPr/>
        </p:nvSpPr>
        <p:spPr>
          <a:xfrm>
            <a:off x="9241732" y="3599998"/>
            <a:ext cx="234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 load window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ED328A-DC14-43BB-91E6-B073F68B998B}"/>
              </a:ext>
            </a:extLst>
          </p:cNvPr>
          <p:cNvSpPr txBox="1"/>
          <p:nvPr/>
        </p:nvSpPr>
        <p:spPr>
          <a:xfrm>
            <a:off x="9246812" y="3988024"/>
            <a:ext cx="234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 pads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9AC3B6-993B-40D1-B6EE-2B6DCC144F21}"/>
              </a:ext>
            </a:extLst>
          </p:cNvPr>
          <p:cNvSpPr txBox="1"/>
          <p:nvPr/>
        </p:nvSpPr>
        <p:spPr>
          <a:xfrm>
            <a:off x="9277292" y="4434431"/>
            <a:ext cx="234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Tap current sources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E979AB-851A-47E8-A2E6-F1A19E438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370" y="2823882"/>
            <a:ext cx="6970258" cy="357226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347A869-D270-4269-B6AF-947D08868967}"/>
              </a:ext>
            </a:extLst>
          </p:cNvPr>
          <p:cNvCxnSpPr/>
          <p:nvPr/>
        </p:nvCxnSpPr>
        <p:spPr bwMode="auto">
          <a:xfrm>
            <a:off x="8519482" y="3364532"/>
            <a:ext cx="51289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0975299-1B1D-4D0C-8B59-1052154BB37E}"/>
              </a:ext>
            </a:extLst>
          </p:cNvPr>
          <p:cNvCxnSpPr/>
          <p:nvPr/>
        </p:nvCxnSpPr>
        <p:spPr bwMode="auto">
          <a:xfrm>
            <a:off x="8519482" y="3784664"/>
            <a:ext cx="51289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CFA08C04-2EF3-4832-BA59-CAFEBF56E808}"/>
              </a:ext>
            </a:extLst>
          </p:cNvPr>
          <p:cNvSpPr/>
          <p:nvPr/>
        </p:nvSpPr>
        <p:spPr bwMode="auto">
          <a:xfrm>
            <a:off x="8621344" y="4087386"/>
            <a:ext cx="209228" cy="193729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chemeClr val="tx2"/>
              </a:solidFill>
              <a:latin typeface="Arial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A1CD481-25D5-4B9E-8A72-5C3555EF20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2842" y="4584438"/>
            <a:ext cx="158510" cy="1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74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E867A-A683-4157-98A7-A9920E397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0FA02F-AFFB-444F-B0FF-30467EAEF8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7066" y="739775"/>
                <a:ext cx="11781367" cy="556260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200" b="1" dirty="0"/>
                  <a:t>1: Partition the PDN and create the partition database;</a:t>
                </a:r>
              </a:p>
              <a:p>
                <a:pPr marL="0" indent="0">
                  <a:buNone/>
                </a:pPr>
                <a:r>
                  <a:rPr lang="en-US" sz="1200" b="1" dirty="0"/>
                  <a:t>2: Calculate original electrical features in the design;</a:t>
                </a:r>
              </a:p>
              <a:p>
                <a:pPr marL="0" indent="0">
                  <a:buNone/>
                </a:pPr>
                <a:r>
                  <a:rPr lang="en-US" sz="1200" b="1" dirty="0"/>
                  <a:t>3: Violations = </a:t>
                </a:r>
                <a:r>
                  <a:rPr lang="en-US" sz="1200" b="1" dirty="0" err="1"/>
                  <a:t>getIRViolations</a:t>
                </a:r>
                <a:r>
                  <a:rPr lang="en-US" sz="1200" b="1" dirty="0"/>
                  <a:t>;</a:t>
                </a:r>
              </a:p>
              <a:p>
                <a:pPr marL="0" indent="0">
                  <a:buNone/>
                </a:pPr>
                <a:r>
                  <a:rPr lang="en-US" sz="1200" b="1" dirty="0"/>
                  <a:t>4: While Violation &gt; 0 do </a:t>
                </a:r>
              </a:p>
              <a:p>
                <a:pPr marL="0" indent="0">
                  <a:buNone/>
                </a:pPr>
                <a:r>
                  <a:rPr lang="en-US" sz="1200" b="1" dirty="0"/>
                  <a:t>5: 	If Macro/Cell Block Modification then </a:t>
                </a:r>
              </a:p>
              <a:p>
                <a:pPr marL="0" indent="0">
                  <a:buNone/>
                </a:pPr>
                <a:r>
                  <a:rPr lang="en-US" sz="1200" b="1" dirty="0"/>
                  <a:t>6: 		If </a:t>
                </a:r>
                <a:r>
                  <a:rPr lang="en-US" sz="1200" b="1" dirty="0">
                    <a:solidFill>
                      <a:srgbClr val="0070C0"/>
                    </a:solidFill>
                  </a:rPr>
                  <a:t>Add/Move macro/cell block </a:t>
                </a:r>
                <a:r>
                  <a:rPr lang="en-US" sz="1200" b="1" dirty="0"/>
                  <a:t>then</a:t>
                </a:r>
              </a:p>
              <a:p>
                <a:pPr marL="0" indent="0">
                  <a:buNone/>
                </a:pPr>
                <a:r>
                  <a:rPr lang="en-US" sz="1200" b="1" dirty="0"/>
                  <a:t>7:			Update tap current sources location/value;</a:t>
                </a:r>
              </a:p>
              <a:p>
                <a:pPr marL="0" indent="0">
                  <a:buNone/>
                </a:pPr>
                <a:r>
                  <a:rPr lang="en-US" sz="1200" b="1" dirty="0"/>
                  <a:t>8:		endif</a:t>
                </a:r>
              </a:p>
              <a:p>
                <a:pPr marL="0" indent="0">
                  <a:buNone/>
                </a:pPr>
                <a:r>
                  <a:rPr lang="en-US" sz="1200" b="1" dirty="0"/>
                  <a:t>9:		Find set of modified partitions, </a:t>
                </a:r>
                <a:r>
                  <a:rPr lang="en-US" sz="1200" b="1" dirty="0" err="1"/>
                  <a:t>Pmod</a:t>
                </a:r>
                <a:r>
                  <a:rPr lang="en-US" sz="1200" b="1" dirty="0"/>
                  <a:t>;</a:t>
                </a:r>
              </a:p>
              <a:p>
                <a:pPr marL="0" indent="0">
                  <a:buNone/>
                </a:pPr>
                <a:r>
                  <a:rPr lang="en-US" sz="1200" b="1" dirty="0"/>
                  <a:t>10:		Update electrical features in </a:t>
                </a:r>
                <a:r>
                  <a:rPr lang="en-US" sz="1200" b="1" dirty="0" err="1"/>
                  <a:t>Pmod</a:t>
                </a:r>
                <a:r>
                  <a:rPr lang="en-US" sz="1200" b="1" dirty="0"/>
                  <a:t> and Update electrical features of impacted partitions;</a:t>
                </a:r>
              </a:p>
              <a:p>
                <a:pPr marL="0" indent="0">
                  <a:buNone/>
                </a:pPr>
                <a:r>
                  <a:rPr lang="en-US" sz="1200" b="1" dirty="0"/>
                  <a:t>11: 	endif</a:t>
                </a:r>
              </a:p>
              <a:p>
                <a:pPr marL="0" indent="0">
                  <a:buNone/>
                </a:pPr>
                <a:r>
                  <a:rPr lang="en-US" sz="1200" b="1" dirty="0"/>
                  <a:t>12: 	if </a:t>
                </a:r>
                <a:r>
                  <a:rPr lang="en-US" sz="1200" b="1" dirty="0">
                    <a:solidFill>
                      <a:srgbClr val="00B050"/>
                    </a:solidFill>
                  </a:rPr>
                  <a:t>PDN structure</a:t>
                </a:r>
                <a:r>
                  <a:rPr lang="en-US" sz="1200" b="1" dirty="0"/>
                  <a:t> or power pad modification then</a:t>
                </a:r>
              </a:p>
              <a:p>
                <a:pPr marL="0" indent="0">
                  <a:buNone/>
                </a:pPr>
                <a:r>
                  <a:rPr lang="en-US" sz="1200" b="1" dirty="0"/>
                  <a:t>13:		if </a:t>
                </a:r>
                <a:r>
                  <a:rPr lang="en-US" sz="1200" b="1" dirty="0">
                    <a:solidFill>
                      <a:srgbClr val="00B050"/>
                    </a:solidFill>
                  </a:rPr>
                  <a:t>PDN structure modification</a:t>
                </a:r>
                <a:r>
                  <a:rPr lang="en-US" sz="1200" b="1" dirty="0"/>
                  <a:t> then</a:t>
                </a:r>
              </a:p>
              <a:p>
                <a:pPr marL="0" indent="0">
                  <a:buNone/>
                </a:pPr>
                <a:r>
                  <a:rPr lang="en-US" sz="1200" b="1" dirty="0"/>
                  <a:t>14:			Update PDN structure database and distribute tap current sources to new PDN power node;</a:t>
                </a:r>
              </a:p>
              <a:p>
                <a:pPr marL="0" indent="0">
                  <a:buNone/>
                </a:pPr>
                <a:r>
                  <a:rPr lang="en-US" sz="1200" b="1" dirty="0"/>
                  <a:t>15:		endif</a:t>
                </a:r>
              </a:p>
              <a:p>
                <a:pPr marL="0" indent="0">
                  <a:buNone/>
                </a:pPr>
                <a:r>
                  <a:rPr lang="en-US" sz="1200" b="1" dirty="0"/>
                  <a:t>16:		if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power pad modification </a:t>
                </a:r>
                <a:r>
                  <a:rPr lang="en-US" sz="1200" b="1" dirty="0"/>
                  <a:t>then</a:t>
                </a:r>
              </a:p>
              <a:p>
                <a:pPr marL="0" indent="0">
                  <a:buNone/>
                </a:pPr>
                <a:r>
                  <a:rPr lang="en-US" sz="1200" b="1" dirty="0"/>
                  <a:t>17:			Update power pad database;</a:t>
                </a:r>
              </a:p>
              <a:p>
                <a:pPr marL="0" indent="0">
                  <a:buNone/>
                </a:pPr>
                <a:r>
                  <a:rPr lang="en-US" sz="1200" b="1" dirty="0"/>
                  <a:t>18:		endif</a:t>
                </a:r>
              </a:p>
              <a:p>
                <a:pPr marL="0" indent="0">
                  <a:buNone/>
                </a:pPr>
                <a:r>
                  <a:rPr lang="en-US" sz="1200" b="1" dirty="0"/>
                  <a:t>19:		Update electrical features of all partitions and Update electrical features of impacted partitions;</a:t>
                </a:r>
              </a:p>
              <a:p>
                <a:pPr marL="0" indent="0">
                  <a:buNone/>
                </a:pPr>
                <a:r>
                  <a:rPr lang="en-US" sz="1200" b="1" dirty="0"/>
                  <a:t>20:	endif</a:t>
                </a:r>
              </a:p>
              <a:p>
                <a:pPr marL="0" indent="0">
                  <a:buNone/>
                </a:pPr>
                <a:r>
                  <a:rPr lang="en-US" sz="1200" b="1" dirty="0"/>
                  <a:t>21:     	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sSub>
                          <m:sSubPr>
                            <m:ctrlPr>
                              <a:rPr lang="en-US" sz="1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𝑷𝑪</m:t>
                            </m:r>
                          </m:e>
                          <m:sub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𝒅𝒐𝒘𝒏</m:t>
                            </m:r>
                          </m:sub>
                        </m:sSub>
                      </m:sub>
                    </m:sSub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𝒕𝒉</m:t>
                        </m:r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𝑷𝑪</m:t>
                            </m:r>
                          </m:e>
                          <m:sub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𝒅𝒐𝒘𝒏</m:t>
                            </m:r>
                          </m:sub>
                        </m:sSub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1200" b="1" dirty="0"/>
                  <a:t>&amp;&amp;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sSub>
                          <m:sSubPr>
                            <m:ctrlPr>
                              <a:rPr lang="en-US" sz="1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𝑷𝑪</m:t>
                            </m:r>
                          </m:e>
                          <m:sub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𝒖𝒑</m:t>
                            </m:r>
                          </m:sub>
                        </m:sSub>
                      </m:sub>
                    </m:sSub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𝒕𝒉</m:t>
                        </m:r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𝑷𝑪</m:t>
                            </m:r>
                          </m:e>
                          <m:sub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𝒖𝒑</m:t>
                            </m:r>
                          </m:sub>
                        </m:sSub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1200" b="1" dirty="0"/>
                  <a:t> then </a:t>
                </a:r>
                <a:r>
                  <a:rPr lang="en-US" sz="1200" b="1" dirty="0">
                    <a:solidFill>
                      <a:srgbClr val="0000B2"/>
                    </a:solidFill>
                  </a:rPr>
                  <a:t>// Model update condition</a:t>
                </a:r>
              </a:p>
              <a:p>
                <a:pPr marL="0" indent="0">
                  <a:buNone/>
                </a:pPr>
                <a:r>
                  <a:rPr lang="en-US" sz="1200" b="1" dirty="0"/>
                  <a:t>22:		Perform model prediction;</a:t>
                </a:r>
              </a:p>
              <a:p>
                <a:pPr marL="0" indent="0">
                  <a:buNone/>
                </a:pPr>
                <a:r>
                  <a:rPr lang="en-US" sz="1200" b="1" dirty="0"/>
                  <a:t>23:	else</a:t>
                </a:r>
              </a:p>
              <a:p>
                <a:pPr marL="0" indent="0">
                  <a:buNone/>
                </a:pPr>
                <a:r>
                  <a:rPr lang="en-US" sz="1200" b="1" dirty="0"/>
                  <a:t>24:		Update model with new DEF, LEF, </a:t>
                </a:r>
                <a:r>
                  <a:rPr lang="en-US" sz="1200" b="1" dirty="0" err="1"/>
                  <a:t>RedHawk</a:t>
                </a:r>
                <a:r>
                  <a:rPr lang="en-US" sz="1200" b="1" dirty="0"/>
                  <a:t> GSR, </a:t>
                </a:r>
                <a:r>
                  <a:rPr lang="en-US" sz="1200" b="1" dirty="0" err="1"/>
                  <a:t>RedHawk</a:t>
                </a:r>
                <a:r>
                  <a:rPr lang="en-US" sz="1200" b="1" dirty="0"/>
                  <a:t> Power Pad, and </a:t>
                </a:r>
                <a:r>
                  <a:rPr lang="en-US" sz="1200" b="1" dirty="0" err="1"/>
                  <a:t>RedHawk</a:t>
                </a:r>
                <a:r>
                  <a:rPr lang="en-US" sz="1200" b="1" dirty="0"/>
                  <a:t> IR report files.</a:t>
                </a:r>
              </a:p>
              <a:p>
                <a:pPr marL="0" indent="0">
                  <a:buNone/>
                </a:pPr>
                <a:r>
                  <a:rPr lang="en-US" sz="1200" b="1" dirty="0"/>
                  <a:t>25:	endif</a:t>
                </a:r>
              </a:p>
              <a:p>
                <a:pPr marL="0" indent="0">
                  <a:buNone/>
                </a:pPr>
                <a:r>
                  <a:rPr lang="en-US" sz="1200" b="1" dirty="0"/>
                  <a:t>26:	Violations = </a:t>
                </a:r>
                <a:r>
                  <a:rPr lang="en-US" sz="1200" b="1" dirty="0" err="1"/>
                  <a:t>getIRViolations</a:t>
                </a:r>
                <a:r>
                  <a:rPr lang="en-US" sz="1200" b="1" dirty="0"/>
                  <a:t>;</a:t>
                </a:r>
              </a:p>
              <a:p>
                <a:pPr marL="0" indent="0">
                  <a:buNone/>
                </a:pPr>
                <a:r>
                  <a:rPr lang="en-US" sz="1200" b="1" dirty="0"/>
                  <a:t>27:End while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0FA02F-AFFB-444F-B0FF-30467EAEF8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066" y="739775"/>
                <a:ext cx="11781367" cy="5562601"/>
              </a:xfrm>
              <a:blipFill>
                <a:blip r:embed="rId3"/>
                <a:stretch>
                  <a:fillRect l="-52" t="-548" b="-4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ABF5D8B7-31CB-4946-B195-98E49DDD2968}"/>
              </a:ext>
            </a:extLst>
          </p:cNvPr>
          <p:cNvSpPr/>
          <p:nvPr/>
        </p:nvSpPr>
        <p:spPr bwMode="auto">
          <a:xfrm>
            <a:off x="1199626" y="4959627"/>
            <a:ext cx="8405768" cy="134275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96F04A-7FAF-467F-AC1E-277EADDAF096}"/>
              </a:ext>
            </a:extLst>
          </p:cNvPr>
          <p:cNvSpPr txBox="1"/>
          <p:nvPr/>
        </p:nvSpPr>
        <p:spPr>
          <a:xfrm>
            <a:off x="6768873" y="4959626"/>
            <a:ext cx="2929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Model prediction/update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62BA91-D41C-46DB-A533-EA18B3916210}"/>
              </a:ext>
            </a:extLst>
          </p:cNvPr>
          <p:cNvSpPr/>
          <p:nvPr/>
        </p:nvSpPr>
        <p:spPr bwMode="auto">
          <a:xfrm>
            <a:off x="1199625" y="1561750"/>
            <a:ext cx="8536613" cy="339787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E28491-AED4-4AC0-86E3-223A1B648EB6}"/>
              </a:ext>
            </a:extLst>
          </p:cNvPr>
          <p:cNvSpPr txBox="1"/>
          <p:nvPr/>
        </p:nvSpPr>
        <p:spPr>
          <a:xfrm>
            <a:off x="6491874" y="1558175"/>
            <a:ext cx="3206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Electrical Features Update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46094B-87AB-4843-94E6-A8D29120A981}"/>
              </a:ext>
            </a:extLst>
          </p:cNvPr>
          <p:cNvSpPr/>
          <p:nvPr/>
        </p:nvSpPr>
        <p:spPr bwMode="auto">
          <a:xfrm>
            <a:off x="497260" y="739775"/>
            <a:ext cx="5963175" cy="595312"/>
          </a:xfrm>
          <a:prstGeom prst="rect">
            <a:avLst/>
          </a:prstGeom>
          <a:noFill/>
          <a:ln w="25400" cap="flat" cmpd="sng" algn="ctr">
            <a:solidFill>
              <a:srgbClr val="0000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rgbClr val="0000B2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133657-10AA-4DAB-9E47-8DB128A4B976}"/>
              </a:ext>
            </a:extLst>
          </p:cNvPr>
          <p:cNvSpPr txBox="1"/>
          <p:nvPr/>
        </p:nvSpPr>
        <p:spPr>
          <a:xfrm>
            <a:off x="4923674" y="681079"/>
            <a:ext cx="1557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Initialization</a:t>
            </a:r>
          </a:p>
        </p:txBody>
      </p:sp>
    </p:spTree>
    <p:extLst>
      <p:ext uri="{BB962C8B-B14F-4D97-AF65-F5344CB8AC3E}">
        <p14:creationId xmlns:p14="http://schemas.microsoft.com/office/powerpoint/2010/main" val="1448950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</a:rPr>
              <a:t>Background and Problem Statement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Related Work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Our Methodology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Experimental Setup and Results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30818106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E4956587-F32B-49AC-92FC-30568892C0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6118705"/>
                  </p:ext>
                </p:extLst>
              </p:nvPr>
            </p:nvGraphicFramePr>
            <p:xfrm>
              <a:off x="909647" y="3619501"/>
              <a:ext cx="10372706" cy="30808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0706">
                      <a:extLst>
                        <a:ext uri="{9D8B030D-6E8A-4147-A177-3AD203B41FA5}">
                          <a16:colId xmlns:a16="http://schemas.microsoft.com/office/drawing/2014/main" val="816112433"/>
                        </a:ext>
                      </a:extLst>
                    </a:gridCol>
                    <a:gridCol w="4224285">
                      <a:extLst>
                        <a:ext uri="{9D8B030D-6E8A-4147-A177-3AD203B41FA5}">
                          <a16:colId xmlns:a16="http://schemas.microsoft.com/office/drawing/2014/main" val="3394307109"/>
                        </a:ext>
                      </a:extLst>
                    </a:gridCol>
                    <a:gridCol w="885372">
                      <a:extLst>
                        <a:ext uri="{9D8B030D-6E8A-4147-A177-3AD203B41FA5}">
                          <a16:colId xmlns:a16="http://schemas.microsoft.com/office/drawing/2014/main" val="3261785012"/>
                        </a:ext>
                      </a:extLst>
                    </a:gridCol>
                    <a:gridCol w="4412343">
                      <a:extLst>
                        <a:ext uri="{9D8B030D-6E8A-4147-A177-3AD203B41FA5}">
                          <a16:colId xmlns:a16="http://schemas.microsoft.com/office/drawing/2014/main" val="1432889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Name     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Description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Name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Description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37638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Number of metal layers used in PDN.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𝑡𝑎𝑝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Number of tap current sources in partition p.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945299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𝑝𝑎𝑑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Number of power pads in the design.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𝑚𝑎𝑥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𝑡𝑎𝑝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Maximum number of tap current sources        among partitions.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23024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𝑡𝑎𝑝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Number of tap current sources in the design.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𝑡𝑎𝑝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Number of tap current sources in current load window of partition p.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96233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𝑡𝑟𝑎𝑐𝑘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Number of tracks on metal layer l.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𝑚𝑎𝑥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𝑡𝑎𝑝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Maximum number of tap current sources in     current load window among all partitions.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537970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𝑚𝑎𝑥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𝑡𝑟𝑎𝑐𝑘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Maximum number of tracks among L metal   layers.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𝑝𝑎𝑟𝑡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Number of partitions.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216130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E4956587-F32B-49AC-92FC-30568892C0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6118705"/>
                  </p:ext>
                </p:extLst>
              </p:nvPr>
            </p:nvGraphicFramePr>
            <p:xfrm>
              <a:off x="909647" y="3619501"/>
              <a:ext cx="10372706" cy="30808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0706">
                      <a:extLst>
                        <a:ext uri="{9D8B030D-6E8A-4147-A177-3AD203B41FA5}">
                          <a16:colId xmlns:a16="http://schemas.microsoft.com/office/drawing/2014/main" val="816112433"/>
                        </a:ext>
                      </a:extLst>
                    </a:gridCol>
                    <a:gridCol w="4224285">
                      <a:extLst>
                        <a:ext uri="{9D8B030D-6E8A-4147-A177-3AD203B41FA5}">
                          <a16:colId xmlns:a16="http://schemas.microsoft.com/office/drawing/2014/main" val="3394307109"/>
                        </a:ext>
                      </a:extLst>
                    </a:gridCol>
                    <a:gridCol w="885372">
                      <a:extLst>
                        <a:ext uri="{9D8B030D-6E8A-4147-A177-3AD203B41FA5}">
                          <a16:colId xmlns:a16="http://schemas.microsoft.com/office/drawing/2014/main" val="3261785012"/>
                        </a:ext>
                      </a:extLst>
                    </a:gridCol>
                    <a:gridCol w="4412343">
                      <a:extLst>
                        <a:ext uri="{9D8B030D-6E8A-4147-A177-3AD203B41FA5}">
                          <a16:colId xmlns:a16="http://schemas.microsoft.com/office/drawing/2014/main" val="1432889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Name     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Description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Name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Description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3763855"/>
                      </a:ext>
                    </a:extLst>
                  </a:tr>
                  <a:tr h="3935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14" t="-96923" r="-1117143" b="-6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Number of metal layers used in PDN.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5172" t="-96923" r="-500690" b="-6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Number of tap current sources in partition p.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9452994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14" t="-134737" r="-1117143" b="-31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Number of power pads in the design.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5172" t="-134737" r="-500690" b="-31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Maximum number of tap current sources        among partitions.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23024838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14" t="-234737" r="-1117143" b="-21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Number of tap current sources in the design.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5172" t="-234737" r="-500690" b="-21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Number of tap current sources in current load window of partition p.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9623368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14" t="-331250" r="-1117143" b="-1114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Number of tracks on metal layer l.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5172" t="-331250" r="-500690" b="-1114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Maximum number of tap current sources in     current load window among all partitions.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5379706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14" t="-435789" r="-1117143" b="-1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Maximum number of tracks among L metal   layers.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5172" t="-435789" r="-500690" b="-1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Number of partitions.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2161301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594CCBC0-645E-46D1-86CC-0346153BB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Feature Extraction:  Scaling Behavior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1BF965-9EC1-4BEF-AC95-27C6BD4CF2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1" y="838201"/>
                <a:ext cx="11963399" cy="5562601"/>
              </a:xfrm>
            </p:spPr>
            <p:txBody>
              <a:bodyPr/>
              <a:lstStyle/>
              <a:p>
                <a:r>
                  <a:rPr lang="en-US" sz="2400" dirty="0"/>
                  <a:t>Complexity to find a min-resistance path in the PDN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L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𝑡𝑟𝑎𝑐𝑘</m:t>
                        </m:r>
                      </m:sup>
                    </m:sSub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𝑚𝑎𝑥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𝑡𝑟𝑎𝑐𝑘</m:t>
                                    </m:r>
                                  </m:sup>
                                </m:sSubSup>
                              </m:e>
                            </m:d>
                          </m:e>
                        </m:func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Complexity to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𝑢𝑝</m:t>
                        </m:r>
                      </m:sub>
                    </m:sSub>
                  </m:oMath>
                </a14:m>
                <a:r>
                  <a:rPr lang="en-US" sz="2400" b="0" i="0" dirty="0">
                    <a:latin typeface="Cambria Math" panose="020405030504060302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𝑡𝑎𝑝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𝑝𝑎𝑑</m:t>
                        </m:r>
                      </m:sub>
                    </m:sSub>
                    <m:r>
                      <a:rPr lang="en-US" sz="22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2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L</m:t>
                    </m:r>
                    <m:sSubSup>
                      <m:sSubSupPr>
                        <m:ctrl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  <m:sup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𝑡𝑟𝑎𝑐𝑘</m:t>
                        </m:r>
                      </m:sup>
                    </m:sSubSup>
                    <m:d>
                      <m:dPr>
                        <m:ctrl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2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2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en-US" sz="22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2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𝑚𝑎𝑥</m:t>
                                    </m:r>
                                  </m:sub>
                                  <m:sup>
                                    <m:r>
                                      <a:rPr lang="en-US" sz="22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𝑡𝑟𝑎𝑐𝑘</m:t>
                                    </m:r>
                                  </m:sup>
                                </m:sSubSup>
                              </m:e>
                            </m:d>
                          </m:e>
                        </m:func>
                      </m:e>
                    </m:d>
                    <m:r>
                      <a:rPr lang="en-US" sz="2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:r>
                  <a:rPr lang="en-US" sz="2400" dirty="0"/>
                  <a:t>Complexity to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𝑑𝑜𝑤𝑛</m:t>
                        </m:r>
                      </m:sub>
                    </m:sSub>
                  </m:oMath>
                </a14:m>
                <a:r>
                  <a:rPr lang="en-US" sz="24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400" dirty="0">
                    <a:latin typeface="Cambria Math" panose="02040503050406030204" pitchFamily="18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𝑝𝑎𝑟𝑡</m:t>
                        </m:r>
                      </m:sub>
                    </m:sSub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𝑡𝑎𝑝</m:t>
                        </m:r>
                      </m:sup>
                    </m:sSubSup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𝑡𝑎𝑝</m:t>
                        </m:r>
                      </m:sup>
                    </m:sSubSup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𝑡𝑟𝑎𝑐𝑘</m:t>
                        </m:r>
                      </m:sup>
                    </m:sSubSup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𝑚𝑎𝑥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𝑡𝑟𝑎𝑐𝑘</m:t>
                                    </m:r>
                                  </m:sup>
                                </m:sSubSup>
                              </m:e>
                            </m:d>
                          </m:e>
                        </m:func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Electric Feature Extraction Complexity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𝑡𝑟𝑎𝑐𝑘</m:t>
                            </m:r>
                          </m:sup>
                        </m:sSubSup>
                        <m:d>
                          <m:d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24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𝑚𝑎𝑥</m:t>
                                        </m:r>
                                      </m:sub>
                                      <m:sup>
                                        <m:r>
                                          <a:rPr lang="en-US" sz="24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𝑡𝑟𝑎𝑐𝑘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func>
                          </m:e>
                        </m:d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𝑡𝑎𝑝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𝑝𝑎𝑑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𝑝𝑎𝑟𝑡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𝑡𝑎𝑝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𝑡𝑎𝑝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𝑤h𝑒𝑟𝑒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𝑝𝑎𝑟𝑡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𝑡𝑟𝑎𝑐𝑘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1BF965-9EC1-4BEF-AC95-27C6BD4CF2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1" y="838201"/>
                <a:ext cx="11963399" cy="5562601"/>
              </a:xfrm>
              <a:blipFill>
                <a:blip r:embed="rId4"/>
                <a:stretch>
                  <a:fillRect l="-714" t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6368B01C-B509-4529-9A6F-D832D7FDC9F0}"/>
                  </a:ext>
                </a:extLst>
              </p:cNvPr>
              <p:cNvSpPr/>
              <p:nvPr/>
            </p:nvSpPr>
            <p:spPr bwMode="auto">
              <a:xfrm>
                <a:off x="1665297" y="4373709"/>
                <a:ext cx="8861405" cy="1177636"/>
              </a:xfrm>
              <a:prstGeom prst="roundRect">
                <a:avLst/>
              </a:prstGeom>
              <a:solidFill>
                <a:schemeClr val="accent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With fixed partition size, feature extraction roughly 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scales as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sSubSup>
                      <m:sSub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𝑡𝑟𝑎𝑐𝑘</m:t>
                        </m:r>
                      </m:sup>
                    </m:sSubSup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𝑚𝑎𝑥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𝑡𝑟𝑎𝑐𝑘</m:t>
                                    </m:r>
                                  </m:sup>
                                </m:sSubSup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6368B01C-B509-4529-9A6F-D832D7FDC9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5297" y="4373709"/>
                <a:ext cx="8861405" cy="117763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0459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 and Motivation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Related Work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Our Methodology</a:t>
            </a:r>
          </a:p>
          <a:p>
            <a:r>
              <a:rPr lang="en-US" dirty="0">
                <a:latin typeface="Arial" panose="020B0604020202020204" pitchFamily="34" charset="0"/>
              </a:rPr>
              <a:t>Experimental Setup and Results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87142749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0D7AC-E7B1-4AD5-B7E2-4CF4F08C6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A22A7C7-856F-490C-942B-3297ED9A8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69" y="838201"/>
            <a:ext cx="11802532" cy="5562601"/>
          </a:xfrm>
        </p:spPr>
        <p:txBody>
          <a:bodyPr/>
          <a:lstStyle/>
          <a:p>
            <a:r>
              <a:rPr lang="en-US" sz="2400" dirty="0"/>
              <a:t>150 SOC floorplan designs with different</a:t>
            </a:r>
          </a:p>
          <a:p>
            <a:pPr lvl="1"/>
            <a:r>
              <a:rPr lang="en-US" sz="2200" dirty="0"/>
              <a:t>Power distributions</a:t>
            </a:r>
          </a:p>
          <a:p>
            <a:pPr lvl="1"/>
            <a:r>
              <a:rPr lang="en-US" sz="2200" dirty="0"/>
              <a:t>PDN structures</a:t>
            </a:r>
          </a:p>
          <a:p>
            <a:pPr lvl="1"/>
            <a:r>
              <a:rPr lang="en-US" sz="2200" dirty="0"/>
              <a:t>Power pad pitches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B885871F-CF13-4049-9467-22B86D0DF7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0999629"/>
                  </p:ext>
                </p:extLst>
              </p:nvPr>
            </p:nvGraphicFramePr>
            <p:xfrm>
              <a:off x="904241" y="2552186"/>
              <a:ext cx="10684558" cy="14575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39447">
                      <a:extLst>
                        <a:ext uri="{9D8B030D-6E8A-4147-A177-3AD203B41FA5}">
                          <a16:colId xmlns:a16="http://schemas.microsoft.com/office/drawing/2014/main" val="4034672478"/>
                        </a:ext>
                      </a:extLst>
                    </a:gridCol>
                    <a:gridCol w="2693512">
                      <a:extLst>
                        <a:ext uri="{9D8B030D-6E8A-4147-A177-3AD203B41FA5}">
                          <a16:colId xmlns:a16="http://schemas.microsoft.com/office/drawing/2014/main" val="2305858903"/>
                        </a:ext>
                      </a:extLst>
                    </a:gridCol>
                    <a:gridCol w="3961895">
                      <a:extLst>
                        <a:ext uri="{9D8B030D-6E8A-4147-A177-3AD203B41FA5}">
                          <a16:colId xmlns:a16="http://schemas.microsoft.com/office/drawing/2014/main" val="3017675059"/>
                        </a:ext>
                      </a:extLst>
                    </a:gridCol>
                    <a:gridCol w="2089704">
                      <a:extLst>
                        <a:ext uri="{9D8B030D-6E8A-4147-A177-3AD203B41FA5}">
                          <a16:colId xmlns:a16="http://schemas.microsoft.com/office/drawing/2014/main" val="37655265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Technology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28nm foundry technology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Intermediate </a:t>
                          </a:r>
                          <a:r>
                            <a:rPr lang="en-US" altLang="zh-TW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Metal Layer Track Usage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10 % - 20 %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2731193"/>
                      </a:ext>
                    </a:extLst>
                  </a:tr>
                  <a:tr h="345025"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Package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Flip Chip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Supply Voltage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1V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169734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Chip/Block Size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6000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– 30000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Power Pad Pitch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250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– 1000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383851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Power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 W – 20 W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Max Number of Instances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759850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034891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B885871F-CF13-4049-9467-22B86D0DF7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0999629"/>
                  </p:ext>
                </p:extLst>
              </p:nvPr>
            </p:nvGraphicFramePr>
            <p:xfrm>
              <a:off x="904241" y="2552186"/>
              <a:ext cx="10684558" cy="14575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39447">
                      <a:extLst>
                        <a:ext uri="{9D8B030D-6E8A-4147-A177-3AD203B41FA5}">
                          <a16:colId xmlns:a16="http://schemas.microsoft.com/office/drawing/2014/main" val="4034672478"/>
                        </a:ext>
                      </a:extLst>
                    </a:gridCol>
                    <a:gridCol w="2693512">
                      <a:extLst>
                        <a:ext uri="{9D8B030D-6E8A-4147-A177-3AD203B41FA5}">
                          <a16:colId xmlns:a16="http://schemas.microsoft.com/office/drawing/2014/main" val="2305858903"/>
                        </a:ext>
                      </a:extLst>
                    </a:gridCol>
                    <a:gridCol w="3961895">
                      <a:extLst>
                        <a:ext uri="{9D8B030D-6E8A-4147-A177-3AD203B41FA5}">
                          <a16:colId xmlns:a16="http://schemas.microsoft.com/office/drawing/2014/main" val="3017675059"/>
                        </a:ext>
                      </a:extLst>
                    </a:gridCol>
                    <a:gridCol w="2089704">
                      <a:extLst>
                        <a:ext uri="{9D8B030D-6E8A-4147-A177-3AD203B41FA5}">
                          <a16:colId xmlns:a16="http://schemas.microsoft.com/office/drawing/2014/main" val="37655265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Technology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28nm foundry technology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Intermediate </a:t>
                          </a:r>
                          <a:r>
                            <a:rPr lang="en-US" altLang="zh-TW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Metal Layer Track Usage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10 % - 20 %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2731193"/>
                      </a:ext>
                    </a:extLst>
                  </a:tr>
                  <a:tr h="345025"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Package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Flip Chip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Supply Voltage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1V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169734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Chip/Block Size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2009" t="-196721" r="-224605" b="-1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Power Pad Pitch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1662" t="-196721" r="-583" b="-1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83851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Power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 W – 20 W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Max Number of Instances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759850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03489125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46A3E94-993C-4327-9536-0C334A2341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289058"/>
              </p:ext>
            </p:extLst>
          </p:nvPr>
        </p:nvGraphicFramePr>
        <p:xfrm>
          <a:off x="6182841" y="4379567"/>
          <a:ext cx="5065700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421">
                  <a:extLst>
                    <a:ext uri="{9D8B030D-6E8A-4147-A177-3AD203B41FA5}">
                      <a16:colId xmlns:a16="http://schemas.microsoft.com/office/drawing/2014/main" val="4034672478"/>
                    </a:ext>
                  </a:extLst>
                </a:gridCol>
                <a:gridCol w="1224031">
                  <a:extLst>
                    <a:ext uri="{9D8B030D-6E8A-4147-A177-3AD203B41FA5}">
                      <a16:colId xmlns:a16="http://schemas.microsoft.com/office/drawing/2014/main" val="2305858903"/>
                    </a:ext>
                  </a:extLst>
                </a:gridCol>
                <a:gridCol w="1264529">
                  <a:extLst>
                    <a:ext uri="{9D8B030D-6E8A-4147-A177-3AD203B41FA5}">
                      <a16:colId xmlns:a16="http://schemas.microsoft.com/office/drawing/2014/main" val="3017675059"/>
                    </a:ext>
                  </a:extLst>
                </a:gridCol>
                <a:gridCol w="1647719">
                  <a:extLst>
                    <a:ext uri="{9D8B030D-6E8A-4147-A177-3AD203B41FA5}">
                      <a16:colId xmlns:a16="http://schemas.microsoft.com/office/drawing/2014/main" val="3765526588"/>
                    </a:ext>
                  </a:extLst>
                </a:gridCol>
              </a:tblGrid>
              <a:tr h="493186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# of Nodes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(million)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Total Power (W)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# of tap current sources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2731193"/>
                  </a:ext>
                </a:extLst>
              </a:tr>
              <a:tr h="29011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Design1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5.4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10.87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95K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6973450"/>
                  </a:ext>
                </a:extLst>
              </a:tr>
              <a:tr h="29011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Design2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9.6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14.34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263K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8385103"/>
                  </a:ext>
                </a:extLst>
              </a:tr>
              <a:tr h="29011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Design3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19.27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481K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3489125"/>
                  </a:ext>
                </a:extLst>
              </a:tr>
              <a:tr h="30125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Design4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00B2"/>
                          </a:solidFill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24.87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B2"/>
                          </a:solidFill>
                        </a:rPr>
                        <a:t>742K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5082450"/>
                  </a:ext>
                </a:extLst>
              </a:tr>
              <a:tr h="30125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Design5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10.6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14.34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183K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7406533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2181308-BD07-4822-AA7B-17878FE79036}"/>
              </a:ext>
            </a:extLst>
          </p:cNvPr>
          <p:cNvSpPr txBox="1"/>
          <p:nvPr/>
        </p:nvSpPr>
        <p:spPr>
          <a:xfrm>
            <a:off x="7602695" y="6421727"/>
            <a:ext cx="20553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Design information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2508034-8D41-4E5D-A192-A2EB8E952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330" y="4311379"/>
            <a:ext cx="2409371" cy="20421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58E2323-DB56-4B89-B6A4-85E64B083F48}"/>
              </a:ext>
            </a:extLst>
          </p:cNvPr>
          <p:cNvSpPr txBox="1"/>
          <p:nvPr/>
        </p:nvSpPr>
        <p:spPr>
          <a:xfrm>
            <a:off x="1327440" y="6374983"/>
            <a:ext cx="36888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Generated 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Power distribution figure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A539D0-DB62-469A-86D3-405C3339991F}"/>
              </a:ext>
            </a:extLst>
          </p:cNvPr>
          <p:cNvSpPr txBox="1"/>
          <p:nvPr/>
        </p:nvSpPr>
        <p:spPr>
          <a:xfrm>
            <a:off x="4580255" y="4003409"/>
            <a:ext cx="2707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Training data information</a:t>
            </a:r>
          </a:p>
        </p:txBody>
      </p:sp>
    </p:spTree>
    <p:extLst>
      <p:ext uri="{BB962C8B-B14F-4D97-AF65-F5344CB8AC3E}">
        <p14:creationId xmlns:p14="http://schemas.microsoft.com/office/powerpoint/2010/main" val="3836067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2ABCF-A337-420A-B1EE-531AB746A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1: Model Accuracy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90FF1B-C4F4-40AB-BCB4-DDEBBB8FD6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1" y="871657"/>
                <a:ext cx="11781367" cy="5562601"/>
              </a:xfrm>
            </p:spPr>
            <p:txBody>
              <a:bodyPr/>
              <a:lstStyle/>
              <a:p>
                <a:r>
                  <a:rPr lang="en-US" sz="2400" b="1" dirty="0"/>
                  <a:t>Mean average error</a:t>
                </a:r>
                <a:r>
                  <a:rPr lang="en-US" sz="2400" dirty="0"/>
                  <a:t>: 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4.26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2400" dirty="0"/>
                  <a:t>mV </a:t>
                </a:r>
              </a:p>
              <a:p>
                <a:r>
                  <a:rPr lang="en-US" sz="2400" b="1" dirty="0"/>
                  <a:t>Standard deviation: </a:t>
                </a:r>
                <a:r>
                  <a:rPr lang="en-US" sz="2400" dirty="0"/>
                  <a:t>0.52mV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99.7% predicted IR drop errors &lt; 1.5mV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90FF1B-C4F4-40AB-BCB4-DDEBBB8FD6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1" y="871657"/>
                <a:ext cx="11781367" cy="5562601"/>
              </a:xfrm>
              <a:blipFill>
                <a:blip r:embed="rId3"/>
                <a:stretch>
                  <a:fillRect l="-725" t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9558080-39D1-4DCB-BE77-812E17536B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9" t="7254" r="-1"/>
          <a:stretch/>
        </p:blipFill>
        <p:spPr>
          <a:xfrm>
            <a:off x="123552" y="2219432"/>
            <a:ext cx="12068448" cy="421482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7AB3594-3AC9-4D40-95B7-FDBEA9C40B33}"/>
              </a:ext>
            </a:extLst>
          </p:cNvPr>
          <p:cNvCxnSpPr>
            <a:cxnSpLocks/>
          </p:cNvCxnSpPr>
          <p:nvPr/>
        </p:nvCxnSpPr>
        <p:spPr bwMode="auto">
          <a:xfrm>
            <a:off x="2594750" y="3412009"/>
            <a:ext cx="252670" cy="2961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608D09B-B562-408F-B543-7EADA98A5961}"/>
              </a:ext>
            </a:extLst>
          </p:cNvPr>
          <p:cNvCxnSpPr>
            <a:cxnSpLocks/>
          </p:cNvCxnSpPr>
          <p:nvPr/>
        </p:nvCxnSpPr>
        <p:spPr bwMode="auto">
          <a:xfrm>
            <a:off x="6378141" y="3560723"/>
            <a:ext cx="284021" cy="3321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28AC93E-3C8E-4869-9D81-9248D3D441AA}"/>
              </a:ext>
            </a:extLst>
          </p:cNvPr>
          <p:cNvSpPr txBox="1"/>
          <p:nvPr/>
        </p:nvSpPr>
        <p:spPr>
          <a:xfrm>
            <a:off x="6494899" y="3892873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+/- 5mV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860E91-11C1-4357-8A1B-1C3AEBB73831}"/>
              </a:ext>
            </a:extLst>
          </p:cNvPr>
          <p:cNvSpPr txBox="1"/>
          <p:nvPr/>
        </p:nvSpPr>
        <p:spPr>
          <a:xfrm>
            <a:off x="2601100" y="3708207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+/- 5mV</a:t>
            </a:r>
          </a:p>
        </p:txBody>
      </p:sp>
    </p:spTree>
    <p:extLst>
      <p:ext uri="{BB962C8B-B14F-4D97-AF65-F5344CB8AC3E}">
        <p14:creationId xmlns:p14="http://schemas.microsoft.com/office/powerpoint/2010/main" val="330842382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2ABCF-A337-420A-B1EE-531AB746A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2: Incremental IR Prediction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90FF1B-C4F4-40AB-BCB4-DDEBBB8FD6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IR prediction for </a:t>
                </a:r>
                <a:r>
                  <a:rPr lang="en-US" sz="2400" dirty="0">
                    <a:solidFill>
                      <a:srgbClr val="0070C0"/>
                    </a:solidFill>
                  </a:rPr>
                  <a:t>single incremental modification</a:t>
                </a:r>
                <a:endParaRPr lang="en-US" sz="2400" dirty="0"/>
              </a:p>
              <a:p>
                <a:r>
                  <a:rPr lang="en-US" sz="2400" b="1" dirty="0">
                    <a:solidFill>
                      <a:srgbClr val="0070C0"/>
                    </a:solidFill>
                  </a:rPr>
                  <a:t>22 </a:t>
                </a:r>
                <a:r>
                  <a:rPr lang="en-US" sz="2400" dirty="0"/>
                  <a:t>to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919 </a:t>
                </a:r>
                <a:r>
                  <a:rPr lang="en-US" sz="2400" dirty="0"/>
                  <a:t>speedup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</m:oMath>
                </a14:m>
                <a:r>
                  <a:rPr lang="en-US" sz="2400" dirty="0"/>
                  <a:t> &lt; 1mV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400" dirty="0"/>
                  <a:t> &lt; 5.07mV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90FF1B-C4F4-40AB-BCB4-DDEBBB8FD6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25" t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AD8BB27-0EB3-4EF8-858D-DE34B8BEA146}"/>
              </a:ext>
            </a:extLst>
          </p:cNvPr>
          <p:cNvSpPr txBox="1"/>
          <p:nvPr/>
        </p:nvSpPr>
        <p:spPr>
          <a:xfrm>
            <a:off x="4940439" y="6028932"/>
            <a:ext cx="3359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Incremental modification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3">
                <a:extLst>
                  <a:ext uri="{FF2B5EF4-FFF2-40B4-BE49-F238E27FC236}">
                    <a16:creationId xmlns:a16="http://schemas.microsoft.com/office/drawing/2014/main" id="{27AFB46A-32CC-4303-8CA2-05CB56E7EC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5210493"/>
                  </p:ext>
                </p:extLst>
              </p:nvPr>
            </p:nvGraphicFramePr>
            <p:xfrm>
              <a:off x="196780" y="1948641"/>
              <a:ext cx="11836401" cy="41321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0519">
                      <a:extLst>
                        <a:ext uri="{9D8B030D-6E8A-4147-A177-3AD203B41FA5}">
                          <a16:colId xmlns:a16="http://schemas.microsoft.com/office/drawing/2014/main" val="321660141"/>
                        </a:ext>
                      </a:extLst>
                    </a:gridCol>
                    <a:gridCol w="660876">
                      <a:extLst>
                        <a:ext uri="{9D8B030D-6E8A-4147-A177-3AD203B41FA5}">
                          <a16:colId xmlns:a16="http://schemas.microsoft.com/office/drawing/2014/main" val="3056801737"/>
                        </a:ext>
                      </a:extLst>
                    </a:gridCol>
                    <a:gridCol w="1060762">
                      <a:extLst>
                        <a:ext uri="{9D8B030D-6E8A-4147-A177-3AD203B41FA5}">
                          <a16:colId xmlns:a16="http://schemas.microsoft.com/office/drawing/2014/main" val="1464260008"/>
                        </a:ext>
                      </a:extLst>
                    </a:gridCol>
                    <a:gridCol w="1344155">
                      <a:extLst>
                        <a:ext uri="{9D8B030D-6E8A-4147-A177-3AD203B41FA5}">
                          <a16:colId xmlns:a16="http://schemas.microsoft.com/office/drawing/2014/main" val="867153667"/>
                        </a:ext>
                      </a:extLst>
                    </a:gridCol>
                    <a:gridCol w="1131331">
                      <a:extLst>
                        <a:ext uri="{9D8B030D-6E8A-4147-A177-3AD203B41FA5}">
                          <a16:colId xmlns:a16="http://schemas.microsoft.com/office/drawing/2014/main" val="499374715"/>
                        </a:ext>
                      </a:extLst>
                    </a:gridCol>
                    <a:gridCol w="907304">
                      <a:extLst>
                        <a:ext uri="{9D8B030D-6E8A-4147-A177-3AD203B41FA5}">
                          <a16:colId xmlns:a16="http://schemas.microsoft.com/office/drawing/2014/main" val="2088216195"/>
                        </a:ext>
                      </a:extLst>
                    </a:gridCol>
                    <a:gridCol w="724162">
                      <a:extLst>
                        <a:ext uri="{9D8B030D-6E8A-4147-A177-3AD203B41FA5}">
                          <a16:colId xmlns:a16="http://schemas.microsoft.com/office/drawing/2014/main" val="1144821145"/>
                        </a:ext>
                      </a:extLst>
                    </a:gridCol>
                    <a:gridCol w="636916">
                      <a:extLst>
                        <a:ext uri="{9D8B030D-6E8A-4147-A177-3AD203B41FA5}">
                          <a16:colId xmlns:a16="http://schemas.microsoft.com/office/drawing/2014/main" val="2105691583"/>
                        </a:ext>
                      </a:extLst>
                    </a:gridCol>
                    <a:gridCol w="587945">
                      <a:extLst>
                        <a:ext uri="{9D8B030D-6E8A-4147-A177-3AD203B41FA5}">
                          <a16:colId xmlns:a16="http://schemas.microsoft.com/office/drawing/2014/main" val="1544430782"/>
                        </a:ext>
                      </a:extLst>
                    </a:gridCol>
                    <a:gridCol w="649675">
                      <a:extLst>
                        <a:ext uri="{9D8B030D-6E8A-4147-A177-3AD203B41FA5}">
                          <a16:colId xmlns:a16="http://schemas.microsoft.com/office/drawing/2014/main" val="1519549487"/>
                        </a:ext>
                      </a:extLst>
                    </a:gridCol>
                    <a:gridCol w="649237">
                      <a:extLst>
                        <a:ext uri="{9D8B030D-6E8A-4147-A177-3AD203B41FA5}">
                          <a16:colId xmlns:a16="http://schemas.microsoft.com/office/drawing/2014/main" val="980469159"/>
                        </a:ext>
                      </a:extLst>
                    </a:gridCol>
                    <a:gridCol w="694918">
                      <a:extLst>
                        <a:ext uri="{9D8B030D-6E8A-4147-A177-3AD203B41FA5}">
                          <a16:colId xmlns:a16="http://schemas.microsoft.com/office/drawing/2014/main" val="3727157464"/>
                        </a:ext>
                      </a:extLst>
                    </a:gridCol>
                    <a:gridCol w="739285">
                      <a:extLst>
                        <a:ext uri="{9D8B030D-6E8A-4147-A177-3AD203B41FA5}">
                          <a16:colId xmlns:a16="http://schemas.microsoft.com/office/drawing/2014/main" val="472627010"/>
                        </a:ext>
                      </a:extLst>
                    </a:gridCol>
                    <a:gridCol w="1019316">
                      <a:extLst>
                        <a:ext uri="{9D8B030D-6E8A-4147-A177-3AD203B41FA5}">
                          <a16:colId xmlns:a16="http://schemas.microsoft.com/office/drawing/2014/main" val="2393615175"/>
                        </a:ext>
                      </a:extLst>
                    </a:gridCol>
                  </a:tblGrid>
                  <a:tr h="2617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PDN info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Modifications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err="1">
                              <a:solidFill>
                                <a:schemeClr val="tx1"/>
                              </a:solidFill>
                            </a:rPr>
                            <a:t>RedHawk</a:t>
                          </a:r>
                          <a:endParaRPr 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Our Proposed Method (</a:t>
                          </a:r>
                          <a:r>
                            <a:rPr lang="en-US" sz="1200" b="1" dirty="0" err="1">
                              <a:solidFill>
                                <a:schemeClr val="tx1"/>
                              </a:solidFill>
                            </a:rPr>
                            <a:t>IncPIRD</a:t>
                          </a:r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Speedup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52692487"/>
                      </a:ext>
                    </a:extLst>
                  </a:tr>
                  <a:tr h="276679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Name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𝑷𝒐𝒘𝒆𝒓</m:t>
                                    </m:r>
                                  </m:e>
                                  <m:sub>
                                    <m:r>
                                      <a:rPr lang="en-US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𝒓𝒆𝒈𝒊𝒐𝒏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𝑻𝒓𝒂𝒄𝒌</m:t>
                              </m:r>
                              <m:r>
                                <a:rPr lang="en-US" sz="1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𝑼𝒔𝒂𝒈𝒆</m:t>
                              </m:r>
                            </m:oMath>
                          </a14:m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(%)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Power Pad </a:t>
                          </a:r>
                        </a:p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Modification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Runtime</a:t>
                          </a:r>
                        </a:p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(sec)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WIR</a:t>
                          </a:r>
                        </a:p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(mV)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𝒇𝒙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(sec)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𝒑𝒓𝒆𝒅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(sec)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en-US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𝒂𝒗𝒈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(mV)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en-US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𝒎𝒂𝒙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(mV)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en-US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𝑾𝑰𝑹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(mV)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en-US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𝑾𝑰𝑹</m:t>
                                  </m:r>
                                  <m:r>
                                    <a:rPr lang="en-US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𝒓𝒆𝒍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(%)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err="1">
                              <a:solidFill>
                                <a:schemeClr val="tx1"/>
                              </a:solidFill>
                            </a:rPr>
                            <a:t>RedHawk</a:t>
                          </a:r>
                          <a:endParaRPr lang="en-US" sz="12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(X)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76738788"/>
                      </a:ext>
                    </a:extLst>
                  </a:tr>
                  <a:tr h="26179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(%)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:r>
                            <a:rPr lang="en-US" sz="1200" b="1" dirty="0" err="1">
                              <a:solidFill>
                                <a:schemeClr val="tx1"/>
                              </a:solidFill>
                            </a:rPr>
                            <a:t>mW</a:t>
                          </a:r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66904036"/>
                      </a:ext>
                    </a:extLst>
                  </a:tr>
                  <a:tr h="26179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Design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272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20.0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308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0.11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0.28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0.55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rgbClr val="0070C0"/>
                              </a:solidFill>
                            </a:rPr>
                            <a:t>3.94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rgbClr val="0070C0"/>
                              </a:solidFill>
                            </a:rPr>
                            <a:t>0.57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2.3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787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85749711"/>
                      </a:ext>
                    </a:extLst>
                  </a:tr>
                  <a:tr h="261790">
                    <a:tc v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308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5.76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0.27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0.32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rgbClr val="0070C0"/>
                              </a:solidFill>
                            </a:rPr>
                            <a:t>2.51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rgbClr val="0070C0"/>
                              </a:solidFill>
                            </a:rPr>
                            <a:t>0.45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1.9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51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6529162"/>
                      </a:ext>
                    </a:extLst>
                  </a:tr>
                  <a:tr h="261790">
                    <a:tc v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370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22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4.98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0.38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0.31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rgbClr val="0070C0"/>
                              </a:solidFill>
                            </a:rPr>
                            <a:t>2.47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rgbClr val="0070C0"/>
                              </a:solidFill>
                            </a:rPr>
                            <a:t>0.47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2.1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69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2680898"/>
                      </a:ext>
                    </a:extLst>
                  </a:tr>
                  <a:tr h="26179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Design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200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50.0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562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24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0.75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0.55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0.29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rgbClr val="0070C0"/>
                              </a:solidFill>
                            </a:rPr>
                            <a:t>3.40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rgbClr val="0070C0"/>
                              </a:solidFill>
                            </a:rPr>
                            <a:t>0.44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1.8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432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53935335"/>
                      </a:ext>
                    </a:extLst>
                  </a:tr>
                  <a:tr h="261790">
                    <a:tc v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562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24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24.11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0.56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0.28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rgbClr val="0070C0"/>
                              </a:solidFill>
                            </a:rPr>
                            <a:t>3.25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rgbClr val="0070C0"/>
                              </a:solidFill>
                            </a:rPr>
                            <a:t>0.44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1.8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rgbClr val="0070C0"/>
                              </a:solidFill>
                            </a:rPr>
                            <a:t>22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498824"/>
                      </a:ext>
                    </a:extLst>
                  </a:tr>
                  <a:tr h="261790">
                    <a:tc v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-10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473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10.13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0.34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0.45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rgbClr val="0070C0"/>
                              </a:solidFill>
                            </a:rPr>
                            <a:t>3.70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rgbClr val="0070C0"/>
                              </a:solidFill>
                            </a:rPr>
                            <a:t>1.40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6.7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38926400"/>
                      </a:ext>
                    </a:extLst>
                  </a:tr>
                  <a:tr h="26179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Design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400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23.4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2021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0.48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1.72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0.34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rgbClr val="0070C0"/>
                              </a:solidFill>
                            </a:rPr>
                            <a:t>4.16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rgbClr val="0070C0"/>
                              </a:solidFill>
                            </a:rPr>
                            <a:t>0.32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1.2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rgbClr val="0070C0"/>
                              </a:solidFill>
                            </a:rPr>
                            <a:t>919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57509233"/>
                      </a:ext>
                    </a:extLst>
                  </a:tr>
                  <a:tr h="261790">
                    <a:tc v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2021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26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48.84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2.26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0.33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rgbClr val="0070C0"/>
                              </a:solidFill>
                            </a:rPr>
                            <a:t>5.07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rgbClr val="0070C0"/>
                              </a:solidFill>
                            </a:rPr>
                            <a:t>0.12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40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80324585"/>
                      </a:ext>
                    </a:extLst>
                  </a:tr>
                  <a:tr h="261790">
                    <a:tc v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-10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1489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31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32.65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1.42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0.39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rgbClr val="0070C0"/>
                              </a:solidFill>
                            </a:rPr>
                            <a:t>4.07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rgbClr val="0070C0"/>
                              </a:solidFill>
                            </a:rPr>
                            <a:t>1.13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3.7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9715427"/>
                      </a:ext>
                    </a:extLst>
                  </a:tr>
                  <a:tr h="26179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Design 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500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76.9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3273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0.70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3.34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0.27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rgbClr val="0070C0"/>
                              </a:solidFill>
                            </a:rPr>
                            <a:t>3.04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rgbClr val="0070C0"/>
                              </a:solidFill>
                            </a:rPr>
                            <a:t>0.41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2.0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810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85453118"/>
                      </a:ext>
                    </a:extLst>
                  </a:tr>
                  <a:tr h="261790">
                    <a:tc v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3273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19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72.94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3.01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0.27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rgbClr val="0070C0"/>
                              </a:solidFill>
                            </a:rPr>
                            <a:t>3.84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rgbClr val="0070C0"/>
                              </a:solidFill>
                            </a:rPr>
                            <a:t>0.53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2.7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43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61343647"/>
                      </a:ext>
                    </a:extLst>
                  </a:tr>
                  <a:tr h="261790">
                    <a:tc v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-10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2653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22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52.10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1.87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0.29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rgbClr val="0070C0"/>
                              </a:solidFill>
                            </a:rPr>
                            <a:t>3.90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rgbClr val="0070C0"/>
                              </a:solidFill>
                            </a:rPr>
                            <a:t>1.27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5.9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49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793254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3">
                <a:extLst>
                  <a:ext uri="{FF2B5EF4-FFF2-40B4-BE49-F238E27FC236}">
                    <a16:creationId xmlns:a16="http://schemas.microsoft.com/office/drawing/2014/main" id="{27AFB46A-32CC-4303-8CA2-05CB56E7EC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5210493"/>
                  </p:ext>
                </p:extLst>
              </p:nvPr>
            </p:nvGraphicFramePr>
            <p:xfrm>
              <a:off x="196780" y="1948641"/>
              <a:ext cx="11836401" cy="41321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0519">
                      <a:extLst>
                        <a:ext uri="{9D8B030D-6E8A-4147-A177-3AD203B41FA5}">
                          <a16:colId xmlns:a16="http://schemas.microsoft.com/office/drawing/2014/main" val="321660141"/>
                        </a:ext>
                      </a:extLst>
                    </a:gridCol>
                    <a:gridCol w="660876">
                      <a:extLst>
                        <a:ext uri="{9D8B030D-6E8A-4147-A177-3AD203B41FA5}">
                          <a16:colId xmlns:a16="http://schemas.microsoft.com/office/drawing/2014/main" val="3056801737"/>
                        </a:ext>
                      </a:extLst>
                    </a:gridCol>
                    <a:gridCol w="1060762">
                      <a:extLst>
                        <a:ext uri="{9D8B030D-6E8A-4147-A177-3AD203B41FA5}">
                          <a16:colId xmlns:a16="http://schemas.microsoft.com/office/drawing/2014/main" val="1464260008"/>
                        </a:ext>
                      </a:extLst>
                    </a:gridCol>
                    <a:gridCol w="1344155">
                      <a:extLst>
                        <a:ext uri="{9D8B030D-6E8A-4147-A177-3AD203B41FA5}">
                          <a16:colId xmlns:a16="http://schemas.microsoft.com/office/drawing/2014/main" val="867153667"/>
                        </a:ext>
                      </a:extLst>
                    </a:gridCol>
                    <a:gridCol w="1131331">
                      <a:extLst>
                        <a:ext uri="{9D8B030D-6E8A-4147-A177-3AD203B41FA5}">
                          <a16:colId xmlns:a16="http://schemas.microsoft.com/office/drawing/2014/main" val="499374715"/>
                        </a:ext>
                      </a:extLst>
                    </a:gridCol>
                    <a:gridCol w="907304">
                      <a:extLst>
                        <a:ext uri="{9D8B030D-6E8A-4147-A177-3AD203B41FA5}">
                          <a16:colId xmlns:a16="http://schemas.microsoft.com/office/drawing/2014/main" val="2088216195"/>
                        </a:ext>
                      </a:extLst>
                    </a:gridCol>
                    <a:gridCol w="724162">
                      <a:extLst>
                        <a:ext uri="{9D8B030D-6E8A-4147-A177-3AD203B41FA5}">
                          <a16:colId xmlns:a16="http://schemas.microsoft.com/office/drawing/2014/main" val="1144821145"/>
                        </a:ext>
                      </a:extLst>
                    </a:gridCol>
                    <a:gridCol w="636916">
                      <a:extLst>
                        <a:ext uri="{9D8B030D-6E8A-4147-A177-3AD203B41FA5}">
                          <a16:colId xmlns:a16="http://schemas.microsoft.com/office/drawing/2014/main" val="2105691583"/>
                        </a:ext>
                      </a:extLst>
                    </a:gridCol>
                    <a:gridCol w="587945">
                      <a:extLst>
                        <a:ext uri="{9D8B030D-6E8A-4147-A177-3AD203B41FA5}">
                          <a16:colId xmlns:a16="http://schemas.microsoft.com/office/drawing/2014/main" val="1544430782"/>
                        </a:ext>
                      </a:extLst>
                    </a:gridCol>
                    <a:gridCol w="649675">
                      <a:extLst>
                        <a:ext uri="{9D8B030D-6E8A-4147-A177-3AD203B41FA5}">
                          <a16:colId xmlns:a16="http://schemas.microsoft.com/office/drawing/2014/main" val="1519549487"/>
                        </a:ext>
                      </a:extLst>
                    </a:gridCol>
                    <a:gridCol w="649237">
                      <a:extLst>
                        <a:ext uri="{9D8B030D-6E8A-4147-A177-3AD203B41FA5}">
                          <a16:colId xmlns:a16="http://schemas.microsoft.com/office/drawing/2014/main" val="980469159"/>
                        </a:ext>
                      </a:extLst>
                    </a:gridCol>
                    <a:gridCol w="694918">
                      <a:extLst>
                        <a:ext uri="{9D8B030D-6E8A-4147-A177-3AD203B41FA5}">
                          <a16:colId xmlns:a16="http://schemas.microsoft.com/office/drawing/2014/main" val="3727157464"/>
                        </a:ext>
                      </a:extLst>
                    </a:gridCol>
                    <a:gridCol w="739285">
                      <a:extLst>
                        <a:ext uri="{9D8B030D-6E8A-4147-A177-3AD203B41FA5}">
                          <a16:colId xmlns:a16="http://schemas.microsoft.com/office/drawing/2014/main" val="472627010"/>
                        </a:ext>
                      </a:extLst>
                    </a:gridCol>
                    <a:gridCol w="1019316">
                      <a:extLst>
                        <a:ext uri="{9D8B030D-6E8A-4147-A177-3AD203B41FA5}">
                          <a16:colId xmlns:a16="http://schemas.microsoft.com/office/drawing/2014/main" val="2393615175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PDN info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Modifications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err="1">
                              <a:solidFill>
                                <a:schemeClr val="tx1"/>
                              </a:solidFill>
                            </a:rPr>
                            <a:t>RedHawk</a:t>
                          </a:r>
                          <a:endParaRPr lang="en-US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Our Proposed Method (</a:t>
                          </a:r>
                          <a:r>
                            <a:rPr lang="en-US" sz="1200" b="1" dirty="0" err="1">
                              <a:solidFill>
                                <a:schemeClr val="tx1"/>
                              </a:solidFill>
                            </a:rPr>
                            <a:t>IncPIRD</a:t>
                          </a:r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Speedup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52692487"/>
                      </a:ext>
                    </a:extLst>
                  </a:tr>
                  <a:tr h="291719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Name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0071" t="-95833" r="-527562" b="-12375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5909" t="-49462" r="-578636" b="-590323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Power Pad </a:t>
                          </a:r>
                        </a:p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Modification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Runtime</a:t>
                          </a:r>
                        </a:p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(sec)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WIR</a:t>
                          </a:r>
                        </a:p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(mV)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72381" t="-49462" r="-680952" b="-590323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82292" t="-49462" r="-644792" b="-590323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40187" t="-49462" r="-478505" b="-590323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352830" t="-49462" r="-383019" b="-590323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350877" t="-49462" r="-256140" b="-590323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355738" t="-49462" r="-139344" b="-590323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err="1">
                              <a:solidFill>
                                <a:schemeClr val="tx1"/>
                              </a:solidFill>
                            </a:rPr>
                            <a:t>RedHawk</a:t>
                          </a:r>
                          <a:endParaRPr lang="en-US" sz="12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(X)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76738788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(%)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:r>
                            <a:rPr lang="en-US" sz="1200" b="1" dirty="0" err="1">
                              <a:solidFill>
                                <a:schemeClr val="tx1"/>
                              </a:solidFill>
                            </a:rPr>
                            <a:t>mW</a:t>
                          </a:r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66904036"/>
                      </a:ext>
                    </a:extLst>
                  </a:tr>
                  <a:tr h="27432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Design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272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20.0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308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0.11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0.28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0.55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rgbClr val="0070C0"/>
                              </a:solidFill>
                            </a:rPr>
                            <a:t>3.94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rgbClr val="0070C0"/>
                              </a:solidFill>
                            </a:rPr>
                            <a:t>0.57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2.3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787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85749711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308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5.76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0.27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0.32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rgbClr val="0070C0"/>
                              </a:solidFill>
                            </a:rPr>
                            <a:t>2.51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rgbClr val="0070C0"/>
                              </a:solidFill>
                            </a:rPr>
                            <a:t>0.45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1.9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51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6529162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370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22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4.98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0.38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0.31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rgbClr val="0070C0"/>
                              </a:solidFill>
                            </a:rPr>
                            <a:t>2.47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rgbClr val="0070C0"/>
                              </a:solidFill>
                            </a:rPr>
                            <a:t>0.47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2.1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69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2680898"/>
                      </a:ext>
                    </a:extLst>
                  </a:tr>
                  <a:tr h="27432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Design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200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50.0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562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24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0.75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0.55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0.29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rgbClr val="0070C0"/>
                              </a:solidFill>
                            </a:rPr>
                            <a:t>3.40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rgbClr val="0070C0"/>
                              </a:solidFill>
                            </a:rPr>
                            <a:t>0.44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1.8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432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53935335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562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24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24.11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0.56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0.28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rgbClr val="0070C0"/>
                              </a:solidFill>
                            </a:rPr>
                            <a:t>3.25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rgbClr val="0070C0"/>
                              </a:solidFill>
                            </a:rPr>
                            <a:t>0.44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1.8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rgbClr val="0070C0"/>
                              </a:solidFill>
                            </a:rPr>
                            <a:t>22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498824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-10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473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10.13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0.34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0.45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rgbClr val="0070C0"/>
                              </a:solidFill>
                            </a:rPr>
                            <a:t>3.70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rgbClr val="0070C0"/>
                              </a:solidFill>
                            </a:rPr>
                            <a:t>1.40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6.7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38926400"/>
                      </a:ext>
                    </a:extLst>
                  </a:tr>
                  <a:tr h="27432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Design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400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23.4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2021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0.48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1.72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0.34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rgbClr val="0070C0"/>
                              </a:solidFill>
                            </a:rPr>
                            <a:t>4.16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rgbClr val="0070C0"/>
                              </a:solidFill>
                            </a:rPr>
                            <a:t>0.32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1.2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rgbClr val="0070C0"/>
                              </a:solidFill>
                            </a:rPr>
                            <a:t>919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57509233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2021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26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48.84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2.26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0.33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rgbClr val="0070C0"/>
                              </a:solidFill>
                            </a:rPr>
                            <a:t>5.07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rgbClr val="0070C0"/>
                              </a:solidFill>
                            </a:rPr>
                            <a:t>0.12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40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80324585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-10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1489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31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32.65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1.42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0.39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rgbClr val="0070C0"/>
                              </a:solidFill>
                            </a:rPr>
                            <a:t>4.07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rgbClr val="0070C0"/>
                              </a:solidFill>
                            </a:rPr>
                            <a:t>1.13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3.7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9715427"/>
                      </a:ext>
                    </a:extLst>
                  </a:tr>
                  <a:tr h="27432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Design 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500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76.9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3273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0.70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3.34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0.27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rgbClr val="0070C0"/>
                              </a:solidFill>
                            </a:rPr>
                            <a:t>3.04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rgbClr val="0070C0"/>
                              </a:solidFill>
                            </a:rPr>
                            <a:t>0.41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2.0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810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85453118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V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3273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19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72.94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3.01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0.27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rgbClr val="0070C0"/>
                              </a:solidFill>
                            </a:rPr>
                            <a:t>3.84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rgbClr val="0070C0"/>
                              </a:solidFill>
                            </a:rPr>
                            <a:t>0.53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2.7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43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61343647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-10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2653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22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52.10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1.87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0.29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rgbClr val="0070C0"/>
                              </a:solidFill>
                            </a:rPr>
                            <a:t>3.90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rgbClr val="0070C0"/>
                              </a:solidFill>
                            </a:rPr>
                            <a:t>1.27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5.9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dirty="0">
                              <a:solidFill>
                                <a:schemeClr val="tx1"/>
                              </a:solidFill>
                            </a:rPr>
                            <a:t>49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7932543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5C97BAA-4C02-47E9-95D4-110B02BAFE82}"/>
              </a:ext>
            </a:extLst>
          </p:cNvPr>
          <p:cNvSpPr/>
          <p:nvPr/>
        </p:nvSpPr>
        <p:spPr bwMode="auto">
          <a:xfrm>
            <a:off x="1236409" y="1897584"/>
            <a:ext cx="4186082" cy="41832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C3514F-2708-4BD8-A815-0A5A6101F8E7}"/>
              </a:ext>
            </a:extLst>
          </p:cNvPr>
          <p:cNvSpPr/>
          <p:nvPr/>
        </p:nvSpPr>
        <p:spPr bwMode="auto">
          <a:xfrm>
            <a:off x="8857975" y="2215008"/>
            <a:ext cx="1460979" cy="38658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59549C-2554-4216-BB53-41B5CCE765B0}"/>
              </a:ext>
            </a:extLst>
          </p:cNvPr>
          <p:cNvSpPr/>
          <p:nvPr/>
        </p:nvSpPr>
        <p:spPr bwMode="auto">
          <a:xfrm>
            <a:off x="10985087" y="1948640"/>
            <a:ext cx="1062842" cy="413219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BEA786-2AEC-47BF-91A1-BA82A032CD03}"/>
                  </a:ext>
                </a:extLst>
              </p:cNvPr>
              <p:cNvSpPr txBox="1"/>
              <p:nvPr/>
            </p:nvSpPr>
            <p:spPr>
              <a:xfrm>
                <a:off x="182032" y="6424009"/>
                <a:ext cx="27774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/>
                    </m:sSub>
                  </m:oMath>
                </a14:m>
                <a:r>
                  <a:rPr lang="en-US" dirty="0"/>
                  <a:t>stands for error 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BEA786-2AEC-47BF-91A1-BA82A032C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32" y="6424009"/>
                <a:ext cx="2777478" cy="369332"/>
              </a:xfrm>
              <a:prstGeom prst="rect">
                <a:avLst/>
              </a:prstGeom>
              <a:blipFill>
                <a:blip r:embed="rId5"/>
                <a:stretch>
                  <a:fillRect l="-1978" t="-10000" r="-241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00972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2ABCF-A337-420A-B1EE-531AB746A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2: Incremental IR Prediction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90FF1B-C4F4-40AB-BCB4-DDEBBB8FD6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IR prediction for </a:t>
                </a:r>
                <a:r>
                  <a:rPr lang="en-US" sz="2400" dirty="0">
                    <a:solidFill>
                      <a:srgbClr val="0070C0"/>
                    </a:solidFill>
                  </a:rPr>
                  <a:t>chain incremental modifications </a:t>
                </a:r>
                <a:r>
                  <a:rPr lang="en-US" sz="2400" dirty="0"/>
                  <a:t>of Design5</a:t>
                </a:r>
              </a:p>
              <a:p>
                <a:pPr marL="739775" lvl="1" indent="-457200">
                  <a:buFont typeface="+mj-lt"/>
                  <a:buAutoNum type="arabicPeriod"/>
                </a:pPr>
                <a:r>
                  <a:rPr lang="en-US" sz="2200" dirty="0"/>
                  <a:t>Change the power of one cell block from 10mW to 100mW</a:t>
                </a:r>
              </a:p>
              <a:p>
                <a:pPr marL="739775" lvl="1" indent="-457200">
                  <a:buFont typeface="+mj-lt"/>
                  <a:buAutoNum type="arabicPeriod"/>
                </a:pPr>
                <a:r>
                  <a:rPr lang="en-US" sz="2200" dirty="0"/>
                  <a:t>Move a macro</a:t>
                </a:r>
              </a:p>
              <a:p>
                <a:pPr marL="739775" lvl="1" indent="-457200">
                  <a:buFont typeface="+mj-lt"/>
                  <a:buAutoNum type="arabicPeriod"/>
                </a:pPr>
                <a:r>
                  <a:rPr lang="en-US" sz="2200" dirty="0"/>
                  <a:t>Add a power pad</a:t>
                </a:r>
              </a:p>
              <a:p>
                <a:pPr marL="739775" lvl="1" indent="-457200">
                  <a:buFont typeface="+mj-lt"/>
                  <a:buAutoNum type="arabicPeriod"/>
                </a:pPr>
                <a:r>
                  <a:rPr lang="en-US" sz="2200" dirty="0"/>
                  <a:t>Use denser intermediate metal layer</a:t>
                </a:r>
              </a:p>
              <a:p>
                <a:r>
                  <a:rPr lang="en-US" sz="2400" b="1" dirty="0">
                    <a:solidFill>
                      <a:srgbClr val="0070C0"/>
                    </a:solidFill>
                  </a:rPr>
                  <a:t>47 </a:t>
                </a:r>
                <a:r>
                  <a:rPr lang="en-US" sz="2400" dirty="0"/>
                  <a:t>to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1112 </a:t>
                </a:r>
                <a:r>
                  <a:rPr lang="en-US" sz="2400" dirty="0"/>
                  <a:t>speedup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</m:oMath>
                </a14:m>
                <a:r>
                  <a:rPr lang="en-US" sz="2400" dirty="0"/>
                  <a:t> &lt; 1mV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400" dirty="0"/>
                  <a:t> &lt; 3mV</a:t>
                </a:r>
              </a:p>
              <a:p>
                <a:pPr marL="396875" indent="-457200">
                  <a:buFont typeface="+mj-lt"/>
                  <a:buAutoNum type="arabicPeriod"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90FF1B-C4F4-40AB-BCB4-DDEBBB8FD6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25" t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AD8BB27-0EB3-4EF8-858D-DE34B8BEA146}"/>
              </a:ext>
            </a:extLst>
          </p:cNvPr>
          <p:cNvSpPr txBox="1"/>
          <p:nvPr/>
        </p:nvSpPr>
        <p:spPr>
          <a:xfrm>
            <a:off x="3469959" y="6116426"/>
            <a:ext cx="5953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Results from an example chain incremental modification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78B1B6EA-12DB-41F9-A26B-D6E6D816D7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0213887"/>
                  </p:ext>
                </p:extLst>
              </p:nvPr>
            </p:nvGraphicFramePr>
            <p:xfrm>
              <a:off x="580571" y="3542363"/>
              <a:ext cx="11030858" cy="25166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5651">
                      <a:extLst>
                        <a:ext uri="{9D8B030D-6E8A-4147-A177-3AD203B41FA5}">
                          <a16:colId xmlns:a16="http://schemas.microsoft.com/office/drawing/2014/main" val="880669232"/>
                        </a:ext>
                      </a:extLst>
                    </a:gridCol>
                    <a:gridCol w="1303718">
                      <a:extLst>
                        <a:ext uri="{9D8B030D-6E8A-4147-A177-3AD203B41FA5}">
                          <a16:colId xmlns:a16="http://schemas.microsoft.com/office/drawing/2014/main" val="862601488"/>
                        </a:ext>
                      </a:extLst>
                    </a:gridCol>
                    <a:gridCol w="1236580">
                      <a:extLst>
                        <a:ext uri="{9D8B030D-6E8A-4147-A177-3AD203B41FA5}">
                          <a16:colId xmlns:a16="http://schemas.microsoft.com/office/drawing/2014/main" val="3193005594"/>
                        </a:ext>
                      </a:extLst>
                    </a:gridCol>
                    <a:gridCol w="829071">
                      <a:extLst>
                        <a:ext uri="{9D8B030D-6E8A-4147-A177-3AD203B41FA5}">
                          <a16:colId xmlns:a16="http://schemas.microsoft.com/office/drawing/2014/main" val="4239357089"/>
                        </a:ext>
                      </a:extLst>
                    </a:gridCol>
                    <a:gridCol w="913384">
                      <a:extLst>
                        <a:ext uri="{9D8B030D-6E8A-4147-A177-3AD203B41FA5}">
                          <a16:colId xmlns:a16="http://schemas.microsoft.com/office/drawing/2014/main" val="3926205871"/>
                        </a:ext>
                      </a:extLst>
                    </a:gridCol>
                    <a:gridCol w="913383">
                      <a:extLst>
                        <a:ext uri="{9D8B030D-6E8A-4147-A177-3AD203B41FA5}">
                          <a16:colId xmlns:a16="http://schemas.microsoft.com/office/drawing/2014/main" val="1800204981"/>
                        </a:ext>
                      </a:extLst>
                    </a:gridCol>
                    <a:gridCol w="1110112">
                      <a:extLst>
                        <a:ext uri="{9D8B030D-6E8A-4147-A177-3AD203B41FA5}">
                          <a16:colId xmlns:a16="http://schemas.microsoft.com/office/drawing/2014/main" val="3914283990"/>
                        </a:ext>
                      </a:extLst>
                    </a:gridCol>
                    <a:gridCol w="1047657">
                      <a:extLst>
                        <a:ext uri="{9D8B030D-6E8A-4147-A177-3AD203B41FA5}">
                          <a16:colId xmlns:a16="http://schemas.microsoft.com/office/drawing/2014/main" val="2936584094"/>
                        </a:ext>
                      </a:extLst>
                    </a:gridCol>
                    <a:gridCol w="999872">
                      <a:extLst>
                        <a:ext uri="{9D8B030D-6E8A-4147-A177-3AD203B41FA5}">
                          <a16:colId xmlns:a16="http://schemas.microsoft.com/office/drawing/2014/main" val="2570584438"/>
                        </a:ext>
                      </a:extLst>
                    </a:gridCol>
                    <a:gridCol w="1451430">
                      <a:extLst>
                        <a:ext uri="{9D8B030D-6E8A-4147-A177-3AD203B41FA5}">
                          <a16:colId xmlns:a16="http://schemas.microsoft.com/office/drawing/2014/main" val="4171479132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Moves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chemeClr val="tx1"/>
                              </a:solidFill>
                            </a:rPr>
                            <a:t>RedHawk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Proposed Method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Speedup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04174343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Runtime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(sec)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WIR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(mV)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(sec)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𝑝𝑟𝑒𝑑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(sec)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𝑎𝑣𝑔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(mV)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(mV)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𝑊𝐼𝑅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(mV)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𝑊𝐼𝑅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𝑟𝑒𝑙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(%)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chemeClr val="tx1"/>
                              </a:solidFill>
                            </a:rPr>
                            <a:t>RedHawk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(X)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845556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r>
                            <a:rPr lang="en-US" baseline="30000" dirty="0">
                              <a:solidFill>
                                <a:schemeClr val="tx1"/>
                              </a:solidFill>
                            </a:rPr>
                            <a:t>st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Move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640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0.20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0.43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1.93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0.67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3.76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1015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4443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en-US" baseline="30000" dirty="0">
                              <a:solidFill>
                                <a:schemeClr val="tx1"/>
                              </a:solidFill>
                            </a:rPr>
                            <a:t>nd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Move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634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0.19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0.38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1.93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0.67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3.76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1112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17184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r>
                            <a:rPr lang="en-US" baseline="30000" dirty="0">
                              <a:solidFill>
                                <a:schemeClr val="tx1"/>
                              </a:solidFill>
                            </a:rPr>
                            <a:t>rd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Move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638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8.68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2.12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0.04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0.24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779698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r>
                            <a:rPr lang="en-US" baseline="30000" dirty="0">
                              <a:solidFill>
                                <a:schemeClr val="tx1"/>
                              </a:solidFill>
                            </a:rPr>
                            <a:t>th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Move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2033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48.8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42.57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0.68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2.37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0.80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5.60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181553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78B1B6EA-12DB-41F9-A26B-D6E6D816D7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0213887"/>
                  </p:ext>
                </p:extLst>
              </p:nvPr>
            </p:nvGraphicFramePr>
            <p:xfrm>
              <a:off x="580571" y="3542363"/>
              <a:ext cx="11030858" cy="25166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5651">
                      <a:extLst>
                        <a:ext uri="{9D8B030D-6E8A-4147-A177-3AD203B41FA5}">
                          <a16:colId xmlns:a16="http://schemas.microsoft.com/office/drawing/2014/main" val="880669232"/>
                        </a:ext>
                      </a:extLst>
                    </a:gridCol>
                    <a:gridCol w="1303718">
                      <a:extLst>
                        <a:ext uri="{9D8B030D-6E8A-4147-A177-3AD203B41FA5}">
                          <a16:colId xmlns:a16="http://schemas.microsoft.com/office/drawing/2014/main" val="862601488"/>
                        </a:ext>
                      </a:extLst>
                    </a:gridCol>
                    <a:gridCol w="1236580">
                      <a:extLst>
                        <a:ext uri="{9D8B030D-6E8A-4147-A177-3AD203B41FA5}">
                          <a16:colId xmlns:a16="http://schemas.microsoft.com/office/drawing/2014/main" val="3193005594"/>
                        </a:ext>
                      </a:extLst>
                    </a:gridCol>
                    <a:gridCol w="829071">
                      <a:extLst>
                        <a:ext uri="{9D8B030D-6E8A-4147-A177-3AD203B41FA5}">
                          <a16:colId xmlns:a16="http://schemas.microsoft.com/office/drawing/2014/main" val="4239357089"/>
                        </a:ext>
                      </a:extLst>
                    </a:gridCol>
                    <a:gridCol w="913384">
                      <a:extLst>
                        <a:ext uri="{9D8B030D-6E8A-4147-A177-3AD203B41FA5}">
                          <a16:colId xmlns:a16="http://schemas.microsoft.com/office/drawing/2014/main" val="3926205871"/>
                        </a:ext>
                      </a:extLst>
                    </a:gridCol>
                    <a:gridCol w="913383">
                      <a:extLst>
                        <a:ext uri="{9D8B030D-6E8A-4147-A177-3AD203B41FA5}">
                          <a16:colId xmlns:a16="http://schemas.microsoft.com/office/drawing/2014/main" val="1800204981"/>
                        </a:ext>
                      </a:extLst>
                    </a:gridCol>
                    <a:gridCol w="1110112">
                      <a:extLst>
                        <a:ext uri="{9D8B030D-6E8A-4147-A177-3AD203B41FA5}">
                          <a16:colId xmlns:a16="http://schemas.microsoft.com/office/drawing/2014/main" val="3914283990"/>
                        </a:ext>
                      </a:extLst>
                    </a:gridCol>
                    <a:gridCol w="1047657">
                      <a:extLst>
                        <a:ext uri="{9D8B030D-6E8A-4147-A177-3AD203B41FA5}">
                          <a16:colId xmlns:a16="http://schemas.microsoft.com/office/drawing/2014/main" val="2936584094"/>
                        </a:ext>
                      </a:extLst>
                    </a:gridCol>
                    <a:gridCol w="999872">
                      <a:extLst>
                        <a:ext uri="{9D8B030D-6E8A-4147-A177-3AD203B41FA5}">
                          <a16:colId xmlns:a16="http://schemas.microsoft.com/office/drawing/2014/main" val="2570584438"/>
                        </a:ext>
                      </a:extLst>
                    </a:gridCol>
                    <a:gridCol w="1451430">
                      <a:extLst>
                        <a:ext uri="{9D8B030D-6E8A-4147-A177-3AD203B41FA5}">
                          <a16:colId xmlns:a16="http://schemas.microsoft.com/office/drawing/2014/main" val="4171479132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Moves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chemeClr val="tx1"/>
                              </a:solidFill>
                            </a:rPr>
                            <a:t>RedHawk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Proposed Method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Speedup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04174343"/>
                      </a:ext>
                    </a:extLst>
                  </a:tr>
                  <a:tr h="662432">
                    <a:tc v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Runtime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(sec)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WIR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(mV)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55147" t="-60550" r="-777941" b="-236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3333" t="-60550" r="-605333" b="-236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03333" t="-60550" r="-505333" b="-236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79670" t="-60550" r="-316484" b="-236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19186" t="-60550" r="-234884" b="-236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59146" t="-60550" r="-146341" b="-236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chemeClr val="tx1"/>
                              </a:solidFill>
                            </a:rPr>
                            <a:t>RedHawk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(X)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845556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r>
                            <a:rPr lang="en-US" baseline="30000" dirty="0">
                              <a:solidFill>
                                <a:schemeClr val="tx1"/>
                              </a:solidFill>
                            </a:rPr>
                            <a:t>st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Move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640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0.20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0.43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1.93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0.67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3.76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1015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4443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en-US" baseline="30000" dirty="0">
                              <a:solidFill>
                                <a:schemeClr val="tx1"/>
                              </a:solidFill>
                            </a:rPr>
                            <a:t>nd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Move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634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0.19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0.38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1.93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0.67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3.76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1112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17184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r>
                            <a:rPr lang="en-US" baseline="30000" dirty="0">
                              <a:solidFill>
                                <a:schemeClr val="tx1"/>
                              </a:solidFill>
                            </a:rPr>
                            <a:t>rd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Move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638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8.68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2.12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0.04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0.24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779698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r>
                            <a:rPr lang="en-US" baseline="30000" dirty="0">
                              <a:solidFill>
                                <a:schemeClr val="tx1"/>
                              </a:solidFill>
                            </a:rPr>
                            <a:t>th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Move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2033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48.8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42.57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0.68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2.37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0.80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5.60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1815536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0034FD7F-A21F-489E-AD77-0F0B4610AB73}"/>
              </a:ext>
            </a:extLst>
          </p:cNvPr>
          <p:cNvSpPr/>
          <p:nvPr/>
        </p:nvSpPr>
        <p:spPr bwMode="auto">
          <a:xfrm>
            <a:off x="6096000" y="3907157"/>
            <a:ext cx="1995055" cy="215183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F6311D-FFCD-4DAA-997F-C2A0BFB12D12}"/>
              </a:ext>
            </a:extLst>
          </p:cNvPr>
          <p:cNvSpPr/>
          <p:nvPr/>
        </p:nvSpPr>
        <p:spPr bwMode="auto">
          <a:xfrm>
            <a:off x="10125902" y="3542364"/>
            <a:ext cx="1460978" cy="251663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057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F6D50-DA29-4FB7-8487-60321D464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3: Robustness Experiment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1">
                <a:extLst>
                  <a:ext uri="{FF2B5EF4-FFF2-40B4-BE49-F238E27FC236}">
                    <a16:creationId xmlns:a16="http://schemas.microsoft.com/office/drawing/2014/main" id="{826C0073-B81D-4425-A57D-F762357DE0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901" y="739776"/>
                <a:ext cx="11802532" cy="5562601"/>
              </a:xfrm>
            </p:spPr>
            <p:txBody>
              <a:bodyPr/>
              <a:lstStyle/>
              <a:p>
                <a:r>
                  <a:rPr lang="en-US" sz="2400" dirty="0"/>
                  <a:t>To test model robustness, we vary:</a:t>
                </a:r>
              </a:p>
              <a:p>
                <a:pPr marL="739775" lvl="1" indent="-457200">
                  <a:buFont typeface="+mj-lt"/>
                  <a:buAutoNum type="arabicPeriod"/>
                </a:pPr>
                <a:r>
                  <a:rPr lang="en-US" sz="2400" dirty="0"/>
                  <a:t>Power</a:t>
                </a:r>
              </a:p>
              <a:p>
                <a:pPr marL="739775" lvl="1" indent="-457200">
                  <a:buFont typeface="+mj-lt"/>
                  <a:buAutoNum type="arabicPeriod"/>
                </a:pPr>
                <a:r>
                  <a:rPr lang="en-US" sz="2400" dirty="0"/>
                  <a:t>Intermediate metal layer track usage</a:t>
                </a:r>
              </a:p>
              <a:p>
                <a:pPr marL="739775" lvl="1" indent="-457200">
                  <a:buFont typeface="+mj-lt"/>
                  <a:buAutoNum type="arabicPeriod"/>
                </a:pPr>
                <a:r>
                  <a:rPr lang="en-US" sz="2400" dirty="0"/>
                  <a:t>Power pad pitch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Range of values for each feature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is found from the designs in training set</a:t>
                </a:r>
              </a:p>
              <a:p>
                <a:pPr lvl="1"/>
                <a:r>
                  <a:rPr lang="en-US" sz="2400" dirty="0"/>
                  <a:t>If input feature of changed design is within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  <a:p>
                <a:pPr marL="282575" lvl="1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 </a:t>
                </a:r>
                <a:r>
                  <a:rPr lang="en-US" sz="2400" dirty="0">
                    <a:solidFill>
                      <a:srgbClr val="0000B2"/>
                    </a:solidFill>
                    <a:sym typeface="Symbol" panose="05050102010706020507" pitchFamily="18" charset="2"/>
                  </a:rPr>
                  <a:t>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B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0000B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B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𝑓𝑒𝑎𝑡𝑢𝑟𝑒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B2"/>
                    </a:solidFill>
                  </a:rPr>
                  <a:t> is zero</a:t>
                </a:r>
                <a:endParaRPr lang="en-US" sz="2400" dirty="0"/>
              </a:p>
              <a:p>
                <a:pPr lvl="1"/>
                <a:r>
                  <a:rPr lang="en-US" sz="2400" dirty="0"/>
                  <a:t>If input feature of changed design is outside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282575" lvl="1" indent="0">
                  <a:buNone/>
                </a:pPr>
                <a:r>
                  <a:rPr lang="en-US" sz="2000" dirty="0">
                    <a:sym typeface="Symbol" panose="05050102010706020507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`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rgbClr val="0000B2"/>
                        </a:solidFill>
                        <a:sym typeface="Symbol" panose="05050102010706020507" pitchFamily="18" charset="2"/>
                      </a:rPr>
                      <m:t>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B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B2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i="1">
                            <a:solidFill>
                              <a:srgbClr val="0000B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B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𝑓𝑒𝑎𝑡𝑢𝑟𝑒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B2"/>
                    </a:solidFill>
                  </a:rPr>
                  <a:t> equals the distance of the input feature to closest end point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B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B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B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000" dirty="0">
                  <a:solidFill>
                    <a:srgbClr val="0000B2"/>
                  </a:solidFill>
                </a:endParaRPr>
              </a:p>
              <a:p>
                <a:endParaRPr lang="en-US" sz="2400" dirty="0">
                  <a:solidFill>
                    <a:srgbClr val="0000B2"/>
                  </a:solidFill>
                </a:endParaRPr>
              </a:p>
              <a:p>
                <a:endParaRPr lang="en-US" sz="2400" dirty="0"/>
              </a:p>
              <a:p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1">
                <a:extLst>
                  <a:ext uri="{FF2B5EF4-FFF2-40B4-BE49-F238E27FC236}">
                    <a16:creationId xmlns:a16="http://schemas.microsoft.com/office/drawing/2014/main" id="{826C0073-B81D-4425-A57D-F762357DE0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901" y="739776"/>
                <a:ext cx="11802532" cy="5562601"/>
              </a:xfrm>
              <a:blipFill>
                <a:blip r:embed="rId3"/>
                <a:stretch>
                  <a:fillRect l="-671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435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F6D50-DA29-4FB7-8487-60321D464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3: Robustness Experiment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1">
                <a:extLst>
                  <a:ext uri="{FF2B5EF4-FFF2-40B4-BE49-F238E27FC236}">
                    <a16:creationId xmlns:a16="http://schemas.microsoft.com/office/drawing/2014/main" id="{826C0073-B81D-4425-A57D-F762357DE0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901" y="739776"/>
                <a:ext cx="11802532" cy="5562601"/>
              </a:xfrm>
            </p:spPr>
            <p:txBody>
              <a:bodyPr/>
              <a:lstStyle/>
              <a:p>
                <a:pPr>
                  <a:lnSpc>
                    <a:spcPct val="110000"/>
                  </a:lnSpc>
                </a:pPr>
                <a:r>
                  <a:rPr lang="en-US" sz="2400" dirty="0"/>
                  <a:t>Use 5mV as max error tolerance </a:t>
                </a:r>
              </a:p>
              <a:p>
                <a:pPr>
                  <a:lnSpc>
                    <a:spcPct val="110000"/>
                  </a:lnSpc>
                </a:pP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10000"/>
                  </a:lnSpc>
                </a:pPr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marL="282575" lvl="1" indent="0">
                  <a:lnSpc>
                    <a:spcPct val="110000"/>
                  </a:lnSpc>
                  <a:buNone/>
                </a:pPr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2400" b="1" dirty="0">
                    <a:solidFill>
                      <a:srgbClr val="0000B2"/>
                    </a:solidFill>
                  </a:rPr>
                  <a:t>Model update condition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1800" b="1" dirty="0">
                    <a:solidFill>
                      <a:srgbClr val="0070C0"/>
                    </a:solidFill>
                  </a:rPr>
                  <a:t>Symbolic IR  drop: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𝑃𝐶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𝑑𝑜𝑤𝑛</m:t>
                            </m:r>
                          </m:sub>
                        </m:sSub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&lt;0.0025</m:t>
                    </m:r>
                  </m:oMath>
                </a14:m>
                <a:endParaRPr lang="en-US" sz="1800" dirty="0"/>
              </a:p>
              <a:p>
                <a:pPr lvl="1">
                  <a:lnSpc>
                    <a:spcPct val="110000"/>
                  </a:lnSpc>
                </a:pPr>
                <a:r>
                  <a:rPr lang="en-US" sz="1800" b="1" dirty="0">
                    <a:solidFill>
                      <a:srgbClr val="0070C0"/>
                    </a:solidFill>
                  </a:rPr>
                  <a:t>Effective resistance: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𝑃𝐶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𝑢𝑝</m:t>
                            </m:r>
                          </m:sub>
                        </m:sSub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&lt;0.4375</m:t>
                    </m:r>
                  </m:oMath>
                </a14:m>
                <a:endParaRPr lang="en-US" sz="18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endParaRPr lang="en-US" sz="20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1">
                <a:extLst>
                  <a:ext uri="{FF2B5EF4-FFF2-40B4-BE49-F238E27FC236}">
                    <a16:creationId xmlns:a16="http://schemas.microsoft.com/office/drawing/2014/main" id="{826C0073-B81D-4425-A57D-F762357DE0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901" y="739776"/>
                <a:ext cx="11802532" cy="5562601"/>
              </a:xfrm>
              <a:blipFill>
                <a:blip r:embed="rId3"/>
                <a:stretch>
                  <a:fillRect l="-671" t="-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D824577-2C04-473F-B19B-445323ABC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67" y="3850240"/>
            <a:ext cx="11898385" cy="275894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E55A2E0-4A05-4160-9CFE-517F1F6DB455}"/>
              </a:ext>
            </a:extLst>
          </p:cNvPr>
          <p:cNvSpPr/>
          <p:nvPr/>
        </p:nvSpPr>
        <p:spPr bwMode="auto">
          <a:xfrm>
            <a:off x="2073674" y="5125367"/>
            <a:ext cx="293614" cy="25167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4C893F2-21ED-4B61-AD55-17E6EBE65E98}"/>
              </a:ext>
            </a:extLst>
          </p:cNvPr>
          <p:cNvSpPr/>
          <p:nvPr/>
        </p:nvSpPr>
        <p:spPr bwMode="auto">
          <a:xfrm>
            <a:off x="10227781" y="5452538"/>
            <a:ext cx="276827" cy="2600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DEC9CAD-7D5B-499A-86A0-CF55F9F4A6E1}"/>
              </a:ext>
            </a:extLst>
          </p:cNvPr>
          <p:cNvSpPr/>
          <p:nvPr/>
        </p:nvSpPr>
        <p:spPr bwMode="auto">
          <a:xfrm>
            <a:off x="2079267" y="5838432"/>
            <a:ext cx="293614" cy="25167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22CF7BE-65D2-4E4D-891B-9AA0C15C44EA}"/>
              </a:ext>
            </a:extLst>
          </p:cNvPr>
          <p:cNvSpPr/>
          <p:nvPr/>
        </p:nvSpPr>
        <p:spPr bwMode="auto">
          <a:xfrm>
            <a:off x="10227781" y="5838432"/>
            <a:ext cx="276827" cy="19294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0C70971A-B030-4C4B-9E99-85FE8197CD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0846119"/>
                  </p:ext>
                </p:extLst>
              </p:nvPr>
            </p:nvGraphicFramePr>
            <p:xfrm>
              <a:off x="215901" y="1223072"/>
              <a:ext cx="11760198" cy="11190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60033">
                      <a:extLst>
                        <a:ext uri="{9D8B030D-6E8A-4147-A177-3AD203B41FA5}">
                          <a16:colId xmlns:a16="http://schemas.microsoft.com/office/drawing/2014/main" val="4187909431"/>
                        </a:ext>
                      </a:extLst>
                    </a:gridCol>
                    <a:gridCol w="1960033">
                      <a:extLst>
                        <a:ext uri="{9D8B030D-6E8A-4147-A177-3AD203B41FA5}">
                          <a16:colId xmlns:a16="http://schemas.microsoft.com/office/drawing/2014/main" val="2400894302"/>
                        </a:ext>
                      </a:extLst>
                    </a:gridCol>
                    <a:gridCol w="1960033">
                      <a:extLst>
                        <a:ext uri="{9D8B030D-6E8A-4147-A177-3AD203B41FA5}">
                          <a16:colId xmlns:a16="http://schemas.microsoft.com/office/drawing/2014/main" val="4182066899"/>
                        </a:ext>
                      </a:extLst>
                    </a:gridCol>
                    <a:gridCol w="1960033">
                      <a:extLst>
                        <a:ext uri="{9D8B030D-6E8A-4147-A177-3AD203B41FA5}">
                          <a16:colId xmlns:a16="http://schemas.microsoft.com/office/drawing/2014/main" val="212570740"/>
                        </a:ext>
                      </a:extLst>
                    </a:gridCol>
                    <a:gridCol w="1960033">
                      <a:extLst>
                        <a:ext uri="{9D8B030D-6E8A-4147-A177-3AD203B41FA5}">
                          <a16:colId xmlns:a16="http://schemas.microsoft.com/office/drawing/2014/main" val="2555366179"/>
                        </a:ext>
                      </a:extLst>
                    </a:gridCol>
                    <a:gridCol w="1960033">
                      <a:extLst>
                        <a:ext uri="{9D8B030D-6E8A-4147-A177-3AD203B41FA5}">
                          <a16:colId xmlns:a16="http://schemas.microsoft.com/office/drawing/2014/main" val="3859490175"/>
                        </a:ext>
                      </a:extLst>
                    </a:gridCol>
                  </a:tblGrid>
                  <a:tr h="401895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Power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Intermediate metal layer track usage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Power pad pitch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13463560"/>
                      </a:ext>
                    </a:extLst>
                  </a:tr>
                  <a:tr h="2679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𝜹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1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1" i="1" smtClean="0">
                                            <a:latin typeface="Cambria Math" panose="02040503050406030204" pitchFamily="18" charset="0"/>
                                          </a:rPr>
                                          <m:t>𝑷𝑪</m:t>
                                        </m:r>
                                      </m:e>
                                      <m:sub>
                                        <m:r>
                                          <a:rPr lang="en-US" sz="1600" b="1" i="1" smtClean="0">
                                            <a:latin typeface="Cambria Math" panose="02040503050406030204" pitchFamily="18" charset="0"/>
                                          </a:rPr>
                                          <m:t>𝒅𝒐𝒘𝒏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𝜹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1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1" i="1" smtClean="0">
                                            <a:latin typeface="Cambria Math" panose="02040503050406030204" pitchFamily="18" charset="0"/>
                                          </a:rPr>
                                          <m:t>𝑷𝑪</m:t>
                                        </m:r>
                                      </m:e>
                                      <m:sub>
                                        <m:r>
                                          <a:rPr lang="en-US" sz="1600" b="1" i="1" smtClean="0">
                                            <a:latin typeface="Cambria Math" panose="02040503050406030204" pitchFamily="18" charset="0"/>
                                          </a:rPr>
                                          <m:t>𝒖𝒑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𝜹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1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1" i="1" smtClean="0">
                                            <a:latin typeface="Cambria Math" panose="02040503050406030204" pitchFamily="18" charset="0"/>
                                          </a:rPr>
                                          <m:t>𝑷𝑪</m:t>
                                        </m:r>
                                      </m:e>
                                      <m:sub>
                                        <m:r>
                                          <a:rPr lang="en-US" sz="1600" b="1" i="1" smtClean="0">
                                            <a:latin typeface="Cambria Math" panose="02040503050406030204" pitchFamily="18" charset="0"/>
                                          </a:rPr>
                                          <m:t>𝒅𝒐𝒘𝒏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𝜹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1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1" i="1" smtClean="0">
                                            <a:latin typeface="Cambria Math" panose="02040503050406030204" pitchFamily="18" charset="0"/>
                                          </a:rPr>
                                          <m:t>𝑷𝑪</m:t>
                                        </m:r>
                                      </m:e>
                                      <m:sub>
                                        <m:r>
                                          <a:rPr lang="en-US" sz="1600" b="1" i="1" smtClean="0">
                                            <a:latin typeface="Cambria Math" panose="02040503050406030204" pitchFamily="18" charset="0"/>
                                          </a:rPr>
                                          <m:t>𝒖𝒑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𝜹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1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1" i="1" smtClean="0">
                                            <a:latin typeface="Cambria Math" panose="02040503050406030204" pitchFamily="18" charset="0"/>
                                          </a:rPr>
                                          <m:t>𝑷𝑪</m:t>
                                        </m:r>
                                      </m:e>
                                      <m:sub>
                                        <m:r>
                                          <a:rPr lang="en-US" sz="1600" b="1" i="1" smtClean="0">
                                            <a:latin typeface="Cambria Math" panose="02040503050406030204" pitchFamily="18" charset="0"/>
                                          </a:rPr>
                                          <m:t>𝒅𝒐𝒘𝒏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𝜹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1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1" i="1" smtClean="0">
                                            <a:latin typeface="Cambria Math" panose="02040503050406030204" pitchFamily="18" charset="0"/>
                                          </a:rPr>
                                          <m:t>𝑷𝑪</m:t>
                                        </m:r>
                                      </m:e>
                                      <m:sub>
                                        <m:r>
                                          <a:rPr lang="en-US" sz="1600" b="1" i="1" smtClean="0">
                                            <a:latin typeface="Cambria Math" panose="02040503050406030204" pitchFamily="18" charset="0"/>
                                          </a:rPr>
                                          <m:t>𝒖𝒑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75370253"/>
                      </a:ext>
                    </a:extLst>
                  </a:tr>
                  <a:tr h="2364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0.0025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0.00846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0.4375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629279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0C70971A-B030-4C4B-9E99-85FE8197CD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0846119"/>
                  </p:ext>
                </p:extLst>
              </p:nvPr>
            </p:nvGraphicFramePr>
            <p:xfrm>
              <a:off x="215901" y="1223072"/>
              <a:ext cx="11760198" cy="11190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60033">
                      <a:extLst>
                        <a:ext uri="{9D8B030D-6E8A-4147-A177-3AD203B41FA5}">
                          <a16:colId xmlns:a16="http://schemas.microsoft.com/office/drawing/2014/main" val="4187909431"/>
                        </a:ext>
                      </a:extLst>
                    </a:gridCol>
                    <a:gridCol w="1960033">
                      <a:extLst>
                        <a:ext uri="{9D8B030D-6E8A-4147-A177-3AD203B41FA5}">
                          <a16:colId xmlns:a16="http://schemas.microsoft.com/office/drawing/2014/main" val="2400894302"/>
                        </a:ext>
                      </a:extLst>
                    </a:gridCol>
                    <a:gridCol w="1960033">
                      <a:extLst>
                        <a:ext uri="{9D8B030D-6E8A-4147-A177-3AD203B41FA5}">
                          <a16:colId xmlns:a16="http://schemas.microsoft.com/office/drawing/2014/main" val="4182066899"/>
                        </a:ext>
                      </a:extLst>
                    </a:gridCol>
                    <a:gridCol w="1960033">
                      <a:extLst>
                        <a:ext uri="{9D8B030D-6E8A-4147-A177-3AD203B41FA5}">
                          <a16:colId xmlns:a16="http://schemas.microsoft.com/office/drawing/2014/main" val="212570740"/>
                        </a:ext>
                      </a:extLst>
                    </a:gridCol>
                    <a:gridCol w="1960033">
                      <a:extLst>
                        <a:ext uri="{9D8B030D-6E8A-4147-A177-3AD203B41FA5}">
                          <a16:colId xmlns:a16="http://schemas.microsoft.com/office/drawing/2014/main" val="2555366179"/>
                        </a:ext>
                      </a:extLst>
                    </a:gridCol>
                    <a:gridCol w="1960033">
                      <a:extLst>
                        <a:ext uri="{9D8B030D-6E8A-4147-A177-3AD203B41FA5}">
                          <a16:colId xmlns:a16="http://schemas.microsoft.com/office/drawing/2014/main" val="3859490175"/>
                        </a:ext>
                      </a:extLst>
                    </a:gridCol>
                  </a:tblGrid>
                  <a:tr h="401895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Power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Intermediate metal layer track usage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Power pad pitch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13463560"/>
                      </a:ext>
                    </a:extLst>
                  </a:tr>
                  <a:tr h="3818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11" t="-106250" r="-500000" b="-1046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623" t="-106250" r="-401558" b="-1046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000" t="-106250" r="-300311" b="-1046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0000" t="-106250" r="-200311" b="-1046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01246" t="-106250" r="-100935" b="-1046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99689" t="-106250" r="-621" b="-1046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537025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0.0025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0.00846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0.4375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6292795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8848395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C417F-BBCC-4C98-A45B-74C1C7BB4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4: Model Accuracy on Different Designs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5828F-73E0-48D5-87A9-57ECBE9D1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790771"/>
            <a:ext cx="11976100" cy="5562601"/>
          </a:xfrm>
        </p:spPr>
        <p:txBody>
          <a:bodyPr/>
          <a:lstStyle/>
          <a:p>
            <a:r>
              <a:rPr lang="en-US" sz="2400" dirty="0"/>
              <a:t>Ability to predict incremental IR drop in new designs </a:t>
            </a:r>
            <a:r>
              <a:rPr lang="en-US" sz="2400" dirty="0">
                <a:solidFill>
                  <a:srgbClr val="0000B2"/>
                </a:solidFill>
              </a:rPr>
              <a:t>without retraining</a:t>
            </a:r>
            <a:endParaRPr lang="en-US" sz="2400" dirty="0"/>
          </a:p>
          <a:p>
            <a:r>
              <a:rPr lang="en-US" sz="2400" dirty="0"/>
              <a:t>Design setup</a:t>
            </a:r>
          </a:p>
          <a:p>
            <a:pPr lvl="1"/>
            <a:r>
              <a:rPr lang="en-US" sz="2000" dirty="0"/>
              <a:t>30 non-uniform power distribution</a:t>
            </a:r>
          </a:p>
          <a:p>
            <a:pPr lvl="1"/>
            <a:r>
              <a:rPr lang="en-US" sz="2000" dirty="0"/>
              <a:t>30 uniform power distribution</a:t>
            </a:r>
          </a:p>
          <a:p>
            <a:r>
              <a:rPr lang="en-US" sz="2400" dirty="0"/>
              <a:t>Model is quite robust as long as the new extracted features satisfy the </a:t>
            </a:r>
            <a:r>
              <a:rPr lang="en-US" sz="2400" dirty="0">
                <a:solidFill>
                  <a:srgbClr val="0000B2"/>
                </a:solidFill>
              </a:rPr>
              <a:t>model update condition</a:t>
            </a:r>
            <a:endParaRPr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E22553-7D79-4C17-8385-97C99250A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91" y="3001478"/>
            <a:ext cx="5716114" cy="34028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CDBF12-9885-4120-9FDD-2298FAAEE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114" y="3001479"/>
            <a:ext cx="5556329" cy="34028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8C7A08-0304-4881-B721-D2FB31E15630}"/>
              </a:ext>
            </a:extLst>
          </p:cNvPr>
          <p:cNvSpPr txBox="1"/>
          <p:nvPr/>
        </p:nvSpPr>
        <p:spPr>
          <a:xfrm>
            <a:off x="643563" y="6404369"/>
            <a:ext cx="52148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Uniform power distribution test designs prediction error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4DB2ED-D903-42D1-96FB-BBB4DF5DF6F4}"/>
              </a:ext>
            </a:extLst>
          </p:cNvPr>
          <p:cNvSpPr txBox="1"/>
          <p:nvPr/>
        </p:nvSpPr>
        <p:spPr>
          <a:xfrm>
            <a:off x="6374109" y="6402472"/>
            <a:ext cx="5556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Nonuniform power distribution test designs prediction error </a:t>
            </a:r>
          </a:p>
        </p:txBody>
      </p:sp>
    </p:spTree>
    <p:extLst>
      <p:ext uri="{BB962C8B-B14F-4D97-AF65-F5344CB8AC3E}">
        <p14:creationId xmlns:p14="http://schemas.microsoft.com/office/powerpoint/2010/main" val="251281883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 and Motivation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Related Work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Our Methodology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Experimental Setup and Results</a:t>
            </a:r>
          </a:p>
          <a:p>
            <a:r>
              <a:rPr lang="en-US" dirty="0">
                <a:latin typeface="Arial" panose="020B060402020202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87142749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 </a:t>
            </a:r>
            <a:r>
              <a:rPr lang="en-US" dirty="0">
                <a:solidFill>
                  <a:srgbClr val="FF0000"/>
                </a:solidFill>
              </a:rPr>
              <a:t>Incremental</a:t>
            </a:r>
            <a:r>
              <a:rPr lang="en-US" dirty="0"/>
              <a:t> IR Analysis for Floorplan/PDN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859099"/>
            <a:ext cx="11910469" cy="3331308"/>
          </a:xfrm>
        </p:spPr>
        <p:txBody>
          <a:bodyPr>
            <a:normAutofit/>
          </a:bodyPr>
          <a:lstStyle/>
          <a:p>
            <a:r>
              <a:rPr lang="en-US" sz="2600" dirty="0"/>
              <a:t>To meet PPA of modern high-performance designs, </a:t>
            </a:r>
            <a:r>
              <a:rPr lang="en-US" sz="2600" b="1" dirty="0"/>
              <a:t>many iterations of PDN design, IR analysis, and </a:t>
            </a:r>
            <a:r>
              <a:rPr lang="en-US" sz="2600" b="1" dirty="0" err="1"/>
              <a:t>Floorplanning</a:t>
            </a:r>
            <a:r>
              <a:rPr lang="en-US" sz="2600" b="1" dirty="0"/>
              <a:t>/Placement</a:t>
            </a:r>
            <a:r>
              <a:rPr lang="en-US" sz="2600" dirty="0"/>
              <a:t> are needed</a:t>
            </a:r>
          </a:p>
          <a:p>
            <a:r>
              <a:rPr lang="en-US" sz="2600" b="1" dirty="0">
                <a:solidFill>
                  <a:srgbClr val="FF0000"/>
                </a:solidFill>
              </a:rPr>
              <a:t>Key Challenge: Fast and accurate incremental IR prediction </a:t>
            </a:r>
            <a:r>
              <a:rPr lang="en-US" sz="2600" dirty="0"/>
              <a:t>to reduce design time and improve convergence</a:t>
            </a:r>
          </a:p>
          <a:p>
            <a:endParaRPr lang="en-US" altLang="zh-TW" sz="2400" dirty="0">
              <a:sym typeface="Symbo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5846F5E-F6E1-48F3-B2C9-9FE2F7F03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73" y="2719818"/>
            <a:ext cx="5867933" cy="370647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B887F1E-AAB3-4E02-A4D4-26C7A83ED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8076" y="2730381"/>
            <a:ext cx="4214323" cy="360732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AB00E5D-4437-4E70-B2C7-CD5F25F8C53F}"/>
              </a:ext>
            </a:extLst>
          </p:cNvPr>
          <p:cNvSpPr txBox="1"/>
          <p:nvPr/>
        </p:nvSpPr>
        <p:spPr>
          <a:xfrm>
            <a:off x="8907794" y="6410018"/>
            <a:ext cx="1039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A12 SoC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6E6F11F-3F0A-42DE-8710-E0CCF9375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2028" y="2996757"/>
            <a:ext cx="5962405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6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Propose</a:t>
            </a:r>
            <a:r>
              <a:rPr lang="en-US" sz="2400" b="1" dirty="0"/>
              <a:t> a learning-based incremental IR drop prediction method</a:t>
            </a:r>
            <a:r>
              <a:rPr lang="en-US" sz="2400" dirty="0"/>
              <a:t> based on </a:t>
            </a:r>
            <a:r>
              <a:rPr lang="en-US" sz="2400" b="1" dirty="0">
                <a:solidFill>
                  <a:srgbClr val="FF0000"/>
                </a:solidFill>
              </a:rPr>
              <a:t>electrical and structural features</a:t>
            </a:r>
            <a:endParaRPr lang="en-US" sz="2400" dirty="0"/>
          </a:p>
          <a:p>
            <a:r>
              <a:rPr lang="en-US" sz="2400" dirty="0"/>
              <a:t>Compared to commercial golden IR analysis tool</a:t>
            </a:r>
            <a:endParaRPr lang="en-US" sz="2400" b="1" dirty="0">
              <a:solidFill>
                <a:srgbClr val="FF0000"/>
              </a:solidFill>
            </a:endParaRPr>
          </a:p>
          <a:p>
            <a:pPr lvl="1"/>
            <a:r>
              <a:rPr lang="en-US" sz="2400" b="1" dirty="0"/>
              <a:t>22-1000X</a:t>
            </a:r>
            <a:r>
              <a:rPr lang="en-US" sz="2400" dirty="0"/>
              <a:t> speedup</a:t>
            </a:r>
          </a:p>
          <a:p>
            <a:pPr lvl="1"/>
            <a:r>
              <a:rPr lang="en-US" sz="2400" dirty="0"/>
              <a:t>average </a:t>
            </a:r>
            <a:r>
              <a:rPr lang="en-US" sz="2400" b="1" dirty="0"/>
              <a:t>error &lt; 1mV</a:t>
            </a:r>
          </a:p>
          <a:p>
            <a:pPr lvl="1"/>
            <a:r>
              <a:rPr lang="en-US" sz="2400" b="1" dirty="0"/>
              <a:t>max error ~ 5mV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dirty="0"/>
              <a:t>Propose model update condition to improve the robustness</a:t>
            </a:r>
            <a:endParaRPr lang="en-US" sz="2000" dirty="0"/>
          </a:p>
          <a:p>
            <a:endParaRPr lang="en-US" sz="2400" dirty="0"/>
          </a:p>
          <a:p>
            <a:r>
              <a:rPr lang="en-US" sz="2400" dirty="0"/>
              <a:t>Ongoing / Future works</a:t>
            </a:r>
          </a:p>
          <a:p>
            <a:pPr lvl="1"/>
            <a:r>
              <a:rPr lang="en-US" sz="2400" dirty="0"/>
              <a:t>Improvement of accuracy and speed (with better machine learning techniques)</a:t>
            </a:r>
          </a:p>
          <a:p>
            <a:pPr lvl="1"/>
            <a:r>
              <a:rPr lang="en-US" sz="2400" dirty="0"/>
              <a:t>Extension of this work to dynamic voltage drop prediction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40985350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799" y="2459561"/>
            <a:ext cx="7772400" cy="1362075"/>
          </a:xfrm>
        </p:spPr>
        <p:txBody>
          <a:bodyPr/>
          <a:lstStyle/>
          <a:p>
            <a:pPr algn="ctr"/>
            <a:r>
              <a:rPr lang="en-US" sz="4500" dirty="0"/>
              <a:t>Thank you!</a:t>
            </a:r>
          </a:p>
        </p:txBody>
      </p:sp>
      <p:sp>
        <p:nvSpPr>
          <p:cNvPr id="2" name="Rectangle 1"/>
          <p:cNvSpPr/>
          <p:nvPr/>
        </p:nvSpPr>
        <p:spPr>
          <a:xfrm>
            <a:off x="1828800" y="4702370"/>
            <a:ext cx="86867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UCSD </a:t>
            </a:r>
            <a:r>
              <a:rPr lang="en-US" sz="2400" dirty="0" err="1">
                <a:latin typeface="Arial"/>
                <a:cs typeface="Arial"/>
              </a:rPr>
              <a:t>ABKGroup</a:t>
            </a:r>
            <a:r>
              <a:rPr lang="en-US" sz="2400" dirty="0">
                <a:latin typeface="Arial"/>
                <a:cs typeface="Arial"/>
              </a:rPr>
              <a:t> is grateful to Qualcomm, Samsung, NXP, the IMPACT+/C-DEN centers, Mentor Graphics and the NSF for research support. We thank IMEC and Cadence for additional research </a:t>
            </a:r>
            <a:r>
              <a:rPr lang="en-US" sz="2400" dirty="0" err="1">
                <a:latin typeface="Arial"/>
                <a:cs typeface="Arial"/>
              </a:rPr>
              <a:t>enablements</a:t>
            </a:r>
            <a:r>
              <a:rPr lang="en-US" sz="2400" dirty="0">
                <a:latin typeface="Arial"/>
                <a:cs typeface="Arial"/>
              </a:rPr>
              <a:t> and collaborations.</a:t>
            </a:r>
          </a:p>
        </p:txBody>
      </p:sp>
    </p:spTree>
    <p:extLst>
      <p:ext uri="{BB962C8B-B14F-4D97-AF65-F5344CB8AC3E}">
        <p14:creationId xmlns:p14="http://schemas.microsoft.com/office/powerpoint/2010/main" val="117968812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ED14C-7EA4-4235-BF99-3B331A5C0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Fixing IR Drop Violations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329C1-96B7-43F7-AA65-6B912905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Traditional layout-based techniques for ﬁxing IR drop violations: </a:t>
            </a:r>
          </a:p>
          <a:p>
            <a:pPr lvl="1"/>
            <a:r>
              <a:rPr lang="en-US" sz="2400" b="1" dirty="0"/>
              <a:t>macro/cell block movement</a:t>
            </a:r>
          </a:p>
          <a:p>
            <a:pPr lvl="1"/>
            <a:r>
              <a:rPr lang="en-US" sz="2400" b="1" dirty="0"/>
              <a:t>macro/cell block change</a:t>
            </a:r>
          </a:p>
          <a:p>
            <a:pPr lvl="1"/>
            <a:r>
              <a:rPr lang="en-US" sz="2400" b="1" dirty="0"/>
              <a:t>modiﬁcation of the PDN to have a denser grid</a:t>
            </a:r>
          </a:p>
          <a:p>
            <a:pPr lvl="1"/>
            <a:r>
              <a:rPr lang="en-US" sz="2400" b="1" dirty="0"/>
              <a:t>adding/moving power pads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7D762A-E411-4006-861B-3963FC092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867" y="3059508"/>
            <a:ext cx="4128829" cy="29602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DCA98B-6B78-4882-B43E-3535782BAF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6333" y="3059507"/>
            <a:ext cx="4207987" cy="31048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489EDC-AB00-4CA8-AE31-E78FD12D7AE1}"/>
              </a:ext>
            </a:extLst>
          </p:cNvPr>
          <p:cNvSpPr txBox="1"/>
          <p:nvPr/>
        </p:nvSpPr>
        <p:spPr>
          <a:xfrm>
            <a:off x="2781300" y="6248400"/>
            <a:ext cx="1397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Layout 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D0C9F9-6F70-4167-8FD8-37741704120E}"/>
              </a:ext>
            </a:extLst>
          </p:cNvPr>
          <p:cNvSpPr txBox="1"/>
          <p:nvPr/>
        </p:nvSpPr>
        <p:spPr>
          <a:xfrm>
            <a:off x="8115300" y="6265307"/>
            <a:ext cx="177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Simulation 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106186-49A0-416A-A076-8C5177AD32D1}"/>
              </a:ext>
            </a:extLst>
          </p:cNvPr>
          <p:cNvSpPr txBox="1"/>
          <p:nvPr/>
        </p:nvSpPr>
        <p:spPr>
          <a:xfrm>
            <a:off x="6506131" y="4278044"/>
            <a:ext cx="5588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</a:rPr>
              <a:t>MNA System Equations: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</a:rPr>
              <a:t>Gx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</a:rPr>
              <a:t>=b</a:t>
            </a:r>
          </a:p>
        </p:txBody>
      </p:sp>
    </p:spTree>
    <p:extLst>
      <p:ext uri="{BB962C8B-B14F-4D97-AF65-F5344CB8AC3E}">
        <p14:creationId xmlns:p14="http://schemas.microsoft.com/office/powerpoint/2010/main" val="2564274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CF2D89-71A0-428D-8AFB-83838D95C109}"/>
              </a:ext>
            </a:extLst>
          </p:cNvPr>
          <p:cNvSpPr/>
          <p:nvPr/>
        </p:nvSpPr>
        <p:spPr bwMode="auto">
          <a:xfrm>
            <a:off x="177265" y="3624426"/>
            <a:ext cx="2964651" cy="23143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8ED14C-7EA4-4235-BF99-3B331A5C0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Fixing IR Drop Violations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329C1-96B7-43F7-AA65-6B912905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Traditional layout-based techniques for ﬁxing IR drop violations: 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macro/cell block movement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macro/cell block change</a:t>
            </a:r>
          </a:p>
          <a:p>
            <a:pPr lvl="1"/>
            <a:r>
              <a:rPr lang="en-US" sz="2400" b="1" dirty="0"/>
              <a:t>modiﬁcation of the PDN to have a denser grid</a:t>
            </a:r>
          </a:p>
          <a:p>
            <a:pPr lvl="1"/>
            <a:r>
              <a:rPr lang="en-US" sz="2400" b="1" dirty="0"/>
              <a:t>adding/moving power pads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DCA98B-6B78-4882-B43E-3535782BA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333" y="3059507"/>
            <a:ext cx="4207987" cy="31048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489EDC-AB00-4CA8-AE31-E78FD12D7AE1}"/>
              </a:ext>
            </a:extLst>
          </p:cNvPr>
          <p:cNvSpPr txBox="1"/>
          <p:nvPr/>
        </p:nvSpPr>
        <p:spPr>
          <a:xfrm>
            <a:off x="1418836" y="6096060"/>
            <a:ext cx="1742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Layout 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D0C9F9-6F70-4167-8FD8-37741704120E}"/>
              </a:ext>
            </a:extLst>
          </p:cNvPr>
          <p:cNvSpPr txBox="1"/>
          <p:nvPr/>
        </p:nvSpPr>
        <p:spPr>
          <a:xfrm>
            <a:off x="8175659" y="6265307"/>
            <a:ext cx="2249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Simulation view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CDBACF-83F4-44A7-9A9E-CFF21823F93F}"/>
              </a:ext>
            </a:extLst>
          </p:cNvPr>
          <p:cNvSpPr/>
          <p:nvPr/>
        </p:nvSpPr>
        <p:spPr bwMode="auto">
          <a:xfrm>
            <a:off x="177265" y="3627126"/>
            <a:ext cx="810938" cy="112217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4E6A2C-C72D-4B34-9468-1183CA98583D}"/>
              </a:ext>
            </a:extLst>
          </p:cNvPr>
          <p:cNvSpPr/>
          <p:nvPr/>
        </p:nvSpPr>
        <p:spPr bwMode="auto">
          <a:xfrm>
            <a:off x="1013367" y="3627126"/>
            <a:ext cx="810938" cy="112217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7BFEDB-E2CC-4CF8-AB7B-60DF41AB2846}"/>
              </a:ext>
            </a:extLst>
          </p:cNvPr>
          <p:cNvSpPr/>
          <p:nvPr/>
        </p:nvSpPr>
        <p:spPr bwMode="auto">
          <a:xfrm>
            <a:off x="177265" y="4976162"/>
            <a:ext cx="2964651" cy="96265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F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5E266A-9854-4075-9375-A36668577E9B}"/>
              </a:ext>
            </a:extLst>
          </p:cNvPr>
          <p:cNvSpPr/>
          <p:nvPr/>
        </p:nvSpPr>
        <p:spPr bwMode="auto">
          <a:xfrm>
            <a:off x="2662442" y="3635376"/>
            <a:ext cx="479474" cy="51254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09A263-AC3F-4478-B81A-6F4F2362D112}"/>
              </a:ext>
            </a:extLst>
          </p:cNvPr>
          <p:cNvSpPr/>
          <p:nvPr/>
        </p:nvSpPr>
        <p:spPr bwMode="auto">
          <a:xfrm>
            <a:off x="1823224" y="4188213"/>
            <a:ext cx="1318692" cy="775905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D927BF-DBB3-4274-BFA4-08CA8CC80442}"/>
              </a:ext>
            </a:extLst>
          </p:cNvPr>
          <p:cNvSpPr/>
          <p:nvPr/>
        </p:nvSpPr>
        <p:spPr bwMode="auto">
          <a:xfrm>
            <a:off x="1810225" y="3628810"/>
            <a:ext cx="810938" cy="51910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C</a:t>
            </a: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3082743B-4B38-4DA6-A534-7432B2F6BD08}"/>
              </a:ext>
            </a:extLst>
          </p:cNvPr>
          <p:cNvSpPr/>
          <p:nvPr/>
        </p:nvSpPr>
        <p:spPr bwMode="auto">
          <a:xfrm>
            <a:off x="7466202" y="5738070"/>
            <a:ext cx="2364274" cy="501017"/>
          </a:xfrm>
          <a:prstGeom prst="flowChartConnector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D5A905-99E6-4CDC-91BA-9205968501CF}"/>
              </a:ext>
            </a:extLst>
          </p:cNvPr>
          <p:cNvSpPr txBox="1"/>
          <p:nvPr/>
        </p:nvSpPr>
        <p:spPr>
          <a:xfrm>
            <a:off x="9838897" y="5321288"/>
            <a:ext cx="2685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000" b="1" dirty="0">
                <a:solidFill>
                  <a:srgbClr val="FF0000"/>
                </a:solidFill>
              </a:rPr>
              <a:t>Tap current source location / value change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6221F91-D2C8-4C93-B8B9-85055DF48411}"/>
              </a:ext>
            </a:extLst>
          </p:cNvPr>
          <p:cNvCxnSpPr>
            <a:cxnSpLocks/>
          </p:cNvCxnSpPr>
          <p:nvPr/>
        </p:nvCxnSpPr>
        <p:spPr bwMode="auto">
          <a:xfrm>
            <a:off x="177265" y="4147916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BDF6900-DDDD-4B8B-ADAF-3B93EAC4077D}"/>
              </a:ext>
            </a:extLst>
          </p:cNvPr>
          <p:cNvCxnSpPr>
            <a:cxnSpLocks/>
          </p:cNvCxnSpPr>
          <p:nvPr/>
        </p:nvCxnSpPr>
        <p:spPr bwMode="auto">
          <a:xfrm>
            <a:off x="177265" y="4364484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8F6F5BD-FEBD-4A4D-950A-40C4A5CB80EA}"/>
              </a:ext>
            </a:extLst>
          </p:cNvPr>
          <p:cNvCxnSpPr>
            <a:cxnSpLocks/>
          </p:cNvCxnSpPr>
          <p:nvPr/>
        </p:nvCxnSpPr>
        <p:spPr bwMode="auto">
          <a:xfrm>
            <a:off x="177265" y="3754884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7458AC7-A26A-4ECC-95AC-E37C6D039A03}"/>
              </a:ext>
            </a:extLst>
          </p:cNvPr>
          <p:cNvCxnSpPr>
            <a:cxnSpLocks/>
          </p:cNvCxnSpPr>
          <p:nvPr/>
        </p:nvCxnSpPr>
        <p:spPr bwMode="auto">
          <a:xfrm>
            <a:off x="177265" y="3971452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5ED7BB3-99C9-4BA8-B20B-AC56AEA61254}"/>
              </a:ext>
            </a:extLst>
          </p:cNvPr>
          <p:cNvCxnSpPr>
            <a:cxnSpLocks/>
          </p:cNvCxnSpPr>
          <p:nvPr/>
        </p:nvCxnSpPr>
        <p:spPr bwMode="auto">
          <a:xfrm>
            <a:off x="177265" y="4589074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151DCEB-D20A-4088-A2AE-4DC5C596F7FF}"/>
              </a:ext>
            </a:extLst>
          </p:cNvPr>
          <p:cNvCxnSpPr>
            <a:cxnSpLocks/>
          </p:cNvCxnSpPr>
          <p:nvPr/>
        </p:nvCxnSpPr>
        <p:spPr bwMode="auto">
          <a:xfrm>
            <a:off x="177265" y="4805642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27746BC-7DB6-4812-B4BA-D17EE63C4BCB}"/>
              </a:ext>
            </a:extLst>
          </p:cNvPr>
          <p:cNvCxnSpPr>
            <a:cxnSpLocks/>
          </p:cNvCxnSpPr>
          <p:nvPr/>
        </p:nvCxnSpPr>
        <p:spPr bwMode="auto">
          <a:xfrm>
            <a:off x="177265" y="4990127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9265DA6-2CB9-4B3F-BE87-4E67ED5ED704}"/>
              </a:ext>
            </a:extLst>
          </p:cNvPr>
          <p:cNvCxnSpPr>
            <a:cxnSpLocks/>
          </p:cNvCxnSpPr>
          <p:nvPr/>
        </p:nvCxnSpPr>
        <p:spPr bwMode="auto">
          <a:xfrm>
            <a:off x="177265" y="5206695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167B521-7489-4484-83EB-8536586F6C9C}"/>
              </a:ext>
            </a:extLst>
          </p:cNvPr>
          <p:cNvCxnSpPr>
            <a:cxnSpLocks/>
          </p:cNvCxnSpPr>
          <p:nvPr/>
        </p:nvCxnSpPr>
        <p:spPr bwMode="auto">
          <a:xfrm>
            <a:off x="177265" y="5383158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B7EEB98-1BC9-49B7-B65C-F28E36F12960}"/>
              </a:ext>
            </a:extLst>
          </p:cNvPr>
          <p:cNvCxnSpPr>
            <a:cxnSpLocks/>
          </p:cNvCxnSpPr>
          <p:nvPr/>
        </p:nvCxnSpPr>
        <p:spPr bwMode="auto">
          <a:xfrm>
            <a:off x="177265" y="5599726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CA56F5B-281B-4A41-A8BA-980FF06C05B8}"/>
              </a:ext>
            </a:extLst>
          </p:cNvPr>
          <p:cNvCxnSpPr>
            <a:cxnSpLocks/>
          </p:cNvCxnSpPr>
          <p:nvPr/>
        </p:nvCxnSpPr>
        <p:spPr bwMode="auto">
          <a:xfrm>
            <a:off x="164564" y="5791560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2E53E03-5EC6-49D2-A681-5065974572D0}"/>
              </a:ext>
            </a:extLst>
          </p:cNvPr>
          <p:cNvCxnSpPr>
            <a:cxnSpLocks/>
          </p:cNvCxnSpPr>
          <p:nvPr/>
        </p:nvCxnSpPr>
        <p:spPr bwMode="auto">
          <a:xfrm>
            <a:off x="486075" y="3635376"/>
            <a:ext cx="0" cy="230343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96BD97E-E85C-4E04-A32B-F100BBD7BE88}"/>
              </a:ext>
            </a:extLst>
          </p:cNvPr>
          <p:cNvCxnSpPr>
            <a:cxnSpLocks/>
          </p:cNvCxnSpPr>
          <p:nvPr/>
        </p:nvCxnSpPr>
        <p:spPr bwMode="auto">
          <a:xfrm>
            <a:off x="860967" y="3628810"/>
            <a:ext cx="0" cy="230343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7482253-313C-4396-BCA7-CD2900C654AC}"/>
              </a:ext>
            </a:extLst>
          </p:cNvPr>
          <p:cNvCxnSpPr>
            <a:cxnSpLocks/>
          </p:cNvCxnSpPr>
          <p:nvPr/>
        </p:nvCxnSpPr>
        <p:spPr bwMode="auto">
          <a:xfrm>
            <a:off x="1251130" y="3635376"/>
            <a:ext cx="0" cy="230343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1341E41-18B4-4FD7-8D81-254A6BDB4FEB}"/>
              </a:ext>
            </a:extLst>
          </p:cNvPr>
          <p:cNvCxnSpPr>
            <a:cxnSpLocks/>
          </p:cNvCxnSpPr>
          <p:nvPr/>
        </p:nvCxnSpPr>
        <p:spPr bwMode="auto">
          <a:xfrm>
            <a:off x="1626022" y="3628810"/>
            <a:ext cx="0" cy="230343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6EFA577-5F40-4CB7-B326-6E67A378AFD7}"/>
              </a:ext>
            </a:extLst>
          </p:cNvPr>
          <p:cNvCxnSpPr>
            <a:cxnSpLocks/>
          </p:cNvCxnSpPr>
          <p:nvPr/>
        </p:nvCxnSpPr>
        <p:spPr bwMode="auto">
          <a:xfrm>
            <a:off x="1953929" y="3628810"/>
            <a:ext cx="0" cy="230343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7744B6E-ACF2-4C95-A284-8B462C5C5EFA}"/>
              </a:ext>
            </a:extLst>
          </p:cNvPr>
          <p:cNvCxnSpPr>
            <a:cxnSpLocks/>
          </p:cNvCxnSpPr>
          <p:nvPr/>
        </p:nvCxnSpPr>
        <p:spPr bwMode="auto">
          <a:xfrm>
            <a:off x="2280693" y="3627126"/>
            <a:ext cx="0" cy="230343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BB32611-9BE8-4BB6-BB7E-588642C17CB0}"/>
              </a:ext>
            </a:extLst>
          </p:cNvPr>
          <p:cNvCxnSpPr>
            <a:cxnSpLocks/>
          </p:cNvCxnSpPr>
          <p:nvPr/>
        </p:nvCxnSpPr>
        <p:spPr bwMode="auto">
          <a:xfrm>
            <a:off x="2603633" y="3635376"/>
            <a:ext cx="0" cy="230343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90F576D-2303-4B4B-A8B4-181AE9A068D5}"/>
              </a:ext>
            </a:extLst>
          </p:cNvPr>
          <p:cNvCxnSpPr>
            <a:cxnSpLocks/>
          </p:cNvCxnSpPr>
          <p:nvPr/>
        </p:nvCxnSpPr>
        <p:spPr bwMode="auto">
          <a:xfrm>
            <a:off x="2922377" y="3628810"/>
            <a:ext cx="0" cy="73567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486B984-BB81-4A0A-B2C9-1C06F778359F}"/>
              </a:ext>
            </a:extLst>
          </p:cNvPr>
          <p:cNvCxnSpPr>
            <a:cxnSpLocks/>
          </p:cNvCxnSpPr>
          <p:nvPr/>
        </p:nvCxnSpPr>
        <p:spPr bwMode="auto">
          <a:xfrm>
            <a:off x="2250706" y="4147916"/>
            <a:ext cx="89121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0E20D18-D3B8-4CF8-A369-DB5603235155}"/>
              </a:ext>
            </a:extLst>
          </p:cNvPr>
          <p:cNvCxnSpPr>
            <a:cxnSpLocks/>
          </p:cNvCxnSpPr>
          <p:nvPr/>
        </p:nvCxnSpPr>
        <p:spPr bwMode="auto">
          <a:xfrm>
            <a:off x="2250706" y="3971452"/>
            <a:ext cx="89121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B78B4BA-EA28-41CE-94DD-F3AB64BBF4F1}"/>
              </a:ext>
            </a:extLst>
          </p:cNvPr>
          <p:cNvCxnSpPr>
            <a:cxnSpLocks/>
          </p:cNvCxnSpPr>
          <p:nvPr/>
        </p:nvCxnSpPr>
        <p:spPr bwMode="auto">
          <a:xfrm>
            <a:off x="2238005" y="3762235"/>
            <a:ext cx="89121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A7492E2-A2E6-4E24-9BA7-5056D5C715C9}"/>
              </a:ext>
            </a:extLst>
          </p:cNvPr>
          <p:cNvCxnSpPr>
            <a:cxnSpLocks/>
          </p:cNvCxnSpPr>
          <p:nvPr/>
        </p:nvCxnSpPr>
        <p:spPr bwMode="auto">
          <a:xfrm>
            <a:off x="2621163" y="3635376"/>
            <a:ext cx="0" cy="73567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C475646-A404-44A9-AFEA-B0D024AFE81B}"/>
              </a:ext>
            </a:extLst>
          </p:cNvPr>
          <p:cNvCxnSpPr>
            <a:cxnSpLocks/>
          </p:cNvCxnSpPr>
          <p:nvPr/>
        </p:nvCxnSpPr>
        <p:spPr bwMode="auto">
          <a:xfrm>
            <a:off x="2286617" y="3635376"/>
            <a:ext cx="0" cy="73567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69BDA8C-EC5F-467E-AA72-30F16CF9B3AE}"/>
              </a:ext>
            </a:extLst>
          </p:cNvPr>
          <p:cNvCxnSpPr>
            <a:cxnSpLocks/>
          </p:cNvCxnSpPr>
          <p:nvPr/>
        </p:nvCxnSpPr>
        <p:spPr bwMode="auto">
          <a:xfrm>
            <a:off x="860967" y="3635376"/>
            <a:ext cx="0" cy="84287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C6EB3F0-B534-4AD8-81FF-8465062C0DDE}"/>
              </a:ext>
            </a:extLst>
          </p:cNvPr>
          <p:cNvCxnSpPr>
            <a:cxnSpLocks/>
          </p:cNvCxnSpPr>
          <p:nvPr/>
        </p:nvCxnSpPr>
        <p:spPr bwMode="auto">
          <a:xfrm>
            <a:off x="486075" y="3635376"/>
            <a:ext cx="0" cy="84287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288DD69-A840-4BB9-8107-1E3242C4CB79}"/>
              </a:ext>
            </a:extLst>
          </p:cNvPr>
          <p:cNvCxnSpPr>
            <a:cxnSpLocks/>
          </p:cNvCxnSpPr>
          <p:nvPr/>
        </p:nvCxnSpPr>
        <p:spPr bwMode="auto">
          <a:xfrm>
            <a:off x="1251130" y="3624426"/>
            <a:ext cx="0" cy="84287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BBF552D1-0F79-486A-8FC0-2C10964D52A9}"/>
              </a:ext>
            </a:extLst>
          </p:cNvPr>
          <p:cNvSpPr/>
          <p:nvPr/>
        </p:nvSpPr>
        <p:spPr bwMode="auto">
          <a:xfrm>
            <a:off x="2083554" y="3550658"/>
            <a:ext cx="1077456" cy="962633"/>
          </a:xfrm>
          <a:prstGeom prst="flowChartConnector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B44CC2-DB0A-4CC8-8DF0-656D970DAF7D}"/>
              </a:ext>
            </a:extLst>
          </p:cNvPr>
          <p:cNvSpPr txBox="1"/>
          <p:nvPr/>
        </p:nvSpPr>
        <p:spPr>
          <a:xfrm>
            <a:off x="2178917" y="3219182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IR Hot Spot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7527759-E0BA-4746-8FD8-03908C6BEBD7}"/>
              </a:ext>
            </a:extLst>
          </p:cNvPr>
          <p:cNvSpPr/>
          <p:nvPr/>
        </p:nvSpPr>
        <p:spPr bwMode="auto">
          <a:xfrm>
            <a:off x="3698288" y="3624426"/>
            <a:ext cx="2964651" cy="23143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112D627-F169-4BBF-A1DD-75AF33E11A0F}"/>
              </a:ext>
            </a:extLst>
          </p:cNvPr>
          <p:cNvSpPr/>
          <p:nvPr/>
        </p:nvSpPr>
        <p:spPr bwMode="auto">
          <a:xfrm>
            <a:off x="3698288" y="3627126"/>
            <a:ext cx="810938" cy="112217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Arial Narrow" pitchFamily="34" charset="0"/>
              </a:rPr>
              <a:t>A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22E509A-BC28-4BEB-BE5F-978735365000}"/>
              </a:ext>
            </a:extLst>
          </p:cNvPr>
          <p:cNvSpPr/>
          <p:nvPr/>
        </p:nvSpPr>
        <p:spPr bwMode="auto">
          <a:xfrm>
            <a:off x="4534390" y="3627126"/>
            <a:ext cx="810938" cy="112217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Arial Narrow" pitchFamily="34" charset="0"/>
              </a:rPr>
              <a:t>E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B17CC5C-83B7-47F2-8535-41B2159F4E57}"/>
              </a:ext>
            </a:extLst>
          </p:cNvPr>
          <p:cNvSpPr/>
          <p:nvPr/>
        </p:nvSpPr>
        <p:spPr bwMode="auto">
          <a:xfrm>
            <a:off x="3698288" y="4976162"/>
            <a:ext cx="2964651" cy="96265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F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96F99F0-198D-4AC7-AE4B-91E07A2D8F36}"/>
              </a:ext>
            </a:extLst>
          </p:cNvPr>
          <p:cNvSpPr/>
          <p:nvPr/>
        </p:nvSpPr>
        <p:spPr bwMode="auto">
          <a:xfrm>
            <a:off x="6183465" y="3635376"/>
            <a:ext cx="479474" cy="51254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D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7497F35-E3DB-4D08-A8C8-74EA71B8FDE7}"/>
              </a:ext>
            </a:extLst>
          </p:cNvPr>
          <p:cNvSpPr/>
          <p:nvPr/>
        </p:nvSpPr>
        <p:spPr bwMode="auto">
          <a:xfrm>
            <a:off x="5344247" y="4188213"/>
            <a:ext cx="1318692" cy="775905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B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6976EAA-E93D-4EF0-A433-2900E52EF524}"/>
              </a:ext>
            </a:extLst>
          </p:cNvPr>
          <p:cNvSpPr/>
          <p:nvPr/>
        </p:nvSpPr>
        <p:spPr bwMode="auto">
          <a:xfrm>
            <a:off x="5331248" y="3628810"/>
            <a:ext cx="810938" cy="51910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C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C488863-0A7D-4245-A0BC-1AABBEDC97DF}"/>
              </a:ext>
            </a:extLst>
          </p:cNvPr>
          <p:cNvCxnSpPr>
            <a:cxnSpLocks/>
          </p:cNvCxnSpPr>
          <p:nvPr/>
        </p:nvCxnSpPr>
        <p:spPr bwMode="auto">
          <a:xfrm>
            <a:off x="3698288" y="4147916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FA7BA11-C57A-46DE-B1D6-D39FD87EFD50}"/>
              </a:ext>
            </a:extLst>
          </p:cNvPr>
          <p:cNvCxnSpPr>
            <a:cxnSpLocks/>
          </p:cNvCxnSpPr>
          <p:nvPr/>
        </p:nvCxnSpPr>
        <p:spPr bwMode="auto">
          <a:xfrm>
            <a:off x="3698288" y="4364484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46F7E92-58EA-44C7-BDF9-2047F1B89D8F}"/>
              </a:ext>
            </a:extLst>
          </p:cNvPr>
          <p:cNvCxnSpPr>
            <a:cxnSpLocks/>
          </p:cNvCxnSpPr>
          <p:nvPr/>
        </p:nvCxnSpPr>
        <p:spPr bwMode="auto">
          <a:xfrm>
            <a:off x="3698288" y="3754884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062759E-6477-4EE0-A327-8D17D41FADA5}"/>
              </a:ext>
            </a:extLst>
          </p:cNvPr>
          <p:cNvCxnSpPr>
            <a:cxnSpLocks/>
          </p:cNvCxnSpPr>
          <p:nvPr/>
        </p:nvCxnSpPr>
        <p:spPr bwMode="auto">
          <a:xfrm>
            <a:off x="3698288" y="3971452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CE04A2B-B77D-4FAD-8E21-CF527A98E8A7}"/>
              </a:ext>
            </a:extLst>
          </p:cNvPr>
          <p:cNvCxnSpPr>
            <a:cxnSpLocks/>
          </p:cNvCxnSpPr>
          <p:nvPr/>
        </p:nvCxnSpPr>
        <p:spPr bwMode="auto">
          <a:xfrm>
            <a:off x="3698288" y="4589074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CC1ECF8-4D3E-4900-B955-11B6FC651376}"/>
              </a:ext>
            </a:extLst>
          </p:cNvPr>
          <p:cNvCxnSpPr>
            <a:cxnSpLocks/>
          </p:cNvCxnSpPr>
          <p:nvPr/>
        </p:nvCxnSpPr>
        <p:spPr bwMode="auto">
          <a:xfrm>
            <a:off x="3698288" y="4805642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DE9A6CB-64B0-45FB-8822-A493D1866F5A}"/>
              </a:ext>
            </a:extLst>
          </p:cNvPr>
          <p:cNvCxnSpPr>
            <a:cxnSpLocks/>
          </p:cNvCxnSpPr>
          <p:nvPr/>
        </p:nvCxnSpPr>
        <p:spPr bwMode="auto">
          <a:xfrm>
            <a:off x="3698288" y="4990127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AA69EFB-CF9E-4468-888F-DB3768317A05}"/>
              </a:ext>
            </a:extLst>
          </p:cNvPr>
          <p:cNvCxnSpPr>
            <a:cxnSpLocks/>
          </p:cNvCxnSpPr>
          <p:nvPr/>
        </p:nvCxnSpPr>
        <p:spPr bwMode="auto">
          <a:xfrm>
            <a:off x="3698288" y="5206695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8BD7D8E-ECCF-4392-A269-3D03F2DF55C2}"/>
              </a:ext>
            </a:extLst>
          </p:cNvPr>
          <p:cNvCxnSpPr>
            <a:cxnSpLocks/>
          </p:cNvCxnSpPr>
          <p:nvPr/>
        </p:nvCxnSpPr>
        <p:spPr bwMode="auto">
          <a:xfrm>
            <a:off x="3698288" y="5383158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977688B-BD7E-4D4D-8FE2-7348501EDBE9}"/>
              </a:ext>
            </a:extLst>
          </p:cNvPr>
          <p:cNvCxnSpPr>
            <a:cxnSpLocks/>
          </p:cNvCxnSpPr>
          <p:nvPr/>
        </p:nvCxnSpPr>
        <p:spPr bwMode="auto">
          <a:xfrm>
            <a:off x="3698288" y="5599726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78EEA67-43AE-4E23-82AB-7C8D7E1148EE}"/>
              </a:ext>
            </a:extLst>
          </p:cNvPr>
          <p:cNvCxnSpPr>
            <a:cxnSpLocks/>
          </p:cNvCxnSpPr>
          <p:nvPr/>
        </p:nvCxnSpPr>
        <p:spPr bwMode="auto">
          <a:xfrm>
            <a:off x="3685587" y="5791560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A9E3225-91FC-4529-889F-C6C42AC6CB3B}"/>
              </a:ext>
            </a:extLst>
          </p:cNvPr>
          <p:cNvCxnSpPr>
            <a:cxnSpLocks/>
          </p:cNvCxnSpPr>
          <p:nvPr/>
        </p:nvCxnSpPr>
        <p:spPr bwMode="auto">
          <a:xfrm>
            <a:off x="4007098" y="3635376"/>
            <a:ext cx="0" cy="230343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8201637-4460-4F28-BA37-2B8F53EE3AEC}"/>
              </a:ext>
            </a:extLst>
          </p:cNvPr>
          <p:cNvCxnSpPr>
            <a:cxnSpLocks/>
          </p:cNvCxnSpPr>
          <p:nvPr/>
        </p:nvCxnSpPr>
        <p:spPr bwMode="auto">
          <a:xfrm>
            <a:off x="4381990" y="3628810"/>
            <a:ext cx="0" cy="230343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93AA8AD-1362-4838-887E-F6E388A937E4}"/>
              </a:ext>
            </a:extLst>
          </p:cNvPr>
          <p:cNvCxnSpPr>
            <a:cxnSpLocks/>
          </p:cNvCxnSpPr>
          <p:nvPr/>
        </p:nvCxnSpPr>
        <p:spPr bwMode="auto">
          <a:xfrm>
            <a:off x="4772153" y="3635376"/>
            <a:ext cx="0" cy="230343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549B581-0703-4A2A-99A0-35B11823EA59}"/>
              </a:ext>
            </a:extLst>
          </p:cNvPr>
          <p:cNvCxnSpPr>
            <a:cxnSpLocks/>
          </p:cNvCxnSpPr>
          <p:nvPr/>
        </p:nvCxnSpPr>
        <p:spPr bwMode="auto">
          <a:xfrm>
            <a:off x="5147045" y="3628810"/>
            <a:ext cx="0" cy="230343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48733A1-DC96-4356-B934-08A1A866FCB4}"/>
              </a:ext>
            </a:extLst>
          </p:cNvPr>
          <p:cNvCxnSpPr>
            <a:cxnSpLocks/>
          </p:cNvCxnSpPr>
          <p:nvPr/>
        </p:nvCxnSpPr>
        <p:spPr bwMode="auto">
          <a:xfrm>
            <a:off x="5474952" y="3628810"/>
            <a:ext cx="0" cy="230343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A8958FC-A8D5-4F29-99D5-DCC8A0AB9166}"/>
              </a:ext>
            </a:extLst>
          </p:cNvPr>
          <p:cNvCxnSpPr>
            <a:cxnSpLocks/>
          </p:cNvCxnSpPr>
          <p:nvPr/>
        </p:nvCxnSpPr>
        <p:spPr bwMode="auto">
          <a:xfrm>
            <a:off x="5801716" y="3627126"/>
            <a:ext cx="0" cy="230343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23C9CF8-3FAB-40EE-9FB4-382527E98C76}"/>
              </a:ext>
            </a:extLst>
          </p:cNvPr>
          <p:cNvCxnSpPr>
            <a:cxnSpLocks/>
          </p:cNvCxnSpPr>
          <p:nvPr/>
        </p:nvCxnSpPr>
        <p:spPr bwMode="auto">
          <a:xfrm>
            <a:off x="6124656" y="3635376"/>
            <a:ext cx="0" cy="230343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03AE480-4A85-4D57-BDD3-7F3F01D7A2E8}"/>
              </a:ext>
            </a:extLst>
          </p:cNvPr>
          <p:cNvCxnSpPr>
            <a:cxnSpLocks/>
          </p:cNvCxnSpPr>
          <p:nvPr/>
        </p:nvCxnSpPr>
        <p:spPr bwMode="auto">
          <a:xfrm>
            <a:off x="5474952" y="3938677"/>
            <a:ext cx="0" cy="84287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0562EFF-19FF-41E4-B3E0-1D2B28D66C7B}"/>
              </a:ext>
            </a:extLst>
          </p:cNvPr>
          <p:cNvCxnSpPr>
            <a:cxnSpLocks/>
          </p:cNvCxnSpPr>
          <p:nvPr/>
        </p:nvCxnSpPr>
        <p:spPr bwMode="auto">
          <a:xfrm>
            <a:off x="5801716" y="3627126"/>
            <a:ext cx="0" cy="84287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DE6ADFC-B86A-466E-9BDF-914C53154AC5}"/>
              </a:ext>
            </a:extLst>
          </p:cNvPr>
          <p:cNvCxnSpPr>
            <a:cxnSpLocks/>
          </p:cNvCxnSpPr>
          <p:nvPr/>
        </p:nvCxnSpPr>
        <p:spPr bwMode="auto">
          <a:xfrm>
            <a:off x="4772153" y="3624426"/>
            <a:ext cx="0" cy="84287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2696666-4D0C-4DE0-8096-442B83E9B801}"/>
              </a:ext>
            </a:extLst>
          </p:cNvPr>
          <p:cNvCxnSpPr>
            <a:cxnSpLocks/>
          </p:cNvCxnSpPr>
          <p:nvPr/>
        </p:nvCxnSpPr>
        <p:spPr bwMode="auto">
          <a:xfrm>
            <a:off x="5147045" y="3605418"/>
            <a:ext cx="0" cy="84287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6491AC5-1FED-44D1-98CC-37B4C6E1354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090948" y="3960569"/>
            <a:ext cx="734250" cy="70428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92" name="Arrow: Right 91">
            <a:extLst>
              <a:ext uri="{FF2B5EF4-FFF2-40B4-BE49-F238E27FC236}">
                <a16:creationId xmlns:a16="http://schemas.microsoft.com/office/drawing/2014/main" id="{CCEAF079-630F-4AC5-807E-1E3ED3BE391A}"/>
              </a:ext>
            </a:extLst>
          </p:cNvPr>
          <p:cNvSpPr/>
          <p:nvPr/>
        </p:nvSpPr>
        <p:spPr bwMode="auto">
          <a:xfrm>
            <a:off x="3270891" y="4540502"/>
            <a:ext cx="363102" cy="564760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F7B63DB-590C-4188-98DF-0DB84BA1F205}"/>
                  </a:ext>
                </a:extLst>
              </p:cNvPr>
              <p:cNvSpPr txBox="1"/>
              <p:nvPr/>
            </p:nvSpPr>
            <p:spPr>
              <a:xfrm>
                <a:off x="7053101" y="4290734"/>
                <a:ext cx="4275851" cy="48135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MNA System Equations: </a:t>
                </a:r>
                <a:r>
                  <a:rPr lang="en-US" sz="2400" dirty="0" err="1">
                    <a:solidFill>
                      <a:schemeClr val="accent6">
                        <a:lumMod val="75000"/>
                      </a:schemeClr>
                    </a:solidFill>
                  </a:rPr>
                  <a:t>Gx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F7B63DB-590C-4188-98DF-0DB84BA1F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101" y="4290734"/>
                <a:ext cx="4275851" cy="481350"/>
              </a:xfrm>
              <a:prstGeom prst="rect">
                <a:avLst/>
              </a:prstGeom>
              <a:blipFill>
                <a:blip r:embed="rId4"/>
                <a:stretch>
                  <a:fillRect l="-2140" t="-7595" b="-26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4172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ED14C-7EA4-4235-BF99-3B331A5C0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Fixing IR Drop Violations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329C1-96B7-43F7-AA65-6B912905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Traditional layout-based techniques for ﬁxing IR drop violations:</a:t>
            </a:r>
          </a:p>
          <a:p>
            <a:pPr lvl="1"/>
            <a:r>
              <a:rPr lang="en-US" sz="2400" b="1" dirty="0"/>
              <a:t>macro/cell block movement</a:t>
            </a:r>
          </a:p>
          <a:p>
            <a:pPr lvl="1"/>
            <a:r>
              <a:rPr lang="en-US" sz="2400" b="1" dirty="0"/>
              <a:t>macro/cell block change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modiﬁcation of the PDN to have a denser grid</a:t>
            </a:r>
          </a:p>
          <a:p>
            <a:pPr lvl="1"/>
            <a:r>
              <a:rPr lang="en-US" sz="2400" b="1" dirty="0"/>
              <a:t>adding/moving power pads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DCA98B-6B78-4882-B43E-3535782BA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333" y="3059507"/>
            <a:ext cx="4207987" cy="31048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489EDC-AB00-4CA8-AE31-E78FD12D7AE1}"/>
              </a:ext>
            </a:extLst>
          </p:cNvPr>
          <p:cNvSpPr txBox="1"/>
          <p:nvPr/>
        </p:nvSpPr>
        <p:spPr>
          <a:xfrm>
            <a:off x="1703518" y="6239087"/>
            <a:ext cx="1742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Layout 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D0C9F9-6F70-4167-8FD8-37741704120E}"/>
              </a:ext>
            </a:extLst>
          </p:cNvPr>
          <p:cNvSpPr txBox="1"/>
          <p:nvPr/>
        </p:nvSpPr>
        <p:spPr>
          <a:xfrm>
            <a:off x="8277452" y="6200747"/>
            <a:ext cx="2249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Simulation view</a:t>
            </a: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3082743B-4B38-4DA6-A534-7432B2F6BD08}"/>
              </a:ext>
            </a:extLst>
          </p:cNvPr>
          <p:cNvSpPr/>
          <p:nvPr/>
        </p:nvSpPr>
        <p:spPr bwMode="auto">
          <a:xfrm>
            <a:off x="7539354" y="3299244"/>
            <a:ext cx="3101349" cy="2519646"/>
          </a:xfrm>
          <a:prstGeom prst="flowChartConnector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D5A905-99E6-4CDC-91BA-9205968501CF}"/>
              </a:ext>
            </a:extLst>
          </p:cNvPr>
          <p:cNvSpPr txBox="1"/>
          <p:nvPr/>
        </p:nvSpPr>
        <p:spPr>
          <a:xfrm>
            <a:off x="7193750" y="2678755"/>
            <a:ext cx="4207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 R</a:t>
            </a:r>
            <a:r>
              <a:rPr lang="en-US" sz="2000" b="1" dirty="0">
                <a:solidFill>
                  <a:srgbClr val="FF0000"/>
                </a:solidFill>
              </a:rPr>
              <a:t>esistance network changes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871003-72C9-46EF-95D4-B8621361CEAA}"/>
              </a:ext>
            </a:extLst>
          </p:cNvPr>
          <p:cNvSpPr/>
          <p:nvPr/>
        </p:nvSpPr>
        <p:spPr bwMode="auto">
          <a:xfrm>
            <a:off x="177265" y="3624426"/>
            <a:ext cx="2964651" cy="23143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212B32-BA86-4A93-9AF4-FFBFE9A7FE44}"/>
              </a:ext>
            </a:extLst>
          </p:cNvPr>
          <p:cNvSpPr/>
          <p:nvPr/>
        </p:nvSpPr>
        <p:spPr bwMode="auto">
          <a:xfrm>
            <a:off x="177265" y="3627126"/>
            <a:ext cx="810938" cy="112217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6ADE4E-550F-4A14-9B7D-23750BDD7CE6}"/>
              </a:ext>
            </a:extLst>
          </p:cNvPr>
          <p:cNvSpPr/>
          <p:nvPr/>
        </p:nvSpPr>
        <p:spPr bwMode="auto">
          <a:xfrm>
            <a:off x="1013367" y="3627126"/>
            <a:ext cx="810938" cy="112217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B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597041-ACDB-4F54-84BF-C2370213A5C9}"/>
              </a:ext>
            </a:extLst>
          </p:cNvPr>
          <p:cNvSpPr/>
          <p:nvPr/>
        </p:nvSpPr>
        <p:spPr bwMode="auto">
          <a:xfrm>
            <a:off x="177265" y="4976162"/>
            <a:ext cx="2964651" cy="96265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7F920E-0412-42FB-82BA-E0453CD74F49}"/>
              </a:ext>
            </a:extLst>
          </p:cNvPr>
          <p:cNvSpPr/>
          <p:nvPr/>
        </p:nvSpPr>
        <p:spPr bwMode="auto">
          <a:xfrm>
            <a:off x="2662442" y="3635376"/>
            <a:ext cx="479474" cy="51254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A0F1D9-8B18-4185-881C-6862936380FD}"/>
              </a:ext>
            </a:extLst>
          </p:cNvPr>
          <p:cNvSpPr/>
          <p:nvPr/>
        </p:nvSpPr>
        <p:spPr bwMode="auto">
          <a:xfrm>
            <a:off x="1823224" y="4188213"/>
            <a:ext cx="1318692" cy="775905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FC4F91-397F-424C-8A8F-3DFC07D20212}"/>
              </a:ext>
            </a:extLst>
          </p:cNvPr>
          <p:cNvSpPr/>
          <p:nvPr/>
        </p:nvSpPr>
        <p:spPr bwMode="auto">
          <a:xfrm>
            <a:off x="1810225" y="3628810"/>
            <a:ext cx="810938" cy="51910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C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1C75CD1-B52A-4A42-AD0B-06FCBCA1D531}"/>
              </a:ext>
            </a:extLst>
          </p:cNvPr>
          <p:cNvCxnSpPr>
            <a:cxnSpLocks/>
          </p:cNvCxnSpPr>
          <p:nvPr/>
        </p:nvCxnSpPr>
        <p:spPr bwMode="auto">
          <a:xfrm>
            <a:off x="177265" y="4147916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16B0B8-6311-4EAD-8A20-093ABF87F483}"/>
              </a:ext>
            </a:extLst>
          </p:cNvPr>
          <p:cNvCxnSpPr>
            <a:cxnSpLocks/>
          </p:cNvCxnSpPr>
          <p:nvPr/>
        </p:nvCxnSpPr>
        <p:spPr bwMode="auto">
          <a:xfrm>
            <a:off x="177265" y="4364484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0D00964-9AAE-40CC-8C59-54D6927E846D}"/>
              </a:ext>
            </a:extLst>
          </p:cNvPr>
          <p:cNvCxnSpPr>
            <a:cxnSpLocks/>
          </p:cNvCxnSpPr>
          <p:nvPr/>
        </p:nvCxnSpPr>
        <p:spPr bwMode="auto">
          <a:xfrm>
            <a:off x="177265" y="3754884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7C5E48B-676B-47EA-992E-20CE9E335A54}"/>
              </a:ext>
            </a:extLst>
          </p:cNvPr>
          <p:cNvCxnSpPr>
            <a:cxnSpLocks/>
          </p:cNvCxnSpPr>
          <p:nvPr/>
        </p:nvCxnSpPr>
        <p:spPr bwMode="auto">
          <a:xfrm>
            <a:off x="177265" y="3971452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7F8EAB7-421C-4647-A039-DC2719435A9D}"/>
              </a:ext>
            </a:extLst>
          </p:cNvPr>
          <p:cNvCxnSpPr>
            <a:cxnSpLocks/>
          </p:cNvCxnSpPr>
          <p:nvPr/>
        </p:nvCxnSpPr>
        <p:spPr bwMode="auto">
          <a:xfrm>
            <a:off x="177265" y="4589074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01E8912-7431-409E-8394-458DEE516D9E}"/>
              </a:ext>
            </a:extLst>
          </p:cNvPr>
          <p:cNvCxnSpPr>
            <a:cxnSpLocks/>
          </p:cNvCxnSpPr>
          <p:nvPr/>
        </p:nvCxnSpPr>
        <p:spPr bwMode="auto">
          <a:xfrm>
            <a:off x="177265" y="4805642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3518FA6-211A-4923-8F21-30F0D282550A}"/>
              </a:ext>
            </a:extLst>
          </p:cNvPr>
          <p:cNvCxnSpPr>
            <a:cxnSpLocks/>
          </p:cNvCxnSpPr>
          <p:nvPr/>
        </p:nvCxnSpPr>
        <p:spPr bwMode="auto">
          <a:xfrm>
            <a:off x="177265" y="4990127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9A43AF9-1D8B-4D66-BD61-E97220073514}"/>
              </a:ext>
            </a:extLst>
          </p:cNvPr>
          <p:cNvCxnSpPr>
            <a:cxnSpLocks/>
          </p:cNvCxnSpPr>
          <p:nvPr/>
        </p:nvCxnSpPr>
        <p:spPr bwMode="auto">
          <a:xfrm>
            <a:off x="177265" y="5206695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8BB4AE-4731-450F-B421-885E1A1E20C8}"/>
              </a:ext>
            </a:extLst>
          </p:cNvPr>
          <p:cNvCxnSpPr>
            <a:cxnSpLocks/>
          </p:cNvCxnSpPr>
          <p:nvPr/>
        </p:nvCxnSpPr>
        <p:spPr bwMode="auto">
          <a:xfrm>
            <a:off x="177265" y="5383158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E2EFE7E-0BBF-4239-AB6F-3703E9551DAE}"/>
              </a:ext>
            </a:extLst>
          </p:cNvPr>
          <p:cNvCxnSpPr>
            <a:cxnSpLocks/>
          </p:cNvCxnSpPr>
          <p:nvPr/>
        </p:nvCxnSpPr>
        <p:spPr bwMode="auto">
          <a:xfrm>
            <a:off x="177265" y="5599726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514B2F7-E471-4E05-ADF2-A0B4D76DC433}"/>
              </a:ext>
            </a:extLst>
          </p:cNvPr>
          <p:cNvCxnSpPr>
            <a:cxnSpLocks/>
          </p:cNvCxnSpPr>
          <p:nvPr/>
        </p:nvCxnSpPr>
        <p:spPr bwMode="auto">
          <a:xfrm>
            <a:off x="164564" y="5791560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CB03027-5D73-4B32-84EB-D263EC7C86D7}"/>
              </a:ext>
            </a:extLst>
          </p:cNvPr>
          <p:cNvCxnSpPr>
            <a:cxnSpLocks/>
          </p:cNvCxnSpPr>
          <p:nvPr/>
        </p:nvCxnSpPr>
        <p:spPr bwMode="auto">
          <a:xfrm>
            <a:off x="486075" y="3635376"/>
            <a:ext cx="0" cy="230343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65084DB-1448-4752-8BD1-4437CB934A84}"/>
              </a:ext>
            </a:extLst>
          </p:cNvPr>
          <p:cNvCxnSpPr>
            <a:cxnSpLocks/>
          </p:cNvCxnSpPr>
          <p:nvPr/>
        </p:nvCxnSpPr>
        <p:spPr bwMode="auto">
          <a:xfrm>
            <a:off x="860967" y="3628810"/>
            <a:ext cx="0" cy="230343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AAFC223-EA38-4D96-A291-FAE038CB5712}"/>
              </a:ext>
            </a:extLst>
          </p:cNvPr>
          <p:cNvCxnSpPr>
            <a:cxnSpLocks/>
          </p:cNvCxnSpPr>
          <p:nvPr/>
        </p:nvCxnSpPr>
        <p:spPr bwMode="auto">
          <a:xfrm>
            <a:off x="1251130" y="3635376"/>
            <a:ext cx="0" cy="230343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E51E7A1-A359-4216-B763-B54A59DB5532}"/>
              </a:ext>
            </a:extLst>
          </p:cNvPr>
          <p:cNvCxnSpPr>
            <a:cxnSpLocks/>
          </p:cNvCxnSpPr>
          <p:nvPr/>
        </p:nvCxnSpPr>
        <p:spPr bwMode="auto">
          <a:xfrm>
            <a:off x="1626022" y="3628810"/>
            <a:ext cx="0" cy="230343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2592FEF-57AD-4F05-8146-0897AEC1F82B}"/>
              </a:ext>
            </a:extLst>
          </p:cNvPr>
          <p:cNvCxnSpPr>
            <a:cxnSpLocks/>
          </p:cNvCxnSpPr>
          <p:nvPr/>
        </p:nvCxnSpPr>
        <p:spPr bwMode="auto">
          <a:xfrm>
            <a:off x="1953929" y="3628810"/>
            <a:ext cx="0" cy="230343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CEB94A1-C902-49FA-B613-6A069B49CA8E}"/>
              </a:ext>
            </a:extLst>
          </p:cNvPr>
          <p:cNvCxnSpPr>
            <a:cxnSpLocks/>
          </p:cNvCxnSpPr>
          <p:nvPr/>
        </p:nvCxnSpPr>
        <p:spPr bwMode="auto">
          <a:xfrm>
            <a:off x="2280693" y="3627126"/>
            <a:ext cx="0" cy="230343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0B12778-82A8-400C-B499-5B589D7A4BC2}"/>
              </a:ext>
            </a:extLst>
          </p:cNvPr>
          <p:cNvCxnSpPr>
            <a:cxnSpLocks/>
          </p:cNvCxnSpPr>
          <p:nvPr/>
        </p:nvCxnSpPr>
        <p:spPr bwMode="auto">
          <a:xfrm>
            <a:off x="2603633" y="3635376"/>
            <a:ext cx="0" cy="230343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B3356CE-E8EA-46AE-8B63-F70EB437209C}"/>
              </a:ext>
            </a:extLst>
          </p:cNvPr>
          <p:cNvCxnSpPr>
            <a:cxnSpLocks/>
          </p:cNvCxnSpPr>
          <p:nvPr/>
        </p:nvCxnSpPr>
        <p:spPr bwMode="auto">
          <a:xfrm>
            <a:off x="2922377" y="3628810"/>
            <a:ext cx="0" cy="73567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CDEF7D9-2BAE-40C9-B5FF-CA2034CC2C69}"/>
              </a:ext>
            </a:extLst>
          </p:cNvPr>
          <p:cNvCxnSpPr>
            <a:cxnSpLocks/>
          </p:cNvCxnSpPr>
          <p:nvPr/>
        </p:nvCxnSpPr>
        <p:spPr bwMode="auto">
          <a:xfrm>
            <a:off x="2250706" y="4147916"/>
            <a:ext cx="89121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448D0C1-434B-4613-ADAA-ECF0F768469B}"/>
              </a:ext>
            </a:extLst>
          </p:cNvPr>
          <p:cNvCxnSpPr>
            <a:cxnSpLocks/>
          </p:cNvCxnSpPr>
          <p:nvPr/>
        </p:nvCxnSpPr>
        <p:spPr bwMode="auto">
          <a:xfrm>
            <a:off x="2250706" y="3971452"/>
            <a:ext cx="89121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6F31261-E5FF-40E7-9F6C-7249B792C534}"/>
              </a:ext>
            </a:extLst>
          </p:cNvPr>
          <p:cNvCxnSpPr>
            <a:cxnSpLocks/>
          </p:cNvCxnSpPr>
          <p:nvPr/>
        </p:nvCxnSpPr>
        <p:spPr bwMode="auto">
          <a:xfrm>
            <a:off x="2238005" y="3762235"/>
            <a:ext cx="89121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A2BEC74-D978-4D84-913E-0C00BE214485}"/>
              </a:ext>
            </a:extLst>
          </p:cNvPr>
          <p:cNvCxnSpPr>
            <a:cxnSpLocks/>
          </p:cNvCxnSpPr>
          <p:nvPr/>
        </p:nvCxnSpPr>
        <p:spPr bwMode="auto">
          <a:xfrm>
            <a:off x="2621163" y="3635376"/>
            <a:ext cx="0" cy="73567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AB40356-5329-4919-888F-5BECDE477DDB}"/>
              </a:ext>
            </a:extLst>
          </p:cNvPr>
          <p:cNvCxnSpPr>
            <a:cxnSpLocks/>
          </p:cNvCxnSpPr>
          <p:nvPr/>
        </p:nvCxnSpPr>
        <p:spPr bwMode="auto">
          <a:xfrm>
            <a:off x="2286617" y="3635376"/>
            <a:ext cx="0" cy="73567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FE7A770-8D55-4F9E-9F2B-64C5A52AF54C}"/>
              </a:ext>
            </a:extLst>
          </p:cNvPr>
          <p:cNvCxnSpPr>
            <a:cxnSpLocks/>
          </p:cNvCxnSpPr>
          <p:nvPr/>
        </p:nvCxnSpPr>
        <p:spPr bwMode="auto">
          <a:xfrm>
            <a:off x="860967" y="3635376"/>
            <a:ext cx="0" cy="84287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4956BC8-CD72-4582-8FA2-F35C7BBA3A41}"/>
              </a:ext>
            </a:extLst>
          </p:cNvPr>
          <p:cNvCxnSpPr>
            <a:cxnSpLocks/>
          </p:cNvCxnSpPr>
          <p:nvPr/>
        </p:nvCxnSpPr>
        <p:spPr bwMode="auto">
          <a:xfrm>
            <a:off x="486075" y="3635376"/>
            <a:ext cx="0" cy="84287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A35492B-F5A3-4F64-B4C1-BC0AA8DC21FE}"/>
              </a:ext>
            </a:extLst>
          </p:cNvPr>
          <p:cNvCxnSpPr>
            <a:cxnSpLocks/>
          </p:cNvCxnSpPr>
          <p:nvPr/>
        </p:nvCxnSpPr>
        <p:spPr bwMode="auto">
          <a:xfrm>
            <a:off x="1251130" y="3624426"/>
            <a:ext cx="0" cy="84287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Flowchart: Connector 47">
            <a:extLst>
              <a:ext uri="{FF2B5EF4-FFF2-40B4-BE49-F238E27FC236}">
                <a16:creationId xmlns:a16="http://schemas.microsoft.com/office/drawing/2014/main" id="{44161E2A-7333-4CFD-8005-77CA9E55EE41}"/>
              </a:ext>
            </a:extLst>
          </p:cNvPr>
          <p:cNvSpPr/>
          <p:nvPr/>
        </p:nvSpPr>
        <p:spPr bwMode="auto">
          <a:xfrm>
            <a:off x="2083554" y="3550658"/>
            <a:ext cx="1077456" cy="962633"/>
          </a:xfrm>
          <a:prstGeom prst="flowChartConnector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F2B9FE71-B340-440E-8090-E60B71EFE032}"/>
              </a:ext>
            </a:extLst>
          </p:cNvPr>
          <p:cNvSpPr/>
          <p:nvPr/>
        </p:nvSpPr>
        <p:spPr bwMode="auto">
          <a:xfrm>
            <a:off x="3270891" y="4540502"/>
            <a:ext cx="363102" cy="564760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57DF6AC-895E-4226-A411-C9804712CA4F}"/>
              </a:ext>
            </a:extLst>
          </p:cNvPr>
          <p:cNvSpPr/>
          <p:nvPr/>
        </p:nvSpPr>
        <p:spPr bwMode="auto">
          <a:xfrm>
            <a:off x="3743195" y="3584992"/>
            <a:ext cx="2964651" cy="23143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C18F5B2-A6D2-4E1F-B8FE-9407C1B62695}"/>
              </a:ext>
            </a:extLst>
          </p:cNvPr>
          <p:cNvSpPr/>
          <p:nvPr/>
        </p:nvSpPr>
        <p:spPr bwMode="auto">
          <a:xfrm>
            <a:off x="3743195" y="3587692"/>
            <a:ext cx="810938" cy="112217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A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5B41325-1FD6-41CB-BF78-1B38467D0A25}"/>
              </a:ext>
            </a:extLst>
          </p:cNvPr>
          <p:cNvSpPr/>
          <p:nvPr/>
        </p:nvSpPr>
        <p:spPr bwMode="auto">
          <a:xfrm>
            <a:off x="4579297" y="3587692"/>
            <a:ext cx="810938" cy="112217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B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4D12332-E702-4D71-9DB9-65ED15B0676C}"/>
              </a:ext>
            </a:extLst>
          </p:cNvPr>
          <p:cNvSpPr/>
          <p:nvPr/>
        </p:nvSpPr>
        <p:spPr bwMode="auto">
          <a:xfrm>
            <a:off x="3743195" y="4936728"/>
            <a:ext cx="2964651" cy="96265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F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0BE09AF-A3EC-47A0-A72E-67A64834F2D7}"/>
              </a:ext>
            </a:extLst>
          </p:cNvPr>
          <p:cNvSpPr/>
          <p:nvPr/>
        </p:nvSpPr>
        <p:spPr bwMode="auto">
          <a:xfrm>
            <a:off x="6228372" y="3595942"/>
            <a:ext cx="479474" cy="51254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D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EF69103-0870-431A-B811-B85EF15EFDCB}"/>
              </a:ext>
            </a:extLst>
          </p:cNvPr>
          <p:cNvSpPr/>
          <p:nvPr/>
        </p:nvSpPr>
        <p:spPr bwMode="auto">
          <a:xfrm>
            <a:off x="5389154" y="4148779"/>
            <a:ext cx="1318692" cy="775905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E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0A315BD-99E8-47FD-9234-D8340EAB0AA4}"/>
              </a:ext>
            </a:extLst>
          </p:cNvPr>
          <p:cNvSpPr/>
          <p:nvPr/>
        </p:nvSpPr>
        <p:spPr bwMode="auto">
          <a:xfrm>
            <a:off x="5376155" y="3589376"/>
            <a:ext cx="810938" cy="51910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C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8F162449-BB2C-4C39-A78D-410E27B3BAD6}"/>
              </a:ext>
            </a:extLst>
          </p:cNvPr>
          <p:cNvCxnSpPr>
            <a:cxnSpLocks/>
          </p:cNvCxnSpPr>
          <p:nvPr/>
        </p:nvCxnSpPr>
        <p:spPr bwMode="auto">
          <a:xfrm>
            <a:off x="3743195" y="4108482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51BCC45-BC94-4323-A084-54A48CA7D461}"/>
              </a:ext>
            </a:extLst>
          </p:cNvPr>
          <p:cNvCxnSpPr>
            <a:cxnSpLocks/>
          </p:cNvCxnSpPr>
          <p:nvPr/>
        </p:nvCxnSpPr>
        <p:spPr bwMode="auto">
          <a:xfrm>
            <a:off x="3743195" y="4325050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F4DA395-1976-4E3B-BFFC-67338EE9AC4D}"/>
              </a:ext>
            </a:extLst>
          </p:cNvPr>
          <p:cNvCxnSpPr>
            <a:cxnSpLocks/>
          </p:cNvCxnSpPr>
          <p:nvPr/>
        </p:nvCxnSpPr>
        <p:spPr bwMode="auto">
          <a:xfrm>
            <a:off x="3743195" y="3715450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2B332B8F-5BD4-4EC2-B0F9-8F7043722A2D}"/>
              </a:ext>
            </a:extLst>
          </p:cNvPr>
          <p:cNvCxnSpPr>
            <a:cxnSpLocks/>
          </p:cNvCxnSpPr>
          <p:nvPr/>
        </p:nvCxnSpPr>
        <p:spPr bwMode="auto">
          <a:xfrm>
            <a:off x="3743195" y="3932018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568C4373-73F2-467D-A1C4-6396139F70A7}"/>
              </a:ext>
            </a:extLst>
          </p:cNvPr>
          <p:cNvCxnSpPr>
            <a:cxnSpLocks/>
          </p:cNvCxnSpPr>
          <p:nvPr/>
        </p:nvCxnSpPr>
        <p:spPr bwMode="auto">
          <a:xfrm>
            <a:off x="3743195" y="4549640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1AF8640-1997-4ACA-B3FF-9E29C9F8C08F}"/>
              </a:ext>
            </a:extLst>
          </p:cNvPr>
          <p:cNvCxnSpPr>
            <a:cxnSpLocks/>
          </p:cNvCxnSpPr>
          <p:nvPr/>
        </p:nvCxnSpPr>
        <p:spPr bwMode="auto">
          <a:xfrm>
            <a:off x="3743195" y="4766208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056E8164-F787-42EF-9E96-200081E56EFC}"/>
              </a:ext>
            </a:extLst>
          </p:cNvPr>
          <p:cNvCxnSpPr>
            <a:cxnSpLocks/>
          </p:cNvCxnSpPr>
          <p:nvPr/>
        </p:nvCxnSpPr>
        <p:spPr bwMode="auto">
          <a:xfrm>
            <a:off x="3743195" y="4950693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87AD04EC-E4DA-45DD-B8EB-2E8927201E42}"/>
              </a:ext>
            </a:extLst>
          </p:cNvPr>
          <p:cNvCxnSpPr>
            <a:cxnSpLocks/>
          </p:cNvCxnSpPr>
          <p:nvPr/>
        </p:nvCxnSpPr>
        <p:spPr bwMode="auto">
          <a:xfrm>
            <a:off x="3743195" y="5167261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1DFC873A-B944-4FF5-B90B-BA80EDA3260D}"/>
              </a:ext>
            </a:extLst>
          </p:cNvPr>
          <p:cNvCxnSpPr>
            <a:cxnSpLocks/>
          </p:cNvCxnSpPr>
          <p:nvPr/>
        </p:nvCxnSpPr>
        <p:spPr bwMode="auto">
          <a:xfrm>
            <a:off x="3743195" y="5343724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AD8807AF-D27E-428F-8852-DC4443150E5C}"/>
              </a:ext>
            </a:extLst>
          </p:cNvPr>
          <p:cNvCxnSpPr>
            <a:cxnSpLocks/>
          </p:cNvCxnSpPr>
          <p:nvPr/>
        </p:nvCxnSpPr>
        <p:spPr bwMode="auto">
          <a:xfrm>
            <a:off x="3743195" y="5560292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29A8849-101E-4900-99C5-A3DFD2382BCD}"/>
              </a:ext>
            </a:extLst>
          </p:cNvPr>
          <p:cNvCxnSpPr>
            <a:cxnSpLocks/>
          </p:cNvCxnSpPr>
          <p:nvPr/>
        </p:nvCxnSpPr>
        <p:spPr bwMode="auto">
          <a:xfrm>
            <a:off x="3730494" y="5752126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1BB43736-9B48-4C10-94CD-E02F1A50B5B4}"/>
              </a:ext>
            </a:extLst>
          </p:cNvPr>
          <p:cNvCxnSpPr>
            <a:cxnSpLocks/>
          </p:cNvCxnSpPr>
          <p:nvPr/>
        </p:nvCxnSpPr>
        <p:spPr bwMode="auto">
          <a:xfrm>
            <a:off x="4052005" y="3595942"/>
            <a:ext cx="0" cy="230343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75876EBF-2D09-46F7-BB6B-9EC86A993E84}"/>
              </a:ext>
            </a:extLst>
          </p:cNvPr>
          <p:cNvCxnSpPr>
            <a:cxnSpLocks/>
          </p:cNvCxnSpPr>
          <p:nvPr/>
        </p:nvCxnSpPr>
        <p:spPr bwMode="auto">
          <a:xfrm>
            <a:off x="4426897" y="3589376"/>
            <a:ext cx="0" cy="230343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E64CF50-0B12-4AD9-A67F-596C65D3405E}"/>
              </a:ext>
            </a:extLst>
          </p:cNvPr>
          <p:cNvCxnSpPr>
            <a:cxnSpLocks/>
          </p:cNvCxnSpPr>
          <p:nvPr/>
        </p:nvCxnSpPr>
        <p:spPr bwMode="auto">
          <a:xfrm>
            <a:off x="4817060" y="3595942"/>
            <a:ext cx="0" cy="230343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03A3453-2139-4E66-BB3F-38950B22035F}"/>
              </a:ext>
            </a:extLst>
          </p:cNvPr>
          <p:cNvCxnSpPr>
            <a:cxnSpLocks/>
          </p:cNvCxnSpPr>
          <p:nvPr/>
        </p:nvCxnSpPr>
        <p:spPr bwMode="auto">
          <a:xfrm>
            <a:off x="5191952" y="3589376"/>
            <a:ext cx="0" cy="230343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E59DDE1B-3A52-46C8-B994-F8835A1F2C27}"/>
              </a:ext>
            </a:extLst>
          </p:cNvPr>
          <p:cNvCxnSpPr>
            <a:cxnSpLocks/>
          </p:cNvCxnSpPr>
          <p:nvPr/>
        </p:nvCxnSpPr>
        <p:spPr bwMode="auto">
          <a:xfrm>
            <a:off x="5519859" y="3589376"/>
            <a:ext cx="0" cy="230343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9D64048B-E530-4AA5-AED2-C9A4A9731BE5}"/>
              </a:ext>
            </a:extLst>
          </p:cNvPr>
          <p:cNvCxnSpPr>
            <a:cxnSpLocks/>
          </p:cNvCxnSpPr>
          <p:nvPr/>
        </p:nvCxnSpPr>
        <p:spPr bwMode="auto">
          <a:xfrm>
            <a:off x="5846623" y="3587692"/>
            <a:ext cx="0" cy="230343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A550145E-A56E-4F03-AE00-AAB3C1AD5AA0}"/>
              </a:ext>
            </a:extLst>
          </p:cNvPr>
          <p:cNvCxnSpPr>
            <a:cxnSpLocks/>
          </p:cNvCxnSpPr>
          <p:nvPr/>
        </p:nvCxnSpPr>
        <p:spPr bwMode="auto">
          <a:xfrm>
            <a:off x="6169563" y="3595942"/>
            <a:ext cx="0" cy="230343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18536697-4FB1-4A2E-9FC4-B56194064E13}"/>
              </a:ext>
            </a:extLst>
          </p:cNvPr>
          <p:cNvCxnSpPr>
            <a:cxnSpLocks/>
          </p:cNvCxnSpPr>
          <p:nvPr/>
        </p:nvCxnSpPr>
        <p:spPr bwMode="auto">
          <a:xfrm>
            <a:off x="6488307" y="3589376"/>
            <a:ext cx="0" cy="73567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D13E253F-4BE2-400A-9379-8761BCCC6B0A}"/>
              </a:ext>
            </a:extLst>
          </p:cNvPr>
          <p:cNvCxnSpPr>
            <a:cxnSpLocks/>
          </p:cNvCxnSpPr>
          <p:nvPr/>
        </p:nvCxnSpPr>
        <p:spPr bwMode="auto">
          <a:xfrm>
            <a:off x="6187093" y="3595942"/>
            <a:ext cx="0" cy="73567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0A14D1E0-C74C-415C-BC69-9289010534A0}"/>
              </a:ext>
            </a:extLst>
          </p:cNvPr>
          <p:cNvCxnSpPr>
            <a:cxnSpLocks/>
          </p:cNvCxnSpPr>
          <p:nvPr/>
        </p:nvCxnSpPr>
        <p:spPr bwMode="auto">
          <a:xfrm>
            <a:off x="5852547" y="3595942"/>
            <a:ext cx="0" cy="73567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05D00D0F-0A09-4472-8A02-B3242B005DF7}"/>
              </a:ext>
            </a:extLst>
          </p:cNvPr>
          <p:cNvCxnSpPr>
            <a:cxnSpLocks/>
          </p:cNvCxnSpPr>
          <p:nvPr/>
        </p:nvCxnSpPr>
        <p:spPr bwMode="auto">
          <a:xfrm>
            <a:off x="4426897" y="3595942"/>
            <a:ext cx="0" cy="84287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16FE9627-8E82-4468-BB92-B6EE708C2FAA}"/>
              </a:ext>
            </a:extLst>
          </p:cNvPr>
          <p:cNvCxnSpPr>
            <a:cxnSpLocks/>
          </p:cNvCxnSpPr>
          <p:nvPr/>
        </p:nvCxnSpPr>
        <p:spPr bwMode="auto">
          <a:xfrm>
            <a:off x="4052005" y="3595942"/>
            <a:ext cx="0" cy="84287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B764D1A6-47F4-44EA-9F07-86243F97231C}"/>
              </a:ext>
            </a:extLst>
          </p:cNvPr>
          <p:cNvCxnSpPr>
            <a:cxnSpLocks/>
          </p:cNvCxnSpPr>
          <p:nvPr/>
        </p:nvCxnSpPr>
        <p:spPr bwMode="auto">
          <a:xfrm>
            <a:off x="4817060" y="3584992"/>
            <a:ext cx="0" cy="84287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120403B-8E4B-4B35-86A8-304943B06830}"/>
              </a:ext>
            </a:extLst>
          </p:cNvPr>
          <p:cNvCxnSpPr>
            <a:cxnSpLocks/>
          </p:cNvCxnSpPr>
          <p:nvPr/>
        </p:nvCxnSpPr>
        <p:spPr bwMode="auto">
          <a:xfrm>
            <a:off x="4231907" y="3584992"/>
            <a:ext cx="0" cy="230343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A497DA41-6EDF-4F03-86F7-68E956783E37}"/>
              </a:ext>
            </a:extLst>
          </p:cNvPr>
          <p:cNvCxnSpPr>
            <a:cxnSpLocks/>
          </p:cNvCxnSpPr>
          <p:nvPr/>
        </p:nvCxnSpPr>
        <p:spPr bwMode="auto">
          <a:xfrm>
            <a:off x="4579297" y="3595942"/>
            <a:ext cx="0" cy="230343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17D63A91-490A-40ED-9876-008A52F61612}"/>
              </a:ext>
            </a:extLst>
          </p:cNvPr>
          <p:cNvCxnSpPr>
            <a:cxnSpLocks/>
          </p:cNvCxnSpPr>
          <p:nvPr/>
        </p:nvCxnSpPr>
        <p:spPr bwMode="auto">
          <a:xfrm>
            <a:off x="5009949" y="3604995"/>
            <a:ext cx="0" cy="230343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716D4CD9-E8AE-40C0-AD1F-243043E0EFA0}"/>
              </a:ext>
            </a:extLst>
          </p:cNvPr>
          <p:cNvCxnSpPr>
            <a:cxnSpLocks/>
          </p:cNvCxnSpPr>
          <p:nvPr/>
        </p:nvCxnSpPr>
        <p:spPr bwMode="auto">
          <a:xfrm>
            <a:off x="5376155" y="3587692"/>
            <a:ext cx="0" cy="230343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FEA9EDFE-5060-442D-93B1-3D0869DB45A0}"/>
              </a:ext>
            </a:extLst>
          </p:cNvPr>
          <p:cNvCxnSpPr>
            <a:cxnSpLocks/>
          </p:cNvCxnSpPr>
          <p:nvPr/>
        </p:nvCxnSpPr>
        <p:spPr bwMode="auto">
          <a:xfrm>
            <a:off x="5670338" y="3604995"/>
            <a:ext cx="0" cy="230343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9595E5B0-4A79-4230-8909-153F27048E99}"/>
              </a:ext>
            </a:extLst>
          </p:cNvPr>
          <p:cNvCxnSpPr>
            <a:cxnSpLocks/>
          </p:cNvCxnSpPr>
          <p:nvPr/>
        </p:nvCxnSpPr>
        <p:spPr bwMode="auto">
          <a:xfrm>
            <a:off x="6036643" y="3614489"/>
            <a:ext cx="0" cy="230343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4E3D28BC-2F24-43AF-B7C5-FEB816E47BFE}"/>
              </a:ext>
            </a:extLst>
          </p:cNvPr>
          <p:cNvCxnSpPr>
            <a:cxnSpLocks/>
          </p:cNvCxnSpPr>
          <p:nvPr/>
        </p:nvCxnSpPr>
        <p:spPr bwMode="auto">
          <a:xfrm>
            <a:off x="6365507" y="3595942"/>
            <a:ext cx="0" cy="230343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5D6E16FD-541B-4DE5-A7A4-D59CBAE4C44C}"/>
              </a:ext>
            </a:extLst>
          </p:cNvPr>
          <p:cNvCxnSpPr>
            <a:cxnSpLocks/>
          </p:cNvCxnSpPr>
          <p:nvPr/>
        </p:nvCxnSpPr>
        <p:spPr bwMode="auto">
          <a:xfrm>
            <a:off x="3895023" y="3604995"/>
            <a:ext cx="0" cy="230343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AD2DB3F3-6758-4D91-B9C6-581AB3716795}"/>
              </a:ext>
            </a:extLst>
          </p:cNvPr>
          <p:cNvCxnSpPr>
            <a:cxnSpLocks/>
          </p:cNvCxnSpPr>
          <p:nvPr/>
        </p:nvCxnSpPr>
        <p:spPr bwMode="auto">
          <a:xfrm>
            <a:off x="6488307" y="3584992"/>
            <a:ext cx="0" cy="230343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5E18E906-4217-4F87-A9E6-1396ADFD6EB6}"/>
              </a:ext>
            </a:extLst>
          </p:cNvPr>
          <p:cNvCxnSpPr>
            <a:cxnSpLocks/>
          </p:cNvCxnSpPr>
          <p:nvPr/>
        </p:nvCxnSpPr>
        <p:spPr bwMode="auto">
          <a:xfrm>
            <a:off x="6036643" y="3894424"/>
            <a:ext cx="0" cy="73567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20883907-2DC5-44B7-BD2C-3C371C2866FA}"/>
              </a:ext>
            </a:extLst>
          </p:cNvPr>
          <p:cNvCxnSpPr>
            <a:cxnSpLocks/>
          </p:cNvCxnSpPr>
          <p:nvPr/>
        </p:nvCxnSpPr>
        <p:spPr bwMode="auto">
          <a:xfrm>
            <a:off x="6365507" y="3614489"/>
            <a:ext cx="0" cy="73567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AD2E1023-6E5E-45BC-AD46-0AEB5621DC4D}"/>
              </a:ext>
            </a:extLst>
          </p:cNvPr>
          <p:cNvCxnSpPr>
            <a:cxnSpLocks/>
          </p:cNvCxnSpPr>
          <p:nvPr/>
        </p:nvCxnSpPr>
        <p:spPr bwMode="auto">
          <a:xfrm>
            <a:off x="6488307" y="3587692"/>
            <a:ext cx="0" cy="73567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2E1C3209-9CFC-4CB1-B41F-947654EA1387}"/>
              </a:ext>
            </a:extLst>
          </p:cNvPr>
          <p:cNvCxnSpPr>
            <a:cxnSpLocks/>
          </p:cNvCxnSpPr>
          <p:nvPr/>
        </p:nvCxnSpPr>
        <p:spPr bwMode="auto">
          <a:xfrm flipV="1">
            <a:off x="5453667" y="3924190"/>
            <a:ext cx="1261551" cy="2657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639F26DF-B797-4D32-892B-63813D051E8D}"/>
              </a:ext>
            </a:extLst>
          </p:cNvPr>
          <p:cNvCxnSpPr>
            <a:cxnSpLocks/>
          </p:cNvCxnSpPr>
          <p:nvPr/>
        </p:nvCxnSpPr>
        <p:spPr bwMode="auto">
          <a:xfrm>
            <a:off x="5191952" y="4108482"/>
            <a:ext cx="151589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E233F097-3351-4EE4-9EFB-B20CAE6D281B}"/>
                  </a:ext>
                </a:extLst>
              </p:cNvPr>
              <p:cNvSpPr txBox="1"/>
              <p:nvPr/>
            </p:nvSpPr>
            <p:spPr>
              <a:xfrm>
                <a:off x="7053101" y="4290734"/>
                <a:ext cx="4273799" cy="48135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MNA System Equations: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x=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E233F097-3351-4EE4-9EFB-B20CAE6D2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101" y="4290734"/>
                <a:ext cx="4273799" cy="481350"/>
              </a:xfrm>
              <a:prstGeom prst="rect">
                <a:avLst/>
              </a:prstGeom>
              <a:blipFill>
                <a:blip r:embed="rId4"/>
                <a:stretch>
                  <a:fillRect l="-2140" t="-7595" b="-26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TextBox 133">
            <a:extLst>
              <a:ext uri="{FF2B5EF4-FFF2-40B4-BE49-F238E27FC236}">
                <a16:creationId xmlns:a16="http://schemas.microsoft.com/office/drawing/2014/main" id="{EDF7D3FC-91A4-41C7-9FD5-3F98B97A6CB1}"/>
              </a:ext>
            </a:extLst>
          </p:cNvPr>
          <p:cNvSpPr txBox="1"/>
          <p:nvPr/>
        </p:nvSpPr>
        <p:spPr>
          <a:xfrm>
            <a:off x="2178917" y="3219182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IR Hot Spot</a:t>
            </a:r>
          </a:p>
        </p:txBody>
      </p:sp>
    </p:spTree>
    <p:extLst>
      <p:ext uri="{BB962C8B-B14F-4D97-AF65-F5344CB8AC3E}">
        <p14:creationId xmlns:p14="http://schemas.microsoft.com/office/powerpoint/2010/main" val="33328570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ED14C-7EA4-4235-BF99-3B331A5C0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Fixing IR Drop Violations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329C1-96B7-43F7-AA65-6B912905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Traditional layout-based techniques for ﬁxing IR drop violations:</a:t>
            </a:r>
          </a:p>
          <a:p>
            <a:pPr lvl="1"/>
            <a:r>
              <a:rPr lang="en-US" sz="2400" b="1" dirty="0"/>
              <a:t>macro/cell block movement</a:t>
            </a:r>
          </a:p>
          <a:p>
            <a:pPr lvl="1"/>
            <a:r>
              <a:rPr lang="en-US" sz="2400" b="1" dirty="0"/>
              <a:t>macro/cell block change</a:t>
            </a:r>
          </a:p>
          <a:p>
            <a:pPr lvl="1"/>
            <a:r>
              <a:rPr lang="en-US" sz="2400" b="1" dirty="0"/>
              <a:t>modiﬁcation of the PDN to have a denser grid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adding/moving power pads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DCA98B-6B78-4882-B43E-3535782BA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333" y="3059507"/>
            <a:ext cx="4207987" cy="31048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489EDC-AB00-4CA8-AE31-E78FD12D7AE1}"/>
              </a:ext>
            </a:extLst>
          </p:cNvPr>
          <p:cNvSpPr txBox="1"/>
          <p:nvPr/>
        </p:nvSpPr>
        <p:spPr>
          <a:xfrm>
            <a:off x="1703518" y="6239087"/>
            <a:ext cx="1742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Layout 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D0C9F9-6F70-4167-8FD8-37741704120E}"/>
              </a:ext>
            </a:extLst>
          </p:cNvPr>
          <p:cNvSpPr txBox="1"/>
          <p:nvPr/>
        </p:nvSpPr>
        <p:spPr>
          <a:xfrm>
            <a:off x="8115300" y="6265307"/>
            <a:ext cx="2249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Simulation 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D5A905-99E6-4CDC-91BA-9205968501CF}"/>
              </a:ext>
            </a:extLst>
          </p:cNvPr>
          <p:cNvSpPr txBox="1"/>
          <p:nvPr/>
        </p:nvSpPr>
        <p:spPr>
          <a:xfrm>
            <a:off x="9807577" y="4913617"/>
            <a:ext cx="2426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 v</a:t>
            </a:r>
            <a:r>
              <a:rPr lang="en-US" sz="2000" b="1" dirty="0">
                <a:solidFill>
                  <a:srgbClr val="FF0000"/>
                </a:solidFill>
              </a:rPr>
              <a:t>oltage source location change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EBE664-A287-4A00-9395-B2D2C25AE8D2}"/>
              </a:ext>
            </a:extLst>
          </p:cNvPr>
          <p:cNvSpPr/>
          <p:nvPr/>
        </p:nvSpPr>
        <p:spPr bwMode="auto">
          <a:xfrm>
            <a:off x="173567" y="3646203"/>
            <a:ext cx="2964651" cy="23143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BA9145-9A5C-4DD1-BF58-B8E684185128}"/>
              </a:ext>
            </a:extLst>
          </p:cNvPr>
          <p:cNvSpPr/>
          <p:nvPr/>
        </p:nvSpPr>
        <p:spPr bwMode="auto">
          <a:xfrm>
            <a:off x="173567" y="3648903"/>
            <a:ext cx="810938" cy="112217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2CD2BF-28A0-4841-8A0F-27158B06C26E}"/>
              </a:ext>
            </a:extLst>
          </p:cNvPr>
          <p:cNvSpPr/>
          <p:nvPr/>
        </p:nvSpPr>
        <p:spPr bwMode="auto">
          <a:xfrm>
            <a:off x="1009669" y="3648903"/>
            <a:ext cx="810938" cy="112217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783A5C-6F3D-479F-9CE8-CD3031F79E92}"/>
              </a:ext>
            </a:extLst>
          </p:cNvPr>
          <p:cNvSpPr/>
          <p:nvPr/>
        </p:nvSpPr>
        <p:spPr bwMode="auto">
          <a:xfrm>
            <a:off x="173567" y="4997939"/>
            <a:ext cx="2964651" cy="96265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F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D64865-8619-405E-A914-92DE222910AD}"/>
              </a:ext>
            </a:extLst>
          </p:cNvPr>
          <p:cNvSpPr/>
          <p:nvPr/>
        </p:nvSpPr>
        <p:spPr bwMode="auto">
          <a:xfrm>
            <a:off x="2658744" y="3657153"/>
            <a:ext cx="479474" cy="51254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ADE083-788C-41D4-B0ED-3ECC3E2011B6}"/>
              </a:ext>
            </a:extLst>
          </p:cNvPr>
          <p:cNvSpPr/>
          <p:nvPr/>
        </p:nvSpPr>
        <p:spPr bwMode="auto">
          <a:xfrm>
            <a:off x="1819526" y="4209990"/>
            <a:ext cx="1318692" cy="775905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7D0776-CCCA-4234-BC0D-4D5607C9EFB3}"/>
              </a:ext>
            </a:extLst>
          </p:cNvPr>
          <p:cNvSpPr/>
          <p:nvPr/>
        </p:nvSpPr>
        <p:spPr bwMode="auto">
          <a:xfrm>
            <a:off x="1806527" y="3650587"/>
            <a:ext cx="810938" cy="51910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C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856603A-E38D-48AF-8227-1A7718FD3A19}"/>
              </a:ext>
            </a:extLst>
          </p:cNvPr>
          <p:cNvCxnSpPr>
            <a:cxnSpLocks/>
          </p:cNvCxnSpPr>
          <p:nvPr/>
        </p:nvCxnSpPr>
        <p:spPr bwMode="auto">
          <a:xfrm>
            <a:off x="173567" y="4169693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B4BE45E-A56B-4700-9C2D-C8D705B8DC11}"/>
              </a:ext>
            </a:extLst>
          </p:cNvPr>
          <p:cNvCxnSpPr>
            <a:cxnSpLocks/>
          </p:cNvCxnSpPr>
          <p:nvPr/>
        </p:nvCxnSpPr>
        <p:spPr bwMode="auto">
          <a:xfrm>
            <a:off x="173567" y="4386261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0F84F54-17A9-4AD0-8B05-E8D1D5E6299E}"/>
              </a:ext>
            </a:extLst>
          </p:cNvPr>
          <p:cNvCxnSpPr>
            <a:cxnSpLocks/>
          </p:cNvCxnSpPr>
          <p:nvPr/>
        </p:nvCxnSpPr>
        <p:spPr bwMode="auto">
          <a:xfrm>
            <a:off x="173567" y="3776661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267F03F-59A4-4CA4-9C1A-9971223A333A}"/>
              </a:ext>
            </a:extLst>
          </p:cNvPr>
          <p:cNvCxnSpPr>
            <a:cxnSpLocks/>
          </p:cNvCxnSpPr>
          <p:nvPr/>
        </p:nvCxnSpPr>
        <p:spPr bwMode="auto">
          <a:xfrm>
            <a:off x="173567" y="3993229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B765C0B-DCBE-45B9-91BC-654410ADFEA3}"/>
              </a:ext>
            </a:extLst>
          </p:cNvPr>
          <p:cNvCxnSpPr>
            <a:cxnSpLocks/>
          </p:cNvCxnSpPr>
          <p:nvPr/>
        </p:nvCxnSpPr>
        <p:spPr bwMode="auto">
          <a:xfrm>
            <a:off x="173567" y="4610851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F6767EB-F781-457D-8FBB-D571F4161B17}"/>
              </a:ext>
            </a:extLst>
          </p:cNvPr>
          <p:cNvCxnSpPr>
            <a:cxnSpLocks/>
          </p:cNvCxnSpPr>
          <p:nvPr/>
        </p:nvCxnSpPr>
        <p:spPr bwMode="auto">
          <a:xfrm>
            <a:off x="173567" y="4827419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761C78F-B43D-4524-B2C2-E57D7A95B5D4}"/>
              </a:ext>
            </a:extLst>
          </p:cNvPr>
          <p:cNvCxnSpPr>
            <a:cxnSpLocks/>
          </p:cNvCxnSpPr>
          <p:nvPr/>
        </p:nvCxnSpPr>
        <p:spPr bwMode="auto">
          <a:xfrm>
            <a:off x="173567" y="5011904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F138C7C-94E7-4E4A-87AE-78B0E5615DE4}"/>
              </a:ext>
            </a:extLst>
          </p:cNvPr>
          <p:cNvCxnSpPr>
            <a:cxnSpLocks/>
          </p:cNvCxnSpPr>
          <p:nvPr/>
        </p:nvCxnSpPr>
        <p:spPr bwMode="auto">
          <a:xfrm>
            <a:off x="173567" y="5228472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FA5F8B1-7C85-48EF-AACA-7508802E63C4}"/>
              </a:ext>
            </a:extLst>
          </p:cNvPr>
          <p:cNvCxnSpPr>
            <a:cxnSpLocks/>
          </p:cNvCxnSpPr>
          <p:nvPr/>
        </p:nvCxnSpPr>
        <p:spPr bwMode="auto">
          <a:xfrm>
            <a:off x="173567" y="5404935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13F2754-CC25-416D-91E3-25C748818DE2}"/>
              </a:ext>
            </a:extLst>
          </p:cNvPr>
          <p:cNvCxnSpPr>
            <a:cxnSpLocks/>
          </p:cNvCxnSpPr>
          <p:nvPr/>
        </p:nvCxnSpPr>
        <p:spPr bwMode="auto">
          <a:xfrm>
            <a:off x="173567" y="5621503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8377F39-EDAD-4CEE-B55E-AA4AF52D636F}"/>
              </a:ext>
            </a:extLst>
          </p:cNvPr>
          <p:cNvCxnSpPr>
            <a:cxnSpLocks/>
          </p:cNvCxnSpPr>
          <p:nvPr/>
        </p:nvCxnSpPr>
        <p:spPr bwMode="auto">
          <a:xfrm>
            <a:off x="160866" y="5813337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4A2E887-F472-46BE-AA27-8F64DD334FEA}"/>
              </a:ext>
            </a:extLst>
          </p:cNvPr>
          <p:cNvCxnSpPr>
            <a:cxnSpLocks/>
          </p:cNvCxnSpPr>
          <p:nvPr/>
        </p:nvCxnSpPr>
        <p:spPr bwMode="auto">
          <a:xfrm>
            <a:off x="482377" y="3657153"/>
            <a:ext cx="0" cy="230343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ECE3674-6395-42AB-B09C-DBD04FD6AFBB}"/>
              </a:ext>
            </a:extLst>
          </p:cNvPr>
          <p:cNvCxnSpPr>
            <a:cxnSpLocks/>
          </p:cNvCxnSpPr>
          <p:nvPr/>
        </p:nvCxnSpPr>
        <p:spPr bwMode="auto">
          <a:xfrm>
            <a:off x="857269" y="3650587"/>
            <a:ext cx="0" cy="230343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8D87A51-B037-4F29-AD57-D75764AAC9DF}"/>
              </a:ext>
            </a:extLst>
          </p:cNvPr>
          <p:cNvCxnSpPr>
            <a:cxnSpLocks/>
          </p:cNvCxnSpPr>
          <p:nvPr/>
        </p:nvCxnSpPr>
        <p:spPr bwMode="auto">
          <a:xfrm>
            <a:off x="1247432" y="3657153"/>
            <a:ext cx="0" cy="230343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C7E338A-24D7-4DED-98B4-2C20F86FC5C5}"/>
              </a:ext>
            </a:extLst>
          </p:cNvPr>
          <p:cNvCxnSpPr>
            <a:cxnSpLocks/>
          </p:cNvCxnSpPr>
          <p:nvPr/>
        </p:nvCxnSpPr>
        <p:spPr bwMode="auto">
          <a:xfrm>
            <a:off x="1622324" y="3650587"/>
            <a:ext cx="0" cy="230343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AB4B9CD-C169-4878-9286-214ECF2FA755}"/>
              </a:ext>
            </a:extLst>
          </p:cNvPr>
          <p:cNvCxnSpPr>
            <a:cxnSpLocks/>
          </p:cNvCxnSpPr>
          <p:nvPr/>
        </p:nvCxnSpPr>
        <p:spPr bwMode="auto">
          <a:xfrm>
            <a:off x="1950231" y="3650587"/>
            <a:ext cx="0" cy="230343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AEFFE7C-7259-4C4D-AF44-797D7AEE11F1}"/>
              </a:ext>
            </a:extLst>
          </p:cNvPr>
          <p:cNvCxnSpPr>
            <a:cxnSpLocks/>
          </p:cNvCxnSpPr>
          <p:nvPr/>
        </p:nvCxnSpPr>
        <p:spPr bwMode="auto">
          <a:xfrm>
            <a:off x="2276995" y="3648903"/>
            <a:ext cx="0" cy="230343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34AF139-CD62-428B-9E4C-BDCE48720353}"/>
              </a:ext>
            </a:extLst>
          </p:cNvPr>
          <p:cNvCxnSpPr>
            <a:cxnSpLocks/>
          </p:cNvCxnSpPr>
          <p:nvPr/>
        </p:nvCxnSpPr>
        <p:spPr bwMode="auto">
          <a:xfrm>
            <a:off x="2599935" y="3657153"/>
            <a:ext cx="0" cy="230343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1DA0BD9-E33D-4B1B-BDF2-5A846EFD433A}"/>
              </a:ext>
            </a:extLst>
          </p:cNvPr>
          <p:cNvCxnSpPr>
            <a:cxnSpLocks/>
          </p:cNvCxnSpPr>
          <p:nvPr/>
        </p:nvCxnSpPr>
        <p:spPr bwMode="auto">
          <a:xfrm>
            <a:off x="2918679" y="3650587"/>
            <a:ext cx="0" cy="73567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FF7C42B-A771-459E-9D2F-282079D4D717}"/>
              </a:ext>
            </a:extLst>
          </p:cNvPr>
          <p:cNvCxnSpPr>
            <a:cxnSpLocks/>
          </p:cNvCxnSpPr>
          <p:nvPr/>
        </p:nvCxnSpPr>
        <p:spPr bwMode="auto">
          <a:xfrm>
            <a:off x="2247008" y="4169693"/>
            <a:ext cx="89121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1C76194-FD67-4C02-9A88-9FB337B8C661}"/>
              </a:ext>
            </a:extLst>
          </p:cNvPr>
          <p:cNvCxnSpPr>
            <a:cxnSpLocks/>
          </p:cNvCxnSpPr>
          <p:nvPr/>
        </p:nvCxnSpPr>
        <p:spPr bwMode="auto">
          <a:xfrm>
            <a:off x="2247008" y="3993229"/>
            <a:ext cx="89121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6B4F995-1699-4268-817C-472443A30C1C}"/>
              </a:ext>
            </a:extLst>
          </p:cNvPr>
          <p:cNvCxnSpPr>
            <a:cxnSpLocks/>
          </p:cNvCxnSpPr>
          <p:nvPr/>
        </p:nvCxnSpPr>
        <p:spPr bwMode="auto">
          <a:xfrm>
            <a:off x="2234307" y="3784012"/>
            <a:ext cx="89121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616FA28-35D6-4276-B73A-40FE9D1EBDA1}"/>
              </a:ext>
            </a:extLst>
          </p:cNvPr>
          <p:cNvCxnSpPr>
            <a:cxnSpLocks/>
          </p:cNvCxnSpPr>
          <p:nvPr/>
        </p:nvCxnSpPr>
        <p:spPr bwMode="auto">
          <a:xfrm>
            <a:off x="2617465" y="3657153"/>
            <a:ext cx="0" cy="73567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C5C87A4-DE72-4A8C-B22E-4CF95412235B}"/>
              </a:ext>
            </a:extLst>
          </p:cNvPr>
          <p:cNvCxnSpPr>
            <a:cxnSpLocks/>
          </p:cNvCxnSpPr>
          <p:nvPr/>
        </p:nvCxnSpPr>
        <p:spPr bwMode="auto">
          <a:xfrm>
            <a:off x="2282919" y="3657153"/>
            <a:ext cx="0" cy="73567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DAD45C6-CEBB-49BB-A8D5-E015505FBC9D}"/>
              </a:ext>
            </a:extLst>
          </p:cNvPr>
          <p:cNvCxnSpPr>
            <a:cxnSpLocks/>
          </p:cNvCxnSpPr>
          <p:nvPr/>
        </p:nvCxnSpPr>
        <p:spPr bwMode="auto">
          <a:xfrm>
            <a:off x="857269" y="3657153"/>
            <a:ext cx="0" cy="84287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121EF58-7641-42AA-B63A-83A4AB8BDE39}"/>
              </a:ext>
            </a:extLst>
          </p:cNvPr>
          <p:cNvCxnSpPr>
            <a:cxnSpLocks/>
          </p:cNvCxnSpPr>
          <p:nvPr/>
        </p:nvCxnSpPr>
        <p:spPr bwMode="auto">
          <a:xfrm>
            <a:off x="482377" y="3657153"/>
            <a:ext cx="0" cy="84287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CDB054D-506E-43F5-8D74-8513C01FEC40}"/>
              </a:ext>
            </a:extLst>
          </p:cNvPr>
          <p:cNvCxnSpPr>
            <a:cxnSpLocks/>
          </p:cNvCxnSpPr>
          <p:nvPr/>
        </p:nvCxnSpPr>
        <p:spPr bwMode="auto">
          <a:xfrm>
            <a:off x="1247432" y="3646203"/>
            <a:ext cx="0" cy="84287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Flowchart: Connector 45">
            <a:extLst>
              <a:ext uri="{FF2B5EF4-FFF2-40B4-BE49-F238E27FC236}">
                <a16:creationId xmlns:a16="http://schemas.microsoft.com/office/drawing/2014/main" id="{5CF2E05C-8121-40F9-83A8-7EB5CD6426EA}"/>
              </a:ext>
            </a:extLst>
          </p:cNvPr>
          <p:cNvSpPr/>
          <p:nvPr/>
        </p:nvSpPr>
        <p:spPr bwMode="auto">
          <a:xfrm>
            <a:off x="2079856" y="3572435"/>
            <a:ext cx="1077456" cy="962633"/>
          </a:xfrm>
          <a:prstGeom prst="flowChartConnector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2" name="Flowchart: Off-page Connector 81">
            <a:extLst>
              <a:ext uri="{FF2B5EF4-FFF2-40B4-BE49-F238E27FC236}">
                <a16:creationId xmlns:a16="http://schemas.microsoft.com/office/drawing/2014/main" id="{F0C62820-1630-4E75-96B2-3FC8F5B75909}"/>
              </a:ext>
            </a:extLst>
          </p:cNvPr>
          <p:cNvSpPr/>
          <p:nvPr/>
        </p:nvSpPr>
        <p:spPr bwMode="auto">
          <a:xfrm>
            <a:off x="5927335" y="3299530"/>
            <a:ext cx="256674" cy="319380"/>
          </a:xfrm>
          <a:prstGeom prst="flowChartOffpageConnector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9E2499-612E-4D90-9D6A-560BEF5A7B9F}"/>
              </a:ext>
            </a:extLst>
          </p:cNvPr>
          <p:cNvSpPr txBox="1"/>
          <p:nvPr/>
        </p:nvSpPr>
        <p:spPr>
          <a:xfrm>
            <a:off x="4995668" y="2904099"/>
            <a:ext cx="2124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Add power pad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DBC73A1C-CED4-4777-B74D-CEAD4FDDC3C8}"/>
              </a:ext>
            </a:extLst>
          </p:cNvPr>
          <p:cNvSpPr/>
          <p:nvPr/>
        </p:nvSpPr>
        <p:spPr bwMode="auto">
          <a:xfrm>
            <a:off x="3595075" y="3632238"/>
            <a:ext cx="2964651" cy="23143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25B8E109-A526-4FB3-A556-C5DBEE5F55C0}"/>
              </a:ext>
            </a:extLst>
          </p:cNvPr>
          <p:cNvSpPr/>
          <p:nvPr/>
        </p:nvSpPr>
        <p:spPr bwMode="auto">
          <a:xfrm>
            <a:off x="3595075" y="3634938"/>
            <a:ext cx="810938" cy="112217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A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2088470-3183-4494-BBC8-879A3EEBE1BF}"/>
              </a:ext>
            </a:extLst>
          </p:cNvPr>
          <p:cNvSpPr/>
          <p:nvPr/>
        </p:nvSpPr>
        <p:spPr bwMode="auto">
          <a:xfrm>
            <a:off x="4431177" y="3634938"/>
            <a:ext cx="810938" cy="112217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B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2DAFE424-0EBD-4441-8D0B-ACEBAB421EC7}"/>
              </a:ext>
            </a:extLst>
          </p:cNvPr>
          <p:cNvSpPr/>
          <p:nvPr/>
        </p:nvSpPr>
        <p:spPr bwMode="auto">
          <a:xfrm>
            <a:off x="3595075" y="4983974"/>
            <a:ext cx="2964651" cy="96265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F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EC5FA198-A6C6-4E43-AB29-9317EDA38E04}"/>
              </a:ext>
            </a:extLst>
          </p:cNvPr>
          <p:cNvSpPr/>
          <p:nvPr/>
        </p:nvSpPr>
        <p:spPr bwMode="auto">
          <a:xfrm>
            <a:off x="6080252" y="3643188"/>
            <a:ext cx="479474" cy="51254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D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6304949-CEBD-44CD-AC32-7BC87A26C16D}"/>
              </a:ext>
            </a:extLst>
          </p:cNvPr>
          <p:cNvSpPr/>
          <p:nvPr/>
        </p:nvSpPr>
        <p:spPr bwMode="auto">
          <a:xfrm>
            <a:off x="5241034" y="4196025"/>
            <a:ext cx="1318692" cy="775905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E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5DFA24F6-74D1-4697-B581-21810A3BBBB2}"/>
              </a:ext>
            </a:extLst>
          </p:cNvPr>
          <p:cNvSpPr/>
          <p:nvPr/>
        </p:nvSpPr>
        <p:spPr bwMode="auto">
          <a:xfrm>
            <a:off x="5228035" y="3636622"/>
            <a:ext cx="810938" cy="51910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C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49957FA3-7CCB-43B2-8B78-1813350F7219}"/>
              </a:ext>
            </a:extLst>
          </p:cNvPr>
          <p:cNvCxnSpPr>
            <a:cxnSpLocks/>
          </p:cNvCxnSpPr>
          <p:nvPr/>
        </p:nvCxnSpPr>
        <p:spPr bwMode="auto">
          <a:xfrm>
            <a:off x="3595075" y="4155728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F7E2BAB9-F536-493D-802B-5252E54DD9FF}"/>
              </a:ext>
            </a:extLst>
          </p:cNvPr>
          <p:cNvCxnSpPr>
            <a:cxnSpLocks/>
          </p:cNvCxnSpPr>
          <p:nvPr/>
        </p:nvCxnSpPr>
        <p:spPr bwMode="auto">
          <a:xfrm>
            <a:off x="3595075" y="4372296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AE2BA130-AB7A-4D42-8D9B-8234DF7C4692}"/>
              </a:ext>
            </a:extLst>
          </p:cNvPr>
          <p:cNvCxnSpPr>
            <a:cxnSpLocks/>
          </p:cNvCxnSpPr>
          <p:nvPr/>
        </p:nvCxnSpPr>
        <p:spPr bwMode="auto">
          <a:xfrm>
            <a:off x="3595075" y="3979264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A6DD7284-D930-426D-A5A9-308D93C50AB4}"/>
              </a:ext>
            </a:extLst>
          </p:cNvPr>
          <p:cNvCxnSpPr>
            <a:cxnSpLocks/>
          </p:cNvCxnSpPr>
          <p:nvPr/>
        </p:nvCxnSpPr>
        <p:spPr bwMode="auto">
          <a:xfrm>
            <a:off x="3595075" y="4596886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2F24C765-ED5A-4654-BCEB-D31E64DE14B4}"/>
              </a:ext>
            </a:extLst>
          </p:cNvPr>
          <p:cNvCxnSpPr>
            <a:cxnSpLocks/>
          </p:cNvCxnSpPr>
          <p:nvPr/>
        </p:nvCxnSpPr>
        <p:spPr bwMode="auto">
          <a:xfrm>
            <a:off x="3595075" y="4813454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F64159B0-1A0A-4FDF-9152-570D139C016B}"/>
              </a:ext>
            </a:extLst>
          </p:cNvPr>
          <p:cNvCxnSpPr>
            <a:cxnSpLocks/>
          </p:cNvCxnSpPr>
          <p:nvPr/>
        </p:nvCxnSpPr>
        <p:spPr bwMode="auto">
          <a:xfrm>
            <a:off x="3595075" y="4997939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9D0BBBC9-E08E-4EDD-BDA1-E665E79178B4}"/>
              </a:ext>
            </a:extLst>
          </p:cNvPr>
          <p:cNvCxnSpPr>
            <a:cxnSpLocks/>
          </p:cNvCxnSpPr>
          <p:nvPr/>
        </p:nvCxnSpPr>
        <p:spPr bwMode="auto">
          <a:xfrm>
            <a:off x="3595075" y="5214507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3B6BBE1E-AABA-46E8-BC0D-4EBC31C35774}"/>
              </a:ext>
            </a:extLst>
          </p:cNvPr>
          <p:cNvCxnSpPr>
            <a:cxnSpLocks/>
          </p:cNvCxnSpPr>
          <p:nvPr/>
        </p:nvCxnSpPr>
        <p:spPr bwMode="auto">
          <a:xfrm>
            <a:off x="3595075" y="5390970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ED75809E-F9C8-4E51-B64C-4D8C6A14275F}"/>
              </a:ext>
            </a:extLst>
          </p:cNvPr>
          <p:cNvCxnSpPr>
            <a:cxnSpLocks/>
          </p:cNvCxnSpPr>
          <p:nvPr/>
        </p:nvCxnSpPr>
        <p:spPr bwMode="auto">
          <a:xfrm>
            <a:off x="3595075" y="5607538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5825377C-BED1-4DF7-82A4-4B4B93866C26}"/>
              </a:ext>
            </a:extLst>
          </p:cNvPr>
          <p:cNvCxnSpPr>
            <a:cxnSpLocks/>
          </p:cNvCxnSpPr>
          <p:nvPr/>
        </p:nvCxnSpPr>
        <p:spPr bwMode="auto">
          <a:xfrm>
            <a:off x="3582374" y="5799372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26636D0B-E9DD-4943-9BC0-433B0264CE49}"/>
              </a:ext>
            </a:extLst>
          </p:cNvPr>
          <p:cNvCxnSpPr>
            <a:cxnSpLocks/>
          </p:cNvCxnSpPr>
          <p:nvPr/>
        </p:nvCxnSpPr>
        <p:spPr bwMode="auto">
          <a:xfrm>
            <a:off x="3903885" y="3643188"/>
            <a:ext cx="0" cy="230343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A5733223-764C-4E5F-9132-E2180F921A0B}"/>
              </a:ext>
            </a:extLst>
          </p:cNvPr>
          <p:cNvCxnSpPr>
            <a:cxnSpLocks/>
          </p:cNvCxnSpPr>
          <p:nvPr/>
        </p:nvCxnSpPr>
        <p:spPr bwMode="auto">
          <a:xfrm>
            <a:off x="4278777" y="3636622"/>
            <a:ext cx="0" cy="230343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03E09A14-AC55-47BA-AB96-5590506C3B0A}"/>
              </a:ext>
            </a:extLst>
          </p:cNvPr>
          <p:cNvCxnSpPr>
            <a:cxnSpLocks/>
          </p:cNvCxnSpPr>
          <p:nvPr/>
        </p:nvCxnSpPr>
        <p:spPr bwMode="auto">
          <a:xfrm>
            <a:off x="4668940" y="3643188"/>
            <a:ext cx="0" cy="230343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7A3099F1-37DA-4E96-A21F-B7DA8FEEAEAB}"/>
              </a:ext>
            </a:extLst>
          </p:cNvPr>
          <p:cNvCxnSpPr>
            <a:cxnSpLocks/>
          </p:cNvCxnSpPr>
          <p:nvPr/>
        </p:nvCxnSpPr>
        <p:spPr bwMode="auto">
          <a:xfrm>
            <a:off x="5043832" y="3636622"/>
            <a:ext cx="0" cy="230343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FC1A9580-00A2-4CCA-BDF7-B9A4DFD7D17E}"/>
              </a:ext>
            </a:extLst>
          </p:cNvPr>
          <p:cNvCxnSpPr>
            <a:cxnSpLocks/>
          </p:cNvCxnSpPr>
          <p:nvPr/>
        </p:nvCxnSpPr>
        <p:spPr bwMode="auto">
          <a:xfrm>
            <a:off x="5371739" y="3636622"/>
            <a:ext cx="0" cy="230343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EA2B036B-EFF8-48AE-A45F-52155904EA8F}"/>
              </a:ext>
            </a:extLst>
          </p:cNvPr>
          <p:cNvCxnSpPr>
            <a:cxnSpLocks/>
          </p:cNvCxnSpPr>
          <p:nvPr/>
        </p:nvCxnSpPr>
        <p:spPr bwMode="auto">
          <a:xfrm>
            <a:off x="5698503" y="3634938"/>
            <a:ext cx="0" cy="230343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77975640-7F63-4BFD-8EA0-7FEE626E5DAA}"/>
              </a:ext>
            </a:extLst>
          </p:cNvPr>
          <p:cNvCxnSpPr>
            <a:cxnSpLocks/>
          </p:cNvCxnSpPr>
          <p:nvPr/>
        </p:nvCxnSpPr>
        <p:spPr bwMode="auto">
          <a:xfrm>
            <a:off x="6021443" y="3643188"/>
            <a:ext cx="0" cy="230343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444D13A6-3FFC-4BDF-95F3-5777EED7DB71}"/>
              </a:ext>
            </a:extLst>
          </p:cNvPr>
          <p:cNvCxnSpPr>
            <a:cxnSpLocks/>
          </p:cNvCxnSpPr>
          <p:nvPr/>
        </p:nvCxnSpPr>
        <p:spPr bwMode="auto">
          <a:xfrm>
            <a:off x="4278777" y="3643188"/>
            <a:ext cx="0" cy="84287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FFECD697-BFF2-499F-B7E4-2A5C2EFF6F1F}"/>
              </a:ext>
            </a:extLst>
          </p:cNvPr>
          <p:cNvCxnSpPr>
            <a:cxnSpLocks/>
          </p:cNvCxnSpPr>
          <p:nvPr/>
        </p:nvCxnSpPr>
        <p:spPr bwMode="auto">
          <a:xfrm>
            <a:off x="3903885" y="3643188"/>
            <a:ext cx="0" cy="84287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68E211A9-408B-4354-8570-B29F498638DB}"/>
              </a:ext>
            </a:extLst>
          </p:cNvPr>
          <p:cNvCxnSpPr>
            <a:cxnSpLocks/>
          </p:cNvCxnSpPr>
          <p:nvPr/>
        </p:nvCxnSpPr>
        <p:spPr bwMode="auto">
          <a:xfrm>
            <a:off x="4668940" y="3632238"/>
            <a:ext cx="0" cy="84287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D5923A98-B6C6-425B-954A-F9A831120B38}"/>
              </a:ext>
            </a:extLst>
          </p:cNvPr>
          <p:cNvCxnSpPr>
            <a:cxnSpLocks/>
          </p:cNvCxnSpPr>
          <p:nvPr/>
        </p:nvCxnSpPr>
        <p:spPr bwMode="auto">
          <a:xfrm>
            <a:off x="3595075" y="3784012"/>
            <a:ext cx="29646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9C65F3FD-6463-4D9A-9A8D-ECE02A2C7CB9}"/>
              </a:ext>
            </a:extLst>
          </p:cNvPr>
          <p:cNvSpPr txBox="1"/>
          <p:nvPr/>
        </p:nvSpPr>
        <p:spPr>
          <a:xfrm>
            <a:off x="2178917" y="3219182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IR Hot Spot</a:t>
            </a:r>
          </a:p>
        </p:txBody>
      </p:sp>
      <p:sp>
        <p:nvSpPr>
          <p:cNvPr id="165" name="Arrow: Right 164">
            <a:extLst>
              <a:ext uri="{FF2B5EF4-FFF2-40B4-BE49-F238E27FC236}">
                <a16:creationId xmlns:a16="http://schemas.microsoft.com/office/drawing/2014/main" id="{1277C7D6-96AB-47DD-A368-7D8D255CF75E}"/>
              </a:ext>
            </a:extLst>
          </p:cNvPr>
          <p:cNvSpPr/>
          <p:nvPr/>
        </p:nvSpPr>
        <p:spPr bwMode="auto">
          <a:xfrm>
            <a:off x="3231973" y="4540502"/>
            <a:ext cx="363102" cy="564760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A23BC3DF-A7EE-4B8D-B06D-8F0B44BD9C51}"/>
                  </a:ext>
                </a:extLst>
              </p:cNvPr>
              <p:cNvSpPr txBox="1"/>
              <p:nvPr/>
            </p:nvSpPr>
            <p:spPr>
              <a:xfrm>
                <a:off x="7053101" y="4290734"/>
                <a:ext cx="4278159" cy="48135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MNA System Equations: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x=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A23BC3DF-A7EE-4B8D-B06D-8F0B44BD9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101" y="4290734"/>
                <a:ext cx="4278159" cy="481350"/>
              </a:xfrm>
              <a:prstGeom prst="rect">
                <a:avLst/>
              </a:prstGeom>
              <a:blipFill>
                <a:blip r:embed="rId4"/>
                <a:stretch>
                  <a:fillRect l="-2137" t="-7595" b="-26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2078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3C39A11-B18E-4CE3-9C8D-6B14B242D7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094" t="32000" r="19687" b="24750"/>
          <a:stretch/>
        </p:blipFill>
        <p:spPr>
          <a:xfrm>
            <a:off x="3873259" y="3651991"/>
            <a:ext cx="3897820" cy="26697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E18AE7-630B-4441-98F5-B367DF26B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51787-B127-49AC-8342-8D757ADC3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Given:</a:t>
            </a:r>
            <a:r>
              <a:rPr lang="en-US" sz="2400" dirty="0"/>
              <a:t> LEF, DEF, current distribution, ANSYS </a:t>
            </a:r>
            <a:r>
              <a:rPr lang="en-US" sz="2400" dirty="0" err="1"/>
              <a:t>RedHawk</a:t>
            </a:r>
            <a:r>
              <a:rPr lang="en-US" sz="2400" dirty="0"/>
              <a:t> (RH) v15.1 technology ﬁle, RH IR drop ﬁle, and RH power pad ﬁle of ﬂoorplan design</a:t>
            </a:r>
          </a:p>
          <a:p>
            <a:r>
              <a:rPr lang="en-US" sz="2400" b="1" dirty="0"/>
              <a:t>Train Incremental IR Predictor:</a:t>
            </a:r>
            <a:r>
              <a:rPr lang="en-US" sz="2400" dirty="0"/>
              <a:t> Extract features from input and train a learning-based model to predict static IR drop</a:t>
            </a:r>
          </a:p>
          <a:p>
            <a:r>
              <a:rPr lang="en-US" sz="2400" b="1" dirty="0"/>
              <a:t>Output:</a:t>
            </a:r>
            <a:r>
              <a:rPr lang="en-US" sz="2400" dirty="0"/>
              <a:t> Static IR drop of each power node that has tap current source attached</a:t>
            </a:r>
          </a:p>
          <a:p>
            <a:endParaRPr lang="en-US" dirty="0"/>
          </a:p>
        </p:txBody>
      </p:sp>
      <p:pic>
        <p:nvPicPr>
          <p:cNvPr id="7" name="Content Placeholder 8" descr="A picture containing computer&#10;&#10;Description automatically generated">
            <a:extLst>
              <a:ext uri="{FF2B5EF4-FFF2-40B4-BE49-F238E27FC236}">
                <a16:creationId xmlns:a16="http://schemas.microsoft.com/office/drawing/2014/main" id="{830C2221-7CD1-4FEF-B330-2A70DE8604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b="5046"/>
          <a:stretch/>
        </p:blipFill>
        <p:spPr bwMode="auto">
          <a:xfrm>
            <a:off x="7940221" y="3619501"/>
            <a:ext cx="3480254" cy="29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E86B284-CFEB-4573-84EB-1883C0CDEEC6}"/>
              </a:ext>
            </a:extLst>
          </p:cNvPr>
          <p:cNvSpPr/>
          <p:nvPr/>
        </p:nvSpPr>
        <p:spPr bwMode="auto">
          <a:xfrm>
            <a:off x="5078217" y="4473399"/>
            <a:ext cx="1657350" cy="845893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XGBoost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15C478-6559-4423-979C-AB5B32375647}"/>
              </a:ext>
            </a:extLst>
          </p:cNvPr>
          <p:cNvSpPr txBox="1"/>
          <p:nvPr/>
        </p:nvSpPr>
        <p:spPr>
          <a:xfrm>
            <a:off x="5432478" y="3216159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/>
              <a:t>Train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DC41EB-69F3-4A14-8E8F-61D56FDB9FCF}"/>
              </a:ext>
            </a:extLst>
          </p:cNvPr>
          <p:cNvSpPr txBox="1"/>
          <p:nvPr/>
        </p:nvSpPr>
        <p:spPr>
          <a:xfrm>
            <a:off x="1385771" y="3216159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/>
              <a:t>Given</a:t>
            </a:r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BADA7D-91F5-490B-BE77-C6CFD2B69A4A}"/>
              </a:ext>
            </a:extLst>
          </p:cNvPr>
          <p:cNvSpPr txBox="1"/>
          <p:nvPr/>
        </p:nvSpPr>
        <p:spPr>
          <a:xfrm>
            <a:off x="8150028" y="3200956"/>
            <a:ext cx="3270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/>
              <a:t>Output: IR drop prediction</a:t>
            </a:r>
            <a:endParaRPr lang="en-US" b="1" dirty="0"/>
          </a:p>
        </p:txBody>
      </p:sp>
      <p:sp>
        <p:nvSpPr>
          <p:cNvPr id="14" name="Flowchart: Multidocument 13">
            <a:extLst>
              <a:ext uri="{FF2B5EF4-FFF2-40B4-BE49-F238E27FC236}">
                <a16:creationId xmlns:a16="http://schemas.microsoft.com/office/drawing/2014/main" id="{BA37717D-30D7-48A8-92C8-4F2B8F4D85F6}"/>
              </a:ext>
            </a:extLst>
          </p:cNvPr>
          <p:cNvSpPr/>
          <p:nvPr/>
        </p:nvSpPr>
        <p:spPr bwMode="auto">
          <a:xfrm>
            <a:off x="571501" y="3982905"/>
            <a:ext cx="2698568" cy="1674639"/>
          </a:xfrm>
          <a:prstGeom prst="flowChartMultidocumen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LEF, DEF,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800" i="0" u="none" strike="noStrike" cap="none" normalizeH="0" baseline="0" dirty="0" err="1">
                <a:ln>
                  <a:noFill/>
                </a:ln>
                <a:effectLst/>
                <a:latin typeface="Arial Narrow" pitchFamily="34" charset="0"/>
              </a:rPr>
              <a:t>RedHawk</a:t>
            </a:r>
            <a:r>
              <a:rPr kumimoji="0" lang="en-US" sz="1800" i="0" u="none" strike="noStrike" cap="none" normalizeH="0" baseline="0" dirty="0">
                <a:ln>
                  <a:noFill/>
                </a:ln>
                <a:effectLst/>
                <a:latin typeface="Arial Narrow" pitchFamily="34" charset="0"/>
              </a:rPr>
              <a:t> Technology,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800" i="0" u="none" strike="noStrike" cap="none" normalizeH="0" baseline="0" dirty="0">
                <a:ln>
                  <a:noFill/>
                </a:ln>
                <a:effectLst/>
                <a:latin typeface="Arial Narrow" pitchFamily="34" charset="0"/>
              </a:rPr>
              <a:t>I</a:t>
            </a:r>
            <a:r>
              <a:rPr lang="en-US" dirty="0">
                <a:latin typeface="Arial Narrow" pitchFamily="34" charset="0"/>
              </a:rPr>
              <a:t>R drop, Power pad files</a:t>
            </a:r>
          </a:p>
        </p:txBody>
      </p:sp>
    </p:spTree>
    <p:extLst>
      <p:ext uri="{BB962C8B-B14F-4D97-AF65-F5344CB8AC3E}">
        <p14:creationId xmlns:p14="http://schemas.microsoft.com/office/powerpoint/2010/main" val="41299014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 and Problem Statement</a:t>
            </a:r>
          </a:p>
          <a:p>
            <a:r>
              <a:rPr lang="en-US" b="1" dirty="0">
                <a:latin typeface="Arial" panose="020B0604020202020204" pitchFamily="34" charset="0"/>
              </a:rPr>
              <a:t>Related Work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Our Methodology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Experimental Setup and Results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18702884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ABKGROU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srcPresentation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gsrcPresentationTemplate 1">
        <a:dk1>
          <a:srgbClr val="0033CC"/>
        </a:dk1>
        <a:lt1>
          <a:srgbClr val="99FFFF"/>
        </a:lt1>
        <a:dk2>
          <a:srgbClr val="000000"/>
        </a:dk2>
        <a:lt2>
          <a:srgbClr val="000000"/>
        </a:lt2>
        <a:accent1>
          <a:srgbClr val="00B8A5"/>
        </a:accent1>
        <a:accent2>
          <a:srgbClr val="2C005E"/>
        </a:accent2>
        <a:accent3>
          <a:srgbClr val="CAFFFF"/>
        </a:accent3>
        <a:accent4>
          <a:srgbClr val="002AAE"/>
        </a:accent4>
        <a:accent5>
          <a:srgbClr val="AAD8CF"/>
        </a:accent5>
        <a:accent6>
          <a:srgbClr val="270054"/>
        </a:accent6>
        <a:hlink>
          <a:srgbClr val="4C82FF"/>
        </a:hlink>
        <a:folHlink>
          <a:srgbClr val="FFB8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3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rcPresentationTemplate 4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5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6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7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32424</TotalTime>
  <Words>5136</Words>
  <Application>Microsoft Office PowerPoint</Application>
  <PresentationFormat>Widescreen</PresentationFormat>
  <Paragraphs>919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Monotype Sorts</vt:lpstr>
      <vt:lpstr>Arial</vt:lpstr>
      <vt:lpstr>Arial Narrow</vt:lpstr>
      <vt:lpstr>Calibri</vt:lpstr>
      <vt:lpstr>Cambria Math</vt:lpstr>
      <vt:lpstr>Tahoma</vt:lpstr>
      <vt:lpstr>1_ABKGROUP</vt:lpstr>
      <vt:lpstr>IncPIRD: Fast Learning-Based Prediction of Incremental IR Drop</vt:lpstr>
      <vt:lpstr>Outline</vt:lpstr>
      <vt:lpstr>Challenge: Incremental IR Analysis for Floorplan/PDN</vt:lpstr>
      <vt:lpstr>Background: Fixing IR Drop Violations</vt:lpstr>
      <vt:lpstr>Background: Fixing IR Drop Violations</vt:lpstr>
      <vt:lpstr>Background: Fixing IR Drop Violations</vt:lpstr>
      <vt:lpstr>Background: Fixing IR Drop Violations</vt:lpstr>
      <vt:lpstr>Problem Statement</vt:lpstr>
      <vt:lpstr>Outline</vt:lpstr>
      <vt:lpstr>Related: Simulation-Based IR Analysis Works</vt:lpstr>
      <vt:lpstr>Related: Machine Learning-Based (Incremental) IR Estimation</vt:lpstr>
      <vt:lpstr>Related: Machine Learning-Based (Incremental) IR Estimation</vt:lpstr>
      <vt:lpstr>Outline</vt:lpstr>
      <vt:lpstr>IncPIRD Training Flow</vt:lpstr>
      <vt:lpstr>IncPIRD Prediction Flow</vt:lpstr>
      <vt:lpstr>Input Features</vt:lpstr>
      <vt:lpstr>Electrical Features</vt:lpstr>
      <vt:lpstr>Partition-Based Electrical Features Extraction</vt:lpstr>
      <vt:lpstr>Algorithm</vt:lpstr>
      <vt:lpstr>Electrical Feature Extraction:  Scaling Behavior</vt:lpstr>
      <vt:lpstr>Outline</vt:lpstr>
      <vt:lpstr>Experimental Setup</vt:lpstr>
      <vt:lpstr>Experiment 1: Model Accuracy</vt:lpstr>
      <vt:lpstr>Experiment 2: Incremental IR Prediction </vt:lpstr>
      <vt:lpstr>Experiment 2: Incremental IR Prediction </vt:lpstr>
      <vt:lpstr>Experiment 3: Robustness Experiment</vt:lpstr>
      <vt:lpstr>Experiment 3: Robustness Experiment</vt:lpstr>
      <vt:lpstr>Experiment 4: Model Accuracy on Different Designs </vt:lpstr>
      <vt:lpstr>Outline</vt:lpstr>
      <vt:lpstr>Conclusion</vt:lpstr>
      <vt:lpstr>Thank you!</vt:lpstr>
    </vt:vector>
  </TitlesOfParts>
  <Company>UCSD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MinRazor</dc:title>
  <dc:creator>Jiajia</dc:creator>
  <cp:lastModifiedBy>markho</cp:lastModifiedBy>
  <cp:revision>1117</cp:revision>
  <cp:lastPrinted>2019-11-02T22:48:08Z</cp:lastPrinted>
  <dcterms:created xsi:type="dcterms:W3CDTF">2013-05-15T05:21:47Z</dcterms:created>
  <dcterms:modified xsi:type="dcterms:W3CDTF">2019-11-11T03:44:39Z</dcterms:modified>
</cp:coreProperties>
</file>