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97" r:id="rId2"/>
    <p:sldId id="749" r:id="rId3"/>
    <p:sldId id="767" r:id="rId4"/>
    <p:sldId id="761" r:id="rId5"/>
    <p:sldId id="744" r:id="rId6"/>
    <p:sldId id="752" r:id="rId7"/>
    <p:sldId id="768" r:id="rId8"/>
    <p:sldId id="754" r:id="rId9"/>
    <p:sldId id="746" r:id="rId10"/>
    <p:sldId id="751" r:id="rId11"/>
    <p:sldId id="758" r:id="rId12"/>
    <p:sldId id="764" r:id="rId13"/>
    <p:sldId id="766" r:id="rId14"/>
    <p:sldId id="765" r:id="rId15"/>
    <p:sldId id="760" r:id="rId16"/>
    <p:sldId id="748" r:id="rId17"/>
    <p:sldId id="759" r:id="rId18"/>
    <p:sldId id="757" r:id="rId19"/>
    <p:sldId id="325" r:id="rId20"/>
    <p:sldId id="769" r:id="rId21"/>
    <p:sldId id="772" r:id="rId22"/>
    <p:sldId id="326" r:id="rId23"/>
    <p:sldId id="32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34" autoAdjust="0"/>
    <p:restoredTop sz="45635" autoAdjust="0"/>
  </p:normalViewPr>
  <p:slideViewPr>
    <p:cSldViewPr snapToGrid="0" snapToObjects="1">
      <p:cViewPr varScale="1">
        <p:scale>
          <a:sx n="44" d="100"/>
          <a:sy n="44" d="100"/>
        </p:scale>
        <p:origin x="2328" y="15"/>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46" d="100"/>
          <a:sy n="46" d="100"/>
        </p:scale>
        <p:origin x="1882"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88D9C3-9B6E-7144-B150-FE309F32EFA5}" type="datetimeFigureOut">
              <a:rPr lang="en-US" smtClean="0"/>
              <a:pPr/>
              <a:t>1/23/2019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DC86C2-9417-D242-957F-07D0C93E50AF}" type="slidenum">
              <a:rPr lang="en-US" smtClean="0"/>
              <a:pPr/>
              <a:t>‹#›</a:t>
            </a:fld>
            <a:endParaRPr lang="en-US"/>
          </a:p>
        </p:txBody>
      </p:sp>
    </p:spTree>
    <p:extLst>
      <p:ext uri="{BB962C8B-B14F-4D97-AF65-F5344CB8AC3E}">
        <p14:creationId xmlns:p14="http://schemas.microsoft.com/office/powerpoint/2010/main" val="2857581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START STOPWATCH !</a:t>
            </a:r>
          </a:p>
          <a:p>
            <a:r>
              <a:rPr lang="en-US" altLang="zh-CN" dirty="0"/>
              <a:t>Good morning, everyone.  Today, I will present a detailed placement optimization to mitigate a model-hardware miscorrelation that comes from neighbor diffusion effects.</a:t>
            </a:r>
          </a:p>
          <a:p>
            <a:endParaRPr lang="en-US" altLang="en-US" dirty="0"/>
          </a:p>
          <a:p>
            <a:r>
              <a:rPr lang="en-US" altLang="en-US" dirty="0"/>
              <a:t>This work is in collaboration with Samsung.  My students are Minsoo Kim and </a:t>
            </a:r>
            <a:r>
              <a:rPr lang="en-US" altLang="en-US" dirty="0" err="1"/>
              <a:t>Lutong</a:t>
            </a:r>
            <a:r>
              <a:rPr lang="en-US" altLang="en-US" dirty="0"/>
              <a:t> Wang.</a:t>
            </a:r>
            <a:endParaRPr lang="en-US" altLang="ko-KR" dirty="0"/>
          </a:p>
          <a:p>
            <a:endParaRPr lang="en-US" altLang="ko-KR" dirty="0"/>
          </a:p>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1</a:t>
            </a:fld>
            <a:endParaRPr lang="en-US"/>
          </a:p>
        </p:txBody>
      </p:sp>
    </p:spTree>
    <p:extLst>
      <p:ext uri="{BB962C8B-B14F-4D97-AF65-F5344CB8AC3E}">
        <p14:creationId xmlns:p14="http://schemas.microsoft.com/office/powerpoint/2010/main" val="220753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 explains our 2</a:t>
            </a:r>
            <a:r>
              <a:rPr lang="en-US" b="1" baseline="30000" dirty="0"/>
              <a:t>nd</a:t>
            </a:r>
            <a:r>
              <a:rPr lang="en-US" b="1" dirty="0"/>
              <a:t> DB-aware sizing (Algorithm 2 in the paper). </a:t>
            </a:r>
          </a:p>
          <a:p>
            <a:endParaRPr lang="en-US" dirty="0"/>
          </a:p>
          <a:p>
            <a:r>
              <a:rPr lang="en-US" b="1" dirty="0"/>
              <a:t>[click] </a:t>
            </a:r>
            <a:r>
              <a:rPr lang="en-US" dirty="0"/>
              <a:t>We greedily perform either gate sizing, Vt swapping or DB (diffusion break) swapping for each combinational cell.</a:t>
            </a:r>
          </a:p>
          <a:p>
            <a:r>
              <a:rPr lang="en-US" dirty="0"/>
              <a:t>We first populate the candidate list with all candidate moves per cell, and </a:t>
            </a:r>
            <a:r>
              <a:rPr lang="en-US" b="1" dirty="0"/>
              <a:t>[click]</a:t>
            </a:r>
            <a:r>
              <a:rPr lang="en-US" dirty="0"/>
              <a:t> we use delta leakage/ delta slack as our sensitivity function at sensitivity calculation step.</a:t>
            </a:r>
          </a:p>
          <a:p>
            <a:r>
              <a:rPr lang="en-US" i="1" dirty="0"/>
              <a:t>[We perform the sensitivity calculations for downsizing, Vt swapping and DB swapping, respectively.]</a:t>
            </a:r>
          </a:p>
          <a:p>
            <a:r>
              <a:rPr lang="en-US" b="1" dirty="0"/>
              <a:t>[click]</a:t>
            </a:r>
            <a:r>
              <a:rPr lang="en-US" dirty="0"/>
              <a:t> We need to consider 2</a:t>
            </a:r>
            <a:r>
              <a:rPr lang="en-US" baseline="30000" dirty="0"/>
              <a:t>nd</a:t>
            </a:r>
            <a:r>
              <a:rPr lang="en-US" dirty="0"/>
              <a:t> DB distance changes for neighboring cells.</a:t>
            </a:r>
          </a:p>
          <a:p>
            <a:r>
              <a:rPr lang="en-US" b="1" dirty="0"/>
              <a:t>[click] </a:t>
            </a:r>
            <a:r>
              <a:rPr lang="en-US" dirty="0"/>
              <a:t>For example, as shown in this figure, upsizing </a:t>
            </a:r>
            <a:r>
              <a:rPr lang="en-US" b="1" dirty="0"/>
              <a:t>C2</a:t>
            </a:r>
            <a:r>
              <a:rPr lang="en-US" dirty="0"/>
              <a:t>, and or swapping </a:t>
            </a:r>
            <a:r>
              <a:rPr lang="en-US" b="1" dirty="0"/>
              <a:t>C2</a:t>
            </a:r>
            <a:r>
              <a:rPr lang="en-US" dirty="0"/>
              <a:t> to DDB, both change the </a:t>
            </a:r>
            <a:r>
              <a:rPr lang="en-US" b="1" dirty="0"/>
              <a:t>GREEN </a:t>
            </a:r>
            <a:r>
              <a:rPr lang="en-US" dirty="0"/>
              <a:t>2</a:t>
            </a:r>
            <a:r>
              <a:rPr lang="en-US" baseline="30000" dirty="0"/>
              <a:t>nd</a:t>
            </a:r>
            <a:r>
              <a:rPr lang="en-US" dirty="0"/>
              <a:t> DB distance of cell C1.</a:t>
            </a:r>
          </a:p>
          <a:p>
            <a:r>
              <a:rPr lang="en-US" b="1" dirty="0"/>
              <a:t>[click] </a:t>
            </a:r>
            <a:r>
              <a:rPr lang="en-US" dirty="0"/>
              <a:t>We then greedily commit the candidate move with the highest sensitivity </a:t>
            </a:r>
            <a:r>
              <a:rPr lang="en-US" b="1" dirty="0"/>
              <a:t>[click] </a:t>
            </a:r>
            <a:r>
              <a:rPr lang="en-US" dirty="0"/>
              <a:t>as long as there is no TNS degradation.</a:t>
            </a:r>
          </a:p>
          <a:p>
            <a:endParaRPr lang="en-US" dirty="0"/>
          </a:p>
          <a:p>
            <a:r>
              <a:rPr lang="en-US" dirty="0"/>
              <a:t>[10:30]</a:t>
            </a:r>
          </a:p>
        </p:txBody>
      </p:sp>
      <p:sp>
        <p:nvSpPr>
          <p:cNvPr id="4" name="Slide Number Placeholder 3"/>
          <p:cNvSpPr>
            <a:spLocks noGrp="1"/>
          </p:cNvSpPr>
          <p:nvPr>
            <p:ph type="sldNum" sz="quarter" idx="5"/>
          </p:nvPr>
        </p:nvSpPr>
        <p:spPr/>
        <p:txBody>
          <a:bodyPr/>
          <a:lstStyle/>
          <a:p>
            <a:fld id="{584B3332-ADA4-4F2F-96D9-040A8ED782B9}" type="slidenum">
              <a:rPr lang="en-US" smtClean="0"/>
              <a:t>10</a:t>
            </a:fld>
            <a:endParaRPr lang="en-US" dirty="0"/>
          </a:p>
        </p:txBody>
      </p:sp>
    </p:spTree>
    <p:extLst>
      <p:ext uri="{BB962C8B-B14F-4D97-AF65-F5344CB8AC3E}">
        <p14:creationId xmlns:p14="http://schemas.microsoft.com/office/powerpoint/2010/main" val="2486508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will show experimental results.</a:t>
            </a:r>
          </a:p>
          <a:p>
            <a:endParaRPr lang="en-US" dirty="0"/>
          </a:p>
        </p:txBody>
      </p:sp>
      <p:sp>
        <p:nvSpPr>
          <p:cNvPr id="4" name="Slide Number Placeholder 3"/>
          <p:cNvSpPr>
            <a:spLocks noGrp="1"/>
          </p:cNvSpPr>
          <p:nvPr>
            <p:ph type="sldNum" sz="quarter" idx="5"/>
          </p:nvPr>
        </p:nvSpPr>
        <p:spPr/>
        <p:txBody>
          <a:bodyPr/>
          <a:lstStyle/>
          <a:p>
            <a:fld id="{584B3332-ADA4-4F2F-96D9-040A8ED782B9}" type="slidenum">
              <a:rPr lang="en-US" smtClean="0"/>
              <a:t>11</a:t>
            </a:fld>
            <a:endParaRPr lang="en-US" dirty="0"/>
          </a:p>
        </p:txBody>
      </p:sp>
    </p:spTree>
    <p:extLst>
      <p:ext uri="{BB962C8B-B14F-4D97-AF65-F5344CB8AC3E}">
        <p14:creationId xmlns:p14="http://schemas.microsoft.com/office/powerpoint/2010/main" val="987523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a:t>[click] </a:t>
            </a:r>
            <a:r>
              <a:rPr lang="en-US" altLang="ko-KR" b="0" dirty="0"/>
              <a:t>We</a:t>
            </a:r>
            <a:r>
              <a:rPr lang="en-US" altLang="ko-KR" dirty="0"/>
              <a:t> use DC and </a:t>
            </a:r>
            <a:r>
              <a:rPr lang="en-US" altLang="ko-KR" dirty="0" err="1"/>
              <a:t>Innovus</a:t>
            </a:r>
            <a:r>
              <a:rPr lang="en-US" altLang="ko-KR" dirty="0"/>
              <a:t> for logic synthesis and P&amp;R. We also use the open-source </a:t>
            </a:r>
            <a:r>
              <a:rPr lang="en-US" altLang="ko-KR" dirty="0" err="1"/>
              <a:t>OpenSTA</a:t>
            </a:r>
            <a:r>
              <a:rPr lang="en-US" altLang="ko-KR" dirty="0"/>
              <a:t> (which is the Parallax timer) as our golden timer. </a:t>
            </a:r>
          </a:p>
          <a:p>
            <a:r>
              <a:rPr lang="en-US" altLang="ko-KR" b="0" i="1" dirty="0"/>
              <a:t>[</a:t>
            </a:r>
            <a:r>
              <a:rPr lang="en-US" altLang="ko-KR" i="1" dirty="0"/>
              <a:t>we implement our code in C++ with </a:t>
            </a:r>
            <a:r>
              <a:rPr lang="en-US" altLang="ko-KR" i="1" dirty="0" err="1"/>
              <a:t>OpenAccess</a:t>
            </a:r>
            <a:r>
              <a:rPr lang="en-US" altLang="ko-KR" i="1" dirty="0"/>
              <a:t> to support LEF and DEF.]</a:t>
            </a:r>
          </a:p>
          <a:p>
            <a:r>
              <a:rPr lang="en-US" altLang="ko-KR" b="1" dirty="0"/>
              <a:t>[click] </a:t>
            </a:r>
            <a:r>
              <a:rPr lang="en-US" altLang="ko-KR" b="0" dirty="0"/>
              <a:t>We use foundry 14nm technology with 9 track cells.</a:t>
            </a:r>
          </a:p>
          <a:p>
            <a:r>
              <a:rPr lang="en-US" altLang="ko-KR" b="1" dirty="0"/>
              <a:t>[click] </a:t>
            </a:r>
            <a:r>
              <a:rPr lang="en-US" altLang="ko-KR" b="0" dirty="0"/>
              <a:t>Four testcases from </a:t>
            </a:r>
            <a:r>
              <a:rPr lang="en-US" altLang="ko-KR" b="0" dirty="0" err="1"/>
              <a:t>OpenCores</a:t>
            </a:r>
            <a:r>
              <a:rPr lang="en-US" altLang="ko-KR" b="0" dirty="0"/>
              <a:t>, are listed here.</a:t>
            </a:r>
          </a:p>
          <a:p>
            <a:endParaRPr lang="en-US" altLang="ko-KR" b="0" dirty="0"/>
          </a:p>
          <a:p>
            <a:r>
              <a:rPr lang="en-US" altLang="ko-KR" b="0" dirty="0"/>
              <a:t>[All experiments are performed with eight threads on a 2.6GHz Intel Xeon server]</a:t>
            </a:r>
          </a:p>
          <a:p>
            <a:endParaRPr lang="en-US" altLang="ko-K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derating values are in backup slide. We pre-process liberty files with different 2</a:t>
            </a:r>
            <a:r>
              <a:rPr lang="en-US" baseline="30000" dirty="0"/>
              <a:t>nd</a:t>
            </a:r>
            <a:r>
              <a:rPr lang="en-US" dirty="0"/>
              <a:t> DB derating values and make Liberty for every 2</a:t>
            </a:r>
            <a:r>
              <a:rPr lang="en-US" baseline="30000" dirty="0"/>
              <a:t>nd</a:t>
            </a:r>
            <a:r>
              <a:rPr lang="en-US" dirty="0"/>
              <a:t> DB distance. During STA, we use these </a:t>
            </a:r>
            <a:r>
              <a:rPr lang="en-US" dirty="0" err="1"/>
              <a:t>derated</a:t>
            </a:r>
            <a:r>
              <a:rPr lang="en-US" dirty="0"/>
              <a:t> Liberty models for each cell instance.]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get </a:t>
            </a:r>
            <a:r>
              <a:rPr lang="en-US" dirty="0" err="1"/>
              <a:t>vth</a:t>
            </a:r>
            <a:r>
              <a:rPr lang="en-US" dirty="0"/>
              <a:t> difference between LVT, RVT, SLVT, and delay/leakage difference. Vt shift of PMOS and NMOS are different but we added up the shift for the cell. We can guess how much delay/leakage changes from Vt shift caused by 2</a:t>
            </a:r>
            <a:r>
              <a:rPr lang="en-US" baseline="30000" dirty="0"/>
              <a:t>nd</a:t>
            </a:r>
            <a:r>
              <a:rPr lang="en-US" dirty="0"/>
              <a:t> DB distance. Vt shift for 20cpp 2</a:t>
            </a:r>
            <a:r>
              <a:rPr lang="en-US" baseline="30000" dirty="0"/>
              <a:t>nd</a:t>
            </a:r>
            <a:r>
              <a:rPr lang="en-US" dirty="0"/>
              <a:t> DB distance is from the slide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584B3332-ADA4-4F2F-96D9-040A8ED782B9}" type="slidenum">
              <a:rPr lang="en-US" smtClean="0"/>
              <a:t>12</a:t>
            </a:fld>
            <a:endParaRPr lang="en-US" dirty="0"/>
          </a:p>
        </p:txBody>
      </p:sp>
    </p:spTree>
    <p:extLst>
      <p:ext uri="{BB962C8B-B14F-4D97-AF65-F5344CB8AC3E}">
        <p14:creationId xmlns:p14="http://schemas.microsoft.com/office/powerpoint/2010/main" val="1379872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b="1" dirty="0"/>
              <a:t>[click] </a:t>
            </a:r>
            <a:r>
              <a:rPr lang="en-US" altLang="ko-KR" dirty="0"/>
              <a:t>We study the sensitivity of outcomes to three main heuristic design space choices: </a:t>
            </a:r>
            <a:r>
              <a:rPr lang="en-US" altLang="ko-KR" b="1" dirty="0"/>
              <a:t>2CPP padding </a:t>
            </a:r>
            <a:r>
              <a:rPr lang="en-US" altLang="ko-KR" dirty="0"/>
              <a:t>for all flip-flops (permitting a small filler cell to be inserted, and thus ensuring a small 2</a:t>
            </a:r>
            <a:r>
              <a:rPr lang="en-US" altLang="ko-KR" baseline="30000" dirty="0"/>
              <a:t>nd</a:t>
            </a:r>
            <a:r>
              <a:rPr lang="en-US" altLang="ko-KR" dirty="0"/>
              <a:t> DB distance for any neighbor of a flop), </a:t>
            </a:r>
            <a:r>
              <a:rPr lang="en-US" altLang="ko-KR" b="1" dirty="0"/>
              <a:t>DB swapping (which is flipping between SDB and DDB cell versions)</a:t>
            </a:r>
            <a:r>
              <a:rPr lang="en-US" altLang="ko-KR" dirty="0"/>
              <a:t>, and </a:t>
            </a:r>
            <a:r>
              <a:rPr lang="en-US" altLang="ko-KR" b="1" dirty="0"/>
              <a:t>multiple optimization iterations</a:t>
            </a:r>
            <a:r>
              <a:rPr lang="en-US" altLang="ko-KR" dirty="0"/>
              <a:t>. </a:t>
            </a:r>
            <a:r>
              <a:rPr lang="en-US" altLang="ko-KR" b="0" dirty="0"/>
              <a:t>We show here a baseline, where we use </a:t>
            </a:r>
            <a:r>
              <a:rPr lang="en-US" altLang="ko-KR" b="1" dirty="0"/>
              <a:t>2CPP padding </a:t>
            </a:r>
            <a:r>
              <a:rPr lang="en-US" altLang="ko-KR" b="0" dirty="0"/>
              <a:t>for flip-flops and execute </a:t>
            </a:r>
            <a:r>
              <a:rPr lang="en-US" altLang="ko-KR" b="1" dirty="0"/>
              <a:t>two</a:t>
            </a:r>
            <a:r>
              <a:rPr lang="en-US" altLang="ko-KR" b="0" dirty="0"/>
              <a:t> iterations with inclusion of </a:t>
            </a:r>
            <a:r>
              <a:rPr lang="en-US" altLang="ko-KR" b="1" dirty="0"/>
              <a:t>DB swapping</a:t>
            </a:r>
            <a:r>
              <a:rPr lang="en-US" altLang="ko-KR" b="0" dirty="0"/>
              <a:t>. </a:t>
            </a:r>
            <a:endParaRPr lang="en-US" altLang="ko-KR" dirty="0"/>
          </a:p>
          <a:p>
            <a:r>
              <a:rPr lang="en-US" altLang="ko-KR" i="1" dirty="0"/>
              <a:t>[</a:t>
            </a:r>
            <a:r>
              <a:rPr lang="en-US" sz="1200" b="0" i="1" u="none" strike="noStrike" kern="1200" baseline="0" dirty="0">
                <a:solidFill>
                  <a:schemeClr val="tx1"/>
                </a:solidFill>
                <a:latin typeface="+mn-lt"/>
                <a:ea typeface="+mn-ea"/>
                <a:cs typeface="+mn-cs"/>
              </a:rPr>
              <a:t>We apply a padding between flip-flops, because our optimization does not touch flip-flops. Flip-flops can be abutted with other cells but we require at least 2CPP space between flip-flops.]</a:t>
            </a:r>
            <a:endParaRPr lang="en-US" altLang="ko-KR" dirty="0"/>
          </a:p>
          <a:p>
            <a:r>
              <a:rPr lang="en-US" altLang="ko-KR" b="1" dirty="0"/>
              <a:t>[click] </a:t>
            </a:r>
            <a:r>
              <a:rPr lang="en-US" altLang="ko-KR" b="0" dirty="0"/>
              <a:t>Experiments 1 and 2 show less leakage recovery than the baseline, and </a:t>
            </a:r>
            <a:r>
              <a:rPr lang="en-US" altLang="ko-KR" b="1" dirty="0"/>
              <a:t>[click]</a:t>
            </a:r>
            <a:r>
              <a:rPr lang="en-US" altLang="ko-KR" b="0" dirty="0"/>
              <a:t> Experiment 3 shows that using 4 iterations gives almost no improvement over using 2 iterations.</a:t>
            </a:r>
          </a:p>
          <a:p>
            <a:r>
              <a:rPr lang="en-US" b="1" dirty="0"/>
              <a:t>The bottom line is that this is how we determine our baseline of using 2CPP padding of flip-flops, DB swapping and 2 iterations in all of our reported experiments.</a:t>
            </a:r>
          </a:p>
        </p:txBody>
      </p:sp>
      <p:sp>
        <p:nvSpPr>
          <p:cNvPr id="4" name="Slide Number Placeholder 3"/>
          <p:cNvSpPr>
            <a:spLocks noGrp="1"/>
          </p:cNvSpPr>
          <p:nvPr>
            <p:ph type="sldNum" sz="quarter" idx="5"/>
          </p:nvPr>
        </p:nvSpPr>
        <p:spPr/>
        <p:txBody>
          <a:bodyPr/>
          <a:lstStyle/>
          <a:p>
            <a:fld id="{49DC86C2-9417-D242-957F-07D0C93E50AF}" type="slidenum">
              <a:rPr lang="en-US" smtClean="0"/>
              <a:pPr/>
              <a:t>13</a:t>
            </a:fld>
            <a:endParaRPr lang="en-US"/>
          </a:p>
        </p:txBody>
      </p:sp>
    </p:spTree>
    <p:extLst>
      <p:ext uri="{BB962C8B-B14F-4D97-AF65-F5344CB8AC3E}">
        <p14:creationId xmlns:p14="http://schemas.microsoft.com/office/powerpoint/2010/main" val="4267050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[click] </a:t>
            </a:r>
            <a:r>
              <a:rPr lang="en-US" dirty="0"/>
              <a:t>Incremental STA for candidate moves is a major key to runtime. We reduce runtime using a ‘tolerance’ parameter that is built in to the timer. </a:t>
            </a:r>
            <a:r>
              <a:rPr lang="en-US" altLang="ko-KR" sz="1200" dirty="0"/>
              <a:t>Tolerance denotes the minimum percentage change in cell delay that causes propagated delays to be recomputed during incremental timing updates.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ko-KR" sz="1200" b="1" dirty="0"/>
              <a:t>[click] </a:t>
            </a:r>
            <a:r>
              <a:rPr lang="en-US" altLang="ko-KR" sz="1200" dirty="0"/>
              <a:t>When we sweep the tolerance parameter, as shown in this table, a design optimization using 0.8% tolerance (the red row) in the incremental STA update shows 67% runtime reduction </a:t>
            </a:r>
            <a:r>
              <a:rPr lang="en-US" altLang="ko-KR" sz="1200" b="1" dirty="0"/>
              <a:t>[click] </a:t>
            </a:r>
            <a:r>
              <a:rPr lang="en-US" altLang="ko-KR" sz="1200" dirty="0"/>
              <a:t>but achieves the same leakage recovery as an optimization using 0% tolerance. </a:t>
            </a:r>
            <a:r>
              <a:rPr lang="en-US" altLang="ko-KR" sz="1200" b="1" dirty="0"/>
              <a:t>As a result, we use 0.8% tolerance in all of our experiments.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ko-KR"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ko-KR" sz="1200" b="0" dirty="0"/>
              <a:t>[14:00]</a:t>
            </a:r>
          </a:p>
          <a:p>
            <a:endParaRPr lang="en-US" dirty="0"/>
          </a:p>
        </p:txBody>
      </p:sp>
      <p:sp>
        <p:nvSpPr>
          <p:cNvPr id="4" name="Slide Number Placeholder 3"/>
          <p:cNvSpPr>
            <a:spLocks noGrp="1"/>
          </p:cNvSpPr>
          <p:nvPr>
            <p:ph type="sldNum" sz="quarter" idx="5"/>
          </p:nvPr>
        </p:nvSpPr>
        <p:spPr/>
        <p:txBody>
          <a:bodyPr/>
          <a:lstStyle/>
          <a:p>
            <a:fld id="{584B3332-ADA4-4F2F-96D9-040A8ED782B9}" type="slidenum">
              <a:rPr lang="en-US" smtClean="0"/>
              <a:t>14</a:t>
            </a:fld>
            <a:endParaRPr lang="en-US" dirty="0"/>
          </a:p>
        </p:txBody>
      </p:sp>
    </p:spTree>
    <p:extLst>
      <p:ext uri="{BB962C8B-B14F-4D97-AF65-F5344CB8AC3E}">
        <p14:creationId xmlns:p14="http://schemas.microsoft.com/office/powerpoint/2010/main" val="2107090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b="1" dirty="0"/>
              <a:t>[click] </a:t>
            </a:r>
            <a:r>
              <a:rPr lang="en-US" altLang="ko-KR" dirty="0"/>
              <a:t>This table summarizes our </a:t>
            </a:r>
            <a:r>
              <a:rPr lang="en-US" altLang="ko-KR" baseline="0" dirty="0"/>
              <a:t>main results.</a:t>
            </a:r>
          </a:p>
          <a:p>
            <a:r>
              <a:rPr lang="en-US" altLang="ko-KR" b="1" baseline="0" dirty="0"/>
              <a:t>[click] </a:t>
            </a:r>
            <a:r>
              <a:rPr lang="en-US" altLang="ko-KR" baseline="0" dirty="0"/>
              <a:t>We study designs that use</a:t>
            </a:r>
            <a:r>
              <a:rPr lang="en-US" baseline="0" dirty="0"/>
              <a:t> only SDB cells </a:t>
            </a:r>
            <a:r>
              <a:rPr lang="en-US" b="1" baseline="0" dirty="0"/>
              <a:t>(we call these Type-I in the second column, Type), </a:t>
            </a:r>
            <a:r>
              <a:rPr lang="en-US" b="0" baseline="0" dirty="0"/>
              <a:t>and designs </a:t>
            </a:r>
            <a:r>
              <a:rPr lang="en-US" baseline="0" dirty="0"/>
              <a:t>that use </a:t>
            </a:r>
            <a:r>
              <a:rPr lang="en-US" b="1" baseline="0" dirty="0"/>
              <a:t>both</a:t>
            </a:r>
            <a:r>
              <a:rPr lang="en-US" baseline="0" dirty="0"/>
              <a:t> SDB and DDB cells </a:t>
            </a:r>
            <a:r>
              <a:rPr lang="en-US" b="1" baseline="0" dirty="0"/>
              <a:t>(we call these Type-II designs). </a:t>
            </a:r>
            <a:r>
              <a:rPr lang="en-US" baseline="0" dirty="0"/>
              <a:t>Type I designs can be used to save area, and Type-II designs can be used to meet high performance requirements.</a:t>
            </a:r>
            <a:endParaRPr lang="en-US" altLang="ko-KR" baseline="0" dirty="0"/>
          </a:p>
          <a:p>
            <a:r>
              <a:rPr lang="en-US" altLang="ko-KR" b="1" baseline="0" dirty="0"/>
              <a:t>[click]</a:t>
            </a:r>
            <a:r>
              <a:rPr lang="en-US" altLang="ko-KR" baseline="0" dirty="0"/>
              <a:t> 2</a:t>
            </a:r>
            <a:r>
              <a:rPr lang="en-US" altLang="ko-KR" baseline="30000" dirty="0"/>
              <a:t>nd</a:t>
            </a:r>
            <a:r>
              <a:rPr lang="en-US" altLang="ko-KR" baseline="0" dirty="0"/>
              <a:t> DB-unaware results </a:t>
            </a:r>
            <a:r>
              <a:rPr lang="en-US" altLang="ko-KR" b="1" baseline="0" dirty="0"/>
              <a:t>(A)</a:t>
            </a:r>
            <a:r>
              <a:rPr lang="en-US" altLang="ko-KR" baseline="0" dirty="0"/>
              <a:t> are from a commercial P&amp;R tool </a:t>
            </a:r>
            <a:r>
              <a:rPr lang="en-US" altLang="ko-KR" b="1" baseline="0" dirty="0"/>
              <a:t>without 2</a:t>
            </a:r>
            <a:r>
              <a:rPr lang="en-US" altLang="ko-KR" b="1" baseline="30000" dirty="0"/>
              <a:t>nd</a:t>
            </a:r>
            <a:r>
              <a:rPr lang="en-US" altLang="ko-KR" b="1" baseline="0" dirty="0"/>
              <a:t> DB consideration</a:t>
            </a:r>
            <a:r>
              <a:rPr lang="en-US" altLang="ko-KR" baseline="0" dirty="0"/>
              <a:t>. </a:t>
            </a:r>
            <a:r>
              <a:rPr lang="en-US" altLang="ko-KR" b="1" baseline="0" dirty="0"/>
              <a:t>[click] </a:t>
            </a:r>
            <a:r>
              <a:rPr lang="en-US" altLang="ko-KR" baseline="0" dirty="0"/>
              <a:t>The 2</a:t>
            </a:r>
            <a:r>
              <a:rPr lang="en-US" altLang="ko-KR" baseline="30000" dirty="0"/>
              <a:t>nd</a:t>
            </a:r>
            <a:r>
              <a:rPr lang="en-US" altLang="ko-KR" baseline="0" dirty="0"/>
              <a:t> </a:t>
            </a:r>
            <a:r>
              <a:rPr lang="en-US" altLang="ko-KR" b="1" u="sng" baseline="0" dirty="0"/>
              <a:t>DB-aware</a:t>
            </a:r>
            <a:r>
              <a:rPr lang="en-US" altLang="ko-KR" baseline="0" dirty="0"/>
              <a:t> </a:t>
            </a:r>
            <a:r>
              <a:rPr lang="en-US" altLang="ko-KR" b="1" baseline="0" dirty="0"/>
              <a:t>analysis result (B)</a:t>
            </a:r>
            <a:r>
              <a:rPr lang="en-US" altLang="ko-KR" baseline="0" dirty="0"/>
              <a:t> applies DB-aware </a:t>
            </a:r>
            <a:r>
              <a:rPr lang="en-US" altLang="ko-KR" baseline="0" dirty="0" err="1"/>
              <a:t>derated</a:t>
            </a:r>
            <a:r>
              <a:rPr lang="en-US" altLang="ko-KR" baseline="0" dirty="0"/>
              <a:t> libraries to the P&amp;R tool’s output, without any optimization. So, A versus B shows the Leakage Surprise.</a:t>
            </a:r>
          </a:p>
          <a:p>
            <a:r>
              <a:rPr lang="en-US" altLang="ko-KR" b="1" baseline="0" dirty="0"/>
              <a:t>[click] Our Result, (in C), is for our optimized designs </a:t>
            </a:r>
            <a:r>
              <a:rPr lang="en-US" altLang="ko-KR" baseline="0" dirty="0"/>
              <a:t>that are driven by 2</a:t>
            </a:r>
            <a:r>
              <a:rPr lang="en-US" altLang="ko-KR" baseline="30000" dirty="0"/>
              <a:t>nd</a:t>
            </a:r>
            <a:r>
              <a:rPr lang="en-US" altLang="ko-KR" baseline="0" dirty="0"/>
              <a:t> DB-aware timing and power analysis.</a:t>
            </a:r>
          </a:p>
          <a:p>
            <a:r>
              <a:rPr lang="en-US" altLang="ko-KR" dirty="0">
                <a:latin typeface="+mn-lt"/>
              </a:rPr>
              <a:t>[We measure how much recovery we achieve by our flow]</a:t>
            </a:r>
          </a:p>
          <a:p>
            <a:r>
              <a:rPr lang="en-US" altLang="ko-KR" baseline="0" dirty="0"/>
              <a:t>So if we compare column B with column A, we can see 4% to 48% leakage increment due to consideration of the 2</a:t>
            </a:r>
            <a:r>
              <a:rPr lang="en-US" altLang="ko-KR" baseline="30000" dirty="0"/>
              <a:t>nd</a:t>
            </a:r>
            <a:r>
              <a:rPr lang="en-US" altLang="ko-KR" baseline="0" dirty="0"/>
              <a:t> DB effect. After our optimization, we can achieve on average 80% reduction of this Leakage Surprise. Here, 100% leakage recovery means that after applying the correct derating values and our optimization, we can reach the same leakage values of column A. Our optimization retains similar timing, with slight degradations of  worst slack </a:t>
            </a:r>
            <a:r>
              <a:rPr lang="en-US" altLang="ko-KR" b="1" baseline="0" dirty="0"/>
              <a:t>(that comes from, basically, uncontrollable commercial router effects).</a:t>
            </a:r>
          </a:p>
          <a:p>
            <a:endParaRPr lang="en-US" altLang="ko-KR" dirty="0"/>
          </a:p>
          <a:p>
            <a:r>
              <a:rPr lang="en-US" altLang="ko-KR" dirty="0"/>
              <a:t>[16:20]</a:t>
            </a:r>
          </a:p>
          <a:p>
            <a:endParaRPr lang="en-US" altLang="ko-KR" dirty="0"/>
          </a:p>
          <a:p>
            <a:r>
              <a:rPr lang="en-US" altLang="ko-KR" dirty="0"/>
              <a:t>[Slight timing degradation (worst slack) is cause by routing change. It can be ignorable.]</a:t>
            </a:r>
          </a:p>
          <a:p>
            <a:endParaRPr lang="en-US" altLang="ko-KR" dirty="0"/>
          </a:p>
        </p:txBody>
      </p:sp>
      <p:sp>
        <p:nvSpPr>
          <p:cNvPr id="4" name="Slide Number Placeholder 3"/>
          <p:cNvSpPr>
            <a:spLocks noGrp="1"/>
          </p:cNvSpPr>
          <p:nvPr>
            <p:ph type="sldNum" sz="quarter" idx="5"/>
          </p:nvPr>
        </p:nvSpPr>
        <p:spPr/>
        <p:txBody>
          <a:bodyPr/>
          <a:lstStyle/>
          <a:p>
            <a:fld id="{584B3332-ADA4-4F2F-96D9-040A8ED782B9}" type="slidenum">
              <a:rPr lang="en-US" smtClean="0"/>
              <a:t>15</a:t>
            </a:fld>
            <a:endParaRPr lang="en-US" dirty="0"/>
          </a:p>
        </p:txBody>
      </p:sp>
    </p:spTree>
    <p:extLst>
      <p:ext uri="{BB962C8B-B14F-4D97-AF65-F5344CB8AC3E}">
        <p14:creationId xmlns:p14="http://schemas.microsoft.com/office/powerpoint/2010/main" val="3300395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a:t>
            </a:r>
            <a:r>
              <a:rPr lang="en-US" dirty="0"/>
              <a:t> Here, for our four testcases, we sweep clock period from 0.3 to 0.5ns and utilization from 60 to 80% to study sensitivity to these design parameters.  </a:t>
            </a:r>
          </a:p>
          <a:p>
            <a:endParaRPr lang="en-US" dirty="0"/>
          </a:p>
          <a:p>
            <a:r>
              <a:rPr lang="en-US" b="1" dirty="0"/>
              <a:t>[click]</a:t>
            </a:r>
            <a:r>
              <a:rPr lang="en-US" dirty="0"/>
              <a:t> The </a:t>
            </a:r>
            <a:r>
              <a:rPr lang="en-US" b="1" dirty="0"/>
              <a:t>top</a:t>
            </a:r>
            <a:r>
              <a:rPr lang="en-US" dirty="0"/>
              <a:t> plots show the 2</a:t>
            </a:r>
            <a:r>
              <a:rPr lang="en-US" baseline="30000" dirty="0"/>
              <a:t>nd</a:t>
            </a:r>
            <a:r>
              <a:rPr lang="en-US" dirty="0"/>
              <a:t> DB effect as a percentage Delta on y-axis, with clock period increasing from left to right on the x-axis.</a:t>
            </a:r>
          </a:p>
          <a:p>
            <a:r>
              <a:rPr lang="en-US" dirty="0"/>
              <a:t>The </a:t>
            </a:r>
            <a:r>
              <a:rPr lang="en-US" b="1" dirty="0"/>
              <a:t>bottom</a:t>
            </a:r>
            <a:r>
              <a:rPr lang="en-US" dirty="0"/>
              <a:t> plots similarly show the recovery of the leakage surprise that we achieve.</a:t>
            </a:r>
          </a:p>
          <a:p>
            <a:r>
              <a:rPr lang="en-US" dirty="0"/>
              <a:t>Going from right to left in the figure (a) and (c) traces, we see that when</a:t>
            </a:r>
            <a:r>
              <a:rPr lang="en-US" sz="1200" dirty="0"/>
              <a:t> target clock period </a:t>
            </a:r>
            <a:r>
              <a:rPr lang="en-US" sz="1200" b="1" dirty="0"/>
              <a:t>decreases</a:t>
            </a:r>
            <a:r>
              <a:rPr lang="en-US" sz="1200" dirty="0"/>
              <a:t>, the </a:t>
            </a:r>
            <a:r>
              <a:rPr lang="en-US" sz="1200" b="1" dirty="0"/>
              <a:t>Type-I case has more leakage surprise </a:t>
            </a:r>
            <a:r>
              <a:rPr lang="en-US" sz="1200" dirty="0"/>
              <a:t>from the 2nd DB effect, because DDB cells in Type-II designs do not suffer 2</a:t>
            </a:r>
            <a:r>
              <a:rPr lang="en-US" sz="1200" baseline="30000" dirty="0"/>
              <a:t>nd</a:t>
            </a:r>
            <a:r>
              <a:rPr lang="en-US" sz="1200" dirty="0"/>
              <a:t> DB effects.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dirty="0"/>
              <a:t> </a:t>
            </a:r>
            <a:r>
              <a:rPr lang="en-US" sz="1200" dirty="0"/>
              <a:t>Also, 2</a:t>
            </a:r>
            <a:r>
              <a:rPr lang="en-US" sz="1200" baseline="30000" dirty="0"/>
              <a:t>nd</a:t>
            </a:r>
            <a:r>
              <a:rPr lang="en-US" sz="1200" dirty="0"/>
              <a:t> DB effect gets higher in high utilization cases of Type-I, but DDB cells mitigate the effect in Type-II designs.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From this experiment, we believe that we can achieve good leakage recovery – which is in the bottom plots -- using our flow, across a range of performance and density scenarios.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[17:50]</a:t>
            </a:r>
          </a:p>
          <a:p>
            <a:endParaRPr lang="en-US" dirty="0"/>
          </a:p>
        </p:txBody>
      </p:sp>
      <p:sp>
        <p:nvSpPr>
          <p:cNvPr id="4" name="Slide Number Placeholder 3"/>
          <p:cNvSpPr>
            <a:spLocks noGrp="1"/>
          </p:cNvSpPr>
          <p:nvPr>
            <p:ph type="sldNum" sz="quarter" idx="5"/>
          </p:nvPr>
        </p:nvSpPr>
        <p:spPr/>
        <p:txBody>
          <a:bodyPr/>
          <a:lstStyle/>
          <a:p>
            <a:fld id="{584B3332-ADA4-4F2F-96D9-040A8ED782B9}" type="slidenum">
              <a:rPr lang="en-US" smtClean="0"/>
              <a:t>16</a:t>
            </a:fld>
            <a:endParaRPr lang="en-US" dirty="0"/>
          </a:p>
        </p:txBody>
      </p:sp>
    </p:spTree>
    <p:extLst>
      <p:ext uri="{BB962C8B-B14F-4D97-AF65-F5344CB8AC3E}">
        <p14:creationId xmlns:p14="http://schemas.microsoft.com/office/powerpoint/2010/main" val="332202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will conclude my talk.</a:t>
            </a:r>
          </a:p>
          <a:p>
            <a:endParaRPr lang="en-US" dirty="0"/>
          </a:p>
        </p:txBody>
      </p:sp>
      <p:sp>
        <p:nvSpPr>
          <p:cNvPr id="4" name="Slide Number Placeholder 3"/>
          <p:cNvSpPr>
            <a:spLocks noGrp="1"/>
          </p:cNvSpPr>
          <p:nvPr>
            <p:ph type="sldNum" sz="quarter" idx="5"/>
          </p:nvPr>
        </p:nvSpPr>
        <p:spPr/>
        <p:txBody>
          <a:bodyPr/>
          <a:lstStyle/>
          <a:p>
            <a:fld id="{584B3332-ADA4-4F2F-96D9-040A8ED782B9}" type="slidenum">
              <a:rPr lang="en-US" smtClean="0"/>
              <a:t>17</a:t>
            </a:fld>
            <a:endParaRPr lang="en-US" dirty="0"/>
          </a:p>
        </p:txBody>
      </p:sp>
    </p:spTree>
    <p:extLst>
      <p:ext uri="{BB962C8B-B14F-4D97-AF65-F5344CB8AC3E}">
        <p14:creationId xmlns:p14="http://schemas.microsoft.com/office/powerpoint/2010/main" val="2504866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328" rtl="0" eaLnBrk="1" fontAlgn="auto" latinLnBrk="0" hangingPunct="1">
              <a:lnSpc>
                <a:spcPct val="100000"/>
              </a:lnSpc>
              <a:spcBef>
                <a:spcPts val="0"/>
              </a:spcBef>
              <a:spcAft>
                <a:spcPts val="0"/>
              </a:spcAft>
              <a:buClrTx/>
              <a:buSzTx/>
              <a:buFontTx/>
              <a:buNone/>
              <a:tabLst/>
              <a:defRPr/>
            </a:pPr>
            <a:r>
              <a:rPr lang="en-US" altLang="ko-KR" b="1" dirty="0"/>
              <a:t>[click] </a:t>
            </a:r>
            <a:r>
              <a:rPr lang="en-US" altLang="ko-KR" dirty="0"/>
              <a:t>In conclusion, </a:t>
            </a:r>
            <a:r>
              <a:rPr lang="en-US" altLang="ko-KR" sz="1200" b="0" dirty="0"/>
              <a:t>2</a:t>
            </a:r>
            <a:r>
              <a:rPr lang="en-US" altLang="ko-KR" sz="1200" b="0" baseline="30000" dirty="0"/>
              <a:t>nd</a:t>
            </a:r>
            <a:r>
              <a:rPr lang="en-US" altLang="ko-KR" sz="1200" b="0" dirty="0"/>
              <a:t> DB effect is a well-known example of Local Layout Effect, which is a root cause of model-hardware miscorrelation and costly signoff </a:t>
            </a:r>
            <a:r>
              <a:rPr lang="en-US" altLang="ko-KR" sz="1200" b="0" dirty="0" err="1"/>
              <a:t>guardbanding</a:t>
            </a:r>
            <a:r>
              <a:rPr lang="en-US" altLang="ko-KR" sz="1200" b="0" dirty="0"/>
              <a:t> in advanced nodes.</a:t>
            </a:r>
          </a:p>
          <a:p>
            <a:r>
              <a:rPr lang="en-US" altLang="ko-KR" b="1" dirty="0"/>
              <a:t>[click] </a:t>
            </a:r>
            <a:r>
              <a:rPr lang="en-US" altLang="ko-KR" dirty="0"/>
              <a:t>In this work, we achieve 80% recovery of the “leakage surprise” that arises from 2</a:t>
            </a:r>
            <a:r>
              <a:rPr lang="en-US" altLang="ko-KR" baseline="30000" dirty="0"/>
              <a:t>nd</a:t>
            </a:r>
            <a:r>
              <a:rPr lang="en-US" altLang="ko-KR" dirty="0"/>
              <a:t> DB effect, by using our proposed optimization flow</a:t>
            </a:r>
          </a:p>
          <a:p>
            <a:endParaRPr lang="en-US" altLang="ko-KR" dirty="0"/>
          </a:p>
          <a:p>
            <a:r>
              <a:rPr lang="en-US" altLang="ko-KR" b="1" dirty="0"/>
              <a:t>[click] </a:t>
            </a:r>
            <a:r>
              <a:rPr lang="en-US" altLang="ko-KR" dirty="0"/>
              <a:t>Our future works include runtime improvement, </a:t>
            </a:r>
            <a:r>
              <a:rPr lang="en-US" altLang="ko-KR" b="1" dirty="0"/>
              <a:t>[click] </a:t>
            </a:r>
            <a:r>
              <a:rPr lang="en-US" altLang="ko-KR" dirty="0"/>
              <a:t>more study on sensitivity and multi-corner signoff, and </a:t>
            </a:r>
            <a:r>
              <a:rPr lang="en-US" altLang="ko-KR" b="1" dirty="0"/>
              <a:t>[click] </a:t>
            </a:r>
            <a:r>
              <a:rPr lang="en-US" altLang="ko-KR" dirty="0"/>
              <a:t>mixed-DB in the cell architecture itself.</a:t>
            </a:r>
          </a:p>
          <a:p>
            <a:r>
              <a:rPr lang="en-US" altLang="ko-KR" b="1" dirty="0"/>
              <a:t>[click] </a:t>
            </a:r>
            <a:r>
              <a:rPr lang="en-US" altLang="ko-KR" b="0" dirty="0"/>
              <a:t>A general</a:t>
            </a:r>
            <a:r>
              <a:rPr lang="en-US" altLang="ko-KR" dirty="0"/>
              <a:t> approach to LLE modeling and mitigation in detailed placement is also an important direction for future work.</a:t>
            </a:r>
          </a:p>
        </p:txBody>
      </p:sp>
      <p:sp>
        <p:nvSpPr>
          <p:cNvPr id="4" name="Slide Number Placeholder 3"/>
          <p:cNvSpPr>
            <a:spLocks noGrp="1"/>
          </p:cNvSpPr>
          <p:nvPr>
            <p:ph type="sldNum" sz="quarter" idx="5"/>
          </p:nvPr>
        </p:nvSpPr>
        <p:spPr/>
        <p:txBody>
          <a:bodyPr/>
          <a:lstStyle/>
          <a:p>
            <a:fld id="{584B3332-ADA4-4F2F-96D9-040A8ED782B9}" type="slidenum">
              <a:rPr lang="en-US" smtClean="0"/>
              <a:t>18</a:t>
            </a:fld>
            <a:endParaRPr lang="en-US" dirty="0"/>
          </a:p>
        </p:txBody>
      </p:sp>
    </p:spTree>
    <p:extLst>
      <p:ext uri="{BB962C8B-B14F-4D97-AF65-F5344CB8AC3E}">
        <p14:creationId xmlns:p14="http://schemas.microsoft.com/office/powerpoint/2010/main" val="1051247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a:t>
            </a:r>
          </a:p>
          <a:p>
            <a:endParaRPr lang="en-US" dirty="0"/>
          </a:p>
          <a:p>
            <a:r>
              <a:rPr lang="en-US" dirty="0"/>
              <a:t>Why DDB doesn't affect SDB distance?</a:t>
            </a:r>
          </a:p>
          <a:p>
            <a:pPr lvl="1"/>
            <a:r>
              <a:rPr lang="en-US" dirty="0"/>
              <a:t>DDB doesn’t have any stress effects to its neighboring gates. Our collaborator mentioned 2</a:t>
            </a:r>
            <a:r>
              <a:rPr lang="en-US" baseline="30000" dirty="0"/>
              <a:t>nd</a:t>
            </a:r>
            <a:r>
              <a:rPr lang="en-US" dirty="0"/>
              <a:t> DB effect is only found for SDB</a:t>
            </a:r>
          </a:p>
          <a:p>
            <a:r>
              <a:rPr lang="en-US" dirty="0"/>
              <a:t>How do you model 2</a:t>
            </a:r>
            <a:r>
              <a:rPr lang="en-US" baseline="30000" dirty="0"/>
              <a:t>nd</a:t>
            </a:r>
            <a:r>
              <a:rPr lang="en-US" dirty="0"/>
              <a:t> DB effect to your library?</a:t>
            </a:r>
          </a:p>
          <a:p>
            <a:pPr lvl="1"/>
            <a:r>
              <a:rPr lang="en-US" dirty="0"/>
              <a:t>We average the effect for PMOS and NMOS and assume the standard cell has the averaged effect from 2</a:t>
            </a:r>
            <a:r>
              <a:rPr lang="en-US" baseline="30000" dirty="0"/>
              <a:t>nd</a:t>
            </a:r>
            <a:r>
              <a:rPr lang="en-US" dirty="0"/>
              <a:t> DB distance. And, we measure the threshold voltage difference and calculate speed and leakage changes from the </a:t>
            </a:r>
            <a:r>
              <a:rPr lang="en-US" dirty="0" err="1"/>
              <a:t>vth</a:t>
            </a:r>
            <a:r>
              <a:rPr lang="en-US" dirty="0"/>
              <a:t> difference.</a:t>
            </a:r>
          </a:p>
          <a:p>
            <a:r>
              <a:rPr lang="en-US" dirty="0"/>
              <a:t>How will you achieve runtime improvement?</a:t>
            </a:r>
          </a:p>
          <a:p>
            <a:pPr lvl="1"/>
            <a:r>
              <a:rPr lang="en-US" dirty="0"/>
              <a:t>We will implement a multi-thread function to reduce the runtime. We also can use this for multi-corners or quality improvement. (E.g., multiple sensitivity function to reduce more leakage.)</a:t>
            </a:r>
          </a:p>
          <a:p>
            <a:r>
              <a:rPr lang="en-US" dirty="0"/>
              <a:t>How did you get &gt;100% of leakage reduction?</a:t>
            </a:r>
          </a:p>
          <a:p>
            <a:pPr lvl="1"/>
            <a:r>
              <a:rPr lang="en-US" dirty="0"/>
              <a:t>For 2</a:t>
            </a:r>
            <a:r>
              <a:rPr lang="en-US" baseline="30000" dirty="0"/>
              <a:t>nd</a:t>
            </a:r>
            <a:r>
              <a:rPr lang="en-US" dirty="0"/>
              <a:t> DB-aware, we can reduce more leakage from a commercial tool because other cells are faster (more leakage) than 2</a:t>
            </a:r>
            <a:r>
              <a:rPr lang="en-US" baseline="30000" dirty="0"/>
              <a:t>nd</a:t>
            </a:r>
            <a:r>
              <a:rPr lang="en-US" dirty="0"/>
              <a:t> DB-unaware. So, we sometimes get smaller leakage.</a:t>
            </a:r>
          </a:p>
          <a:p>
            <a:pPr lvl="1"/>
            <a:endParaRPr lang="en-US" dirty="0"/>
          </a:p>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pPr/>
              <a:t>19</a:t>
            </a:fld>
            <a:endParaRPr lang="en-US"/>
          </a:p>
        </p:txBody>
      </p:sp>
    </p:spTree>
    <p:extLst>
      <p:ext uri="{BB962C8B-B14F-4D97-AF65-F5344CB8AC3E}">
        <p14:creationId xmlns:p14="http://schemas.microsoft.com/office/powerpoint/2010/main" val="24808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start with motivation: chiefly, a “Second Diffusion Break leakage surprise”. I’ll then describe our 2</a:t>
            </a:r>
            <a:r>
              <a:rPr lang="en-US" baseline="30000" dirty="0"/>
              <a:t>nd</a:t>
            </a:r>
            <a:r>
              <a:rPr lang="en-US" dirty="0"/>
              <a:t> DB-aware leakage optimization and placement, including heuristics for relocation and sizing. </a:t>
            </a:r>
          </a:p>
          <a:p>
            <a:r>
              <a:rPr lang="en-US" dirty="0"/>
              <a:t>Then, I will show experimental results and conclude the talk.</a:t>
            </a:r>
          </a:p>
          <a:p>
            <a:endParaRPr lang="en-US" dirty="0"/>
          </a:p>
        </p:txBody>
      </p:sp>
      <p:sp>
        <p:nvSpPr>
          <p:cNvPr id="4" name="Slide Number Placeholder 3"/>
          <p:cNvSpPr>
            <a:spLocks noGrp="1"/>
          </p:cNvSpPr>
          <p:nvPr>
            <p:ph type="sldNum" sz="quarter" idx="5"/>
          </p:nvPr>
        </p:nvSpPr>
        <p:spPr/>
        <p:txBody>
          <a:bodyPr/>
          <a:lstStyle/>
          <a:p>
            <a:fld id="{584B3332-ADA4-4F2F-96D9-040A8ED782B9}" type="slidenum">
              <a:rPr lang="en-US" smtClean="0"/>
              <a:t>2</a:t>
            </a:fld>
            <a:endParaRPr lang="en-US" dirty="0"/>
          </a:p>
        </p:txBody>
      </p:sp>
    </p:spTree>
    <p:extLst>
      <p:ext uri="{BB962C8B-B14F-4D97-AF65-F5344CB8AC3E}">
        <p14:creationId xmlns:p14="http://schemas.microsoft.com/office/powerpoint/2010/main" val="1771630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C86C2-9417-D242-957F-07D0C93E50AF}" type="slidenum">
              <a:rPr lang="en-US" smtClean="0"/>
              <a:pPr/>
              <a:t>20</a:t>
            </a:fld>
            <a:endParaRPr lang="en-US"/>
          </a:p>
        </p:txBody>
      </p:sp>
    </p:spTree>
    <p:extLst>
      <p:ext uri="{BB962C8B-B14F-4D97-AF65-F5344CB8AC3E}">
        <p14:creationId xmlns:p14="http://schemas.microsoft.com/office/powerpoint/2010/main" val="4240647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kern="1200" dirty="0">
                <a:solidFill>
                  <a:schemeClr val="tx1"/>
                </a:solidFill>
                <a:effectLst/>
                <a:latin typeface="+mn-lt"/>
                <a:ea typeface="+mn-ea"/>
                <a:cs typeface="+mn-cs"/>
              </a:rPr>
              <a:t>The left side (a) is derating for leakage, and the right side (b) is derating for delay. </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SS has more derating effect: The sensitivity to delay and leakage are much smaller for FF corner. This is from a comparison between RVT and LVT in 14nm. If we have the same </a:t>
            </a:r>
            <a:r>
              <a:rPr lang="en-US" sz="1200" b="0" i="0" kern="1200" dirty="0" err="1">
                <a:solidFill>
                  <a:schemeClr val="tx1"/>
                </a:solidFill>
                <a:effectLst/>
                <a:latin typeface="+mn-lt"/>
                <a:ea typeface="+mn-ea"/>
                <a:cs typeface="+mn-cs"/>
              </a:rPr>
              <a:t>vth</a:t>
            </a:r>
            <a:r>
              <a:rPr lang="en-US" sz="1200" b="0" i="0" kern="1200" dirty="0">
                <a:solidFill>
                  <a:schemeClr val="tx1"/>
                </a:solidFill>
                <a:effectLst/>
                <a:latin typeface="+mn-lt"/>
                <a:ea typeface="+mn-ea"/>
                <a:cs typeface="+mn-cs"/>
              </a:rPr>
              <a:t> difference for SS and FF, the leakage and delay difference were very small for FF…………… </a:t>
            </a:r>
          </a:p>
        </p:txBody>
      </p:sp>
      <p:sp>
        <p:nvSpPr>
          <p:cNvPr id="4" name="Slide Number Placeholder 3"/>
          <p:cNvSpPr>
            <a:spLocks noGrp="1"/>
          </p:cNvSpPr>
          <p:nvPr>
            <p:ph type="sldNum" sz="quarter" idx="5"/>
          </p:nvPr>
        </p:nvSpPr>
        <p:spPr/>
        <p:txBody>
          <a:bodyPr/>
          <a:lstStyle/>
          <a:p>
            <a:fld id="{49DC86C2-9417-D242-957F-07D0C93E50AF}" type="slidenum">
              <a:rPr lang="en-US" smtClean="0"/>
              <a:pPr/>
              <a:t>21</a:t>
            </a:fld>
            <a:endParaRPr lang="en-US"/>
          </a:p>
        </p:txBody>
      </p:sp>
    </p:spTree>
    <p:extLst>
      <p:ext uri="{BB962C8B-B14F-4D97-AF65-F5344CB8AC3E}">
        <p14:creationId xmlns:p14="http://schemas.microsoft.com/office/powerpoint/2010/main" val="262562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altLang="ko-KR" sz="1200" b="1" i="0" kern="1200" dirty="0">
                <a:solidFill>
                  <a:schemeClr val="tx1"/>
                </a:solidFill>
                <a:effectLst/>
                <a:latin typeface="Times New Roman" pitchFamily="18" charset="0"/>
                <a:ea typeface="+mn-ea"/>
                <a:cs typeface="+mn-cs"/>
              </a:rPr>
              <a:t>[click] </a:t>
            </a:r>
            <a:r>
              <a:rPr lang="en-US" altLang="ko-KR" sz="1200" b="0" i="0" kern="1200" dirty="0">
                <a:solidFill>
                  <a:schemeClr val="tx1"/>
                </a:solidFill>
                <a:effectLst/>
                <a:latin typeface="Times New Roman" pitchFamily="18" charset="0"/>
                <a:ea typeface="+mn-ea"/>
                <a:cs typeface="+mn-cs"/>
              </a:rPr>
              <a:t>Diffusion break is a physical barrier that isolates two adjacent devices.</a:t>
            </a:r>
          </a:p>
          <a:p>
            <a:pPr rtl="0" fontAlgn="base"/>
            <a:r>
              <a:rPr lang="en-US" altLang="ko-KR" sz="1200" b="1" i="0" kern="1200" dirty="0">
                <a:solidFill>
                  <a:schemeClr val="tx1"/>
                </a:solidFill>
                <a:effectLst/>
                <a:latin typeface="Times New Roman" pitchFamily="18" charset="0"/>
                <a:ea typeface="+mn-ea"/>
                <a:cs typeface="+mn-cs"/>
              </a:rPr>
              <a:t>[click]</a:t>
            </a:r>
            <a:r>
              <a:rPr lang="en-US" altLang="ko-KR" sz="1200" b="0" i="0" kern="1200" dirty="0">
                <a:solidFill>
                  <a:schemeClr val="tx1"/>
                </a:solidFill>
                <a:effectLst/>
                <a:latin typeface="Times New Roman" pitchFamily="18" charset="0"/>
                <a:ea typeface="+mn-ea"/>
                <a:cs typeface="+mn-cs"/>
              </a:rPr>
              <a:t> There are two types of diffusion break: single diffusion break, or </a:t>
            </a:r>
            <a:r>
              <a:rPr lang="en-US" altLang="ko-KR" sz="1200" b="1" i="0" kern="1200" dirty="0">
                <a:solidFill>
                  <a:schemeClr val="tx1"/>
                </a:solidFill>
                <a:effectLst/>
                <a:latin typeface="Times New Roman" pitchFamily="18" charset="0"/>
                <a:ea typeface="+mn-ea"/>
                <a:cs typeface="+mn-cs"/>
              </a:rPr>
              <a:t>SDB, </a:t>
            </a:r>
            <a:r>
              <a:rPr lang="en-US" altLang="ko-KR" sz="1200" b="0" i="0" kern="1200" dirty="0">
                <a:solidFill>
                  <a:schemeClr val="tx1"/>
                </a:solidFill>
                <a:effectLst/>
                <a:latin typeface="Times New Roman" pitchFamily="18" charset="0"/>
                <a:ea typeface="+mn-ea"/>
                <a:cs typeface="+mn-cs"/>
              </a:rPr>
              <a:t>and double diffusion break </a:t>
            </a:r>
            <a:r>
              <a:rPr lang="en-US" altLang="ko-KR" sz="1200" b="1" i="0" kern="1200" dirty="0">
                <a:solidFill>
                  <a:schemeClr val="tx1"/>
                </a:solidFill>
                <a:effectLst/>
                <a:latin typeface="Times New Roman" pitchFamily="18" charset="0"/>
                <a:ea typeface="+mn-ea"/>
                <a:cs typeface="+mn-cs"/>
              </a:rPr>
              <a:t>– DDB.</a:t>
            </a:r>
          </a:p>
          <a:p>
            <a:pPr rtl="0" fontAlgn="base"/>
            <a:r>
              <a:rPr lang="en-US" altLang="ko-KR" sz="1200" b="1" i="0" kern="1200" dirty="0">
                <a:solidFill>
                  <a:schemeClr val="tx1"/>
                </a:solidFill>
                <a:effectLst/>
                <a:latin typeface="Times New Roman" pitchFamily="18" charset="0"/>
                <a:ea typeface="+mn-ea"/>
                <a:cs typeface="+mn-cs"/>
              </a:rPr>
              <a:t>[click] SDB</a:t>
            </a:r>
            <a:r>
              <a:rPr lang="en-US" altLang="ko-KR" sz="1200" b="0" i="0" kern="1200" dirty="0">
                <a:solidFill>
                  <a:schemeClr val="tx1"/>
                </a:solidFill>
                <a:effectLst/>
                <a:latin typeface="Times New Roman" pitchFamily="18" charset="0"/>
                <a:ea typeface="+mn-ea"/>
                <a:cs typeface="+mn-cs"/>
              </a:rPr>
              <a:t> cells have lower speed and leakage, and smaller area, while</a:t>
            </a:r>
          </a:p>
          <a:p>
            <a:pPr rtl="0" fontAlgn="base"/>
            <a:r>
              <a:rPr lang="en-US" altLang="ko-KR" sz="1200" b="1" i="0" kern="1200" dirty="0">
                <a:solidFill>
                  <a:schemeClr val="tx1"/>
                </a:solidFill>
                <a:effectLst/>
                <a:latin typeface="Times New Roman" pitchFamily="18" charset="0"/>
                <a:ea typeface="+mn-ea"/>
                <a:cs typeface="+mn-cs"/>
              </a:rPr>
              <a:t>[click] DDB</a:t>
            </a:r>
            <a:r>
              <a:rPr lang="en-US" altLang="ko-KR" sz="1200" b="0" i="0" kern="1200" dirty="0">
                <a:solidFill>
                  <a:schemeClr val="tx1"/>
                </a:solidFill>
                <a:effectLst/>
                <a:latin typeface="Times New Roman" pitchFamily="18" charset="0"/>
                <a:ea typeface="+mn-ea"/>
                <a:cs typeface="+mn-cs"/>
              </a:rPr>
              <a:t> cells have higher speed and leakage, with larger area.</a:t>
            </a:r>
          </a:p>
          <a:p>
            <a:pPr rtl="0" fontAlgn="base"/>
            <a:r>
              <a:rPr lang="en-US" altLang="ko-KR" sz="1200" b="1" i="0" kern="1200" dirty="0">
                <a:solidFill>
                  <a:schemeClr val="tx1"/>
                </a:solidFill>
                <a:effectLst/>
                <a:latin typeface="Times New Roman" pitchFamily="18" charset="0"/>
                <a:ea typeface="+mn-ea"/>
                <a:cs typeface="+mn-cs"/>
              </a:rPr>
              <a:t>[click] </a:t>
            </a:r>
            <a:r>
              <a:rPr lang="en-US" altLang="ko-KR" sz="1200" b="0" i="0" kern="1200" dirty="0">
                <a:solidFill>
                  <a:schemeClr val="tx1"/>
                </a:solidFill>
                <a:effectLst/>
                <a:latin typeface="Times New Roman" pitchFamily="18" charset="0"/>
                <a:ea typeface="+mn-ea"/>
                <a:cs typeface="+mn-cs"/>
              </a:rPr>
              <a:t>The two types of diffusion break have different placement grids with 0.5 CPP (contacted poly pitch) offset  (see the green and purple lines), and there is also a minimum spacing constraint between SDB and DDB cells.  </a:t>
            </a:r>
            <a:br>
              <a:rPr lang="en-US" altLang="ko-KR" sz="1200" b="0" i="0" kern="1200" dirty="0">
                <a:solidFill>
                  <a:schemeClr val="tx1"/>
                </a:solidFill>
                <a:effectLst/>
                <a:latin typeface="Times New Roman" pitchFamily="18" charset="0"/>
                <a:ea typeface="+mn-ea"/>
                <a:cs typeface="+mn-cs"/>
              </a:rPr>
            </a:br>
            <a:endParaRPr lang="en-US" altLang="ko-KR" sz="1200" b="0" i="0" kern="1200" dirty="0">
              <a:solidFill>
                <a:schemeClr val="tx1"/>
              </a:solidFill>
              <a:effectLst/>
              <a:latin typeface="Times New Roman" pitchFamily="18" charset="0"/>
              <a:ea typeface="+mn-ea"/>
              <a:cs typeface="+mn-cs"/>
            </a:endParaRPr>
          </a:p>
          <a:p>
            <a:pPr fontAlgn="base"/>
            <a:r>
              <a:rPr lang="en-US" altLang="ko-KR" sz="1200" b="1" i="0" kern="1200" dirty="0">
                <a:solidFill>
                  <a:schemeClr val="tx1"/>
                </a:solidFill>
                <a:effectLst/>
                <a:latin typeface="Times New Roman" pitchFamily="18" charset="0"/>
                <a:ea typeface="+mn-ea"/>
                <a:cs typeface="+mn-cs"/>
              </a:rPr>
              <a:t>[click]</a:t>
            </a:r>
            <a:r>
              <a:rPr lang="en-US" altLang="ko-KR" sz="1200" b="0" i="0" kern="1200" dirty="0">
                <a:solidFill>
                  <a:schemeClr val="tx1"/>
                </a:solidFill>
                <a:effectLst/>
                <a:latin typeface="Times New Roman" pitchFamily="18" charset="0"/>
                <a:ea typeface="+mn-ea"/>
                <a:cs typeface="+mn-cs"/>
              </a:rPr>
              <a:t> For a given transistor, the </a:t>
            </a:r>
            <a:r>
              <a:rPr lang="en-US" altLang="ko-KR" sz="1200" b="1" i="0" kern="1200" dirty="0">
                <a:solidFill>
                  <a:schemeClr val="tx1"/>
                </a:solidFill>
                <a:effectLst/>
                <a:latin typeface="Times New Roman" pitchFamily="18" charset="0"/>
                <a:ea typeface="+mn-ea"/>
                <a:cs typeface="+mn-cs"/>
              </a:rPr>
              <a:t>2nd DB distance </a:t>
            </a:r>
            <a:r>
              <a:rPr lang="en-US" altLang="ko-KR" sz="1200" b="0" i="0" kern="1200" dirty="0">
                <a:solidFill>
                  <a:schemeClr val="tx1"/>
                </a:solidFill>
                <a:effectLst/>
                <a:latin typeface="Times New Roman" pitchFamily="18" charset="0"/>
                <a:ea typeface="+mn-ea"/>
                <a:cs typeface="+mn-cs"/>
              </a:rPr>
              <a:t>is the distance between the first closest DB to a given transistor, and the second closest DB.</a:t>
            </a:r>
          </a:p>
          <a:p>
            <a:pPr rtl="0" fontAlgn="base"/>
            <a:r>
              <a:rPr lang="en-US" altLang="ko-KR" sz="1200" b="0" i="0" kern="1200" dirty="0">
                <a:solidFill>
                  <a:schemeClr val="tx1"/>
                </a:solidFill>
                <a:effectLst/>
                <a:latin typeface="Times New Roman" pitchFamily="18" charset="0"/>
                <a:ea typeface="+mn-ea"/>
                <a:cs typeface="+mn-cs"/>
              </a:rPr>
              <a:t>This figure illustrates the 2nd DB distance in an SDB-DDB mixed design. For the target device in </a:t>
            </a:r>
            <a:r>
              <a:rPr lang="en-US" altLang="ko-KR" sz="1200" b="1" i="0" kern="1200" dirty="0">
                <a:solidFill>
                  <a:schemeClr val="tx1"/>
                </a:solidFill>
                <a:effectLst/>
                <a:latin typeface="Times New Roman" pitchFamily="18" charset="0"/>
                <a:ea typeface="+mn-ea"/>
                <a:cs typeface="+mn-cs"/>
              </a:rPr>
              <a:t>green</a:t>
            </a:r>
            <a:r>
              <a:rPr lang="en-US" altLang="ko-KR" sz="1200" b="0" i="0" kern="1200" dirty="0">
                <a:solidFill>
                  <a:schemeClr val="tx1"/>
                </a:solidFill>
                <a:effectLst/>
                <a:latin typeface="Times New Roman" pitchFamily="18" charset="0"/>
                <a:ea typeface="+mn-ea"/>
                <a:cs typeface="+mn-cs"/>
              </a:rPr>
              <a:t>, the first DB distance is D1, and the second DB distance is D2.  The challenge we study is that the timing and power of the device in green are both functions of D2. This “second DB effect” applies only to SDB cells. </a:t>
            </a:r>
          </a:p>
        </p:txBody>
      </p:sp>
      <p:sp>
        <p:nvSpPr>
          <p:cNvPr id="4" name="Slide Number Placeholder 3"/>
          <p:cNvSpPr>
            <a:spLocks noGrp="1"/>
          </p:cNvSpPr>
          <p:nvPr>
            <p:ph type="sldNum" sz="quarter" idx="5"/>
          </p:nvPr>
        </p:nvSpPr>
        <p:spPr/>
        <p:txBody>
          <a:bodyPr/>
          <a:lstStyle/>
          <a:p>
            <a:fld id="{584B3332-ADA4-4F2F-96D9-040A8ED782B9}" type="slidenum">
              <a:rPr lang="en-US" smtClean="0"/>
              <a:t>3</a:t>
            </a:fld>
            <a:endParaRPr lang="en-US" dirty="0"/>
          </a:p>
        </p:txBody>
      </p:sp>
    </p:spTree>
    <p:extLst>
      <p:ext uri="{BB962C8B-B14F-4D97-AF65-F5344CB8AC3E}">
        <p14:creationId xmlns:p14="http://schemas.microsoft.com/office/powerpoint/2010/main" val="65344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1" dirty="0"/>
              <a:t>[click]</a:t>
            </a:r>
            <a:r>
              <a:rPr lang="en-US" altLang="ko-KR" dirty="0"/>
              <a:t> In this figure from VTS-2017, we see a Vt shift of PMOS on the left and NMOS on the right (the blue traces), according to 2</a:t>
            </a:r>
            <a:r>
              <a:rPr lang="en-US" altLang="ko-KR" baseline="30000" dirty="0"/>
              <a:t>nd</a:t>
            </a:r>
            <a:r>
              <a:rPr lang="en-US" altLang="ko-KR" dirty="0"/>
              <a:t> DB distance.  The x-axis is 2</a:t>
            </a:r>
            <a:r>
              <a:rPr lang="en-US" altLang="ko-KR" baseline="30000" dirty="0"/>
              <a:t>nd</a:t>
            </a:r>
            <a:r>
              <a:rPr lang="en-US" altLang="ko-KR" dirty="0"/>
              <a:t> DB distance in CPPs, increasing to the right. </a:t>
            </a:r>
            <a:br>
              <a:rPr lang="en-US" altLang="ko-KR" dirty="0"/>
            </a:br>
            <a:r>
              <a:rPr lang="en-US" altLang="ko-KR" b="1" dirty="0"/>
              <a:t>[click]</a:t>
            </a:r>
            <a:r>
              <a:rPr lang="en-US" altLang="ko-KR" dirty="0"/>
              <a:t> Because this effect is not captured in the library model of the cell, devices in silicon will have different characteristics from what is assumed during the signoff analysis.</a:t>
            </a:r>
          </a:p>
          <a:p>
            <a:r>
              <a:rPr lang="en-US" altLang="ko-KR" dirty="0"/>
              <a:t>So: d</a:t>
            </a:r>
            <a:r>
              <a:rPr lang="en-US" altLang="ko-KR" sz="1200" dirty="0"/>
              <a:t>elay and leakage of standard cells </a:t>
            </a:r>
            <a:r>
              <a:rPr lang="en-US" altLang="ko-KR" sz="1200" b="1" dirty="0"/>
              <a:t>will</a:t>
            </a:r>
            <a:r>
              <a:rPr lang="en-US" altLang="ko-KR" sz="1200" dirty="0"/>
              <a:t> </a:t>
            </a:r>
            <a:r>
              <a:rPr lang="en-US" altLang="ko-KR" sz="1200" b="1" dirty="0"/>
              <a:t>change </a:t>
            </a:r>
            <a:r>
              <a:rPr lang="en-US" altLang="ko-KR" dirty="0"/>
              <a:t>according to</a:t>
            </a:r>
            <a:r>
              <a:rPr lang="en-US" altLang="ko-KR" sz="1200" dirty="0"/>
              <a:t> 2</a:t>
            </a:r>
            <a:r>
              <a:rPr lang="en-US" altLang="ko-KR" sz="1200" baseline="30000" dirty="0"/>
              <a:t>nd</a:t>
            </a:r>
            <a:r>
              <a:rPr lang="en-US" altLang="ko-KR" sz="1200" dirty="0"/>
              <a:t> DB distance. </a:t>
            </a:r>
          </a:p>
          <a:p>
            <a:endParaRPr lang="en-US" altLang="ko-KR" sz="1200" dirty="0"/>
          </a:p>
          <a:p>
            <a:r>
              <a:rPr lang="en-US" altLang="ko-KR" sz="1200" dirty="0"/>
              <a:t>[2:54]</a:t>
            </a:r>
            <a:endParaRPr lang="ko-KR" altLang="en-US" dirty="0"/>
          </a:p>
        </p:txBody>
      </p:sp>
      <p:sp>
        <p:nvSpPr>
          <p:cNvPr id="4" name="슬라이드 번호 개체 틀 3"/>
          <p:cNvSpPr>
            <a:spLocks noGrp="1"/>
          </p:cNvSpPr>
          <p:nvPr>
            <p:ph type="sldNum" sz="quarter" idx="5"/>
          </p:nvPr>
        </p:nvSpPr>
        <p:spPr/>
        <p:txBody>
          <a:bodyPr/>
          <a:lstStyle/>
          <a:p>
            <a:fld id="{584B3332-ADA4-4F2F-96D9-040A8ED782B9}" type="slidenum">
              <a:rPr lang="en-US" smtClean="0"/>
              <a:t>4</a:t>
            </a:fld>
            <a:endParaRPr lang="en-US" dirty="0"/>
          </a:p>
        </p:txBody>
      </p:sp>
    </p:spTree>
    <p:extLst>
      <p:ext uri="{BB962C8B-B14F-4D97-AF65-F5344CB8AC3E}">
        <p14:creationId xmlns:p14="http://schemas.microsoft.com/office/powerpoint/2010/main" val="1931637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improve quality of the </a:t>
            </a:r>
            <a:r>
              <a:rPr lang="en-US" dirty="0" err="1"/>
              <a:t>tapeout</a:t>
            </a:r>
            <a:r>
              <a:rPr lang="en-US" dirty="0"/>
              <a:t> by improving model to hardware correlation.</a:t>
            </a:r>
          </a:p>
          <a:p>
            <a:r>
              <a:rPr lang="en-US" baseline="0" dirty="0"/>
              <a:t>[Since 2</a:t>
            </a:r>
            <a:r>
              <a:rPr lang="en-US" baseline="30000" dirty="0"/>
              <a:t>nd</a:t>
            </a:r>
            <a:r>
              <a:rPr lang="en-US" baseline="0" dirty="0"/>
              <a:t> DB distance can be seen as the adjacent SDB cell width.]</a:t>
            </a:r>
          </a:p>
          <a:p>
            <a:r>
              <a:rPr lang="en-US" sz="1200" b="0" i="0" kern="1200" dirty="0">
                <a:solidFill>
                  <a:schemeClr val="tx1"/>
                </a:solidFill>
                <a:effectLst/>
                <a:latin typeface="+mn-lt"/>
                <a:ea typeface="+mn-ea"/>
                <a:cs typeface="+mn-cs"/>
              </a:rPr>
              <a:t>In a motivating study, here are 8 cases that use different types of filler cell, and different types of standard cells.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[click]</a:t>
            </a:r>
            <a:r>
              <a:rPr lang="en-US" baseline="0" dirty="0"/>
              <a:t> </a:t>
            </a:r>
            <a:r>
              <a:rPr lang="en-US" sz="1200" b="0" i="0" kern="1200" dirty="0">
                <a:solidFill>
                  <a:schemeClr val="tx1"/>
                </a:solidFill>
                <a:effectLst/>
                <a:latin typeface="+mn-lt"/>
                <a:ea typeface="+mn-ea"/>
                <a:cs typeface="+mn-cs"/>
              </a:rPr>
              <a:t>In each column: hold slack, setup slack, leakage – the left value is with generic library models. The right value is with </a:t>
            </a:r>
            <a:r>
              <a:rPr lang="en-US" baseline="0" dirty="0"/>
              <a:t>timing and power models that are properly </a:t>
            </a:r>
            <a:r>
              <a:rPr lang="en-US" baseline="0" dirty="0" err="1"/>
              <a:t>derated</a:t>
            </a:r>
            <a:r>
              <a:rPr lang="en-US" baseline="0" dirty="0"/>
              <a:t> for the 2</a:t>
            </a:r>
            <a:r>
              <a:rPr lang="en-US" baseline="30000" dirty="0"/>
              <a:t>nd</a:t>
            </a:r>
            <a:r>
              <a:rPr lang="en-US" baseline="0" dirty="0"/>
              <a:t> DB effect. </a:t>
            </a:r>
            <a:r>
              <a:rPr lang="en-US" b="1" baseline="0" dirty="0"/>
              <a:t>[click]</a:t>
            </a:r>
            <a:r>
              <a:rPr lang="en-US" baseline="0" dirty="0"/>
              <a:t> We see that 8.8% to 144.4% </a:t>
            </a:r>
            <a:r>
              <a:rPr lang="en-US" b="1" baseline="0" dirty="0"/>
              <a:t>leakage surprise </a:t>
            </a:r>
            <a:r>
              <a:rPr lang="en-US" baseline="0" dirty="0"/>
              <a:t>is caused by 2</a:t>
            </a:r>
            <a:r>
              <a:rPr lang="en-US" baseline="30000" dirty="0"/>
              <a:t>nd</a:t>
            </a:r>
            <a:r>
              <a:rPr lang="en-US" baseline="0" dirty="0"/>
              <a:t> DB effect.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In other words, if you sign off your block with this </a:t>
            </a:r>
            <a:r>
              <a:rPr lang="en-US" b="1" baseline="0" dirty="0"/>
              <a:t>left</a:t>
            </a:r>
            <a:r>
              <a:rPr lang="en-US" baseline="0" dirty="0"/>
              <a:t> value of leakage power, it is actually expected to have up to 144.4% more leakage as given by the </a:t>
            </a:r>
            <a:r>
              <a:rPr lang="en-US" b="1" baseline="0" dirty="0"/>
              <a:t>right</a:t>
            </a:r>
            <a:r>
              <a:rPr lang="en-US" baseline="0" dirty="0"/>
              <a:t> value.</a:t>
            </a:r>
          </a:p>
          <a:p>
            <a:r>
              <a:rPr lang="en-US" b="1" baseline="0" dirty="0"/>
              <a:t>[click]</a:t>
            </a:r>
            <a:r>
              <a:rPr lang="en-US" baseline="0" dirty="0"/>
              <a:t> In this work, we study design impacts of the 2nd DB effect for designs using only SDB cells and both SDB and DDB cells. </a:t>
            </a:r>
            <a:r>
              <a:rPr lang="en-US" b="1" baseline="0" dirty="0"/>
              <a:t>[click]</a:t>
            </a:r>
            <a:r>
              <a:rPr lang="en-US" baseline="0" dirty="0"/>
              <a:t> We also propose a 2nd DB-aware leakage optimization and placement methodology which honors the placement grid for each DB and a specified minimum spacing constraint between SDB and DDB cells. </a:t>
            </a:r>
            <a:r>
              <a:rPr lang="en-US" b="1" baseline="0" dirty="0"/>
              <a:t>[click]</a:t>
            </a:r>
            <a:r>
              <a:rPr lang="en-US" baseline="0" dirty="0"/>
              <a:t> We achieve 80% leakage recovery on average without changing design performance. </a:t>
            </a:r>
          </a:p>
          <a:p>
            <a:endParaRPr lang="en-US" baseline="0" dirty="0"/>
          </a:p>
          <a:p>
            <a:r>
              <a:rPr lang="en-US" baseline="0" dirty="0"/>
              <a:t>[4:36]</a:t>
            </a:r>
          </a:p>
          <a:p>
            <a:endParaRPr lang="en-US" dirty="0"/>
          </a:p>
        </p:txBody>
      </p:sp>
      <p:sp>
        <p:nvSpPr>
          <p:cNvPr id="4" name="Slide Number Placeholder 3"/>
          <p:cNvSpPr>
            <a:spLocks noGrp="1"/>
          </p:cNvSpPr>
          <p:nvPr>
            <p:ph type="sldNum" sz="quarter" idx="5"/>
          </p:nvPr>
        </p:nvSpPr>
        <p:spPr/>
        <p:txBody>
          <a:bodyPr/>
          <a:lstStyle/>
          <a:p>
            <a:fld id="{584B3332-ADA4-4F2F-96D9-040A8ED782B9}" type="slidenum">
              <a:rPr lang="en-US" smtClean="0"/>
              <a:t>5</a:t>
            </a:fld>
            <a:endParaRPr lang="en-US" dirty="0"/>
          </a:p>
        </p:txBody>
      </p:sp>
    </p:spTree>
    <p:extLst>
      <p:ext uri="{BB962C8B-B14F-4D97-AF65-F5344CB8AC3E}">
        <p14:creationId xmlns:p14="http://schemas.microsoft.com/office/powerpoint/2010/main" val="184539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will describe our 2</a:t>
            </a:r>
            <a:r>
              <a:rPr lang="en-US" baseline="30000" dirty="0"/>
              <a:t>nd</a:t>
            </a:r>
            <a:r>
              <a:rPr lang="en-US" dirty="0"/>
              <a:t> DB-aware leakage optimization and detailed placement.</a:t>
            </a:r>
          </a:p>
          <a:p>
            <a:endParaRPr lang="en-US" dirty="0"/>
          </a:p>
        </p:txBody>
      </p:sp>
      <p:sp>
        <p:nvSpPr>
          <p:cNvPr id="4" name="Slide Number Placeholder 3"/>
          <p:cNvSpPr>
            <a:spLocks noGrp="1"/>
          </p:cNvSpPr>
          <p:nvPr>
            <p:ph type="sldNum" sz="quarter" idx="5"/>
          </p:nvPr>
        </p:nvSpPr>
        <p:spPr/>
        <p:txBody>
          <a:bodyPr/>
          <a:lstStyle/>
          <a:p>
            <a:fld id="{584B3332-ADA4-4F2F-96D9-040A8ED782B9}" type="slidenum">
              <a:rPr lang="en-US" smtClean="0"/>
              <a:t>6</a:t>
            </a:fld>
            <a:endParaRPr lang="en-US" dirty="0"/>
          </a:p>
        </p:txBody>
      </p:sp>
    </p:spTree>
    <p:extLst>
      <p:ext uri="{BB962C8B-B14F-4D97-AF65-F5344CB8AC3E}">
        <p14:creationId xmlns:p14="http://schemas.microsoft.com/office/powerpoint/2010/main" val="18008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problem, </a:t>
            </a:r>
          </a:p>
          <a:p>
            <a:r>
              <a:rPr lang="en-US" b="1" baseline="0" dirty="0"/>
              <a:t>[click]</a:t>
            </a:r>
            <a:r>
              <a:rPr lang="en-US" baseline="0" dirty="0"/>
              <a:t> the input </a:t>
            </a:r>
            <a:r>
              <a:rPr lang="en-US" sz="1200" baseline="0" dirty="0">
                <a:solidFill>
                  <a:sysClr val="windowText" lastClr="000000"/>
                </a:solidFill>
              </a:rPr>
              <a:t>is</a:t>
            </a:r>
            <a:r>
              <a:rPr lang="en-US" sz="1200" dirty="0">
                <a:solidFill>
                  <a:sysClr val="windowText" lastClr="000000"/>
                </a:solidFill>
              </a:rPr>
              <a:t> an post-P&amp;R database from a commercial tool. We swap the cells and perturb the placement to minimize leakage power, with 2</a:t>
            </a:r>
            <a:r>
              <a:rPr lang="en-US" sz="1200" baseline="30000" dirty="0">
                <a:solidFill>
                  <a:sysClr val="windowText" lastClr="000000"/>
                </a:solidFill>
              </a:rPr>
              <a:t>nd</a:t>
            </a:r>
            <a:r>
              <a:rPr lang="en-US" sz="1200" dirty="0">
                <a:solidFill>
                  <a:sysClr val="windowText" lastClr="000000"/>
                </a:solidFill>
              </a:rPr>
              <a:t> DB awareness. </a:t>
            </a:r>
            <a:r>
              <a:rPr lang="en-US" sz="1200" b="1" dirty="0">
                <a:solidFill>
                  <a:sysClr val="windowText" lastClr="000000"/>
                </a:solidFill>
              </a:rPr>
              <a:t>[click]</a:t>
            </a:r>
            <a:r>
              <a:rPr lang="en-US" sz="1200" dirty="0">
                <a:solidFill>
                  <a:sysClr val="windowText" lastClr="000000"/>
                </a:solidFill>
              </a:rPr>
              <a:t> </a:t>
            </a:r>
            <a:r>
              <a:rPr lang="en-US" baseline="0" dirty="0"/>
              <a:t>The output is a design that has been optimized </a:t>
            </a:r>
            <a:r>
              <a:rPr lang="en-US" b="1" baseline="0" dirty="0"/>
              <a:t>with</a:t>
            </a:r>
            <a:r>
              <a:rPr lang="en-US" baseline="0" dirty="0"/>
              <a:t> </a:t>
            </a:r>
            <a:r>
              <a:rPr lang="en-US" b="1" baseline="0" dirty="0"/>
              <a:t>2</a:t>
            </a:r>
            <a:r>
              <a:rPr lang="en-US" b="1" baseline="30000" dirty="0"/>
              <a:t>nd</a:t>
            </a:r>
            <a:r>
              <a:rPr lang="en-US" b="1" baseline="0" dirty="0"/>
              <a:t> DB awareness.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[click] </a:t>
            </a:r>
            <a:r>
              <a:rPr lang="en-US" baseline="0" dirty="0"/>
              <a:t>In this cartoon, </a:t>
            </a:r>
            <a:r>
              <a:rPr lang="en-US" b="1" baseline="0" dirty="0"/>
              <a:t>2</a:t>
            </a:r>
            <a:r>
              <a:rPr lang="en-US" b="1" baseline="30000" dirty="0"/>
              <a:t>nd</a:t>
            </a:r>
            <a:r>
              <a:rPr lang="en-US" b="1" baseline="0" dirty="0"/>
              <a:t> DB-aware timing analysis </a:t>
            </a:r>
            <a:r>
              <a:rPr lang="en-US" baseline="0" dirty="0"/>
              <a:t>reports more leakage but better slack than the designer had thought based on his or her original 2</a:t>
            </a:r>
            <a:r>
              <a:rPr lang="en-US" baseline="30000" dirty="0"/>
              <a:t>nd</a:t>
            </a:r>
            <a:r>
              <a:rPr lang="en-US" baseline="0" dirty="0"/>
              <a:t> </a:t>
            </a:r>
            <a:r>
              <a:rPr lang="en-US" b="1" baseline="0" dirty="0"/>
              <a:t>DB-unaware analysis</a:t>
            </a:r>
            <a:r>
              <a:rPr lang="en-US" baseline="0" dirty="0"/>
              <a:t>. That’s the black arrow. </a:t>
            </a:r>
            <a:r>
              <a:rPr lang="en-US" sz="1200" b="0" i="0" kern="1200" dirty="0">
                <a:solidFill>
                  <a:schemeClr val="tx1"/>
                </a:solidFill>
                <a:effectLst/>
                <a:latin typeface="+mn-lt"/>
                <a:ea typeface="+mn-ea"/>
                <a:cs typeface="+mn-cs"/>
              </a:rPr>
              <a:t>Our goal in the red arrow  is to recover  leakage surprise caused by </a:t>
            </a:r>
            <a:r>
              <a:rPr lang="en-US" baseline="0" dirty="0"/>
              <a:t>2</a:t>
            </a:r>
            <a:r>
              <a:rPr lang="en-US" baseline="30000" dirty="0"/>
              <a:t>nd</a:t>
            </a:r>
            <a:r>
              <a:rPr lang="en-US" baseline="0" dirty="0"/>
              <a:t> DB effect without timing degradation.</a:t>
            </a:r>
          </a:p>
          <a:p>
            <a:endParaRPr lang="en-US" baseline="0" dirty="0"/>
          </a:p>
          <a:p>
            <a:r>
              <a:rPr lang="en-US" b="1" baseline="0" dirty="0"/>
              <a:t>[click] </a:t>
            </a:r>
            <a:r>
              <a:rPr lang="en-US" baseline="0" dirty="0"/>
              <a:t>We do cell relocation, gate sizing, Vt swapping and DB swapping.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dirty="0"/>
              <a:t> This figure illustrates relocation and sizing. D2_c1 in green denotes the 2</a:t>
            </a:r>
            <a:r>
              <a:rPr lang="en-US" baseline="30000" dirty="0"/>
              <a:t>nd</a:t>
            </a:r>
            <a:r>
              <a:rPr lang="en-US" dirty="0"/>
              <a:t> DB distance of cell C1 and D2_c2 in red denotes the 2</a:t>
            </a:r>
            <a:r>
              <a:rPr lang="en-US" baseline="30000" dirty="0"/>
              <a:t>nd</a:t>
            </a:r>
            <a:r>
              <a:rPr lang="en-US" dirty="0"/>
              <a:t> DB distance of cell C2. When C2 is moved to the right, the 2</a:t>
            </a:r>
            <a:r>
              <a:rPr lang="en-US" baseline="30000" dirty="0"/>
              <a:t>nd</a:t>
            </a:r>
            <a:r>
              <a:rPr lang="en-US" dirty="0"/>
              <a:t> DB distances of both C1 and C2 will be decreased. Also, when C2 is downsized, the 2</a:t>
            </a:r>
            <a:r>
              <a:rPr lang="en-US" baseline="30000" dirty="0"/>
              <a:t>nd</a:t>
            </a:r>
            <a:r>
              <a:rPr lang="en-US" dirty="0"/>
              <a:t> DB distance of C1 will be decreased. This means that we need to care about the 2</a:t>
            </a:r>
            <a:r>
              <a:rPr lang="en-US" baseline="30000" dirty="0"/>
              <a:t>nd</a:t>
            </a:r>
            <a:r>
              <a:rPr lang="en-US" dirty="0"/>
              <a:t> DB effect for </a:t>
            </a:r>
            <a:r>
              <a:rPr lang="en-US" b="1" dirty="0"/>
              <a:t>neighboring</a:t>
            </a:r>
            <a:r>
              <a:rPr lang="en-US" dirty="0"/>
              <a:t> cells when we size or swap a given cell.</a:t>
            </a:r>
          </a:p>
          <a:p>
            <a:endParaRPr lang="en-US" baseline="0" dirty="0"/>
          </a:p>
          <a:p>
            <a:r>
              <a:rPr lang="en-US" b="1" baseline="0" dirty="0"/>
              <a:t>[click]</a:t>
            </a:r>
            <a:r>
              <a:rPr lang="en-US" baseline="0" dirty="0"/>
              <a:t> There are four constraints in our formulation, no TNS degradation, the cell non-overlapping constraint, grid-based placement for each DB and a spacing constraint between SDB and DDB.</a:t>
            </a:r>
          </a:p>
          <a:p>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584B3332-ADA4-4F2F-96D9-040A8ED782B9}" type="slidenum">
              <a:rPr lang="en-US" smtClean="0"/>
              <a:t>7</a:t>
            </a:fld>
            <a:endParaRPr lang="en-US" dirty="0"/>
          </a:p>
        </p:txBody>
      </p:sp>
    </p:spTree>
    <p:extLst>
      <p:ext uri="{BB962C8B-B14F-4D97-AF65-F5344CB8AC3E}">
        <p14:creationId xmlns:p14="http://schemas.microsoft.com/office/powerpoint/2010/main" val="15281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Our overall flow has several steps.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[click] </a:t>
            </a:r>
            <a:r>
              <a:rPr lang="en-US" b="0" dirty="0"/>
              <a:t>The input is an </a:t>
            </a:r>
            <a:r>
              <a:rPr lang="en-US" dirty="0"/>
              <a:t>post-routed design from a commercial P&amp;R tool, without 2</a:t>
            </a:r>
            <a:r>
              <a:rPr lang="en-US" baseline="30000" dirty="0"/>
              <a:t>nd</a:t>
            </a:r>
            <a:r>
              <a:rPr lang="en-US" dirty="0"/>
              <a:t> DB-awareness, and </a:t>
            </a:r>
            <a:r>
              <a:rPr lang="en-US" b="1" dirty="0"/>
              <a:t>[click] </a:t>
            </a:r>
            <a:r>
              <a:rPr lang="en-US" dirty="0"/>
              <a:t>we perform our optimization with </a:t>
            </a:r>
            <a:r>
              <a:rPr lang="en-US" dirty="0" err="1"/>
              <a:t>i_max</a:t>
            </a:r>
            <a:r>
              <a:rPr lang="en-US" dirty="0"/>
              <a:t> iterations as shown in the red box.</a:t>
            </a:r>
            <a:r>
              <a:rPr lang="en-US" sz="1200" b="0" i="0" kern="1200" dirty="0">
                <a:solidFill>
                  <a:schemeClr val="tx1"/>
                </a:solidFill>
                <a:effectLst/>
                <a:latin typeface="+mn-lt"/>
                <a:ea typeface="+mn-ea"/>
                <a:cs typeface="+mn-cs"/>
              </a:rPr>
              <a:t> I’ll explain details of our optimization in the next slides.</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[click] </a:t>
            </a:r>
            <a:r>
              <a:rPr lang="en-US" dirty="0"/>
              <a:t>And then, we do incremental routing </a:t>
            </a:r>
            <a:r>
              <a:rPr lang="en-US" b="0" dirty="0"/>
              <a:t>and</a:t>
            </a:r>
            <a:r>
              <a:rPr lang="en-US" dirty="0"/>
              <a:t> Vt swapping to recover timing degradation from routing changes.</a:t>
            </a:r>
          </a:p>
          <a:p>
            <a:r>
              <a:rPr lang="en-US" b="1" dirty="0"/>
              <a:t>[click] </a:t>
            </a:r>
            <a:r>
              <a:rPr lang="en-US" dirty="0"/>
              <a:t>The output of our flow is an optimized design with 2</a:t>
            </a:r>
            <a:r>
              <a:rPr lang="en-US" baseline="30000" dirty="0"/>
              <a:t>nd</a:t>
            </a:r>
            <a:r>
              <a:rPr lang="en-US" dirty="0"/>
              <a:t> DB-awareness.</a:t>
            </a:r>
            <a:endParaRPr lang="en-US" b="1" dirty="0"/>
          </a:p>
          <a:p>
            <a:endParaRPr lang="en-US" b="1" dirty="0"/>
          </a:p>
          <a:p>
            <a:r>
              <a:rPr lang="en-US" dirty="0"/>
              <a:t>[A commercial tool doesn’t understand 2</a:t>
            </a:r>
            <a:r>
              <a:rPr lang="en-US" baseline="30000" dirty="0"/>
              <a:t>nd</a:t>
            </a:r>
            <a:r>
              <a:rPr lang="en-US" dirty="0"/>
              <a:t> DB-awareness. This optimized input from a commercial tool is 2</a:t>
            </a:r>
            <a:r>
              <a:rPr lang="en-US" baseline="30000" dirty="0"/>
              <a:t>nd</a:t>
            </a:r>
            <a:r>
              <a:rPr lang="en-US" dirty="0"/>
              <a:t> DB-unaware. ]</a:t>
            </a:r>
          </a:p>
          <a:p>
            <a:endParaRPr lang="en-US" dirty="0"/>
          </a:p>
          <a:p>
            <a:r>
              <a:rPr lang="en-US" b="1" dirty="0"/>
              <a:t>[The red box indicates our flow and the remaining part is performed by a commercial tool.]</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84B3332-ADA4-4F2F-96D9-040A8ED782B9}" type="slidenum">
              <a:rPr lang="en-US" smtClean="0"/>
              <a:t>8</a:t>
            </a:fld>
            <a:endParaRPr lang="en-US" dirty="0"/>
          </a:p>
        </p:txBody>
      </p:sp>
    </p:spTree>
    <p:extLst>
      <p:ext uri="{BB962C8B-B14F-4D97-AF65-F5344CB8AC3E}">
        <p14:creationId xmlns:p14="http://schemas.microsoft.com/office/powerpoint/2010/main" val="266716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a:t>
            </a:r>
            <a:r>
              <a:rPr lang="en-US" b="1" baseline="0" dirty="0"/>
              <a:t> slide explains our cell relocation, which is Algorithm 1 in the paper.</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[click]</a:t>
            </a:r>
            <a:r>
              <a:rPr lang="en-US" b="0" dirty="0"/>
              <a:t> First, we build a candidate move list. </a:t>
            </a:r>
            <a:r>
              <a:rPr lang="en-US" dirty="0"/>
              <a:t>For all the combinational cells in the design, </a:t>
            </a:r>
            <a:r>
              <a:rPr lang="en-US" altLang="ko-KR" sz="1200" b="0" i="0" kern="1200" dirty="0">
                <a:solidFill>
                  <a:schemeClr val="tx1"/>
                </a:solidFill>
                <a:effectLst/>
                <a:latin typeface="+mn-lt"/>
                <a:ea typeface="+mn-ea"/>
                <a:cs typeface="+mn-cs"/>
              </a:rPr>
              <a:t>we find a best candidate move according to the leakage reduction. Here, we </a:t>
            </a:r>
            <a:r>
              <a:rPr lang="en-US" baseline="0" dirty="0"/>
              <a:t>consider </a:t>
            </a:r>
            <a:r>
              <a:rPr lang="en-US" altLang="ko-KR" sz="1200" dirty="0"/>
              <a:t>2</a:t>
            </a:r>
            <a:r>
              <a:rPr lang="en-US" altLang="ko-KR" sz="1200" baseline="30000" dirty="0"/>
              <a:t>nd</a:t>
            </a:r>
            <a:r>
              <a:rPr lang="en-US" altLang="ko-KR" sz="1200" dirty="0"/>
              <a:t> distance changes for neighboring cells as well.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[click] </a:t>
            </a:r>
            <a:r>
              <a:rPr lang="en-US" dirty="0"/>
              <a:t>This figure is a reminder of our two-cell example: When cell C2 is shifted to the right, the 2</a:t>
            </a:r>
            <a:r>
              <a:rPr lang="en-US" baseline="30000" dirty="0"/>
              <a:t>nd</a:t>
            </a:r>
            <a:r>
              <a:rPr lang="en-US" dirty="0"/>
              <a:t> DB distance </a:t>
            </a:r>
            <a:r>
              <a:rPr lang="en-US" b="1" dirty="0"/>
              <a:t>decreases</a:t>
            </a:r>
            <a:r>
              <a:rPr lang="en-US" dirty="0"/>
              <a:t> for </a:t>
            </a:r>
            <a:r>
              <a:rPr lang="en-US" b="1" dirty="0"/>
              <a:t>BOTH </a:t>
            </a:r>
            <a:r>
              <a:rPr lang="en-US" b="0" dirty="0"/>
              <a:t>C1 and C2.  So, this could be a good move to make.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We greedily commit the best move with the highest leakage reduction as long as there is no TNS degradation and the placement is legal.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[D2_c1 is the 2</a:t>
            </a:r>
            <a:r>
              <a:rPr lang="en-US" baseline="30000" dirty="0"/>
              <a:t>nd</a:t>
            </a:r>
            <a:r>
              <a:rPr lang="en-US" dirty="0"/>
              <a:t> DB distance of cell c1 and D2_c2 is the 2</a:t>
            </a:r>
            <a:r>
              <a:rPr lang="en-US" baseline="30000" dirty="0"/>
              <a:t>nd</a:t>
            </a:r>
            <a:r>
              <a:rPr lang="en-US" dirty="0"/>
              <a:t> DB distance of cell c2]</a:t>
            </a:r>
          </a:p>
          <a:p>
            <a:endParaRPr lang="en-US" baseline="0" dirty="0"/>
          </a:p>
          <a:p>
            <a:endParaRPr lang="en-US" dirty="0"/>
          </a:p>
        </p:txBody>
      </p:sp>
      <p:sp>
        <p:nvSpPr>
          <p:cNvPr id="4" name="Slide Number Placeholder 3"/>
          <p:cNvSpPr>
            <a:spLocks noGrp="1"/>
          </p:cNvSpPr>
          <p:nvPr>
            <p:ph type="sldNum" sz="quarter" idx="5"/>
          </p:nvPr>
        </p:nvSpPr>
        <p:spPr/>
        <p:txBody>
          <a:bodyPr/>
          <a:lstStyle/>
          <a:p>
            <a:fld id="{584B3332-ADA4-4F2F-96D9-040A8ED782B9}" type="slidenum">
              <a:rPr lang="en-US" smtClean="0"/>
              <a:t>9</a:t>
            </a:fld>
            <a:endParaRPr lang="en-US" dirty="0"/>
          </a:p>
        </p:txBody>
      </p:sp>
    </p:spTree>
    <p:extLst>
      <p:ext uri="{BB962C8B-B14F-4D97-AF65-F5344CB8AC3E}">
        <p14:creationId xmlns:p14="http://schemas.microsoft.com/office/powerpoint/2010/main" val="9837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685800" y="1900237"/>
            <a:ext cx="7772400" cy="1143000"/>
          </a:xfrm>
        </p:spPr>
        <p:txBody>
          <a:bodyPr/>
          <a:lstStyle>
            <a:lvl1pPr algn="ctr">
              <a:defRPr sz="4000">
                <a:solidFill>
                  <a:schemeClr val="tx2"/>
                </a:solidFill>
              </a:defRPr>
            </a:lvl1pPr>
          </a:lstStyle>
          <a:p>
            <a:r>
              <a:rPr lang="en-US" altLang="ko-KR" dirty="0"/>
              <a:t>Click to edit Master title style</a:t>
            </a:r>
          </a:p>
        </p:txBody>
      </p:sp>
      <p:sp>
        <p:nvSpPr>
          <p:cNvPr id="959491" name="Rectangle 3"/>
          <p:cNvSpPr>
            <a:spLocks noGrp="1" noChangeArrowheads="1"/>
          </p:cNvSpPr>
          <p:nvPr>
            <p:ph type="subTitle" idx="1"/>
          </p:nvPr>
        </p:nvSpPr>
        <p:spPr>
          <a:xfrm>
            <a:off x="1276350" y="4191000"/>
            <a:ext cx="6400800" cy="1752600"/>
          </a:xfrm>
        </p:spPr>
        <p:txBody>
          <a:bodyPr/>
          <a:lstStyle>
            <a:lvl1pPr marL="0" indent="0" algn="ctr">
              <a:lnSpc>
                <a:spcPct val="95000"/>
              </a:lnSpc>
              <a:buFontTx/>
              <a:buNone/>
              <a:defRPr sz="2400" b="1"/>
            </a:lvl1pPr>
          </a:lstStyle>
          <a:p>
            <a:r>
              <a:rPr lang="en-US" altLang="ko-KR" dirty="0"/>
              <a:t>Click to edit Master subtitle style</a:t>
            </a:r>
          </a:p>
        </p:txBody>
      </p:sp>
      <p:sp>
        <p:nvSpPr>
          <p:cNvPr id="4" name="Line 18"/>
          <p:cNvSpPr>
            <a:spLocks noChangeShapeType="1"/>
          </p:cNvSpPr>
          <p:nvPr/>
        </p:nvSpPr>
        <p:spPr bwMode="auto">
          <a:xfrm flipV="1">
            <a:off x="163513" y="3962400"/>
            <a:ext cx="8845550" cy="0"/>
          </a:xfrm>
          <a:prstGeom prst="line">
            <a:avLst/>
          </a:prstGeom>
          <a:noFill/>
          <a:ln w="57150">
            <a:solidFill>
              <a:srgbClr val="C00000"/>
            </a:solidFill>
            <a:round/>
            <a:headEnd/>
            <a:tailEnd/>
          </a:ln>
        </p:spPr>
        <p:txBody>
          <a:bodyPr wrap="none" anchor="ctr"/>
          <a:lstStyle/>
          <a:p>
            <a:pPr>
              <a:defRPr/>
            </a:pPr>
            <a:endParaRPr lang="en-US">
              <a:solidFill>
                <a:prstClr val="black"/>
              </a:solidFill>
              <a:latin typeface="Tahoma"/>
            </a:endParaRPr>
          </a:p>
        </p:txBody>
      </p:sp>
    </p:spTree>
    <p:extLst>
      <p:ext uri="{BB962C8B-B14F-4D97-AF65-F5344CB8AC3E}">
        <p14:creationId xmlns:p14="http://schemas.microsoft.com/office/powerpoint/2010/main" val="31025339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44463"/>
            <a:ext cx="2212975" cy="6542087"/>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161925" y="144463"/>
            <a:ext cx="6486525" cy="6542087"/>
          </a:xfrm>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41829820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accent1">
                    <a:lumMod val="50000"/>
                  </a:schemeClr>
                </a:solidFill>
                <a:latin typeface="Arial" panose="020B0604020202020204" pitchFamily="34" charset="0"/>
                <a:cs typeface="Arial" pitchFamily="34" charset="0"/>
              </a:defRPr>
            </a:lvl1pPr>
          </a:lstStyle>
          <a:p>
            <a:r>
              <a:rPr lang="en-US" altLang="ko-KR" dirty="0"/>
              <a:t>Click to edit Master title style</a:t>
            </a:r>
            <a:endParaRPr lang="ko-KR" altLang="en-US" dirty="0"/>
          </a:p>
        </p:txBody>
      </p:sp>
      <p:sp>
        <p:nvSpPr>
          <p:cNvPr id="3" name="Content Placeholder 2"/>
          <p:cNvSpPr>
            <a:spLocks noGrp="1"/>
          </p:cNvSpPr>
          <p:nvPr>
            <p:ph idx="1"/>
          </p:nvPr>
        </p:nvSpPr>
        <p:spPr>
          <a:xfrm>
            <a:off x="171450" y="838200"/>
            <a:ext cx="8836025" cy="5562601"/>
          </a:xfrm>
        </p:spPr>
        <p:txBody>
          <a:bodyPr/>
          <a:lstStyle>
            <a:lvl1pPr>
              <a:buClr>
                <a:srgbClr val="C00000"/>
              </a:buClr>
              <a:defRPr sz="3000">
                <a:latin typeface="Arial" panose="020B0604020202020204" pitchFamily="34" charset="0"/>
                <a:cs typeface="Arial" panose="020B0604020202020204" pitchFamily="34" charset="0"/>
              </a:defRPr>
            </a:lvl1pPr>
            <a:lvl2pPr marL="573088" indent="-290513">
              <a:buClr>
                <a:srgbClr val="C00000"/>
              </a:buClr>
              <a:defRPr sz="2800">
                <a:latin typeface="Arial" panose="020B0604020202020204" pitchFamily="34" charset="0"/>
                <a:cs typeface="Arial" panose="020B0604020202020204" pitchFamily="34" charset="0"/>
              </a:defRPr>
            </a:lvl2pPr>
            <a:lvl3pPr marL="803275" indent="-230188">
              <a:buClr>
                <a:srgbClr val="C00000"/>
              </a:buClr>
              <a:defRPr sz="2600">
                <a:latin typeface="Arial" panose="020B0604020202020204" pitchFamily="34" charset="0"/>
                <a:cs typeface="Arial" panose="020B0604020202020204" pitchFamily="34" charset="0"/>
              </a:defRPr>
            </a:lvl3pPr>
            <a:lvl4pPr marL="1025525" indent="-222250">
              <a:buClr>
                <a:srgbClr val="C00000"/>
              </a:buClr>
              <a:buFont typeface="Arial" pitchFamily="34" charset="0"/>
              <a:buChar char="•"/>
              <a:defRPr>
                <a:latin typeface="Arial" panose="020B0604020202020204" pitchFamily="34" charset="0"/>
                <a:cs typeface="Arial" panose="020B0604020202020204" pitchFamily="34" charset="0"/>
              </a:defRPr>
            </a:lvl4pPr>
            <a:lvl5pPr marL="1255713" indent="-230188">
              <a:defRPr>
                <a:latin typeface="Arial" panose="020B0604020202020204" pitchFamily="34" charset="0"/>
                <a:cs typeface="Arial" panose="020B060402020202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13505786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a:t>Click to edit Master text styles</a:t>
            </a:r>
          </a:p>
        </p:txBody>
      </p:sp>
    </p:spTree>
    <p:extLst>
      <p:ext uri="{BB962C8B-B14F-4D97-AF65-F5344CB8AC3E}">
        <p14:creationId xmlns:p14="http://schemas.microsoft.com/office/powerpoint/2010/main" val="6735719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Click to edit Master title style</a:t>
            </a:r>
            <a:endParaRPr lang="ko-KR" altLang="en-US" dirty="0"/>
          </a:p>
        </p:txBody>
      </p:sp>
      <p:sp>
        <p:nvSpPr>
          <p:cNvPr id="3" name="Content Placeholder 2"/>
          <p:cNvSpPr>
            <a:spLocks noGrp="1"/>
          </p:cNvSpPr>
          <p:nvPr>
            <p:ph sz="half" idx="1"/>
          </p:nvPr>
        </p:nvSpPr>
        <p:spPr>
          <a:xfrm>
            <a:off x="171450" y="801688"/>
            <a:ext cx="4341813" cy="5884862"/>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4" name="Content Placeholder 3"/>
          <p:cNvSpPr>
            <a:spLocks noGrp="1"/>
          </p:cNvSpPr>
          <p:nvPr>
            <p:ph sz="half" idx="2"/>
          </p:nvPr>
        </p:nvSpPr>
        <p:spPr>
          <a:xfrm>
            <a:off x="4665663" y="801688"/>
            <a:ext cx="4341812" cy="5884862"/>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26090838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Tree>
    <p:extLst>
      <p:ext uri="{BB962C8B-B14F-4D97-AF65-F5344CB8AC3E}">
        <p14:creationId xmlns:p14="http://schemas.microsoft.com/office/powerpoint/2010/main" val="22483295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3487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buClr>
                <a:srgbClr val="C00000"/>
              </a:buClr>
              <a:defRPr sz="3200">
                <a:latin typeface="Arial" panose="020B0604020202020204" pitchFamily="34" charset="0"/>
                <a:cs typeface="Arial" panose="020B0604020202020204" pitchFamily="34" charset="0"/>
              </a:defRPr>
            </a:lvl1pPr>
            <a:lvl2pPr>
              <a:buClr>
                <a:srgbClr val="C00000"/>
              </a:buClr>
              <a:defRPr sz="2800">
                <a:latin typeface="Arial" panose="020B0604020202020204" pitchFamily="34" charset="0"/>
                <a:cs typeface="Arial" panose="020B0604020202020204" pitchFamily="34" charset="0"/>
              </a:defRPr>
            </a:lvl2pPr>
            <a:lvl3pPr>
              <a:buClr>
                <a:srgbClr val="C00000"/>
              </a:buCl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40098815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Drag picture to placeholder or click icon to add</a:t>
            </a:r>
            <a:endParaRPr lang="ko-KR"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16784707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dirty="0"/>
          </a:p>
        </p:txBody>
      </p:sp>
      <p:sp>
        <p:nvSpPr>
          <p:cNvPr id="3" name="Vertical Text Placeholder 2"/>
          <p:cNvSpPr>
            <a:spLocks noGrp="1"/>
          </p:cNvSpPr>
          <p:nvPr>
            <p:ph type="body" orient="vert" idx="1"/>
          </p:nvPr>
        </p:nvSpPr>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1382211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1925" y="144463"/>
            <a:ext cx="8851900" cy="59531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a:t>Slide Title</a:t>
            </a:r>
          </a:p>
        </p:txBody>
      </p:sp>
      <p:sp>
        <p:nvSpPr>
          <p:cNvPr id="3075" name="Rectangle 3"/>
          <p:cNvSpPr>
            <a:spLocks noGrp="1" noChangeArrowheads="1"/>
          </p:cNvSpPr>
          <p:nvPr>
            <p:ph type="body" idx="1"/>
          </p:nvPr>
        </p:nvSpPr>
        <p:spPr bwMode="auto">
          <a:xfrm>
            <a:off x="171450" y="801688"/>
            <a:ext cx="8836025" cy="57467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a:t>Body Text</a:t>
            </a:r>
          </a:p>
          <a:p>
            <a:pPr lvl="1"/>
            <a:r>
              <a:rPr lang="en-US" altLang="ko-KR" dirty="0"/>
              <a:t>Second Level</a:t>
            </a:r>
          </a:p>
          <a:p>
            <a:pPr lvl="2"/>
            <a:r>
              <a:rPr lang="en-US" altLang="ko-KR" dirty="0"/>
              <a:t>Third Level</a:t>
            </a:r>
          </a:p>
        </p:txBody>
      </p:sp>
      <p:sp>
        <p:nvSpPr>
          <p:cNvPr id="1028" name="Line 18"/>
          <p:cNvSpPr>
            <a:spLocks noChangeShapeType="1"/>
          </p:cNvSpPr>
          <p:nvPr/>
        </p:nvSpPr>
        <p:spPr bwMode="auto">
          <a:xfrm flipV="1">
            <a:off x="163513" y="684213"/>
            <a:ext cx="8845550" cy="0"/>
          </a:xfrm>
          <a:prstGeom prst="line">
            <a:avLst/>
          </a:prstGeom>
          <a:noFill/>
          <a:ln w="57150">
            <a:solidFill>
              <a:srgbClr val="C00000"/>
            </a:solidFill>
            <a:round/>
            <a:headEnd/>
            <a:tailEnd/>
          </a:ln>
        </p:spPr>
        <p:txBody>
          <a:bodyPr wrap="none" anchor="ctr"/>
          <a:lstStyle/>
          <a:p>
            <a:pPr>
              <a:defRPr/>
            </a:pPr>
            <a:endParaRPr lang="en-US">
              <a:solidFill>
                <a:prstClr val="black"/>
              </a:solidFill>
              <a:latin typeface="Tahoma"/>
            </a:endParaRPr>
          </a:p>
        </p:txBody>
      </p:sp>
      <p:sp>
        <p:nvSpPr>
          <p:cNvPr id="7" name="TextBox 6"/>
          <p:cNvSpPr txBox="1"/>
          <p:nvPr/>
        </p:nvSpPr>
        <p:spPr>
          <a:xfrm>
            <a:off x="8741326" y="6548438"/>
            <a:ext cx="402674" cy="307777"/>
          </a:xfrm>
          <a:prstGeom prst="rect">
            <a:avLst/>
          </a:prstGeom>
          <a:noFill/>
        </p:spPr>
        <p:txBody>
          <a:bodyPr wrap="none">
            <a:spAutoFit/>
          </a:bodyPr>
          <a:lstStyle/>
          <a:p>
            <a:pPr algn="ctr" eaLnBrk="0" hangingPunct="0"/>
            <a:fld id="{16E0590D-16E1-486A-A147-2F126A5F0FEE}" type="slidenum">
              <a:rPr lang="ko-KR" altLang="en-US" sz="1400">
                <a:solidFill>
                  <a:prstClr val="black"/>
                </a:solidFill>
                <a:latin typeface="Arial" pitchFamily="34" charset="0"/>
                <a:cs typeface="Arial" pitchFamily="34" charset="0"/>
              </a:rPr>
              <a:pPr algn="ctr" eaLnBrk="0" hangingPunct="0"/>
              <a:t>‹#›</a:t>
            </a:fld>
            <a:endParaRPr lang="ko-KR" alt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55320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transition/>
  <p:txStyles>
    <p:titleStyle>
      <a:lvl1pPr algn="l" rtl="0" eaLnBrk="1" fontAlgn="base" hangingPunct="1">
        <a:lnSpc>
          <a:spcPct val="90000"/>
        </a:lnSpc>
        <a:spcBef>
          <a:spcPct val="0"/>
        </a:spcBef>
        <a:spcAft>
          <a:spcPct val="0"/>
        </a:spcAft>
        <a:defRPr sz="3200" b="1" baseline="0">
          <a:solidFill>
            <a:srgbClr val="25406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p:titleStyle>
    <p:body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Calibri" panose="020F0502020204030204" pitchFamily="34" charset="0"/>
          <a:ea typeface="+mn-ea"/>
          <a:cs typeface="Arial" pitchFamily="34" charset="0"/>
        </a:defRPr>
      </a:lvl1pPr>
      <a:lvl2pPr marL="461963" indent="-231775" algn="l" rtl="0" eaLnBrk="1" fontAlgn="base" hangingPunct="1">
        <a:lnSpc>
          <a:spcPct val="85000"/>
        </a:lnSpc>
        <a:spcBef>
          <a:spcPct val="30000"/>
        </a:spcBef>
        <a:spcAft>
          <a:spcPct val="0"/>
        </a:spcAft>
        <a:buClr>
          <a:srgbClr val="C00000"/>
        </a:buClr>
        <a:buChar char="•"/>
        <a:defRPr sz="2400">
          <a:solidFill>
            <a:schemeClr val="tx1"/>
          </a:solidFill>
          <a:latin typeface="Calibri" panose="020F0502020204030204" pitchFamily="34" charset="0"/>
          <a:cs typeface="Arial" pitchFamily="34" charset="0"/>
        </a:defRPr>
      </a:lvl2pPr>
      <a:lvl3pPr marL="684213" indent="-222250" algn="l" rtl="0" eaLnBrk="1" fontAlgn="base" hangingPunct="1">
        <a:lnSpc>
          <a:spcPct val="85000"/>
        </a:lnSpc>
        <a:spcBef>
          <a:spcPct val="30000"/>
        </a:spcBef>
        <a:spcAft>
          <a:spcPct val="0"/>
        </a:spcAft>
        <a:buClr>
          <a:srgbClr val="C00000"/>
        </a:buClr>
        <a:buChar char="•"/>
        <a:defRPr sz="2000">
          <a:solidFill>
            <a:schemeClr val="tx1"/>
          </a:solidFill>
          <a:latin typeface="Calibri" panose="020F0502020204030204" pitchFamily="34" charset="0"/>
          <a:cs typeface="Arial" pitchFamily="34" charset="0"/>
        </a:defRPr>
      </a:lvl3pPr>
      <a:lvl4pPr marL="1600200" indent="-228600" algn="l" rtl="0" eaLnBrk="1" fontAlgn="base" hangingPunct="1">
        <a:spcBef>
          <a:spcPct val="20000"/>
        </a:spcBef>
        <a:spcAft>
          <a:spcPct val="0"/>
        </a:spcAft>
        <a:buClr>
          <a:srgbClr val="FF3300"/>
        </a:buClr>
        <a:buSzPct val="50000"/>
        <a:buFont typeface="Monotype Sorts"/>
        <a:buChar char="u"/>
        <a:defRPr>
          <a:solidFill>
            <a:schemeClr val="tx1"/>
          </a:solidFill>
          <a:latin typeface="Arial Narrow" pitchFamily="34" charset="0"/>
          <a:cs typeface="Arial" charset="0"/>
        </a:defRPr>
      </a:lvl4pPr>
      <a:lvl5pPr marL="2057400" indent="-228600" algn="l" rtl="0" eaLnBrk="1" fontAlgn="base" hangingPunct="1">
        <a:spcBef>
          <a:spcPct val="20000"/>
        </a:spcBef>
        <a:spcAft>
          <a:spcPct val="0"/>
        </a:spcAft>
        <a:buChar char="•"/>
        <a:defRPr sz="1600">
          <a:solidFill>
            <a:schemeClr val="tx1"/>
          </a:solidFill>
          <a:latin typeface="Arial Narrow" pitchFamily="34" charset="0"/>
          <a:cs typeface="Arial"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957" y="2227686"/>
            <a:ext cx="8556669" cy="1673466"/>
          </a:xfrm>
        </p:spPr>
        <p:txBody>
          <a:bodyPr/>
          <a:lstStyle/>
          <a:p>
            <a:r>
              <a:rPr lang="en-US" sz="3600" dirty="0"/>
              <a:t>Diffusion Break-Aware Leakage Power Optimization and Detailed Placement in Sub-10nm VLSI</a:t>
            </a:r>
          </a:p>
        </p:txBody>
      </p:sp>
      <p:sp>
        <p:nvSpPr>
          <p:cNvPr id="5" name="Subtitle 4"/>
          <p:cNvSpPr>
            <a:spLocks noGrp="1"/>
          </p:cNvSpPr>
          <p:nvPr>
            <p:ph type="subTitle" idx="1"/>
          </p:nvPr>
        </p:nvSpPr>
        <p:spPr>
          <a:xfrm>
            <a:off x="289957" y="4191000"/>
            <a:ext cx="8373587" cy="1412358"/>
          </a:xfrm>
        </p:spPr>
        <p:txBody>
          <a:bodyPr/>
          <a:lstStyle/>
          <a:p>
            <a:r>
              <a:rPr lang="en-US" dirty="0"/>
              <a:t>Sun</a:t>
            </a:r>
            <a:r>
              <a:rPr lang="ko-KR" altLang="en-US" dirty="0"/>
              <a:t> </a:t>
            </a:r>
            <a:r>
              <a:rPr lang="en-US" altLang="ko-KR" dirty="0" err="1"/>
              <a:t>ik</a:t>
            </a:r>
            <a:r>
              <a:rPr lang="ko-KR" altLang="en-US" dirty="0"/>
              <a:t> </a:t>
            </a:r>
            <a:r>
              <a:rPr lang="en-US" altLang="ko-KR" dirty="0" err="1"/>
              <a:t>Heo</a:t>
            </a:r>
            <a:r>
              <a:rPr lang="en-US" dirty="0"/>
              <a:t>†, </a:t>
            </a:r>
            <a:r>
              <a:rPr lang="en-US" u="sng" dirty="0"/>
              <a:t>Andrew B. Kahng</a:t>
            </a:r>
            <a:r>
              <a:rPr lang="en-US" dirty="0"/>
              <a:t>‡, </a:t>
            </a:r>
            <a:br>
              <a:rPr lang="en-US" dirty="0"/>
            </a:br>
            <a:r>
              <a:rPr lang="en-US" dirty="0"/>
              <a:t>Minsoo Kim‡ and </a:t>
            </a:r>
            <a:r>
              <a:rPr lang="en-US" dirty="0" err="1"/>
              <a:t>Lutong</a:t>
            </a:r>
            <a:r>
              <a:rPr lang="en-US" dirty="0"/>
              <a:t> Wang</a:t>
            </a:r>
            <a:r>
              <a:rPr lang="en-US" altLang="ko-KR" dirty="0"/>
              <a:t>‡</a:t>
            </a:r>
            <a:r>
              <a:rPr lang="en-US" dirty="0"/>
              <a:t> </a:t>
            </a:r>
            <a:br>
              <a:rPr lang="en-US" dirty="0"/>
            </a:br>
            <a:r>
              <a:rPr lang="en-US" dirty="0">
                <a:solidFill>
                  <a:schemeClr val="accent6">
                    <a:lumMod val="50000"/>
                  </a:schemeClr>
                </a:solidFill>
              </a:rPr>
              <a:t>‡</a:t>
            </a:r>
            <a:r>
              <a:rPr lang="en-US" sz="2800" dirty="0">
                <a:solidFill>
                  <a:schemeClr val="accent6">
                    <a:lumMod val="50000"/>
                  </a:schemeClr>
                </a:solidFill>
              </a:rPr>
              <a:t>UC San Diego, </a:t>
            </a:r>
            <a:r>
              <a:rPr lang="en-US" dirty="0">
                <a:solidFill>
                  <a:schemeClr val="accent6">
                    <a:lumMod val="50000"/>
                  </a:schemeClr>
                </a:solidFill>
              </a:rPr>
              <a:t>†</a:t>
            </a:r>
            <a:r>
              <a:rPr lang="en-US" sz="2800" dirty="0">
                <a:solidFill>
                  <a:schemeClr val="accent6">
                    <a:lumMod val="50000"/>
                  </a:schemeClr>
                </a:solidFill>
              </a:rPr>
              <a:t>Samsung Electronics Co., Ltd.</a:t>
            </a:r>
          </a:p>
        </p:txBody>
      </p:sp>
      <p:pic>
        <p:nvPicPr>
          <p:cNvPr id="1026" name="Picture 2" descr="Image result for asp d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 y="21781"/>
            <a:ext cx="2090180" cy="119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4535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3166FFDC-5077-46F7-86E3-338785698B4F}"/>
              </a:ext>
            </a:extLst>
          </p:cNvPr>
          <p:cNvPicPr>
            <a:picLocks noChangeAspect="1"/>
          </p:cNvPicPr>
          <p:nvPr/>
        </p:nvPicPr>
        <p:blipFill>
          <a:blip r:embed="rId3"/>
          <a:stretch>
            <a:fillRect/>
          </a:stretch>
        </p:blipFill>
        <p:spPr>
          <a:xfrm>
            <a:off x="4453278" y="4428320"/>
            <a:ext cx="4680146" cy="2219888"/>
          </a:xfrm>
          <a:prstGeom prst="rect">
            <a:avLst/>
          </a:prstGeom>
        </p:spPr>
      </p:pic>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A6FCB65-3233-4BC1-B6D2-CBC5F4430030}"/>
                  </a:ext>
                </a:extLst>
              </p:cNvPr>
              <p:cNvSpPr>
                <a:spLocks noGrp="1"/>
              </p:cNvSpPr>
              <p:nvPr>
                <p:ph idx="1"/>
              </p:nvPr>
            </p:nvSpPr>
            <p:spPr>
              <a:xfrm>
                <a:off x="4476460" y="978196"/>
                <a:ext cx="4680146" cy="2687980"/>
              </a:xfrm>
            </p:spPr>
            <p:txBody>
              <a:bodyPr/>
              <a:lstStyle/>
              <a:p>
                <a:r>
                  <a:rPr lang="en-US" sz="2000" dirty="0">
                    <a:solidFill>
                      <a:srgbClr val="FF0000"/>
                    </a:solidFill>
                  </a:rPr>
                  <a:t>Build candidate list</a:t>
                </a:r>
              </a:p>
              <a:p>
                <a:pPr lvl="1"/>
                <a:r>
                  <a:rPr lang="en-US" sz="2000" dirty="0"/>
                  <a:t>Sensitivity = </a:t>
                </a:r>
                <a14:m>
                  <m:oMath xmlns:m="http://schemas.openxmlformats.org/officeDocument/2006/math">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𝑙𝑒𝑎𝑘𝑎𝑔𝑒</m:t>
                    </m:r>
                    <m:r>
                      <a:rPr lang="en-US" sz="2000" b="0" i="1" smtClean="0">
                        <a:latin typeface="Cambria Math" panose="02040503050406030204" pitchFamily="18" charset="0"/>
                      </a:rPr>
                      <m:t>/∆</m:t>
                    </m:r>
                    <m:r>
                      <a:rPr lang="en-US" sz="2000" b="0" i="1" smtClean="0">
                        <a:latin typeface="Cambria Math" panose="02040503050406030204" pitchFamily="18" charset="0"/>
                      </a:rPr>
                      <m:t>𝑠𝑙𝑎𝑐𝑘</m:t>
                    </m:r>
                  </m:oMath>
                </a14:m>
                <a:endParaRPr lang="en-US" sz="2000" dirty="0"/>
              </a:p>
              <a:p>
                <a:pPr lvl="1"/>
                <a:r>
                  <a:rPr lang="en-US" sz="2000" dirty="0">
                    <a:solidFill>
                      <a:srgbClr val="C00000"/>
                    </a:solidFill>
                  </a:rPr>
                  <a:t>‘Sensitivity calculation’ </a:t>
                </a:r>
                <a:r>
                  <a:rPr lang="en-US" sz="2000" dirty="0"/>
                  <a:t>step includes cell swap by sizing, Vt and DB swapping</a:t>
                </a:r>
              </a:p>
              <a:p>
                <a:pPr lvl="1"/>
                <a:r>
                  <a:rPr lang="en-US" sz="2000" dirty="0"/>
                  <a:t>Considering 2</a:t>
                </a:r>
                <a:r>
                  <a:rPr lang="en-US" sz="2000" baseline="30000" dirty="0"/>
                  <a:t>nd</a:t>
                </a:r>
                <a:r>
                  <a:rPr lang="en-US" sz="2000" dirty="0"/>
                  <a:t> distance changes for neighboring cells</a:t>
                </a:r>
              </a:p>
              <a:p>
                <a:pPr lvl="1"/>
                <a:r>
                  <a:rPr lang="en-US" sz="1800" dirty="0"/>
                  <a:t>No 2</a:t>
                </a:r>
                <a:r>
                  <a:rPr lang="en-US" sz="1800" baseline="30000" dirty="0"/>
                  <a:t>nd</a:t>
                </a:r>
                <a:r>
                  <a:rPr lang="en-US" sz="1800" dirty="0"/>
                  <a:t> distance change for Vt swapping</a:t>
                </a:r>
              </a:p>
              <a:p>
                <a:r>
                  <a:rPr lang="en-US" altLang="ko-KR" sz="2000" dirty="0">
                    <a:solidFill>
                      <a:schemeClr val="accent1"/>
                    </a:solidFill>
                  </a:rPr>
                  <a:t>Commit best move from candidate list</a:t>
                </a:r>
              </a:p>
              <a:p>
                <a:pPr lvl="1"/>
                <a:r>
                  <a:rPr lang="en-US" altLang="ko-KR" sz="2000" dirty="0"/>
                  <a:t>No TNS degradation</a:t>
                </a:r>
              </a:p>
            </p:txBody>
          </p:sp>
        </mc:Choice>
        <mc:Fallback xmlns="">
          <p:sp>
            <p:nvSpPr>
              <p:cNvPr id="2" name="Content Placeholder 1">
                <a:extLst>
                  <a:ext uri="{FF2B5EF4-FFF2-40B4-BE49-F238E27FC236}">
                    <a16:creationId xmlns:a16="http://schemas.microsoft.com/office/drawing/2014/main" id="{9A6FCB65-3233-4BC1-B6D2-CBC5F4430030}"/>
                  </a:ext>
                </a:extLst>
              </p:cNvPr>
              <p:cNvSpPr>
                <a:spLocks noGrp="1" noRot="1" noChangeAspect="1" noMove="1" noResize="1" noEditPoints="1" noAdjustHandles="1" noChangeArrowheads="1" noChangeShapeType="1" noTextEdit="1"/>
              </p:cNvSpPr>
              <p:nvPr>
                <p:ph idx="1"/>
              </p:nvPr>
            </p:nvSpPr>
            <p:spPr>
              <a:xfrm>
                <a:off x="4476460" y="978196"/>
                <a:ext cx="4680146" cy="2687980"/>
              </a:xfrm>
              <a:blipFill>
                <a:blip r:embed="rId4"/>
                <a:stretch>
                  <a:fillRect l="-1172" t="-2721" r="-1042" b="-3197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008BA7B-5EA7-4F15-BC17-5F2B22D8E958}"/>
              </a:ext>
            </a:extLst>
          </p:cNvPr>
          <p:cNvSpPr>
            <a:spLocks noGrp="1"/>
          </p:cNvSpPr>
          <p:nvPr>
            <p:ph type="title"/>
          </p:nvPr>
        </p:nvSpPr>
        <p:spPr/>
        <p:txBody>
          <a:bodyPr/>
          <a:lstStyle/>
          <a:p>
            <a:r>
              <a:rPr lang="en-US" dirty="0"/>
              <a:t>2</a:t>
            </a:r>
            <a:r>
              <a:rPr lang="en-US" baseline="30000" dirty="0"/>
              <a:t>nd</a:t>
            </a:r>
            <a:r>
              <a:rPr lang="en-US" dirty="0"/>
              <a:t> DB-Aware Sizing</a:t>
            </a:r>
            <a:r>
              <a:rPr lang="en-US" sz="2400" dirty="0">
                <a:solidFill>
                  <a:srgbClr val="00B0F0"/>
                </a:solidFill>
              </a:rPr>
              <a:t>                    Algorithm 2 in paper</a:t>
            </a:r>
            <a:endParaRPr lang="en-US" dirty="0"/>
          </a:p>
        </p:txBody>
      </p:sp>
      <p:sp>
        <p:nvSpPr>
          <p:cNvPr id="41" name="Rectangle 40">
            <a:extLst>
              <a:ext uri="{FF2B5EF4-FFF2-40B4-BE49-F238E27FC236}">
                <a16:creationId xmlns:a16="http://schemas.microsoft.com/office/drawing/2014/main" id="{1E022014-63FF-40A7-BB28-E782589310B7}"/>
              </a:ext>
            </a:extLst>
          </p:cNvPr>
          <p:cNvSpPr/>
          <p:nvPr/>
        </p:nvSpPr>
        <p:spPr bwMode="auto">
          <a:xfrm>
            <a:off x="472138" y="4264018"/>
            <a:ext cx="3236034" cy="498466"/>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schemeClr val="tx1"/>
                </a:solidFill>
                <a:latin typeface="Calibri" panose="020F0502020204030204" pitchFamily="34" charset="0"/>
                <a:cs typeface="Arial" pitchFamily="34" charset="0"/>
              </a:rPr>
              <a:t>Pick best move</a:t>
            </a:r>
          </a:p>
          <a:p>
            <a:pPr algn="ctr" defTabSz="914400" eaLnBrk="0" fontAlgn="base" hangingPunct="0">
              <a:spcBef>
                <a:spcPct val="0"/>
              </a:spcBef>
              <a:spcAft>
                <a:spcPct val="0"/>
              </a:spcAft>
            </a:pPr>
            <a:r>
              <a:rPr lang="en-US" dirty="0">
                <a:solidFill>
                  <a:schemeClr val="tx1"/>
                </a:solidFill>
                <a:latin typeface="Calibri" panose="020F0502020204030204" pitchFamily="34" charset="0"/>
                <a:cs typeface="Arial" pitchFamily="34" charset="0"/>
              </a:rPr>
              <a:t>and commit</a:t>
            </a:r>
          </a:p>
        </p:txBody>
      </p:sp>
      <p:sp>
        <p:nvSpPr>
          <p:cNvPr id="42" name="Flowchart: Decision 41">
            <a:extLst>
              <a:ext uri="{FF2B5EF4-FFF2-40B4-BE49-F238E27FC236}">
                <a16:creationId xmlns:a16="http://schemas.microsoft.com/office/drawing/2014/main" id="{5911F762-1299-4B17-B07B-506EB066351F}"/>
              </a:ext>
            </a:extLst>
          </p:cNvPr>
          <p:cNvSpPr/>
          <p:nvPr/>
        </p:nvSpPr>
        <p:spPr>
          <a:xfrm>
            <a:off x="501625" y="5548097"/>
            <a:ext cx="3176735" cy="369333"/>
          </a:xfrm>
          <a:prstGeom prst="flowChartDecisi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tx1"/>
                </a:solidFill>
                <a:latin typeface="Calibri" panose="020F0502020204030204" pitchFamily="34" charset="0"/>
                <a:cs typeface="Arial" pitchFamily="34" charset="0"/>
              </a:rPr>
              <a:t>TNS degrades?</a:t>
            </a:r>
          </a:p>
        </p:txBody>
      </p:sp>
      <p:sp>
        <p:nvSpPr>
          <p:cNvPr id="43" name="TextBox 42">
            <a:extLst>
              <a:ext uri="{FF2B5EF4-FFF2-40B4-BE49-F238E27FC236}">
                <a16:creationId xmlns:a16="http://schemas.microsoft.com/office/drawing/2014/main" id="{1CFDDA2A-55CB-4647-819E-15859A2092B7}"/>
              </a:ext>
            </a:extLst>
          </p:cNvPr>
          <p:cNvSpPr txBox="1"/>
          <p:nvPr/>
        </p:nvSpPr>
        <p:spPr>
          <a:xfrm>
            <a:off x="325578" y="5420678"/>
            <a:ext cx="317716" cy="338554"/>
          </a:xfrm>
          <a:prstGeom prst="rect">
            <a:avLst/>
          </a:prstGeom>
          <a:noFill/>
        </p:spPr>
        <p:txBody>
          <a:bodyPr wrap="none" rtlCol="0">
            <a:spAutoFit/>
          </a:bodyPr>
          <a:lstStyle/>
          <a:p>
            <a:r>
              <a:rPr lang="en-US" sz="1600" dirty="0">
                <a:latin typeface="Calibri" panose="020F0502020204030204" pitchFamily="34" charset="0"/>
              </a:rPr>
              <a:t>N</a:t>
            </a:r>
          </a:p>
        </p:txBody>
      </p:sp>
      <p:sp>
        <p:nvSpPr>
          <p:cNvPr id="44" name="TextBox 43">
            <a:extLst>
              <a:ext uri="{FF2B5EF4-FFF2-40B4-BE49-F238E27FC236}">
                <a16:creationId xmlns:a16="http://schemas.microsoft.com/office/drawing/2014/main" id="{BAC07602-BD8D-4206-9AA2-BACD46D2B04B}"/>
              </a:ext>
            </a:extLst>
          </p:cNvPr>
          <p:cNvSpPr txBox="1"/>
          <p:nvPr/>
        </p:nvSpPr>
        <p:spPr>
          <a:xfrm>
            <a:off x="2219726" y="5837442"/>
            <a:ext cx="271872" cy="338554"/>
          </a:xfrm>
          <a:prstGeom prst="rect">
            <a:avLst/>
          </a:prstGeom>
          <a:noFill/>
        </p:spPr>
        <p:txBody>
          <a:bodyPr wrap="square" rtlCol="0">
            <a:spAutoFit/>
          </a:bodyPr>
          <a:lstStyle/>
          <a:p>
            <a:r>
              <a:rPr lang="en-US" sz="1600" dirty="0">
                <a:latin typeface="Calibri" panose="020F0502020204030204" pitchFamily="34" charset="0"/>
              </a:rPr>
              <a:t>Y</a:t>
            </a:r>
          </a:p>
        </p:txBody>
      </p:sp>
      <p:sp>
        <p:nvSpPr>
          <p:cNvPr id="45" name="Flowchart: Decision 44">
            <a:extLst>
              <a:ext uri="{FF2B5EF4-FFF2-40B4-BE49-F238E27FC236}">
                <a16:creationId xmlns:a16="http://schemas.microsoft.com/office/drawing/2014/main" id="{E57F078D-5A89-4B6B-B961-DA4C8BC4F3BA}"/>
              </a:ext>
            </a:extLst>
          </p:cNvPr>
          <p:cNvSpPr/>
          <p:nvPr/>
        </p:nvSpPr>
        <p:spPr>
          <a:xfrm>
            <a:off x="498345" y="3625288"/>
            <a:ext cx="3176735" cy="398070"/>
          </a:xfrm>
          <a:prstGeom prst="flowChartDecisi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tx1"/>
                </a:solidFill>
                <a:latin typeface="Calibri" panose="020F0502020204030204" pitchFamily="34" charset="0"/>
                <a:cs typeface="Arial" pitchFamily="34" charset="0"/>
              </a:rPr>
              <a:t>Candidates ≠ </a:t>
            </a:r>
            <a:r>
              <a:rPr lang="el-GR" dirty="0">
                <a:solidFill>
                  <a:schemeClr val="tx1"/>
                </a:solidFill>
                <a:latin typeface="Calibri" panose="020F0502020204030204" pitchFamily="34" charset="0"/>
                <a:cs typeface="Arial" pitchFamily="34" charset="0"/>
              </a:rPr>
              <a:t>φ</a:t>
            </a:r>
            <a:endParaRPr lang="en-US" dirty="0">
              <a:solidFill>
                <a:schemeClr val="tx1"/>
              </a:solidFill>
              <a:latin typeface="Calibri" panose="020F0502020204030204" pitchFamily="34" charset="0"/>
              <a:cs typeface="Arial" pitchFamily="34" charset="0"/>
            </a:endParaRPr>
          </a:p>
        </p:txBody>
      </p:sp>
      <p:sp>
        <p:nvSpPr>
          <p:cNvPr id="46" name="TextBox 45">
            <a:extLst>
              <a:ext uri="{FF2B5EF4-FFF2-40B4-BE49-F238E27FC236}">
                <a16:creationId xmlns:a16="http://schemas.microsoft.com/office/drawing/2014/main" id="{6063C0FE-FB08-44AB-81B2-E33818AABD4C}"/>
              </a:ext>
            </a:extLst>
          </p:cNvPr>
          <p:cNvSpPr txBox="1"/>
          <p:nvPr/>
        </p:nvSpPr>
        <p:spPr>
          <a:xfrm>
            <a:off x="3633003" y="3472262"/>
            <a:ext cx="317716" cy="338554"/>
          </a:xfrm>
          <a:prstGeom prst="rect">
            <a:avLst/>
          </a:prstGeom>
          <a:noFill/>
        </p:spPr>
        <p:txBody>
          <a:bodyPr wrap="none" rtlCol="0">
            <a:spAutoFit/>
          </a:bodyPr>
          <a:lstStyle/>
          <a:p>
            <a:r>
              <a:rPr lang="en-US" sz="1600" dirty="0">
                <a:latin typeface="Calibri" panose="020F0502020204030204" pitchFamily="34" charset="0"/>
              </a:rPr>
              <a:t>N</a:t>
            </a:r>
          </a:p>
        </p:txBody>
      </p:sp>
      <p:sp>
        <p:nvSpPr>
          <p:cNvPr id="49" name="TextBox 48">
            <a:extLst>
              <a:ext uri="{FF2B5EF4-FFF2-40B4-BE49-F238E27FC236}">
                <a16:creationId xmlns:a16="http://schemas.microsoft.com/office/drawing/2014/main" id="{08A5422E-2B0A-4680-A02D-D06C3F3355A7}"/>
              </a:ext>
            </a:extLst>
          </p:cNvPr>
          <p:cNvSpPr txBox="1"/>
          <p:nvPr/>
        </p:nvSpPr>
        <p:spPr>
          <a:xfrm>
            <a:off x="3792202" y="2956056"/>
            <a:ext cx="686406" cy="369332"/>
          </a:xfrm>
          <a:prstGeom prst="rect">
            <a:avLst/>
          </a:prstGeom>
          <a:noFill/>
        </p:spPr>
        <p:txBody>
          <a:bodyPr wrap="none" rtlCol="0">
            <a:spAutoFit/>
          </a:bodyPr>
          <a:lstStyle/>
          <a:p>
            <a:r>
              <a:rPr lang="en-US" dirty="0">
                <a:latin typeface="Calibri" panose="020F0502020204030204" pitchFamily="34" charset="0"/>
              </a:rPr>
              <a:t>Done</a:t>
            </a:r>
          </a:p>
        </p:txBody>
      </p:sp>
      <p:cxnSp>
        <p:nvCxnSpPr>
          <p:cNvPr id="50" name="Straight Arrow Connector 49">
            <a:extLst>
              <a:ext uri="{FF2B5EF4-FFF2-40B4-BE49-F238E27FC236}">
                <a16:creationId xmlns:a16="http://schemas.microsoft.com/office/drawing/2014/main" id="{B8C7F205-FE2E-45C1-9A51-4319FCAE0C97}"/>
              </a:ext>
            </a:extLst>
          </p:cNvPr>
          <p:cNvCxnSpPr>
            <a:cxnSpLocks/>
            <a:endCxn id="61" idx="0"/>
          </p:cNvCxnSpPr>
          <p:nvPr/>
        </p:nvCxnSpPr>
        <p:spPr bwMode="auto">
          <a:xfrm>
            <a:off x="2067044" y="1255196"/>
            <a:ext cx="10820" cy="27280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53" name="Rectangle 52">
            <a:extLst>
              <a:ext uri="{FF2B5EF4-FFF2-40B4-BE49-F238E27FC236}">
                <a16:creationId xmlns:a16="http://schemas.microsoft.com/office/drawing/2014/main" id="{EA1AF75A-B6E7-45D0-B218-B50963925CD5}"/>
              </a:ext>
            </a:extLst>
          </p:cNvPr>
          <p:cNvSpPr/>
          <p:nvPr/>
        </p:nvSpPr>
        <p:spPr bwMode="auto">
          <a:xfrm>
            <a:off x="462090" y="4978152"/>
            <a:ext cx="3255802" cy="394129"/>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latin typeface="Calibri" panose="020F0502020204030204" pitchFamily="34" charset="0"/>
                <a:cs typeface="Arial" pitchFamily="34" charset="0"/>
              </a:rPr>
              <a:t>Remove move from candidate list</a:t>
            </a:r>
          </a:p>
        </p:txBody>
      </p:sp>
      <p:cxnSp>
        <p:nvCxnSpPr>
          <p:cNvPr id="55" name="Straight Arrow Connector 54">
            <a:extLst>
              <a:ext uri="{FF2B5EF4-FFF2-40B4-BE49-F238E27FC236}">
                <a16:creationId xmlns:a16="http://schemas.microsoft.com/office/drawing/2014/main" id="{B4FA9064-588F-4DE3-ABD8-89BE0B57A18A}"/>
              </a:ext>
            </a:extLst>
          </p:cNvPr>
          <p:cNvCxnSpPr>
            <a:cxnSpLocks/>
            <a:stCxn id="41" idx="2"/>
            <a:endCxn id="53" idx="0"/>
          </p:cNvCxnSpPr>
          <p:nvPr/>
        </p:nvCxnSpPr>
        <p:spPr bwMode="auto">
          <a:xfrm flipH="1">
            <a:off x="2089991" y="4762484"/>
            <a:ext cx="164" cy="21566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58" name="Straight Arrow Connector 57">
            <a:extLst>
              <a:ext uri="{FF2B5EF4-FFF2-40B4-BE49-F238E27FC236}">
                <a16:creationId xmlns:a16="http://schemas.microsoft.com/office/drawing/2014/main" id="{F247A13F-7F7F-4860-AD44-E73749D9B058}"/>
              </a:ext>
            </a:extLst>
          </p:cNvPr>
          <p:cNvCxnSpPr>
            <a:cxnSpLocks/>
            <a:stCxn id="53" idx="2"/>
            <a:endCxn id="42" idx="0"/>
          </p:cNvCxnSpPr>
          <p:nvPr/>
        </p:nvCxnSpPr>
        <p:spPr bwMode="auto">
          <a:xfrm>
            <a:off x="2089991" y="5372281"/>
            <a:ext cx="2" cy="175816"/>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60" name="TextBox 59">
            <a:extLst>
              <a:ext uri="{FF2B5EF4-FFF2-40B4-BE49-F238E27FC236}">
                <a16:creationId xmlns:a16="http://schemas.microsoft.com/office/drawing/2014/main" id="{DA91F9AB-B119-4886-AF1A-1F58CE499381}"/>
              </a:ext>
            </a:extLst>
          </p:cNvPr>
          <p:cNvSpPr txBox="1"/>
          <p:nvPr/>
        </p:nvSpPr>
        <p:spPr>
          <a:xfrm>
            <a:off x="934147" y="866832"/>
            <a:ext cx="2417778" cy="369332"/>
          </a:xfrm>
          <a:prstGeom prst="rect">
            <a:avLst/>
          </a:prstGeom>
          <a:noFill/>
        </p:spPr>
        <p:txBody>
          <a:bodyPr wrap="none" rtlCol="0">
            <a:spAutoFit/>
          </a:bodyPr>
          <a:lstStyle/>
          <a:p>
            <a:r>
              <a:rPr lang="en-US" dirty="0">
                <a:latin typeface="Calibri" panose="020F0502020204030204" pitchFamily="34" charset="0"/>
              </a:rPr>
              <a:t>Cell list (Combinational)</a:t>
            </a:r>
          </a:p>
        </p:txBody>
      </p:sp>
      <p:sp>
        <p:nvSpPr>
          <p:cNvPr id="61" name="Rectangle 60">
            <a:extLst>
              <a:ext uri="{FF2B5EF4-FFF2-40B4-BE49-F238E27FC236}">
                <a16:creationId xmlns:a16="http://schemas.microsoft.com/office/drawing/2014/main" id="{3161F8D8-D7A8-4166-8F32-BA6E45964EF5}"/>
              </a:ext>
            </a:extLst>
          </p:cNvPr>
          <p:cNvSpPr/>
          <p:nvPr/>
        </p:nvSpPr>
        <p:spPr bwMode="auto">
          <a:xfrm>
            <a:off x="455899" y="1528003"/>
            <a:ext cx="3243930" cy="55083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latin typeface="Calibri" panose="020F0502020204030204" pitchFamily="34" charset="0"/>
                <a:cs typeface="Arial" pitchFamily="34" charset="0"/>
              </a:rPr>
              <a:t>Sensitivity calculation and </a:t>
            </a: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latin typeface="Calibri" panose="020F0502020204030204" pitchFamily="34" charset="0"/>
                <a:cs typeface="Arial" pitchFamily="34" charset="0"/>
              </a:rPr>
              <a:t>find best candidate</a:t>
            </a:r>
            <a:endParaRPr lang="en-US" baseline="-25000" dirty="0">
              <a:solidFill>
                <a:schemeClr val="tx1"/>
              </a:solidFill>
              <a:latin typeface="Calibri" panose="020F0502020204030204" pitchFamily="34" charset="0"/>
              <a:cs typeface="Arial" pitchFamily="34" charset="0"/>
            </a:endParaRPr>
          </a:p>
        </p:txBody>
      </p:sp>
      <p:cxnSp>
        <p:nvCxnSpPr>
          <p:cNvPr id="63" name="Elbow Connector 41">
            <a:extLst>
              <a:ext uri="{FF2B5EF4-FFF2-40B4-BE49-F238E27FC236}">
                <a16:creationId xmlns:a16="http://schemas.microsoft.com/office/drawing/2014/main" id="{940E927C-A54E-4947-8639-A39924D5AEFF}"/>
              </a:ext>
            </a:extLst>
          </p:cNvPr>
          <p:cNvCxnSpPr>
            <a:cxnSpLocks/>
            <a:stCxn id="45" idx="3"/>
            <a:endCxn id="49" idx="2"/>
          </p:cNvCxnSpPr>
          <p:nvPr/>
        </p:nvCxnSpPr>
        <p:spPr bwMode="auto">
          <a:xfrm flipV="1">
            <a:off x="3675080" y="3325388"/>
            <a:ext cx="460325" cy="498935"/>
          </a:xfrm>
          <a:prstGeom prst="bentConnector2">
            <a:avLst/>
          </a:prstGeom>
          <a:solidFill>
            <a:schemeClr val="accent1"/>
          </a:solidFill>
          <a:ln w="25400" cap="flat" cmpd="sng" algn="ctr">
            <a:solidFill>
              <a:schemeClr val="tx1"/>
            </a:solidFill>
            <a:prstDash val="solid"/>
            <a:round/>
            <a:headEnd type="none" w="med" len="med"/>
            <a:tailEnd type="arrow"/>
          </a:ln>
          <a:effectLst/>
        </p:spPr>
      </p:cxnSp>
      <p:cxnSp>
        <p:nvCxnSpPr>
          <p:cNvPr id="64" name="Straight Arrow Connector 63">
            <a:extLst>
              <a:ext uri="{FF2B5EF4-FFF2-40B4-BE49-F238E27FC236}">
                <a16:creationId xmlns:a16="http://schemas.microsoft.com/office/drawing/2014/main" id="{7DDB7F84-12E6-4EE4-86F7-2D2A310AACC0}"/>
              </a:ext>
            </a:extLst>
          </p:cNvPr>
          <p:cNvCxnSpPr>
            <a:cxnSpLocks/>
            <a:stCxn id="61" idx="2"/>
            <a:endCxn id="66" idx="0"/>
          </p:cNvCxnSpPr>
          <p:nvPr/>
        </p:nvCxnSpPr>
        <p:spPr bwMode="auto">
          <a:xfrm>
            <a:off x="2077864" y="2078833"/>
            <a:ext cx="7481" cy="22692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65" name="Flowchart: Decision 64">
            <a:extLst>
              <a:ext uri="{FF2B5EF4-FFF2-40B4-BE49-F238E27FC236}">
                <a16:creationId xmlns:a16="http://schemas.microsoft.com/office/drawing/2014/main" id="{1A9E6D4B-6BEA-4214-B686-791E89698A19}"/>
              </a:ext>
            </a:extLst>
          </p:cNvPr>
          <p:cNvSpPr/>
          <p:nvPr/>
        </p:nvSpPr>
        <p:spPr>
          <a:xfrm>
            <a:off x="491575" y="2964586"/>
            <a:ext cx="3176735" cy="437643"/>
          </a:xfrm>
          <a:prstGeom prst="flowChartDecisi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tx1"/>
                </a:solidFill>
                <a:latin typeface="Calibri" panose="020F0502020204030204" pitchFamily="34" charset="0"/>
                <a:cs typeface="Arial" pitchFamily="34" charset="0"/>
              </a:rPr>
              <a:t>Cell list ≠ </a:t>
            </a:r>
            <a:r>
              <a:rPr lang="el-GR" dirty="0">
                <a:solidFill>
                  <a:schemeClr val="tx1"/>
                </a:solidFill>
                <a:latin typeface="Calibri" panose="020F0502020204030204" pitchFamily="34" charset="0"/>
                <a:cs typeface="Arial" pitchFamily="34" charset="0"/>
              </a:rPr>
              <a:t>φ</a:t>
            </a:r>
            <a:endParaRPr lang="en-US" dirty="0">
              <a:solidFill>
                <a:schemeClr val="tx1"/>
              </a:solidFill>
              <a:latin typeface="Calibri" panose="020F0502020204030204" pitchFamily="34" charset="0"/>
              <a:cs typeface="Arial" pitchFamily="34" charset="0"/>
            </a:endParaRPr>
          </a:p>
        </p:txBody>
      </p:sp>
      <p:sp>
        <p:nvSpPr>
          <p:cNvPr id="66" name="Rectangle 65">
            <a:extLst>
              <a:ext uri="{FF2B5EF4-FFF2-40B4-BE49-F238E27FC236}">
                <a16:creationId xmlns:a16="http://schemas.microsoft.com/office/drawing/2014/main" id="{6F07F291-424F-49D6-9995-AD55A82AFB25}"/>
              </a:ext>
            </a:extLst>
          </p:cNvPr>
          <p:cNvSpPr/>
          <p:nvPr/>
        </p:nvSpPr>
        <p:spPr bwMode="auto">
          <a:xfrm>
            <a:off x="470861" y="2305755"/>
            <a:ext cx="3228968" cy="395278"/>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schemeClr val="tx1"/>
                </a:solidFill>
                <a:latin typeface="Calibri" panose="020F0502020204030204" pitchFamily="34" charset="0"/>
                <a:cs typeface="Arial" pitchFamily="34" charset="0"/>
              </a:rPr>
              <a:t>Remove cell from cell list</a:t>
            </a:r>
            <a:endParaRPr lang="en-US" baseline="-25000" dirty="0">
              <a:solidFill>
                <a:schemeClr val="tx1"/>
              </a:solidFill>
              <a:latin typeface="Calibri" panose="020F0502020204030204" pitchFamily="34" charset="0"/>
              <a:cs typeface="Arial" pitchFamily="34" charset="0"/>
            </a:endParaRPr>
          </a:p>
        </p:txBody>
      </p:sp>
      <p:cxnSp>
        <p:nvCxnSpPr>
          <p:cNvPr id="67" name="Straight Arrow Connector 66">
            <a:extLst>
              <a:ext uri="{FF2B5EF4-FFF2-40B4-BE49-F238E27FC236}">
                <a16:creationId xmlns:a16="http://schemas.microsoft.com/office/drawing/2014/main" id="{08381A73-2BF2-4475-8D01-F13B29EBED29}"/>
              </a:ext>
            </a:extLst>
          </p:cNvPr>
          <p:cNvCxnSpPr>
            <a:cxnSpLocks/>
            <a:stCxn id="66" idx="2"/>
            <a:endCxn id="65" idx="0"/>
          </p:cNvCxnSpPr>
          <p:nvPr/>
        </p:nvCxnSpPr>
        <p:spPr bwMode="auto">
          <a:xfrm flipH="1">
            <a:off x="2079943" y="2701033"/>
            <a:ext cx="5402" cy="263553"/>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70" name="Straight Arrow Connector 69">
            <a:extLst>
              <a:ext uri="{FF2B5EF4-FFF2-40B4-BE49-F238E27FC236}">
                <a16:creationId xmlns:a16="http://schemas.microsoft.com/office/drawing/2014/main" id="{082A7CD6-2C91-4438-88BE-E0E28AA20B69}"/>
              </a:ext>
            </a:extLst>
          </p:cNvPr>
          <p:cNvCxnSpPr>
            <a:cxnSpLocks/>
            <a:stCxn id="65" idx="2"/>
            <a:endCxn id="45" idx="0"/>
          </p:cNvCxnSpPr>
          <p:nvPr/>
        </p:nvCxnSpPr>
        <p:spPr bwMode="auto">
          <a:xfrm>
            <a:off x="2079943" y="3402229"/>
            <a:ext cx="6770" cy="22305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71" name="Straight Arrow Connector 70">
            <a:extLst>
              <a:ext uri="{FF2B5EF4-FFF2-40B4-BE49-F238E27FC236}">
                <a16:creationId xmlns:a16="http://schemas.microsoft.com/office/drawing/2014/main" id="{77DF0BCB-E931-4F48-B0F0-1A5E87B91DD4}"/>
              </a:ext>
            </a:extLst>
          </p:cNvPr>
          <p:cNvCxnSpPr>
            <a:cxnSpLocks/>
            <a:stCxn id="45" idx="2"/>
            <a:endCxn id="41" idx="0"/>
          </p:cNvCxnSpPr>
          <p:nvPr/>
        </p:nvCxnSpPr>
        <p:spPr bwMode="auto">
          <a:xfrm>
            <a:off x="2086713" y="4023358"/>
            <a:ext cx="3442" cy="24066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72" name="Elbow Connector 41">
            <a:extLst>
              <a:ext uri="{FF2B5EF4-FFF2-40B4-BE49-F238E27FC236}">
                <a16:creationId xmlns:a16="http://schemas.microsoft.com/office/drawing/2014/main" id="{18E4F398-599B-4B60-9D82-5B0EFF947406}"/>
              </a:ext>
            </a:extLst>
          </p:cNvPr>
          <p:cNvCxnSpPr>
            <a:cxnSpLocks/>
            <a:stCxn id="65" idx="1"/>
          </p:cNvCxnSpPr>
          <p:nvPr/>
        </p:nvCxnSpPr>
        <p:spPr bwMode="auto">
          <a:xfrm rot="10800000" flipH="1">
            <a:off x="491574" y="1356860"/>
            <a:ext cx="1598961" cy="1826549"/>
          </a:xfrm>
          <a:prstGeom prst="bentConnector3">
            <a:avLst>
              <a:gd name="adj1" fmla="val -14297"/>
            </a:avLst>
          </a:prstGeom>
          <a:solidFill>
            <a:schemeClr val="accent1"/>
          </a:solidFill>
          <a:ln w="25400" cap="flat" cmpd="sng" algn="ctr">
            <a:solidFill>
              <a:schemeClr val="tx1"/>
            </a:solidFill>
            <a:prstDash val="solid"/>
            <a:round/>
            <a:headEnd type="none" w="med" len="med"/>
            <a:tailEnd type="arrow"/>
          </a:ln>
          <a:effectLst/>
        </p:spPr>
      </p:cxnSp>
      <p:cxnSp>
        <p:nvCxnSpPr>
          <p:cNvPr id="73" name="Elbow Connector 41">
            <a:extLst>
              <a:ext uri="{FF2B5EF4-FFF2-40B4-BE49-F238E27FC236}">
                <a16:creationId xmlns:a16="http://schemas.microsoft.com/office/drawing/2014/main" id="{CBBDE08F-3A18-4F1F-B2F7-A7EC1BF2C879}"/>
              </a:ext>
            </a:extLst>
          </p:cNvPr>
          <p:cNvCxnSpPr>
            <a:cxnSpLocks/>
            <a:stCxn id="42" idx="1"/>
          </p:cNvCxnSpPr>
          <p:nvPr/>
        </p:nvCxnSpPr>
        <p:spPr bwMode="auto">
          <a:xfrm rot="10800000" flipH="1">
            <a:off x="501624" y="3510750"/>
            <a:ext cx="1591457" cy="2222015"/>
          </a:xfrm>
          <a:prstGeom prst="bentConnector3">
            <a:avLst>
              <a:gd name="adj1" fmla="val -14364"/>
            </a:avLst>
          </a:prstGeom>
          <a:solidFill>
            <a:schemeClr val="accent1"/>
          </a:solidFill>
          <a:ln w="25400" cap="flat" cmpd="sng" algn="ctr">
            <a:solidFill>
              <a:schemeClr val="tx1"/>
            </a:solidFill>
            <a:prstDash val="solid"/>
            <a:round/>
            <a:headEnd type="none" w="med" len="med"/>
            <a:tailEnd type="arrow"/>
          </a:ln>
          <a:effectLst/>
        </p:spPr>
      </p:cxnSp>
      <p:sp>
        <p:nvSpPr>
          <p:cNvPr id="74" name="TextBox 73">
            <a:extLst>
              <a:ext uri="{FF2B5EF4-FFF2-40B4-BE49-F238E27FC236}">
                <a16:creationId xmlns:a16="http://schemas.microsoft.com/office/drawing/2014/main" id="{DEE4BB4E-3C68-49C3-9055-5C108AFEE395}"/>
              </a:ext>
            </a:extLst>
          </p:cNvPr>
          <p:cNvSpPr txBox="1"/>
          <p:nvPr/>
        </p:nvSpPr>
        <p:spPr>
          <a:xfrm>
            <a:off x="2154752" y="3344481"/>
            <a:ext cx="317716" cy="338554"/>
          </a:xfrm>
          <a:prstGeom prst="rect">
            <a:avLst/>
          </a:prstGeom>
          <a:noFill/>
        </p:spPr>
        <p:txBody>
          <a:bodyPr wrap="none" rtlCol="0">
            <a:spAutoFit/>
          </a:bodyPr>
          <a:lstStyle/>
          <a:p>
            <a:r>
              <a:rPr lang="en-US" sz="1600" dirty="0">
                <a:latin typeface="Calibri" panose="020F0502020204030204" pitchFamily="34" charset="0"/>
              </a:rPr>
              <a:t>N</a:t>
            </a:r>
          </a:p>
        </p:txBody>
      </p:sp>
      <p:sp>
        <p:nvSpPr>
          <p:cNvPr id="76" name="TextBox 75">
            <a:extLst>
              <a:ext uri="{FF2B5EF4-FFF2-40B4-BE49-F238E27FC236}">
                <a16:creationId xmlns:a16="http://schemas.microsoft.com/office/drawing/2014/main" id="{50775430-AE97-451D-B7B6-3D191855FDDF}"/>
              </a:ext>
            </a:extLst>
          </p:cNvPr>
          <p:cNvSpPr txBox="1"/>
          <p:nvPr/>
        </p:nvSpPr>
        <p:spPr>
          <a:xfrm>
            <a:off x="265509" y="2898330"/>
            <a:ext cx="284052" cy="338554"/>
          </a:xfrm>
          <a:prstGeom prst="rect">
            <a:avLst/>
          </a:prstGeom>
          <a:noFill/>
        </p:spPr>
        <p:txBody>
          <a:bodyPr wrap="none" rtlCol="0">
            <a:spAutoFit/>
          </a:bodyPr>
          <a:lstStyle/>
          <a:p>
            <a:r>
              <a:rPr lang="en-US" sz="1600" dirty="0">
                <a:latin typeface="Calibri" panose="020F0502020204030204" pitchFamily="34" charset="0"/>
              </a:rPr>
              <a:t>Y</a:t>
            </a:r>
          </a:p>
        </p:txBody>
      </p:sp>
      <p:sp>
        <p:nvSpPr>
          <p:cNvPr id="77" name="TextBox 76">
            <a:extLst>
              <a:ext uri="{FF2B5EF4-FFF2-40B4-BE49-F238E27FC236}">
                <a16:creationId xmlns:a16="http://schemas.microsoft.com/office/drawing/2014/main" id="{0472336B-6F92-4EAB-BFE4-DB6A102ACF5C}"/>
              </a:ext>
            </a:extLst>
          </p:cNvPr>
          <p:cNvSpPr txBox="1"/>
          <p:nvPr/>
        </p:nvSpPr>
        <p:spPr>
          <a:xfrm>
            <a:off x="2143036" y="3974874"/>
            <a:ext cx="284052" cy="338554"/>
          </a:xfrm>
          <a:prstGeom prst="rect">
            <a:avLst/>
          </a:prstGeom>
          <a:noFill/>
        </p:spPr>
        <p:txBody>
          <a:bodyPr wrap="none" rtlCol="0">
            <a:spAutoFit/>
          </a:bodyPr>
          <a:lstStyle/>
          <a:p>
            <a:r>
              <a:rPr lang="en-US" sz="1600" dirty="0">
                <a:latin typeface="Calibri" panose="020F0502020204030204" pitchFamily="34" charset="0"/>
              </a:rPr>
              <a:t>Y</a:t>
            </a:r>
          </a:p>
        </p:txBody>
      </p:sp>
      <p:sp>
        <p:nvSpPr>
          <p:cNvPr id="78" name="Rectangle 77">
            <a:extLst>
              <a:ext uri="{FF2B5EF4-FFF2-40B4-BE49-F238E27FC236}">
                <a16:creationId xmlns:a16="http://schemas.microsoft.com/office/drawing/2014/main" id="{DE268130-6951-4FC7-A340-3BC961AEDA99}"/>
              </a:ext>
            </a:extLst>
          </p:cNvPr>
          <p:cNvSpPr/>
          <p:nvPr/>
        </p:nvSpPr>
        <p:spPr bwMode="auto">
          <a:xfrm>
            <a:off x="476052" y="6150716"/>
            <a:ext cx="3228968" cy="380684"/>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schemeClr val="tx1"/>
                </a:solidFill>
                <a:latin typeface="Calibri" panose="020F0502020204030204" pitchFamily="34" charset="0"/>
                <a:cs typeface="Arial" pitchFamily="34" charset="0"/>
              </a:rPr>
              <a:t>Revert</a:t>
            </a:r>
            <a:endParaRPr lang="en-US" baseline="-25000" dirty="0">
              <a:solidFill>
                <a:schemeClr val="tx1"/>
              </a:solidFill>
              <a:latin typeface="Calibri" panose="020F0502020204030204" pitchFamily="34" charset="0"/>
              <a:cs typeface="Arial" pitchFamily="34" charset="0"/>
            </a:endParaRPr>
          </a:p>
        </p:txBody>
      </p:sp>
      <p:cxnSp>
        <p:nvCxnSpPr>
          <p:cNvPr id="79" name="Straight Arrow Connector 78">
            <a:extLst>
              <a:ext uri="{FF2B5EF4-FFF2-40B4-BE49-F238E27FC236}">
                <a16:creationId xmlns:a16="http://schemas.microsoft.com/office/drawing/2014/main" id="{004FE87A-9FC4-4254-8BDC-F270CADA323B}"/>
              </a:ext>
            </a:extLst>
          </p:cNvPr>
          <p:cNvCxnSpPr>
            <a:cxnSpLocks/>
            <a:stCxn id="42" idx="2"/>
            <a:endCxn id="78" idx="0"/>
          </p:cNvCxnSpPr>
          <p:nvPr/>
        </p:nvCxnSpPr>
        <p:spPr bwMode="auto">
          <a:xfrm>
            <a:off x="2089993" y="5917430"/>
            <a:ext cx="543" cy="233286"/>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81" name="Elbow Connector 41">
            <a:extLst>
              <a:ext uri="{FF2B5EF4-FFF2-40B4-BE49-F238E27FC236}">
                <a16:creationId xmlns:a16="http://schemas.microsoft.com/office/drawing/2014/main" id="{FABC294F-CC15-4E9F-B2FA-D9A727906506}"/>
              </a:ext>
            </a:extLst>
          </p:cNvPr>
          <p:cNvCxnSpPr>
            <a:cxnSpLocks/>
            <a:stCxn id="78" idx="2"/>
          </p:cNvCxnSpPr>
          <p:nvPr/>
        </p:nvCxnSpPr>
        <p:spPr bwMode="auto">
          <a:xfrm rot="5400000" flipH="1">
            <a:off x="769017" y="5209882"/>
            <a:ext cx="818011" cy="1825027"/>
          </a:xfrm>
          <a:prstGeom prst="bentConnector3">
            <a:avLst>
              <a:gd name="adj1" fmla="val -27946"/>
            </a:avLst>
          </a:prstGeom>
          <a:solidFill>
            <a:schemeClr val="accent1"/>
          </a:solidFill>
          <a:ln w="25400" cap="flat" cmpd="sng" algn="ctr">
            <a:solidFill>
              <a:schemeClr val="tx1"/>
            </a:solidFill>
            <a:prstDash val="solid"/>
            <a:round/>
            <a:headEnd type="none" w="med" len="med"/>
            <a:tailEnd type="arrow"/>
          </a:ln>
          <a:effectLst/>
        </p:spPr>
      </p:cxnSp>
      <p:sp>
        <p:nvSpPr>
          <p:cNvPr id="33" name="Rectangle 32">
            <a:extLst>
              <a:ext uri="{FF2B5EF4-FFF2-40B4-BE49-F238E27FC236}">
                <a16:creationId xmlns:a16="http://schemas.microsoft.com/office/drawing/2014/main" id="{13A347F9-AEC1-4E4A-94C3-31D5F93DB91A}"/>
              </a:ext>
            </a:extLst>
          </p:cNvPr>
          <p:cNvSpPr/>
          <p:nvPr/>
        </p:nvSpPr>
        <p:spPr bwMode="auto">
          <a:xfrm>
            <a:off x="165417" y="1255613"/>
            <a:ext cx="3785302" cy="2182133"/>
          </a:xfrm>
          <a:prstGeom prst="rect">
            <a:avLst/>
          </a:prstGeom>
          <a:noFill/>
          <a:ln w="254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34" name="Rectangle 33">
            <a:extLst>
              <a:ext uri="{FF2B5EF4-FFF2-40B4-BE49-F238E27FC236}">
                <a16:creationId xmlns:a16="http://schemas.microsoft.com/office/drawing/2014/main" id="{9187F8DC-5787-4D1A-A688-8297CAD9CC3A}"/>
              </a:ext>
            </a:extLst>
          </p:cNvPr>
          <p:cNvSpPr/>
          <p:nvPr/>
        </p:nvSpPr>
        <p:spPr bwMode="auto">
          <a:xfrm>
            <a:off x="165417" y="3486258"/>
            <a:ext cx="3785302" cy="3316113"/>
          </a:xfrm>
          <a:prstGeom prst="rect">
            <a:avLst/>
          </a:prstGeom>
          <a:noFill/>
          <a:ln w="25400" cap="flat" cmpd="sng" algn="ctr">
            <a:solidFill>
              <a:schemeClr val="accent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388162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par>
                                <p:cTn id="23" presetID="10"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500"/>
                                        <p:tgtEl>
                                          <p:spTgt spid="7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par>
                                <p:cTn id="35" presetID="10"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fade">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fade">
                                      <p:cBhvr>
                                        <p:cTn id="48" dur="500"/>
                                        <p:tgtEl>
                                          <p:spTgt spid="2">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fade">
                                      <p:cBhvr>
                                        <p:cTn id="51" dur="500"/>
                                        <p:tgtEl>
                                          <p:spTgt spid="2">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Effect transition="in" filter="fade">
                                      <p:cBhvr>
                                        <p:cTn id="56" dur="500"/>
                                        <p:tgtEl>
                                          <p:spTgt spid="2">
                                            <p:txEl>
                                              <p:pRg st="3" end="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
                                            <p:txEl>
                                              <p:pRg st="4" end="4"/>
                                            </p:txEl>
                                          </p:spTgt>
                                        </p:tgtEl>
                                        <p:attrNameLst>
                                          <p:attrName>style.visibility</p:attrName>
                                        </p:attrNameLst>
                                      </p:cBhvr>
                                      <p:to>
                                        <p:strVal val="visible"/>
                                      </p:to>
                                    </p:set>
                                    <p:animEffect transition="in" filter="fade">
                                      <p:cBhvr>
                                        <p:cTn id="59" dur="500"/>
                                        <p:tgtEl>
                                          <p:spTgt spid="2">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fade">
                                      <p:cBhvr>
                                        <p:cTn id="72" dur="500"/>
                                        <p:tgtEl>
                                          <p:spTgt spid="77"/>
                                        </p:tgtEl>
                                      </p:cBhvr>
                                    </p:animEffect>
                                  </p:childTnLst>
                                </p:cTn>
                              </p:par>
                              <p:par>
                                <p:cTn id="73" presetID="10" presetClass="entr" presetSubtype="0"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fade">
                                      <p:cBhvr>
                                        <p:cTn id="75" dur="500"/>
                                        <p:tgtEl>
                                          <p:spTgt spid="7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par>
                                <p:cTn id="79" presetID="10" presetClass="entr" presetSubtype="0" fill="hold"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500"/>
                                        <p:tgtEl>
                                          <p:spTgt spid="53"/>
                                        </p:tgtEl>
                                      </p:cBhvr>
                                    </p:animEffect>
                                  </p:childTnLst>
                                </p:cTn>
                              </p:par>
                              <p:par>
                                <p:cTn id="85" presetID="10" presetClass="entr" presetSubtype="0"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500"/>
                                        <p:tgtEl>
                                          <p:spTgt spid="7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500"/>
                                        <p:tgtEl>
                                          <p:spTgt spid="4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fade">
                                      <p:cBhvr>
                                        <p:cTn id="101" dur="500"/>
                                        <p:tgtEl>
                                          <p:spTgt spid="4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fade">
                                      <p:cBhvr>
                                        <p:cTn id="104" dur="500"/>
                                        <p:tgtEl>
                                          <p:spTgt spid="78"/>
                                        </p:tgtEl>
                                      </p:cBhvr>
                                    </p:animEffect>
                                  </p:childTnLst>
                                </p:cTn>
                              </p:par>
                              <p:par>
                                <p:cTn id="105" presetID="10" presetClass="entr" presetSubtype="0" fill="hold" nodeType="with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fade">
                                      <p:cBhvr>
                                        <p:cTn id="107" dur="500"/>
                                        <p:tgtEl>
                                          <p:spTgt spid="79"/>
                                        </p:tgtEl>
                                      </p:cBhvr>
                                    </p:animEffect>
                                  </p:childTnLst>
                                </p:cTn>
                              </p:par>
                              <p:par>
                                <p:cTn id="108" presetID="10" presetClass="entr" presetSubtype="0" fill="hold" nodeType="with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fade">
                                      <p:cBhvr>
                                        <p:cTn id="110" dur="500"/>
                                        <p:tgtEl>
                                          <p:spTgt spid="8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500"/>
                                        <p:tgtEl>
                                          <p:spTgt spid="43"/>
                                        </p:tgtEl>
                                      </p:cBhvr>
                                    </p:animEffect>
                                  </p:childTnLst>
                                </p:cTn>
                              </p:par>
                              <p:par>
                                <p:cTn id="114" presetID="10" presetClass="entr" presetSubtype="0" fill="hold" nodeType="with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fade">
                                      <p:cBhvr>
                                        <p:cTn id="116" dur="500"/>
                                        <p:tgtEl>
                                          <p:spTgt spid="6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fade">
                                      <p:cBhvr>
                                        <p:cTn id="119" dur="500"/>
                                        <p:tgtEl>
                                          <p:spTgt spid="4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fade">
                                      <p:cBhvr>
                                        <p:cTn id="122" dur="500"/>
                                        <p:tgtEl>
                                          <p:spTgt spid="49"/>
                                        </p:tgtEl>
                                      </p:cBhvr>
                                    </p:animEffect>
                                  </p:childTnLst>
                                </p:cTn>
                              </p:par>
                              <p:par>
                                <p:cTn id="123" presetID="10" presetClass="entr" presetSubtype="0" fill="hold" nodeType="withEffect">
                                  <p:stCondLst>
                                    <p:cond delay="0"/>
                                  </p:stCondLst>
                                  <p:childTnLst>
                                    <p:set>
                                      <p:cBhvr>
                                        <p:cTn id="124" dur="1" fill="hold">
                                          <p:stCondLst>
                                            <p:cond delay="0"/>
                                          </p:stCondLst>
                                        </p:cTn>
                                        <p:tgtEl>
                                          <p:spTgt spid="2">
                                            <p:txEl>
                                              <p:pRg st="5" end="5"/>
                                            </p:txEl>
                                          </p:spTgt>
                                        </p:tgtEl>
                                        <p:attrNameLst>
                                          <p:attrName>style.visibility</p:attrName>
                                        </p:attrNameLst>
                                      </p:cBhvr>
                                      <p:to>
                                        <p:strVal val="visible"/>
                                      </p:to>
                                    </p:set>
                                    <p:animEffect transition="in" filter="fade">
                                      <p:cBhvr>
                                        <p:cTn id="125" dur="500"/>
                                        <p:tgtEl>
                                          <p:spTgt spid="2">
                                            <p:txEl>
                                              <p:pRg st="5" end="5"/>
                                            </p:txEl>
                                          </p:spTgt>
                                        </p:tgtEl>
                                      </p:cBhvr>
                                    </p:animEffect>
                                  </p:childTnLst>
                                </p:cTn>
                              </p:par>
                              <p:par>
                                <p:cTn id="126" presetID="10" presetClass="entr" presetSubtype="0" fill="hold" nodeType="withEffect">
                                  <p:stCondLst>
                                    <p:cond delay="0"/>
                                  </p:stCondLst>
                                  <p:childTnLst>
                                    <p:set>
                                      <p:cBhvr>
                                        <p:cTn id="127" dur="1" fill="hold">
                                          <p:stCondLst>
                                            <p:cond delay="0"/>
                                          </p:stCondLst>
                                        </p:cTn>
                                        <p:tgtEl>
                                          <p:spTgt spid="2">
                                            <p:txEl>
                                              <p:pRg st="6" end="6"/>
                                            </p:txEl>
                                          </p:spTgt>
                                        </p:tgtEl>
                                        <p:attrNameLst>
                                          <p:attrName>style.visibility</p:attrName>
                                        </p:attrNameLst>
                                      </p:cBhvr>
                                      <p:to>
                                        <p:strVal val="visible"/>
                                      </p:to>
                                    </p:set>
                                    <p:animEffect transition="in" filter="fade">
                                      <p:cBhvr>
                                        <p:cTn id="1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p:bldP spid="44" grpId="0"/>
      <p:bldP spid="45" grpId="0" animBg="1"/>
      <p:bldP spid="46" grpId="0"/>
      <p:bldP spid="49" grpId="0"/>
      <p:bldP spid="53" grpId="0" animBg="1"/>
      <p:bldP spid="60" grpId="0"/>
      <p:bldP spid="61" grpId="0" animBg="1"/>
      <p:bldP spid="65" grpId="0" animBg="1"/>
      <p:bldP spid="66" grpId="0" animBg="1"/>
      <p:bldP spid="74" grpId="0"/>
      <p:bldP spid="76" grpId="0"/>
      <p:bldP spid="77" grpId="0"/>
      <p:bldP spid="78"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BA4D47-1224-46C8-9BDF-39D0C04454DD}"/>
              </a:ext>
            </a:extLst>
          </p:cNvPr>
          <p:cNvSpPr>
            <a:spLocks noGrp="1"/>
          </p:cNvSpPr>
          <p:nvPr>
            <p:ph idx="1"/>
          </p:nvPr>
        </p:nvSpPr>
        <p:spPr/>
        <p:txBody>
          <a:bodyPr/>
          <a:lstStyle/>
          <a:p>
            <a:r>
              <a:rPr lang="en-US" dirty="0"/>
              <a:t>Motivation</a:t>
            </a:r>
          </a:p>
          <a:p>
            <a:r>
              <a:rPr lang="en-US" dirty="0"/>
              <a:t>2</a:t>
            </a:r>
            <a:r>
              <a:rPr lang="en-US" baseline="30000" dirty="0"/>
              <a:t>nd</a:t>
            </a:r>
            <a:r>
              <a:rPr lang="en-US" dirty="0"/>
              <a:t> DB-aware leakage optimization and placement</a:t>
            </a:r>
          </a:p>
          <a:p>
            <a:pPr lvl="1"/>
            <a:r>
              <a:rPr lang="en-US" dirty="0"/>
              <a:t>2</a:t>
            </a:r>
            <a:r>
              <a:rPr lang="en-US" baseline="30000" dirty="0"/>
              <a:t>nd</a:t>
            </a:r>
            <a:r>
              <a:rPr lang="en-US" dirty="0"/>
              <a:t> DB-aware relocation</a:t>
            </a:r>
          </a:p>
          <a:p>
            <a:pPr lvl="1"/>
            <a:r>
              <a:rPr lang="en-US" dirty="0"/>
              <a:t>2</a:t>
            </a:r>
            <a:r>
              <a:rPr lang="en-US" baseline="30000" dirty="0"/>
              <a:t>nd</a:t>
            </a:r>
            <a:r>
              <a:rPr lang="en-US" dirty="0"/>
              <a:t> DB-aware sizing</a:t>
            </a:r>
          </a:p>
          <a:p>
            <a:r>
              <a:rPr lang="en-US" dirty="0">
                <a:solidFill>
                  <a:srgbClr val="FF0000"/>
                </a:solidFill>
              </a:rPr>
              <a:t>Experiments</a:t>
            </a:r>
          </a:p>
          <a:p>
            <a:r>
              <a:rPr lang="en-US" dirty="0"/>
              <a:t>Conclusion</a:t>
            </a:r>
          </a:p>
          <a:p>
            <a:endParaRPr lang="en-US" dirty="0"/>
          </a:p>
        </p:txBody>
      </p:sp>
      <p:sp>
        <p:nvSpPr>
          <p:cNvPr id="3" name="Title 2">
            <a:extLst>
              <a:ext uri="{FF2B5EF4-FFF2-40B4-BE49-F238E27FC236}">
                <a16:creationId xmlns:a16="http://schemas.microsoft.com/office/drawing/2014/main" id="{6E39D95D-5424-461E-ADF4-79CD29BF1E1D}"/>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8271084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DBB466A4-6FD1-490A-B5B0-B0318036F0C3}"/>
              </a:ext>
            </a:extLst>
          </p:cNvPr>
          <p:cNvSpPr>
            <a:spLocks noGrp="1"/>
          </p:cNvSpPr>
          <p:nvPr>
            <p:ph idx="1"/>
          </p:nvPr>
        </p:nvSpPr>
        <p:spPr/>
        <p:txBody>
          <a:bodyPr/>
          <a:lstStyle/>
          <a:p>
            <a:r>
              <a:rPr lang="en-US" altLang="ko-KR" sz="2400" dirty="0"/>
              <a:t>Synthesis: Synopsys Design Compiler L-2016.03-SP4</a:t>
            </a:r>
          </a:p>
          <a:p>
            <a:r>
              <a:rPr lang="en-US" altLang="ko-KR" sz="2400" dirty="0"/>
              <a:t>P&amp;R: Cadence </a:t>
            </a:r>
            <a:r>
              <a:rPr lang="en-US" altLang="ko-KR" sz="2400" dirty="0" err="1"/>
              <a:t>Innovus</a:t>
            </a:r>
            <a:r>
              <a:rPr lang="en-US" altLang="ko-KR" sz="2400" dirty="0"/>
              <a:t> Implementation System v17.1 </a:t>
            </a:r>
          </a:p>
          <a:p>
            <a:r>
              <a:rPr lang="en-US" altLang="ko-KR" sz="2400" dirty="0"/>
              <a:t>Timer: </a:t>
            </a:r>
            <a:r>
              <a:rPr lang="en-US" altLang="ko-KR" sz="2400" dirty="0" err="1"/>
              <a:t>OpenSTA</a:t>
            </a:r>
            <a:r>
              <a:rPr lang="en-US" altLang="ko-KR" sz="2400" dirty="0"/>
              <a:t> </a:t>
            </a:r>
            <a:r>
              <a:rPr lang="en-US" altLang="ko-KR" sz="2000" u="sng" dirty="0">
                <a:solidFill>
                  <a:srgbClr val="0000B2"/>
                </a:solidFill>
              </a:rPr>
              <a:t>https://github.com/abk-openroad/OpenSTA</a:t>
            </a:r>
            <a:endParaRPr lang="en-US" altLang="ko-KR" sz="2000" dirty="0"/>
          </a:p>
          <a:p>
            <a:r>
              <a:rPr lang="en-US" altLang="ko-KR" sz="2400" dirty="0"/>
              <a:t>We implement our heuristics in C++ with </a:t>
            </a:r>
            <a:r>
              <a:rPr lang="en-US" altLang="ko-KR" sz="2400" dirty="0" err="1"/>
              <a:t>OpenAccess</a:t>
            </a:r>
            <a:r>
              <a:rPr lang="en-US" altLang="ko-KR" sz="2400" dirty="0"/>
              <a:t> 2.2.43 to support LEF/DEF</a:t>
            </a:r>
          </a:p>
          <a:p>
            <a:r>
              <a:rPr lang="en-US" altLang="ko-KR" sz="2400" dirty="0"/>
              <a:t>14nm </a:t>
            </a:r>
            <a:r>
              <a:rPr lang="en-US" altLang="ko-KR" sz="2400" dirty="0" err="1"/>
              <a:t>FinFET</a:t>
            </a:r>
            <a:r>
              <a:rPr lang="en-US" altLang="ko-KR" sz="2400" dirty="0"/>
              <a:t> technology with 9T triple-Vt libraries</a:t>
            </a:r>
          </a:p>
          <a:p>
            <a:r>
              <a:rPr lang="en-US" altLang="ko-KR" sz="2400" dirty="0"/>
              <a:t>Testcase: AES, MPEG, JPEG, VGA from </a:t>
            </a:r>
            <a:r>
              <a:rPr lang="en-US" altLang="ko-KR" sz="2400" dirty="0" err="1"/>
              <a:t>OpenCores</a:t>
            </a:r>
            <a:r>
              <a:rPr lang="en-US" altLang="ko-KR" sz="2400" dirty="0"/>
              <a:t>      </a:t>
            </a:r>
          </a:p>
          <a:p>
            <a:r>
              <a:rPr lang="en-US" altLang="ko-KR" sz="2400" dirty="0"/>
              <a:t>All experiments: 8 threads on a 2.6GHz Intel Xeon server</a:t>
            </a:r>
          </a:p>
        </p:txBody>
      </p:sp>
      <p:sp>
        <p:nvSpPr>
          <p:cNvPr id="3" name="제목 2">
            <a:extLst>
              <a:ext uri="{FF2B5EF4-FFF2-40B4-BE49-F238E27FC236}">
                <a16:creationId xmlns:a16="http://schemas.microsoft.com/office/drawing/2014/main" id="{2F12A35A-DA41-4E39-B4BB-6453F7A89500}"/>
              </a:ext>
            </a:extLst>
          </p:cNvPr>
          <p:cNvSpPr>
            <a:spLocks noGrp="1"/>
          </p:cNvSpPr>
          <p:nvPr>
            <p:ph type="title"/>
          </p:nvPr>
        </p:nvSpPr>
        <p:spPr/>
        <p:txBody>
          <a:bodyPr/>
          <a:lstStyle/>
          <a:p>
            <a:r>
              <a:rPr lang="en-US" altLang="ko-KR" dirty="0"/>
              <a:t>Experimental Environment</a:t>
            </a:r>
            <a:endParaRPr lang="ko-KR" altLang="en-US" dirty="0"/>
          </a:p>
        </p:txBody>
      </p:sp>
      <p:graphicFrame>
        <p:nvGraphicFramePr>
          <p:cNvPr id="4" name="표 3">
            <a:extLst>
              <a:ext uri="{FF2B5EF4-FFF2-40B4-BE49-F238E27FC236}">
                <a16:creationId xmlns:a16="http://schemas.microsoft.com/office/drawing/2014/main" id="{08435E10-2226-4F00-BB8C-65F84F528FE1}"/>
              </a:ext>
            </a:extLst>
          </p:cNvPr>
          <p:cNvGraphicFramePr>
            <a:graphicFrameLocks noGrp="1"/>
          </p:cNvGraphicFramePr>
          <p:nvPr>
            <p:extLst>
              <p:ext uri="{D42A27DB-BD31-4B8C-83A1-F6EECF244321}">
                <p14:modId xmlns:p14="http://schemas.microsoft.com/office/powerpoint/2010/main" val="2154941341"/>
              </p:ext>
            </p:extLst>
          </p:nvPr>
        </p:nvGraphicFramePr>
        <p:xfrm>
          <a:off x="3028256" y="4178105"/>
          <a:ext cx="3041948" cy="2294760"/>
        </p:xfrm>
        <a:graphic>
          <a:graphicData uri="http://schemas.openxmlformats.org/drawingml/2006/table">
            <a:tbl>
              <a:tblPr firstRow="1" bandRow="1">
                <a:tableStyleId>{5C22544A-7EE6-4342-B048-85BDC9FD1C3A}</a:tableStyleId>
              </a:tblPr>
              <a:tblGrid>
                <a:gridCol w="1520974">
                  <a:extLst>
                    <a:ext uri="{9D8B030D-6E8A-4147-A177-3AD203B41FA5}">
                      <a16:colId xmlns:a16="http://schemas.microsoft.com/office/drawing/2014/main" val="2482932687"/>
                    </a:ext>
                  </a:extLst>
                </a:gridCol>
                <a:gridCol w="1520974">
                  <a:extLst>
                    <a:ext uri="{9D8B030D-6E8A-4147-A177-3AD203B41FA5}">
                      <a16:colId xmlns:a16="http://schemas.microsoft.com/office/drawing/2014/main" val="3439134163"/>
                    </a:ext>
                  </a:extLst>
                </a:gridCol>
              </a:tblGrid>
              <a:tr h="458952">
                <a:tc>
                  <a:txBody>
                    <a:bodyPr/>
                    <a:lstStyle/>
                    <a:p>
                      <a:pPr algn="ctr" latinLnBrk="1"/>
                      <a:r>
                        <a:rPr lang="en-US" altLang="ko-KR" sz="2000" b="1" dirty="0"/>
                        <a:t>Design</a:t>
                      </a:r>
                      <a:endParaRPr lang="ko-KR" altLang="en-US" sz="2000" b="1" dirty="0"/>
                    </a:p>
                  </a:txBody>
                  <a:tcPr/>
                </a:tc>
                <a:tc>
                  <a:txBody>
                    <a:bodyPr/>
                    <a:lstStyle/>
                    <a:p>
                      <a:pPr algn="ctr" latinLnBrk="1"/>
                      <a:r>
                        <a:rPr lang="en-US" altLang="ko-KR" sz="2000" b="1" dirty="0"/>
                        <a:t>#</a:t>
                      </a:r>
                      <a:r>
                        <a:rPr lang="en-US" altLang="ko-KR" sz="2000" b="1" dirty="0" err="1"/>
                        <a:t>Insts</a:t>
                      </a:r>
                      <a:endParaRPr lang="ko-KR" altLang="en-US" sz="2000" b="1" dirty="0"/>
                    </a:p>
                  </a:txBody>
                  <a:tcPr/>
                </a:tc>
                <a:extLst>
                  <a:ext uri="{0D108BD9-81ED-4DB2-BD59-A6C34878D82A}">
                    <a16:rowId xmlns:a16="http://schemas.microsoft.com/office/drawing/2014/main" val="3422530430"/>
                  </a:ext>
                </a:extLst>
              </a:tr>
              <a:tr h="458952">
                <a:tc>
                  <a:txBody>
                    <a:bodyPr/>
                    <a:lstStyle/>
                    <a:p>
                      <a:pPr algn="ctr" latinLnBrk="1"/>
                      <a:r>
                        <a:rPr lang="en-US" altLang="ko-KR" sz="2000" b="1" dirty="0"/>
                        <a:t>AES</a:t>
                      </a:r>
                      <a:endParaRPr lang="ko-KR" altLang="en-US" sz="2000" b="1" dirty="0"/>
                    </a:p>
                  </a:txBody>
                  <a:tcPr/>
                </a:tc>
                <a:tc>
                  <a:txBody>
                    <a:bodyPr/>
                    <a:lstStyle/>
                    <a:p>
                      <a:pPr algn="ctr" latinLnBrk="1"/>
                      <a:r>
                        <a:rPr lang="en-US" altLang="ko-KR" sz="2000" b="1" dirty="0"/>
                        <a:t>~13K</a:t>
                      </a:r>
                      <a:endParaRPr lang="ko-KR" altLang="en-US" sz="2000" b="1" dirty="0"/>
                    </a:p>
                  </a:txBody>
                  <a:tcPr/>
                </a:tc>
                <a:extLst>
                  <a:ext uri="{0D108BD9-81ED-4DB2-BD59-A6C34878D82A}">
                    <a16:rowId xmlns:a16="http://schemas.microsoft.com/office/drawing/2014/main" val="1231203451"/>
                  </a:ext>
                </a:extLst>
              </a:tr>
              <a:tr h="458952">
                <a:tc>
                  <a:txBody>
                    <a:bodyPr/>
                    <a:lstStyle/>
                    <a:p>
                      <a:pPr algn="ctr" latinLnBrk="1"/>
                      <a:r>
                        <a:rPr lang="en-US" altLang="ko-KR" sz="2000" b="1" dirty="0"/>
                        <a:t>MPEG</a:t>
                      </a:r>
                      <a:endParaRPr lang="ko-KR" altLang="en-US" sz="2000" b="1" dirty="0"/>
                    </a:p>
                  </a:txBody>
                  <a:tcPr/>
                </a:tc>
                <a:tc>
                  <a:txBody>
                    <a:bodyPr/>
                    <a:lstStyle/>
                    <a:p>
                      <a:pPr algn="ctr" latinLnBrk="1"/>
                      <a:r>
                        <a:rPr lang="en-US" altLang="ko-KR" sz="2000" b="1" dirty="0"/>
                        <a:t>~12K</a:t>
                      </a:r>
                      <a:endParaRPr lang="ko-KR" altLang="en-US" sz="2000" b="1" dirty="0"/>
                    </a:p>
                  </a:txBody>
                  <a:tcPr/>
                </a:tc>
                <a:extLst>
                  <a:ext uri="{0D108BD9-81ED-4DB2-BD59-A6C34878D82A}">
                    <a16:rowId xmlns:a16="http://schemas.microsoft.com/office/drawing/2014/main" val="432519434"/>
                  </a:ext>
                </a:extLst>
              </a:tr>
              <a:tr h="458952">
                <a:tc>
                  <a:txBody>
                    <a:bodyPr/>
                    <a:lstStyle/>
                    <a:p>
                      <a:pPr algn="ctr" latinLnBrk="1"/>
                      <a:r>
                        <a:rPr lang="en-US" altLang="ko-KR" sz="2000" b="1" dirty="0"/>
                        <a:t>JPEG</a:t>
                      </a:r>
                      <a:endParaRPr lang="ko-KR" altLang="en-US" sz="2000" b="1" dirty="0"/>
                    </a:p>
                  </a:txBody>
                  <a:tcPr/>
                </a:tc>
                <a:tc>
                  <a:txBody>
                    <a:bodyPr/>
                    <a:lstStyle/>
                    <a:p>
                      <a:pPr algn="ctr" latinLnBrk="1"/>
                      <a:r>
                        <a:rPr lang="en-US" altLang="ko-KR" sz="2000" b="1" dirty="0"/>
                        <a:t>~47K</a:t>
                      </a:r>
                      <a:endParaRPr lang="ko-KR" altLang="en-US" sz="2000" b="1" dirty="0"/>
                    </a:p>
                  </a:txBody>
                  <a:tcPr/>
                </a:tc>
                <a:extLst>
                  <a:ext uri="{0D108BD9-81ED-4DB2-BD59-A6C34878D82A}">
                    <a16:rowId xmlns:a16="http://schemas.microsoft.com/office/drawing/2014/main" val="1576211174"/>
                  </a:ext>
                </a:extLst>
              </a:tr>
              <a:tr h="458952">
                <a:tc>
                  <a:txBody>
                    <a:bodyPr/>
                    <a:lstStyle/>
                    <a:p>
                      <a:pPr algn="ctr" latinLnBrk="1"/>
                      <a:r>
                        <a:rPr lang="en-US" altLang="ko-KR" sz="2000" b="1" dirty="0"/>
                        <a:t>VGA</a:t>
                      </a:r>
                      <a:endParaRPr lang="ko-KR" altLang="en-US" sz="2000" b="1" dirty="0"/>
                    </a:p>
                  </a:txBody>
                  <a:tcPr/>
                </a:tc>
                <a:tc>
                  <a:txBody>
                    <a:bodyPr/>
                    <a:lstStyle/>
                    <a:p>
                      <a:pPr algn="ctr" latinLnBrk="1"/>
                      <a:r>
                        <a:rPr lang="en-US" altLang="ko-KR" sz="2000" b="1" dirty="0"/>
                        <a:t>~67K</a:t>
                      </a:r>
                      <a:endParaRPr lang="ko-KR" altLang="en-US" sz="2000" b="1" dirty="0"/>
                    </a:p>
                  </a:txBody>
                  <a:tcPr/>
                </a:tc>
                <a:extLst>
                  <a:ext uri="{0D108BD9-81ED-4DB2-BD59-A6C34878D82A}">
                    <a16:rowId xmlns:a16="http://schemas.microsoft.com/office/drawing/2014/main" val="2427330558"/>
                  </a:ext>
                </a:extLst>
              </a:tr>
            </a:tbl>
          </a:graphicData>
        </a:graphic>
      </p:graphicFrame>
    </p:spTree>
    <p:extLst>
      <p:ext uri="{BB962C8B-B14F-4D97-AF65-F5344CB8AC3E}">
        <p14:creationId xmlns:p14="http://schemas.microsoft.com/office/powerpoint/2010/main" val="1659365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4F96F4D-FEA6-4015-86CF-9B01452074D8}"/>
              </a:ext>
            </a:extLst>
          </p:cNvPr>
          <p:cNvSpPr>
            <a:spLocks noGrp="1"/>
          </p:cNvSpPr>
          <p:nvPr>
            <p:ph type="title"/>
          </p:nvPr>
        </p:nvSpPr>
        <p:spPr/>
        <p:txBody>
          <a:bodyPr/>
          <a:lstStyle/>
          <a:p>
            <a:r>
              <a:rPr lang="en-US" altLang="ko-KR" dirty="0"/>
              <a:t>Exploring the Heuristic Design Space</a:t>
            </a:r>
            <a:endParaRPr lang="ko-KR" altLang="en-US" dirty="0"/>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360B6078-D29F-4613-93EA-AA529785E687}"/>
                  </a:ext>
                </a:extLst>
              </p:cNvPr>
              <p:cNvSpPr>
                <a:spLocks noGrp="1"/>
              </p:cNvSpPr>
              <p:nvPr>
                <p:ph idx="1"/>
              </p:nvPr>
            </p:nvSpPr>
            <p:spPr>
              <a:xfrm>
                <a:off x="137790" y="787710"/>
                <a:ext cx="8836025" cy="5562601"/>
              </a:xfrm>
            </p:spPr>
            <p:txBody>
              <a:bodyPr/>
              <a:lstStyle/>
              <a:p>
                <a:r>
                  <a:rPr lang="en-US" altLang="ko-KR" sz="2800" dirty="0"/>
                  <a:t>Common practice - 2CPP padding for F/Fs</a:t>
                </a:r>
              </a:p>
              <a:p>
                <a:r>
                  <a:rPr lang="en-US" altLang="ko-KR" sz="2800" dirty="0"/>
                  <a:t>Flow tunable parameters</a:t>
                </a:r>
              </a:p>
              <a:p>
                <a:pPr lvl="1"/>
                <a14:m>
                  <m:oMath xmlns:m="http://schemas.openxmlformats.org/officeDocument/2006/math">
                    <m:sSub>
                      <m:sSubPr>
                        <m:ctrlPr>
                          <a:rPr lang="en-US" altLang="ko-KR" sz="2600" b="0" i="1" smtClean="0">
                            <a:latin typeface="Cambria Math" panose="02040503050406030204" pitchFamily="18" charset="0"/>
                          </a:rPr>
                        </m:ctrlPr>
                      </m:sSubPr>
                      <m:e>
                        <m:r>
                          <a:rPr lang="en-US" altLang="ko-KR" sz="2600" b="0" i="1" smtClean="0">
                            <a:latin typeface="Cambria Math" panose="02040503050406030204" pitchFamily="18" charset="0"/>
                          </a:rPr>
                          <m:t>𝑖</m:t>
                        </m:r>
                      </m:e>
                      <m:sub>
                        <m:r>
                          <a:rPr lang="en-US" altLang="ko-KR" sz="2600" b="0" i="1" smtClean="0">
                            <a:latin typeface="Cambria Math" panose="02040503050406030204" pitchFamily="18" charset="0"/>
                          </a:rPr>
                          <m:t>𝑚𝑎𝑥</m:t>
                        </m:r>
                      </m:sub>
                    </m:sSub>
                  </m:oMath>
                </a14:m>
                <a:r>
                  <a:rPr lang="en-US" altLang="ko-KR" sz="2600" dirty="0"/>
                  <a:t>, enable/disable DB swap</a:t>
                </a:r>
                <a:endParaRPr lang="en-US" altLang="ko-KR" sz="2200" dirty="0"/>
              </a:p>
            </p:txBody>
          </p:sp>
        </mc:Choice>
        <mc:Fallback xmlns="">
          <p:sp>
            <p:nvSpPr>
              <p:cNvPr id="3" name="내용 개체 틀 2">
                <a:extLst>
                  <a:ext uri="{FF2B5EF4-FFF2-40B4-BE49-F238E27FC236}">
                    <a16:creationId xmlns:a16="http://schemas.microsoft.com/office/drawing/2014/main" id="{360B6078-D29F-4613-93EA-AA529785E687}"/>
                  </a:ext>
                </a:extLst>
              </p:cNvPr>
              <p:cNvSpPr>
                <a:spLocks noGrp="1" noRot="1" noChangeAspect="1" noMove="1" noResize="1" noEditPoints="1" noAdjustHandles="1" noChangeArrowheads="1" noChangeShapeType="1" noTextEdit="1"/>
              </p:cNvSpPr>
              <p:nvPr>
                <p:ph idx="1"/>
              </p:nvPr>
            </p:nvSpPr>
            <p:spPr>
              <a:xfrm>
                <a:off x="137790" y="787710"/>
                <a:ext cx="8836025" cy="5562601"/>
              </a:xfrm>
              <a:blipFill>
                <a:blip r:embed="rId3"/>
                <a:stretch>
                  <a:fillRect l="-1242" t="-23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표 3">
                <a:extLst>
                  <a:ext uri="{FF2B5EF4-FFF2-40B4-BE49-F238E27FC236}">
                    <a16:creationId xmlns:a16="http://schemas.microsoft.com/office/drawing/2014/main" id="{E6083619-1C06-4B02-8D1C-4874742FCB8D}"/>
                  </a:ext>
                </a:extLst>
              </p:cNvPr>
              <p:cNvGraphicFramePr>
                <a:graphicFrameLocks noGrp="1"/>
              </p:cNvGraphicFramePr>
              <p:nvPr>
                <p:extLst>
                  <p:ext uri="{D42A27DB-BD31-4B8C-83A1-F6EECF244321}">
                    <p14:modId xmlns:p14="http://schemas.microsoft.com/office/powerpoint/2010/main" val="2781346073"/>
                  </p:ext>
                </p:extLst>
              </p:nvPr>
            </p:nvGraphicFramePr>
            <p:xfrm>
              <a:off x="-1" y="4165622"/>
              <a:ext cx="9143992" cy="2225040"/>
            </p:xfrm>
            <a:graphic>
              <a:graphicData uri="http://schemas.openxmlformats.org/drawingml/2006/table">
                <a:tbl>
                  <a:tblPr firstRow="1" bandRow="1">
                    <a:tableStyleId>{5C22544A-7EE6-4342-B048-85BDC9FD1C3A}</a:tableStyleId>
                  </a:tblPr>
                  <a:tblGrid>
                    <a:gridCol w="1142999">
                      <a:extLst>
                        <a:ext uri="{9D8B030D-6E8A-4147-A177-3AD203B41FA5}">
                          <a16:colId xmlns:a16="http://schemas.microsoft.com/office/drawing/2014/main" val="1441365189"/>
                        </a:ext>
                      </a:extLst>
                    </a:gridCol>
                    <a:gridCol w="979715">
                      <a:extLst>
                        <a:ext uri="{9D8B030D-6E8A-4147-A177-3AD203B41FA5}">
                          <a16:colId xmlns:a16="http://schemas.microsoft.com/office/drawing/2014/main" val="3587143362"/>
                        </a:ext>
                      </a:extLst>
                    </a:gridCol>
                    <a:gridCol w="1159329">
                      <a:extLst>
                        <a:ext uri="{9D8B030D-6E8A-4147-A177-3AD203B41FA5}">
                          <a16:colId xmlns:a16="http://schemas.microsoft.com/office/drawing/2014/main" val="2895028011"/>
                        </a:ext>
                      </a:extLst>
                    </a:gridCol>
                    <a:gridCol w="947057">
                      <a:extLst>
                        <a:ext uri="{9D8B030D-6E8A-4147-A177-3AD203B41FA5}">
                          <a16:colId xmlns:a16="http://schemas.microsoft.com/office/drawing/2014/main" val="2576247483"/>
                        </a:ext>
                      </a:extLst>
                    </a:gridCol>
                    <a:gridCol w="1404257">
                      <a:extLst>
                        <a:ext uri="{9D8B030D-6E8A-4147-A177-3AD203B41FA5}">
                          <a16:colId xmlns:a16="http://schemas.microsoft.com/office/drawing/2014/main" val="3437662175"/>
                        </a:ext>
                      </a:extLst>
                    </a:gridCol>
                    <a:gridCol w="1012372">
                      <a:extLst>
                        <a:ext uri="{9D8B030D-6E8A-4147-A177-3AD203B41FA5}">
                          <a16:colId xmlns:a16="http://schemas.microsoft.com/office/drawing/2014/main" val="719078737"/>
                        </a:ext>
                      </a:extLst>
                    </a:gridCol>
                    <a:gridCol w="1355264">
                      <a:extLst>
                        <a:ext uri="{9D8B030D-6E8A-4147-A177-3AD203B41FA5}">
                          <a16:colId xmlns:a16="http://schemas.microsoft.com/office/drawing/2014/main" val="3513213640"/>
                        </a:ext>
                      </a:extLst>
                    </a:gridCol>
                    <a:gridCol w="1142999">
                      <a:extLst>
                        <a:ext uri="{9D8B030D-6E8A-4147-A177-3AD203B41FA5}">
                          <a16:colId xmlns:a16="http://schemas.microsoft.com/office/drawing/2014/main" val="2758601314"/>
                        </a:ext>
                      </a:extLst>
                    </a:gridCol>
                  </a:tblGrid>
                  <a:tr h="370840">
                    <a:tc rowSpan="2">
                      <a:txBody>
                        <a:bodyPr/>
                        <a:lstStyle/>
                        <a:p>
                          <a:pPr algn="ctr" latinLnBrk="1"/>
                          <a:r>
                            <a:rPr lang="en-US" altLang="ko-KR" dirty="0"/>
                            <a:t>Expt.</a:t>
                          </a:r>
                          <a:endParaRPr lang="ko-KR" altLang="en-US" dirty="0"/>
                        </a:p>
                      </a:txBody>
                      <a:tcPr anchor="ctr"/>
                    </a:tc>
                    <a:tc gridSpan="2">
                      <a:txBody>
                        <a:bodyPr/>
                        <a:lstStyle/>
                        <a:p>
                          <a:pPr algn="ctr" latinLnBrk="1"/>
                          <a:r>
                            <a:rPr lang="en-US" altLang="ko-KR" dirty="0"/>
                            <a:t>2</a:t>
                          </a:r>
                          <a:r>
                            <a:rPr lang="en-US" altLang="ko-KR" baseline="30000" dirty="0"/>
                            <a:t>nd</a:t>
                          </a:r>
                          <a:r>
                            <a:rPr lang="en-US" altLang="ko-KR" dirty="0"/>
                            <a:t> DB-Unaware</a:t>
                          </a:r>
                          <a:endParaRPr lang="ko-KR" altLang="en-US" dirty="0"/>
                        </a:p>
                      </a:txBody>
                      <a:tcPr/>
                    </a:tc>
                    <a:tc hMerge="1">
                      <a:txBody>
                        <a:bodyPr/>
                        <a:lstStyle/>
                        <a:p>
                          <a:pPr latinLnBrk="1"/>
                          <a:endParaRPr lang="ko-KR" altLang="en-US" dirty="0"/>
                        </a:p>
                      </a:txBody>
                      <a:tcPr/>
                    </a:tc>
                    <a:tc gridSpan="2">
                      <a:txBody>
                        <a:bodyPr/>
                        <a:lstStyle/>
                        <a:p>
                          <a:pPr algn="ctr" latinLnBrk="1"/>
                          <a:r>
                            <a:rPr lang="en-US" altLang="ko-KR" dirty="0"/>
                            <a:t>2</a:t>
                          </a:r>
                          <a:r>
                            <a:rPr lang="en-US" altLang="ko-KR" baseline="30000" dirty="0"/>
                            <a:t>nd</a:t>
                          </a:r>
                          <a:r>
                            <a:rPr lang="en-US" altLang="ko-KR" dirty="0"/>
                            <a:t> DB-Aware</a:t>
                          </a:r>
                          <a:endParaRPr lang="ko-KR" altLang="en-US" dirty="0"/>
                        </a:p>
                      </a:txBody>
                      <a:tcPr/>
                    </a:tc>
                    <a:tc hMerge="1">
                      <a:txBody>
                        <a:bodyPr/>
                        <a:lstStyle/>
                        <a:p>
                          <a:pPr latinLnBrk="1"/>
                          <a:endParaRPr lang="ko-KR" altLang="en-US" dirty="0"/>
                        </a:p>
                      </a:txBody>
                      <a:tcPr/>
                    </a:tc>
                    <a:tc gridSpan="3">
                      <a:txBody>
                        <a:bodyPr/>
                        <a:lstStyle/>
                        <a:p>
                          <a:pPr algn="ctr" latinLnBrk="1"/>
                          <a:r>
                            <a:rPr lang="en-US" altLang="ko-KR" dirty="0"/>
                            <a:t>Our results</a:t>
                          </a:r>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2154751888"/>
                      </a:ext>
                    </a:extLst>
                  </a:tr>
                  <a:tr h="370840">
                    <a:tc vMerge="1">
                      <a:txBody>
                        <a:bodyPr/>
                        <a:lstStyle/>
                        <a:p>
                          <a:pPr latinLnBrk="1"/>
                          <a:endParaRPr lang="ko-KR" altLang="en-US" dirty="0"/>
                        </a:p>
                      </a:txBody>
                      <a:tcPr/>
                    </a:tc>
                    <a:tc>
                      <a:txBody>
                        <a:bodyPr/>
                        <a:lstStyle/>
                        <a:p>
                          <a:pPr algn="ctr" latinLnBrk="1"/>
                          <a:r>
                            <a:rPr lang="en-US" altLang="ko-KR" sz="1400" b="1" dirty="0">
                              <a:solidFill>
                                <a:schemeClr val="bg1"/>
                              </a:solidFill>
                            </a:rPr>
                            <a:t>TNS (ns)</a:t>
                          </a:r>
                          <a:endParaRPr lang="ko-KR" altLang="en-US" sz="1400" b="1" dirty="0">
                            <a:solidFill>
                              <a:schemeClr val="bg1"/>
                            </a:solidFill>
                          </a:endParaRPr>
                        </a:p>
                      </a:txBody>
                      <a:tcPr anchor="ctr">
                        <a:solidFill>
                          <a:schemeClr val="accent1"/>
                        </a:solidFill>
                      </a:tcPr>
                    </a:tc>
                    <a:tc>
                      <a:txBody>
                        <a:bodyPr/>
                        <a:lstStyle/>
                        <a:p>
                          <a:pPr algn="ctr" latinLnBrk="1"/>
                          <a14:m>
                            <m:oMath xmlns:m="http://schemas.openxmlformats.org/officeDocument/2006/math">
                              <m:sSub>
                                <m:sSubPr>
                                  <m:ctrlPr>
                                    <a:rPr lang="en-US" altLang="ko-KR" sz="1400" b="1" i="1" smtClean="0">
                                      <a:solidFill>
                                        <a:schemeClr val="bg1"/>
                                      </a:solidFill>
                                      <a:latin typeface="Cambria Math" panose="02040503050406030204" pitchFamily="18" charset="0"/>
                                    </a:rPr>
                                  </m:ctrlPr>
                                </m:sSubPr>
                                <m:e>
                                  <m:r>
                                    <a:rPr lang="en-US" altLang="ko-KR" sz="1400" b="1" i="1" smtClean="0">
                                      <a:solidFill>
                                        <a:schemeClr val="bg1"/>
                                      </a:solidFill>
                                      <a:latin typeface="Cambria Math" panose="02040503050406030204" pitchFamily="18" charset="0"/>
                                    </a:rPr>
                                    <m:t>𝒍</m:t>
                                  </m:r>
                                </m:e>
                                <m:sub>
                                  <m:r>
                                    <a:rPr lang="en-US" altLang="ko-KR" sz="1400" b="1" i="1" smtClean="0">
                                      <a:solidFill>
                                        <a:schemeClr val="bg1"/>
                                      </a:solidFill>
                                      <a:latin typeface="Cambria Math" panose="02040503050406030204" pitchFamily="18" charset="0"/>
                                    </a:rPr>
                                    <m:t>𝒃𝒂𝒔𝒆</m:t>
                                  </m:r>
                                </m:sub>
                              </m:sSub>
                            </m:oMath>
                          </a14:m>
                          <a:r>
                            <a:rPr lang="en-US" altLang="ko-KR" sz="1400" b="1" dirty="0">
                              <a:solidFill>
                                <a:schemeClr val="bg1"/>
                              </a:solidFill>
                            </a:rPr>
                            <a:t>(</a:t>
                          </a:r>
                          <a:r>
                            <a:rPr lang="en-US" altLang="ko-KR" sz="1400" b="1" dirty="0" err="1">
                              <a:solidFill>
                                <a:schemeClr val="bg1"/>
                              </a:solidFill>
                            </a:rPr>
                            <a:t>mW</a:t>
                          </a:r>
                          <a:r>
                            <a:rPr lang="en-US" altLang="ko-KR" sz="1400" b="1" dirty="0">
                              <a:solidFill>
                                <a:schemeClr val="bg1"/>
                              </a:solidFill>
                            </a:rPr>
                            <a:t>)</a:t>
                          </a:r>
                          <a:endParaRPr lang="ko-KR" altLang="en-US" sz="1400" b="1" dirty="0">
                            <a:solidFill>
                              <a:schemeClr val="bg1"/>
                            </a:solidFill>
                          </a:endParaRPr>
                        </a:p>
                      </a:txBody>
                      <a:tcPr anchor="ctr">
                        <a:solidFill>
                          <a:schemeClr val="accent1"/>
                        </a:solidFill>
                      </a:tcPr>
                    </a:tc>
                    <a:tc>
                      <a:txBody>
                        <a:bodyPr/>
                        <a:lstStyle/>
                        <a:p>
                          <a:pPr algn="ctr" latinLnBrk="1"/>
                          <a:r>
                            <a:rPr lang="en-US" altLang="ko-KR" sz="1400" b="1" dirty="0">
                              <a:solidFill>
                                <a:schemeClr val="bg1"/>
                              </a:solidFill>
                            </a:rPr>
                            <a:t>TNS (ns)</a:t>
                          </a:r>
                          <a:endParaRPr lang="ko-KR" altLang="en-US" sz="1400" b="1" dirty="0">
                            <a:solidFill>
                              <a:schemeClr val="bg1"/>
                            </a:solidFill>
                          </a:endParaRPr>
                        </a:p>
                      </a:txBody>
                      <a:tcPr anchor="ctr">
                        <a:solidFill>
                          <a:schemeClr val="accent1"/>
                        </a:solidFill>
                      </a:tcPr>
                    </a:tc>
                    <a:tc>
                      <a:txBody>
                        <a:bodyPr/>
                        <a:lstStyle/>
                        <a:p>
                          <a:pPr algn="ctr" latinLnBrk="1"/>
                          <a14:m>
                            <m:oMath xmlns:m="http://schemas.openxmlformats.org/officeDocument/2006/math">
                              <m:sSub>
                                <m:sSubPr>
                                  <m:ctrlPr>
                                    <a:rPr lang="en-US" altLang="ko-KR" sz="1400" b="1" i="1" smtClean="0">
                                      <a:solidFill>
                                        <a:schemeClr val="bg1"/>
                                      </a:solidFill>
                                      <a:latin typeface="Cambria Math" panose="02040503050406030204" pitchFamily="18" charset="0"/>
                                    </a:rPr>
                                  </m:ctrlPr>
                                </m:sSubPr>
                                <m:e>
                                  <m:r>
                                    <a:rPr lang="en-US" altLang="ko-KR" sz="1400" b="1" i="1" smtClean="0">
                                      <a:solidFill>
                                        <a:schemeClr val="bg1"/>
                                      </a:solidFill>
                                      <a:latin typeface="Cambria Math" panose="02040503050406030204" pitchFamily="18" charset="0"/>
                                    </a:rPr>
                                    <m:t>𝒍</m:t>
                                  </m:r>
                                </m:e>
                                <m:sub>
                                  <m:r>
                                    <a:rPr lang="en-US" altLang="ko-KR" sz="1400" b="1" i="1" smtClean="0">
                                      <a:solidFill>
                                        <a:schemeClr val="bg1"/>
                                      </a:solidFill>
                                      <a:latin typeface="Cambria Math" panose="02040503050406030204" pitchFamily="18" charset="0"/>
                                    </a:rPr>
                                    <m:t>𝒂𝒄𝒕𝒖𝒂𝒍</m:t>
                                  </m:r>
                                </m:sub>
                              </m:sSub>
                            </m:oMath>
                          </a14:m>
                          <a:r>
                            <a:rPr lang="en-US" altLang="ko-KR" sz="1400" b="1" dirty="0">
                              <a:solidFill>
                                <a:schemeClr val="bg1"/>
                              </a:solidFill>
                            </a:rPr>
                            <a:t>(</a:t>
                          </a:r>
                          <a:r>
                            <a:rPr lang="en-US" altLang="ko-KR" sz="1400" b="1" dirty="0" err="1">
                              <a:solidFill>
                                <a:schemeClr val="bg1"/>
                              </a:solidFill>
                            </a:rPr>
                            <a:t>mW</a:t>
                          </a:r>
                          <a:r>
                            <a:rPr lang="en-US" altLang="ko-KR" sz="1400" b="1" dirty="0">
                              <a:solidFill>
                                <a:schemeClr val="bg1"/>
                              </a:solidFill>
                            </a:rPr>
                            <a:t>)</a:t>
                          </a:r>
                          <a:endParaRPr lang="ko-KR" altLang="en-US" sz="1400" b="1" dirty="0">
                            <a:solidFill>
                              <a:schemeClr val="bg1"/>
                            </a:solidFill>
                          </a:endParaRPr>
                        </a:p>
                      </a:txBody>
                      <a:tcPr anchor="ctr">
                        <a:solidFill>
                          <a:schemeClr val="accent1"/>
                        </a:solidFill>
                      </a:tcPr>
                    </a:tc>
                    <a:tc>
                      <a:txBody>
                        <a:bodyPr/>
                        <a:lstStyle/>
                        <a:p>
                          <a:pPr algn="ctr" latinLnBrk="1"/>
                          <a:r>
                            <a:rPr lang="en-US" altLang="ko-KR" sz="1400" b="1" dirty="0">
                              <a:solidFill>
                                <a:schemeClr val="bg1"/>
                              </a:solidFill>
                            </a:rPr>
                            <a:t>TNS (ns)</a:t>
                          </a:r>
                          <a:endParaRPr lang="ko-KR" altLang="en-US" sz="1400" b="1" dirty="0">
                            <a:solidFill>
                              <a:schemeClr val="bg1"/>
                            </a:solidFill>
                          </a:endParaRPr>
                        </a:p>
                      </a:txBody>
                      <a:tcPr anchor="ctr">
                        <a:solidFill>
                          <a:schemeClr val="accent1"/>
                        </a:solidFill>
                      </a:tcPr>
                    </a:tc>
                    <a:tc>
                      <a:txBody>
                        <a:bodyPr/>
                        <a:lstStyle/>
                        <a:p>
                          <a:pPr algn="ctr" latinLnBrk="1"/>
                          <a14:m>
                            <m:oMath xmlns:m="http://schemas.openxmlformats.org/officeDocument/2006/math">
                              <m:sSub>
                                <m:sSubPr>
                                  <m:ctrlPr>
                                    <a:rPr lang="en-US" altLang="ko-KR" sz="1400" b="1" i="1" smtClean="0">
                                      <a:solidFill>
                                        <a:schemeClr val="bg1"/>
                                      </a:solidFill>
                                      <a:latin typeface="Cambria Math" panose="02040503050406030204" pitchFamily="18" charset="0"/>
                                    </a:rPr>
                                  </m:ctrlPr>
                                </m:sSubPr>
                                <m:e>
                                  <m:r>
                                    <a:rPr lang="en-US" altLang="ko-KR" sz="1400" b="1" i="1" smtClean="0">
                                      <a:solidFill>
                                        <a:schemeClr val="bg1"/>
                                      </a:solidFill>
                                      <a:latin typeface="Cambria Math" panose="02040503050406030204" pitchFamily="18" charset="0"/>
                                    </a:rPr>
                                    <m:t>𝒍</m:t>
                                  </m:r>
                                </m:e>
                                <m:sub>
                                  <m:r>
                                    <a:rPr lang="en-US" altLang="ko-KR" sz="1400" b="1" i="1" smtClean="0">
                                      <a:solidFill>
                                        <a:schemeClr val="bg1"/>
                                      </a:solidFill>
                                      <a:latin typeface="Cambria Math" panose="02040503050406030204" pitchFamily="18" charset="0"/>
                                    </a:rPr>
                                    <m:t>𝒐𝒑𝒕</m:t>
                                  </m:r>
                                </m:sub>
                              </m:sSub>
                            </m:oMath>
                          </a14:m>
                          <a:r>
                            <a:rPr lang="en-US" altLang="ko-KR" sz="1400" b="1" dirty="0">
                              <a:solidFill>
                                <a:schemeClr val="bg1"/>
                              </a:solidFill>
                            </a:rPr>
                            <a:t>(</a:t>
                          </a:r>
                          <a:r>
                            <a:rPr lang="en-US" altLang="ko-KR" sz="1400" b="1" dirty="0" err="1">
                              <a:solidFill>
                                <a:schemeClr val="bg1"/>
                              </a:solidFill>
                            </a:rPr>
                            <a:t>mW</a:t>
                          </a:r>
                          <a:r>
                            <a:rPr lang="en-US" altLang="ko-KR" sz="1400" b="1" dirty="0">
                              <a:solidFill>
                                <a:schemeClr val="bg1"/>
                              </a:solidFill>
                            </a:rPr>
                            <a:t>)</a:t>
                          </a:r>
                          <a:endParaRPr lang="ko-KR" altLang="en-US" sz="1400" b="1" dirty="0">
                            <a:solidFill>
                              <a:schemeClr val="bg1"/>
                            </a:solidFill>
                          </a:endParaRPr>
                        </a:p>
                      </a:txBody>
                      <a:tcPr anchor="ctr">
                        <a:solidFill>
                          <a:schemeClr val="accent1"/>
                        </a:solidFill>
                      </a:tcPr>
                    </a:tc>
                    <a:tc>
                      <a:txBody>
                        <a:bodyPr/>
                        <a:lstStyle/>
                        <a:p>
                          <a:pPr algn="ctr" latinLnBrk="1"/>
                          <a:r>
                            <a:rPr lang="en-US" altLang="ko-KR" sz="1400" b="1" dirty="0">
                              <a:solidFill>
                                <a:schemeClr val="bg1"/>
                              </a:solidFill>
                            </a:rPr>
                            <a:t>Recovery</a:t>
                          </a:r>
                          <a:endParaRPr lang="ko-KR" altLang="en-US" sz="1400" b="1" dirty="0">
                            <a:solidFill>
                              <a:schemeClr val="bg1"/>
                            </a:solidFill>
                          </a:endParaRPr>
                        </a:p>
                      </a:txBody>
                      <a:tcPr anchor="ctr">
                        <a:solidFill>
                          <a:schemeClr val="accent1"/>
                        </a:solidFill>
                      </a:tcPr>
                    </a:tc>
                    <a:extLst>
                      <a:ext uri="{0D108BD9-81ED-4DB2-BD59-A6C34878D82A}">
                        <a16:rowId xmlns:a16="http://schemas.microsoft.com/office/drawing/2014/main" val="2252853386"/>
                      </a:ext>
                    </a:extLst>
                  </a:tr>
                  <a:tr h="370840">
                    <a:tc>
                      <a:txBody>
                        <a:bodyPr/>
                        <a:lstStyle/>
                        <a:p>
                          <a:pPr algn="ctr" latinLnBrk="1"/>
                          <a:r>
                            <a:rPr lang="en-US" altLang="ko-KR" sz="1600" dirty="0"/>
                            <a:t>Baseline</a:t>
                          </a:r>
                          <a:endParaRPr lang="ko-KR" altLang="en-US" sz="1600" dirty="0"/>
                        </a:p>
                      </a:txBody>
                      <a:tcPr anchor="ctr"/>
                    </a:tc>
                    <a:tc>
                      <a:txBody>
                        <a:bodyPr/>
                        <a:lstStyle/>
                        <a:p>
                          <a:pPr algn="ctr" latinLnBrk="1"/>
                          <a:r>
                            <a:rPr lang="en-US" altLang="ko-KR" sz="1600" dirty="0"/>
                            <a:t>0.000</a:t>
                          </a:r>
                          <a:endParaRPr lang="ko-KR" altLang="en-US" sz="1600" dirty="0"/>
                        </a:p>
                      </a:txBody>
                      <a:tcPr anchor="ctr"/>
                    </a:tc>
                    <a:tc>
                      <a:txBody>
                        <a:bodyPr/>
                        <a:lstStyle/>
                        <a:p>
                          <a:pPr algn="ctr" latinLnBrk="1"/>
                          <a:r>
                            <a:rPr lang="en-US" altLang="ko-KR" sz="1600" dirty="0"/>
                            <a:t>0.182</a:t>
                          </a:r>
                          <a:endParaRPr lang="ko-KR" altLang="en-US" sz="1600" dirty="0"/>
                        </a:p>
                      </a:txBody>
                      <a:tcPr anchor="ctr"/>
                    </a:tc>
                    <a:tc>
                      <a:txBody>
                        <a:bodyPr/>
                        <a:lstStyle/>
                        <a:p>
                          <a:pPr algn="ctr" latinLnBrk="1"/>
                          <a:r>
                            <a:rPr lang="en-US" altLang="ko-KR" sz="1600" dirty="0"/>
                            <a:t>0.000</a:t>
                          </a:r>
                          <a:endParaRPr lang="ko-KR" altLang="en-US" sz="1600" dirty="0"/>
                        </a:p>
                      </a:txBody>
                      <a:tcPr anchor="ctr"/>
                    </a:tc>
                    <a:tc>
                      <a:txBody>
                        <a:bodyPr/>
                        <a:lstStyle/>
                        <a:p>
                          <a:pPr algn="ctr" latinLnBrk="1"/>
                          <a:r>
                            <a:rPr lang="en-US" altLang="ko-KR" sz="1600" dirty="0"/>
                            <a:t>0.190 (4%)</a:t>
                          </a:r>
                          <a:endParaRPr lang="ko-KR" altLang="en-US" sz="1600" dirty="0"/>
                        </a:p>
                      </a:txBody>
                      <a:tcPr anchor="ctr"/>
                    </a:tc>
                    <a:tc>
                      <a:txBody>
                        <a:bodyPr/>
                        <a:lstStyle/>
                        <a:p>
                          <a:pPr algn="ctr" latinLnBrk="1"/>
                          <a:r>
                            <a:rPr lang="en-US" altLang="ko-KR" sz="1600" dirty="0"/>
                            <a:t>-0.002</a:t>
                          </a:r>
                          <a:endParaRPr lang="ko-KR" altLang="en-US" sz="1600" dirty="0"/>
                        </a:p>
                      </a:txBody>
                      <a:tcPr anchor="ctr"/>
                    </a:tc>
                    <a:tc>
                      <a:txBody>
                        <a:bodyPr/>
                        <a:lstStyle/>
                        <a:p>
                          <a:pPr algn="ctr" latinLnBrk="1"/>
                          <a:r>
                            <a:rPr lang="en-US" altLang="ko-KR" sz="1600" dirty="0"/>
                            <a:t>0.180 (-1%)</a:t>
                          </a:r>
                          <a:endParaRPr lang="ko-KR" altLang="en-US" sz="1600" dirty="0"/>
                        </a:p>
                      </a:txBody>
                      <a:tcPr anchor="ctr"/>
                    </a:tc>
                    <a:tc>
                      <a:txBody>
                        <a:bodyPr/>
                        <a:lstStyle/>
                        <a:p>
                          <a:pPr algn="ctr" latinLnBrk="1"/>
                          <a:r>
                            <a:rPr lang="en-US" altLang="ko-KR" sz="1600" dirty="0"/>
                            <a:t>&gt;100%</a:t>
                          </a:r>
                          <a:endParaRPr lang="ko-KR" altLang="en-US" sz="1600" dirty="0"/>
                        </a:p>
                      </a:txBody>
                      <a:tcPr anchor="ctr"/>
                    </a:tc>
                    <a:extLst>
                      <a:ext uri="{0D108BD9-81ED-4DB2-BD59-A6C34878D82A}">
                        <a16:rowId xmlns:a16="http://schemas.microsoft.com/office/drawing/2014/main" val="1883212939"/>
                      </a:ext>
                    </a:extLst>
                  </a:tr>
                  <a:tr h="370840">
                    <a:tc>
                      <a:txBody>
                        <a:bodyPr/>
                        <a:lstStyle/>
                        <a:p>
                          <a:pPr algn="ctr" latinLnBrk="1"/>
                          <a:r>
                            <a:rPr lang="en-US" altLang="ko-KR" sz="1600" dirty="0"/>
                            <a:t>Expt. 1</a:t>
                          </a:r>
                          <a:endParaRPr lang="ko-KR" altLang="en-US" sz="1600" dirty="0"/>
                        </a:p>
                      </a:txBody>
                      <a:tcPr anchor="ctr"/>
                    </a:tc>
                    <a:tc>
                      <a:txBody>
                        <a:bodyPr/>
                        <a:lstStyle/>
                        <a:p>
                          <a:pPr algn="ctr" latinLnBrk="1"/>
                          <a:r>
                            <a:rPr lang="en-US" altLang="ko-KR" sz="1600" dirty="0"/>
                            <a:t>0.000</a:t>
                          </a:r>
                          <a:endParaRPr lang="ko-KR" altLang="en-US" sz="1600" dirty="0"/>
                        </a:p>
                      </a:txBody>
                      <a:tcPr anchor="ctr"/>
                    </a:tc>
                    <a:tc>
                      <a:txBody>
                        <a:bodyPr/>
                        <a:lstStyle/>
                        <a:p>
                          <a:pPr algn="ctr" latinLnBrk="1"/>
                          <a:r>
                            <a:rPr lang="en-US" altLang="ko-KR" sz="1600" dirty="0"/>
                            <a:t>0.178</a:t>
                          </a:r>
                          <a:endParaRPr lang="ko-KR" altLang="en-US" sz="1600" dirty="0"/>
                        </a:p>
                      </a:txBody>
                      <a:tcPr anchor="ctr"/>
                    </a:tc>
                    <a:tc>
                      <a:txBody>
                        <a:bodyPr/>
                        <a:lstStyle/>
                        <a:p>
                          <a:pPr algn="ctr" latinLnBrk="1"/>
                          <a:r>
                            <a:rPr lang="en-US" altLang="ko-KR" sz="1600" dirty="0"/>
                            <a:t>0.000</a:t>
                          </a:r>
                          <a:endParaRPr lang="ko-KR" altLang="en-US" sz="1600" dirty="0"/>
                        </a:p>
                      </a:txBody>
                      <a:tcPr anchor="ctr"/>
                    </a:tc>
                    <a:tc>
                      <a:txBody>
                        <a:bodyPr/>
                        <a:lstStyle/>
                        <a:p>
                          <a:pPr algn="ctr" latinLnBrk="1"/>
                          <a:r>
                            <a:rPr lang="en-US" altLang="ko-KR" sz="1600" dirty="0"/>
                            <a:t>0.198 (11%)</a:t>
                          </a:r>
                          <a:endParaRPr lang="ko-KR" altLang="en-US" sz="1600"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t>-0.002</a:t>
                          </a:r>
                          <a:endParaRPr lang="ko-KR" altLang="en-US" sz="1600" dirty="0"/>
                        </a:p>
                      </a:txBody>
                      <a:tcPr anchor="ctr"/>
                    </a:tc>
                    <a:tc>
                      <a:txBody>
                        <a:bodyPr/>
                        <a:lstStyle/>
                        <a:p>
                          <a:pPr algn="ctr" latinLnBrk="1"/>
                          <a:r>
                            <a:rPr lang="en-US" altLang="ko-KR" sz="1600" dirty="0"/>
                            <a:t>0.186 (4%)</a:t>
                          </a:r>
                          <a:endParaRPr lang="ko-KR" altLang="en-US" sz="1600" dirty="0"/>
                        </a:p>
                      </a:txBody>
                      <a:tcPr anchor="ctr"/>
                    </a:tc>
                    <a:tc>
                      <a:txBody>
                        <a:bodyPr/>
                        <a:lstStyle/>
                        <a:p>
                          <a:pPr algn="ctr" latinLnBrk="1"/>
                          <a:r>
                            <a:rPr lang="en-US" altLang="ko-KR" sz="1600" dirty="0"/>
                            <a:t>60.0%</a:t>
                          </a:r>
                          <a:endParaRPr lang="ko-KR" altLang="en-US" sz="1600" dirty="0"/>
                        </a:p>
                      </a:txBody>
                      <a:tcPr anchor="ctr"/>
                    </a:tc>
                    <a:extLst>
                      <a:ext uri="{0D108BD9-81ED-4DB2-BD59-A6C34878D82A}">
                        <a16:rowId xmlns:a16="http://schemas.microsoft.com/office/drawing/2014/main" val="2910697097"/>
                      </a:ext>
                    </a:extLst>
                  </a:tr>
                  <a:tr h="370840">
                    <a:tc>
                      <a:txBody>
                        <a:bodyPr/>
                        <a:lstStyle/>
                        <a:p>
                          <a:pPr algn="ctr" latinLnBrk="1"/>
                          <a:r>
                            <a:rPr lang="en-US" altLang="ko-KR" sz="1600" dirty="0"/>
                            <a:t>Expt. 2</a:t>
                          </a:r>
                          <a:endParaRPr lang="ko-KR" altLang="en-US" sz="1600" dirty="0"/>
                        </a:p>
                      </a:txBody>
                      <a:tcPr anchor="ctr"/>
                    </a:tc>
                    <a:tc>
                      <a:txBody>
                        <a:bodyPr/>
                        <a:lstStyle/>
                        <a:p>
                          <a:pPr algn="ctr" latinLnBrk="1"/>
                          <a:r>
                            <a:rPr lang="en-US" altLang="ko-KR" sz="1600" dirty="0"/>
                            <a:t>0.000</a:t>
                          </a:r>
                          <a:endParaRPr lang="ko-KR" altLang="en-US" sz="1600" dirty="0"/>
                        </a:p>
                      </a:txBody>
                      <a:tcPr anchor="ctr"/>
                    </a:tc>
                    <a:tc>
                      <a:txBody>
                        <a:bodyPr/>
                        <a:lstStyle/>
                        <a:p>
                          <a:pPr algn="ctr" latinLnBrk="1"/>
                          <a:r>
                            <a:rPr lang="en-US" altLang="ko-KR" sz="1600" dirty="0"/>
                            <a:t>0.182</a:t>
                          </a:r>
                          <a:endParaRPr lang="ko-KR" altLang="en-US" sz="1600" dirty="0"/>
                        </a:p>
                      </a:txBody>
                      <a:tcPr anchor="ctr"/>
                    </a:tc>
                    <a:tc>
                      <a:txBody>
                        <a:bodyPr/>
                        <a:lstStyle/>
                        <a:p>
                          <a:pPr algn="ctr" latinLnBrk="1"/>
                          <a:r>
                            <a:rPr lang="en-US" altLang="ko-KR" sz="1600" dirty="0"/>
                            <a:t>0.000</a:t>
                          </a:r>
                          <a:endParaRPr lang="ko-KR" altLang="en-US" sz="1600" dirty="0"/>
                        </a:p>
                      </a:txBody>
                      <a:tcPr anchor="ctr"/>
                    </a:tc>
                    <a:tc>
                      <a:txBody>
                        <a:bodyPr/>
                        <a:lstStyle/>
                        <a:p>
                          <a:pPr algn="ctr" latinLnBrk="1"/>
                          <a:r>
                            <a:rPr lang="en-US" altLang="ko-KR" sz="1600" dirty="0"/>
                            <a:t>0.190 (4%)</a:t>
                          </a:r>
                          <a:endParaRPr lang="ko-KR" altLang="en-US" sz="1600"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t>-0.002</a:t>
                          </a:r>
                          <a:endParaRPr lang="ko-KR" altLang="en-US" sz="1600" dirty="0"/>
                        </a:p>
                      </a:txBody>
                      <a:tcPr anchor="ctr"/>
                    </a:tc>
                    <a:tc>
                      <a:txBody>
                        <a:bodyPr/>
                        <a:lstStyle/>
                        <a:p>
                          <a:pPr algn="ctr" latinLnBrk="1"/>
                          <a:r>
                            <a:rPr lang="en-US" altLang="ko-KR" sz="1600" dirty="0"/>
                            <a:t>0.183 (1%)</a:t>
                          </a:r>
                          <a:endParaRPr lang="ko-KR" altLang="en-US" sz="1600" dirty="0"/>
                        </a:p>
                      </a:txBody>
                      <a:tcPr anchor="ctr"/>
                    </a:tc>
                    <a:tc>
                      <a:txBody>
                        <a:bodyPr/>
                        <a:lstStyle/>
                        <a:p>
                          <a:pPr algn="ctr" latinLnBrk="1"/>
                          <a:r>
                            <a:rPr lang="en-US" altLang="ko-KR" sz="1600" dirty="0"/>
                            <a:t>87.5%</a:t>
                          </a:r>
                          <a:endParaRPr lang="ko-KR" altLang="en-US" sz="1600" dirty="0"/>
                        </a:p>
                      </a:txBody>
                      <a:tcPr anchor="ctr"/>
                    </a:tc>
                    <a:extLst>
                      <a:ext uri="{0D108BD9-81ED-4DB2-BD59-A6C34878D82A}">
                        <a16:rowId xmlns:a16="http://schemas.microsoft.com/office/drawing/2014/main" val="1378821157"/>
                      </a:ext>
                    </a:extLst>
                  </a:tr>
                  <a:tr h="370840">
                    <a:tc>
                      <a:txBody>
                        <a:bodyPr/>
                        <a:lstStyle/>
                        <a:p>
                          <a:pPr algn="ctr" latinLnBrk="1"/>
                          <a:r>
                            <a:rPr lang="en-US" altLang="ko-KR" sz="1600" dirty="0"/>
                            <a:t>Expt. 3</a:t>
                          </a:r>
                          <a:endParaRPr lang="ko-KR" altLang="en-US" sz="1600" dirty="0"/>
                        </a:p>
                      </a:txBody>
                      <a:tcPr anchor="ctr"/>
                    </a:tc>
                    <a:tc>
                      <a:txBody>
                        <a:bodyPr/>
                        <a:lstStyle/>
                        <a:p>
                          <a:pPr algn="ctr" latinLnBrk="1"/>
                          <a:r>
                            <a:rPr lang="en-US" altLang="ko-KR" sz="1600" dirty="0"/>
                            <a:t>0.000</a:t>
                          </a:r>
                          <a:endParaRPr lang="ko-KR" altLang="en-US" sz="1600" dirty="0"/>
                        </a:p>
                      </a:txBody>
                      <a:tcPr anchor="ctr"/>
                    </a:tc>
                    <a:tc>
                      <a:txBody>
                        <a:bodyPr/>
                        <a:lstStyle/>
                        <a:p>
                          <a:pPr algn="ctr" latinLnBrk="1"/>
                          <a:r>
                            <a:rPr lang="en-US" altLang="ko-KR" sz="1600" dirty="0"/>
                            <a:t>0.182</a:t>
                          </a:r>
                          <a:endParaRPr lang="ko-KR" altLang="en-US" sz="1600" dirty="0"/>
                        </a:p>
                      </a:txBody>
                      <a:tcPr anchor="ctr"/>
                    </a:tc>
                    <a:tc>
                      <a:txBody>
                        <a:bodyPr/>
                        <a:lstStyle/>
                        <a:p>
                          <a:pPr algn="ctr" latinLnBrk="1"/>
                          <a:r>
                            <a:rPr lang="en-US" altLang="ko-KR" sz="1600" dirty="0"/>
                            <a:t>0.000</a:t>
                          </a:r>
                          <a:endParaRPr lang="ko-KR" altLang="en-US" sz="1600" dirty="0"/>
                        </a:p>
                      </a:txBody>
                      <a:tcPr anchor="ctr"/>
                    </a:tc>
                    <a:tc>
                      <a:txBody>
                        <a:bodyPr/>
                        <a:lstStyle/>
                        <a:p>
                          <a:pPr algn="ctr" latinLnBrk="1"/>
                          <a:r>
                            <a:rPr lang="en-US" altLang="ko-KR" sz="1600" dirty="0"/>
                            <a:t>0.190 (4%)</a:t>
                          </a:r>
                          <a:endParaRPr lang="ko-KR" altLang="en-US" sz="1600"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t>-0.003</a:t>
                          </a:r>
                          <a:endParaRPr lang="ko-KR" altLang="en-US" sz="1600" dirty="0"/>
                        </a:p>
                      </a:txBody>
                      <a:tcPr anchor="ctr"/>
                    </a:tc>
                    <a:tc>
                      <a:txBody>
                        <a:bodyPr/>
                        <a:lstStyle/>
                        <a:p>
                          <a:pPr algn="ctr" latinLnBrk="1"/>
                          <a:r>
                            <a:rPr lang="en-US" altLang="ko-KR" sz="1600" dirty="0"/>
                            <a:t>0.178 (-2%)</a:t>
                          </a:r>
                          <a:endParaRPr lang="ko-KR" altLang="en-US" sz="1600" dirty="0"/>
                        </a:p>
                      </a:txBody>
                      <a:tcPr anchor="ctr"/>
                    </a:tc>
                    <a:tc>
                      <a:txBody>
                        <a:bodyPr/>
                        <a:lstStyle/>
                        <a:p>
                          <a:pPr algn="ctr" latinLnBrk="1"/>
                          <a:r>
                            <a:rPr lang="en-US" altLang="ko-KR" sz="1600" dirty="0"/>
                            <a:t>&gt;100%</a:t>
                          </a:r>
                          <a:endParaRPr lang="ko-KR" altLang="en-US" sz="1600" dirty="0"/>
                        </a:p>
                      </a:txBody>
                      <a:tcPr anchor="ctr"/>
                    </a:tc>
                    <a:extLst>
                      <a:ext uri="{0D108BD9-81ED-4DB2-BD59-A6C34878D82A}">
                        <a16:rowId xmlns:a16="http://schemas.microsoft.com/office/drawing/2014/main" val="2144814085"/>
                      </a:ext>
                    </a:extLst>
                  </a:tr>
                </a:tbl>
              </a:graphicData>
            </a:graphic>
          </p:graphicFrame>
        </mc:Choice>
        <mc:Fallback xmlns="">
          <p:graphicFrame>
            <p:nvGraphicFramePr>
              <p:cNvPr id="4" name="표 3">
                <a:extLst>
                  <a:ext uri="{FF2B5EF4-FFF2-40B4-BE49-F238E27FC236}">
                    <a16:creationId xmlns:a16="http://schemas.microsoft.com/office/drawing/2014/main" id="{E6083619-1C06-4B02-8D1C-4874742FCB8D}"/>
                  </a:ext>
                </a:extLst>
              </p:cNvPr>
              <p:cNvGraphicFramePr>
                <a:graphicFrameLocks noGrp="1"/>
              </p:cNvGraphicFramePr>
              <p:nvPr>
                <p:extLst>
                  <p:ext uri="{D42A27DB-BD31-4B8C-83A1-F6EECF244321}">
                    <p14:modId xmlns:p14="http://schemas.microsoft.com/office/powerpoint/2010/main" val="2781346073"/>
                  </p:ext>
                </p:extLst>
              </p:nvPr>
            </p:nvGraphicFramePr>
            <p:xfrm>
              <a:off x="-1" y="4165622"/>
              <a:ext cx="9143992" cy="2225040"/>
            </p:xfrm>
            <a:graphic>
              <a:graphicData uri="http://schemas.openxmlformats.org/drawingml/2006/table">
                <a:tbl>
                  <a:tblPr firstRow="1" bandRow="1">
                    <a:tableStyleId>{5C22544A-7EE6-4342-B048-85BDC9FD1C3A}</a:tableStyleId>
                  </a:tblPr>
                  <a:tblGrid>
                    <a:gridCol w="1142999">
                      <a:extLst>
                        <a:ext uri="{9D8B030D-6E8A-4147-A177-3AD203B41FA5}">
                          <a16:colId xmlns:a16="http://schemas.microsoft.com/office/drawing/2014/main" val="1441365189"/>
                        </a:ext>
                      </a:extLst>
                    </a:gridCol>
                    <a:gridCol w="979715">
                      <a:extLst>
                        <a:ext uri="{9D8B030D-6E8A-4147-A177-3AD203B41FA5}">
                          <a16:colId xmlns:a16="http://schemas.microsoft.com/office/drawing/2014/main" val="3587143362"/>
                        </a:ext>
                      </a:extLst>
                    </a:gridCol>
                    <a:gridCol w="1159329">
                      <a:extLst>
                        <a:ext uri="{9D8B030D-6E8A-4147-A177-3AD203B41FA5}">
                          <a16:colId xmlns:a16="http://schemas.microsoft.com/office/drawing/2014/main" val="2895028011"/>
                        </a:ext>
                      </a:extLst>
                    </a:gridCol>
                    <a:gridCol w="947057">
                      <a:extLst>
                        <a:ext uri="{9D8B030D-6E8A-4147-A177-3AD203B41FA5}">
                          <a16:colId xmlns:a16="http://schemas.microsoft.com/office/drawing/2014/main" val="2576247483"/>
                        </a:ext>
                      </a:extLst>
                    </a:gridCol>
                    <a:gridCol w="1404257">
                      <a:extLst>
                        <a:ext uri="{9D8B030D-6E8A-4147-A177-3AD203B41FA5}">
                          <a16:colId xmlns:a16="http://schemas.microsoft.com/office/drawing/2014/main" val="3437662175"/>
                        </a:ext>
                      </a:extLst>
                    </a:gridCol>
                    <a:gridCol w="1012372">
                      <a:extLst>
                        <a:ext uri="{9D8B030D-6E8A-4147-A177-3AD203B41FA5}">
                          <a16:colId xmlns:a16="http://schemas.microsoft.com/office/drawing/2014/main" val="719078737"/>
                        </a:ext>
                      </a:extLst>
                    </a:gridCol>
                    <a:gridCol w="1355264">
                      <a:extLst>
                        <a:ext uri="{9D8B030D-6E8A-4147-A177-3AD203B41FA5}">
                          <a16:colId xmlns:a16="http://schemas.microsoft.com/office/drawing/2014/main" val="3513213640"/>
                        </a:ext>
                      </a:extLst>
                    </a:gridCol>
                    <a:gridCol w="1142999">
                      <a:extLst>
                        <a:ext uri="{9D8B030D-6E8A-4147-A177-3AD203B41FA5}">
                          <a16:colId xmlns:a16="http://schemas.microsoft.com/office/drawing/2014/main" val="2758601314"/>
                        </a:ext>
                      </a:extLst>
                    </a:gridCol>
                  </a:tblGrid>
                  <a:tr h="370840">
                    <a:tc rowSpan="2">
                      <a:txBody>
                        <a:bodyPr/>
                        <a:lstStyle/>
                        <a:p>
                          <a:pPr algn="ctr" latinLnBrk="1"/>
                          <a:r>
                            <a:rPr lang="en-US" altLang="ko-KR" dirty="0"/>
                            <a:t>Expt.</a:t>
                          </a:r>
                          <a:endParaRPr lang="ko-KR" altLang="en-US" dirty="0"/>
                        </a:p>
                      </a:txBody>
                      <a:tcPr anchor="ctr"/>
                    </a:tc>
                    <a:tc gridSpan="2">
                      <a:txBody>
                        <a:bodyPr/>
                        <a:lstStyle/>
                        <a:p>
                          <a:pPr algn="ctr" latinLnBrk="1"/>
                          <a:r>
                            <a:rPr lang="en-US" altLang="ko-KR" dirty="0"/>
                            <a:t>2</a:t>
                          </a:r>
                          <a:r>
                            <a:rPr lang="en-US" altLang="ko-KR" baseline="30000" dirty="0"/>
                            <a:t>nd</a:t>
                          </a:r>
                          <a:r>
                            <a:rPr lang="en-US" altLang="ko-KR" dirty="0"/>
                            <a:t> DB-Unaware</a:t>
                          </a:r>
                          <a:endParaRPr lang="ko-KR" altLang="en-US" dirty="0"/>
                        </a:p>
                      </a:txBody>
                      <a:tcPr/>
                    </a:tc>
                    <a:tc hMerge="1">
                      <a:txBody>
                        <a:bodyPr/>
                        <a:lstStyle/>
                        <a:p>
                          <a:pPr latinLnBrk="1"/>
                          <a:endParaRPr lang="ko-KR" altLang="en-US" dirty="0"/>
                        </a:p>
                      </a:txBody>
                      <a:tcPr/>
                    </a:tc>
                    <a:tc gridSpan="2">
                      <a:txBody>
                        <a:bodyPr/>
                        <a:lstStyle/>
                        <a:p>
                          <a:pPr algn="ctr" latinLnBrk="1"/>
                          <a:r>
                            <a:rPr lang="en-US" altLang="ko-KR" dirty="0"/>
                            <a:t>2</a:t>
                          </a:r>
                          <a:r>
                            <a:rPr lang="en-US" altLang="ko-KR" baseline="30000" dirty="0"/>
                            <a:t>nd</a:t>
                          </a:r>
                          <a:r>
                            <a:rPr lang="en-US" altLang="ko-KR" dirty="0"/>
                            <a:t> DB-Aware</a:t>
                          </a:r>
                          <a:endParaRPr lang="ko-KR" altLang="en-US" dirty="0"/>
                        </a:p>
                      </a:txBody>
                      <a:tcPr/>
                    </a:tc>
                    <a:tc hMerge="1">
                      <a:txBody>
                        <a:bodyPr/>
                        <a:lstStyle/>
                        <a:p>
                          <a:pPr latinLnBrk="1"/>
                          <a:endParaRPr lang="ko-KR" altLang="en-US" dirty="0"/>
                        </a:p>
                      </a:txBody>
                      <a:tcPr/>
                    </a:tc>
                    <a:tc gridSpan="3">
                      <a:txBody>
                        <a:bodyPr/>
                        <a:lstStyle/>
                        <a:p>
                          <a:pPr algn="ctr" latinLnBrk="1"/>
                          <a:r>
                            <a:rPr lang="en-US" altLang="ko-KR" dirty="0"/>
                            <a:t>Our results</a:t>
                          </a:r>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2154751888"/>
                      </a:ext>
                    </a:extLst>
                  </a:tr>
                  <a:tr h="370840">
                    <a:tc vMerge="1">
                      <a:txBody>
                        <a:bodyPr/>
                        <a:lstStyle/>
                        <a:p>
                          <a:pPr latinLnBrk="1"/>
                          <a:endParaRPr lang="ko-KR" altLang="en-US" dirty="0"/>
                        </a:p>
                      </a:txBody>
                      <a:tcPr/>
                    </a:tc>
                    <a:tc>
                      <a:txBody>
                        <a:bodyPr/>
                        <a:lstStyle/>
                        <a:p>
                          <a:pPr algn="ctr" latinLnBrk="1"/>
                          <a:r>
                            <a:rPr lang="en-US" altLang="ko-KR" sz="1400" b="1" dirty="0">
                              <a:solidFill>
                                <a:schemeClr val="bg1"/>
                              </a:solidFill>
                            </a:rPr>
                            <a:t>TNS (ns)</a:t>
                          </a:r>
                          <a:endParaRPr lang="ko-KR" altLang="en-US" sz="1400" b="1" dirty="0">
                            <a:solidFill>
                              <a:schemeClr val="bg1"/>
                            </a:solidFill>
                          </a:endParaRPr>
                        </a:p>
                      </a:txBody>
                      <a:tcPr anchor="ctr">
                        <a:solidFill>
                          <a:schemeClr val="accent1"/>
                        </a:solidFill>
                      </a:tcPr>
                    </a:tc>
                    <a:tc>
                      <a:txBody>
                        <a:bodyPr/>
                        <a:lstStyle/>
                        <a:p>
                          <a:endParaRPr lang="en-US"/>
                        </a:p>
                      </a:txBody>
                      <a:tcPr anchor="ctr">
                        <a:blipFill>
                          <a:blip r:embed="rId4"/>
                          <a:stretch>
                            <a:fillRect l="-182723" t="-108197" r="-506283" b="-414754"/>
                          </a:stretch>
                        </a:blipFill>
                      </a:tcPr>
                    </a:tc>
                    <a:tc>
                      <a:txBody>
                        <a:bodyPr/>
                        <a:lstStyle/>
                        <a:p>
                          <a:pPr algn="ctr" latinLnBrk="1"/>
                          <a:r>
                            <a:rPr lang="en-US" altLang="ko-KR" sz="1400" b="1" dirty="0">
                              <a:solidFill>
                                <a:schemeClr val="bg1"/>
                              </a:solidFill>
                            </a:rPr>
                            <a:t>TNS (ns)</a:t>
                          </a:r>
                          <a:endParaRPr lang="ko-KR" altLang="en-US" sz="1400" b="1" dirty="0">
                            <a:solidFill>
                              <a:schemeClr val="bg1"/>
                            </a:solidFill>
                          </a:endParaRPr>
                        </a:p>
                      </a:txBody>
                      <a:tcPr anchor="ctr">
                        <a:solidFill>
                          <a:schemeClr val="accent1"/>
                        </a:solidFill>
                      </a:tcPr>
                    </a:tc>
                    <a:tc>
                      <a:txBody>
                        <a:bodyPr/>
                        <a:lstStyle/>
                        <a:p>
                          <a:endParaRPr lang="en-US"/>
                        </a:p>
                      </a:txBody>
                      <a:tcPr anchor="ctr">
                        <a:blipFill>
                          <a:blip r:embed="rId4"/>
                          <a:stretch>
                            <a:fillRect l="-300866" t="-108197" r="-251515" b="-414754"/>
                          </a:stretch>
                        </a:blipFill>
                      </a:tcPr>
                    </a:tc>
                    <a:tc>
                      <a:txBody>
                        <a:bodyPr/>
                        <a:lstStyle/>
                        <a:p>
                          <a:pPr algn="ctr" latinLnBrk="1"/>
                          <a:r>
                            <a:rPr lang="en-US" altLang="ko-KR" sz="1400" b="1" dirty="0">
                              <a:solidFill>
                                <a:schemeClr val="bg1"/>
                              </a:solidFill>
                            </a:rPr>
                            <a:t>TNS (ns)</a:t>
                          </a:r>
                          <a:endParaRPr lang="ko-KR" altLang="en-US" sz="1400" b="1" dirty="0">
                            <a:solidFill>
                              <a:schemeClr val="bg1"/>
                            </a:solidFill>
                          </a:endParaRPr>
                        </a:p>
                      </a:txBody>
                      <a:tcPr anchor="ctr">
                        <a:solidFill>
                          <a:schemeClr val="accent1"/>
                        </a:solidFill>
                      </a:tcPr>
                    </a:tc>
                    <a:tc>
                      <a:txBody>
                        <a:bodyPr/>
                        <a:lstStyle/>
                        <a:p>
                          <a:endParaRPr lang="en-US"/>
                        </a:p>
                      </a:txBody>
                      <a:tcPr anchor="ctr">
                        <a:blipFill>
                          <a:blip r:embed="rId4"/>
                          <a:stretch>
                            <a:fillRect l="-491892" t="-108197" r="-86937" b="-414754"/>
                          </a:stretch>
                        </a:blipFill>
                      </a:tcPr>
                    </a:tc>
                    <a:tc>
                      <a:txBody>
                        <a:bodyPr/>
                        <a:lstStyle/>
                        <a:p>
                          <a:pPr algn="ctr" latinLnBrk="1"/>
                          <a:r>
                            <a:rPr lang="en-US" altLang="ko-KR" sz="1400" b="1" dirty="0">
                              <a:solidFill>
                                <a:schemeClr val="bg1"/>
                              </a:solidFill>
                            </a:rPr>
                            <a:t>Recovery</a:t>
                          </a:r>
                          <a:endParaRPr lang="ko-KR" altLang="en-US" sz="1400" b="1" dirty="0">
                            <a:solidFill>
                              <a:schemeClr val="bg1"/>
                            </a:solidFill>
                          </a:endParaRPr>
                        </a:p>
                      </a:txBody>
                      <a:tcPr anchor="ctr">
                        <a:solidFill>
                          <a:schemeClr val="accent1"/>
                        </a:solidFill>
                      </a:tcPr>
                    </a:tc>
                    <a:extLst>
                      <a:ext uri="{0D108BD9-81ED-4DB2-BD59-A6C34878D82A}">
                        <a16:rowId xmlns:a16="http://schemas.microsoft.com/office/drawing/2014/main" val="2252853386"/>
                      </a:ext>
                    </a:extLst>
                  </a:tr>
                  <a:tr h="370840">
                    <a:tc>
                      <a:txBody>
                        <a:bodyPr/>
                        <a:lstStyle/>
                        <a:p>
                          <a:pPr algn="ctr" latinLnBrk="1"/>
                          <a:r>
                            <a:rPr lang="en-US" altLang="ko-KR" sz="1600" dirty="0"/>
                            <a:t>Baseline</a:t>
                          </a:r>
                          <a:endParaRPr lang="ko-KR" altLang="en-US" sz="1600" dirty="0"/>
                        </a:p>
                      </a:txBody>
                      <a:tcPr anchor="ctr"/>
                    </a:tc>
                    <a:tc>
                      <a:txBody>
                        <a:bodyPr/>
                        <a:lstStyle/>
                        <a:p>
                          <a:pPr algn="ctr" latinLnBrk="1"/>
                          <a:r>
                            <a:rPr lang="en-US" altLang="ko-KR" sz="1600" dirty="0"/>
                            <a:t>0.000</a:t>
                          </a:r>
                          <a:endParaRPr lang="ko-KR" altLang="en-US" sz="1600" dirty="0"/>
                        </a:p>
                      </a:txBody>
                      <a:tcPr anchor="ctr"/>
                    </a:tc>
                    <a:tc>
                      <a:txBody>
                        <a:bodyPr/>
                        <a:lstStyle/>
                        <a:p>
                          <a:pPr algn="ctr" latinLnBrk="1"/>
                          <a:r>
                            <a:rPr lang="en-US" altLang="ko-KR" sz="1600" dirty="0"/>
                            <a:t>0.182</a:t>
                          </a:r>
                          <a:endParaRPr lang="ko-KR" altLang="en-US" sz="1600" dirty="0"/>
                        </a:p>
                      </a:txBody>
                      <a:tcPr anchor="ctr"/>
                    </a:tc>
                    <a:tc>
                      <a:txBody>
                        <a:bodyPr/>
                        <a:lstStyle/>
                        <a:p>
                          <a:pPr algn="ctr" latinLnBrk="1"/>
                          <a:r>
                            <a:rPr lang="en-US" altLang="ko-KR" sz="1600" dirty="0"/>
                            <a:t>0.000</a:t>
                          </a:r>
                          <a:endParaRPr lang="ko-KR" altLang="en-US" sz="1600" dirty="0"/>
                        </a:p>
                      </a:txBody>
                      <a:tcPr anchor="ctr"/>
                    </a:tc>
                    <a:tc>
                      <a:txBody>
                        <a:bodyPr/>
                        <a:lstStyle/>
                        <a:p>
                          <a:pPr algn="ctr" latinLnBrk="1"/>
                          <a:r>
                            <a:rPr lang="en-US" altLang="ko-KR" sz="1600" dirty="0"/>
                            <a:t>0.190 (4%)</a:t>
                          </a:r>
                          <a:endParaRPr lang="ko-KR" altLang="en-US" sz="1600" dirty="0"/>
                        </a:p>
                      </a:txBody>
                      <a:tcPr anchor="ctr"/>
                    </a:tc>
                    <a:tc>
                      <a:txBody>
                        <a:bodyPr/>
                        <a:lstStyle/>
                        <a:p>
                          <a:pPr algn="ctr" latinLnBrk="1"/>
                          <a:r>
                            <a:rPr lang="en-US" altLang="ko-KR" sz="1600" dirty="0"/>
                            <a:t>-0.002</a:t>
                          </a:r>
                          <a:endParaRPr lang="ko-KR" altLang="en-US" sz="1600" dirty="0"/>
                        </a:p>
                      </a:txBody>
                      <a:tcPr anchor="ctr"/>
                    </a:tc>
                    <a:tc>
                      <a:txBody>
                        <a:bodyPr/>
                        <a:lstStyle/>
                        <a:p>
                          <a:pPr algn="ctr" latinLnBrk="1"/>
                          <a:r>
                            <a:rPr lang="en-US" altLang="ko-KR" sz="1600" dirty="0"/>
                            <a:t>0.180 (-1%)</a:t>
                          </a:r>
                          <a:endParaRPr lang="ko-KR" altLang="en-US" sz="1600" dirty="0"/>
                        </a:p>
                      </a:txBody>
                      <a:tcPr anchor="ctr"/>
                    </a:tc>
                    <a:tc>
                      <a:txBody>
                        <a:bodyPr/>
                        <a:lstStyle/>
                        <a:p>
                          <a:pPr algn="ctr" latinLnBrk="1"/>
                          <a:r>
                            <a:rPr lang="en-US" altLang="ko-KR" sz="1600" dirty="0"/>
                            <a:t>&gt;100%</a:t>
                          </a:r>
                          <a:endParaRPr lang="ko-KR" altLang="en-US" sz="1600" dirty="0"/>
                        </a:p>
                      </a:txBody>
                      <a:tcPr anchor="ctr"/>
                    </a:tc>
                    <a:extLst>
                      <a:ext uri="{0D108BD9-81ED-4DB2-BD59-A6C34878D82A}">
                        <a16:rowId xmlns:a16="http://schemas.microsoft.com/office/drawing/2014/main" val="1883212939"/>
                      </a:ext>
                    </a:extLst>
                  </a:tr>
                  <a:tr h="370840">
                    <a:tc>
                      <a:txBody>
                        <a:bodyPr/>
                        <a:lstStyle/>
                        <a:p>
                          <a:pPr algn="ctr" latinLnBrk="1"/>
                          <a:r>
                            <a:rPr lang="en-US" altLang="ko-KR" sz="1600" dirty="0"/>
                            <a:t>Expt. 1</a:t>
                          </a:r>
                          <a:endParaRPr lang="ko-KR" altLang="en-US" sz="1600" dirty="0"/>
                        </a:p>
                      </a:txBody>
                      <a:tcPr anchor="ctr"/>
                    </a:tc>
                    <a:tc>
                      <a:txBody>
                        <a:bodyPr/>
                        <a:lstStyle/>
                        <a:p>
                          <a:pPr algn="ctr" latinLnBrk="1"/>
                          <a:r>
                            <a:rPr lang="en-US" altLang="ko-KR" sz="1600" dirty="0"/>
                            <a:t>0.000</a:t>
                          </a:r>
                          <a:endParaRPr lang="ko-KR" altLang="en-US" sz="1600" dirty="0"/>
                        </a:p>
                      </a:txBody>
                      <a:tcPr anchor="ctr"/>
                    </a:tc>
                    <a:tc>
                      <a:txBody>
                        <a:bodyPr/>
                        <a:lstStyle/>
                        <a:p>
                          <a:pPr algn="ctr" latinLnBrk="1"/>
                          <a:r>
                            <a:rPr lang="en-US" altLang="ko-KR" sz="1600" dirty="0"/>
                            <a:t>0.178</a:t>
                          </a:r>
                          <a:endParaRPr lang="ko-KR" altLang="en-US" sz="1600" dirty="0"/>
                        </a:p>
                      </a:txBody>
                      <a:tcPr anchor="ctr"/>
                    </a:tc>
                    <a:tc>
                      <a:txBody>
                        <a:bodyPr/>
                        <a:lstStyle/>
                        <a:p>
                          <a:pPr algn="ctr" latinLnBrk="1"/>
                          <a:r>
                            <a:rPr lang="en-US" altLang="ko-KR" sz="1600" dirty="0"/>
                            <a:t>0.000</a:t>
                          </a:r>
                          <a:endParaRPr lang="ko-KR" altLang="en-US" sz="1600" dirty="0"/>
                        </a:p>
                      </a:txBody>
                      <a:tcPr anchor="ctr"/>
                    </a:tc>
                    <a:tc>
                      <a:txBody>
                        <a:bodyPr/>
                        <a:lstStyle/>
                        <a:p>
                          <a:pPr algn="ctr" latinLnBrk="1"/>
                          <a:r>
                            <a:rPr lang="en-US" altLang="ko-KR" sz="1600" dirty="0"/>
                            <a:t>0.198 (11%)</a:t>
                          </a:r>
                          <a:endParaRPr lang="ko-KR" altLang="en-US" sz="1600"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t>-0.002</a:t>
                          </a:r>
                          <a:endParaRPr lang="ko-KR" altLang="en-US" sz="1600" dirty="0"/>
                        </a:p>
                      </a:txBody>
                      <a:tcPr anchor="ctr"/>
                    </a:tc>
                    <a:tc>
                      <a:txBody>
                        <a:bodyPr/>
                        <a:lstStyle/>
                        <a:p>
                          <a:pPr algn="ctr" latinLnBrk="1"/>
                          <a:r>
                            <a:rPr lang="en-US" altLang="ko-KR" sz="1600" dirty="0"/>
                            <a:t>0.186 (4%)</a:t>
                          </a:r>
                          <a:endParaRPr lang="ko-KR" altLang="en-US" sz="1600" dirty="0"/>
                        </a:p>
                      </a:txBody>
                      <a:tcPr anchor="ctr"/>
                    </a:tc>
                    <a:tc>
                      <a:txBody>
                        <a:bodyPr/>
                        <a:lstStyle/>
                        <a:p>
                          <a:pPr algn="ctr" latinLnBrk="1"/>
                          <a:r>
                            <a:rPr lang="en-US" altLang="ko-KR" sz="1600" dirty="0"/>
                            <a:t>60.0%</a:t>
                          </a:r>
                          <a:endParaRPr lang="ko-KR" altLang="en-US" sz="1600" dirty="0"/>
                        </a:p>
                      </a:txBody>
                      <a:tcPr anchor="ctr"/>
                    </a:tc>
                    <a:extLst>
                      <a:ext uri="{0D108BD9-81ED-4DB2-BD59-A6C34878D82A}">
                        <a16:rowId xmlns:a16="http://schemas.microsoft.com/office/drawing/2014/main" val="2910697097"/>
                      </a:ext>
                    </a:extLst>
                  </a:tr>
                  <a:tr h="370840">
                    <a:tc>
                      <a:txBody>
                        <a:bodyPr/>
                        <a:lstStyle/>
                        <a:p>
                          <a:pPr algn="ctr" latinLnBrk="1"/>
                          <a:r>
                            <a:rPr lang="en-US" altLang="ko-KR" sz="1600" dirty="0"/>
                            <a:t>Expt. 2</a:t>
                          </a:r>
                          <a:endParaRPr lang="ko-KR" altLang="en-US" sz="1600" dirty="0"/>
                        </a:p>
                      </a:txBody>
                      <a:tcPr anchor="ctr"/>
                    </a:tc>
                    <a:tc>
                      <a:txBody>
                        <a:bodyPr/>
                        <a:lstStyle/>
                        <a:p>
                          <a:pPr algn="ctr" latinLnBrk="1"/>
                          <a:r>
                            <a:rPr lang="en-US" altLang="ko-KR" sz="1600" dirty="0"/>
                            <a:t>0.000</a:t>
                          </a:r>
                          <a:endParaRPr lang="ko-KR" altLang="en-US" sz="1600" dirty="0"/>
                        </a:p>
                      </a:txBody>
                      <a:tcPr anchor="ctr"/>
                    </a:tc>
                    <a:tc>
                      <a:txBody>
                        <a:bodyPr/>
                        <a:lstStyle/>
                        <a:p>
                          <a:pPr algn="ctr" latinLnBrk="1"/>
                          <a:r>
                            <a:rPr lang="en-US" altLang="ko-KR" sz="1600" dirty="0"/>
                            <a:t>0.182</a:t>
                          </a:r>
                          <a:endParaRPr lang="ko-KR" altLang="en-US" sz="1600" dirty="0"/>
                        </a:p>
                      </a:txBody>
                      <a:tcPr anchor="ctr"/>
                    </a:tc>
                    <a:tc>
                      <a:txBody>
                        <a:bodyPr/>
                        <a:lstStyle/>
                        <a:p>
                          <a:pPr algn="ctr" latinLnBrk="1"/>
                          <a:r>
                            <a:rPr lang="en-US" altLang="ko-KR" sz="1600" dirty="0"/>
                            <a:t>0.000</a:t>
                          </a:r>
                          <a:endParaRPr lang="ko-KR" altLang="en-US" sz="1600" dirty="0"/>
                        </a:p>
                      </a:txBody>
                      <a:tcPr anchor="ctr"/>
                    </a:tc>
                    <a:tc>
                      <a:txBody>
                        <a:bodyPr/>
                        <a:lstStyle/>
                        <a:p>
                          <a:pPr algn="ctr" latinLnBrk="1"/>
                          <a:r>
                            <a:rPr lang="en-US" altLang="ko-KR" sz="1600" dirty="0"/>
                            <a:t>0.190 (4%)</a:t>
                          </a:r>
                          <a:endParaRPr lang="ko-KR" altLang="en-US" sz="1600"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t>-0.002</a:t>
                          </a:r>
                          <a:endParaRPr lang="ko-KR" altLang="en-US" sz="1600" dirty="0"/>
                        </a:p>
                      </a:txBody>
                      <a:tcPr anchor="ctr"/>
                    </a:tc>
                    <a:tc>
                      <a:txBody>
                        <a:bodyPr/>
                        <a:lstStyle/>
                        <a:p>
                          <a:pPr algn="ctr" latinLnBrk="1"/>
                          <a:r>
                            <a:rPr lang="en-US" altLang="ko-KR" sz="1600" dirty="0"/>
                            <a:t>0.183 (1%)</a:t>
                          </a:r>
                          <a:endParaRPr lang="ko-KR" altLang="en-US" sz="1600" dirty="0"/>
                        </a:p>
                      </a:txBody>
                      <a:tcPr anchor="ctr"/>
                    </a:tc>
                    <a:tc>
                      <a:txBody>
                        <a:bodyPr/>
                        <a:lstStyle/>
                        <a:p>
                          <a:pPr algn="ctr" latinLnBrk="1"/>
                          <a:r>
                            <a:rPr lang="en-US" altLang="ko-KR" sz="1600" dirty="0"/>
                            <a:t>87.5%</a:t>
                          </a:r>
                          <a:endParaRPr lang="ko-KR" altLang="en-US" sz="1600" dirty="0"/>
                        </a:p>
                      </a:txBody>
                      <a:tcPr anchor="ctr"/>
                    </a:tc>
                    <a:extLst>
                      <a:ext uri="{0D108BD9-81ED-4DB2-BD59-A6C34878D82A}">
                        <a16:rowId xmlns:a16="http://schemas.microsoft.com/office/drawing/2014/main" val="1378821157"/>
                      </a:ext>
                    </a:extLst>
                  </a:tr>
                  <a:tr h="370840">
                    <a:tc>
                      <a:txBody>
                        <a:bodyPr/>
                        <a:lstStyle/>
                        <a:p>
                          <a:pPr algn="ctr" latinLnBrk="1"/>
                          <a:r>
                            <a:rPr lang="en-US" altLang="ko-KR" sz="1600" dirty="0"/>
                            <a:t>Expt. 3</a:t>
                          </a:r>
                          <a:endParaRPr lang="ko-KR" altLang="en-US" sz="1600" dirty="0"/>
                        </a:p>
                      </a:txBody>
                      <a:tcPr anchor="ctr"/>
                    </a:tc>
                    <a:tc>
                      <a:txBody>
                        <a:bodyPr/>
                        <a:lstStyle/>
                        <a:p>
                          <a:pPr algn="ctr" latinLnBrk="1"/>
                          <a:r>
                            <a:rPr lang="en-US" altLang="ko-KR" sz="1600" dirty="0"/>
                            <a:t>0.000</a:t>
                          </a:r>
                          <a:endParaRPr lang="ko-KR" altLang="en-US" sz="1600" dirty="0"/>
                        </a:p>
                      </a:txBody>
                      <a:tcPr anchor="ctr"/>
                    </a:tc>
                    <a:tc>
                      <a:txBody>
                        <a:bodyPr/>
                        <a:lstStyle/>
                        <a:p>
                          <a:pPr algn="ctr" latinLnBrk="1"/>
                          <a:r>
                            <a:rPr lang="en-US" altLang="ko-KR" sz="1600" dirty="0"/>
                            <a:t>0.182</a:t>
                          </a:r>
                          <a:endParaRPr lang="ko-KR" altLang="en-US" sz="1600" dirty="0"/>
                        </a:p>
                      </a:txBody>
                      <a:tcPr anchor="ctr"/>
                    </a:tc>
                    <a:tc>
                      <a:txBody>
                        <a:bodyPr/>
                        <a:lstStyle/>
                        <a:p>
                          <a:pPr algn="ctr" latinLnBrk="1"/>
                          <a:r>
                            <a:rPr lang="en-US" altLang="ko-KR" sz="1600" dirty="0"/>
                            <a:t>0.000</a:t>
                          </a:r>
                          <a:endParaRPr lang="ko-KR" altLang="en-US" sz="1600" dirty="0"/>
                        </a:p>
                      </a:txBody>
                      <a:tcPr anchor="ctr"/>
                    </a:tc>
                    <a:tc>
                      <a:txBody>
                        <a:bodyPr/>
                        <a:lstStyle/>
                        <a:p>
                          <a:pPr algn="ctr" latinLnBrk="1"/>
                          <a:r>
                            <a:rPr lang="en-US" altLang="ko-KR" sz="1600" dirty="0"/>
                            <a:t>0.190 (4%)</a:t>
                          </a:r>
                          <a:endParaRPr lang="ko-KR" altLang="en-US" sz="1600"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t>-0.003</a:t>
                          </a:r>
                          <a:endParaRPr lang="ko-KR" altLang="en-US" sz="1600" dirty="0"/>
                        </a:p>
                      </a:txBody>
                      <a:tcPr anchor="ctr"/>
                    </a:tc>
                    <a:tc>
                      <a:txBody>
                        <a:bodyPr/>
                        <a:lstStyle/>
                        <a:p>
                          <a:pPr algn="ctr" latinLnBrk="1"/>
                          <a:r>
                            <a:rPr lang="en-US" altLang="ko-KR" sz="1600" dirty="0"/>
                            <a:t>0.178 (-2%)</a:t>
                          </a:r>
                          <a:endParaRPr lang="ko-KR" altLang="en-US" sz="1600" dirty="0"/>
                        </a:p>
                      </a:txBody>
                      <a:tcPr anchor="ctr"/>
                    </a:tc>
                    <a:tc>
                      <a:txBody>
                        <a:bodyPr/>
                        <a:lstStyle/>
                        <a:p>
                          <a:pPr algn="ctr" latinLnBrk="1"/>
                          <a:r>
                            <a:rPr lang="en-US" altLang="ko-KR" sz="1600" dirty="0"/>
                            <a:t>&gt;100%</a:t>
                          </a:r>
                          <a:endParaRPr lang="ko-KR" altLang="en-US" sz="1600" dirty="0"/>
                        </a:p>
                      </a:txBody>
                      <a:tcPr anchor="ctr"/>
                    </a:tc>
                    <a:extLst>
                      <a:ext uri="{0D108BD9-81ED-4DB2-BD59-A6C34878D82A}">
                        <a16:rowId xmlns:a16="http://schemas.microsoft.com/office/drawing/2014/main" val="2144814085"/>
                      </a:ext>
                    </a:extLst>
                  </a:tr>
                </a:tbl>
              </a:graphicData>
            </a:graphic>
          </p:graphicFrame>
        </mc:Fallback>
      </mc:AlternateContent>
      <p:graphicFrame>
        <p:nvGraphicFramePr>
          <p:cNvPr id="5" name="Table 4">
            <a:extLst>
              <a:ext uri="{FF2B5EF4-FFF2-40B4-BE49-F238E27FC236}">
                <a16:creationId xmlns:a16="http://schemas.microsoft.com/office/drawing/2014/main" id="{9E56E7C7-3A93-4481-AAD0-C48E1C83D49B}"/>
              </a:ext>
            </a:extLst>
          </p:cNvPr>
          <p:cNvGraphicFramePr>
            <a:graphicFrameLocks noGrp="1"/>
          </p:cNvGraphicFramePr>
          <p:nvPr>
            <p:extLst>
              <p:ext uri="{D42A27DB-BD31-4B8C-83A1-F6EECF244321}">
                <p14:modId xmlns:p14="http://schemas.microsoft.com/office/powerpoint/2010/main" val="2896201628"/>
              </p:ext>
            </p:extLst>
          </p:nvPr>
        </p:nvGraphicFramePr>
        <p:xfrm>
          <a:off x="589031" y="2293224"/>
          <a:ext cx="8195941" cy="1676400"/>
        </p:xfrm>
        <a:graphic>
          <a:graphicData uri="http://schemas.openxmlformats.org/drawingml/2006/table">
            <a:tbl>
              <a:tblPr firstRow="1" bandRow="1">
                <a:tableStyleId>{5C22544A-7EE6-4342-B048-85BDC9FD1C3A}</a:tableStyleId>
              </a:tblPr>
              <a:tblGrid>
                <a:gridCol w="1982694">
                  <a:extLst>
                    <a:ext uri="{9D8B030D-6E8A-4147-A177-3AD203B41FA5}">
                      <a16:colId xmlns:a16="http://schemas.microsoft.com/office/drawing/2014/main" val="369161260"/>
                    </a:ext>
                  </a:extLst>
                </a:gridCol>
                <a:gridCol w="6213247">
                  <a:extLst>
                    <a:ext uri="{9D8B030D-6E8A-4147-A177-3AD203B41FA5}">
                      <a16:colId xmlns:a16="http://schemas.microsoft.com/office/drawing/2014/main" val="3765872160"/>
                    </a:ext>
                  </a:extLst>
                </a:gridCol>
              </a:tblGrid>
              <a:tr h="119231">
                <a:tc>
                  <a:txBody>
                    <a:bodyPr/>
                    <a:lstStyle/>
                    <a:p>
                      <a:pPr algn="ctr" latinLnBrk="1"/>
                      <a:r>
                        <a:rPr lang="en-US" altLang="ko-KR" sz="1600" b="1" dirty="0"/>
                        <a:t>Expt.</a:t>
                      </a:r>
                      <a:endParaRPr lang="ko-KR" altLang="en-US" sz="1600" b="1" dirty="0"/>
                    </a:p>
                  </a:txBody>
                  <a:tcPr anchor="ctr"/>
                </a:tc>
                <a:tc>
                  <a:txBody>
                    <a:bodyPr/>
                    <a:lstStyle/>
                    <a:p>
                      <a:pPr algn="ctr"/>
                      <a:r>
                        <a:rPr lang="en-US" sz="1600" b="1" dirty="0"/>
                        <a:t>Settings</a:t>
                      </a:r>
                    </a:p>
                  </a:txBody>
                  <a:tcPr anchor="ctr"/>
                </a:tc>
                <a:extLst>
                  <a:ext uri="{0D108BD9-81ED-4DB2-BD59-A6C34878D82A}">
                    <a16:rowId xmlns:a16="http://schemas.microsoft.com/office/drawing/2014/main" val="3061298100"/>
                  </a:ext>
                </a:extLst>
              </a:tr>
              <a:tr h="119231">
                <a:tc>
                  <a:txBody>
                    <a:bodyPr/>
                    <a:lstStyle/>
                    <a:p>
                      <a:pPr algn="ctr" latinLnBrk="1"/>
                      <a:r>
                        <a:rPr lang="en-US" altLang="ko-KR" sz="1400" b="1" dirty="0"/>
                        <a:t>Baseline</a:t>
                      </a:r>
                      <a:endParaRPr lang="ko-KR" altLang="en-US" sz="1400" b="1" dirty="0"/>
                    </a:p>
                  </a:txBody>
                  <a:tcPr anchor="ctr"/>
                </a:tc>
                <a:tc>
                  <a:txBody>
                    <a:bodyPr/>
                    <a:lstStyle/>
                    <a:p>
                      <a:r>
                        <a:rPr lang="en-US" sz="1600" b="1" dirty="0"/>
                        <a:t>w/ 2CPP padding + DB swapping + 2 iterations</a:t>
                      </a:r>
                    </a:p>
                  </a:txBody>
                  <a:tcPr/>
                </a:tc>
                <a:extLst>
                  <a:ext uri="{0D108BD9-81ED-4DB2-BD59-A6C34878D82A}">
                    <a16:rowId xmlns:a16="http://schemas.microsoft.com/office/drawing/2014/main" val="2303417093"/>
                  </a:ext>
                </a:extLst>
              </a:tr>
              <a:tr h="119231">
                <a:tc>
                  <a:txBody>
                    <a:bodyPr/>
                    <a:lstStyle/>
                    <a:p>
                      <a:pPr algn="ctr" latinLnBrk="1"/>
                      <a:r>
                        <a:rPr lang="en-US" altLang="ko-KR" sz="1400" b="1" dirty="0"/>
                        <a:t>Expt. 1</a:t>
                      </a:r>
                      <a:endParaRPr lang="ko-KR" altLang="en-US" sz="1400" b="1" dirty="0"/>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600" b="1" dirty="0">
                          <a:solidFill>
                            <a:srgbClr val="FF0000"/>
                          </a:solidFill>
                        </a:rPr>
                        <a:t>w/o 2CPP padding </a:t>
                      </a:r>
                      <a:r>
                        <a:rPr lang="en-US" sz="1600" b="1" dirty="0"/>
                        <a:t>+ DB swapping + 2 iterations</a:t>
                      </a:r>
                    </a:p>
                  </a:txBody>
                  <a:tcPr/>
                </a:tc>
                <a:extLst>
                  <a:ext uri="{0D108BD9-81ED-4DB2-BD59-A6C34878D82A}">
                    <a16:rowId xmlns:a16="http://schemas.microsoft.com/office/drawing/2014/main" val="1567229344"/>
                  </a:ext>
                </a:extLst>
              </a:tr>
              <a:tr h="119231">
                <a:tc>
                  <a:txBody>
                    <a:bodyPr/>
                    <a:lstStyle/>
                    <a:p>
                      <a:pPr algn="ctr" latinLnBrk="1"/>
                      <a:r>
                        <a:rPr lang="en-US" altLang="ko-KR" sz="1400" b="1" dirty="0"/>
                        <a:t>Expt. 2</a:t>
                      </a:r>
                      <a:endParaRPr lang="ko-KR" altLang="en-US" sz="1400" b="1" dirty="0"/>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600" b="1" dirty="0"/>
                        <a:t>w/ 2CPP padding + </a:t>
                      </a:r>
                      <a:r>
                        <a:rPr lang="en-US" sz="1600" b="1" dirty="0">
                          <a:solidFill>
                            <a:srgbClr val="FF0000"/>
                          </a:solidFill>
                        </a:rPr>
                        <a:t>disabled DB swapping </a:t>
                      </a:r>
                      <a:r>
                        <a:rPr lang="en-US" sz="1600" b="1" dirty="0"/>
                        <a:t>+ 2 iterations</a:t>
                      </a:r>
                    </a:p>
                  </a:txBody>
                  <a:tcPr/>
                </a:tc>
                <a:extLst>
                  <a:ext uri="{0D108BD9-81ED-4DB2-BD59-A6C34878D82A}">
                    <a16:rowId xmlns:a16="http://schemas.microsoft.com/office/drawing/2014/main" val="3367631127"/>
                  </a:ext>
                </a:extLst>
              </a:tr>
              <a:tr h="119231">
                <a:tc>
                  <a:txBody>
                    <a:bodyPr/>
                    <a:lstStyle/>
                    <a:p>
                      <a:pPr algn="ctr" latinLnBrk="1"/>
                      <a:r>
                        <a:rPr lang="en-US" altLang="ko-KR" sz="1400" b="1" dirty="0"/>
                        <a:t>Expt. 3</a:t>
                      </a:r>
                      <a:endParaRPr lang="ko-KR" altLang="en-US" sz="1400" b="1" dirty="0"/>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600" b="1" dirty="0"/>
                        <a:t>w/ 2CPP padding + DB swapping + </a:t>
                      </a:r>
                      <a:r>
                        <a:rPr lang="en-US" sz="1600" b="1" dirty="0">
                          <a:solidFill>
                            <a:srgbClr val="FF0000"/>
                          </a:solidFill>
                        </a:rPr>
                        <a:t>4 iterations</a:t>
                      </a:r>
                    </a:p>
                  </a:txBody>
                  <a:tcPr/>
                </a:tc>
                <a:extLst>
                  <a:ext uri="{0D108BD9-81ED-4DB2-BD59-A6C34878D82A}">
                    <a16:rowId xmlns:a16="http://schemas.microsoft.com/office/drawing/2014/main" val="3414900519"/>
                  </a:ext>
                </a:extLst>
              </a:tr>
            </a:tbl>
          </a:graphicData>
        </a:graphic>
      </p:graphicFrame>
      <p:sp>
        <p:nvSpPr>
          <p:cNvPr id="6" name="Rectangle 5">
            <a:extLst>
              <a:ext uri="{FF2B5EF4-FFF2-40B4-BE49-F238E27FC236}">
                <a16:creationId xmlns:a16="http://schemas.microsoft.com/office/drawing/2014/main" id="{40D2C3B7-05A8-4D0C-805F-A64C53325C04}"/>
              </a:ext>
            </a:extLst>
          </p:cNvPr>
          <p:cNvSpPr/>
          <p:nvPr/>
        </p:nvSpPr>
        <p:spPr bwMode="auto">
          <a:xfrm>
            <a:off x="7987564" y="5285678"/>
            <a:ext cx="1134134" cy="734122"/>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7" name="Rectangle 6">
            <a:extLst>
              <a:ext uri="{FF2B5EF4-FFF2-40B4-BE49-F238E27FC236}">
                <a16:creationId xmlns:a16="http://schemas.microsoft.com/office/drawing/2014/main" id="{DCA1B4AC-1FAD-4E56-B0E6-7893E2E5697D}"/>
              </a:ext>
            </a:extLst>
          </p:cNvPr>
          <p:cNvSpPr/>
          <p:nvPr/>
        </p:nvSpPr>
        <p:spPr bwMode="auto">
          <a:xfrm>
            <a:off x="7996623" y="6019799"/>
            <a:ext cx="1125066" cy="381002"/>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101852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5626FBE4-BF80-402E-93F9-75B23ADD4CDB}"/>
              </a:ext>
            </a:extLst>
          </p:cNvPr>
          <p:cNvSpPr>
            <a:spLocks noGrp="1"/>
          </p:cNvSpPr>
          <p:nvPr>
            <p:ph idx="1"/>
          </p:nvPr>
        </p:nvSpPr>
        <p:spPr>
          <a:xfrm>
            <a:off x="25590" y="838200"/>
            <a:ext cx="9143999" cy="5562601"/>
          </a:xfrm>
        </p:spPr>
        <p:txBody>
          <a:bodyPr/>
          <a:lstStyle/>
          <a:p>
            <a:r>
              <a:rPr lang="en-US" altLang="ko-KR" sz="2800" dirty="0"/>
              <a:t>Runtime improvement of </a:t>
            </a:r>
            <a:r>
              <a:rPr lang="en-US" altLang="ko-KR" sz="2800" dirty="0" err="1"/>
              <a:t>OpenSTA</a:t>
            </a:r>
            <a:r>
              <a:rPr lang="en-US" altLang="ko-KR" sz="2800" dirty="0"/>
              <a:t> incremental timing</a:t>
            </a:r>
          </a:p>
          <a:p>
            <a:pPr marL="347663" lvl="1" indent="-173038"/>
            <a:r>
              <a:rPr lang="en-US" altLang="ko-KR" sz="2400" dirty="0"/>
              <a:t>Tolerance: a minimum percentage change in delay that causes propagated delays to be recomputed during incremental timing updates.</a:t>
            </a:r>
          </a:p>
          <a:p>
            <a:pPr marL="347663" lvl="1" indent="-173038"/>
            <a:r>
              <a:rPr lang="en-US" altLang="ko-KR" sz="2400" b="1" dirty="0">
                <a:solidFill>
                  <a:srgbClr val="FF0000"/>
                </a:solidFill>
              </a:rPr>
              <a:t>0.8%</a:t>
            </a:r>
            <a:r>
              <a:rPr lang="en-US" altLang="ko-KR" sz="2400" dirty="0"/>
              <a:t> tolerance gives </a:t>
            </a:r>
            <a:r>
              <a:rPr lang="en-US" altLang="ko-KR" sz="2400" b="1" dirty="0">
                <a:solidFill>
                  <a:srgbClr val="FF0000"/>
                </a:solidFill>
              </a:rPr>
              <a:t>67%</a:t>
            </a:r>
            <a:r>
              <a:rPr lang="en-US" altLang="ko-KR" sz="2400" dirty="0"/>
              <a:t> runtime reduction with same QOR</a:t>
            </a:r>
          </a:p>
        </p:txBody>
      </p:sp>
      <p:sp>
        <p:nvSpPr>
          <p:cNvPr id="3" name="제목 2">
            <a:extLst>
              <a:ext uri="{FF2B5EF4-FFF2-40B4-BE49-F238E27FC236}">
                <a16:creationId xmlns:a16="http://schemas.microsoft.com/office/drawing/2014/main" id="{7DD913F2-11F8-4C2B-81D1-F3061600D9E7}"/>
              </a:ext>
            </a:extLst>
          </p:cNvPr>
          <p:cNvSpPr>
            <a:spLocks noGrp="1"/>
          </p:cNvSpPr>
          <p:nvPr>
            <p:ph type="title"/>
          </p:nvPr>
        </p:nvSpPr>
        <p:spPr/>
        <p:txBody>
          <a:bodyPr/>
          <a:lstStyle/>
          <a:p>
            <a:r>
              <a:rPr lang="en-US" altLang="ko-KR" dirty="0"/>
              <a:t>Runtime</a:t>
            </a:r>
            <a:endParaRPr lang="ko-KR" altLang="en-US" dirty="0"/>
          </a:p>
        </p:txBody>
      </p:sp>
      <p:graphicFrame>
        <p:nvGraphicFramePr>
          <p:cNvPr id="4" name="표 3">
            <a:extLst>
              <a:ext uri="{FF2B5EF4-FFF2-40B4-BE49-F238E27FC236}">
                <a16:creationId xmlns:a16="http://schemas.microsoft.com/office/drawing/2014/main" id="{FBC27141-983F-4AC7-98E5-9EA350A7F3B6}"/>
              </a:ext>
            </a:extLst>
          </p:cNvPr>
          <p:cNvGraphicFramePr>
            <a:graphicFrameLocks noGrp="1"/>
          </p:cNvGraphicFramePr>
          <p:nvPr>
            <p:extLst>
              <p:ext uri="{D42A27DB-BD31-4B8C-83A1-F6EECF244321}">
                <p14:modId xmlns:p14="http://schemas.microsoft.com/office/powerpoint/2010/main" val="992929329"/>
              </p:ext>
            </p:extLst>
          </p:nvPr>
        </p:nvGraphicFramePr>
        <p:xfrm>
          <a:off x="-16329" y="3006076"/>
          <a:ext cx="9144000" cy="310896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58558008"/>
                    </a:ext>
                  </a:extLst>
                </a:gridCol>
                <a:gridCol w="1143000">
                  <a:extLst>
                    <a:ext uri="{9D8B030D-6E8A-4147-A177-3AD203B41FA5}">
                      <a16:colId xmlns:a16="http://schemas.microsoft.com/office/drawing/2014/main" val="1807121537"/>
                    </a:ext>
                  </a:extLst>
                </a:gridCol>
                <a:gridCol w="1143000">
                  <a:extLst>
                    <a:ext uri="{9D8B030D-6E8A-4147-A177-3AD203B41FA5}">
                      <a16:colId xmlns:a16="http://schemas.microsoft.com/office/drawing/2014/main" val="2126727043"/>
                    </a:ext>
                  </a:extLst>
                </a:gridCol>
                <a:gridCol w="1143000">
                  <a:extLst>
                    <a:ext uri="{9D8B030D-6E8A-4147-A177-3AD203B41FA5}">
                      <a16:colId xmlns:a16="http://schemas.microsoft.com/office/drawing/2014/main" val="1289336074"/>
                    </a:ext>
                  </a:extLst>
                </a:gridCol>
                <a:gridCol w="1143000">
                  <a:extLst>
                    <a:ext uri="{9D8B030D-6E8A-4147-A177-3AD203B41FA5}">
                      <a16:colId xmlns:a16="http://schemas.microsoft.com/office/drawing/2014/main" val="299183182"/>
                    </a:ext>
                  </a:extLst>
                </a:gridCol>
                <a:gridCol w="1143000">
                  <a:extLst>
                    <a:ext uri="{9D8B030D-6E8A-4147-A177-3AD203B41FA5}">
                      <a16:colId xmlns:a16="http://schemas.microsoft.com/office/drawing/2014/main" val="2115328131"/>
                    </a:ext>
                  </a:extLst>
                </a:gridCol>
                <a:gridCol w="1143000">
                  <a:extLst>
                    <a:ext uri="{9D8B030D-6E8A-4147-A177-3AD203B41FA5}">
                      <a16:colId xmlns:a16="http://schemas.microsoft.com/office/drawing/2014/main" val="28198271"/>
                    </a:ext>
                  </a:extLst>
                </a:gridCol>
                <a:gridCol w="1143000">
                  <a:extLst>
                    <a:ext uri="{9D8B030D-6E8A-4147-A177-3AD203B41FA5}">
                      <a16:colId xmlns:a16="http://schemas.microsoft.com/office/drawing/2014/main" val="3186473303"/>
                    </a:ext>
                  </a:extLst>
                </a:gridCol>
              </a:tblGrid>
              <a:tr h="238797">
                <a:tc rowSpan="2">
                  <a:txBody>
                    <a:bodyPr/>
                    <a:lstStyle/>
                    <a:p>
                      <a:pPr algn="ctr" latinLnBrk="1"/>
                      <a:r>
                        <a:rPr lang="en-US" altLang="ko-KR" sz="1400" b="1" dirty="0">
                          <a:solidFill>
                            <a:schemeClr val="bg1"/>
                          </a:solidFill>
                        </a:rPr>
                        <a:t>Tolerance</a:t>
                      </a:r>
                      <a:endParaRPr lang="ko-KR" altLang="en-US" sz="1400" b="1" dirty="0">
                        <a:solidFill>
                          <a:schemeClr val="bg1"/>
                        </a:solidFill>
                      </a:endParaRPr>
                    </a:p>
                  </a:txBody>
                  <a:tcPr anchor="ctr"/>
                </a:tc>
                <a:tc gridSpan="2">
                  <a:txBody>
                    <a:bodyPr/>
                    <a:lstStyle/>
                    <a:p>
                      <a:pPr algn="ctr" latinLnBrk="1"/>
                      <a:r>
                        <a:rPr lang="en-US" altLang="ko-KR" sz="1600" b="1" dirty="0">
                          <a:solidFill>
                            <a:schemeClr val="bg1"/>
                          </a:solidFill>
                        </a:rPr>
                        <a:t>1</a:t>
                      </a:r>
                      <a:r>
                        <a:rPr lang="en-US" altLang="ko-KR" sz="1600" b="1" baseline="30000" dirty="0">
                          <a:solidFill>
                            <a:schemeClr val="bg1"/>
                          </a:solidFill>
                        </a:rPr>
                        <a:t>st</a:t>
                      </a:r>
                      <a:r>
                        <a:rPr lang="en-US" altLang="ko-KR" sz="1600" b="1" dirty="0">
                          <a:solidFill>
                            <a:schemeClr val="bg1"/>
                          </a:solidFill>
                        </a:rPr>
                        <a:t> loop</a:t>
                      </a:r>
                      <a:endParaRPr lang="ko-KR" altLang="en-US" sz="1600" b="1" dirty="0">
                        <a:solidFill>
                          <a:schemeClr val="bg1"/>
                        </a:solidFill>
                      </a:endParaRPr>
                    </a:p>
                  </a:txBody>
                  <a:tcPr anchor="ctr">
                    <a:solidFill>
                      <a:schemeClr val="accent1"/>
                    </a:solidFill>
                  </a:tcPr>
                </a:tc>
                <a:tc hMerge="1">
                  <a:txBody>
                    <a:bodyPr/>
                    <a:lstStyle/>
                    <a:p>
                      <a:pPr latinLnBrk="1"/>
                      <a:endParaRPr lang="ko-KR" altLang="en-US" dirty="0"/>
                    </a:p>
                  </a:txBody>
                  <a:tcPr>
                    <a:solidFill>
                      <a:schemeClr val="accent1"/>
                    </a:solidFill>
                  </a:tcPr>
                </a:tc>
                <a:tc gridSpan="2">
                  <a:txBody>
                    <a:bodyPr/>
                    <a:lstStyle/>
                    <a:p>
                      <a:pPr algn="ctr" latinLnBrk="1"/>
                      <a:r>
                        <a:rPr lang="en-US" altLang="ko-KR" sz="1600" b="1" dirty="0">
                          <a:solidFill>
                            <a:schemeClr val="bg1"/>
                          </a:solidFill>
                        </a:rPr>
                        <a:t>2</a:t>
                      </a:r>
                      <a:r>
                        <a:rPr lang="en-US" altLang="ko-KR" sz="1600" b="1" baseline="30000" dirty="0">
                          <a:solidFill>
                            <a:schemeClr val="bg1"/>
                          </a:solidFill>
                        </a:rPr>
                        <a:t>nd</a:t>
                      </a:r>
                      <a:r>
                        <a:rPr lang="en-US" altLang="ko-KR" sz="1600" b="1" dirty="0">
                          <a:solidFill>
                            <a:schemeClr val="bg1"/>
                          </a:solidFill>
                        </a:rPr>
                        <a:t> loop</a:t>
                      </a:r>
                      <a:endParaRPr lang="ko-KR" altLang="en-US" sz="1600" b="1" dirty="0">
                        <a:solidFill>
                          <a:schemeClr val="bg1"/>
                        </a:solidFill>
                      </a:endParaRPr>
                    </a:p>
                  </a:txBody>
                  <a:tcPr anchor="ctr">
                    <a:solidFill>
                      <a:schemeClr val="accent1"/>
                    </a:solidFill>
                  </a:tcPr>
                </a:tc>
                <a:tc hMerge="1">
                  <a:txBody>
                    <a:bodyPr/>
                    <a:lstStyle/>
                    <a:p>
                      <a:pPr latinLnBrk="1"/>
                      <a:endParaRPr lang="ko-KR" altLang="en-US" dirty="0"/>
                    </a:p>
                  </a:txBody>
                  <a:tcPr>
                    <a:solidFill>
                      <a:schemeClr val="accent1"/>
                    </a:solidFill>
                  </a:tcPr>
                </a:tc>
                <a:tc gridSpan="3">
                  <a:txBody>
                    <a:bodyPr/>
                    <a:lstStyle/>
                    <a:p>
                      <a:pPr algn="ctr" latinLnBrk="1"/>
                      <a:r>
                        <a:rPr lang="en-US" altLang="ko-KR" sz="1600" b="1" dirty="0">
                          <a:solidFill>
                            <a:schemeClr val="bg1"/>
                          </a:solidFill>
                        </a:rPr>
                        <a:t>Our results</a:t>
                      </a:r>
                      <a:endParaRPr lang="ko-KR" altLang="en-US" sz="1600" b="1" dirty="0">
                        <a:solidFill>
                          <a:schemeClr val="bg1"/>
                        </a:solidFill>
                      </a:endParaRPr>
                    </a:p>
                  </a:txBody>
                  <a:tcPr anchor="ctr">
                    <a:solidFill>
                      <a:schemeClr val="accent1"/>
                    </a:solidFill>
                  </a:tcPr>
                </a:tc>
                <a:tc hMerge="1">
                  <a:txBody>
                    <a:bodyPr/>
                    <a:lstStyle/>
                    <a:p>
                      <a:pPr latinLnBrk="1"/>
                      <a:endParaRPr lang="ko-KR" altLang="en-US" dirty="0"/>
                    </a:p>
                  </a:txBody>
                  <a:tcPr>
                    <a:solidFill>
                      <a:schemeClr val="accent1"/>
                    </a:solidFill>
                  </a:tcPr>
                </a:tc>
                <a:tc hMerge="1">
                  <a:txBody>
                    <a:bodyPr/>
                    <a:lstStyle/>
                    <a:p>
                      <a:pPr latinLnBrk="1"/>
                      <a:endParaRPr lang="ko-KR" altLang="en-US" dirty="0"/>
                    </a:p>
                  </a:txBody>
                  <a:tcPr>
                    <a:solidFill>
                      <a:schemeClr val="accent1"/>
                    </a:solidFill>
                  </a:tcPr>
                </a:tc>
                <a:extLst>
                  <a:ext uri="{0D108BD9-81ED-4DB2-BD59-A6C34878D82A}">
                    <a16:rowId xmlns:a16="http://schemas.microsoft.com/office/drawing/2014/main" val="2853694395"/>
                  </a:ext>
                </a:extLst>
              </a:tr>
              <a:tr h="412467">
                <a:tc vMerge="1">
                  <a:txBody>
                    <a:bodyPr/>
                    <a:lstStyle/>
                    <a:p>
                      <a:pPr latinLnBrk="1"/>
                      <a:endParaRPr lang="ko-KR" altLang="en-US"/>
                    </a:p>
                  </a:txBody>
                  <a:tcPr/>
                </a:tc>
                <a:tc>
                  <a:txBody>
                    <a:bodyPr/>
                    <a:lstStyle/>
                    <a:p>
                      <a:pPr algn="ctr" latinLnBrk="1"/>
                      <a:r>
                        <a:rPr lang="en-US" altLang="ko-KR" sz="1600" b="1" dirty="0" err="1">
                          <a:solidFill>
                            <a:schemeClr val="bg1"/>
                          </a:solidFill>
                        </a:rPr>
                        <a:t>Reloc</a:t>
                      </a:r>
                      <a:r>
                        <a:rPr lang="en-US" altLang="ko-KR" sz="1600" b="1" dirty="0">
                          <a:solidFill>
                            <a:schemeClr val="bg1"/>
                          </a:solidFill>
                        </a:rPr>
                        <a:t>. (s)</a:t>
                      </a:r>
                      <a:endParaRPr lang="ko-KR" altLang="en-US" sz="1600" b="1" dirty="0">
                        <a:solidFill>
                          <a:schemeClr val="bg1"/>
                        </a:solidFill>
                      </a:endParaRPr>
                    </a:p>
                  </a:txBody>
                  <a:tcPr anchor="ctr">
                    <a:solidFill>
                      <a:schemeClr val="accent1"/>
                    </a:solidFill>
                  </a:tcPr>
                </a:tc>
                <a:tc>
                  <a:txBody>
                    <a:bodyPr/>
                    <a:lstStyle/>
                    <a:p>
                      <a:pPr algn="ctr" latinLnBrk="1"/>
                      <a:r>
                        <a:rPr lang="en-US" altLang="ko-KR" sz="1600" b="1" dirty="0">
                          <a:solidFill>
                            <a:schemeClr val="bg1"/>
                          </a:solidFill>
                        </a:rPr>
                        <a:t>Sizing (s)</a:t>
                      </a:r>
                      <a:endParaRPr lang="ko-KR" altLang="en-US" sz="1600" b="1" dirty="0">
                        <a:solidFill>
                          <a:schemeClr val="bg1"/>
                        </a:solidFill>
                      </a:endParaRPr>
                    </a:p>
                  </a:txBody>
                  <a:tcPr anchor="ctr">
                    <a:solidFill>
                      <a:schemeClr val="accent1"/>
                    </a:solidFill>
                  </a:tcPr>
                </a:tc>
                <a:tc>
                  <a:txBody>
                    <a:bodyPr/>
                    <a:lstStyle/>
                    <a:p>
                      <a:pPr algn="ctr" latinLnBrk="1"/>
                      <a:r>
                        <a:rPr lang="en-US" altLang="ko-KR" sz="1600" b="1" dirty="0" err="1">
                          <a:solidFill>
                            <a:schemeClr val="bg1"/>
                          </a:solidFill>
                        </a:rPr>
                        <a:t>Reloc</a:t>
                      </a:r>
                      <a:r>
                        <a:rPr lang="en-US" altLang="ko-KR" sz="1600" b="1" dirty="0">
                          <a:solidFill>
                            <a:schemeClr val="bg1"/>
                          </a:solidFill>
                        </a:rPr>
                        <a:t>. (s)</a:t>
                      </a:r>
                      <a:endParaRPr lang="ko-KR" altLang="en-US" sz="1600" b="1" dirty="0">
                        <a:solidFill>
                          <a:schemeClr val="bg1"/>
                        </a:solidFill>
                      </a:endParaRPr>
                    </a:p>
                  </a:txBody>
                  <a:tcPr anchor="ctr">
                    <a:solidFill>
                      <a:schemeClr val="accent1"/>
                    </a:solidFill>
                  </a:tcPr>
                </a:tc>
                <a:tc>
                  <a:txBody>
                    <a:bodyPr/>
                    <a:lstStyle/>
                    <a:p>
                      <a:pPr algn="ctr" latinLnBrk="1"/>
                      <a:r>
                        <a:rPr lang="en-US" altLang="ko-KR" sz="1600" b="1" dirty="0">
                          <a:solidFill>
                            <a:schemeClr val="bg1"/>
                          </a:solidFill>
                        </a:rPr>
                        <a:t>Sizing (s)</a:t>
                      </a:r>
                      <a:endParaRPr lang="ko-KR" altLang="en-US" sz="1600" b="1" dirty="0">
                        <a:solidFill>
                          <a:schemeClr val="bg1"/>
                        </a:solidFill>
                      </a:endParaRPr>
                    </a:p>
                  </a:txBody>
                  <a:tcPr anchor="ctr">
                    <a:solidFill>
                      <a:schemeClr val="accent1"/>
                    </a:solidFill>
                  </a:tcPr>
                </a:tc>
                <a:tc>
                  <a:txBody>
                    <a:bodyPr/>
                    <a:lstStyle/>
                    <a:p>
                      <a:pPr algn="ctr" latinLnBrk="1"/>
                      <a:r>
                        <a:rPr lang="en-US" altLang="ko-KR" sz="1600" b="1" dirty="0">
                          <a:solidFill>
                            <a:schemeClr val="bg1"/>
                          </a:solidFill>
                        </a:rPr>
                        <a:t>Runtime (s)</a:t>
                      </a:r>
                      <a:endParaRPr lang="ko-KR" altLang="en-US" sz="1600" b="1" dirty="0">
                        <a:solidFill>
                          <a:schemeClr val="bg1"/>
                        </a:solidFill>
                      </a:endParaRPr>
                    </a:p>
                  </a:txBody>
                  <a:tcPr anchor="ctr">
                    <a:solidFill>
                      <a:schemeClr val="accent1"/>
                    </a:solidFill>
                  </a:tcPr>
                </a:tc>
                <a:tc>
                  <a:txBody>
                    <a:bodyPr/>
                    <a:lstStyle/>
                    <a:p>
                      <a:pPr algn="ctr" latinLnBrk="1"/>
                      <a:r>
                        <a:rPr lang="en-US" altLang="ko-KR" sz="1600" b="1" dirty="0">
                          <a:solidFill>
                            <a:schemeClr val="bg1"/>
                          </a:solidFill>
                        </a:rPr>
                        <a:t>WS (ns)</a:t>
                      </a:r>
                      <a:endParaRPr lang="ko-KR" altLang="en-US" sz="1600" b="1" dirty="0">
                        <a:solidFill>
                          <a:schemeClr val="bg1"/>
                        </a:solidFill>
                      </a:endParaRPr>
                    </a:p>
                  </a:txBody>
                  <a:tcPr anchor="ctr">
                    <a:solidFill>
                      <a:schemeClr val="accent1"/>
                    </a:solidFill>
                  </a:tcPr>
                </a:tc>
                <a:tc>
                  <a:txBody>
                    <a:bodyPr/>
                    <a:lstStyle/>
                    <a:p>
                      <a:pPr algn="ctr" latinLnBrk="1"/>
                      <a:r>
                        <a:rPr lang="en-US" altLang="ko-KR" sz="1600" b="1" dirty="0">
                          <a:solidFill>
                            <a:schemeClr val="bg1"/>
                          </a:solidFill>
                        </a:rPr>
                        <a:t>Leak (</a:t>
                      </a:r>
                      <a:r>
                        <a:rPr lang="en-US" altLang="ko-KR" sz="1600" b="1" dirty="0" err="1">
                          <a:solidFill>
                            <a:schemeClr val="bg1"/>
                          </a:solidFill>
                        </a:rPr>
                        <a:t>mW</a:t>
                      </a:r>
                      <a:r>
                        <a:rPr lang="en-US" altLang="ko-KR" sz="1600" b="1" dirty="0">
                          <a:solidFill>
                            <a:schemeClr val="bg1"/>
                          </a:solidFill>
                        </a:rPr>
                        <a:t>)</a:t>
                      </a:r>
                      <a:endParaRPr lang="ko-KR" altLang="en-US" sz="1600" b="1" dirty="0">
                        <a:solidFill>
                          <a:schemeClr val="bg1"/>
                        </a:solidFill>
                      </a:endParaRPr>
                    </a:p>
                  </a:txBody>
                  <a:tcPr anchor="ctr">
                    <a:solidFill>
                      <a:schemeClr val="accent1"/>
                    </a:solidFill>
                  </a:tcPr>
                </a:tc>
                <a:extLst>
                  <a:ext uri="{0D108BD9-81ED-4DB2-BD59-A6C34878D82A}">
                    <a16:rowId xmlns:a16="http://schemas.microsoft.com/office/drawing/2014/main" val="3614397238"/>
                  </a:ext>
                </a:extLst>
              </a:tr>
              <a:tr h="286632">
                <a:tc>
                  <a:txBody>
                    <a:bodyPr/>
                    <a:lstStyle/>
                    <a:p>
                      <a:pPr algn="ctr" latinLnBrk="1"/>
                      <a:r>
                        <a:rPr lang="en-US" altLang="ko-KR" dirty="0"/>
                        <a:t>0.0%</a:t>
                      </a:r>
                      <a:endParaRPr lang="ko-KR" altLang="en-US" dirty="0"/>
                    </a:p>
                  </a:txBody>
                  <a:tcPr anchor="ctr"/>
                </a:tc>
                <a:tc>
                  <a:txBody>
                    <a:bodyPr/>
                    <a:lstStyle/>
                    <a:p>
                      <a:pPr algn="ctr" latinLnBrk="1"/>
                      <a:r>
                        <a:rPr lang="en-US" altLang="ko-KR" dirty="0"/>
                        <a:t>23</a:t>
                      </a:r>
                      <a:endParaRPr lang="ko-KR" altLang="en-US" dirty="0"/>
                    </a:p>
                  </a:txBody>
                  <a:tcPr anchor="ctr"/>
                </a:tc>
                <a:tc>
                  <a:txBody>
                    <a:bodyPr/>
                    <a:lstStyle/>
                    <a:p>
                      <a:pPr algn="ctr" latinLnBrk="1"/>
                      <a:r>
                        <a:rPr lang="en-US" altLang="ko-KR" dirty="0"/>
                        <a:t>320</a:t>
                      </a:r>
                      <a:endParaRPr lang="ko-KR" altLang="en-US" dirty="0"/>
                    </a:p>
                  </a:txBody>
                  <a:tcPr anchor="ctr"/>
                </a:tc>
                <a:tc>
                  <a:txBody>
                    <a:bodyPr/>
                    <a:lstStyle/>
                    <a:p>
                      <a:pPr algn="ctr" latinLnBrk="1"/>
                      <a:r>
                        <a:rPr lang="en-US" altLang="ko-KR" dirty="0"/>
                        <a:t>22</a:t>
                      </a:r>
                      <a:endParaRPr lang="ko-KR" altLang="en-US" dirty="0"/>
                    </a:p>
                  </a:txBody>
                  <a:tcPr anchor="ctr"/>
                </a:tc>
                <a:tc>
                  <a:txBody>
                    <a:bodyPr/>
                    <a:lstStyle/>
                    <a:p>
                      <a:pPr algn="ctr" latinLnBrk="1"/>
                      <a:r>
                        <a:rPr lang="en-US" altLang="ko-KR" dirty="0"/>
                        <a:t>316</a:t>
                      </a:r>
                      <a:endParaRPr lang="ko-KR" altLang="en-US" dirty="0"/>
                    </a:p>
                  </a:txBody>
                  <a:tcPr anchor="ctr"/>
                </a:tc>
                <a:tc>
                  <a:txBody>
                    <a:bodyPr/>
                    <a:lstStyle/>
                    <a:p>
                      <a:pPr algn="ctr" latinLnBrk="1"/>
                      <a:r>
                        <a:rPr lang="en-US" altLang="ko-KR" dirty="0"/>
                        <a:t>681</a:t>
                      </a:r>
                      <a:endParaRPr lang="ko-KR" altLang="en-US" dirty="0"/>
                    </a:p>
                  </a:txBody>
                  <a:tcPr anchor="ctr"/>
                </a:tc>
                <a:tc>
                  <a:txBody>
                    <a:bodyPr/>
                    <a:lstStyle/>
                    <a:p>
                      <a:pPr algn="ctr" latinLnBrk="1"/>
                      <a:r>
                        <a:rPr lang="en-US" altLang="ko-KR" dirty="0"/>
                        <a:t>-0.001</a:t>
                      </a:r>
                      <a:endParaRPr lang="ko-KR" altLang="en-US" dirty="0"/>
                    </a:p>
                  </a:txBody>
                  <a:tcPr anchor="ctr"/>
                </a:tc>
                <a:tc>
                  <a:txBody>
                    <a:bodyPr/>
                    <a:lstStyle/>
                    <a:p>
                      <a:pPr algn="ctr" latinLnBrk="1"/>
                      <a:r>
                        <a:rPr lang="en-US" altLang="ko-KR" dirty="0"/>
                        <a:t>0.180</a:t>
                      </a:r>
                      <a:endParaRPr lang="ko-KR" altLang="en-US" dirty="0"/>
                    </a:p>
                  </a:txBody>
                  <a:tcPr anchor="ctr"/>
                </a:tc>
                <a:extLst>
                  <a:ext uri="{0D108BD9-81ED-4DB2-BD59-A6C34878D82A}">
                    <a16:rowId xmlns:a16="http://schemas.microsoft.com/office/drawing/2014/main" val="181419623"/>
                  </a:ext>
                </a:extLst>
              </a:tr>
              <a:tr h="286632">
                <a:tc>
                  <a:txBody>
                    <a:bodyPr/>
                    <a:lstStyle/>
                    <a:p>
                      <a:pPr algn="ctr" latinLnBrk="1"/>
                      <a:r>
                        <a:rPr lang="en-US" altLang="ko-KR" dirty="0"/>
                        <a:t>0.2%</a:t>
                      </a:r>
                      <a:endParaRPr lang="ko-KR" altLang="en-US" dirty="0"/>
                    </a:p>
                  </a:txBody>
                  <a:tcPr anchor="ctr"/>
                </a:tc>
                <a:tc>
                  <a:txBody>
                    <a:bodyPr/>
                    <a:lstStyle/>
                    <a:p>
                      <a:pPr algn="ctr" latinLnBrk="1"/>
                      <a:r>
                        <a:rPr lang="en-US" altLang="ko-KR" dirty="0"/>
                        <a:t>23</a:t>
                      </a:r>
                      <a:endParaRPr lang="ko-KR" altLang="en-US" dirty="0"/>
                    </a:p>
                  </a:txBody>
                  <a:tcPr anchor="ctr"/>
                </a:tc>
                <a:tc>
                  <a:txBody>
                    <a:bodyPr/>
                    <a:lstStyle/>
                    <a:p>
                      <a:pPr algn="ctr" latinLnBrk="1"/>
                      <a:r>
                        <a:rPr lang="en-US" altLang="ko-KR" dirty="0"/>
                        <a:t>142</a:t>
                      </a:r>
                      <a:endParaRPr lang="ko-KR" altLang="en-US" dirty="0"/>
                    </a:p>
                  </a:txBody>
                  <a:tcPr anchor="ctr"/>
                </a:tc>
                <a:tc>
                  <a:txBody>
                    <a:bodyPr/>
                    <a:lstStyle/>
                    <a:p>
                      <a:pPr algn="ctr" latinLnBrk="1"/>
                      <a:r>
                        <a:rPr lang="en-US" altLang="ko-KR" dirty="0"/>
                        <a:t>22</a:t>
                      </a:r>
                      <a:endParaRPr lang="ko-KR" altLang="en-US" dirty="0"/>
                    </a:p>
                  </a:txBody>
                  <a:tcPr anchor="ctr"/>
                </a:tc>
                <a:tc>
                  <a:txBody>
                    <a:bodyPr/>
                    <a:lstStyle/>
                    <a:p>
                      <a:pPr algn="ctr" latinLnBrk="1"/>
                      <a:r>
                        <a:rPr lang="en-US" altLang="ko-KR" dirty="0"/>
                        <a:t>140</a:t>
                      </a:r>
                      <a:endParaRPr lang="ko-KR" altLang="en-US" dirty="0"/>
                    </a:p>
                  </a:txBody>
                  <a:tcPr anchor="ctr"/>
                </a:tc>
                <a:tc>
                  <a:txBody>
                    <a:bodyPr/>
                    <a:lstStyle/>
                    <a:p>
                      <a:pPr algn="ctr" latinLnBrk="1"/>
                      <a:r>
                        <a:rPr lang="en-US" altLang="ko-KR" dirty="0"/>
                        <a:t>327</a:t>
                      </a:r>
                      <a:endParaRPr lang="ko-KR" altLang="en-US" dirty="0"/>
                    </a:p>
                  </a:txBody>
                  <a:tcPr anchor="ctr"/>
                </a:tc>
                <a:tc>
                  <a:txBody>
                    <a:bodyPr/>
                    <a:lstStyle/>
                    <a:p>
                      <a:pPr algn="ctr" latinLnBrk="1"/>
                      <a:r>
                        <a:rPr lang="en-US" altLang="ko-KR" dirty="0"/>
                        <a:t>-0.001</a:t>
                      </a:r>
                      <a:endParaRPr lang="ko-KR" altLang="en-US" dirty="0"/>
                    </a:p>
                  </a:txBody>
                  <a:tcPr anchor="ctr"/>
                </a:tc>
                <a:tc>
                  <a:txBody>
                    <a:bodyPr/>
                    <a:lstStyle/>
                    <a:p>
                      <a:pPr algn="ctr" latinLnBrk="1"/>
                      <a:r>
                        <a:rPr lang="en-US" altLang="ko-KR" dirty="0"/>
                        <a:t>0.180</a:t>
                      </a:r>
                      <a:endParaRPr lang="ko-KR" altLang="en-US" dirty="0"/>
                    </a:p>
                  </a:txBody>
                  <a:tcPr anchor="ctr"/>
                </a:tc>
                <a:extLst>
                  <a:ext uri="{0D108BD9-81ED-4DB2-BD59-A6C34878D82A}">
                    <a16:rowId xmlns:a16="http://schemas.microsoft.com/office/drawing/2014/main" val="4196542499"/>
                  </a:ext>
                </a:extLst>
              </a:tr>
              <a:tr h="286632">
                <a:tc>
                  <a:txBody>
                    <a:bodyPr/>
                    <a:lstStyle/>
                    <a:p>
                      <a:pPr algn="ctr" latinLnBrk="1"/>
                      <a:r>
                        <a:rPr lang="en-US" altLang="ko-KR" dirty="0"/>
                        <a:t>0.4%</a:t>
                      </a:r>
                      <a:endParaRPr lang="ko-KR" altLang="en-US" dirty="0"/>
                    </a:p>
                  </a:txBody>
                  <a:tcPr anchor="ctr"/>
                </a:tc>
                <a:tc>
                  <a:txBody>
                    <a:bodyPr/>
                    <a:lstStyle/>
                    <a:p>
                      <a:pPr algn="ctr" latinLnBrk="1"/>
                      <a:r>
                        <a:rPr lang="en-US" altLang="ko-KR" dirty="0"/>
                        <a:t>23</a:t>
                      </a:r>
                      <a:endParaRPr lang="ko-KR" altLang="en-US" dirty="0"/>
                    </a:p>
                  </a:txBody>
                  <a:tcPr anchor="ctr"/>
                </a:tc>
                <a:tc>
                  <a:txBody>
                    <a:bodyPr/>
                    <a:lstStyle/>
                    <a:p>
                      <a:pPr algn="ctr" latinLnBrk="1"/>
                      <a:r>
                        <a:rPr lang="en-US" altLang="ko-KR" dirty="0"/>
                        <a:t>134</a:t>
                      </a:r>
                      <a:endParaRPr lang="ko-KR" altLang="en-US" dirty="0"/>
                    </a:p>
                  </a:txBody>
                  <a:tcPr anchor="ctr"/>
                </a:tc>
                <a:tc>
                  <a:txBody>
                    <a:bodyPr/>
                    <a:lstStyle/>
                    <a:p>
                      <a:pPr algn="ctr" latinLnBrk="1"/>
                      <a:r>
                        <a:rPr lang="en-US" altLang="ko-KR" dirty="0"/>
                        <a:t>22</a:t>
                      </a:r>
                      <a:endParaRPr lang="ko-KR" altLang="en-US" dirty="0"/>
                    </a:p>
                  </a:txBody>
                  <a:tcPr anchor="ctr"/>
                </a:tc>
                <a:tc>
                  <a:txBody>
                    <a:bodyPr/>
                    <a:lstStyle/>
                    <a:p>
                      <a:pPr algn="ctr" latinLnBrk="1"/>
                      <a:r>
                        <a:rPr lang="en-US" altLang="ko-KR" dirty="0"/>
                        <a:t>130</a:t>
                      </a:r>
                      <a:endParaRPr lang="ko-KR" altLang="en-US" dirty="0"/>
                    </a:p>
                  </a:txBody>
                  <a:tcPr anchor="ctr"/>
                </a:tc>
                <a:tc>
                  <a:txBody>
                    <a:bodyPr/>
                    <a:lstStyle/>
                    <a:p>
                      <a:pPr algn="ctr" latinLnBrk="1"/>
                      <a:r>
                        <a:rPr lang="en-US" altLang="ko-KR" dirty="0"/>
                        <a:t>309</a:t>
                      </a:r>
                      <a:endParaRPr lang="ko-KR" altLang="en-US" dirty="0"/>
                    </a:p>
                  </a:txBody>
                  <a:tcPr anchor="ctr"/>
                </a:tc>
                <a:tc>
                  <a:txBody>
                    <a:bodyPr/>
                    <a:lstStyle/>
                    <a:p>
                      <a:pPr algn="ctr" latinLnBrk="1"/>
                      <a:r>
                        <a:rPr lang="en-US" altLang="ko-KR" dirty="0"/>
                        <a:t>-0.001</a:t>
                      </a:r>
                      <a:endParaRPr lang="ko-KR" altLang="en-US" dirty="0"/>
                    </a:p>
                  </a:txBody>
                  <a:tcPr anchor="ctr"/>
                </a:tc>
                <a:tc>
                  <a:txBody>
                    <a:bodyPr/>
                    <a:lstStyle/>
                    <a:p>
                      <a:pPr algn="ctr" latinLnBrk="1"/>
                      <a:r>
                        <a:rPr lang="en-US" altLang="ko-KR" dirty="0"/>
                        <a:t>0.180</a:t>
                      </a:r>
                      <a:endParaRPr lang="ko-KR" altLang="en-US" dirty="0"/>
                    </a:p>
                  </a:txBody>
                  <a:tcPr anchor="ctr"/>
                </a:tc>
                <a:extLst>
                  <a:ext uri="{0D108BD9-81ED-4DB2-BD59-A6C34878D82A}">
                    <a16:rowId xmlns:a16="http://schemas.microsoft.com/office/drawing/2014/main" val="2911106667"/>
                  </a:ext>
                </a:extLst>
              </a:tr>
              <a:tr h="286632">
                <a:tc>
                  <a:txBody>
                    <a:bodyPr/>
                    <a:lstStyle/>
                    <a:p>
                      <a:pPr algn="ctr" latinLnBrk="1"/>
                      <a:r>
                        <a:rPr lang="en-US" altLang="ko-KR" dirty="0"/>
                        <a:t>0.6%</a:t>
                      </a:r>
                      <a:endParaRPr lang="ko-KR" altLang="en-US" dirty="0"/>
                    </a:p>
                  </a:txBody>
                  <a:tcPr anchor="ctr"/>
                </a:tc>
                <a:tc>
                  <a:txBody>
                    <a:bodyPr/>
                    <a:lstStyle/>
                    <a:p>
                      <a:pPr algn="ctr" latinLnBrk="1"/>
                      <a:r>
                        <a:rPr lang="en-US" altLang="ko-KR" dirty="0"/>
                        <a:t>23</a:t>
                      </a:r>
                      <a:endParaRPr lang="ko-KR" altLang="en-US" dirty="0"/>
                    </a:p>
                  </a:txBody>
                  <a:tcPr anchor="ctr"/>
                </a:tc>
                <a:tc>
                  <a:txBody>
                    <a:bodyPr/>
                    <a:lstStyle/>
                    <a:p>
                      <a:pPr algn="ctr" latinLnBrk="1"/>
                      <a:r>
                        <a:rPr lang="en-US" altLang="ko-KR" dirty="0"/>
                        <a:t>119</a:t>
                      </a:r>
                      <a:endParaRPr lang="ko-KR" altLang="en-US" dirty="0"/>
                    </a:p>
                  </a:txBody>
                  <a:tcPr anchor="ctr"/>
                </a:tc>
                <a:tc>
                  <a:txBody>
                    <a:bodyPr/>
                    <a:lstStyle/>
                    <a:p>
                      <a:pPr algn="ctr" latinLnBrk="1"/>
                      <a:r>
                        <a:rPr lang="en-US" altLang="ko-KR" dirty="0"/>
                        <a:t>22</a:t>
                      </a:r>
                      <a:endParaRPr lang="ko-KR" altLang="en-US" dirty="0"/>
                    </a:p>
                  </a:txBody>
                  <a:tcPr anchor="ctr"/>
                </a:tc>
                <a:tc>
                  <a:txBody>
                    <a:bodyPr/>
                    <a:lstStyle/>
                    <a:p>
                      <a:pPr algn="ctr" latinLnBrk="1"/>
                      <a:r>
                        <a:rPr lang="en-US" altLang="ko-KR" dirty="0"/>
                        <a:t>117</a:t>
                      </a:r>
                      <a:endParaRPr lang="ko-KR" altLang="en-US" dirty="0"/>
                    </a:p>
                  </a:txBody>
                  <a:tcPr anchor="ctr"/>
                </a:tc>
                <a:tc>
                  <a:txBody>
                    <a:bodyPr/>
                    <a:lstStyle/>
                    <a:p>
                      <a:pPr algn="ctr" latinLnBrk="1"/>
                      <a:r>
                        <a:rPr lang="en-US" altLang="ko-KR" dirty="0"/>
                        <a:t>281</a:t>
                      </a:r>
                      <a:endParaRPr lang="ko-KR" altLang="en-US" dirty="0"/>
                    </a:p>
                  </a:txBody>
                  <a:tcPr anchor="ctr"/>
                </a:tc>
                <a:tc>
                  <a:txBody>
                    <a:bodyPr/>
                    <a:lstStyle/>
                    <a:p>
                      <a:pPr algn="ctr" latinLnBrk="1"/>
                      <a:r>
                        <a:rPr lang="en-US" altLang="ko-KR" dirty="0"/>
                        <a:t>-0.001</a:t>
                      </a:r>
                      <a:endParaRPr lang="ko-KR" altLang="en-US" dirty="0"/>
                    </a:p>
                  </a:txBody>
                  <a:tcPr anchor="ctr"/>
                </a:tc>
                <a:tc>
                  <a:txBody>
                    <a:bodyPr/>
                    <a:lstStyle/>
                    <a:p>
                      <a:pPr algn="ctr" latinLnBrk="1"/>
                      <a:r>
                        <a:rPr lang="en-US" altLang="ko-KR" dirty="0"/>
                        <a:t>0.180</a:t>
                      </a:r>
                      <a:endParaRPr lang="ko-KR" altLang="en-US" dirty="0"/>
                    </a:p>
                  </a:txBody>
                  <a:tcPr anchor="ctr"/>
                </a:tc>
                <a:extLst>
                  <a:ext uri="{0D108BD9-81ED-4DB2-BD59-A6C34878D82A}">
                    <a16:rowId xmlns:a16="http://schemas.microsoft.com/office/drawing/2014/main" val="3239713921"/>
                  </a:ext>
                </a:extLst>
              </a:tr>
              <a:tr h="286632">
                <a:tc>
                  <a:txBody>
                    <a:bodyPr/>
                    <a:lstStyle/>
                    <a:p>
                      <a:pPr algn="ctr" latinLnBrk="1"/>
                      <a:r>
                        <a:rPr lang="en-US" altLang="ko-KR" dirty="0">
                          <a:solidFill>
                            <a:srgbClr val="FF0000"/>
                          </a:solidFill>
                        </a:rPr>
                        <a:t>0.8%</a:t>
                      </a:r>
                      <a:endParaRPr lang="ko-KR" altLang="en-US" dirty="0">
                        <a:solidFill>
                          <a:srgbClr val="FF0000"/>
                        </a:solidFill>
                      </a:endParaRPr>
                    </a:p>
                  </a:txBody>
                  <a:tcPr anchor="ctr"/>
                </a:tc>
                <a:tc>
                  <a:txBody>
                    <a:bodyPr/>
                    <a:lstStyle/>
                    <a:p>
                      <a:pPr algn="ctr" latinLnBrk="1"/>
                      <a:r>
                        <a:rPr lang="en-US" altLang="ko-KR" dirty="0">
                          <a:solidFill>
                            <a:srgbClr val="FF0000"/>
                          </a:solidFill>
                        </a:rPr>
                        <a:t>23</a:t>
                      </a:r>
                      <a:endParaRPr lang="ko-KR" altLang="en-US" dirty="0">
                        <a:solidFill>
                          <a:srgbClr val="FF0000"/>
                        </a:solidFill>
                      </a:endParaRPr>
                    </a:p>
                  </a:txBody>
                  <a:tcPr anchor="ctr"/>
                </a:tc>
                <a:tc>
                  <a:txBody>
                    <a:bodyPr/>
                    <a:lstStyle/>
                    <a:p>
                      <a:pPr algn="ctr" latinLnBrk="1"/>
                      <a:r>
                        <a:rPr lang="en-US" altLang="ko-KR" dirty="0">
                          <a:solidFill>
                            <a:srgbClr val="FF0000"/>
                          </a:solidFill>
                        </a:rPr>
                        <a:t>94</a:t>
                      </a:r>
                      <a:endParaRPr lang="ko-KR" altLang="en-US" dirty="0">
                        <a:solidFill>
                          <a:srgbClr val="FF0000"/>
                        </a:solidFill>
                      </a:endParaRPr>
                    </a:p>
                  </a:txBody>
                  <a:tcPr anchor="ctr"/>
                </a:tc>
                <a:tc>
                  <a:txBody>
                    <a:bodyPr/>
                    <a:lstStyle/>
                    <a:p>
                      <a:pPr algn="ctr" latinLnBrk="1"/>
                      <a:r>
                        <a:rPr lang="en-US" altLang="ko-KR" dirty="0">
                          <a:solidFill>
                            <a:srgbClr val="FF0000"/>
                          </a:solidFill>
                        </a:rPr>
                        <a:t>21</a:t>
                      </a:r>
                      <a:endParaRPr lang="ko-KR" altLang="en-US" dirty="0">
                        <a:solidFill>
                          <a:srgbClr val="FF0000"/>
                        </a:solidFill>
                      </a:endParaRPr>
                    </a:p>
                  </a:txBody>
                  <a:tcPr anchor="ctr"/>
                </a:tc>
                <a:tc>
                  <a:txBody>
                    <a:bodyPr/>
                    <a:lstStyle/>
                    <a:p>
                      <a:pPr algn="ctr" latinLnBrk="1"/>
                      <a:r>
                        <a:rPr lang="en-US" altLang="ko-KR" dirty="0">
                          <a:solidFill>
                            <a:srgbClr val="FF0000"/>
                          </a:solidFill>
                        </a:rPr>
                        <a:t>90</a:t>
                      </a:r>
                      <a:endParaRPr lang="ko-KR" altLang="en-US" dirty="0">
                        <a:solidFill>
                          <a:srgbClr val="FF0000"/>
                        </a:solidFill>
                      </a:endParaRPr>
                    </a:p>
                  </a:txBody>
                  <a:tcPr anchor="ctr"/>
                </a:tc>
                <a:tc>
                  <a:txBody>
                    <a:bodyPr/>
                    <a:lstStyle/>
                    <a:p>
                      <a:pPr algn="ctr" latinLnBrk="1"/>
                      <a:r>
                        <a:rPr lang="en-US" altLang="ko-KR" dirty="0">
                          <a:solidFill>
                            <a:srgbClr val="FF0000"/>
                          </a:solidFill>
                        </a:rPr>
                        <a:t>228</a:t>
                      </a:r>
                      <a:endParaRPr lang="ko-KR" altLang="en-US" dirty="0">
                        <a:solidFill>
                          <a:srgbClr val="FF0000"/>
                        </a:solidFill>
                      </a:endParaRPr>
                    </a:p>
                  </a:txBody>
                  <a:tcPr anchor="ctr"/>
                </a:tc>
                <a:tc>
                  <a:txBody>
                    <a:bodyPr/>
                    <a:lstStyle/>
                    <a:p>
                      <a:pPr algn="ctr" latinLnBrk="1"/>
                      <a:r>
                        <a:rPr lang="en-US" altLang="ko-KR" dirty="0">
                          <a:solidFill>
                            <a:srgbClr val="FF0000"/>
                          </a:solidFill>
                        </a:rPr>
                        <a:t>-0.001</a:t>
                      </a:r>
                      <a:endParaRPr lang="ko-KR" altLang="en-US" dirty="0">
                        <a:solidFill>
                          <a:srgbClr val="FF0000"/>
                        </a:solidFill>
                      </a:endParaRPr>
                    </a:p>
                  </a:txBody>
                  <a:tcPr anchor="ctr"/>
                </a:tc>
                <a:tc>
                  <a:txBody>
                    <a:bodyPr/>
                    <a:lstStyle/>
                    <a:p>
                      <a:pPr algn="ctr" latinLnBrk="1"/>
                      <a:r>
                        <a:rPr lang="en-US" altLang="ko-KR" dirty="0">
                          <a:solidFill>
                            <a:srgbClr val="FF0000"/>
                          </a:solidFill>
                        </a:rPr>
                        <a:t>0.180</a:t>
                      </a:r>
                      <a:endParaRPr lang="ko-KR" altLang="en-US" dirty="0">
                        <a:solidFill>
                          <a:srgbClr val="FF0000"/>
                        </a:solidFill>
                      </a:endParaRPr>
                    </a:p>
                  </a:txBody>
                  <a:tcPr anchor="ctr"/>
                </a:tc>
                <a:extLst>
                  <a:ext uri="{0D108BD9-81ED-4DB2-BD59-A6C34878D82A}">
                    <a16:rowId xmlns:a16="http://schemas.microsoft.com/office/drawing/2014/main" val="2316687544"/>
                  </a:ext>
                </a:extLst>
              </a:tr>
              <a:tr h="286632">
                <a:tc>
                  <a:txBody>
                    <a:bodyPr/>
                    <a:lstStyle/>
                    <a:p>
                      <a:pPr algn="ctr" latinLnBrk="1"/>
                      <a:r>
                        <a:rPr lang="en-US" altLang="ko-KR" dirty="0"/>
                        <a:t>1.0%</a:t>
                      </a:r>
                      <a:endParaRPr lang="ko-KR" altLang="en-US" dirty="0"/>
                    </a:p>
                  </a:txBody>
                  <a:tcPr anchor="ctr"/>
                </a:tc>
                <a:tc>
                  <a:txBody>
                    <a:bodyPr/>
                    <a:lstStyle/>
                    <a:p>
                      <a:pPr algn="ctr" latinLnBrk="1"/>
                      <a:r>
                        <a:rPr lang="en-US" altLang="ko-KR" dirty="0"/>
                        <a:t>23</a:t>
                      </a:r>
                      <a:endParaRPr lang="ko-KR" altLang="en-US" dirty="0"/>
                    </a:p>
                  </a:txBody>
                  <a:tcPr anchor="ctr"/>
                </a:tc>
                <a:tc>
                  <a:txBody>
                    <a:bodyPr/>
                    <a:lstStyle/>
                    <a:p>
                      <a:pPr algn="ctr" latinLnBrk="1"/>
                      <a:r>
                        <a:rPr lang="en-US" altLang="ko-KR" dirty="0"/>
                        <a:t>87</a:t>
                      </a:r>
                      <a:endParaRPr lang="ko-KR" altLang="en-US" dirty="0"/>
                    </a:p>
                  </a:txBody>
                  <a:tcPr anchor="ctr"/>
                </a:tc>
                <a:tc>
                  <a:txBody>
                    <a:bodyPr/>
                    <a:lstStyle/>
                    <a:p>
                      <a:pPr algn="ctr" latinLnBrk="1"/>
                      <a:r>
                        <a:rPr lang="en-US" altLang="ko-KR" dirty="0"/>
                        <a:t>22</a:t>
                      </a:r>
                      <a:endParaRPr lang="ko-KR" altLang="en-US" dirty="0"/>
                    </a:p>
                  </a:txBody>
                  <a:tcPr anchor="ctr"/>
                </a:tc>
                <a:tc>
                  <a:txBody>
                    <a:bodyPr/>
                    <a:lstStyle/>
                    <a:p>
                      <a:pPr algn="ctr" latinLnBrk="1"/>
                      <a:r>
                        <a:rPr lang="en-US" altLang="ko-KR" dirty="0"/>
                        <a:t>84</a:t>
                      </a:r>
                      <a:endParaRPr lang="ko-KR" altLang="en-US" dirty="0"/>
                    </a:p>
                  </a:txBody>
                  <a:tcPr anchor="ctr"/>
                </a:tc>
                <a:tc>
                  <a:txBody>
                    <a:bodyPr/>
                    <a:lstStyle/>
                    <a:p>
                      <a:pPr algn="ctr" latinLnBrk="1"/>
                      <a:r>
                        <a:rPr lang="en-US" altLang="ko-KR" dirty="0"/>
                        <a:t>216</a:t>
                      </a:r>
                      <a:endParaRPr lang="ko-KR" altLang="en-US" dirty="0"/>
                    </a:p>
                  </a:txBody>
                  <a:tcPr anchor="ctr"/>
                </a:tc>
                <a:tc>
                  <a:txBody>
                    <a:bodyPr/>
                    <a:lstStyle/>
                    <a:p>
                      <a:pPr algn="ctr" latinLnBrk="1"/>
                      <a:r>
                        <a:rPr lang="en-US" altLang="ko-KR" dirty="0"/>
                        <a:t>-0.001</a:t>
                      </a:r>
                      <a:endParaRPr lang="ko-KR" altLang="en-US" dirty="0"/>
                    </a:p>
                  </a:txBody>
                  <a:tcPr anchor="ctr"/>
                </a:tc>
                <a:tc>
                  <a:txBody>
                    <a:bodyPr/>
                    <a:lstStyle/>
                    <a:p>
                      <a:pPr algn="ctr" latinLnBrk="1"/>
                      <a:r>
                        <a:rPr lang="en-US" altLang="ko-KR" dirty="0"/>
                        <a:t>0.187</a:t>
                      </a:r>
                      <a:endParaRPr lang="ko-KR" altLang="en-US" dirty="0"/>
                    </a:p>
                  </a:txBody>
                  <a:tcPr anchor="ctr"/>
                </a:tc>
                <a:extLst>
                  <a:ext uri="{0D108BD9-81ED-4DB2-BD59-A6C34878D82A}">
                    <a16:rowId xmlns:a16="http://schemas.microsoft.com/office/drawing/2014/main" val="1296831859"/>
                  </a:ext>
                </a:extLst>
              </a:tr>
            </a:tbl>
          </a:graphicData>
        </a:graphic>
      </p:graphicFrame>
      <p:sp>
        <p:nvSpPr>
          <p:cNvPr id="5" name="Rectangle 4">
            <a:extLst>
              <a:ext uri="{FF2B5EF4-FFF2-40B4-BE49-F238E27FC236}">
                <a16:creationId xmlns:a16="http://schemas.microsoft.com/office/drawing/2014/main" id="{B980A4C6-4BC9-47F4-B7A8-441C19070B89}"/>
              </a:ext>
            </a:extLst>
          </p:cNvPr>
          <p:cNvSpPr/>
          <p:nvPr/>
        </p:nvSpPr>
        <p:spPr bwMode="auto">
          <a:xfrm>
            <a:off x="7971244" y="3350160"/>
            <a:ext cx="1134125" cy="2764876"/>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itchFamily="34" charset="0"/>
            </a:endParaRPr>
          </a:p>
        </p:txBody>
      </p:sp>
      <p:sp>
        <p:nvSpPr>
          <p:cNvPr id="6" name="Rectangle 5">
            <a:extLst>
              <a:ext uri="{FF2B5EF4-FFF2-40B4-BE49-F238E27FC236}">
                <a16:creationId xmlns:a16="http://schemas.microsoft.com/office/drawing/2014/main" id="{21285681-7C1D-4290-835A-CCC13C3065CF}"/>
              </a:ext>
            </a:extLst>
          </p:cNvPr>
          <p:cNvSpPr/>
          <p:nvPr/>
        </p:nvSpPr>
        <p:spPr bwMode="auto">
          <a:xfrm>
            <a:off x="5726131" y="3350160"/>
            <a:ext cx="1134125" cy="2764876"/>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87177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1C1C43-0971-43DD-9A39-62287F0E6AD8}"/>
              </a:ext>
            </a:extLst>
          </p:cNvPr>
          <p:cNvSpPr>
            <a:spLocks noGrp="1"/>
          </p:cNvSpPr>
          <p:nvPr>
            <p:ph type="title"/>
          </p:nvPr>
        </p:nvSpPr>
        <p:spPr/>
        <p:txBody>
          <a:bodyPr/>
          <a:lstStyle/>
          <a:p>
            <a:r>
              <a:rPr lang="en-US" dirty="0"/>
              <a:t>Experimental Results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1A5CC0F-E6D3-4EC7-A80B-5832A98A311E}"/>
                  </a:ext>
                </a:extLst>
              </p:cNvPr>
              <p:cNvSpPr txBox="1"/>
              <p:nvPr/>
            </p:nvSpPr>
            <p:spPr>
              <a:xfrm>
                <a:off x="6870700" y="5447057"/>
                <a:ext cx="2377440" cy="484172"/>
              </a:xfrm>
              <a:prstGeom prst="rect">
                <a:avLst/>
              </a:prstGeom>
              <a:noFill/>
            </p:spPr>
            <p:txBody>
              <a:bodyPr wrap="square" rtlCol="0">
                <a:spAutoFit/>
              </a:bodyPr>
              <a:lstStyle/>
              <a:p>
                <a:r>
                  <a:rPr lang="en-US" b="0" dirty="0"/>
                  <a:t>*</a:t>
                </a:r>
                <a14:m>
                  <m:oMath xmlns:m="http://schemas.openxmlformats.org/officeDocument/2006/math">
                    <m:r>
                      <m:rPr>
                        <m:sty m:val="p"/>
                      </m:rPr>
                      <a:rPr lang="en-US" b="0" i="0" smtClean="0">
                        <a:latin typeface="Cambria Math" panose="02040503050406030204" pitchFamily="18" charset="0"/>
                      </a:rPr>
                      <m:t>Recovery</m:t>
                    </m:r>
                    <m:r>
                      <a:rPr lang="en-US" b="0" i="0" smtClean="0">
                        <a:latin typeface="Cambria Math" panose="02040503050406030204" pitchFamily="18" charset="0"/>
                      </a:rPr>
                      <m:t>=1−</m:t>
                    </m:r>
                    <m:f>
                      <m:fPr>
                        <m:ctrlPr>
                          <a:rPr lang="en-US" i="1" smtClean="0">
                            <a:latin typeface="Cambria Math" panose="02040503050406030204" pitchFamily="18" charset="0"/>
                          </a:rPr>
                        </m:ctrlPr>
                      </m:fPr>
                      <m:num>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𝐴</m:t>
                        </m:r>
                      </m:num>
                      <m:den>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den>
                    </m:f>
                  </m:oMath>
                </a14:m>
                <a:r>
                  <a:rPr lang="en-US" dirty="0"/>
                  <a:t> </a:t>
                </a:r>
              </a:p>
            </p:txBody>
          </p:sp>
        </mc:Choice>
        <mc:Fallback xmlns="">
          <p:sp>
            <p:nvSpPr>
              <p:cNvPr id="6" name="TextBox 5">
                <a:extLst>
                  <a:ext uri="{FF2B5EF4-FFF2-40B4-BE49-F238E27FC236}">
                    <a16:creationId xmlns:a16="http://schemas.microsoft.com/office/drawing/2014/main" id="{91A5CC0F-E6D3-4EC7-A80B-5832A98A311E}"/>
                  </a:ext>
                </a:extLst>
              </p:cNvPr>
              <p:cNvSpPr txBox="1">
                <a:spLocks noRot="1" noChangeAspect="1" noMove="1" noResize="1" noEditPoints="1" noAdjustHandles="1" noChangeArrowheads="1" noChangeShapeType="1" noTextEdit="1"/>
              </p:cNvSpPr>
              <p:nvPr/>
            </p:nvSpPr>
            <p:spPr>
              <a:xfrm>
                <a:off x="6870700" y="5447057"/>
                <a:ext cx="2377440" cy="484172"/>
              </a:xfrm>
              <a:prstGeom prst="rect">
                <a:avLst/>
              </a:prstGeom>
              <a:blipFill>
                <a:blip r:embed="rId3"/>
                <a:stretch>
                  <a:fillRect l="-2051" b="-6329"/>
                </a:stretch>
              </a:blipFill>
            </p:spPr>
            <p:txBody>
              <a:bodyPr/>
              <a:lstStyle/>
              <a:p>
                <a:r>
                  <a:rPr lang="ko-KR" altLang="en-US">
                    <a:noFill/>
                  </a:rPr>
                  <a:t> </a:t>
                </a:r>
              </a:p>
            </p:txBody>
          </p:sp>
        </mc:Fallback>
      </mc:AlternateContent>
      <p:sp>
        <p:nvSpPr>
          <p:cNvPr id="13" name="내용 개체 틀 12">
            <a:extLst>
              <a:ext uri="{FF2B5EF4-FFF2-40B4-BE49-F238E27FC236}">
                <a16:creationId xmlns:a16="http://schemas.microsoft.com/office/drawing/2014/main" id="{D6E593D8-90B1-4CA2-9262-5D5C3BB9669D}"/>
              </a:ext>
            </a:extLst>
          </p:cNvPr>
          <p:cNvSpPr>
            <a:spLocks noGrp="1"/>
          </p:cNvSpPr>
          <p:nvPr>
            <p:ph idx="1"/>
          </p:nvPr>
        </p:nvSpPr>
        <p:spPr>
          <a:xfrm>
            <a:off x="171450" y="838200"/>
            <a:ext cx="8836025" cy="1559011"/>
          </a:xfrm>
        </p:spPr>
        <p:txBody>
          <a:bodyPr/>
          <a:lstStyle/>
          <a:p>
            <a:pPr defTabSz="914400"/>
            <a:r>
              <a:rPr lang="en-US" altLang="ko-KR" sz="2800" b="1" dirty="0">
                <a:solidFill>
                  <a:srgbClr val="FF0000"/>
                </a:solidFill>
              </a:rPr>
              <a:t>80%</a:t>
            </a:r>
            <a:r>
              <a:rPr lang="en-US" altLang="ko-KR" sz="2800" dirty="0"/>
              <a:t> leakage reduction on average</a:t>
            </a:r>
          </a:p>
          <a:p>
            <a:pPr lvl="1" defTabSz="914400"/>
            <a:r>
              <a:rPr lang="en-US" altLang="ko-KR" sz="2400" b="1" dirty="0"/>
              <a:t>A:</a:t>
            </a:r>
            <a:r>
              <a:rPr lang="en-US" altLang="ko-KR" sz="2400" dirty="0"/>
              <a:t> Initial post-P&amp;R + 2</a:t>
            </a:r>
            <a:r>
              <a:rPr lang="en-US" altLang="ko-KR" sz="2400" baseline="30000" dirty="0"/>
              <a:t>nd</a:t>
            </a:r>
            <a:r>
              <a:rPr lang="en-US" altLang="ko-KR" sz="2400" dirty="0"/>
              <a:t> DB-unaware timing/power analysis</a:t>
            </a:r>
          </a:p>
          <a:p>
            <a:pPr lvl="1"/>
            <a:r>
              <a:rPr lang="en-US" altLang="ko-KR" sz="2400" b="1" dirty="0"/>
              <a:t>B:</a:t>
            </a:r>
            <a:r>
              <a:rPr lang="en-US" altLang="ko-KR" sz="2400" dirty="0"/>
              <a:t> Initial post-P&amp;R + 2</a:t>
            </a:r>
            <a:r>
              <a:rPr lang="en-US" altLang="ko-KR" sz="2400" baseline="30000" dirty="0"/>
              <a:t>nd</a:t>
            </a:r>
            <a:r>
              <a:rPr lang="en-US" altLang="ko-KR" sz="2400" dirty="0"/>
              <a:t> DB-aware timing/power analysis</a:t>
            </a:r>
          </a:p>
          <a:p>
            <a:pPr lvl="1"/>
            <a:r>
              <a:rPr lang="en-US" altLang="ko-KR" sz="2400" b="1" dirty="0"/>
              <a:t>C: </a:t>
            </a:r>
            <a:r>
              <a:rPr lang="en-US" altLang="ko-KR" sz="2400" b="1" dirty="0">
                <a:solidFill>
                  <a:srgbClr val="0000B2"/>
                </a:solidFill>
              </a:rPr>
              <a:t>Optimized post-P&amp;R + 2</a:t>
            </a:r>
            <a:r>
              <a:rPr lang="en-US" altLang="ko-KR" sz="2400" b="1" baseline="30000" dirty="0">
                <a:solidFill>
                  <a:srgbClr val="0000B2"/>
                </a:solidFill>
              </a:rPr>
              <a:t>nd</a:t>
            </a:r>
            <a:r>
              <a:rPr lang="en-US" altLang="ko-KR" sz="2400" b="1" dirty="0">
                <a:solidFill>
                  <a:srgbClr val="0000B2"/>
                </a:solidFill>
              </a:rPr>
              <a:t> DB-aware timing/power analysis</a:t>
            </a:r>
            <a:endParaRPr lang="ko-KR" altLang="en-US" sz="3200" dirty="0"/>
          </a:p>
        </p:txBody>
      </p:sp>
      <p:graphicFrame>
        <p:nvGraphicFramePr>
          <p:cNvPr id="10" name="Table 3">
            <a:extLst>
              <a:ext uri="{FF2B5EF4-FFF2-40B4-BE49-F238E27FC236}">
                <a16:creationId xmlns:a16="http://schemas.microsoft.com/office/drawing/2014/main" id="{2F02EABF-51D6-47D7-A286-390113DDC704}"/>
              </a:ext>
            </a:extLst>
          </p:cNvPr>
          <p:cNvGraphicFramePr>
            <a:graphicFrameLocks noGrp="1"/>
          </p:cNvGraphicFramePr>
          <p:nvPr>
            <p:extLst>
              <p:ext uri="{D42A27DB-BD31-4B8C-83A1-F6EECF244321}">
                <p14:modId xmlns:p14="http://schemas.microsoft.com/office/powerpoint/2010/main" val="2830029158"/>
              </p:ext>
            </p:extLst>
          </p:nvPr>
        </p:nvGraphicFramePr>
        <p:xfrm>
          <a:off x="-3" y="2921206"/>
          <a:ext cx="9144003" cy="2926080"/>
        </p:xfrm>
        <a:graphic>
          <a:graphicData uri="http://schemas.openxmlformats.org/drawingml/2006/table">
            <a:tbl>
              <a:tblPr firstRow="1" bandRow="1"/>
              <a:tblGrid>
                <a:gridCol w="711890">
                  <a:extLst>
                    <a:ext uri="{9D8B030D-6E8A-4147-A177-3AD203B41FA5}">
                      <a16:colId xmlns:a16="http://schemas.microsoft.com/office/drawing/2014/main" val="3256194456"/>
                    </a:ext>
                  </a:extLst>
                </a:gridCol>
                <a:gridCol w="557338">
                  <a:extLst>
                    <a:ext uri="{9D8B030D-6E8A-4147-A177-3AD203B41FA5}">
                      <a16:colId xmlns:a16="http://schemas.microsoft.com/office/drawing/2014/main" val="1077088729"/>
                    </a:ext>
                  </a:extLst>
                </a:gridCol>
                <a:gridCol w="803189">
                  <a:extLst>
                    <a:ext uri="{9D8B030D-6E8A-4147-A177-3AD203B41FA5}">
                      <a16:colId xmlns:a16="http://schemas.microsoft.com/office/drawing/2014/main" val="3244986526"/>
                    </a:ext>
                  </a:extLst>
                </a:gridCol>
                <a:gridCol w="1000897">
                  <a:extLst>
                    <a:ext uri="{9D8B030D-6E8A-4147-A177-3AD203B41FA5}">
                      <a16:colId xmlns:a16="http://schemas.microsoft.com/office/drawing/2014/main" val="75502014"/>
                    </a:ext>
                  </a:extLst>
                </a:gridCol>
                <a:gridCol w="790833">
                  <a:extLst>
                    <a:ext uri="{9D8B030D-6E8A-4147-A177-3AD203B41FA5}">
                      <a16:colId xmlns:a16="http://schemas.microsoft.com/office/drawing/2014/main" val="3272911159"/>
                    </a:ext>
                  </a:extLst>
                </a:gridCol>
                <a:gridCol w="1419745">
                  <a:extLst>
                    <a:ext uri="{9D8B030D-6E8A-4147-A177-3AD203B41FA5}">
                      <a16:colId xmlns:a16="http://schemas.microsoft.com/office/drawing/2014/main" val="2285274023"/>
                    </a:ext>
                  </a:extLst>
                </a:gridCol>
                <a:gridCol w="736082">
                  <a:extLst>
                    <a:ext uri="{9D8B030D-6E8A-4147-A177-3AD203B41FA5}">
                      <a16:colId xmlns:a16="http://schemas.microsoft.com/office/drawing/2014/main" val="1167132941"/>
                    </a:ext>
                  </a:extLst>
                </a:gridCol>
                <a:gridCol w="1193973">
                  <a:extLst>
                    <a:ext uri="{9D8B030D-6E8A-4147-A177-3AD203B41FA5}">
                      <a16:colId xmlns:a16="http://schemas.microsoft.com/office/drawing/2014/main" val="3035570028"/>
                    </a:ext>
                  </a:extLst>
                </a:gridCol>
                <a:gridCol w="965028">
                  <a:extLst>
                    <a:ext uri="{9D8B030D-6E8A-4147-A177-3AD203B41FA5}">
                      <a16:colId xmlns:a16="http://schemas.microsoft.com/office/drawing/2014/main" val="4105023619"/>
                    </a:ext>
                  </a:extLst>
                </a:gridCol>
                <a:gridCol w="965028">
                  <a:extLst>
                    <a:ext uri="{9D8B030D-6E8A-4147-A177-3AD203B41FA5}">
                      <a16:colId xmlns:a16="http://schemas.microsoft.com/office/drawing/2014/main" val="336239956"/>
                    </a:ext>
                  </a:extLst>
                </a:gridCol>
              </a:tblGrid>
              <a:tr h="188329">
                <a:tc rowSpan="2">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1200" b="1" dirty="0">
                          <a:latin typeface="+mn-lt"/>
                        </a:rPr>
                        <a:t>Design</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rowSpan="2">
                  <a:txBody>
                    <a:bodyPr/>
                    <a:lstStyle/>
                    <a:p>
                      <a:pPr algn="ctr"/>
                      <a:r>
                        <a:rPr lang="en-US" sz="1200" b="1" dirty="0">
                          <a:solidFill>
                            <a:schemeClr val="bg1"/>
                          </a:solidFill>
                          <a:latin typeface="+mn-lt"/>
                        </a:rPr>
                        <a:t>Type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1200" b="1" dirty="0">
                          <a:latin typeface="+mn-lt"/>
                        </a:rPr>
                        <a:t>2</a:t>
                      </a:r>
                      <a:r>
                        <a:rPr lang="en-US" sz="1200" b="1" baseline="30000" dirty="0">
                          <a:latin typeface="+mn-lt"/>
                        </a:rPr>
                        <a:t>nd</a:t>
                      </a:r>
                      <a:r>
                        <a:rPr lang="en-US" sz="1200" b="1" dirty="0">
                          <a:latin typeface="+mn-lt"/>
                        </a:rPr>
                        <a:t> DB-Unaware</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algn="ctr"/>
                      <a:endParaRPr lang="en-US" sz="1800" b="1"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1200" b="1" dirty="0">
                          <a:latin typeface="+mn-lt"/>
                        </a:rPr>
                        <a:t>2</a:t>
                      </a:r>
                      <a:r>
                        <a:rPr lang="en-US" sz="1200" b="1" baseline="30000" dirty="0">
                          <a:latin typeface="+mn-lt"/>
                        </a:rPr>
                        <a:t>nd</a:t>
                      </a:r>
                      <a:r>
                        <a:rPr lang="en-US" sz="1200" b="1" dirty="0">
                          <a:latin typeface="+mn-lt"/>
                        </a:rPr>
                        <a:t> DB-Aware</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algn="ctr"/>
                      <a:endParaRPr lang="en-US" sz="1800" b="1"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4">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1200" b="1" dirty="0">
                          <a:latin typeface="+mn-lt"/>
                        </a:rPr>
                        <a:t>Our Result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algn="ctr"/>
                      <a:endParaRPr lang="en-US" sz="1200" b="1" dirty="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algn="ctr"/>
                      <a:endParaRPr lang="en-US" sz="1200" b="1" dirty="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algn="ctr"/>
                      <a:endParaRPr lang="en-US" sz="1800" b="1" dirty="0"/>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991324037"/>
                  </a:ext>
                </a:extLst>
              </a:tr>
              <a:tr h="269041">
                <a:tc vMerge="1">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sz="1200" b="1" dirty="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mn-lt"/>
                        </a:rPr>
                        <a:t>WS </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mn-lt"/>
                        </a:rPr>
                        <a:t>(ns)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mn-lt"/>
                        </a:rPr>
                        <a:t>Leakage </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mn-lt"/>
                        </a:rPr>
                        <a:t>(</a:t>
                      </a:r>
                      <a:r>
                        <a:rPr lang="en-US" sz="1200" b="1" dirty="0" err="1">
                          <a:solidFill>
                            <a:schemeClr val="bg1"/>
                          </a:solidFill>
                          <a:latin typeface="+mn-lt"/>
                        </a:rPr>
                        <a:t>mW</a:t>
                      </a:r>
                      <a:r>
                        <a:rPr lang="en-US" sz="1200" b="1" dirty="0">
                          <a:solidFill>
                            <a:schemeClr val="bg1"/>
                          </a:solidFill>
                          <a:latin typeface="+mn-lt"/>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mn-lt"/>
                        </a:rPr>
                        <a:t>WS </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mn-lt"/>
                        </a:rPr>
                        <a:t>(ns)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mn-lt"/>
                        </a:rPr>
                        <a:t>Leakage </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mn-lt"/>
                        </a:rPr>
                        <a:t>(</a:t>
                      </a:r>
                      <a:r>
                        <a:rPr lang="en-US" sz="1200" b="1" dirty="0" err="1">
                          <a:solidFill>
                            <a:schemeClr val="bg1"/>
                          </a:solidFill>
                          <a:latin typeface="+mn-lt"/>
                        </a:rPr>
                        <a:t>mW</a:t>
                      </a:r>
                      <a:r>
                        <a:rPr lang="en-US" sz="1200" b="1" dirty="0">
                          <a:solidFill>
                            <a:schemeClr val="bg1"/>
                          </a:solidFill>
                          <a:latin typeface="+mn-lt"/>
                        </a:rPr>
                        <a:t>,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mn-lt"/>
                        </a:rPr>
                        <a:t>WS </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mn-lt"/>
                        </a:rPr>
                        <a:t>(ns)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mn-lt"/>
                        </a:rPr>
                        <a:t>Leakage </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mn-lt"/>
                        </a:rPr>
                        <a:t>(</a:t>
                      </a:r>
                      <a:r>
                        <a:rPr lang="en-US" sz="1200" b="1" dirty="0" err="1">
                          <a:solidFill>
                            <a:schemeClr val="bg1"/>
                          </a:solidFill>
                          <a:latin typeface="+mn-lt"/>
                        </a:rPr>
                        <a:t>mW</a:t>
                      </a:r>
                      <a:r>
                        <a:rPr lang="en-US" sz="1200" b="1" dirty="0">
                          <a:solidFill>
                            <a:schemeClr val="bg1"/>
                          </a:solidFill>
                          <a:latin typeface="+mn-lt"/>
                        </a:rPr>
                        <a:t>,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a:r>
                        <a:rPr lang="en-US" sz="1200" b="1" dirty="0">
                          <a:latin typeface="+mn-lt"/>
                        </a:rPr>
                        <a:t>Recovery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mn-lt"/>
                        </a:rPr>
                        <a:t>Runtime</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mn-lt"/>
                        </a:rPr>
                        <a:t>(sec)</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373910325"/>
                  </a:ext>
                </a:extLst>
              </a:tr>
              <a:tr h="17260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b="1" dirty="0">
                          <a:latin typeface="+mn-lt"/>
                        </a:rPr>
                        <a:t>AES</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b="1" dirty="0">
                          <a:latin typeface="+mn-lt"/>
                        </a:rPr>
                        <a:t>I</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200" b="1" dirty="0">
                          <a:latin typeface="+mn-lt"/>
                        </a:rPr>
                        <a:t>0.011</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200" b="1" dirty="0">
                          <a:latin typeface="+mn-lt"/>
                        </a:rPr>
                        <a:t>0.225</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0.012</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200" b="1" dirty="0">
                          <a:latin typeface="+mn-lt"/>
                        </a:rPr>
                        <a:t>0.295 (31%)</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0.227 (1%)</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200" b="1" dirty="0">
                          <a:latin typeface="+mn-lt"/>
                        </a:rPr>
                        <a:t>97.1%</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200" b="1" dirty="0">
                          <a:latin typeface="+mn-lt"/>
                        </a:rPr>
                        <a:t>207</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43307070"/>
                  </a:ext>
                </a:extLst>
              </a:tr>
              <a:tr h="17260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b="1" dirty="0">
                          <a:latin typeface="+mn-lt"/>
                        </a:rPr>
                        <a:t>MPEG</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en-US" sz="1200" b="1" dirty="0">
                          <a:latin typeface="+mn-lt"/>
                        </a:rPr>
                        <a:t>I</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0.004</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r"/>
                      <a:r>
                        <a:rPr lang="en-US" sz="1200" b="1" dirty="0">
                          <a:latin typeface="+mn-lt"/>
                        </a:rPr>
                        <a:t>0.227</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0.005</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0.272 (20%)</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-0.001</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0.245 (8%)</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r"/>
                      <a:r>
                        <a:rPr lang="en-US" altLang="ko-KR" sz="1200" b="1" dirty="0">
                          <a:latin typeface="+mn-lt"/>
                        </a:rPr>
                        <a:t>60.0%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lang="en-US" sz="1200" b="1" dirty="0">
                          <a:latin typeface="+mn-lt"/>
                        </a:rPr>
                        <a:t>257</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332317110"/>
                  </a:ext>
                </a:extLst>
              </a:tr>
              <a:tr h="17260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b="1" dirty="0">
                          <a:latin typeface="+mn-lt"/>
                        </a:rPr>
                        <a:t>JPEG</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b="1" dirty="0">
                          <a:latin typeface="+mn-lt"/>
                        </a:rPr>
                        <a:t>I</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0.002</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200" b="1" dirty="0">
                          <a:latin typeface="+mn-lt"/>
                        </a:rPr>
                        <a:t>0.683</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0.002</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0.867 (27%)</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0.002</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0.745 (9%)</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200" b="1" dirty="0">
                          <a:latin typeface="+mn-lt"/>
                        </a:rPr>
                        <a:t>66.3%</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200" b="1" dirty="0">
                          <a:latin typeface="+mn-lt"/>
                        </a:rPr>
                        <a:t>1820</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02093406"/>
                  </a:ext>
                </a:extLst>
              </a:tr>
              <a:tr h="17260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b="1" dirty="0">
                          <a:latin typeface="+mn-lt"/>
                        </a:rPr>
                        <a:t>VGA</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US" sz="1200" b="1" dirty="0">
                          <a:latin typeface="+mn-lt"/>
                        </a:rPr>
                        <a:t>I</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0.011</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r"/>
                      <a:r>
                        <a:rPr lang="en-US" sz="1200" b="1" dirty="0">
                          <a:latin typeface="+mn-lt"/>
                        </a:rPr>
                        <a:t>1.203</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0.012</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1.786 </a:t>
                      </a:r>
                      <a:r>
                        <a:rPr kumimoji="0" lang="en-US" sz="1200" b="1" i="0" u="none" strike="noStrike" kern="1200" cap="none" spc="0" normalizeH="0" baseline="0" noProof="0" dirty="0">
                          <a:ln>
                            <a:noFill/>
                          </a:ln>
                          <a:solidFill>
                            <a:srgbClr val="FF0000"/>
                          </a:solidFill>
                          <a:effectLst/>
                          <a:uLnTx/>
                          <a:uFillTx/>
                          <a:latin typeface="+mn-lt"/>
                          <a:ea typeface="+mn-ea"/>
                          <a:cs typeface="+mn-cs"/>
                        </a:rPr>
                        <a:t>(48%)</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0.001</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1.295 (8%)</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r"/>
                      <a:r>
                        <a:rPr lang="en-US" sz="1200" b="1" dirty="0">
                          <a:latin typeface="+mn-lt"/>
                        </a:rPr>
                        <a:t>75.0%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r"/>
                      <a:r>
                        <a:rPr lang="en-US" sz="1200" b="1" dirty="0">
                          <a:latin typeface="+mn-lt"/>
                        </a:rPr>
                        <a:t>3819</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463269439"/>
                  </a:ext>
                </a:extLst>
              </a:tr>
              <a:tr h="17260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b="1" dirty="0">
                          <a:latin typeface="+mn-lt"/>
                        </a:rPr>
                        <a:t>AES</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b="1" dirty="0">
                          <a:latin typeface="+mn-lt"/>
                        </a:rPr>
                        <a:t>II</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0.002</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200" b="1" dirty="0">
                          <a:latin typeface="+mn-lt"/>
                        </a:rPr>
                        <a:t>0.182</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0.002</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200" b="1" dirty="0">
                          <a:latin typeface="+mn-lt"/>
                        </a:rPr>
                        <a:t>0.190 </a:t>
                      </a:r>
                      <a:r>
                        <a:rPr lang="en-US" sz="1200" b="1" dirty="0">
                          <a:solidFill>
                            <a:srgbClr val="FF0000"/>
                          </a:solidFill>
                          <a:latin typeface="+mn-lt"/>
                        </a:rPr>
                        <a:t>(4%)</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-0.001</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200" b="1" dirty="0">
                          <a:latin typeface="+mn-lt"/>
                        </a:rPr>
                        <a:t>0.180 (-1%)</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lang="en-US" altLang="ko-KR" sz="1200" b="1" dirty="0">
                          <a:latin typeface="+mn-lt"/>
                        </a:rPr>
                        <a:t>&gt;100%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lang="en-US" sz="1200" b="1" dirty="0">
                          <a:latin typeface="+mn-lt"/>
                        </a:rPr>
                        <a:t>228</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19350802"/>
                  </a:ext>
                </a:extLst>
              </a:tr>
              <a:tr h="17260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b="1" dirty="0">
                          <a:latin typeface="+mn-lt"/>
                        </a:rPr>
                        <a:t>MPEG</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US" sz="1200" b="1" dirty="0">
                          <a:latin typeface="+mn-lt"/>
                        </a:rPr>
                        <a:t>II</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0.004</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r"/>
                      <a:r>
                        <a:rPr lang="en-US" sz="1200" b="1" dirty="0">
                          <a:latin typeface="+mn-lt"/>
                        </a:rPr>
                        <a:t>0.228</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0.004</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r"/>
                      <a:r>
                        <a:rPr lang="en-US" sz="1200" b="1" dirty="0">
                          <a:latin typeface="+mn-lt"/>
                        </a:rPr>
                        <a:t>0.264 (16%)</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0.002</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r"/>
                      <a:r>
                        <a:rPr lang="en-US" sz="1200" b="1" dirty="0">
                          <a:latin typeface="+mn-lt"/>
                        </a:rPr>
                        <a:t>0.237 (4%)</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r"/>
                      <a:r>
                        <a:rPr lang="en-US" sz="1200" b="1" dirty="0">
                          <a:latin typeface="+mn-lt"/>
                        </a:rPr>
                        <a:t>75.0%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lang="en-US" sz="1200" b="1" dirty="0">
                          <a:latin typeface="+mn-lt"/>
                        </a:rPr>
                        <a:t>261</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835513230"/>
                  </a:ext>
                </a:extLst>
              </a:tr>
              <a:tr h="17260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b="1" dirty="0">
                          <a:latin typeface="+mn-lt"/>
                        </a:rPr>
                        <a:t>JPEG</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b="1" dirty="0">
                          <a:latin typeface="+mn-lt"/>
                        </a:rPr>
                        <a:t>II</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0.003</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200" b="1" dirty="0">
                          <a:latin typeface="+mn-lt"/>
                        </a:rPr>
                        <a:t>0.697</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0.003</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200" b="1" dirty="0">
                          <a:latin typeface="+mn-lt"/>
                        </a:rPr>
                        <a:t>0.765 (10%)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0.002</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200" b="1" dirty="0">
                          <a:latin typeface="+mn-lt"/>
                        </a:rPr>
                        <a:t>0.714 (2%)</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200" b="1" dirty="0">
                          <a:latin typeface="+mn-lt"/>
                        </a:rPr>
                        <a:t>75.0%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200" b="1" dirty="0">
                          <a:latin typeface="+mn-lt"/>
                        </a:rPr>
                        <a:t>2039</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07491838"/>
                  </a:ext>
                </a:extLst>
              </a:tr>
              <a:tr h="17260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200" b="1" dirty="0">
                          <a:latin typeface="+mn-lt"/>
                        </a:rPr>
                        <a:t>VGA</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en-US" sz="1200" b="1" dirty="0">
                          <a:latin typeface="+mn-lt"/>
                        </a:rPr>
                        <a:t>II</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0.015</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r"/>
                      <a:r>
                        <a:rPr lang="en-US" sz="1200" b="1" dirty="0">
                          <a:latin typeface="+mn-lt"/>
                        </a:rPr>
                        <a:t>1.230</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0.015</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r"/>
                      <a:r>
                        <a:rPr lang="en-US" sz="1200" b="1" dirty="0">
                          <a:latin typeface="+mn-lt"/>
                        </a:rPr>
                        <a:t>1.449 (18%)</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r"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mn-lt"/>
                          <a:ea typeface="+mn-ea"/>
                          <a:cs typeface="+mn-cs"/>
                        </a:rPr>
                        <a:t>-0.002</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r"/>
                      <a:r>
                        <a:rPr lang="en-US" sz="1200" b="1" dirty="0">
                          <a:latin typeface="+mn-lt"/>
                        </a:rPr>
                        <a:t>1.256 (2%)</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r"/>
                      <a:r>
                        <a:rPr lang="en-US" sz="1200" b="1" dirty="0">
                          <a:latin typeface="+mn-lt"/>
                        </a:rPr>
                        <a:t>88.1%</a:t>
                      </a:r>
                    </a:p>
                  </a:txBody>
                  <a:tcPr marL="68580" marR="68580" marT="34290" marB="3429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r"/>
                      <a:r>
                        <a:rPr lang="en-US" sz="1200" b="1" dirty="0">
                          <a:latin typeface="+mn-lt"/>
                        </a:rPr>
                        <a:t>2998</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622750226"/>
                  </a:ext>
                </a:extLst>
              </a:tr>
            </a:tbl>
          </a:graphicData>
        </a:graphic>
      </p:graphicFrame>
      <p:sp>
        <p:nvSpPr>
          <p:cNvPr id="14" name="Rectangle 4">
            <a:extLst>
              <a:ext uri="{FF2B5EF4-FFF2-40B4-BE49-F238E27FC236}">
                <a16:creationId xmlns:a16="http://schemas.microsoft.com/office/drawing/2014/main" id="{80907C27-7017-4CAE-BE33-AE3ADF044616}"/>
              </a:ext>
            </a:extLst>
          </p:cNvPr>
          <p:cNvSpPr/>
          <p:nvPr/>
        </p:nvSpPr>
        <p:spPr bwMode="auto">
          <a:xfrm>
            <a:off x="7214458" y="3168341"/>
            <a:ext cx="1022803" cy="2644823"/>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439DA60-62BB-4D83-B499-8B85A684D2C1}"/>
                  </a:ext>
                </a:extLst>
              </p:cNvPr>
              <p:cNvSpPr txBox="1"/>
              <p:nvPr/>
            </p:nvSpPr>
            <p:spPr>
              <a:xfrm>
                <a:off x="5693771" y="5857922"/>
                <a:ext cx="3296244" cy="616964"/>
              </a:xfrm>
              <a:prstGeom prst="rect">
                <a:avLst/>
              </a:prstGeom>
              <a:noFill/>
            </p:spPr>
            <p:txBody>
              <a:bodyPr wrap="square" rtlCol="0">
                <a:spAutoFit/>
              </a:bodyPr>
              <a:lstStyle/>
              <a:p>
                <a:r>
                  <a:rPr lang="en-US" sz="2400" b="0" dirty="0"/>
                  <a:t>*</a:t>
                </a:r>
                <a14:m>
                  <m:oMath xmlns:m="http://schemas.openxmlformats.org/officeDocument/2006/math">
                    <m:r>
                      <m:rPr>
                        <m:sty m:val="p"/>
                      </m:rPr>
                      <a:rPr lang="en-US" sz="2400" b="0" i="0" smtClean="0">
                        <a:latin typeface="Cambria Math" panose="02040503050406030204" pitchFamily="18" charset="0"/>
                      </a:rPr>
                      <m:t>Recovery</m:t>
                    </m:r>
                    <m:r>
                      <a:rPr lang="en-US" sz="2400" b="0" i="0" smtClean="0">
                        <a:latin typeface="Cambria Math" panose="02040503050406030204" pitchFamily="18" charset="0"/>
                      </a:rPr>
                      <m:t>=1−</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𝐴</m:t>
                        </m:r>
                      </m:num>
                      <m:den>
                        <m:r>
                          <a:rPr lang="en-US" sz="2400" b="0" i="1" smtClean="0">
                            <a:latin typeface="Cambria Math" panose="02040503050406030204" pitchFamily="18" charset="0"/>
                          </a:rPr>
                          <m:t>𝐵</m:t>
                        </m:r>
                        <m:r>
                          <a:rPr lang="en-US" sz="2400" b="0" i="1" smtClean="0">
                            <a:latin typeface="Cambria Math" panose="02040503050406030204" pitchFamily="18" charset="0"/>
                          </a:rPr>
                          <m:t>−</m:t>
                        </m:r>
                        <m:r>
                          <a:rPr lang="en-US" sz="2400" b="0" i="1" smtClean="0">
                            <a:latin typeface="Cambria Math" panose="02040503050406030204" pitchFamily="18" charset="0"/>
                          </a:rPr>
                          <m:t>𝐴</m:t>
                        </m:r>
                      </m:den>
                    </m:f>
                  </m:oMath>
                </a14:m>
                <a:r>
                  <a:rPr lang="en-US" sz="2400" dirty="0"/>
                  <a:t> </a:t>
                </a:r>
              </a:p>
            </p:txBody>
          </p:sp>
        </mc:Choice>
        <mc:Fallback xmlns="">
          <p:sp>
            <p:nvSpPr>
              <p:cNvPr id="15" name="TextBox 14">
                <a:extLst>
                  <a:ext uri="{FF2B5EF4-FFF2-40B4-BE49-F238E27FC236}">
                    <a16:creationId xmlns:a16="http://schemas.microsoft.com/office/drawing/2014/main" id="{0439DA60-62BB-4D83-B499-8B85A684D2C1}"/>
                  </a:ext>
                </a:extLst>
              </p:cNvPr>
              <p:cNvSpPr txBox="1">
                <a:spLocks noRot="1" noChangeAspect="1" noMove="1" noResize="1" noEditPoints="1" noAdjustHandles="1" noChangeArrowheads="1" noChangeShapeType="1" noTextEdit="1"/>
              </p:cNvSpPr>
              <p:nvPr/>
            </p:nvSpPr>
            <p:spPr>
              <a:xfrm>
                <a:off x="5693771" y="5857922"/>
                <a:ext cx="3296244" cy="616964"/>
              </a:xfrm>
              <a:prstGeom prst="rect">
                <a:avLst/>
              </a:prstGeom>
              <a:blipFill>
                <a:blip r:embed="rId4"/>
                <a:stretch>
                  <a:fillRect l="-2773" b="-6931"/>
                </a:stretch>
              </a:blipFill>
            </p:spPr>
            <p:txBody>
              <a:bodyPr/>
              <a:lstStyle/>
              <a:p>
                <a:r>
                  <a:rPr lang="ko-KR" altLang="en-US">
                    <a:noFill/>
                  </a:rPr>
                  <a:t> </a:t>
                </a:r>
              </a:p>
            </p:txBody>
          </p:sp>
        </mc:Fallback>
      </mc:AlternateContent>
      <p:sp>
        <p:nvSpPr>
          <p:cNvPr id="16" name="Oval 6">
            <a:extLst>
              <a:ext uri="{FF2B5EF4-FFF2-40B4-BE49-F238E27FC236}">
                <a16:creationId xmlns:a16="http://schemas.microsoft.com/office/drawing/2014/main" id="{F6989C9B-19FF-462F-896D-D90E58D9BB84}"/>
              </a:ext>
            </a:extLst>
          </p:cNvPr>
          <p:cNvSpPr/>
          <p:nvPr/>
        </p:nvSpPr>
        <p:spPr bwMode="auto">
          <a:xfrm>
            <a:off x="2809748" y="2911650"/>
            <a:ext cx="223520" cy="251254"/>
          </a:xfrm>
          <a:prstGeom prst="ellipse">
            <a:avLst/>
          </a:prstGeom>
          <a:solidFill>
            <a:srgbClr val="FF0000"/>
          </a:solid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latin typeface="Arial Narrow" pitchFamily="34" charset="0"/>
              </a:rPr>
              <a:t>A</a:t>
            </a:r>
            <a:endParaRPr kumimoji="0" lang="en-US" sz="1800" b="1" i="0" u="none" strike="noStrike" cap="none" normalizeH="0" baseline="0" dirty="0">
              <a:ln>
                <a:noFill/>
              </a:ln>
              <a:solidFill>
                <a:schemeClr val="bg1"/>
              </a:solidFill>
              <a:effectLst/>
              <a:latin typeface="Arial Narrow" pitchFamily="34" charset="0"/>
            </a:endParaRPr>
          </a:p>
        </p:txBody>
      </p:sp>
      <p:sp>
        <p:nvSpPr>
          <p:cNvPr id="17" name="Oval 10">
            <a:extLst>
              <a:ext uri="{FF2B5EF4-FFF2-40B4-BE49-F238E27FC236}">
                <a16:creationId xmlns:a16="http://schemas.microsoft.com/office/drawing/2014/main" id="{121A8346-6517-42BA-A0B6-611B332B5CFC}"/>
              </a:ext>
            </a:extLst>
          </p:cNvPr>
          <p:cNvSpPr/>
          <p:nvPr/>
        </p:nvSpPr>
        <p:spPr bwMode="auto">
          <a:xfrm>
            <a:off x="4788583" y="2911650"/>
            <a:ext cx="223520" cy="251254"/>
          </a:xfrm>
          <a:prstGeom prst="ellipse">
            <a:avLst/>
          </a:prstGeom>
          <a:solidFill>
            <a:srgbClr val="FF0000"/>
          </a:solid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latin typeface="Arial Narrow" pitchFamily="34" charset="0"/>
              </a:rPr>
              <a:t>B</a:t>
            </a:r>
            <a:endParaRPr kumimoji="0" lang="en-US" sz="1800" b="1" i="0" u="none" strike="noStrike" cap="none" normalizeH="0" baseline="0" dirty="0">
              <a:ln>
                <a:noFill/>
              </a:ln>
              <a:solidFill>
                <a:schemeClr val="bg1"/>
              </a:solidFill>
              <a:effectLst/>
              <a:latin typeface="Arial Narrow" pitchFamily="34" charset="0"/>
            </a:endParaRPr>
          </a:p>
        </p:txBody>
      </p:sp>
      <p:sp>
        <p:nvSpPr>
          <p:cNvPr id="18" name="Oval 11">
            <a:extLst>
              <a:ext uri="{FF2B5EF4-FFF2-40B4-BE49-F238E27FC236}">
                <a16:creationId xmlns:a16="http://schemas.microsoft.com/office/drawing/2014/main" id="{28A141CA-D11C-4CD1-B407-B24FCFF11233}"/>
              </a:ext>
            </a:extLst>
          </p:cNvPr>
          <p:cNvSpPr/>
          <p:nvPr/>
        </p:nvSpPr>
        <p:spPr bwMode="auto">
          <a:xfrm>
            <a:off x="7725859" y="2902633"/>
            <a:ext cx="223520" cy="251254"/>
          </a:xfrm>
          <a:prstGeom prst="ellipse">
            <a:avLst/>
          </a:prstGeom>
          <a:solidFill>
            <a:srgbClr val="FF0000"/>
          </a:solid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latin typeface="Arial Narrow" pitchFamily="34" charset="0"/>
              </a:rPr>
              <a:t>C</a:t>
            </a:r>
            <a:endParaRPr kumimoji="0" lang="en-US" sz="1800" b="1" i="0" u="none" strike="noStrike" cap="none" normalizeH="0" baseline="0" dirty="0">
              <a:ln>
                <a:noFill/>
              </a:ln>
              <a:solidFill>
                <a:schemeClr val="bg1"/>
              </a:solidFill>
              <a:effectLst/>
              <a:latin typeface="Arial Narrow" pitchFamily="34" charset="0"/>
            </a:endParaRPr>
          </a:p>
        </p:txBody>
      </p:sp>
      <p:sp>
        <p:nvSpPr>
          <p:cNvPr id="19" name="TextBox 18">
            <a:extLst>
              <a:ext uri="{FF2B5EF4-FFF2-40B4-BE49-F238E27FC236}">
                <a16:creationId xmlns:a16="http://schemas.microsoft.com/office/drawing/2014/main" id="{FB957C4C-7028-40D0-9076-0A3EC849B5C5}"/>
              </a:ext>
            </a:extLst>
          </p:cNvPr>
          <p:cNvSpPr txBox="1"/>
          <p:nvPr/>
        </p:nvSpPr>
        <p:spPr>
          <a:xfrm>
            <a:off x="44605" y="5835461"/>
            <a:ext cx="5834220" cy="1015663"/>
          </a:xfrm>
          <a:prstGeom prst="rect">
            <a:avLst/>
          </a:prstGeom>
          <a:noFill/>
        </p:spPr>
        <p:txBody>
          <a:bodyPr wrap="square" rtlCol="0">
            <a:spAutoFit/>
          </a:bodyPr>
          <a:lstStyle/>
          <a:p>
            <a:pPr marL="173038" indent="-173038">
              <a:buFont typeface="Arial" panose="020B0604020202020204" pitchFamily="34" charset="0"/>
              <a:buChar char="•"/>
            </a:pPr>
            <a:r>
              <a:rPr lang="en-US" sz="2000" dirty="0">
                <a:latin typeface="+mn-lt"/>
              </a:rPr>
              <a:t>Design type </a:t>
            </a:r>
          </a:p>
          <a:p>
            <a:pPr marL="284163" lvl="1" indent="-171450">
              <a:buFont typeface="Arial" panose="020B0604020202020204" pitchFamily="34" charset="0"/>
              <a:buChar char="•"/>
            </a:pPr>
            <a:r>
              <a:rPr lang="en-US" sz="2000" dirty="0">
                <a:latin typeface="+mn-lt"/>
              </a:rPr>
              <a:t>Type-</a:t>
            </a:r>
            <a:r>
              <a:rPr lang="en-US" sz="2000" b="1" dirty="0">
                <a:latin typeface="+mn-lt"/>
              </a:rPr>
              <a:t>I</a:t>
            </a:r>
            <a:r>
              <a:rPr lang="en-US" sz="2000" dirty="0">
                <a:latin typeface="+mn-lt"/>
              </a:rPr>
              <a:t> (SDB only) : </a:t>
            </a:r>
            <a:r>
              <a:rPr lang="en-US" sz="2000" dirty="0">
                <a:solidFill>
                  <a:srgbClr val="FF0000"/>
                </a:solidFill>
                <a:latin typeface="+mn-lt"/>
              </a:rPr>
              <a:t>Area saving</a:t>
            </a:r>
          </a:p>
          <a:p>
            <a:pPr marL="284163" lvl="1" indent="-171450">
              <a:buFont typeface="Arial" panose="020B0604020202020204" pitchFamily="34" charset="0"/>
              <a:buChar char="•"/>
            </a:pPr>
            <a:r>
              <a:rPr lang="en-US" sz="2000" dirty="0">
                <a:latin typeface="+mn-lt"/>
              </a:rPr>
              <a:t>Type-</a:t>
            </a:r>
            <a:r>
              <a:rPr lang="en-US" sz="2000" b="1" dirty="0">
                <a:latin typeface="+mn-lt"/>
              </a:rPr>
              <a:t>II</a:t>
            </a:r>
            <a:r>
              <a:rPr lang="en-US" sz="2000" dirty="0">
                <a:latin typeface="+mn-lt"/>
              </a:rPr>
              <a:t> (SDB-DDB mixed) : </a:t>
            </a:r>
            <a:r>
              <a:rPr lang="en-US" sz="2000" dirty="0">
                <a:solidFill>
                  <a:srgbClr val="FF0000"/>
                </a:solidFill>
                <a:latin typeface="+mn-lt"/>
              </a:rPr>
              <a:t>High performance</a:t>
            </a:r>
          </a:p>
        </p:txBody>
      </p:sp>
    </p:spTree>
    <p:extLst>
      <p:ext uri="{BB962C8B-B14F-4D97-AF65-F5344CB8AC3E}">
        <p14:creationId xmlns:p14="http://schemas.microsoft.com/office/powerpoint/2010/main" val="4075747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500"/>
                                        <p:tgtEl>
                                          <p:spTgt spid="13">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xEl>
                                              <p:pRg st="3" end="3"/>
                                            </p:txEl>
                                          </p:spTgt>
                                        </p:tgtEl>
                                        <p:attrNameLst>
                                          <p:attrName>style.visibility</p:attrName>
                                        </p:attrNameLst>
                                      </p:cBhvr>
                                      <p:to>
                                        <p:strVal val="visible"/>
                                      </p:to>
                                    </p:set>
                                    <p:animEffect transition="in" filter="fade">
                                      <p:cBhvr>
                                        <p:cTn id="36" dur="500"/>
                                        <p:tgtEl>
                                          <p:spTgt spid="13">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p:bldP spid="16" grpId="0" animBg="1"/>
      <p:bldP spid="17" grpId="0" animBg="1"/>
      <p:bldP spid="1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86838C-138F-438B-88C3-7006131DC128}"/>
              </a:ext>
            </a:extLst>
          </p:cNvPr>
          <p:cNvSpPr>
            <a:spLocks noGrp="1"/>
          </p:cNvSpPr>
          <p:nvPr>
            <p:ph idx="1"/>
          </p:nvPr>
        </p:nvSpPr>
        <p:spPr/>
        <p:txBody>
          <a:bodyPr/>
          <a:lstStyle/>
          <a:p>
            <a:r>
              <a:rPr lang="en-US" sz="2400" dirty="0"/>
              <a:t>Target clock period (0.3~0.5ns) and utilization (60~80%)</a:t>
            </a:r>
          </a:p>
          <a:p>
            <a:pPr lvl="1"/>
            <a:r>
              <a:rPr lang="en-US" sz="2000" dirty="0"/>
              <a:t>As target clock period ↓ ↓, Type-I case has more leakage increments</a:t>
            </a:r>
          </a:p>
          <a:p>
            <a:pPr lvl="2"/>
            <a:r>
              <a:rPr lang="en-US" sz="2000" dirty="0"/>
              <a:t>Smaller changes for Type-II case because DDB cells mitigate the 2</a:t>
            </a:r>
            <a:r>
              <a:rPr lang="en-US" sz="2000" baseline="30000" dirty="0"/>
              <a:t>nd</a:t>
            </a:r>
            <a:r>
              <a:rPr lang="en-US" sz="2000" dirty="0"/>
              <a:t> DB effect (dotted lines)</a:t>
            </a:r>
          </a:p>
          <a:p>
            <a:pPr lvl="1"/>
            <a:r>
              <a:rPr lang="en-US" sz="2000" dirty="0"/>
              <a:t>2</a:t>
            </a:r>
            <a:r>
              <a:rPr lang="en-US" sz="2000" baseline="30000" dirty="0"/>
              <a:t>nd</a:t>
            </a:r>
            <a:r>
              <a:rPr lang="en-US" sz="2000" dirty="0"/>
              <a:t> DB effect ↑ ↑ with high utilization in Type-I cases, in general</a:t>
            </a:r>
          </a:p>
          <a:p>
            <a:pPr lvl="2"/>
            <a:r>
              <a:rPr lang="en-US" sz="2000" dirty="0"/>
              <a:t>But DDB cells mitigate the effect in Type-II case</a:t>
            </a:r>
          </a:p>
        </p:txBody>
      </p:sp>
      <p:sp>
        <p:nvSpPr>
          <p:cNvPr id="3" name="Title 2">
            <a:extLst>
              <a:ext uri="{FF2B5EF4-FFF2-40B4-BE49-F238E27FC236}">
                <a16:creationId xmlns:a16="http://schemas.microsoft.com/office/drawing/2014/main" id="{279CA12E-63E0-4561-9EB3-937DFF5B7B16}"/>
              </a:ext>
            </a:extLst>
          </p:cNvPr>
          <p:cNvSpPr>
            <a:spLocks noGrp="1"/>
          </p:cNvSpPr>
          <p:nvPr>
            <p:ph type="title"/>
          </p:nvPr>
        </p:nvSpPr>
        <p:spPr/>
        <p:txBody>
          <a:bodyPr/>
          <a:lstStyle/>
          <a:p>
            <a:r>
              <a:rPr lang="en-US" altLang="ko-KR" dirty="0"/>
              <a:t>Sensitivity to Clock Period and Utilization</a:t>
            </a:r>
            <a:endParaRPr lang="en-US" dirty="0"/>
          </a:p>
        </p:txBody>
      </p:sp>
      <p:pic>
        <p:nvPicPr>
          <p:cNvPr id="4" name="Picture 3">
            <a:extLst>
              <a:ext uri="{FF2B5EF4-FFF2-40B4-BE49-F238E27FC236}">
                <a16:creationId xmlns:a16="http://schemas.microsoft.com/office/drawing/2014/main" id="{37E14516-9A9F-4AB8-A266-8E1D79040D69}"/>
              </a:ext>
            </a:extLst>
          </p:cNvPr>
          <p:cNvPicPr>
            <a:picLocks noChangeAspect="1"/>
          </p:cNvPicPr>
          <p:nvPr/>
        </p:nvPicPr>
        <p:blipFill rotWithShape="1">
          <a:blip r:embed="rId3"/>
          <a:srcRect r="51326"/>
          <a:stretch/>
        </p:blipFill>
        <p:spPr>
          <a:xfrm>
            <a:off x="1023556" y="2852717"/>
            <a:ext cx="3454316" cy="3967207"/>
          </a:xfrm>
          <a:prstGeom prst="rect">
            <a:avLst/>
          </a:prstGeom>
        </p:spPr>
      </p:pic>
      <p:pic>
        <p:nvPicPr>
          <p:cNvPr id="5" name="Picture 4">
            <a:extLst>
              <a:ext uri="{FF2B5EF4-FFF2-40B4-BE49-F238E27FC236}">
                <a16:creationId xmlns:a16="http://schemas.microsoft.com/office/drawing/2014/main" id="{B9165878-3F2A-408D-B72E-D1ACA48EEA19}"/>
              </a:ext>
            </a:extLst>
          </p:cNvPr>
          <p:cNvPicPr>
            <a:picLocks noChangeAspect="1"/>
          </p:cNvPicPr>
          <p:nvPr/>
        </p:nvPicPr>
        <p:blipFill rotWithShape="1">
          <a:blip r:embed="rId3"/>
          <a:srcRect l="48884"/>
          <a:stretch/>
        </p:blipFill>
        <p:spPr>
          <a:xfrm>
            <a:off x="4492819" y="2852716"/>
            <a:ext cx="3627625" cy="3967207"/>
          </a:xfrm>
          <a:prstGeom prst="rect">
            <a:avLst/>
          </a:prstGeom>
        </p:spPr>
      </p:pic>
      <p:sp>
        <p:nvSpPr>
          <p:cNvPr id="8" name="Oval 7">
            <a:extLst>
              <a:ext uri="{FF2B5EF4-FFF2-40B4-BE49-F238E27FC236}">
                <a16:creationId xmlns:a16="http://schemas.microsoft.com/office/drawing/2014/main" id="{83BC4728-A5B7-47F5-B5B5-4138D2306760}"/>
              </a:ext>
            </a:extLst>
          </p:cNvPr>
          <p:cNvSpPr/>
          <p:nvPr/>
        </p:nvSpPr>
        <p:spPr bwMode="auto">
          <a:xfrm>
            <a:off x="6667333" y="3213848"/>
            <a:ext cx="1573345" cy="1358152"/>
          </a:xfrm>
          <a:prstGeom prst="ellipse">
            <a:avLst/>
          </a:prstGeom>
          <a:noFill/>
          <a:ln w="5715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7" name="Oval 6">
            <a:extLst>
              <a:ext uri="{FF2B5EF4-FFF2-40B4-BE49-F238E27FC236}">
                <a16:creationId xmlns:a16="http://schemas.microsoft.com/office/drawing/2014/main" id="{9BDC9CB6-9986-4F7B-98ED-C8640C38F801}"/>
              </a:ext>
            </a:extLst>
          </p:cNvPr>
          <p:cNvSpPr/>
          <p:nvPr/>
        </p:nvSpPr>
        <p:spPr bwMode="auto">
          <a:xfrm>
            <a:off x="903322" y="2852716"/>
            <a:ext cx="3806495" cy="1819645"/>
          </a:xfrm>
          <a:prstGeom prst="ellipse">
            <a:avLst/>
          </a:prstGeom>
          <a:noFill/>
          <a:ln w="5715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41621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BA4D47-1224-46C8-9BDF-39D0C04454DD}"/>
              </a:ext>
            </a:extLst>
          </p:cNvPr>
          <p:cNvSpPr>
            <a:spLocks noGrp="1"/>
          </p:cNvSpPr>
          <p:nvPr>
            <p:ph idx="1"/>
          </p:nvPr>
        </p:nvSpPr>
        <p:spPr/>
        <p:txBody>
          <a:bodyPr/>
          <a:lstStyle/>
          <a:p>
            <a:r>
              <a:rPr lang="en-US" dirty="0"/>
              <a:t>Motivation</a:t>
            </a:r>
          </a:p>
          <a:p>
            <a:r>
              <a:rPr lang="en-US" dirty="0"/>
              <a:t>2</a:t>
            </a:r>
            <a:r>
              <a:rPr lang="en-US" baseline="30000" dirty="0"/>
              <a:t>nd</a:t>
            </a:r>
            <a:r>
              <a:rPr lang="en-US" dirty="0"/>
              <a:t> DB-aware leakage optimization and placement</a:t>
            </a:r>
          </a:p>
          <a:p>
            <a:pPr lvl="1"/>
            <a:r>
              <a:rPr lang="en-US" dirty="0"/>
              <a:t>2</a:t>
            </a:r>
            <a:r>
              <a:rPr lang="en-US" baseline="30000" dirty="0"/>
              <a:t>nd</a:t>
            </a:r>
            <a:r>
              <a:rPr lang="en-US" dirty="0"/>
              <a:t> DB-aware relocation</a:t>
            </a:r>
          </a:p>
          <a:p>
            <a:pPr lvl="1"/>
            <a:r>
              <a:rPr lang="en-US" dirty="0"/>
              <a:t>2</a:t>
            </a:r>
            <a:r>
              <a:rPr lang="en-US" baseline="30000" dirty="0"/>
              <a:t>nd</a:t>
            </a:r>
            <a:r>
              <a:rPr lang="en-US" dirty="0"/>
              <a:t> DB-aware sizing</a:t>
            </a:r>
          </a:p>
          <a:p>
            <a:r>
              <a:rPr lang="en-US" dirty="0"/>
              <a:t>Experiments</a:t>
            </a:r>
          </a:p>
          <a:p>
            <a:r>
              <a:rPr lang="en-US" dirty="0">
                <a:solidFill>
                  <a:srgbClr val="FF0000"/>
                </a:solidFill>
              </a:rPr>
              <a:t>Conclusion</a:t>
            </a:r>
          </a:p>
          <a:p>
            <a:endParaRPr lang="en-US" dirty="0"/>
          </a:p>
        </p:txBody>
      </p:sp>
      <p:sp>
        <p:nvSpPr>
          <p:cNvPr id="3" name="Title 2">
            <a:extLst>
              <a:ext uri="{FF2B5EF4-FFF2-40B4-BE49-F238E27FC236}">
                <a16:creationId xmlns:a16="http://schemas.microsoft.com/office/drawing/2014/main" id="{6E39D95D-5424-461E-ADF4-79CD29BF1E1D}"/>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1212695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68F771-6521-4B16-8DE8-6F4406673B64}"/>
              </a:ext>
            </a:extLst>
          </p:cNvPr>
          <p:cNvSpPr>
            <a:spLocks noGrp="1"/>
          </p:cNvSpPr>
          <p:nvPr>
            <p:ph idx="1"/>
          </p:nvPr>
        </p:nvSpPr>
        <p:spPr/>
        <p:txBody>
          <a:bodyPr/>
          <a:lstStyle/>
          <a:p>
            <a:r>
              <a:rPr lang="en-US" altLang="ko-KR" sz="2800" dirty="0"/>
              <a:t>2</a:t>
            </a:r>
            <a:r>
              <a:rPr lang="en-US" altLang="ko-KR" sz="2800" baseline="30000" dirty="0"/>
              <a:t>nd</a:t>
            </a:r>
            <a:r>
              <a:rPr lang="en-US" altLang="ko-KR" sz="2800" dirty="0"/>
              <a:t> DB effect is prominent example of Local Layout Effect cause of model-hardware miscorrelation</a:t>
            </a:r>
          </a:p>
          <a:p>
            <a:r>
              <a:rPr lang="en-US" altLang="ko-KR" sz="2800" dirty="0">
                <a:solidFill>
                  <a:srgbClr val="FF0000"/>
                </a:solidFill>
              </a:rPr>
              <a:t>80% </a:t>
            </a:r>
            <a:r>
              <a:rPr lang="en-US" altLang="ko-KR" sz="2800" dirty="0"/>
              <a:t>recovery of </a:t>
            </a:r>
            <a:r>
              <a:rPr lang="en-US" altLang="ko-KR" sz="2800" dirty="0">
                <a:solidFill>
                  <a:srgbClr val="FF0000"/>
                </a:solidFill>
              </a:rPr>
              <a:t>“leakage surprise” </a:t>
            </a:r>
            <a:r>
              <a:rPr lang="en-US" altLang="ko-KR" sz="2800" dirty="0"/>
              <a:t>from 2</a:t>
            </a:r>
            <a:r>
              <a:rPr lang="en-US" altLang="ko-KR" sz="2800" baseline="30000" dirty="0"/>
              <a:t>nd</a:t>
            </a:r>
            <a:r>
              <a:rPr lang="en-US" altLang="ko-KR" sz="2800" dirty="0"/>
              <a:t> DB effect</a:t>
            </a:r>
          </a:p>
          <a:p>
            <a:r>
              <a:rPr lang="en-US" altLang="ko-KR" sz="2800" dirty="0"/>
              <a:t>Ongoing / future works</a:t>
            </a:r>
          </a:p>
          <a:p>
            <a:pPr lvl="1"/>
            <a:r>
              <a:rPr lang="en-US" altLang="ko-KR" sz="2400" dirty="0"/>
              <a:t>Runtime improvement</a:t>
            </a:r>
          </a:p>
          <a:p>
            <a:pPr lvl="1"/>
            <a:r>
              <a:rPr lang="en-US" altLang="ko-KR" sz="2400" dirty="0"/>
              <a:t>Comprehensive study of sensitivity functions for improved leakage recovery, multi-corner signoff</a:t>
            </a:r>
          </a:p>
          <a:p>
            <a:pPr lvl="1"/>
            <a:r>
              <a:rPr lang="en-US" altLang="ko-KR" sz="2400" dirty="0"/>
              <a:t>Mixed-DB in cell architecture: e.g., PMOS has SDB and NMOS has DDB within one standard cell</a:t>
            </a:r>
          </a:p>
          <a:p>
            <a:pPr lvl="1"/>
            <a:r>
              <a:rPr lang="en-US" altLang="ko-KR" sz="2400" dirty="0">
                <a:solidFill>
                  <a:srgbClr val="0000B2"/>
                </a:solidFill>
              </a:rPr>
              <a:t>General approach to LLE mitigation in detailed placement !</a:t>
            </a:r>
          </a:p>
        </p:txBody>
      </p:sp>
      <p:sp>
        <p:nvSpPr>
          <p:cNvPr id="3" name="Title 2">
            <a:extLst>
              <a:ext uri="{FF2B5EF4-FFF2-40B4-BE49-F238E27FC236}">
                <a16:creationId xmlns:a16="http://schemas.microsoft.com/office/drawing/2014/main" id="{A0CAE44C-36FD-41E1-94BB-E42923B76A2E}"/>
              </a:ext>
            </a:extLst>
          </p:cNvPr>
          <p:cNvSpPr>
            <a:spLocks noGrp="1"/>
          </p:cNvSpPr>
          <p:nvPr>
            <p:ph type="title"/>
          </p:nvPr>
        </p:nvSpPr>
        <p:spPr/>
        <p:txBody>
          <a:bodyPr/>
          <a:lstStyle/>
          <a:p>
            <a:r>
              <a:rPr lang="en-US" dirty="0"/>
              <a:t>Conclusion and Future Goals</a:t>
            </a:r>
          </a:p>
        </p:txBody>
      </p:sp>
    </p:spTree>
    <p:extLst>
      <p:ext uri="{BB962C8B-B14F-4D97-AF65-F5344CB8AC3E}">
        <p14:creationId xmlns:p14="http://schemas.microsoft.com/office/powerpoint/2010/main" val="1543989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1938" y="3155293"/>
            <a:ext cx="7772400" cy="1362075"/>
          </a:xfrm>
        </p:spPr>
        <p:txBody>
          <a:bodyPr/>
          <a:lstStyle/>
          <a:p>
            <a:pPr algn="ctr"/>
            <a:r>
              <a:rPr lang="en-US" sz="4500" dirty="0"/>
              <a:t>Thank you!</a:t>
            </a:r>
          </a:p>
        </p:txBody>
      </p:sp>
    </p:spTree>
    <p:extLst>
      <p:ext uri="{BB962C8B-B14F-4D97-AF65-F5344CB8AC3E}">
        <p14:creationId xmlns:p14="http://schemas.microsoft.com/office/powerpoint/2010/main" val="11796881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BA4D47-1224-46C8-9BDF-39D0C04454DD}"/>
              </a:ext>
            </a:extLst>
          </p:cNvPr>
          <p:cNvSpPr>
            <a:spLocks noGrp="1"/>
          </p:cNvSpPr>
          <p:nvPr>
            <p:ph idx="1"/>
          </p:nvPr>
        </p:nvSpPr>
        <p:spPr/>
        <p:txBody>
          <a:bodyPr/>
          <a:lstStyle/>
          <a:p>
            <a:r>
              <a:rPr lang="en-US" dirty="0">
                <a:solidFill>
                  <a:srgbClr val="FF0000"/>
                </a:solidFill>
              </a:rPr>
              <a:t>Motivation: second diffusion break “surprise”</a:t>
            </a:r>
          </a:p>
          <a:p>
            <a:r>
              <a:rPr lang="en-US" dirty="0"/>
              <a:t>2</a:t>
            </a:r>
            <a:r>
              <a:rPr lang="en-US" baseline="30000" dirty="0"/>
              <a:t>nd</a:t>
            </a:r>
            <a:r>
              <a:rPr lang="en-US" dirty="0"/>
              <a:t> DB-aware leakage optimization and placement</a:t>
            </a:r>
          </a:p>
          <a:p>
            <a:pPr lvl="1"/>
            <a:r>
              <a:rPr lang="en-US" dirty="0"/>
              <a:t>2</a:t>
            </a:r>
            <a:r>
              <a:rPr lang="en-US" baseline="30000" dirty="0"/>
              <a:t>nd</a:t>
            </a:r>
            <a:r>
              <a:rPr lang="en-US" dirty="0"/>
              <a:t> DB-aware relocation</a:t>
            </a:r>
          </a:p>
          <a:p>
            <a:pPr lvl="1"/>
            <a:r>
              <a:rPr lang="en-US" dirty="0"/>
              <a:t>2</a:t>
            </a:r>
            <a:r>
              <a:rPr lang="en-US" baseline="30000" dirty="0"/>
              <a:t>nd</a:t>
            </a:r>
            <a:r>
              <a:rPr lang="en-US" dirty="0"/>
              <a:t> DB-aware sizing</a:t>
            </a:r>
          </a:p>
          <a:p>
            <a:r>
              <a:rPr lang="en-US" dirty="0"/>
              <a:t>Experiments</a:t>
            </a:r>
          </a:p>
          <a:p>
            <a:r>
              <a:rPr lang="en-US" dirty="0"/>
              <a:t>Conclusion</a:t>
            </a:r>
          </a:p>
          <a:p>
            <a:endParaRPr lang="en-US" dirty="0"/>
          </a:p>
        </p:txBody>
      </p:sp>
      <p:sp>
        <p:nvSpPr>
          <p:cNvPr id="3" name="Title 2">
            <a:extLst>
              <a:ext uri="{FF2B5EF4-FFF2-40B4-BE49-F238E27FC236}">
                <a16:creationId xmlns:a16="http://schemas.microsoft.com/office/drawing/2014/main" id="{6E39D95D-5424-461E-ADF4-79CD29BF1E1D}"/>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14261931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1938" y="3155293"/>
            <a:ext cx="7772400" cy="1362075"/>
          </a:xfrm>
        </p:spPr>
        <p:txBody>
          <a:bodyPr/>
          <a:lstStyle/>
          <a:p>
            <a:pPr algn="ctr"/>
            <a:r>
              <a:rPr lang="en-US" sz="4500" dirty="0"/>
              <a:t>BACKUP</a:t>
            </a:r>
          </a:p>
        </p:txBody>
      </p:sp>
    </p:spTree>
    <p:extLst>
      <p:ext uri="{BB962C8B-B14F-4D97-AF65-F5344CB8AC3E}">
        <p14:creationId xmlns:p14="http://schemas.microsoft.com/office/powerpoint/2010/main" val="96813954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608711-4ECD-4584-91B0-80744839A709}"/>
              </a:ext>
            </a:extLst>
          </p:cNvPr>
          <p:cNvSpPr>
            <a:spLocks noGrp="1"/>
          </p:cNvSpPr>
          <p:nvPr>
            <p:ph type="title"/>
          </p:nvPr>
        </p:nvSpPr>
        <p:spPr/>
        <p:txBody>
          <a:bodyPr/>
          <a:lstStyle/>
          <a:p>
            <a:r>
              <a:rPr lang="en-US" dirty="0"/>
              <a:t>Derating Values</a:t>
            </a:r>
          </a:p>
        </p:txBody>
      </p:sp>
      <p:pic>
        <p:nvPicPr>
          <p:cNvPr id="4" name="Picture 3">
            <a:extLst>
              <a:ext uri="{FF2B5EF4-FFF2-40B4-BE49-F238E27FC236}">
                <a16:creationId xmlns:a16="http://schemas.microsoft.com/office/drawing/2014/main" id="{FF3A0817-9C7C-46C9-801D-CDE9C0EBB531}"/>
              </a:ext>
            </a:extLst>
          </p:cNvPr>
          <p:cNvPicPr>
            <a:picLocks noChangeAspect="1"/>
          </p:cNvPicPr>
          <p:nvPr/>
        </p:nvPicPr>
        <p:blipFill>
          <a:blip r:embed="rId3"/>
          <a:stretch>
            <a:fillRect/>
          </a:stretch>
        </p:blipFill>
        <p:spPr>
          <a:xfrm>
            <a:off x="0" y="1813068"/>
            <a:ext cx="9144000" cy="3231864"/>
          </a:xfrm>
          <a:prstGeom prst="rect">
            <a:avLst/>
          </a:prstGeom>
        </p:spPr>
      </p:pic>
    </p:spTree>
    <p:extLst>
      <p:ext uri="{BB962C8B-B14F-4D97-AF65-F5344CB8AC3E}">
        <p14:creationId xmlns:p14="http://schemas.microsoft.com/office/powerpoint/2010/main" val="23886223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6A7F-7A34-4CA8-BFD9-6F81B517E7C7}"/>
              </a:ext>
            </a:extLst>
          </p:cNvPr>
          <p:cNvSpPr>
            <a:spLocks noGrp="1"/>
          </p:cNvSpPr>
          <p:nvPr>
            <p:ph type="title"/>
          </p:nvPr>
        </p:nvSpPr>
        <p:spPr/>
        <p:txBody>
          <a:bodyPr/>
          <a:lstStyle/>
          <a:p>
            <a:r>
              <a:rPr lang="en-US" dirty="0"/>
              <a:t>FAQ</a:t>
            </a:r>
          </a:p>
        </p:txBody>
      </p:sp>
      <p:sp>
        <p:nvSpPr>
          <p:cNvPr id="3" name="Content Placeholder 2">
            <a:extLst>
              <a:ext uri="{FF2B5EF4-FFF2-40B4-BE49-F238E27FC236}">
                <a16:creationId xmlns:a16="http://schemas.microsoft.com/office/drawing/2014/main" id="{3E936268-9A04-453F-BD8E-FDD5CFDC229C}"/>
              </a:ext>
            </a:extLst>
          </p:cNvPr>
          <p:cNvSpPr>
            <a:spLocks noGrp="1"/>
          </p:cNvSpPr>
          <p:nvPr>
            <p:ph idx="1"/>
          </p:nvPr>
        </p:nvSpPr>
        <p:spPr/>
        <p:txBody>
          <a:bodyPr/>
          <a:lstStyle/>
          <a:p>
            <a:r>
              <a:rPr lang="en-US" dirty="0"/>
              <a:t>Why DDB doesn't affect SDB distance?</a:t>
            </a:r>
          </a:p>
          <a:p>
            <a:pPr lvl="1"/>
            <a:r>
              <a:rPr lang="en-US" dirty="0"/>
              <a:t>DDB doesn’t have any stress effects to its neighboring gates. Our collaborator mentioned 2</a:t>
            </a:r>
            <a:r>
              <a:rPr lang="en-US" baseline="30000" dirty="0"/>
              <a:t>nd</a:t>
            </a:r>
            <a:r>
              <a:rPr lang="en-US" dirty="0"/>
              <a:t> DB effect is only found for SDB</a:t>
            </a:r>
          </a:p>
          <a:p>
            <a:pPr lvl="1"/>
            <a:endParaRPr lang="en-US" dirty="0"/>
          </a:p>
          <a:p>
            <a:r>
              <a:rPr lang="en-US" dirty="0"/>
              <a:t>How do you model 2</a:t>
            </a:r>
            <a:r>
              <a:rPr lang="en-US" baseline="30000" dirty="0"/>
              <a:t>nd</a:t>
            </a:r>
            <a:r>
              <a:rPr lang="en-US" dirty="0"/>
              <a:t> DB effect to your library?</a:t>
            </a:r>
          </a:p>
          <a:p>
            <a:pPr lvl="1"/>
            <a:r>
              <a:rPr lang="en-US" dirty="0"/>
              <a:t>We average the effect for PMOS and NMOS and assume the standard cell has the averaged effect from 2</a:t>
            </a:r>
            <a:r>
              <a:rPr lang="en-US" baseline="30000" dirty="0"/>
              <a:t>nd</a:t>
            </a:r>
            <a:r>
              <a:rPr lang="en-US" dirty="0"/>
              <a:t> DB distance. And, we measure the threshold voltage difference and calculate speed and leakage changes from the </a:t>
            </a:r>
            <a:r>
              <a:rPr lang="en-US" dirty="0" err="1"/>
              <a:t>vth</a:t>
            </a:r>
            <a:r>
              <a:rPr lang="en-US" dirty="0"/>
              <a:t> difference.</a:t>
            </a:r>
          </a:p>
        </p:txBody>
      </p:sp>
    </p:spTree>
    <p:extLst>
      <p:ext uri="{BB962C8B-B14F-4D97-AF65-F5344CB8AC3E}">
        <p14:creationId xmlns:p14="http://schemas.microsoft.com/office/powerpoint/2010/main" val="41421991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11E3A-A96F-49F3-BAE9-184C8D84DB26}"/>
              </a:ext>
            </a:extLst>
          </p:cNvPr>
          <p:cNvSpPr>
            <a:spLocks noGrp="1"/>
          </p:cNvSpPr>
          <p:nvPr>
            <p:ph type="title"/>
          </p:nvPr>
        </p:nvSpPr>
        <p:spPr/>
        <p:txBody>
          <a:bodyPr/>
          <a:lstStyle/>
          <a:p>
            <a:r>
              <a:rPr lang="en-US" dirty="0"/>
              <a:t>FAQ</a:t>
            </a:r>
          </a:p>
        </p:txBody>
      </p:sp>
      <p:sp>
        <p:nvSpPr>
          <p:cNvPr id="3" name="Content Placeholder 2">
            <a:extLst>
              <a:ext uri="{FF2B5EF4-FFF2-40B4-BE49-F238E27FC236}">
                <a16:creationId xmlns:a16="http://schemas.microsoft.com/office/drawing/2014/main" id="{320F1D69-363B-4832-97A4-680460E08EB9}"/>
              </a:ext>
            </a:extLst>
          </p:cNvPr>
          <p:cNvSpPr>
            <a:spLocks noGrp="1"/>
          </p:cNvSpPr>
          <p:nvPr>
            <p:ph idx="1"/>
          </p:nvPr>
        </p:nvSpPr>
        <p:spPr/>
        <p:txBody>
          <a:bodyPr/>
          <a:lstStyle/>
          <a:p>
            <a:r>
              <a:rPr lang="en-US" dirty="0"/>
              <a:t>How will you achieve runtime improvement?</a:t>
            </a:r>
          </a:p>
          <a:p>
            <a:pPr lvl="1"/>
            <a:r>
              <a:rPr lang="en-US" dirty="0"/>
              <a:t>We will implement a multi-thread function to reduce the runtime. We also can use this for multi-corners or quality improvement. (E.g., multiple sensitivity function to reduce more leakage.)</a:t>
            </a:r>
          </a:p>
          <a:p>
            <a:pPr lvl="1"/>
            <a:endParaRPr lang="en-US" dirty="0"/>
          </a:p>
          <a:p>
            <a:r>
              <a:rPr lang="en-US" dirty="0"/>
              <a:t>How did you get &gt;100% of leakage reduction?</a:t>
            </a:r>
          </a:p>
          <a:p>
            <a:pPr lvl="1"/>
            <a:r>
              <a:rPr lang="en-US" dirty="0"/>
              <a:t>For 2</a:t>
            </a:r>
            <a:r>
              <a:rPr lang="en-US" baseline="30000" dirty="0"/>
              <a:t>nd</a:t>
            </a:r>
            <a:r>
              <a:rPr lang="en-US" dirty="0"/>
              <a:t> DB-aware, we can reduce more leakage from a commercial tool because other cells are faster (more leakage) than 2</a:t>
            </a:r>
            <a:r>
              <a:rPr lang="en-US" baseline="30000" dirty="0"/>
              <a:t>nd</a:t>
            </a:r>
            <a:r>
              <a:rPr lang="en-US" dirty="0"/>
              <a:t> DB-unaware. So, we sometimes get smaller leakage.</a:t>
            </a:r>
          </a:p>
          <a:p>
            <a:endParaRPr lang="en-US" dirty="0"/>
          </a:p>
        </p:txBody>
      </p:sp>
    </p:spTree>
    <p:extLst>
      <p:ext uri="{BB962C8B-B14F-4D97-AF65-F5344CB8AC3E}">
        <p14:creationId xmlns:p14="http://schemas.microsoft.com/office/powerpoint/2010/main" val="38709684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D4D317-A7CD-4E60-A70E-0B95615B8DFD}"/>
              </a:ext>
            </a:extLst>
          </p:cNvPr>
          <p:cNvSpPr>
            <a:spLocks noGrp="1"/>
          </p:cNvSpPr>
          <p:nvPr>
            <p:ph idx="1"/>
          </p:nvPr>
        </p:nvSpPr>
        <p:spPr>
          <a:xfrm>
            <a:off x="111225" y="838200"/>
            <a:ext cx="9021829" cy="5562601"/>
          </a:xfrm>
        </p:spPr>
        <p:txBody>
          <a:bodyPr/>
          <a:lstStyle/>
          <a:p>
            <a:r>
              <a:rPr lang="en-US" altLang="ko-KR" sz="2800" dirty="0"/>
              <a:t>Diffusion Break (DB): adjacent device isolation</a:t>
            </a:r>
          </a:p>
          <a:p>
            <a:pPr lvl="1"/>
            <a:endParaRPr lang="en-US" altLang="ko-KR" sz="2400" dirty="0"/>
          </a:p>
          <a:p>
            <a:pPr lvl="1"/>
            <a:endParaRPr lang="en-US" altLang="ko-KR" sz="2400" dirty="0"/>
          </a:p>
          <a:p>
            <a:pPr lvl="1"/>
            <a:endParaRPr lang="en-US" altLang="ko-KR" sz="2400" dirty="0"/>
          </a:p>
          <a:p>
            <a:pPr lvl="1"/>
            <a:r>
              <a:rPr lang="en-US" altLang="ko-KR" sz="2400" dirty="0"/>
              <a:t>0.5CPP placement grid offset between SDB (green) and DDB (purple)</a:t>
            </a:r>
          </a:p>
          <a:p>
            <a:pPr lvl="1"/>
            <a:r>
              <a:rPr lang="en-US" altLang="ko-KR" sz="2400" dirty="0"/>
              <a:t>Large spacing constraint between SDB and DDB</a:t>
            </a:r>
          </a:p>
          <a:p>
            <a:r>
              <a:rPr lang="en-US" altLang="ko-KR" sz="2800" dirty="0"/>
              <a:t>Key: distance </a:t>
            </a:r>
            <a:r>
              <a:rPr lang="en-US" altLang="ko-KR" sz="2800" b="1" dirty="0">
                <a:solidFill>
                  <a:srgbClr val="FF0000"/>
                </a:solidFill>
              </a:rPr>
              <a:t>D2</a:t>
            </a:r>
            <a:r>
              <a:rPr lang="en-US" altLang="ko-KR" sz="2800" b="1" dirty="0"/>
              <a:t> </a:t>
            </a:r>
            <a:r>
              <a:rPr lang="en-US" altLang="ko-KR" sz="2800" dirty="0"/>
              <a:t>to 2</a:t>
            </a:r>
            <a:r>
              <a:rPr lang="en-US" altLang="ko-KR" sz="2800" baseline="30000" dirty="0"/>
              <a:t>nd</a:t>
            </a:r>
            <a:r>
              <a:rPr lang="en-US" altLang="ko-KR" sz="2800" dirty="0"/>
              <a:t> DB (matters for </a:t>
            </a:r>
            <a:r>
              <a:rPr lang="en-US" altLang="ko-KR" sz="2800" dirty="0">
                <a:sym typeface="Wingdings" panose="05000000000000000000" pitchFamily="2" charset="2"/>
              </a:rPr>
              <a:t>SDB cells only)</a:t>
            </a:r>
            <a:endParaRPr lang="en-US" altLang="ko-KR" sz="2800" dirty="0"/>
          </a:p>
        </p:txBody>
      </p:sp>
      <p:sp>
        <p:nvSpPr>
          <p:cNvPr id="3" name="Title 2">
            <a:extLst>
              <a:ext uri="{FF2B5EF4-FFF2-40B4-BE49-F238E27FC236}">
                <a16:creationId xmlns:a16="http://schemas.microsoft.com/office/drawing/2014/main" id="{078034B9-BC4C-4302-8CF9-8EA886043906}"/>
              </a:ext>
            </a:extLst>
          </p:cNvPr>
          <p:cNvSpPr>
            <a:spLocks noGrp="1"/>
          </p:cNvSpPr>
          <p:nvPr>
            <p:ph type="title"/>
          </p:nvPr>
        </p:nvSpPr>
        <p:spPr/>
        <p:txBody>
          <a:bodyPr/>
          <a:lstStyle/>
          <a:p>
            <a:r>
              <a:rPr lang="en-US" dirty="0"/>
              <a:t>Motivation</a:t>
            </a:r>
          </a:p>
        </p:txBody>
      </p:sp>
      <p:grpSp>
        <p:nvGrpSpPr>
          <p:cNvPr id="5" name="그룹 4">
            <a:extLst>
              <a:ext uri="{FF2B5EF4-FFF2-40B4-BE49-F238E27FC236}">
                <a16:creationId xmlns:a16="http://schemas.microsoft.com/office/drawing/2014/main" id="{2BD32244-ABBC-4288-B8D9-EEB3E4C14311}"/>
              </a:ext>
            </a:extLst>
          </p:cNvPr>
          <p:cNvGrpSpPr/>
          <p:nvPr/>
        </p:nvGrpSpPr>
        <p:grpSpPr>
          <a:xfrm>
            <a:off x="1625040" y="4210050"/>
            <a:ext cx="5893920" cy="2485883"/>
            <a:chOff x="2004362" y="3992909"/>
            <a:chExt cx="5135274" cy="2054910"/>
          </a:xfrm>
        </p:grpSpPr>
        <p:pic>
          <p:nvPicPr>
            <p:cNvPr id="6" name="그림 138">
              <a:extLst>
                <a:ext uri="{FF2B5EF4-FFF2-40B4-BE49-F238E27FC236}">
                  <a16:creationId xmlns:a16="http://schemas.microsoft.com/office/drawing/2014/main" id="{9858E173-BC91-4A2D-8447-3EC3F1D5B329}"/>
                </a:ext>
              </a:extLst>
            </p:cNvPr>
            <p:cNvPicPr>
              <a:picLocks noChangeAspect="1"/>
            </p:cNvPicPr>
            <p:nvPr/>
          </p:nvPicPr>
          <p:blipFill rotWithShape="1">
            <a:blip r:embed="rId3"/>
            <a:srcRect t="45640" b="17046"/>
            <a:stretch/>
          </p:blipFill>
          <p:spPr>
            <a:xfrm>
              <a:off x="2004363" y="3992909"/>
              <a:ext cx="5135273" cy="1591027"/>
            </a:xfrm>
            <a:prstGeom prst="rect">
              <a:avLst/>
            </a:prstGeom>
          </p:spPr>
        </p:pic>
        <p:pic>
          <p:nvPicPr>
            <p:cNvPr id="7" name="그림 138">
              <a:extLst>
                <a:ext uri="{FF2B5EF4-FFF2-40B4-BE49-F238E27FC236}">
                  <a16:creationId xmlns:a16="http://schemas.microsoft.com/office/drawing/2014/main" id="{9748C2A2-00C8-450C-BBC8-55081A57ECA0}"/>
                </a:ext>
              </a:extLst>
            </p:cNvPr>
            <p:cNvPicPr>
              <a:picLocks noChangeAspect="1"/>
            </p:cNvPicPr>
            <p:nvPr/>
          </p:nvPicPr>
          <p:blipFill rotWithShape="1">
            <a:blip r:embed="rId3"/>
            <a:srcRect t="91103"/>
            <a:stretch/>
          </p:blipFill>
          <p:spPr>
            <a:xfrm>
              <a:off x="2004362" y="5668478"/>
              <a:ext cx="5135273" cy="379341"/>
            </a:xfrm>
            <a:prstGeom prst="rect">
              <a:avLst/>
            </a:prstGeom>
          </p:spPr>
        </p:pic>
      </p:grpSp>
      <p:graphicFrame>
        <p:nvGraphicFramePr>
          <p:cNvPr id="4" name="Table 3">
            <a:extLst>
              <a:ext uri="{FF2B5EF4-FFF2-40B4-BE49-F238E27FC236}">
                <a16:creationId xmlns:a16="http://schemas.microsoft.com/office/drawing/2014/main" id="{055A92BF-641C-47F3-AC16-3F4EE7B0C542}"/>
              </a:ext>
            </a:extLst>
          </p:cNvPr>
          <p:cNvGraphicFramePr>
            <a:graphicFrameLocks noGrp="1"/>
          </p:cNvGraphicFramePr>
          <p:nvPr>
            <p:extLst/>
          </p:nvPr>
        </p:nvGraphicFramePr>
        <p:xfrm>
          <a:off x="1245716" y="1350647"/>
          <a:ext cx="6652563" cy="110744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467881466"/>
                    </a:ext>
                  </a:extLst>
                </a:gridCol>
                <a:gridCol w="1150721">
                  <a:extLst>
                    <a:ext uri="{9D8B030D-6E8A-4147-A177-3AD203B41FA5}">
                      <a16:colId xmlns:a16="http://schemas.microsoft.com/office/drawing/2014/main" val="3165438095"/>
                    </a:ext>
                  </a:extLst>
                </a:gridCol>
                <a:gridCol w="1150721">
                  <a:extLst>
                    <a:ext uri="{9D8B030D-6E8A-4147-A177-3AD203B41FA5}">
                      <a16:colId xmlns:a16="http://schemas.microsoft.com/office/drawing/2014/main" val="804639235"/>
                    </a:ext>
                  </a:extLst>
                </a:gridCol>
                <a:gridCol w="1150721">
                  <a:extLst>
                    <a:ext uri="{9D8B030D-6E8A-4147-A177-3AD203B41FA5}">
                      <a16:colId xmlns:a16="http://schemas.microsoft.com/office/drawing/2014/main" val="4046125618"/>
                    </a:ext>
                  </a:extLst>
                </a:gridCol>
              </a:tblGrid>
              <a:tr h="191102">
                <a:tc>
                  <a:txBody>
                    <a:bodyPr/>
                    <a:lstStyle/>
                    <a:p>
                      <a:pPr algn="ctr"/>
                      <a:r>
                        <a:rPr lang="en-US" dirty="0"/>
                        <a:t>Diffusion Break (DB)</a:t>
                      </a:r>
                    </a:p>
                  </a:txBody>
                  <a:tcPr anchor="ctr"/>
                </a:tc>
                <a:tc>
                  <a:txBody>
                    <a:bodyPr/>
                    <a:lstStyle/>
                    <a:p>
                      <a:pPr algn="ctr"/>
                      <a:r>
                        <a:rPr lang="en-US" dirty="0"/>
                        <a:t>Speed</a:t>
                      </a:r>
                    </a:p>
                  </a:txBody>
                  <a:tcPr anchor="ctr"/>
                </a:tc>
                <a:tc>
                  <a:txBody>
                    <a:bodyPr/>
                    <a:lstStyle/>
                    <a:p>
                      <a:pPr algn="ctr"/>
                      <a:r>
                        <a:rPr lang="en-US" dirty="0"/>
                        <a:t>Leakage</a:t>
                      </a:r>
                    </a:p>
                  </a:txBody>
                  <a:tcPr anchor="ctr"/>
                </a:tc>
                <a:tc>
                  <a:txBody>
                    <a:bodyPr/>
                    <a:lstStyle/>
                    <a:p>
                      <a:pPr algn="ctr"/>
                      <a:r>
                        <a:rPr lang="en-US" dirty="0"/>
                        <a:t>Area</a:t>
                      </a:r>
                    </a:p>
                  </a:txBody>
                  <a:tcPr anchor="ctr"/>
                </a:tc>
                <a:extLst>
                  <a:ext uri="{0D108BD9-81ED-4DB2-BD59-A6C34878D82A}">
                    <a16:rowId xmlns:a16="http://schemas.microsoft.com/office/drawing/2014/main" val="1326378504"/>
                  </a:ext>
                </a:extLst>
              </a:tr>
              <a:tr h="370840">
                <a:tc>
                  <a:txBody>
                    <a:bodyPr/>
                    <a:lstStyle/>
                    <a:p>
                      <a:pPr algn="ctr"/>
                      <a:r>
                        <a:rPr lang="en-US" dirty="0"/>
                        <a:t>Single Diffusion Break (SDB)</a:t>
                      </a:r>
                    </a:p>
                  </a:txBody>
                  <a:tcPr anchor="ctr"/>
                </a:tc>
                <a:tc>
                  <a:txBody>
                    <a:bodyPr/>
                    <a:lstStyle/>
                    <a:p>
                      <a:pPr algn="ctr"/>
                      <a:r>
                        <a:rPr lang="en-US" b="0" dirty="0"/>
                        <a:t>↓</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ahoma"/>
                          <a:ea typeface="+mn-ea"/>
                          <a:cs typeface="+mn-cs"/>
                        </a:rPr>
                        <a:t>↓</a:t>
                      </a: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mn-cs"/>
                        </a:rPr>
                        <a:t>↓</a:t>
                      </a:r>
                    </a:p>
                  </a:txBody>
                  <a:tcPr anchor="ctr"/>
                </a:tc>
                <a:extLst>
                  <a:ext uri="{0D108BD9-81ED-4DB2-BD59-A6C34878D82A}">
                    <a16:rowId xmlns:a16="http://schemas.microsoft.com/office/drawing/2014/main" val="2245553734"/>
                  </a:ext>
                </a:extLst>
              </a:tr>
              <a:tr h="370840">
                <a:tc>
                  <a:txBody>
                    <a:bodyPr/>
                    <a:lstStyle/>
                    <a:p>
                      <a:pPr algn="ctr"/>
                      <a:r>
                        <a:rPr lang="en-US" dirty="0"/>
                        <a:t>Double Diffusion Break (DDB)</a:t>
                      </a:r>
                    </a:p>
                  </a:txBody>
                  <a:tcPr anchor="ctr"/>
                </a:tc>
                <a:tc>
                  <a:txBody>
                    <a:bodyPr/>
                    <a:lstStyle/>
                    <a:p>
                      <a:pPr algn="ctr"/>
                      <a:r>
                        <a:rPr lang="en-US" b="0" dirty="0"/>
                        <a:t>↑</a:t>
                      </a:r>
                    </a:p>
                  </a:txBody>
                  <a:tcPr anchor="ctr"/>
                </a:tc>
                <a:tc>
                  <a:txBody>
                    <a:bodyPr/>
                    <a:lstStyle/>
                    <a:p>
                      <a:pPr algn="ctr"/>
                      <a:r>
                        <a:rPr lang="en-US" b="0" dirty="0"/>
                        <a:t>↑</a:t>
                      </a:r>
                    </a:p>
                  </a:txBody>
                  <a:tcPr anchor="ctr"/>
                </a:tc>
                <a:tc>
                  <a:txBody>
                    <a:bodyPr/>
                    <a:lstStyle/>
                    <a:p>
                      <a:pPr algn="ctr"/>
                      <a:r>
                        <a:rPr lang="en-US" b="0" dirty="0"/>
                        <a:t>↑</a:t>
                      </a:r>
                    </a:p>
                  </a:txBody>
                  <a:tcPr anchor="ctr"/>
                </a:tc>
                <a:extLst>
                  <a:ext uri="{0D108BD9-81ED-4DB2-BD59-A6C34878D82A}">
                    <a16:rowId xmlns:a16="http://schemas.microsoft.com/office/drawing/2014/main" val="3204407110"/>
                  </a:ext>
                </a:extLst>
              </a:tr>
            </a:tbl>
          </a:graphicData>
        </a:graphic>
      </p:graphicFrame>
      <p:sp>
        <p:nvSpPr>
          <p:cNvPr id="8" name="Oval 7">
            <a:extLst>
              <a:ext uri="{FF2B5EF4-FFF2-40B4-BE49-F238E27FC236}">
                <a16:creationId xmlns:a16="http://schemas.microsoft.com/office/drawing/2014/main" id="{2587E89E-159C-494A-9B6B-CBAA49115373}"/>
              </a:ext>
            </a:extLst>
          </p:cNvPr>
          <p:cNvSpPr/>
          <p:nvPr/>
        </p:nvSpPr>
        <p:spPr bwMode="auto">
          <a:xfrm>
            <a:off x="2286000" y="4210050"/>
            <a:ext cx="1504950" cy="1447800"/>
          </a:xfrm>
          <a:prstGeom prst="ellipse">
            <a:avLst/>
          </a:prstGeom>
          <a:noFill/>
          <a:ln w="38100" cap="flat" cmpd="sng" algn="ctr">
            <a:solidFill>
              <a:srgbClr val="7030A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9" name="Oval 8">
            <a:extLst>
              <a:ext uri="{FF2B5EF4-FFF2-40B4-BE49-F238E27FC236}">
                <a16:creationId xmlns:a16="http://schemas.microsoft.com/office/drawing/2014/main" id="{CA99EE04-CEED-4EE5-A980-A09C6B30009A}"/>
              </a:ext>
            </a:extLst>
          </p:cNvPr>
          <p:cNvSpPr/>
          <p:nvPr/>
        </p:nvSpPr>
        <p:spPr bwMode="auto">
          <a:xfrm>
            <a:off x="3810000" y="4210050"/>
            <a:ext cx="1504950" cy="1447800"/>
          </a:xfrm>
          <a:prstGeom prst="ellipse">
            <a:avLst/>
          </a:prstGeom>
          <a:noFill/>
          <a:ln w="38100" cap="flat" cmpd="sng" algn="ctr">
            <a:solidFill>
              <a:srgbClr val="7030A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484296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500"/>
                                        <p:tgtEl>
                                          <p:spTgt spid="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612C41BE-0441-4718-A340-B8676802BDA9}"/>
              </a:ext>
            </a:extLst>
          </p:cNvPr>
          <p:cNvSpPr>
            <a:spLocks noGrp="1"/>
          </p:cNvSpPr>
          <p:nvPr>
            <p:ph idx="1"/>
          </p:nvPr>
        </p:nvSpPr>
        <p:spPr>
          <a:xfrm>
            <a:off x="69850" y="767080"/>
            <a:ext cx="9074150" cy="5562601"/>
          </a:xfrm>
        </p:spPr>
        <p:txBody>
          <a:bodyPr/>
          <a:lstStyle/>
          <a:p>
            <a:r>
              <a:rPr lang="en-US" altLang="ko-KR" sz="2800" dirty="0"/>
              <a:t>Measured Vt and </a:t>
            </a:r>
            <a:r>
              <a:rPr lang="en-US" altLang="ko-KR" sz="2800" dirty="0" err="1"/>
              <a:t>Ieff</a:t>
            </a:r>
            <a:r>
              <a:rPr lang="en-US" altLang="ko-KR" sz="2800" dirty="0"/>
              <a:t> of PMOS, NMOS vs. 2</a:t>
            </a:r>
            <a:r>
              <a:rPr lang="en-US" altLang="ko-KR" sz="2800" baseline="30000" dirty="0"/>
              <a:t>nd</a:t>
            </a:r>
            <a:r>
              <a:rPr lang="en-US" altLang="ko-KR" sz="2800" dirty="0"/>
              <a:t> DB distance [1]  </a:t>
            </a:r>
          </a:p>
        </p:txBody>
      </p:sp>
      <p:sp>
        <p:nvSpPr>
          <p:cNvPr id="3" name="제목 2">
            <a:extLst>
              <a:ext uri="{FF2B5EF4-FFF2-40B4-BE49-F238E27FC236}">
                <a16:creationId xmlns:a16="http://schemas.microsoft.com/office/drawing/2014/main" id="{35CB14C5-8656-43DB-9210-E47C8A287601}"/>
              </a:ext>
            </a:extLst>
          </p:cNvPr>
          <p:cNvSpPr>
            <a:spLocks noGrp="1"/>
          </p:cNvSpPr>
          <p:nvPr>
            <p:ph type="title"/>
          </p:nvPr>
        </p:nvSpPr>
        <p:spPr/>
        <p:txBody>
          <a:bodyPr/>
          <a:lstStyle/>
          <a:p>
            <a:r>
              <a:rPr lang="en-US" altLang="ko-KR" dirty="0"/>
              <a:t>Motivation (cont’d)</a:t>
            </a:r>
            <a:endParaRPr lang="ko-KR" altLang="en-US" dirty="0"/>
          </a:p>
        </p:txBody>
      </p:sp>
      <p:pic>
        <p:nvPicPr>
          <p:cNvPr id="4" name="Picture 6">
            <a:extLst>
              <a:ext uri="{FF2B5EF4-FFF2-40B4-BE49-F238E27FC236}">
                <a16:creationId xmlns:a16="http://schemas.microsoft.com/office/drawing/2014/main" id="{B9F2102D-5DE8-4CDE-A6A5-AA034E397E47}"/>
              </a:ext>
            </a:extLst>
          </p:cNvPr>
          <p:cNvPicPr>
            <a:picLocks noChangeAspect="1"/>
          </p:cNvPicPr>
          <p:nvPr/>
        </p:nvPicPr>
        <p:blipFill rotWithShape="1">
          <a:blip r:embed="rId3"/>
          <a:srcRect t="5391"/>
          <a:stretch/>
        </p:blipFill>
        <p:spPr>
          <a:xfrm>
            <a:off x="1133143" y="1688123"/>
            <a:ext cx="6592643" cy="3853741"/>
          </a:xfrm>
          <a:prstGeom prst="rect">
            <a:avLst/>
          </a:prstGeom>
        </p:spPr>
      </p:pic>
      <p:sp>
        <p:nvSpPr>
          <p:cNvPr id="5" name="TextBox 4">
            <a:extLst>
              <a:ext uri="{FF2B5EF4-FFF2-40B4-BE49-F238E27FC236}">
                <a16:creationId xmlns:a16="http://schemas.microsoft.com/office/drawing/2014/main" id="{A1A6BC6E-0339-4E9C-A45D-FFADAAD654F7}"/>
              </a:ext>
            </a:extLst>
          </p:cNvPr>
          <p:cNvSpPr txBox="1"/>
          <p:nvPr/>
        </p:nvSpPr>
        <p:spPr bwMode="auto">
          <a:xfrm>
            <a:off x="209074" y="5650966"/>
            <a:ext cx="8725852" cy="464238"/>
          </a:xfrm>
          <a:prstGeom prst="rect">
            <a:avLst/>
          </a:prstGeom>
          <a:solidFill>
            <a:srgbClr val="C0504D">
              <a:alpha val="32000"/>
            </a:srgbClr>
          </a:solidFill>
          <a:ln w="25400" cap="flat" cmpd="sng" algn="ctr">
            <a:solidFill>
              <a:srgbClr val="C0504D"/>
            </a:solidFill>
            <a:prstDash val="solid"/>
          </a:ln>
          <a:effectLst/>
        </p:spPr>
        <p:txBody>
          <a:bodyPr anchor="ctr"/>
          <a:lstStyle/>
          <a:p>
            <a:pPr marL="0" lvl="1" algn="ctr"/>
            <a:r>
              <a:rPr lang="en-US" altLang="ko-KR" sz="2000" dirty="0"/>
              <a:t>Delay and leakage of standard cells change according to 2</a:t>
            </a:r>
            <a:r>
              <a:rPr lang="en-US" altLang="ko-KR" sz="2000" baseline="30000" dirty="0"/>
              <a:t>nd</a:t>
            </a:r>
            <a:r>
              <a:rPr lang="en-US" altLang="ko-KR" sz="2000" dirty="0"/>
              <a:t> DB distance !</a:t>
            </a:r>
            <a:endParaRPr lang="ko-KR" altLang="en-US" sz="2000" dirty="0"/>
          </a:p>
        </p:txBody>
      </p:sp>
      <p:sp>
        <p:nvSpPr>
          <p:cNvPr id="6" name="TextBox 5">
            <a:extLst>
              <a:ext uri="{FF2B5EF4-FFF2-40B4-BE49-F238E27FC236}">
                <a16:creationId xmlns:a16="http://schemas.microsoft.com/office/drawing/2014/main" id="{BFCCA03D-9ADC-4D02-B533-162FE6DE6F3E}"/>
              </a:ext>
            </a:extLst>
          </p:cNvPr>
          <p:cNvSpPr txBox="1"/>
          <p:nvPr/>
        </p:nvSpPr>
        <p:spPr>
          <a:xfrm>
            <a:off x="0" y="6316591"/>
            <a:ext cx="8805521" cy="523220"/>
          </a:xfrm>
          <a:prstGeom prst="rect">
            <a:avLst/>
          </a:prstGeom>
          <a:noFill/>
        </p:spPr>
        <p:txBody>
          <a:bodyPr wrap="square" rtlCol="0">
            <a:spAutoFit/>
          </a:bodyPr>
          <a:lstStyle/>
          <a:p>
            <a:r>
              <a:rPr lang="en-US" sz="1400" dirty="0">
                <a:latin typeface="+mj-lt"/>
              </a:rPr>
              <a:t>[1] S. Yang, Y. Liu, M. Cai, J. Bao, P. Feng, X. Chen et al., “10nm High Performance Mobile SoC Design and Technology Co-developed for Performance, Power, and Area Scaling”, Proc. VTS, 2017, pp. T70–T71.</a:t>
            </a:r>
          </a:p>
        </p:txBody>
      </p:sp>
    </p:spTree>
    <p:extLst>
      <p:ext uri="{BB962C8B-B14F-4D97-AF65-F5344CB8AC3E}">
        <p14:creationId xmlns:p14="http://schemas.microsoft.com/office/powerpoint/2010/main" val="2699379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4A32AB-30BF-40FD-9E34-806A34E52792}"/>
              </a:ext>
            </a:extLst>
          </p:cNvPr>
          <p:cNvSpPr>
            <a:spLocks noGrp="1"/>
          </p:cNvSpPr>
          <p:nvPr>
            <p:ph idx="1"/>
          </p:nvPr>
        </p:nvSpPr>
        <p:spPr>
          <a:xfrm>
            <a:off x="171450" y="838200"/>
            <a:ext cx="8836025" cy="5562601"/>
          </a:xfrm>
        </p:spPr>
        <p:txBody>
          <a:bodyPr/>
          <a:lstStyle/>
          <a:p>
            <a:r>
              <a:rPr lang="en-US" altLang="zh-CN" sz="2800" dirty="0"/>
              <a:t>Goal: to mitigate model-hardware miscorrelation</a:t>
            </a:r>
          </a:p>
          <a:p>
            <a:pPr lvl="1"/>
            <a:r>
              <a:rPr lang="en-US" altLang="zh-CN" sz="2400" dirty="0"/>
              <a:t>8.8% to 144.4% </a:t>
            </a:r>
            <a:r>
              <a:rPr lang="en-US" altLang="zh-CN" sz="2400" dirty="0">
                <a:solidFill>
                  <a:srgbClr val="FF0000"/>
                </a:solidFill>
              </a:rPr>
              <a:t>“leakage surprise” </a:t>
            </a:r>
            <a:r>
              <a:rPr lang="en-US" altLang="zh-CN" sz="2400" dirty="0"/>
              <a:t>in our preliminary study</a:t>
            </a:r>
          </a:p>
          <a:p>
            <a:pPr lvl="1"/>
            <a:endParaRPr lang="en-US" altLang="zh-CN" sz="2400" dirty="0"/>
          </a:p>
          <a:p>
            <a:endParaRPr lang="en-US" sz="2800" dirty="0"/>
          </a:p>
        </p:txBody>
      </p:sp>
      <p:sp>
        <p:nvSpPr>
          <p:cNvPr id="3" name="Title 2">
            <a:extLst>
              <a:ext uri="{FF2B5EF4-FFF2-40B4-BE49-F238E27FC236}">
                <a16:creationId xmlns:a16="http://schemas.microsoft.com/office/drawing/2014/main" id="{B157A33F-C404-4B0F-9335-2CA8832FAE3E}"/>
              </a:ext>
            </a:extLst>
          </p:cNvPr>
          <p:cNvSpPr>
            <a:spLocks noGrp="1"/>
          </p:cNvSpPr>
          <p:nvPr>
            <p:ph type="title"/>
          </p:nvPr>
        </p:nvSpPr>
        <p:spPr/>
        <p:txBody>
          <a:bodyPr/>
          <a:lstStyle/>
          <a:p>
            <a:r>
              <a:rPr lang="en-US" dirty="0"/>
              <a:t>Our Work</a:t>
            </a:r>
          </a:p>
        </p:txBody>
      </p:sp>
      <p:graphicFrame>
        <p:nvGraphicFramePr>
          <p:cNvPr id="6" name="Table 5">
            <a:extLst>
              <a:ext uri="{FF2B5EF4-FFF2-40B4-BE49-F238E27FC236}">
                <a16:creationId xmlns:a16="http://schemas.microsoft.com/office/drawing/2014/main" id="{6ADD9DDE-24A9-4CBF-A55D-35127A5EB0D7}"/>
              </a:ext>
            </a:extLst>
          </p:cNvPr>
          <p:cNvGraphicFramePr>
            <a:graphicFrameLocks noGrp="1"/>
          </p:cNvGraphicFramePr>
          <p:nvPr>
            <p:extLst>
              <p:ext uri="{D42A27DB-BD31-4B8C-83A1-F6EECF244321}">
                <p14:modId xmlns:p14="http://schemas.microsoft.com/office/powerpoint/2010/main" val="73016233"/>
              </p:ext>
            </p:extLst>
          </p:nvPr>
        </p:nvGraphicFramePr>
        <p:xfrm>
          <a:off x="1134131" y="1888752"/>
          <a:ext cx="6875735" cy="2743200"/>
        </p:xfrm>
        <a:graphic>
          <a:graphicData uri="http://schemas.openxmlformats.org/drawingml/2006/table">
            <a:tbl>
              <a:tblPr firstRow="1" bandRow="1">
                <a:tableStyleId>{5C22544A-7EE6-4342-B048-85BDC9FD1C3A}</a:tableStyleId>
              </a:tblPr>
              <a:tblGrid>
                <a:gridCol w="1228339">
                  <a:extLst>
                    <a:ext uri="{9D8B030D-6E8A-4147-A177-3AD203B41FA5}">
                      <a16:colId xmlns:a16="http://schemas.microsoft.com/office/drawing/2014/main" val="1924324983"/>
                    </a:ext>
                  </a:extLst>
                </a:gridCol>
                <a:gridCol w="1596841">
                  <a:extLst>
                    <a:ext uri="{9D8B030D-6E8A-4147-A177-3AD203B41FA5}">
                      <a16:colId xmlns:a16="http://schemas.microsoft.com/office/drawing/2014/main" val="3958120180"/>
                    </a:ext>
                  </a:extLst>
                </a:gridCol>
                <a:gridCol w="1702127">
                  <a:extLst>
                    <a:ext uri="{9D8B030D-6E8A-4147-A177-3AD203B41FA5}">
                      <a16:colId xmlns:a16="http://schemas.microsoft.com/office/drawing/2014/main" val="3410066375"/>
                    </a:ext>
                  </a:extLst>
                </a:gridCol>
                <a:gridCol w="2348428">
                  <a:extLst>
                    <a:ext uri="{9D8B030D-6E8A-4147-A177-3AD203B41FA5}">
                      <a16:colId xmlns:a16="http://schemas.microsoft.com/office/drawing/2014/main" val="275037457"/>
                    </a:ext>
                  </a:extLst>
                </a:gridCol>
              </a:tblGrid>
              <a:tr h="185247">
                <a:tc>
                  <a:txBody>
                    <a:bodyPr/>
                    <a:lstStyle/>
                    <a:p>
                      <a:pPr algn="ctr"/>
                      <a:r>
                        <a:rPr lang="en-US" sz="1400" dirty="0"/>
                        <a:t>Design</a:t>
                      </a:r>
                    </a:p>
                  </a:txBody>
                  <a:tcPr/>
                </a:tc>
                <a:tc>
                  <a:txBody>
                    <a:bodyPr/>
                    <a:lstStyle/>
                    <a:p>
                      <a:pPr algn="ctr"/>
                      <a:r>
                        <a:rPr lang="en-US" sz="1400" dirty="0"/>
                        <a:t>Hold WS (ns)</a:t>
                      </a:r>
                    </a:p>
                  </a:txBody>
                  <a:tcPr/>
                </a:tc>
                <a:tc>
                  <a:txBody>
                    <a:bodyPr/>
                    <a:lstStyle/>
                    <a:p>
                      <a:pPr algn="ctr"/>
                      <a:r>
                        <a:rPr lang="en-US" sz="1400" dirty="0"/>
                        <a:t>Setup WS (ns)</a:t>
                      </a:r>
                    </a:p>
                  </a:txBody>
                  <a:tcPr/>
                </a:tc>
                <a:tc>
                  <a:txBody>
                    <a:bodyPr/>
                    <a:lstStyle/>
                    <a:p>
                      <a:pPr algn="ctr"/>
                      <a:r>
                        <a:rPr lang="en-US" sz="1400" dirty="0"/>
                        <a:t>Leakage (</a:t>
                      </a:r>
                      <a:r>
                        <a:rPr lang="en-US" sz="1400" dirty="0" err="1"/>
                        <a:t>mW</a:t>
                      </a:r>
                      <a:r>
                        <a:rPr lang="en-US" sz="1400" dirty="0"/>
                        <a:t>) (</a:t>
                      </a:r>
                      <a:r>
                        <a:rPr lang="el-GR" sz="1400" dirty="0"/>
                        <a:t>Δ</a:t>
                      </a:r>
                      <a:r>
                        <a:rPr lang="en-US" sz="1400" dirty="0"/>
                        <a:t>%)</a:t>
                      </a:r>
                    </a:p>
                  </a:txBody>
                  <a:tcPr/>
                </a:tc>
                <a:extLst>
                  <a:ext uri="{0D108BD9-81ED-4DB2-BD59-A6C34878D82A}">
                    <a16:rowId xmlns:a16="http://schemas.microsoft.com/office/drawing/2014/main" val="3066411374"/>
                  </a:ext>
                </a:extLst>
              </a:tr>
              <a:tr h="194804">
                <a:tc>
                  <a:txBody>
                    <a:bodyPr/>
                    <a:lstStyle/>
                    <a:p>
                      <a:pPr algn="ctr"/>
                      <a:r>
                        <a:rPr lang="en-US" sz="1400" dirty="0"/>
                        <a:t>Case 1</a:t>
                      </a:r>
                    </a:p>
                  </a:txBody>
                  <a:tcPr/>
                </a:tc>
                <a:tc>
                  <a:txBody>
                    <a:bodyPr/>
                    <a:lstStyle/>
                    <a:p>
                      <a:pPr algn="ctr"/>
                      <a:r>
                        <a:rPr lang="en-US" sz="1400" dirty="0"/>
                        <a:t>0.108 / 0.108</a:t>
                      </a:r>
                    </a:p>
                  </a:txBody>
                  <a:tcPr/>
                </a:tc>
                <a:tc>
                  <a:txBody>
                    <a:bodyPr/>
                    <a:lstStyle/>
                    <a:p>
                      <a:pPr algn="ctr"/>
                      <a:r>
                        <a:rPr lang="en-US" sz="1400" dirty="0"/>
                        <a:t>-0.056 / -0.047</a:t>
                      </a: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1400" dirty="0"/>
                        <a:t>0.387 / 0.742 (91.7%)</a:t>
                      </a:r>
                    </a:p>
                  </a:txBody>
                  <a:tcPr/>
                </a:tc>
                <a:extLst>
                  <a:ext uri="{0D108BD9-81ED-4DB2-BD59-A6C34878D82A}">
                    <a16:rowId xmlns:a16="http://schemas.microsoft.com/office/drawing/2014/main" val="1554833712"/>
                  </a:ext>
                </a:extLst>
              </a:tr>
              <a:tr h="194804">
                <a:tc>
                  <a:txBody>
                    <a:bodyPr/>
                    <a:lstStyle/>
                    <a:p>
                      <a:pPr algn="ctr"/>
                      <a:r>
                        <a:rPr lang="en-US" sz="1400" dirty="0"/>
                        <a:t>Case 2</a:t>
                      </a:r>
                    </a:p>
                  </a:txBody>
                  <a:tcPr/>
                </a:tc>
                <a:tc>
                  <a:txBody>
                    <a:bodyPr/>
                    <a:lstStyle/>
                    <a:p>
                      <a:pPr algn="ctr"/>
                      <a:r>
                        <a:rPr lang="en-US" sz="1400" dirty="0"/>
                        <a:t>0.113 / 0.113</a:t>
                      </a:r>
                    </a:p>
                  </a:txBody>
                  <a:tcPr/>
                </a:tc>
                <a:tc>
                  <a:txBody>
                    <a:bodyPr/>
                    <a:lstStyle/>
                    <a:p>
                      <a:pPr algn="ctr"/>
                      <a:r>
                        <a:rPr lang="en-US" sz="1400" dirty="0"/>
                        <a:t>-0.055 / -0.055</a:t>
                      </a: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mn-ea"/>
                          <a:cs typeface="+mn-cs"/>
                        </a:rPr>
                        <a:t>0.419 / 0.456 </a:t>
                      </a:r>
                      <a:r>
                        <a:rPr kumimoji="0" lang="en-US" sz="1400" b="1" i="0" u="none" strike="noStrike" kern="1200" cap="none" spc="0" normalizeH="0" baseline="0" noProof="0" dirty="0">
                          <a:ln>
                            <a:noFill/>
                          </a:ln>
                          <a:solidFill>
                            <a:srgbClr val="FF0000"/>
                          </a:solidFill>
                          <a:effectLst/>
                          <a:uLnTx/>
                          <a:uFillTx/>
                          <a:latin typeface="Tahoma"/>
                          <a:ea typeface="+mn-ea"/>
                          <a:cs typeface="+mn-cs"/>
                        </a:rPr>
                        <a:t>(8.8%)</a:t>
                      </a:r>
                    </a:p>
                  </a:txBody>
                  <a:tcPr/>
                </a:tc>
                <a:extLst>
                  <a:ext uri="{0D108BD9-81ED-4DB2-BD59-A6C34878D82A}">
                    <a16:rowId xmlns:a16="http://schemas.microsoft.com/office/drawing/2014/main" val="3674015230"/>
                  </a:ext>
                </a:extLst>
              </a:tr>
              <a:tr h="194804">
                <a:tc>
                  <a:txBody>
                    <a:bodyPr/>
                    <a:lstStyle/>
                    <a:p>
                      <a:pPr algn="ctr"/>
                      <a:r>
                        <a:rPr lang="en-US" sz="1400" dirty="0"/>
                        <a:t>Case 3</a:t>
                      </a:r>
                    </a:p>
                  </a:txBody>
                  <a:tcPr/>
                </a:tc>
                <a:tc>
                  <a:txBody>
                    <a:bodyPr/>
                    <a:lstStyle/>
                    <a:p>
                      <a:pPr algn="ctr"/>
                      <a:r>
                        <a:rPr lang="en-US" sz="1400" dirty="0"/>
                        <a:t>0.080 / 0.113</a:t>
                      </a:r>
                    </a:p>
                  </a:txBody>
                  <a:tcPr/>
                </a:tc>
                <a:tc>
                  <a:txBody>
                    <a:bodyPr/>
                    <a:lstStyle/>
                    <a:p>
                      <a:pPr algn="ctr"/>
                      <a:r>
                        <a:rPr lang="en-US" sz="1400" dirty="0"/>
                        <a:t>0.016 / 0.022</a:t>
                      </a: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mn-ea"/>
                          <a:cs typeface="+mn-cs"/>
                        </a:rPr>
                        <a:t>1.486 / 3.186 (114.4%)</a:t>
                      </a:r>
                    </a:p>
                  </a:txBody>
                  <a:tcPr/>
                </a:tc>
                <a:extLst>
                  <a:ext uri="{0D108BD9-81ED-4DB2-BD59-A6C34878D82A}">
                    <a16:rowId xmlns:a16="http://schemas.microsoft.com/office/drawing/2014/main" val="3843215039"/>
                  </a:ext>
                </a:extLst>
              </a:tr>
              <a:tr h="194804">
                <a:tc>
                  <a:txBody>
                    <a:bodyPr/>
                    <a:lstStyle/>
                    <a:p>
                      <a:pPr algn="ctr"/>
                      <a:r>
                        <a:rPr lang="en-US" sz="1400" dirty="0"/>
                        <a:t>Case 4</a:t>
                      </a:r>
                    </a:p>
                  </a:txBody>
                  <a:tcPr/>
                </a:tc>
                <a:tc>
                  <a:txBody>
                    <a:bodyPr/>
                    <a:lstStyle/>
                    <a:p>
                      <a:pPr algn="ctr"/>
                      <a:r>
                        <a:rPr lang="en-US" sz="1400" dirty="0"/>
                        <a:t>0.086 / 0.086</a:t>
                      </a:r>
                    </a:p>
                  </a:txBody>
                  <a:tcPr/>
                </a:tc>
                <a:tc>
                  <a:txBody>
                    <a:bodyPr/>
                    <a:lstStyle/>
                    <a:p>
                      <a:pPr algn="ctr"/>
                      <a:r>
                        <a:rPr lang="en-US" sz="1400" dirty="0"/>
                        <a:t>-0.002 / -0.002</a:t>
                      </a: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mn-ea"/>
                          <a:cs typeface="+mn-cs"/>
                        </a:rPr>
                        <a:t>1.523 / 2.439 (60.1%)</a:t>
                      </a:r>
                    </a:p>
                  </a:txBody>
                  <a:tcPr/>
                </a:tc>
                <a:extLst>
                  <a:ext uri="{0D108BD9-81ED-4DB2-BD59-A6C34878D82A}">
                    <a16:rowId xmlns:a16="http://schemas.microsoft.com/office/drawing/2014/main" val="2752818637"/>
                  </a:ext>
                </a:extLst>
              </a:tr>
              <a:tr h="194804">
                <a:tc>
                  <a:txBody>
                    <a:bodyPr/>
                    <a:lstStyle/>
                    <a:p>
                      <a:pPr algn="ctr"/>
                      <a:r>
                        <a:rPr lang="en-US" sz="1400" dirty="0"/>
                        <a:t>Case 5</a:t>
                      </a:r>
                    </a:p>
                  </a:txBody>
                  <a:tcPr/>
                </a:tc>
                <a:tc>
                  <a:txBody>
                    <a:bodyPr/>
                    <a:lstStyle/>
                    <a:p>
                      <a:pPr algn="ctr"/>
                      <a:r>
                        <a:rPr lang="en-US" sz="1400" dirty="0"/>
                        <a:t>0.108 / 0.108</a:t>
                      </a:r>
                    </a:p>
                  </a:txBody>
                  <a:tcPr/>
                </a:tc>
                <a:tc>
                  <a:txBody>
                    <a:bodyPr/>
                    <a:lstStyle/>
                    <a:p>
                      <a:pPr algn="ctr"/>
                      <a:r>
                        <a:rPr lang="en-US" sz="1400" dirty="0"/>
                        <a:t>-0.056 / -0.045</a:t>
                      </a: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mn-ea"/>
                          <a:cs typeface="+mn-cs"/>
                        </a:rPr>
                        <a:t>0.387 / 0.909 (134.9%)</a:t>
                      </a:r>
                    </a:p>
                  </a:txBody>
                  <a:tcPr/>
                </a:tc>
                <a:extLst>
                  <a:ext uri="{0D108BD9-81ED-4DB2-BD59-A6C34878D82A}">
                    <a16:rowId xmlns:a16="http://schemas.microsoft.com/office/drawing/2014/main" val="3306305671"/>
                  </a:ext>
                </a:extLst>
              </a:tr>
              <a:tr h="303018">
                <a:tc>
                  <a:txBody>
                    <a:bodyPr/>
                    <a:lstStyle/>
                    <a:p>
                      <a:pPr algn="ctr"/>
                      <a:r>
                        <a:rPr lang="en-US" sz="1400" dirty="0"/>
                        <a:t>Case 6</a:t>
                      </a:r>
                    </a:p>
                  </a:txBody>
                  <a:tcPr/>
                </a:tc>
                <a:tc>
                  <a:txBody>
                    <a:bodyPr/>
                    <a:lstStyle/>
                    <a:p>
                      <a:pPr algn="ctr"/>
                      <a:r>
                        <a:rPr lang="en-US" sz="1400" dirty="0"/>
                        <a:t>0.113 / 0.113</a:t>
                      </a:r>
                    </a:p>
                  </a:txBody>
                  <a:tcPr/>
                </a:tc>
                <a:tc>
                  <a:txBody>
                    <a:bodyPr/>
                    <a:lstStyle/>
                    <a:p>
                      <a:pPr algn="ctr"/>
                      <a:r>
                        <a:rPr lang="en-US" sz="1400" dirty="0"/>
                        <a:t>-0.055 / -0.054</a:t>
                      </a: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mn-ea"/>
                          <a:cs typeface="+mn-cs"/>
                        </a:rPr>
                        <a:t>0.419 / 0.474 (13.1%)</a:t>
                      </a:r>
                    </a:p>
                  </a:txBody>
                  <a:tcPr/>
                </a:tc>
                <a:extLst>
                  <a:ext uri="{0D108BD9-81ED-4DB2-BD59-A6C34878D82A}">
                    <a16:rowId xmlns:a16="http://schemas.microsoft.com/office/drawing/2014/main" val="938359323"/>
                  </a:ext>
                </a:extLst>
              </a:tr>
              <a:tr h="194804">
                <a:tc>
                  <a:txBody>
                    <a:bodyPr/>
                    <a:lstStyle/>
                    <a:p>
                      <a:pPr algn="ctr"/>
                      <a:r>
                        <a:rPr lang="en-US" sz="1400" dirty="0"/>
                        <a:t>Case 7</a:t>
                      </a:r>
                    </a:p>
                  </a:txBody>
                  <a:tcPr/>
                </a:tc>
                <a:tc>
                  <a:txBody>
                    <a:bodyPr/>
                    <a:lstStyle/>
                    <a:p>
                      <a:pPr algn="ctr"/>
                      <a:r>
                        <a:rPr lang="en-US" sz="1400" dirty="0"/>
                        <a:t>0.080 / 0.080</a:t>
                      </a:r>
                    </a:p>
                  </a:txBody>
                  <a:tcPr/>
                </a:tc>
                <a:tc>
                  <a:txBody>
                    <a:bodyPr/>
                    <a:lstStyle/>
                    <a:p>
                      <a:pPr algn="ctr"/>
                      <a:r>
                        <a:rPr lang="en-US" sz="1400" dirty="0"/>
                        <a:t>0.016 / 0.045</a:t>
                      </a: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mn-ea"/>
                          <a:cs typeface="+mn-cs"/>
                        </a:rPr>
                        <a:t>1.486 / 3.632 </a:t>
                      </a:r>
                      <a:r>
                        <a:rPr kumimoji="0" lang="en-US" sz="1400" b="1" i="0" u="none" strike="noStrike" kern="1200" cap="none" spc="0" normalizeH="0" baseline="0" noProof="0" dirty="0">
                          <a:ln>
                            <a:noFill/>
                          </a:ln>
                          <a:solidFill>
                            <a:srgbClr val="FF0000"/>
                          </a:solidFill>
                          <a:effectLst/>
                          <a:uLnTx/>
                          <a:uFillTx/>
                          <a:latin typeface="Tahoma"/>
                          <a:ea typeface="+mn-ea"/>
                          <a:cs typeface="+mn-cs"/>
                        </a:rPr>
                        <a:t>(144.4%)</a:t>
                      </a:r>
                    </a:p>
                  </a:txBody>
                  <a:tcPr/>
                </a:tc>
                <a:extLst>
                  <a:ext uri="{0D108BD9-81ED-4DB2-BD59-A6C34878D82A}">
                    <a16:rowId xmlns:a16="http://schemas.microsoft.com/office/drawing/2014/main" val="1452607299"/>
                  </a:ext>
                </a:extLst>
              </a:tr>
              <a:tr h="194804">
                <a:tc>
                  <a:txBody>
                    <a:bodyPr/>
                    <a:lstStyle/>
                    <a:p>
                      <a:pPr algn="ctr"/>
                      <a:r>
                        <a:rPr lang="en-US" sz="1400" dirty="0"/>
                        <a:t>Case 8</a:t>
                      </a:r>
                    </a:p>
                  </a:txBody>
                  <a:tcPr/>
                </a:tc>
                <a:tc>
                  <a:txBody>
                    <a:bodyPr/>
                    <a:lstStyle/>
                    <a:p>
                      <a:pPr algn="ctr"/>
                      <a:r>
                        <a:rPr lang="en-US" sz="1400" dirty="0"/>
                        <a:t>0.086 / 0.086</a:t>
                      </a:r>
                    </a:p>
                  </a:txBody>
                  <a:tcPr/>
                </a:tc>
                <a:tc>
                  <a:txBody>
                    <a:bodyPr/>
                    <a:lstStyle/>
                    <a:p>
                      <a:pPr algn="ctr"/>
                      <a:r>
                        <a:rPr lang="en-US" sz="1400" dirty="0"/>
                        <a:t>-0.002 / -0.001</a:t>
                      </a: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mn-ea"/>
                          <a:cs typeface="+mn-cs"/>
                        </a:rPr>
                        <a:t>1.523 / 2.640 (73.3%)</a:t>
                      </a:r>
                    </a:p>
                  </a:txBody>
                  <a:tcPr/>
                </a:tc>
                <a:extLst>
                  <a:ext uri="{0D108BD9-81ED-4DB2-BD59-A6C34878D82A}">
                    <a16:rowId xmlns:a16="http://schemas.microsoft.com/office/drawing/2014/main" val="1295311555"/>
                  </a:ext>
                </a:extLst>
              </a:tr>
            </a:tbl>
          </a:graphicData>
        </a:graphic>
      </p:graphicFrame>
      <p:sp>
        <p:nvSpPr>
          <p:cNvPr id="8" name="TextBox 7">
            <a:extLst>
              <a:ext uri="{FF2B5EF4-FFF2-40B4-BE49-F238E27FC236}">
                <a16:creationId xmlns:a16="http://schemas.microsoft.com/office/drawing/2014/main" id="{A3AAFF14-15EC-4A9C-A56F-75CBBECF4D7A}"/>
              </a:ext>
            </a:extLst>
          </p:cNvPr>
          <p:cNvSpPr txBox="1"/>
          <p:nvPr/>
        </p:nvSpPr>
        <p:spPr bwMode="auto">
          <a:xfrm>
            <a:off x="280272" y="4840015"/>
            <a:ext cx="8583455" cy="1991980"/>
          </a:xfrm>
          <a:prstGeom prst="rect">
            <a:avLst/>
          </a:prstGeom>
          <a:solidFill>
            <a:schemeClr val="accent2">
              <a:lumMod val="40000"/>
              <a:lumOff val="60000"/>
            </a:schemeClr>
          </a:solidFill>
          <a:ln w="25400" cap="flat" cmpd="sng" algn="ctr">
            <a:solidFill>
              <a:srgbClr val="C0504D"/>
            </a:solidFill>
            <a:prstDash val="solid"/>
          </a:ln>
          <a:effectLst/>
        </p:spPr>
        <p:txBody>
          <a:bodyPr/>
          <a:lstStyle/>
          <a:p>
            <a:pPr>
              <a:lnSpc>
                <a:spcPct val="85000"/>
              </a:lnSpc>
              <a:defRPr/>
            </a:pPr>
            <a:r>
              <a:rPr lang="en-US" sz="2000" b="1" kern="0" dirty="0">
                <a:solidFill>
                  <a:prstClr val="black"/>
                </a:solidFill>
                <a:latin typeface="Calibri"/>
                <a:cs typeface="Arial" pitchFamily="34" charset="0"/>
              </a:rPr>
              <a:t>Our work: </a:t>
            </a:r>
          </a:p>
          <a:p>
            <a:pPr marL="514350" indent="-514350">
              <a:lnSpc>
                <a:spcPct val="85000"/>
              </a:lnSpc>
              <a:buAutoNum type="romanLcParenBoth"/>
              <a:defRPr/>
            </a:pPr>
            <a:r>
              <a:rPr lang="en-US" sz="2000" kern="0" dirty="0">
                <a:solidFill>
                  <a:prstClr val="black"/>
                </a:solidFill>
                <a:latin typeface="Calibri"/>
                <a:cs typeface="Arial" pitchFamily="34" charset="0"/>
              </a:rPr>
              <a:t>We study design impacts of the </a:t>
            </a:r>
            <a:r>
              <a:rPr lang="en-US" sz="2000" b="1" u="sng" kern="0" dirty="0">
                <a:solidFill>
                  <a:prstClr val="black"/>
                </a:solidFill>
                <a:latin typeface="Calibri"/>
                <a:cs typeface="Arial" pitchFamily="34" charset="0"/>
              </a:rPr>
              <a:t>2</a:t>
            </a:r>
            <a:r>
              <a:rPr lang="en-US" sz="2000" b="1" u="sng" kern="0" baseline="30000" dirty="0">
                <a:solidFill>
                  <a:prstClr val="black"/>
                </a:solidFill>
                <a:latin typeface="Calibri"/>
                <a:cs typeface="Arial" pitchFamily="34" charset="0"/>
              </a:rPr>
              <a:t>nd</a:t>
            </a:r>
            <a:r>
              <a:rPr lang="en-US" sz="2000" b="1" u="sng" kern="0" dirty="0">
                <a:solidFill>
                  <a:prstClr val="black"/>
                </a:solidFill>
                <a:latin typeface="Calibri"/>
                <a:cs typeface="Arial" pitchFamily="34" charset="0"/>
              </a:rPr>
              <a:t> DB effect </a:t>
            </a:r>
            <a:r>
              <a:rPr lang="en-US" sz="2000" kern="0" dirty="0">
                <a:solidFill>
                  <a:prstClr val="black"/>
                </a:solidFill>
                <a:latin typeface="Calibri"/>
                <a:cs typeface="Arial" pitchFamily="34" charset="0"/>
              </a:rPr>
              <a:t>for designs using only SDB cells and both SDB and DDB cells</a:t>
            </a:r>
          </a:p>
          <a:p>
            <a:pPr marL="514350" indent="-514350">
              <a:lnSpc>
                <a:spcPct val="85000"/>
              </a:lnSpc>
              <a:buAutoNum type="romanLcParenBoth"/>
              <a:defRPr/>
            </a:pPr>
            <a:r>
              <a:rPr lang="en-US" sz="2000" kern="0" dirty="0">
                <a:solidFill>
                  <a:prstClr val="black"/>
                </a:solidFill>
                <a:latin typeface="Calibri"/>
                <a:cs typeface="Arial" pitchFamily="34" charset="0"/>
              </a:rPr>
              <a:t>We propose a 2</a:t>
            </a:r>
            <a:r>
              <a:rPr lang="en-US" sz="2000" kern="0" baseline="30000" dirty="0">
                <a:solidFill>
                  <a:prstClr val="black"/>
                </a:solidFill>
                <a:latin typeface="Calibri"/>
                <a:cs typeface="Arial" pitchFamily="34" charset="0"/>
              </a:rPr>
              <a:t>nd</a:t>
            </a:r>
            <a:r>
              <a:rPr lang="en-US" sz="2000" kern="0" dirty="0">
                <a:solidFill>
                  <a:prstClr val="black"/>
                </a:solidFill>
                <a:latin typeface="Calibri"/>
                <a:cs typeface="Arial" pitchFamily="34" charset="0"/>
              </a:rPr>
              <a:t> DB-aware </a:t>
            </a:r>
            <a:r>
              <a:rPr lang="en-US" sz="2000" b="1" u="sng" kern="0" dirty="0">
                <a:solidFill>
                  <a:prstClr val="black"/>
                </a:solidFill>
                <a:latin typeface="Calibri"/>
                <a:cs typeface="Arial" pitchFamily="34" charset="0"/>
              </a:rPr>
              <a:t>leakage optimization and placement </a:t>
            </a:r>
            <a:r>
              <a:rPr lang="en-US" sz="2000" kern="0" dirty="0">
                <a:solidFill>
                  <a:prstClr val="black"/>
                </a:solidFill>
                <a:latin typeface="Calibri"/>
                <a:cs typeface="Arial" pitchFamily="34" charset="0"/>
              </a:rPr>
              <a:t>methodology which honors the placement constraints for SDB and DDB</a:t>
            </a:r>
          </a:p>
          <a:p>
            <a:pPr marL="514350" indent="-514350">
              <a:lnSpc>
                <a:spcPct val="85000"/>
              </a:lnSpc>
              <a:buAutoNum type="romanLcParenBoth"/>
              <a:defRPr/>
            </a:pPr>
            <a:r>
              <a:rPr lang="en-US" sz="2000" kern="0" dirty="0">
                <a:solidFill>
                  <a:prstClr val="black"/>
                </a:solidFill>
                <a:latin typeface="Calibri"/>
                <a:cs typeface="Arial" pitchFamily="34" charset="0"/>
              </a:rPr>
              <a:t>We achieve </a:t>
            </a:r>
            <a:r>
              <a:rPr lang="en-US" sz="2000" b="1" u="sng" kern="0" dirty="0">
                <a:solidFill>
                  <a:prstClr val="black"/>
                </a:solidFill>
                <a:latin typeface="Calibri"/>
                <a:cs typeface="Arial" pitchFamily="34" charset="0"/>
              </a:rPr>
              <a:t>80% leakage recovery</a:t>
            </a:r>
            <a:r>
              <a:rPr lang="en-US" sz="2000" b="1" kern="0" dirty="0">
                <a:solidFill>
                  <a:prstClr val="black"/>
                </a:solidFill>
                <a:latin typeface="Calibri"/>
                <a:cs typeface="Arial" pitchFamily="34" charset="0"/>
              </a:rPr>
              <a:t> </a:t>
            </a:r>
            <a:r>
              <a:rPr lang="en-US" sz="2000" kern="0" dirty="0">
                <a:solidFill>
                  <a:prstClr val="black"/>
                </a:solidFill>
                <a:latin typeface="Calibri"/>
                <a:cs typeface="Arial" pitchFamily="34" charset="0"/>
              </a:rPr>
              <a:t>on average without changing design performance</a:t>
            </a:r>
          </a:p>
        </p:txBody>
      </p:sp>
      <p:sp>
        <p:nvSpPr>
          <p:cNvPr id="4" name="Rectangle 3">
            <a:extLst>
              <a:ext uri="{FF2B5EF4-FFF2-40B4-BE49-F238E27FC236}">
                <a16:creationId xmlns:a16="http://schemas.microsoft.com/office/drawing/2014/main" id="{A8BBAE04-B8E9-4FB9-A05A-B53BFE1CCEE4}"/>
              </a:ext>
            </a:extLst>
          </p:cNvPr>
          <p:cNvSpPr/>
          <p:nvPr/>
        </p:nvSpPr>
        <p:spPr bwMode="auto">
          <a:xfrm>
            <a:off x="5659821" y="1888752"/>
            <a:ext cx="2350045" cy="2743200"/>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392836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BA4D47-1224-46C8-9BDF-39D0C04454DD}"/>
              </a:ext>
            </a:extLst>
          </p:cNvPr>
          <p:cNvSpPr>
            <a:spLocks noGrp="1"/>
          </p:cNvSpPr>
          <p:nvPr>
            <p:ph idx="1"/>
          </p:nvPr>
        </p:nvSpPr>
        <p:spPr/>
        <p:txBody>
          <a:bodyPr/>
          <a:lstStyle/>
          <a:p>
            <a:r>
              <a:rPr lang="en-US" dirty="0"/>
              <a:t>Motivation</a:t>
            </a:r>
          </a:p>
          <a:p>
            <a:r>
              <a:rPr lang="en-US" dirty="0">
                <a:solidFill>
                  <a:srgbClr val="FF0000"/>
                </a:solidFill>
              </a:rPr>
              <a:t>2</a:t>
            </a:r>
            <a:r>
              <a:rPr lang="en-US" baseline="30000" dirty="0">
                <a:solidFill>
                  <a:srgbClr val="FF0000"/>
                </a:solidFill>
              </a:rPr>
              <a:t>nd</a:t>
            </a:r>
            <a:r>
              <a:rPr lang="en-US" dirty="0">
                <a:solidFill>
                  <a:srgbClr val="FF0000"/>
                </a:solidFill>
              </a:rPr>
              <a:t> DB-aware leakage optimization and placement</a:t>
            </a:r>
          </a:p>
          <a:p>
            <a:pPr lvl="1"/>
            <a:r>
              <a:rPr lang="en-US" dirty="0"/>
              <a:t>2</a:t>
            </a:r>
            <a:r>
              <a:rPr lang="en-US" baseline="30000" dirty="0"/>
              <a:t>nd</a:t>
            </a:r>
            <a:r>
              <a:rPr lang="en-US" dirty="0"/>
              <a:t> DB-aware relocation</a:t>
            </a:r>
          </a:p>
          <a:p>
            <a:pPr lvl="1"/>
            <a:r>
              <a:rPr lang="en-US" dirty="0"/>
              <a:t>2</a:t>
            </a:r>
            <a:r>
              <a:rPr lang="en-US" baseline="30000" dirty="0"/>
              <a:t>nd</a:t>
            </a:r>
            <a:r>
              <a:rPr lang="en-US" dirty="0"/>
              <a:t> DB-aware sizing</a:t>
            </a:r>
          </a:p>
          <a:p>
            <a:r>
              <a:rPr lang="en-US" dirty="0"/>
              <a:t>Experiments</a:t>
            </a:r>
          </a:p>
          <a:p>
            <a:r>
              <a:rPr lang="en-US" dirty="0"/>
              <a:t>Conclusion</a:t>
            </a:r>
          </a:p>
          <a:p>
            <a:endParaRPr lang="en-US" dirty="0"/>
          </a:p>
        </p:txBody>
      </p:sp>
      <p:sp>
        <p:nvSpPr>
          <p:cNvPr id="3" name="Title 2">
            <a:extLst>
              <a:ext uri="{FF2B5EF4-FFF2-40B4-BE49-F238E27FC236}">
                <a16:creationId xmlns:a16="http://schemas.microsoft.com/office/drawing/2014/main" id="{6E39D95D-5424-461E-ADF4-79CD29BF1E1D}"/>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4572737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CD9755-5BEE-430E-93DF-1E47DBD379B7}"/>
              </a:ext>
            </a:extLst>
          </p:cNvPr>
          <p:cNvSpPr>
            <a:spLocks noGrp="1"/>
          </p:cNvSpPr>
          <p:nvPr>
            <p:ph idx="1"/>
          </p:nvPr>
        </p:nvSpPr>
        <p:spPr/>
        <p:txBody>
          <a:bodyPr/>
          <a:lstStyle/>
          <a:p>
            <a:r>
              <a:rPr lang="en-US" sz="2400" b="1" dirty="0"/>
              <a:t>Goal:</a:t>
            </a:r>
            <a:r>
              <a:rPr lang="en-US" sz="2400" dirty="0"/>
              <a:t> swap cells and perturb placement so as to minimize leakage power of the design with 2</a:t>
            </a:r>
            <a:r>
              <a:rPr lang="en-US" sz="2400" baseline="30000" dirty="0"/>
              <a:t>nd</a:t>
            </a:r>
            <a:r>
              <a:rPr lang="en-US" sz="2400" dirty="0"/>
              <a:t> DB awareness</a:t>
            </a:r>
          </a:p>
          <a:p>
            <a:pPr lvl="1"/>
            <a:r>
              <a:rPr lang="en-US" sz="2000" b="1" dirty="0"/>
              <a:t>Input: </a:t>
            </a:r>
            <a:r>
              <a:rPr lang="en-US" sz="2000" dirty="0"/>
              <a:t>A post-P&amp;R design database from a commercial tool without 2</a:t>
            </a:r>
            <a:r>
              <a:rPr lang="en-US" sz="2000" baseline="30000" dirty="0"/>
              <a:t>nd</a:t>
            </a:r>
            <a:r>
              <a:rPr lang="en-US" sz="2000" dirty="0"/>
              <a:t> DB-awareness</a:t>
            </a:r>
          </a:p>
          <a:p>
            <a:pPr lvl="1"/>
            <a:r>
              <a:rPr lang="en-US" sz="2000" b="1" dirty="0"/>
              <a:t>Output:</a:t>
            </a:r>
            <a:r>
              <a:rPr lang="en-US" sz="2000" dirty="0"/>
              <a:t> An optimized design with 2</a:t>
            </a:r>
            <a:r>
              <a:rPr lang="en-US" sz="2000" baseline="30000" dirty="0"/>
              <a:t>nd</a:t>
            </a:r>
            <a:r>
              <a:rPr lang="en-US" sz="2000" dirty="0"/>
              <a:t> DB-awareness</a:t>
            </a:r>
          </a:p>
          <a:p>
            <a:pPr lvl="1"/>
            <a:r>
              <a:rPr lang="en-US" sz="2000" b="1" dirty="0"/>
              <a:t>Do:</a:t>
            </a:r>
            <a:r>
              <a:rPr lang="en-US" sz="2000" dirty="0"/>
              <a:t> Relocation, gate sizing, Vt swapping and DB swapping</a:t>
            </a:r>
          </a:p>
          <a:p>
            <a:pPr lvl="1"/>
            <a:r>
              <a:rPr lang="en-US" sz="2000" b="1" dirty="0"/>
              <a:t>Constraints:</a:t>
            </a:r>
            <a:r>
              <a:rPr lang="en-US" sz="2000" dirty="0"/>
              <a:t> No total negative slack (TNS) degradation, no cell overlap, grid-based placement for each DB and a spacing constraint between SDB and DDB</a:t>
            </a:r>
          </a:p>
        </p:txBody>
      </p:sp>
      <p:sp>
        <p:nvSpPr>
          <p:cNvPr id="3" name="Title 2">
            <a:extLst>
              <a:ext uri="{FF2B5EF4-FFF2-40B4-BE49-F238E27FC236}">
                <a16:creationId xmlns:a16="http://schemas.microsoft.com/office/drawing/2014/main" id="{A20AA35E-8611-477B-8DFB-9A350520F834}"/>
              </a:ext>
            </a:extLst>
          </p:cNvPr>
          <p:cNvSpPr>
            <a:spLocks noGrp="1"/>
          </p:cNvSpPr>
          <p:nvPr>
            <p:ph type="title"/>
          </p:nvPr>
        </p:nvSpPr>
        <p:spPr/>
        <p:txBody>
          <a:bodyPr/>
          <a:lstStyle/>
          <a:p>
            <a:r>
              <a:rPr lang="en-US" dirty="0"/>
              <a:t>Problem Statement</a:t>
            </a:r>
          </a:p>
        </p:txBody>
      </p:sp>
      <p:pic>
        <p:nvPicPr>
          <p:cNvPr id="4" name="Picture 3">
            <a:extLst>
              <a:ext uri="{FF2B5EF4-FFF2-40B4-BE49-F238E27FC236}">
                <a16:creationId xmlns:a16="http://schemas.microsoft.com/office/drawing/2014/main" id="{642E78DB-54BC-41D8-83AF-AB040C986D29}"/>
              </a:ext>
            </a:extLst>
          </p:cNvPr>
          <p:cNvPicPr>
            <a:picLocks noChangeAspect="1"/>
          </p:cNvPicPr>
          <p:nvPr/>
        </p:nvPicPr>
        <p:blipFill>
          <a:blip r:embed="rId3"/>
          <a:stretch>
            <a:fillRect/>
          </a:stretch>
        </p:blipFill>
        <p:spPr>
          <a:xfrm>
            <a:off x="3374671" y="3987956"/>
            <a:ext cx="5303575" cy="2282343"/>
          </a:xfrm>
          <a:prstGeom prst="rect">
            <a:avLst/>
          </a:prstGeom>
        </p:spPr>
      </p:pic>
      <p:pic>
        <p:nvPicPr>
          <p:cNvPr id="5" name="Picture 4">
            <a:extLst>
              <a:ext uri="{FF2B5EF4-FFF2-40B4-BE49-F238E27FC236}">
                <a16:creationId xmlns:a16="http://schemas.microsoft.com/office/drawing/2014/main" id="{48C44D47-0AFF-476A-81B1-102A51A11072}"/>
              </a:ext>
            </a:extLst>
          </p:cNvPr>
          <p:cNvPicPr>
            <a:picLocks noChangeAspect="1"/>
          </p:cNvPicPr>
          <p:nvPr/>
        </p:nvPicPr>
        <p:blipFill>
          <a:blip r:embed="rId4"/>
          <a:stretch>
            <a:fillRect/>
          </a:stretch>
        </p:blipFill>
        <p:spPr>
          <a:xfrm>
            <a:off x="315239" y="3857456"/>
            <a:ext cx="2802304" cy="2543345"/>
          </a:xfrm>
          <a:prstGeom prst="rect">
            <a:avLst/>
          </a:prstGeom>
        </p:spPr>
      </p:pic>
    </p:spTree>
    <p:extLst>
      <p:ext uri="{BB962C8B-B14F-4D97-AF65-F5344CB8AC3E}">
        <p14:creationId xmlns:p14="http://schemas.microsoft.com/office/powerpoint/2010/main" val="2003592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442B57-2472-49BA-B082-327EC0DA0310}"/>
              </a:ext>
            </a:extLst>
          </p:cNvPr>
          <p:cNvSpPr>
            <a:spLocks noGrp="1"/>
          </p:cNvSpPr>
          <p:nvPr>
            <p:ph type="title"/>
          </p:nvPr>
        </p:nvSpPr>
        <p:spPr/>
        <p:txBody>
          <a:bodyPr/>
          <a:lstStyle/>
          <a:p>
            <a:r>
              <a:rPr lang="en-US" dirty="0"/>
              <a:t>Overall Flow</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CDDC79F-2AF1-4E94-87F7-3DC6B84B3734}"/>
                  </a:ext>
                </a:extLst>
              </p:cNvPr>
              <p:cNvSpPr>
                <a:spLocks noGrp="1"/>
              </p:cNvSpPr>
              <p:nvPr>
                <p:ph sz="half" idx="1"/>
              </p:nvPr>
            </p:nvSpPr>
            <p:spPr>
              <a:xfrm>
                <a:off x="171450" y="801688"/>
                <a:ext cx="4438998" cy="5884862"/>
              </a:xfrm>
            </p:spPr>
            <p:txBody>
              <a:bodyPr/>
              <a:lstStyle/>
              <a:p>
                <a:endParaRPr lang="en-US" sz="2400" dirty="0"/>
              </a:p>
              <a:p>
                <a:endParaRPr lang="en-US" sz="2400" dirty="0"/>
              </a:p>
              <a:p>
                <a:r>
                  <a:rPr lang="en-US" sz="2400" dirty="0"/>
                  <a:t>Input: post-route design</a:t>
                </a:r>
              </a:p>
              <a:p>
                <a:pPr lvl="1"/>
                <a:r>
                  <a:rPr lang="en-US" sz="2000" dirty="0"/>
                  <a:t>2</a:t>
                </a:r>
                <a:r>
                  <a:rPr lang="en-US" sz="2000" baseline="30000" dirty="0"/>
                  <a:t>nd</a:t>
                </a:r>
                <a:r>
                  <a:rPr lang="en-US" sz="2000" dirty="0"/>
                  <a:t> DB-unaware</a:t>
                </a:r>
              </a:p>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𝑖</m:t>
                        </m:r>
                      </m:e>
                      <m:sub>
                        <m:r>
                          <a:rPr lang="en-US" sz="2400" b="0" i="1" smtClean="0">
                            <a:latin typeface="Cambria Math" panose="02040503050406030204" pitchFamily="18" charset="0"/>
                          </a:rPr>
                          <m:t>𝑚𝑎𝑥</m:t>
                        </m:r>
                      </m:sub>
                    </m:sSub>
                  </m:oMath>
                </a14:m>
                <a:r>
                  <a:rPr lang="en-US" sz="2400" dirty="0"/>
                  <a:t> iterations of optimization</a:t>
                </a:r>
              </a:p>
              <a:p>
                <a:r>
                  <a:rPr lang="en-US" sz="2400" dirty="0"/>
                  <a:t>Incr. routing and Vt swapping</a:t>
                </a:r>
              </a:p>
              <a:p>
                <a:pPr lvl="1"/>
                <a:r>
                  <a:rPr lang="en-US" sz="2000" dirty="0"/>
                  <a:t>To recover timing degradation by routing changes</a:t>
                </a:r>
              </a:p>
              <a:p>
                <a:r>
                  <a:rPr lang="en-US" sz="2200" dirty="0"/>
                  <a:t>Output: optimized design</a:t>
                </a:r>
              </a:p>
              <a:p>
                <a:pPr lvl="1"/>
                <a:r>
                  <a:rPr lang="en-US" sz="2000" dirty="0"/>
                  <a:t>2</a:t>
                </a:r>
                <a:r>
                  <a:rPr lang="en-US" sz="2000" baseline="30000" dirty="0"/>
                  <a:t>nd</a:t>
                </a:r>
                <a:r>
                  <a:rPr lang="en-US" sz="2000" dirty="0"/>
                  <a:t> DB-aware</a:t>
                </a:r>
              </a:p>
            </p:txBody>
          </p:sp>
        </mc:Choice>
        <mc:Fallback xmlns="">
          <p:sp>
            <p:nvSpPr>
              <p:cNvPr id="2" name="Content Placeholder 1">
                <a:extLst>
                  <a:ext uri="{FF2B5EF4-FFF2-40B4-BE49-F238E27FC236}">
                    <a16:creationId xmlns:a16="http://schemas.microsoft.com/office/drawing/2014/main" id="{4CDDC79F-2AF1-4E94-87F7-3DC6B84B3734}"/>
                  </a:ext>
                </a:extLst>
              </p:cNvPr>
              <p:cNvSpPr>
                <a:spLocks noGrp="1" noRot="1" noChangeAspect="1" noMove="1" noResize="1" noEditPoints="1" noAdjustHandles="1" noChangeArrowheads="1" noChangeShapeType="1" noTextEdit="1"/>
              </p:cNvSpPr>
              <p:nvPr>
                <p:ph sz="half" idx="1"/>
              </p:nvPr>
            </p:nvSpPr>
            <p:spPr>
              <a:xfrm>
                <a:off x="171450" y="801688"/>
                <a:ext cx="4438998" cy="5884862"/>
              </a:xfrm>
              <a:blipFill>
                <a:blip r:embed="rId3"/>
                <a:stretch>
                  <a:fillRect l="-2060" r="-1236"/>
                </a:stretch>
              </a:blipFill>
            </p:spPr>
            <p:txBody>
              <a:bodyPr/>
              <a:lstStyle/>
              <a:p>
                <a:r>
                  <a:rPr lang="en-US">
                    <a:noFill/>
                  </a:rPr>
                  <a:t> </a:t>
                </a:r>
              </a:p>
            </p:txBody>
          </p:sp>
        </mc:Fallback>
      </mc:AlternateContent>
      <p:sp>
        <p:nvSpPr>
          <p:cNvPr id="6" name="Rectangle 45">
            <a:extLst>
              <a:ext uri="{FF2B5EF4-FFF2-40B4-BE49-F238E27FC236}">
                <a16:creationId xmlns:a16="http://schemas.microsoft.com/office/drawing/2014/main" id="{5A70F486-7364-48C1-802F-0C4E94D7D406}"/>
              </a:ext>
            </a:extLst>
          </p:cNvPr>
          <p:cNvSpPr/>
          <p:nvPr/>
        </p:nvSpPr>
        <p:spPr bwMode="auto">
          <a:xfrm>
            <a:off x="6201015" y="1223856"/>
            <a:ext cx="1686049" cy="370516"/>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Arial Narrow" pitchFamily="34" charset="0"/>
              </a:rPr>
              <a:t>Post-P&amp;R database</a:t>
            </a:r>
          </a:p>
        </p:txBody>
      </p:sp>
      <p:cxnSp>
        <p:nvCxnSpPr>
          <p:cNvPr id="7" name="직선 화살표 연결선 39">
            <a:extLst>
              <a:ext uri="{FF2B5EF4-FFF2-40B4-BE49-F238E27FC236}">
                <a16:creationId xmlns:a16="http://schemas.microsoft.com/office/drawing/2014/main" id="{78338490-B87E-4AF3-B7C5-FEF7BEF8CCF4}"/>
              </a:ext>
            </a:extLst>
          </p:cNvPr>
          <p:cNvCxnSpPr>
            <a:cxnSpLocks/>
            <a:stCxn id="6" idx="2"/>
          </p:cNvCxnSpPr>
          <p:nvPr/>
        </p:nvCxnSpPr>
        <p:spPr bwMode="auto">
          <a:xfrm>
            <a:off x="7044039" y="1594372"/>
            <a:ext cx="0" cy="227162"/>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8" name="연결선: 꺾임 90">
            <a:extLst>
              <a:ext uri="{FF2B5EF4-FFF2-40B4-BE49-F238E27FC236}">
                <a16:creationId xmlns:a16="http://schemas.microsoft.com/office/drawing/2014/main" id="{6897A16A-8B20-469B-B127-72C352BB1590}"/>
              </a:ext>
            </a:extLst>
          </p:cNvPr>
          <p:cNvCxnSpPr>
            <a:cxnSpLocks/>
            <a:stCxn id="10" idx="3"/>
          </p:cNvCxnSpPr>
          <p:nvPr/>
        </p:nvCxnSpPr>
        <p:spPr bwMode="auto">
          <a:xfrm flipH="1" flipV="1">
            <a:off x="7044039" y="1715424"/>
            <a:ext cx="843024" cy="1520481"/>
          </a:xfrm>
          <a:prstGeom prst="bentConnector3">
            <a:avLst>
              <a:gd name="adj1" fmla="val -29863"/>
            </a:avLst>
          </a:prstGeom>
          <a:solidFill>
            <a:schemeClr val="accent1"/>
          </a:solidFill>
          <a:ln w="25400" cap="flat" cmpd="sng" algn="ctr">
            <a:solidFill>
              <a:schemeClr val="tx1"/>
            </a:solidFill>
            <a:prstDash val="solid"/>
            <a:round/>
            <a:headEnd type="none" w="med" len="med"/>
            <a:tailEnd type="triangle"/>
          </a:ln>
          <a:effectLst/>
        </p:spPr>
      </p:cxnSp>
      <p:sp>
        <p:nvSpPr>
          <p:cNvPr id="9" name="TextBox 8">
            <a:extLst>
              <a:ext uri="{FF2B5EF4-FFF2-40B4-BE49-F238E27FC236}">
                <a16:creationId xmlns:a16="http://schemas.microsoft.com/office/drawing/2014/main" id="{DA8FF2EB-3F30-42D8-91DC-C77B02A86A62}"/>
              </a:ext>
            </a:extLst>
          </p:cNvPr>
          <p:cNvSpPr txBox="1"/>
          <p:nvPr/>
        </p:nvSpPr>
        <p:spPr>
          <a:xfrm>
            <a:off x="7044039" y="3423929"/>
            <a:ext cx="429606" cy="261610"/>
          </a:xfrm>
          <a:prstGeom prst="rect">
            <a:avLst/>
          </a:prstGeom>
          <a:noFill/>
        </p:spPr>
        <p:txBody>
          <a:bodyPr wrap="square" rtlCol="0">
            <a:spAutoFit/>
          </a:bodyPr>
          <a:lstStyle/>
          <a:p>
            <a:r>
              <a:rPr lang="en-US" altLang="ko-KR" sz="1100" dirty="0">
                <a:latin typeface="Arial" panose="020B0604020202020204" pitchFamily="34" charset="0"/>
                <a:cs typeface="Arial" panose="020B0604020202020204" pitchFamily="34" charset="0"/>
              </a:rPr>
              <a:t>No</a:t>
            </a:r>
            <a:endParaRPr lang="ko-KR" altLang="en-US" sz="11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순서도: 판단 35">
                <a:extLst>
                  <a:ext uri="{FF2B5EF4-FFF2-40B4-BE49-F238E27FC236}">
                    <a16:creationId xmlns:a16="http://schemas.microsoft.com/office/drawing/2014/main" id="{7F7B405F-47C4-4690-B01E-FFC12EAA31EC}"/>
                  </a:ext>
                </a:extLst>
              </p:cNvPr>
              <p:cNvSpPr/>
              <p:nvPr/>
            </p:nvSpPr>
            <p:spPr bwMode="auto">
              <a:xfrm>
                <a:off x="6201015" y="3016213"/>
                <a:ext cx="1686049" cy="439384"/>
              </a:xfrm>
              <a:prstGeom prst="flowChartDecision">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ko-KR" sz="1400" b="1" i="1" u="none" strike="noStrike" cap="none" normalizeH="0" baseline="0" smtClean="0">
                          <a:ln>
                            <a:noFill/>
                          </a:ln>
                          <a:solidFill>
                            <a:schemeClr val="tx1"/>
                          </a:solidFill>
                          <a:effectLst/>
                          <a:latin typeface="Cambria Math" panose="02040503050406030204" pitchFamily="18" charset="0"/>
                        </a:rPr>
                        <m:t>𝒊</m:t>
                      </m:r>
                      <m:r>
                        <a:rPr kumimoji="0" lang="en-US" altLang="ko-KR" sz="1400" b="1" i="1" u="none" strike="noStrike" cap="none" normalizeH="0" baseline="0" smtClean="0">
                          <a:ln>
                            <a:noFill/>
                          </a:ln>
                          <a:solidFill>
                            <a:schemeClr val="tx1"/>
                          </a:solidFill>
                          <a:effectLst/>
                          <a:latin typeface="Cambria Math" panose="02040503050406030204" pitchFamily="18" charset="0"/>
                        </a:rPr>
                        <m:t>&lt;</m:t>
                      </m:r>
                      <m:sSub>
                        <m:sSubPr>
                          <m:ctrlPr>
                            <a:rPr kumimoji="0" lang="en-US" altLang="ko-KR" sz="1400" b="1" i="1" u="none" strike="noStrike" cap="none" normalizeH="0" baseline="0" smtClean="0">
                              <a:ln>
                                <a:noFill/>
                              </a:ln>
                              <a:solidFill>
                                <a:schemeClr val="tx1"/>
                              </a:solidFill>
                              <a:effectLst/>
                              <a:latin typeface="Cambria Math" panose="02040503050406030204" pitchFamily="18" charset="0"/>
                            </a:rPr>
                          </m:ctrlPr>
                        </m:sSubPr>
                        <m:e>
                          <m:r>
                            <a:rPr kumimoji="0" lang="en-US" altLang="ko-KR" sz="1400" b="1" i="1" u="none" strike="noStrike" cap="none" normalizeH="0" baseline="0" smtClean="0">
                              <a:ln>
                                <a:noFill/>
                              </a:ln>
                              <a:solidFill>
                                <a:schemeClr val="tx1"/>
                              </a:solidFill>
                              <a:effectLst/>
                              <a:latin typeface="Cambria Math" panose="02040503050406030204" pitchFamily="18" charset="0"/>
                            </a:rPr>
                            <m:t>𝒊</m:t>
                          </m:r>
                        </m:e>
                        <m:sub>
                          <m:r>
                            <a:rPr kumimoji="0" lang="en-US" altLang="ko-KR" sz="1400" b="1" i="1" u="none" strike="noStrike" cap="none" normalizeH="0" baseline="0" smtClean="0">
                              <a:ln>
                                <a:noFill/>
                              </a:ln>
                              <a:solidFill>
                                <a:schemeClr val="tx1"/>
                              </a:solidFill>
                              <a:effectLst/>
                              <a:latin typeface="Cambria Math" panose="02040503050406030204" pitchFamily="18" charset="0"/>
                            </a:rPr>
                            <m:t>𝒎𝒂𝒙</m:t>
                          </m:r>
                        </m:sub>
                      </m:sSub>
                      <m:r>
                        <a:rPr kumimoji="0" lang="en-US" altLang="ko-KR" sz="1400" b="1" i="1" u="none" strike="noStrike" cap="none" normalizeH="0" baseline="0" smtClean="0">
                          <a:ln>
                            <a:noFill/>
                          </a:ln>
                          <a:solidFill>
                            <a:schemeClr val="tx1"/>
                          </a:solidFill>
                          <a:effectLst/>
                          <a:latin typeface="Cambria Math" panose="02040503050406030204" pitchFamily="18" charset="0"/>
                        </a:rPr>
                        <m:t> ?</m:t>
                      </m:r>
                    </m:oMath>
                  </m:oMathPara>
                </a14:m>
                <a:endParaRPr kumimoji="0" lang="ko-KR" altLang="en-US" sz="1400" b="1" i="0" u="none" strike="noStrike" cap="none" normalizeH="0" baseline="0" dirty="0">
                  <a:ln>
                    <a:noFill/>
                  </a:ln>
                  <a:solidFill>
                    <a:schemeClr val="tx1"/>
                  </a:solidFill>
                  <a:effectLst/>
                  <a:latin typeface="Arial Narrow" pitchFamily="34" charset="0"/>
                </a:endParaRPr>
              </a:p>
            </p:txBody>
          </p:sp>
        </mc:Choice>
        <mc:Fallback xmlns="">
          <p:sp>
            <p:nvSpPr>
              <p:cNvPr id="10" name="순서도: 판단 35">
                <a:extLst>
                  <a:ext uri="{FF2B5EF4-FFF2-40B4-BE49-F238E27FC236}">
                    <a16:creationId xmlns:a16="http://schemas.microsoft.com/office/drawing/2014/main" id="{7F7B405F-47C4-4690-B01E-FFC12EAA31EC}"/>
                  </a:ext>
                </a:extLst>
              </p:cNvPr>
              <p:cNvSpPr>
                <a:spLocks noRot="1" noChangeAspect="1" noMove="1" noResize="1" noEditPoints="1" noAdjustHandles="1" noChangeArrowheads="1" noChangeShapeType="1" noTextEdit="1"/>
              </p:cNvSpPr>
              <p:nvPr/>
            </p:nvSpPr>
            <p:spPr bwMode="auto">
              <a:xfrm>
                <a:off x="6201015" y="3016213"/>
                <a:ext cx="1686049" cy="439384"/>
              </a:xfrm>
              <a:prstGeom prst="flowChartDecision">
                <a:avLst/>
              </a:prstGeom>
              <a:blipFill>
                <a:blip r:embed="rId4"/>
                <a:stretch>
                  <a:fillRect/>
                </a:stretch>
              </a:blipFill>
              <a:ln w="254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11" name="Rectangle 45">
            <a:extLst>
              <a:ext uri="{FF2B5EF4-FFF2-40B4-BE49-F238E27FC236}">
                <a16:creationId xmlns:a16="http://schemas.microsoft.com/office/drawing/2014/main" id="{BCE1B068-F841-4A05-BC8D-A940E29663E6}"/>
              </a:ext>
            </a:extLst>
          </p:cNvPr>
          <p:cNvSpPr/>
          <p:nvPr/>
        </p:nvSpPr>
        <p:spPr bwMode="auto">
          <a:xfrm>
            <a:off x="6201015" y="1821308"/>
            <a:ext cx="1686049" cy="370516"/>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Arial Narrow" pitchFamily="34" charset="0"/>
              </a:rPr>
              <a:t>Relocation</a:t>
            </a:r>
          </a:p>
        </p:txBody>
      </p:sp>
      <p:cxnSp>
        <p:nvCxnSpPr>
          <p:cNvPr id="12" name="직선 화살표 연결선 39">
            <a:extLst>
              <a:ext uri="{FF2B5EF4-FFF2-40B4-BE49-F238E27FC236}">
                <a16:creationId xmlns:a16="http://schemas.microsoft.com/office/drawing/2014/main" id="{A843C20E-7527-4C0B-B7CF-4A3FE12419EA}"/>
              </a:ext>
            </a:extLst>
          </p:cNvPr>
          <p:cNvCxnSpPr>
            <a:cxnSpLocks/>
          </p:cNvCxnSpPr>
          <p:nvPr/>
        </p:nvCxnSpPr>
        <p:spPr bwMode="auto">
          <a:xfrm>
            <a:off x="7044039" y="2191825"/>
            <a:ext cx="0" cy="227162"/>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3" name="Rectangle 45">
            <a:extLst>
              <a:ext uri="{FF2B5EF4-FFF2-40B4-BE49-F238E27FC236}">
                <a16:creationId xmlns:a16="http://schemas.microsoft.com/office/drawing/2014/main" id="{68038007-A796-47CC-9F78-D2C97D027A59}"/>
              </a:ext>
            </a:extLst>
          </p:cNvPr>
          <p:cNvSpPr/>
          <p:nvPr/>
        </p:nvSpPr>
        <p:spPr bwMode="auto">
          <a:xfrm>
            <a:off x="6201015" y="2418761"/>
            <a:ext cx="1686049" cy="370516"/>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latin typeface="Arial Narrow" pitchFamily="34" charset="0"/>
              </a:rPr>
              <a:t>Sizing, Vt/DB swapping</a:t>
            </a:r>
            <a:endParaRPr kumimoji="0" lang="en-US" sz="1400" b="1" i="0" u="none" strike="noStrike" cap="none" normalizeH="0" baseline="0" dirty="0">
              <a:ln>
                <a:noFill/>
              </a:ln>
              <a:effectLst/>
              <a:latin typeface="Arial Narrow" pitchFamily="34" charset="0"/>
            </a:endParaRPr>
          </a:p>
        </p:txBody>
      </p:sp>
      <p:cxnSp>
        <p:nvCxnSpPr>
          <p:cNvPr id="14" name="직선 화살표 연결선 39">
            <a:extLst>
              <a:ext uri="{FF2B5EF4-FFF2-40B4-BE49-F238E27FC236}">
                <a16:creationId xmlns:a16="http://schemas.microsoft.com/office/drawing/2014/main" id="{323C5FF0-CDA7-4634-A4B6-0BA1638FBF64}"/>
              </a:ext>
            </a:extLst>
          </p:cNvPr>
          <p:cNvCxnSpPr>
            <a:cxnSpLocks/>
            <a:stCxn id="13" idx="2"/>
            <a:endCxn id="10" idx="0"/>
          </p:cNvCxnSpPr>
          <p:nvPr/>
        </p:nvCxnSpPr>
        <p:spPr bwMode="auto">
          <a:xfrm>
            <a:off x="7044039" y="2789277"/>
            <a:ext cx="0" cy="226936"/>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5" name="Rectangle 45">
            <a:extLst>
              <a:ext uri="{FF2B5EF4-FFF2-40B4-BE49-F238E27FC236}">
                <a16:creationId xmlns:a16="http://schemas.microsoft.com/office/drawing/2014/main" id="{CFB13D64-7876-4723-B2FF-60048BE97EEF}"/>
              </a:ext>
            </a:extLst>
          </p:cNvPr>
          <p:cNvSpPr/>
          <p:nvPr/>
        </p:nvSpPr>
        <p:spPr bwMode="auto">
          <a:xfrm>
            <a:off x="6201015" y="3682533"/>
            <a:ext cx="1686049" cy="370516"/>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latin typeface="Arial Narrow" pitchFamily="34" charset="0"/>
              </a:rPr>
              <a:t>Incremental routing</a:t>
            </a:r>
            <a:endParaRPr kumimoji="0" lang="en-US" sz="1400" b="1" i="0" u="none" strike="noStrike" cap="none" normalizeH="0" baseline="0" dirty="0">
              <a:ln>
                <a:noFill/>
              </a:ln>
              <a:effectLst/>
              <a:latin typeface="Arial Narrow" pitchFamily="34" charset="0"/>
            </a:endParaRPr>
          </a:p>
        </p:txBody>
      </p:sp>
      <p:cxnSp>
        <p:nvCxnSpPr>
          <p:cNvPr id="16" name="직선 화살표 연결선 39">
            <a:extLst>
              <a:ext uri="{FF2B5EF4-FFF2-40B4-BE49-F238E27FC236}">
                <a16:creationId xmlns:a16="http://schemas.microsoft.com/office/drawing/2014/main" id="{F965D097-6D0C-481B-94AC-1E38F58BF423}"/>
              </a:ext>
            </a:extLst>
          </p:cNvPr>
          <p:cNvCxnSpPr>
            <a:cxnSpLocks/>
            <a:stCxn id="15" idx="2"/>
          </p:cNvCxnSpPr>
          <p:nvPr/>
        </p:nvCxnSpPr>
        <p:spPr bwMode="auto">
          <a:xfrm>
            <a:off x="7044039" y="4053050"/>
            <a:ext cx="0" cy="226936"/>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7" name="직선 화살표 연결선 39">
            <a:extLst>
              <a:ext uri="{FF2B5EF4-FFF2-40B4-BE49-F238E27FC236}">
                <a16:creationId xmlns:a16="http://schemas.microsoft.com/office/drawing/2014/main" id="{F13472EE-11B1-4199-BBC7-0C10699A5FE1}"/>
              </a:ext>
            </a:extLst>
          </p:cNvPr>
          <p:cNvCxnSpPr>
            <a:cxnSpLocks/>
            <a:stCxn id="10" idx="2"/>
            <a:endCxn id="15" idx="0"/>
          </p:cNvCxnSpPr>
          <p:nvPr/>
        </p:nvCxnSpPr>
        <p:spPr bwMode="auto">
          <a:xfrm>
            <a:off x="7044039" y="3455597"/>
            <a:ext cx="0" cy="226936"/>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8" name="Rectangle 45">
            <a:extLst>
              <a:ext uri="{FF2B5EF4-FFF2-40B4-BE49-F238E27FC236}">
                <a16:creationId xmlns:a16="http://schemas.microsoft.com/office/drawing/2014/main" id="{12DEB5FC-06A8-419E-BBB6-54752A9ABA9A}"/>
              </a:ext>
            </a:extLst>
          </p:cNvPr>
          <p:cNvSpPr/>
          <p:nvPr/>
        </p:nvSpPr>
        <p:spPr bwMode="auto">
          <a:xfrm>
            <a:off x="6201015" y="4279984"/>
            <a:ext cx="1686049" cy="466792"/>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Arial Narrow" pitchFamily="34" charset="0"/>
              </a:rPr>
              <a:t>Vt swapping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Arial Narrow" pitchFamily="34" charset="0"/>
              </a:rPr>
              <a:t>with fixed cell location </a:t>
            </a:r>
          </a:p>
        </p:txBody>
      </p:sp>
      <p:sp>
        <p:nvSpPr>
          <p:cNvPr id="19" name="TextBox 18">
            <a:extLst>
              <a:ext uri="{FF2B5EF4-FFF2-40B4-BE49-F238E27FC236}">
                <a16:creationId xmlns:a16="http://schemas.microsoft.com/office/drawing/2014/main" id="{8D545495-61E9-41D0-B2B6-31E5710115F2}"/>
              </a:ext>
            </a:extLst>
          </p:cNvPr>
          <p:cNvSpPr txBox="1"/>
          <p:nvPr/>
        </p:nvSpPr>
        <p:spPr>
          <a:xfrm>
            <a:off x="8131872" y="2993750"/>
            <a:ext cx="486862" cy="261610"/>
          </a:xfrm>
          <a:prstGeom prst="rect">
            <a:avLst/>
          </a:prstGeom>
          <a:noFill/>
        </p:spPr>
        <p:txBody>
          <a:bodyPr wrap="square" rtlCol="0">
            <a:spAutoFit/>
          </a:bodyPr>
          <a:lstStyle/>
          <a:p>
            <a:r>
              <a:rPr lang="en-US" altLang="ko-KR" sz="1100" dirty="0">
                <a:latin typeface="Arial" panose="020B0604020202020204" pitchFamily="34" charset="0"/>
                <a:cs typeface="Arial" panose="020B0604020202020204" pitchFamily="34" charset="0"/>
              </a:rPr>
              <a:t>Yes</a:t>
            </a:r>
            <a:endParaRPr lang="ko-KR" altLang="en-US" sz="1100" dirty="0">
              <a:latin typeface="Arial" panose="020B0604020202020204" pitchFamily="34" charset="0"/>
              <a:cs typeface="Arial" panose="020B0604020202020204" pitchFamily="34" charset="0"/>
            </a:endParaRPr>
          </a:p>
        </p:txBody>
      </p:sp>
      <p:sp>
        <p:nvSpPr>
          <p:cNvPr id="20" name="Left Brace 19">
            <a:extLst>
              <a:ext uri="{FF2B5EF4-FFF2-40B4-BE49-F238E27FC236}">
                <a16:creationId xmlns:a16="http://schemas.microsoft.com/office/drawing/2014/main" id="{B829A66F-FEBA-4262-8244-0B576C2BF564}"/>
              </a:ext>
            </a:extLst>
          </p:cNvPr>
          <p:cNvSpPr/>
          <p:nvPr/>
        </p:nvSpPr>
        <p:spPr bwMode="auto">
          <a:xfrm>
            <a:off x="5916794" y="1715424"/>
            <a:ext cx="203861" cy="1182186"/>
          </a:xfrm>
          <a:prstGeom prst="leftBrac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21" name="TextBox 20">
            <a:extLst>
              <a:ext uri="{FF2B5EF4-FFF2-40B4-BE49-F238E27FC236}">
                <a16:creationId xmlns:a16="http://schemas.microsoft.com/office/drawing/2014/main" id="{BD10B397-523A-426C-8BB4-B13B54365ED1}"/>
              </a:ext>
            </a:extLst>
          </p:cNvPr>
          <p:cNvSpPr txBox="1"/>
          <p:nvPr/>
        </p:nvSpPr>
        <p:spPr>
          <a:xfrm>
            <a:off x="4763979" y="2050249"/>
            <a:ext cx="1268528" cy="523220"/>
          </a:xfrm>
          <a:prstGeom prst="rect">
            <a:avLst/>
          </a:prstGeom>
          <a:noFill/>
        </p:spPr>
        <p:txBody>
          <a:bodyPr wrap="square" rtlCol="0">
            <a:spAutoFit/>
          </a:bodyPr>
          <a:lstStyle/>
          <a:p>
            <a:r>
              <a:rPr lang="en-US" sz="1400" dirty="0"/>
              <a:t>Leakage</a:t>
            </a:r>
          </a:p>
          <a:p>
            <a:r>
              <a:rPr lang="en-US" sz="1400" dirty="0"/>
              <a:t>Optimization</a:t>
            </a:r>
          </a:p>
        </p:txBody>
      </p:sp>
      <p:sp>
        <p:nvSpPr>
          <p:cNvPr id="22" name="Left Brace 21">
            <a:extLst>
              <a:ext uri="{FF2B5EF4-FFF2-40B4-BE49-F238E27FC236}">
                <a16:creationId xmlns:a16="http://schemas.microsoft.com/office/drawing/2014/main" id="{2210E3A7-E563-4DDC-BF65-F7AF8FC1F7F1}"/>
              </a:ext>
            </a:extLst>
          </p:cNvPr>
          <p:cNvSpPr/>
          <p:nvPr/>
        </p:nvSpPr>
        <p:spPr bwMode="auto">
          <a:xfrm>
            <a:off x="5885891" y="4253149"/>
            <a:ext cx="203860" cy="529367"/>
          </a:xfrm>
          <a:prstGeom prst="leftBrace">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23" name="TextBox 22">
            <a:extLst>
              <a:ext uri="{FF2B5EF4-FFF2-40B4-BE49-F238E27FC236}">
                <a16:creationId xmlns:a16="http://schemas.microsoft.com/office/drawing/2014/main" id="{9925DE30-52DD-48D0-96AF-F268806B20EA}"/>
              </a:ext>
            </a:extLst>
          </p:cNvPr>
          <p:cNvSpPr txBox="1"/>
          <p:nvPr/>
        </p:nvSpPr>
        <p:spPr>
          <a:xfrm>
            <a:off x="4972287" y="4259296"/>
            <a:ext cx="1105376" cy="523220"/>
          </a:xfrm>
          <a:prstGeom prst="rect">
            <a:avLst/>
          </a:prstGeom>
          <a:noFill/>
        </p:spPr>
        <p:txBody>
          <a:bodyPr wrap="square" rtlCol="0">
            <a:spAutoFit/>
          </a:bodyPr>
          <a:lstStyle/>
          <a:p>
            <a:r>
              <a:rPr lang="en-US" sz="1400" dirty="0"/>
              <a:t>Timing Recovery</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CA9DE5F-C25F-4BB3-9DCE-A14E679F6D4E}"/>
                  </a:ext>
                </a:extLst>
              </p:cNvPr>
              <p:cNvSpPr txBox="1"/>
              <p:nvPr/>
            </p:nvSpPr>
            <p:spPr>
              <a:xfrm>
                <a:off x="7892216" y="1272817"/>
                <a:ext cx="7972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oMath>
                  </m:oMathPara>
                </a14:m>
                <a:endParaRPr lang="en-US" sz="1400" dirty="0"/>
              </a:p>
            </p:txBody>
          </p:sp>
        </mc:Choice>
        <mc:Fallback xmlns="">
          <p:sp>
            <p:nvSpPr>
              <p:cNvPr id="24" name="TextBox 23">
                <a:extLst>
                  <a:ext uri="{FF2B5EF4-FFF2-40B4-BE49-F238E27FC236}">
                    <a16:creationId xmlns:a16="http://schemas.microsoft.com/office/drawing/2014/main" id="{BCA9DE5F-C25F-4BB3-9DCE-A14E679F6D4E}"/>
                  </a:ext>
                </a:extLst>
              </p:cNvPr>
              <p:cNvSpPr txBox="1">
                <a:spLocks noRot="1" noChangeAspect="1" noMove="1" noResize="1" noEditPoints="1" noAdjustHandles="1" noChangeArrowheads="1" noChangeShapeType="1" noTextEdit="1"/>
              </p:cNvSpPr>
              <p:nvPr/>
            </p:nvSpPr>
            <p:spPr>
              <a:xfrm>
                <a:off x="7892216" y="1272817"/>
                <a:ext cx="797296"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ACBD4BA-5437-42B3-996F-C177E424A05E}"/>
                  </a:ext>
                </a:extLst>
              </p:cNvPr>
              <p:cNvSpPr txBox="1"/>
              <p:nvPr/>
            </p:nvSpPr>
            <p:spPr>
              <a:xfrm>
                <a:off x="8166355" y="2305405"/>
                <a:ext cx="110583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oMath>
                  </m:oMathPara>
                </a14:m>
                <a:endParaRPr lang="en-US" sz="1400" dirty="0"/>
              </a:p>
            </p:txBody>
          </p:sp>
        </mc:Choice>
        <mc:Fallback xmlns="">
          <p:sp>
            <p:nvSpPr>
              <p:cNvPr id="25" name="TextBox 24">
                <a:extLst>
                  <a:ext uri="{FF2B5EF4-FFF2-40B4-BE49-F238E27FC236}">
                    <a16:creationId xmlns:a16="http://schemas.microsoft.com/office/drawing/2014/main" id="{9ACBD4BA-5437-42B3-996F-C177E424A05E}"/>
                  </a:ext>
                </a:extLst>
              </p:cNvPr>
              <p:cNvSpPr txBox="1">
                <a:spLocks noRot="1" noChangeAspect="1" noMove="1" noResize="1" noEditPoints="1" noAdjustHandles="1" noChangeArrowheads="1" noChangeShapeType="1" noTextEdit="1"/>
              </p:cNvSpPr>
              <p:nvPr/>
            </p:nvSpPr>
            <p:spPr>
              <a:xfrm>
                <a:off x="8166355" y="2305405"/>
                <a:ext cx="1105836" cy="307777"/>
              </a:xfrm>
              <a:prstGeom prst="rect">
                <a:avLst/>
              </a:prstGeom>
              <a:blipFill>
                <a:blip r:embed="rId6"/>
                <a:stretch>
                  <a:fillRect/>
                </a:stretch>
              </a:blipFill>
            </p:spPr>
            <p:txBody>
              <a:bodyPr/>
              <a:lstStyle/>
              <a:p>
                <a:r>
                  <a:rPr lang="en-US">
                    <a:noFill/>
                  </a:rPr>
                  <a:t> </a:t>
                </a:r>
              </a:p>
            </p:txBody>
          </p:sp>
        </mc:Fallback>
      </mc:AlternateContent>
      <p:cxnSp>
        <p:nvCxnSpPr>
          <p:cNvPr id="26" name="직선 화살표 연결선 39">
            <a:extLst>
              <a:ext uri="{FF2B5EF4-FFF2-40B4-BE49-F238E27FC236}">
                <a16:creationId xmlns:a16="http://schemas.microsoft.com/office/drawing/2014/main" id="{2747E6C4-46DD-4944-8644-43EB5065C346}"/>
              </a:ext>
            </a:extLst>
          </p:cNvPr>
          <p:cNvCxnSpPr>
            <a:cxnSpLocks/>
          </p:cNvCxnSpPr>
          <p:nvPr/>
        </p:nvCxnSpPr>
        <p:spPr bwMode="auto">
          <a:xfrm>
            <a:off x="7049980" y="4746776"/>
            <a:ext cx="0" cy="226936"/>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7" name="Rectangle 45">
            <a:extLst>
              <a:ext uri="{FF2B5EF4-FFF2-40B4-BE49-F238E27FC236}">
                <a16:creationId xmlns:a16="http://schemas.microsoft.com/office/drawing/2014/main" id="{DD787F91-96EA-4E97-A81E-DBCF70097F71}"/>
              </a:ext>
            </a:extLst>
          </p:cNvPr>
          <p:cNvSpPr/>
          <p:nvPr/>
        </p:nvSpPr>
        <p:spPr bwMode="auto">
          <a:xfrm>
            <a:off x="6206955" y="4973712"/>
            <a:ext cx="1686049" cy="370516"/>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Arial Narrow" pitchFamily="34" charset="0"/>
              </a:rPr>
              <a:t>An optimized design</a:t>
            </a:r>
          </a:p>
        </p:txBody>
      </p:sp>
      <p:sp>
        <p:nvSpPr>
          <p:cNvPr id="28" name="Rectangle 27">
            <a:extLst>
              <a:ext uri="{FF2B5EF4-FFF2-40B4-BE49-F238E27FC236}">
                <a16:creationId xmlns:a16="http://schemas.microsoft.com/office/drawing/2014/main" id="{54605BB1-49DF-41B2-8D49-E19FBAA4F175}"/>
              </a:ext>
            </a:extLst>
          </p:cNvPr>
          <p:cNvSpPr/>
          <p:nvPr/>
        </p:nvSpPr>
        <p:spPr bwMode="auto">
          <a:xfrm>
            <a:off x="6143292" y="1751634"/>
            <a:ext cx="1801493" cy="1869751"/>
          </a:xfrm>
          <a:prstGeom prst="rect">
            <a:avLst/>
          </a:prstGeom>
          <a:noFill/>
          <a:ln w="254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29" name="Rectangle 28">
            <a:extLst>
              <a:ext uri="{FF2B5EF4-FFF2-40B4-BE49-F238E27FC236}">
                <a16:creationId xmlns:a16="http://schemas.microsoft.com/office/drawing/2014/main" id="{8CA0D7B3-6B92-4D93-B102-AAEF6C881713}"/>
              </a:ext>
            </a:extLst>
          </p:cNvPr>
          <p:cNvSpPr/>
          <p:nvPr/>
        </p:nvSpPr>
        <p:spPr bwMode="auto">
          <a:xfrm>
            <a:off x="8221389" y="5064094"/>
            <a:ext cx="254630" cy="166292"/>
          </a:xfrm>
          <a:prstGeom prst="rect">
            <a:avLst/>
          </a:prstGeom>
          <a:noFill/>
          <a:ln w="254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30" name="TextBox 29">
            <a:extLst>
              <a:ext uri="{FF2B5EF4-FFF2-40B4-BE49-F238E27FC236}">
                <a16:creationId xmlns:a16="http://schemas.microsoft.com/office/drawing/2014/main" id="{3ECAB6B8-A627-4432-BC7D-81FDB4C1D80F}"/>
              </a:ext>
            </a:extLst>
          </p:cNvPr>
          <p:cNvSpPr txBox="1"/>
          <p:nvPr/>
        </p:nvSpPr>
        <p:spPr>
          <a:xfrm>
            <a:off x="8476018" y="5033657"/>
            <a:ext cx="796173" cy="261610"/>
          </a:xfrm>
          <a:prstGeom prst="rect">
            <a:avLst/>
          </a:prstGeom>
          <a:noFill/>
        </p:spPr>
        <p:txBody>
          <a:bodyPr wrap="square" rtlCol="0">
            <a:spAutoFit/>
          </a:bodyPr>
          <a:lstStyle/>
          <a:p>
            <a:r>
              <a:rPr lang="en-US" sz="1100" dirty="0"/>
              <a:t>Our flow</a:t>
            </a:r>
          </a:p>
        </p:txBody>
      </p:sp>
    </p:spTree>
    <p:extLst>
      <p:ext uri="{BB962C8B-B14F-4D97-AF65-F5344CB8AC3E}">
        <p14:creationId xmlns:p14="http://schemas.microsoft.com/office/powerpoint/2010/main" val="3045861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
                                            <p:txEl>
                                              <p:pRg st="5" end="5"/>
                                            </p:txEl>
                                          </p:spTgt>
                                        </p:tgtEl>
                                        <p:attrNameLst>
                                          <p:attrName>style.visibility</p:attrName>
                                        </p:attrNameLst>
                                      </p:cBhvr>
                                      <p:to>
                                        <p:strVal val="visible"/>
                                      </p:to>
                                    </p:set>
                                    <p:animEffect transition="in" filter="fade">
                                      <p:cBhvr>
                                        <p:cTn id="74" dur="500"/>
                                        <p:tgtEl>
                                          <p:spTgt spid="2">
                                            <p:txEl>
                                              <p:pRg st="5" end="5"/>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par>
                                <p:cTn id="78" presetID="10" presetClass="entr" presetSubtype="0" fill="hold" nodeType="withEffect">
                                  <p:stCondLst>
                                    <p:cond delay="0"/>
                                  </p:stCondLst>
                                  <p:childTnLst>
                                    <p:set>
                                      <p:cBhvr>
                                        <p:cTn id="79" dur="1" fill="hold">
                                          <p:stCondLst>
                                            <p:cond delay="0"/>
                                          </p:stCondLst>
                                        </p:cTn>
                                        <p:tgtEl>
                                          <p:spTgt spid="2">
                                            <p:txEl>
                                              <p:pRg st="6" end="6"/>
                                            </p:txEl>
                                          </p:spTgt>
                                        </p:tgtEl>
                                        <p:attrNameLst>
                                          <p:attrName>style.visibility</p:attrName>
                                        </p:attrNameLst>
                                      </p:cBhvr>
                                      <p:to>
                                        <p:strVal val="visible"/>
                                      </p:to>
                                    </p:set>
                                    <p:animEffect transition="in" filter="fade">
                                      <p:cBhvr>
                                        <p:cTn id="80" dur="500"/>
                                        <p:tgtEl>
                                          <p:spTgt spid="2">
                                            <p:txEl>
                                              <p:pRg st="6" end="6"/>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
                                            <p:txEl>
                                              <p:pRg st="7" end="7"/>
                                            </p:txEl>
                                          </p:spTgt>
                                        </p:tgtEl>
                                        <p:attrNameLst>
                                          <p:attrName>style.visibility</p:attrName>
                                        </p:attrNameLst>
                                      </p:cBhvr>
                                      <p:to>
                                        <p:strVal val="visible"/>
                                      </p:to>
                                    </p:set>
                                    <p:animEffect transition="in" filter="fade">
                                      <p:cBhvr>
                                        <p:cTn id="97" dur="500"/>
                                        <p:tgtEl>
                                          <p:spTgt spid="2">
                                            <p:txEl>
                                              <p:pRg st="7" end="7"/>
                                            </p:txEl>
                                          </p:spTgt>
                                        </p:tgtEl>
                                      </p:cBhvr>
                                    </p:animEffect>
                                  </p:childTnLst>
                                </p:cTn>
                              </p:par>
                              <p:par>
                                <p:cTn id="98" presetID="10" presetClass="entr" presetSubtype="0" fill="hold" nodeType="withEffect">
                                  <p:stCondLst>
                                    <p:cond delay="0"/>
                                  </p:stCondLst>
                                  <p:childTnLst>
                                    <p:set>
                                      <p:cBhvr>
                                        <p:cTn id="99" dur="1" fill="hold">
                                          <p:stCondLst>
                                            <p:cond delay="0"/>
                                          </p:stCondLst>
                                        </p:cTn>
                                        <p:tgtEl>
                                          <p:spTgt spid="2">
                                            <p:txEl>
                                              <p:pRg st="8" end="8"/>
                                            </p:txEl>
                                          </p:spTgt>
                                        </p:tgtEl>
                                        <p:attrNameLst>
                                          <p:attrName>style.visibility</p:attrName>
                                        </p:attrNameLst>
                                      </p:cBhvr>
                                      <p:to>
                                        <p:strVal val="visible"/>
                                      </p:to>
                                    </p:set>
                                    <p:animEffect transition="in" filter="fade">
                                      <p:cBhvr>
                                        <p:cTn id="100" dur="500"/>
                                        <p:tgtEl>
                                          <p:spTgt spid="2">
                                            <p:txEl>
                                              <p:pRg st="8" end="8"/>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par>
                                <p:cTn id="104" presetID="10" presetClass="entr" presetSubtype="0" fill="hold"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1" grpId="0" animBg="1"/>
      <p:bldP spid="13" grpId="0" animBg="1"/>
      <p:bldP spid="15" grpId="0" animBg="1"/>
      <p:bldP spid="18" grpId="0" animBg="1"/>
      <p:bldP spid="19" grpId="0"/>
      <p:bldP spid="20" grpId="0" animBg="1"/>
      <p:bldP spid="21" grpId="0"/>
      <p:bldP spid="22" grpId="0" animBg="1"/>
      <p:bldP spid="23" grpId="0"/>
      <p:bldP spid="24" grpId="0"/>
      <p:bldP spid="25" grpId="0"/>
      <p:bldP spid="27" grpId="0" animBg="1"/>
      <p:bldP spid="28" grpId="0" animBg="1"/>
      <p:bldP spid="29"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50A54743-4555-4E79-9561-49769ADE4746}"/>
              </a:ext>
            </a:extLst>
          </p:cNvPr>
          <p:cNvPicPr>
            <a:picLocks noChangeAspect="1"/>
          </p:cNvPicPr>
          <p:nvPr/>
        </p:nvPicPr>
        <p:blipFill>
          <a:blip r:embed="rId3"/>
          <a:stretch>
            <a:fillRect/>
          </a:stretch>
        </p:blipFill>
        <p:spPr>
          <a:xfrm>
            <a:off x="4416685" y="5197330"/>
            <a:ext cx="4682182" cy="1440200"/>
          </a:xfrm>
          <a:prstGeom prst="rect">
            <a:avLst/>
          </a:prstGeom>
        </p:spPr>
      </p:pic>
      <p:sp>
        <p:nvSpPr>
          <p:cNvPr id="3" name="Title 2">
            <a:extLst>
              <a:ext uri="{FF2B5EF4-FFF2-40B4-BE49-F238E27FC236}">
                <a16:creationId xmlns:a16="http://schemas.microsoft.com/office/drawing/2014/main" id="{7FBE2BF0-3CEC-450E-B1B9-18593B7225B3}"/>
              </a:ext>
            </a:extLst>
          </p:cNvPr>
          <p:cNvSpPr>
            <a:spLocks noGrp="1"/>
          </p:cNvSpPr>
          <p:nvPr>
            <p:ph type="title"/>
          </p:nvPr>
        </p:nvSpPr>
        <p:spPr/>
        <p:txBody>
          <a:bodyPr/>
          <a:lstStyle/>
          <a:p>
            <a:r>
              <a:rPr lang="en-US" dirty="0"/>
              <a:t>2</a:t>
            </a:r>
            <a:r>
              <a:rPr lang="en-US" baseline="30000" dirty="0"/>
              <a:t>nd</a:t>
            </a:r>
            <a:r>
              <a:rPr lang="en-US" dirty="0"/>
              <a:t> DB-Aware Relocation</a:t>
            </a:r>
            <a:r>
              <a:rPr lang="en-US" sz="2400" dirty="0">
                <a:solidFill>
                  <a:srgbClr val="00B0F0"/>
                </a:solidFill>
              </a:rPr>
              <a:t>          Algorithm 1 in paper</a:t>
            </a:r>
            <a:endParaRPr lang="en-US" dirty="0"/>
          </a:p>
        </p:txBody>
      </p:sp>
      <p:sp>
        <p:nvSpPr>
          <p:cNvPr id="33" name="Rectangle 32">
            <a:extLst>
              <a:ext uri="{FF2B5EF4-FFF2-40B4-BE49-F238E27FC236}">
                <a16:creationId xmlns:a16="http://schemas.microsoft.com/office/drawing/2014/main" id="{BC0DC2FA-891E-459F-A9D8-B6539330E22C}"/>
              </a:ext>
            </a:extLst>
          </p:cNvPr>
          <p:cNvSpPr/>
          <p:nvPr/>
        </p:nvSpPr>
        <p:spPr bwMode="auto">
          <a:xfrm>
            <a:off x="472138" y="4233144"/>
            <a:ext cx="3236034" cy="531936"/>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schemeClr val="tx1"/>
                </a:solidFill>
                <a:latin typeface="Calibri" panose="020F0502020204030204" pitchFamily="34" charset="0"/>
                <a:cs typeface="Arial" pitchFamily="34" charset="0"/>
              </a:rPr>
              <a:t>Pick best move </a:t>
            </a:r>
          </a:p>
          <a:p>
            <a:pPr algn="ctr" defTabSz="914400" eaLnBrk="0" fontAlgn="base" hangingPunct="0">
              <a:spcBef>
                <a:spcPct val="0"/>
              </a:spcBef>
              <a:spcAft>
                <a:spcPct val="0"/>
              </a:spcAft>
            </a:pPr>
            <a:r>
              <a:rPr lang="en-US" dirty="0">
                <a:solidFill>
                  <a:schemeClr val="tx1"/>
                </a:solidFill>
                <a:latin typeface="Calibri" panose="020F0502020204030204" pitchFamily="34" charset="0"/>
                <a:cs typeface="Arial" pitchFamily="34" charset="0"/>
              </a:rPr>
              <a:t>and commit</a:t>
            </a:r>
          </a:p>
        </p:txBody>
      </p:sp>
      <p:sp>
        <p:nvSpPr>
          <p:cNvPr id="38" name="Flowchart: Decision 37">
            <a:extLst>
              <a:ext uri="{FF2B5EF4-FFF2-40B4-BE49-F238E27FC236}">
                <a16:creationId xmlns:a16="http://schemas.microsoft.com/office/drawing/2014/main" id="{4FA809C7-71CC-42A4-9C77-EC64F35AB386}"/>
              </a:ext>
            </a:extLst>
          </p:cNvPr>
          <p:cNvSpPr/>
          <p:nvPr/>
        </p:nvSpPr>
        <p:spPr>
          <a:xfrm>
            <a:off x="501625" y="5548097"/>
            <a:ext cx="3176735" cy="369333"/>
          </a:xfrm>
          <a:prstGeom prst="flowChartDecisi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tx1"/>
                </a:solidFill>
                <a:latin typeface="Calibri" panose="020F0502020204030204" pitchFamily="34" charset="0"/>
                <a:cs typeface="Arial" pitchFamily="34" charset="0"/>
              </a:rPr>
              <a:t>TNS degrades?</a:t>
            </a:r>
          </a:p>
        </p:txBody>
      </p:sp>
      <p:sp>
        <p:nvSpPr>
          <p:cNvPr id="39" name="TextBox 38">
            <a:extLst>
              <a:ext uri="{FF2B5EF4-FFF2-40B4-BE49-F238E27FC236}">
                <a16:creationId xmlns:a16="http://schemas.microsoft.com/office/drawing/2014/main" id="{8155FEFC-4912-47AF-AD36-31A93009B785}"/>
              </a:ext>
            </a:extLst>
          </p:cNvPr>
          <p:cNvSpPr txBox="1"/>
          <p:nvPr/>
        </p:nvSpPr>
        <p:spPr>
          <a:xfrm>
            <a:off x="325578" y="5420678"/>
            <a:ext cx="317716" cy="338554"/>
          </a:xfrm>
          <a:prstGeom prst="rect">
            <a:avLst/>
          </a:prstGeom>
          <a:noFill/>
        </p:spPr>
        <p:txBody>
          <a:bodyPr wrap="none" rtlCol="0">
            <a:spAutoFit/>
          </a:bodyPr>
          <a:lstStyle/>
          <a:p>
            <a:r>
              <a:rPr lang="en-US" sz="1600" dirty="0">
                <a:latin typeface="Calibri" panose="020F0502020204030204" pitchFamily="34" charset="0"/>
              </a:rPr>
              <a:t>N</a:t>
            </a:r>
          </a:p>
        </p:txBody>
      </p:sp>
      <p:sp>
        <p:nvSpPr>
          <p:cNvPr id="40" name="TextBox 39">
            <a:extLst>
              <a:ext uri="{FF2B5EF4-FFF2-40B4-BE49-F238E27FC236}">
                <a16:creationId xmlns:a16="http://schemas.microsoft.com/office/drawing/2014/main" id="{C573221F-79DD-479E-858D-A21EEE25BFC6}"/>
              </a:ext>
            </a:extLst>
          </p:cNvPr>
          <p:cNvSpPr txBox="1"/>
          <p:nvPr/>
        </p:nvSpPr>
        <p:spPr>
          <a:xfrm>
            <a:off x="2219726" y="5837442"/>
            <a:ext cx="271872" cy="338554"/>
          </a:xfrm>
          <a:prstGeom prst="rect">
            <a:avLst/>
          </a:prstGeom>
          <a:noFill/>
        </p:spPr>
        <p:txBody>
          <a:bodyPr wrap="square" rtlCol="0">
            <a:spAutoFit/>
          </a:bodyPr>
          <a:lstStyle/>
          <a:p>
            <a:r>
              <a:rPr lang="en-US" sz="1600" dirty="0">
                <a:latin typeface="Calibri" panose="020F0502020204030204" pitchFamily="34" charset="0"/>
              </a:rPr>
              <a:t>Y</a:t>
            </a:r>
          </a:p>
        </p:txBody>
      </p:sp>
      <p:sp>
        <p:nvSpPr>
          <p:cNvPr id="47" name="Flowchart: Decision 46">
            <a:extLst>
              <a:ext uri="{FF2B5EF4-FFF2-40B4-BE49-F238E27FC236}">
                <a16:creationId xmlns:a16="http://schemas.microsoft.com/office/drawing/2014/main" id="{64C9C1AC-7FEE-41E4-9082-09D158EC9149}"/>
              </a:ext>
            </a:extLst>
          </p:cNvPr>
          <p:cNvSpPr/>
          <p:nvPr/>
        </p:nvSpPr>
        <p:spPr>
          <a:xfrm>
            <a:off x="498345" y="3625288"/>
            <a:ext cx="3176735" cy="398070"/>
          </a:xfrm>
          <a:prstGeom prst="flowChartDecisi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tx1"/>
                </a:solidFill>
                <a:latin typeface="Calibri" panose="020F0502020204030204" pitchFamily="34" charset="0"/>
                <a:cs typeface="Arial" pitchFamily="34" charset="0"/>
              </a:rPr>
              <a:t>Candidates ≠ </a:t>
            </a:r>
            <a:r>
              <a:rPr lang="el-GR" dirty="0">
                <a:solidFill>
                  <a:schemeClr val="tx1"/>
                </a:solidFill>
                <a:latin typeface="Calibri" panose="020F0502020204030204" pitchFamily="34" charset="0"/>
                <a:cs typeface="Arial" pitchFamily="34" charset="0"/>
              </a:rPr>
              <a:t>φ</a:t>
            </a:r>
            <a:endParaRPr lang="en-US" dirty="0">
              <a:solidFill>
                <a:schemeClr val="tx1"/>
              </a:solidFill>
              <a:latin typeface="Calibri" panose="020F0502020204030204" pitchFamily="34" charset="0"/>
              <a:cs typeface="Arial" pitchFamily="34" charset="0"/>
            </a:endParaRPr>
          </a:p>
        </p:txBody>
      </p:sp>
      <p:sp>
        <p:nvSpPr>
          <p:cNvPr id="50" name="TextBox 49">
            <a:extLst>
              <a:ext uri="{FF2B5EF4-FFF2-40B4-BE49-F238E27FC236}">
                <a16:creationId xmlns:a16="http://schemas.microsoft.com/office/drawing/2014/main" id="{9CB09889-4EBC-4ACC-8146-F105A513E7F0}"/>
              </a:ext>
            </a:extLst>
          </p:cNvPr>
          <p:cNvSpPr txBox="1"/>
          <p:nvPr/>
        </p:nvSpPr>
        <p:spPr>
          <a:xfrm>
            <a:off x="3633003" y="3472262"/>
            <a:ext cx="317716" cy="338554"/>
          </a:xfrm>
          <a:prstGeom prst="rect">
            <a:avLst/>
          </a:prstGeom>
          <a:noFill/>
        </p:spPr>
        <p:txBody>
          <a:bodyPr wrap="none" rtlCol="0">
            <a:spAutoFit/>
          </a:bodyPr>
          <a:lstStyle/>
          <a:p>
            <a:r>
              <a:rPr lang="en-US" sz="1600" dirty="0">
                <a:latin typeface="Calibri" panose="020F0502020204030204" pitchFamily="34" charset="0"/>
              </a:rPr>
              <a:t>N</a:t>
            </a:r>
          </a:p>
        </p:txBody>
      </p:sp>
      <p:sp>
        <p:nvSpPr>
          <p:cNvPr id="52" name="TextBox 51">
            <a:extLst>
              <a:ext uri="{FF2B5EF4-FFF2-40B4-BE49-F238E27FC236}">
                <a16:creationId xmlns:a16="http://schemas.microsoft.com/office/drawing/2014/main" id="{D08AF6C9-EB5B-4BB0-9BB4-04E6B3FFBF54}"/>
              </a:ext>
            </a:extLst>
          </p:cNvPr>
          <p:cNvSpPr txBox="1"/>
          <p:nvPr/>
        </p:nvSpPr>
        <p:spPr>
          <a:xfrm>
            <a:off x="3792202" y="2956056"/>
            <a:ext cx="686406" cy="369332"/>
          </a:xfrm>
          <a:prstGeom prst="rect">
            <a:avLst/>
          </a:prstGeom>
          <a:noFill/>
        </p:spPr>
        <p:txBody>
          <a:bodyPr wrap="none" rtlCol="0">
            <a:spAutoFit/>
          </a:bodyPr>
          <a:lstStyle/>
          <a:p>
            <a:r>
              <a:rPr lang="en-US" dirty="0">
                <a:latin typeface="Calibri" panose="020F0502020204030204" pitchFamily="34" charset="0"/>
              </a:rPr>
              <a:t>Done</a:t>
            </a:r>
          </a:p>
        </p:txBody>
      </p:sp>
      <p:cxnSp>
        <p:nvCxnSpPr>
          <p:cNvPr id="53" name="Straight Arrow Connector 52">
            <a:extLst>
              <a:ext uri="{FF2B5EF4-FFF2-40B4-BE49-F238E27FC236}">
                <a16:creationId xmlns:a16="http://schemas.microsoft.com/office/drawing/2014/main" id="{AC3A05EF-8FEA-47BC-A94C-8537E808431B}"/>
              </a:ext>
            </a:extLst>
          </p:cNvPr>
          <p:cNvCxnSpPr>
            <a:cxnSpLocks/>
            <a:endCxn id="62" idx="0"/>
          </p:cNvCxnSpPr>
          <p:nvPr/>
        </p:nvCxnSpPr>
        <p:spPr bwMode="auto">
          <a:xfrm>
            <a:off x="2087111" y="1266942"/>
            <a:ext cx="10820" cy="27280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56" name="Rectangle 55">
            <a:extLst>
              <a:ext uri="{FF2B5EF4-FFF2-40B4-BE49-F238E27FC236}">
                <a16:creationId xmlns:a16="http://schemas.microsoft.com/office/drawing/2014/main" id="{02184C43-F7F4-46AD-BF03-F356E53DA228}"/>
              </a:ext>
            </a:extLst>
          </p:cNvPr>
          <p:cNvSpPr/>
          <p:nvPr/>
        </p:nvSpPr>
        <p:spPr bwMode="auto">
          <a:xfrm>
            <a:off x="462090" y="4956131"/>
            <a:ext cx="3255802" cy="394129"/>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latin typeface="Calibri" panose="020F0502020204030204" pitchFamily="34" charset="0"/>
                <a:cs typeface="Arial" pitchFamily="34" charset="0"/>
              </a:rPr>
              <a:t>Remove move from candidate list</a:t>
            </a:r>
          </a:p>
        </p:txBody>
      </p:sp>
      <p:cxnSp>
        <p:nvCxnSpPr>
          <p:cNvPr id="57" name="Straight Arrow Connector 56">
            <a:extLst>
              <a:ext uri="{FF2B5EF4-FFF2-40B4-BE49-F238E27FC236}">
                <a16:creationId xmlns:a16="http://schemas.microsoft.com/office/drawing/2014/main" id="{D3486FA0-2B54-4404-9AFE-08E08E53BBC6}"/>
              </a:ext>
            </a:extLst>
          </p:cNvPr>
          <p:cNvCxnSpPr>
            <a:cxnSpLocks/>
            <a:stCxn id="33" idx="2"/>
            <a:endCxn id="56" idx="0"/>
          </p:cNvCxnSpPr>
          <p:nvPr/>
        </p:nvCxnSpPr>
        <p:spPr bwMode="auto">
          <a:xfrm flipH="1">
            <a:off x="2089991" y="4765080"/>
            <a:ext cx="164" cy="19105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58" name="Straight Arrow Connector 57">
            <a:extLst>
              <a:ext uri="{FF2B5EF4-FFF2-40B4-BE49-F238E27FC236}">
                <a16:creationId xmlns:a16="http://schemas.microsoft.com/office/drawing/2014/main" id="{E2D916C8-EBCA-403E-833B-0688B7CB7813}"/>
              </a:ext>
            </a:extLst>
          </p:cNvPr>
          <p:cNvCxnSpPr>
            <a:cxnSpLocks/>
            <a:stCxn id="56" idx="2"/>
            <a:endCxn id="38" idx="0"/>
          </p:cNvCxnSpPr>
          <p:nvPr/>
        </p:nvCxnSpPr>
        <p:spPr bwMode="auto">
          <a:xfrm>
            <a:off x="2089991" y="5350260"/>
            <a:ext cx="2" cy="19783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59" name="TextBox 58">
            <a:extLst>
              <a:ext uri="{FF2B5EF4-FFF2-40B4-BE49-F238E27FC236}">
                <a16:creationId xmlns:a16="http://schemas.microsoft.com/office/drawing/2014/main" id="{B7CC6F14-EC01-418F-ABE5-C995096715A3}"/>
              </a:ext>
            </a:extLst>
          </p:cNvPr>
          <p:cNvSpPr txBox="1"/>
          <p:nvPr/>
        </p:nvSpPr>
        <p:spPr>
          <a:xfrm>
            <a:off x="934147" y="866832"/>
            <a:ext cx="2417778" cy="369332"/>
          </a:xfrm>
          <a:prstGeom prst="rect">
            <a:avLst/>
          </a:prstGeom>
          <a:noFill/>
        </p:spPr>
        <p:txBody>
          <a:bodyPr wrap="none" rtlCol="0">
            <a:spAutoFit/>
          </a:bodyPr>
          <a:lstStyle/>
          <a:p>
            <a:r>
              <a:rPr lang="en-US" dirty="0">
                <a:latin typeface="Calibri" panose="020F0502020204030204" pitchFamily="34" charset="0"/>
              </a:rPr>
              <a:t>Cell list (Combinational)</a:t>
            </a:r>
          </a:p>
        </p:txBody>
      </p:sp>
      <p:sp>
        <p:nvSpPr>
          <p:cNvPr id="62" name="Rectangle 61">
            <a:extLst>
              <a:ext uri="{FF2B5EF4-FFF2-40B4-BE49-F238E27FC236}">
                <a16:creationId xmlns:a16="http://schemas.microsoft.com/office/drawing/2014/main" id="{8800043C-E35A-4A7C-8FD7-663727AE4231}"/>
              </a:ext>
            </a:extLst>
          </p:cNvPr>
          <p:cNvSpPr/>
          <p:nvPr/>
        </p:nvSpPr>
        <p:spPr bwMode="auto">
          <a:xfrm>
            <a:off x="475966" y="1539749"/>
            <a:ext cx="3243930" cy="448986"/>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schemeClr val="tx1"/>
                </a:solidFill>
                <a:latin typeface="Calibri" panose="020F0502020204030204" pitchFamily="34" charset="0"/>
                <a:cs typeface="Arial" pitchFamily="34" charset="0"/>
              </a:rPr>
              <a:t>Find best candidate move</a:t>
            </a:r>
            <a:endParaRPr lang="en-US" baseline="-25000" dirty="0">
              <a:solidFill>
                <a:schemeClr val="tx1"/>
              </a:solidFill>
              <a:latin typeface="Calibri" panose="020F0502020204030204" pitchFamily="34" charset="0"/>
              <a:cs typeface="Arial" pitchFamily="34" charset="0"/>
            </a:endParaRPr>
          </a:p>
        </p:txBody>
      </p:sp>
      <p:cxnSp>
        <p:nvCxnSpPr>
          <p:cNvPr id="96" name="Elbow Connector 41">
            <a:extLst>
              <a:ext uri="{FF2B5EF4-FFF2-40B4-BE49-F238E27FC236}">
                <a16:creationId xmlns:a16="http://schemas.microsoft.com/office/drawing/2014/main" id="{D22CD48B-DC72-4B2D-B56F-8270FDCF457D}"/>
              </a:ext>
            </a:extLst>
          </p:cNvPr>
          <p:cNvCxnSpPr>
            <a:cxnSpLocks/>
            <a:stCxn id="47" idx="3"/>
            <a:endCxn id="52" idx="2"/>
          </p:cNvCxnSpPr>
          <p:nvPr/>
        </p:nvCxnSpPr>
        <p:spPr bwMode="auto">
          <a:xfrm flipV="1">
            <a:off x="3675080" y="3325388"/>
            <a:ext cx="460325" cy="498935"/>
          </a:xfrm>
          <a:prstGeom prst="bentConnector2">
            <a:avLst/>
          </a:prstGeom>
          <a:solidFill>
            <a:schemeClr val="accent1"/>
          </a:solidFill>
          <a:ln w="25400" cap="flat" cmpd="sng" algn="ctr">
            <a:solidFill>
              <a:schemeClr val="tx1"/>
            </a:solidFill>
            <a:prstDash val="solid"/>
            <a:round/>
            <a:headEnd type="none" w="med" len="med"/>
            <a:tailEnd type="arrow"/>
          </a:ln>
          <a:effectLst/>
        </p:spPr>
      </p:cxnSp>
      <p:cxnSp>
        <p:nvCxnSpPr>
          <p:cNvPr id="117" name="Straight Arrow Connector 116">
            <a:extLst>
              <a:ext uri="{FF2B5EF4-FFF2-40B4-BE49-F238E27FC236}">
                <a16:creationId xmlns:a16="http://schemas.microsoft.com/office/drawing/2014/main" id="{BDC4A925-C892-454A-9AB5-921BF970B31B}"/>
              </a:ext>
            </a:extLst>
          </p:cNvPr>
          <p:cNvCxnSpPr>
            <a:cxnSpLocks/>
            <a:stCxn id="62" idx="2"/>
            <a:endCxn id="80" idx="0"/>
          </p:cNvCxnSpPr>
          <p:nvPr/>
        </p:nvCxnSpPr>
        <p:spPr bwMode="auto">
          <a:xfrm flipH="1">
            <a:off x="2085345" y="1988735"/>
            <a:ext cx="12586" cy="31702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73" name="Flowchart: Decision 72">
            <a:extLst>
              <a:ext uri="{FF2B5EF4-FFF2-40B4-BE49-F238E27FC236}">
                <a16:creationId xmlns:a16="http://schemas.microsoft.com/office/drawing/2014/main" id="{A9202865-813E-412A-A31A-A3A16FC3E312}"/>
              </a:ext>
            </a:extLst>
          </p:cNvPr>
          <p:cNvSpPr/>
          <p:nvPr/>
        </p:nvSpPr>
        <p:spPr>
          <a:xfrm>
            <a:off x="491575" y="2964586"/>
            <a:ext cx="3176735" cy="437643"/>
          </a:xfrm>
          <a:prstGeom prst="flowChartDecisi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tx1"/>
                </a:solidFill>
                <a:latin typeface="Calibri" panose="020F0502020204030204" pitchFamily="34" charset="0"/>
                <a:cs typeface="Arial" pitchFamily="34" charset="0"/>
              </a:rPr>
              <a:t>Cell list ≠ </a:t>
            </a:r>
            <a:r>
              <a:rPr lang="el-GR" dirty="0">
                <a:solidFill>
                  <a:schemeClr val="tx1"/>
                </a:solidFill>
                <a:latin typeface="Calibri" panose="020F0502020204030204" pitchFamily="34" charset="0"/>
                <a:cs typeface="Arial" pitchFamily="34" charset="0"/>
              </a:rPr>
              <a:t>φ</a:t>
            </a:r>
            <a:endParaRPr lang="en-US" dirty="0">
              <a:solidFill>
                <a:schemeClr val="tx1"/>
              </a:solidFill>
              <a:latin typeface="Calibri" panose="020F0502020204030204" pitchFamily="34" charset="0"/>
              <a:cs typeface="Arial" pitchFamily="34" charset="0"/>
            </a:endParaRPr>
          </a:p>
        </p:txBody>
      </p:sp>
      <p:sp>
        <p:nvSpPr>
          <p:cNvPr id="80" name="Rectangle 79">
            <a:extLst>
              <a:ext uri="{FF2B5EF4-FFF2-40B4-BE49-F238E27FC236}">
                <a16:creationId xmlns:a16="http://schemas.microsoft.com/office/drawing/2014/main" id="{ADEF8DEA-F601-44DF-BE47-27F54DBE4D7C}"/>
              </a:ext>
            </a:extLst>
          </p:cNvPr>
          <p:cNvSpPr/>
          <p:nvPr/>
        </p:nvSpPr>
        <p:spPr bwMode="auto">
          <a:xfrm>
            <a:off x="470861" y="2305755"/>
            <a:ext cx="3228968" cy="395278"/>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schemeClr val="tx1"/>
                </a:solidFill>
                <a:latin typeface="Calibri" panose="020F0502020204030204" pitchFamily="34" charset="0"/>
                <a:cs typeface="Arial" pitchFamily="34" charset="0"/>
              </a:rPr>
              <a:t>Remove cell from cell list</a:t>
            </a:r>
            <a:endParaRPr lang="en-US" baseline="-25000" dirty="0">
              <a:solidFill>
                <a:schemeClr val="tx1"/>
              </a:solidFill>
              <a:latin typeface="Calibri" panose="020F0502020204030204" pitchFamily="34" charset="0"/>
              <a:cs typeface="Arial" pitchFamily="34" charset="0"/>
            </a:endParaRPr>
          </a:p>
        </p:txBody>
      </p:sp>
      <p:cxnSp>
        <p:nvCxnSpPr>
          <p:cNvPr id="116" name="Straight Arrow Connector 115">
            <a:extLst>
              <a:ext uri="{FF2B5EF4-FFF2-40B4-BE49-F238E27FC236}">
                <a16:creationId xmlns:a16="http://schemas.microsoft.com/office/drawing/2014/main" id="{ADCCC657-5475-4FFE-AE06-43DB3ABA90C9}"/>
              </a:ext>
            </a:extLst>
          </p:cNvPr>
          <p:cNvCxnSpPr>
            <a:cxnSpLocks/>
            <a:stCxn id="80" idx="2"/>
            <a:endCxn id="73" idx="0"/>
          </p:cNvCxnSpPr>
          <p:nvPr/>
        </p:nvCxnSpPr>
        <p:spPr bwMode="auto">
          <a:xfrm flipH="1">
            <a:off x="2079943" y="2701033"/>
            <a:ext cx="5402" cy="263553"/>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20" name="Straight Arrow Connector 119">
            <a:extLst>
              <a:ext uri="{FF2B5EF4-FFF2-40B4-BE49-F238E27FC236}">
                <a16:creationId xmlns:a16="http://schemas.microsoft.com/office/drawing/2014/main" id="{0C213744-9482-43E3-8D60-3FD068B6FF8B}"/>
              </a:ext>
            </a:extLst>
          </p:cNvPr>
          <p:cNvCxnSpPr>
            <a:cxnSpLocks/>
            <a:stCxn id="73" idx="2"/>
            <a:endCxn id="47" idx="0"/>
          </p:cNvCxnSpPr>
          <p:nvPr/>
        </p:nvCxnSpPr>
        <p:spPr bwMode="auto">
          <a:xfrm>
            <a:off x="2079943" y="3402229"/>
            <a:ext cx="6770" cy="22305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25" name="Straight Arrow Connector 124">
            <a:extLst>
              <a:ext uri="{FF2B5EF4-FFF2-40B4-BE49-F238E27FC236}">
                <a16:creationId xmlns:a16="http://schemas.microsoft.com/office/drawing/2014/main" id="{8AA607E3-E8D7-4036-9F51-8BE186994FA1}"/>
              </a:ext>
            </a:extLst>
          </p:cNvPr>
          <p:cNvCxnSpPr>
            <a:cxnSpLocks/>
            <a:stCxn id="47" idx="2"/>
            <a:endCxn id="33" idx="0"/>
          </p:cNvCxnSpPr>
          <p:nvPr/>
        </p:nvCxnSpPr>
        <p:spPr bwMode="auto">
          <a:xfrm>
            <a:off x="2086713" y="4023358"/>
            <a:ext cx="3442" cy="209786"/>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34" name="Elbow Connector 41">
            <a:extLst>
              <a:ext uri="{FF2B5EF4-FFF2-40B4-BE49-F238E27FC236}">
                <a16:creationId xmlns:a16="http://schemas.microsoft.com/office/drawing/2014/main" id="{349AD0E9-1D79-4BB7-9583-850B87373656}"/>
              </a:ext>
            </a:extLst>
          </p:cNvPr>
          <p:cNvCxnSpPr>
            <a:cxnSpLocks/>
            <a:stCxn id="73" idx="1"/>
          </p:cNvCxnSpPr>
          <p:nvPr/>
        </p:nvCxnSpPr>
        <p:spPr bwMode="auto">
          <a:xfrm rot="10800000" flipH="1">
            <a:off x="491574" y="1398128"/>
            <a:ext cx="1637949" cy="1785281"/>
          </a:xfrm>
          <a:prstGeom prst="bentConnector3">
            <a:avLst>
              <a:gd name="adj1" fmla="val -13956"/>
            </a:avLst>
          </a:prstGeom>
          <a:solidFill>
            <a:schemeClr val="accent1"/>
          </a:solidFill>
          <a:ln w="25400" cap="flat" cmpd="sng" algn="ctr">
            <a:solidFill>
              <a:schemeClr val="tx1"/>
            </a:solidFill>
            <a:prstDash val="solid"/>
            <a:round/>
            <a:headEnd type="none" w="med" len="med"/>
            <a:tailEnd type="arrow"/>
          </a:ln>
          <a:effectLst/>
        </p:spPr>
      </p:cxnSp>
      <p:cxnSp>
        <p:nvCxnSpPr>
          <p:cNvPr id="155" name="Elbow Connector 41">
            <a:extLst>
              <a:ext uri="{FF2B5EF4-FFF2-40B4-BE49-F238E27FC236}">
                <a16:creationId xmlns:a16="http://schemas.microsoft.com/office/drawing/2014/main" id="{D8C45245-FBE2-4DEC-9037-548EEF00DF9D}"/>
              </a:ext>
            </a:extLst>
          </p:cNvPr>
          <p:cNvCxnSpPr>
            <a:cxnSpLocks/>
            <a:stCxn id="38" idx="1"/>
          </p:cNvCxnSpPr>
          <p:nvPr/>
        </p:nvCxnSpPr>
        <p:spPr bwMode="auto">
          <a:xfrm rot="10800000" flipH="1">
            <a:off x="501624" y="3510750"/>
            <a:ext cx="1591457" cy="2222015"/>
          </a:xfrm>
          <a:prstGeom prst="bentConnector3">
            <a:avLst>
              <a:gd name="adj1" fmla="val -14364"/>
            </a:avLst>
          </a:prstGeom>
          <a:solidFill>
            <a:schemeClr val="accent1"/>
          </a:solidFill>
          <a:ln w="25400" cap="flat" cmpd="sng" algn="ctr">
            <a:solidFill>
              <a:schemeClr val="tx1"/>
            </a:solidFill>
            <a:prstDash val="solid"/>
            <a:round/>
            <a:headEnd type="none" w="med" len="med"/>
            <a:tailEnd type="arrow"/>
          </a:ln>
          <a:effectLst/>
        </p:spPr>
      </p:cxnSp>
      <p:sp>
        <p:nvSpPr>
          <p:cNvPr id="161" name="TextBox 160">
            <a:extLst>
              <a:ext uri="{FF2B5EF4-FFF2-40B4-BE49-F238E27FC236}">
                <a16:creationId xmlns:a16="http://schemas.microsoft.com/office/drawing/2014/main" id="{181249A1-EC0A-4410-A3C3-D623EF267661}"/>
              </a:ext>
            </a:extLst>
          </p:cNvPr>
          <p:cNvSpPr txBox="1"/>
          <p:nvPr/>
        </p:nvSpPr>
        <p:spPr>
          <a:xfrm>
            <a:off x="2154752" y="3344481"/>
            <a:ext cx="317716" cy="338554"/>
          </a:xfrm>
          <a:prstGeom prst="rect">
            <a:avLst/>
          </a:prstGeom>
          <a:noFill/>
        </p:spPr>
        <p:txBody>
          <a:bodyPr wrap="none" rtlCol="0">
            <a:spAutoFit/>
          </a:bodyPr>
          <a:lstStyle/>
          <a:p>
            <a:r>
              <a:rPr lang="en-US" sz="1600" dirty="0">
                <a:latin typeface="Calibri" panose="020F0502020204030204" pitchFamily="34" charset="0"/>
              </a:rPr>
              <a:t>N</a:t>
            </a:r>
          </a:p>
        </p:txBody>
      </p:sp>
      <p:sp>
        <p:nvSpPr>
          <p:cNvPr id="162" name="TextBox 161">
            <a:extLst>
              <a:ext uri="{FF2B5EF4-FFF2-40B4-BE49-F238E27FC236}">
                <a16:creationId xmlns:a16="http://schemas.microsoft.com/office/drawing/2014/main" id="{0DC3DE6D-D44F-43F7-AF5D-D8FBFAFA2B73}"/>
              </a:ext>
            </a:extLst>
          </p:cNvPr>
          <p:cNvSpPr txBox="1"/>
          <p:nvPr/>
        </p:nvSpPr>
        <p:spPr>
          <a:xfrm>
            <a:off x="265509" y="2898330"/>
            <a:ext cx="284052" cy="338554"/>
          </a:xfrm>
          <a:prstGeom prst="rect">
            <a:avLst/>
          </a:prstGeom>
          <a:noFill/>
        </p:spPr>
        <p:txBody>
          <a:bodyPr wrap="none" rtlCol="0">
            <a:spAutoFit/>
          </a:bodyPr>
          <a:lstStyle/>
          <a:p>
            <a:r>
              <a:rPr lang="en-US" sz="1600" dirty="0">
                <a:latin typeface="Calibri" panose="020F0502020204030204" pitchFamily="34" charset="0"/>
              </a:rPr>
              <a:t>Y</a:t>
            </a:r>
          </a:p>
        </p:txBody>
      </p:sp>
      <p:sp>
        <p:nvSpPr>
          <p:cNvPr id="163" name="TextBox 162">
            <a:extLst>
              <a:ext uri="{FF2B5EF4-FFF2-40B4-BE49-F238E27FC236}">
                <a16:creationId xmlns:a16="http://schemas.microsoft.com/office/drawing/2014/main" id="{43106C7A-BF34-4914-9A2B-BAF5F3504F41}"/>
              </a:ext>
            </a:extLst>
          </p:cNvPr>
          <p:cNvSpPr txBox="1"/>
          <p:nvPr/>
        </p:nvSpPr>
        <p:spPr>
          <a:xfrm>
            <a:off x="2143036" y="3974874"/>
            <a:ext cx="284052" cy="338554"/>
          </a:xfrm>
          <a:prstGeom prst="rect">
            <a:avLst/>
          </a:prstGeom>
          <a:noFill/>
        </p:spPr>
        <p:txBody>
          <a:bodyPr wrap="none" rtlCol="0">
            <a:spAutoFit/>
          </a:bodyPr>
          <a:lstStyle/>
          <a:p>
            <a:r>
              <a:rPr lang="en-US" sz="1600" dirty="0">
                <a:latin typeface="Calibri" panose="020F0502020204030204" pitchFamily="34" charset="0"/>
              </a:rPr>
              <a:t>Y</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D52F49E5-8167-452A-81DB-5724DC0537D6}"/>
                  </a:ext>
                </a:extLst>
              </p:cNvPr>
              <p:cNvSpPr>
                <a:spLocks noGrp="1"/>
              </p:cNvSpPr>
              <p:nvPr>
                <p:ph idx="1"/>
              </p:nvPr>
            </p:nvSpPr>
            <p:spPr>
              <a:xfrm>
                <a:off x="4546647" y="1257440"/>
                <a:ext cx="4467178" cy="5043744"/>
              </a:xfrm>
            </p:spPr>
            <p:txBody>
              <a:bodyPr/>
              <a:lstStyle/>
              <a:p>
                <a:r>
                  <a:rPr lang="en-US" sz="2400" kern="1200" dirty="0">
                    <a:solidFill>
                      <a:srgbClr val="FF0000"/>
                    </a:solidFill>
                  </a:rPr>
                  <a:t>Build candidate list</a:t>
                </a:r>
              </a:p>
              <a:p>
                <a:pPr lvl="1"/>
                <a:r>
                  <a:rPr lang="en-US" sz="2200" kern="1200" dirty="0"/>
                  <a:t>Find a best candidate move per cell</a:t>
                </a:r>
              </a:p>
              <a:p>
                <a:pPr lvl="1"/>
                <a:r>
                  <a:rPr lang="en-US" sz="2200" dirty="0"/>
                  <a:t>Best = Maximum </a:t>
                </a:r>
                <a14:m>
                  <m:oMath xmlns:m="http://schemas.openxmlformats.org/officeDocument/2006/math">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rPr>
                      <m:t>𝑙𝑒𝑎𝑘𝑎𝑔𝑒</m:t>
                    </m:r>
                  </m:oMath>
                </a14:m>
                <a:endParaRPr lang="en-US" altLang="ko-KR" sz="2200" kern="1200" dirty="0"/>
              </a:p>
              <a:p>
                <a:pPr lvl="1"/>
                <a:r>
                  <a:rPr lang="en-US" altLang="ko-KR" sz="2200" dirty="0"/>
                  <a:t>Considering 2</a:t>
                </a:r>
                <a:r>
                  <a:rPr lang="en-US" altLang="ko-KR" sz="2200" baseline="30000" dirty="0"/>
                  <a:t>nd</a:t>
                </a:r>
                <a:r>
                  <a:rPr lang="en-US" altLang="ko-KR" sz="2200" dirty="0"/>
                  <a:t> distance changes for neighboring cells</a:t>
                </a:r>
              </a:p>
              <a:p>
                <a:r>
                  <a:rPr lang="en-US" altLang="ko-KR" sz="2400" dirty="0">
                    <a:solidFill>
                      <a:schemeClr val="accent1"/>
                    </a:solidFill>
                  </a:rPr>
                  <a:t>Commit best move from candidate list</a:t>
                </a:r>
              </a:p>
              <a:p>
                <a:pPr lvl="1"/>
                <a:r>
                  <a:rPr lang="en-US" altLang="ko-KR" sz="2200" dirty="0"/>
                  <a:t>No TNS degradation</a:t>
                </a:r>
              </a:p>
            </p:txBody>
          </p:sp>
        </mc:Choice>
        <mc:Fallback xmlns="">
          <p:sp>
            <p:nvSpPr>
              <p:cNvPr id="8" name="Content Placeholder 7">
                <a:extLst>
                  <a:ext uri="{FF2B5EF4-FFF2-40B4-BE49-F238E27FC236}">
                    <a16:creationId xmlns:a16="http://schemas.microsoft.com/office/drawing/2014/main" id="{D52F49E5-8167-452A-81DB-5724DC0537D6}"/>
                  </a:ext>
                </a:extLst>
              </p:cNvPr>
              <p:cNvSpPr>
                <a:spLocks noGrp="1" noRot="1" noChangeAspect="1" noMove="1" noResize="1" noEditPoints="1" noAdjustHandles="1" noChangeArrowheads="1" noChangeShapeType="1" noTextEdit="1"/>
              </p:cNvSpPr>
              <p:nvPr>
                <p:ph idx="1"/>
              </p:nvPr>
            </p:nvSpPr>
            <p:spPr>
              <a:xfrm>
                <a:off x="4546647" y="1257440"/>
                <a:ext cx="4467178" cy="5043744"/>
              </a:xfrm>
              <a:blipFill>
                <a:blip r:embed="rId4"/>
                <a:stretch>
                  <a:fillRect l="-1910" t="-1932" r="-136"/>
                </a:stretch>
              </a:blipFill>
            </p:spPr>
            <p:txBody>
              <a:bodyPr/>
              <a:lstStyle/>
              <a:p>
                <a:r>
                  <a:rPr lang="en-US">
                    <a:noFill/>
                  </a:rPr>
                  <a:t> </a:t>
                </a:r>
              </a:p>
            </p:txBody>
          </p:sp>
        </mc:Fallback>
      </mc:AlternateContent>
      <p:sp>
        <p:nvSpPr>
          <p:cNvPr id="42" name="Rectangle 41">
            <a:extLst>
              <a:ext uri="{FF2B5EF4-FFF2-40B4-BE49-F238E27FC236}">
                <a16:creationId xmlns:a16="http://schemas.microsoft.com/office/drawing/2014/main" id="{DFD73911-3980-42AE-A736-1CCAD6499B74}"/>
              </a:ext>
            </a:extLst>
          </p:cNvPr>
          <p:cNvSpPr/>
          <p:nvPr/>
        </p:nvSpPr>
        <p:spPr bwMode="auto">
          <a:xfrm>
            <a:off x="476052" y="6150716"/>
            <a:ext cx="3228968" cy="380684"/>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a:solidFill>
                  <a:schemeClr val="tx1"/>
                </a:solidFill>
                <a:latin typeface="Calibri" panose="020F0502020204030204" pitchFamily="34" charset="0"/>
                <a:cs typeface="Arial" pitchFamily="34" charset="0"/>
              </a:rPr>
              <a:t>Revert</a:t>
            </a:r>
            <a:endParaRPr lang="en-US" baseline="-25000" dirty="0">
              <a:solidFill>
                <a:schemeClr val="tx1"/>
              </a:solidFill>
              <a:latin typeface="Calibri" panose="020F0502020204030204" pitchFamily="34" charset="0"/>
              <a:cs typeface="Arial" pitchFamily="34" charset="0"/>
            </a:endParaRPr>
          </a:p>
        </p:txBody>
      </p:sp>
      <p:cxnSp>
        <p:nvCxnSpPr>
          <p:cNvPr id="43" name="Straight Arrow Connector 42">
            <a:extLst>
              <a:ext uri="{FF2B5EF4-FFF2-40B4-BE49-F238E27FC236}">
                <a16:creationId xmlns:a16="http://schemas.microsoft.com/office/drawing/2014/main" id="{317676D8-2613-4028-A43B-FC8D6124F54D}"/>
              </a:ext>
            </a:extLst>
          </p:cNvPr>
          <p:cNvCxnSpPr>
            <a:cxnSpLocks/>
            <a:stCxn id="38" idx="2"/>
            <a:endCxn id="42" idx="0"/>
          </p:cNvCxnSpPr>
          <p:nvPr/>
        </p:nvCxnSpPr>
        <p:spPr bwMode="auto">
          <a:xfrm>
            <a:off x="2089993" y="5917430"/>
            <a:ext cx="543" cy="233286"/>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54" name="Elbow Connector 41">
            <a:extLst>
              <a:ext uri="{FF2B5EF4-FFF2-40B4-BE49-F238E27FC236}">
                <a16:creationId xmlns:a16="http://schemas.microsoft.com/office/drawing/2014/main" id="{45222BEA-844C-4E77-913F-46C226A0954A}"/>
              </a:ext>
            </a:extLst>
          </p:cNvPr>
          <p:cNvCxnSpPr>
            <a:cxnSpLocks/>
            <a:stCxn id="42" idx="2"/>
          </p:cNvCxnSpPr>
          <p:nvPr/>
        </p:nvCxnSpPr>
        <p:spPr bwMode="auto">
          <a:xfrm rot="5400000" flipH="1">
            <a:off x="769017" y="5209882"/>
            <a:ext cx="818011" cy="1825027"/>
          </a:xfrm>
          <a:prstGeom prst="bentConnector3">
            <a:avLst>
              <a:gd name="adj1" fmla="val -27946"/>
            </a:avLst>
          </a:prstGeom>
          <a:solidFill>
            <a:schemeClr val="accent1"/>
          </a:solidFill>
          <a:ln w="25400" cap="flat" cmpd="sng" algn="ctr">
            <a:solidFill>
              <a:schemeClr val="tx1"/>
            </a:solidFill>
            <a:prstDash val="solid"/>
            <a:round/>
            <a:headEnd type="none" w="med" len="med"/>
            <a:tailEnd type="arrow"/>
          </a:ln>
          <a:effectLst/>
        </p:spPr>
      </p:cxnSp>
      <p:sp>
        <p:nvSpPr>
          <p:cNvPr id="34" name="Rectangle 33">
            <a:extLst>
              <a:ext uri="{FF2B5EF4-FFF2-40B4-BE49-F238E27FC236}">
                <a16:creationId xmlns:a16="http://schemas.microsoft.com/office/drawing/2014/main" id="{C00AC8F6-E582-4E9A-BD46-6C1CC6999B5D}"/>
              </a:ext>
            </a:extLst>
          </p:cNvPr>
          <p:cNvSpPr/>
          <p:nvPr/>
        </p:nvSpPr>
        <p:spPr bwMode="auto">
          <a:xfrm>
            <a:off x="165417" y="1255613"/>
            <a:ext cx="3785302" cy="2182133"/>
          </a:xfrm>
          <a:prstGeom prst="rect">
            <a:avLst/>
          </a:prstGeom>
          <a:noFill/>
          <a:ln w="254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
        <p:nvSpPr>
          <p:cNvPr id="35" name="Rectangle 34">
            <a:extLst>
              <a:ext uri="{FF2B5EF4-FFF2-40B4-BE49-F238E27FC236}">
                <a16:creationId xmlns:a16="http://schemas.microsoft.com/office/drawing/2014/main" id="{8405013D-410D-43A3-82B4-666B8D15D0EF}"/>
              </a:ext>
            </a:extLst>
          </p:cNvPr>
          <p:cNvSpPr/>
          <p:nvPr/>
        </p:nvSpPr>
        <p:spPr bwMode="auto">
          <a:xfrm>
            <a:off x="165417" y="3486258"/>
            <a:ext cx="3785302" cy="3316113"/>
          </a:xfrm>
          <a:prstGeom prst="rect">
            <a:avLst/>
          </a:prstGeom>
          <a:noFill/>
          <a:ln w="25400" cap="flat" cmpd="sng" algn="ctr">
            <a:solidFill>
              <a:schemeClr val="accent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000639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nodeType="with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500"/>
                                        <p:tgtEl>
                                          <p:spTgt spid="11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fade">
                                      <p:cBhvr>
                                        <p:cTn id="28" dur="500"/>
                                        <p:tgtEl>
                                          <p:spTgt spid="1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nodeType="withEffect">
                                  <p:stCondLst>
                                    <p:cond delay="0"/>
                                  </p:stCondLst>
                                  <p:childTnLst>
                                    <p:set>
                                      <p:cBhvr>
                                        <p:cTn id="33" dur="1" fill="hold">
                                          <p:stCondLst>
                                            <p:cond delay="0"/>
                                          </p:stCondLst>
                                        </p:cTn>
                                        <p:tgtEl>
                                          <p:spTgt spid="134"/>
                                        </p:tgtEl>
                                        <p:attrNameLst>
                                          <p:attrName>style.visibility</p:attrName>
                                        </p:attrNameLst>
                                      </p:cBhvr>
                                      <p:to>
                                        <p:strVal val="visible"/>
                                      </p:to>
                                    </p:set>
                                    <p:animEffect transition="in" filter="fade">
                                      <p:cBhvr>
                                        <p:cTn id="34" dur="500"/>
                                        <p:tgtEl>
                                          <p:spTgt spid="1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fade">
                                      <p:cBhvr>
                                        <p:cTn id="37" dur="500"/>
                                        <p:tgtEl>
                                          <p:spTgt spid="16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1"/>
                                        </p:tgtEl>
                                        <p:attrNameLst>
                                          <p:attrName>style.visibility</p:attrName>
                                        </p:attrNameLst>
                                      </p:cBhvr>
                                      <p:to>
                                        <p:strVal val="visible"/>
                                      </p:to>
                                    </p:set>
                                    <p:animEffect transition="in" filter="fade">
                                      <p:cBhvr>
                                        <p:cTn id="40" dur="500"/>
                                        <p:tgtEl>
                                          <p:spTgt spid="16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ntr" presetSubtype="0" fill="hold" nodeType="withEffect">
                                  <p:stCondLst>
                                    <p:cond delay="0"/>
                                  </p:stCondLst>
                                  <p:childTnLst>
                                    <p:set>
                                      <p:cBhvr>
                                        <p:cTn id="45" dur="1" fill="hold">
                                          <p:stCondLst>
                                            <p:cond delay="0"/>
                                          </p:stCondLst>
                                        </p:cTn>
                                        <p:tgtEl>
                                          <p:spTgt spid="120"/>
                                        </p:tgtEl>
                                        <p:attrNameLst>
                                          <p:attrName>style.visibility</p:attrName>
                                        </p:attrNameLst>
                                      </p:cBhvr>
                                      <p:to>
                                        <p:strVal val="visible"/>
                                      </p:to>
                                    </p:set>
                                    <p:animEffect transition="in" filter="fade">
                                      <p:cBhvr>
                                        <p:cTn id="46" dur="500"/>
                                        <p:tgtEl>
                                          <p:spTgt spid="120"/>
                                        </p:tgtEl>
                                      </p:cBhvr>
                                    </p:animEffect>
                                  </p:childTnLst>
                                </p:cTn>
                              </p:par>
                              <p:par>
                                <p:cTn id="47" presetID="10" presetClass="entr" presetSubtype="0" fill="hold" nodeType="with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Effect transition="in" filter="fade">
                                      <p:cBhvr>
                                        <p:cTn id="49" dur="500"/>
                                        <p:tgtEl>
                                          <p:spTgt spid="8">
                                            <p:txEl>
                                              <p:pRg st="2" end="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fade">
                                      <p:cBhvr>
                                        <p:cTn id="52" dur="500"/>
                                        <p:tgtEl>
                                          <p:spTgt spid="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par>
                                <p:cTn id="63" presetID="10" presetClass="entr" presetSubtype="0" fill="hold" nodeType="withEffect">
                                  <p:stCondLst>
                                    <p:cond delay="0"/>
                                  </p:stCondLst>
                                  <p:childTnLst>
                                    <p:set>
                                      <p:cBhvr>
                                        <p:cTn id="64" dur="1" fill="hold">
                                          <p:stCondLst>
                                            <p:cond delay="0"/>
                                          </p:stCondLst>
                                        </p:cTn>
                                        <p:tgtEl>
                                          <p:spTgt spid="8">
                                            <p:txEl>
                                              <p:pRg st="4" end="4"/>
                                            </p:txEl>
                                          </p:spTgt>
                                        </p:tgtEl>
                                        <p:attrNameLst>
                                          <p:attrName>style.visibility</p:attrName>
                                        </p:attrNameLst>
                                      </p:cBhvr>
                                      <p:to>
                                        <p:strVal val="visible"/>
                                      </p:to>
                                    </p:set>
                                    <p:animEffect transition="in" filter="fade">
                                      <p:cBhvr>
                                        <p:cTn id="65" dur="500"/>
                                        <p:tgtEl>
                                          <p:spTgt spid="8">
                                            <p:txEl>
                                              <p:pRg st="4" end="4"/>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par>
                                <p:cTn id="72" presetID="10" presetClass="entr" presetSubtype="0" fill="hold" nodeType="withEffect">
                                  <p:stCondLst>
                                    <p:cond delay="0"/>
                                  </p:stCondLst>
                                  <p:childTnLst>
                                    <p:set>
                                      <p:cBhvr>
                                        <p:cTn id="73" dur="1" fill="hold">
                                          <p:stCondLst>
                                            <p:cond delay="0"/>
                                          </p:stCondLst>
                                        </p:cTn>
                                        <p:tgtEl>
                                          <p:spTgt spid="125"/>
                                        </p:tgtEl>
                                        <p:attrNameLst>
                                          <p:attrName>style.visibility</p:attrName>
                                        </p:attrNameLst>
                                      </p:cBhvr>
                                      <p:to>
                                        <p:strVal val="visible"/>
                                      </p:to>
                                    </p:set>
                                    <p:animEffect transition="in" filter="fade">
                                      <p:cBhvr>
                                        <p:cTn id="74" dur="500"/>
                                        <p:tgtEl>
                                          <p:spTgt spid="1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500"/>
                                        <p:tgtEl>
                                          <p:spTgt spid="5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par>
                                <p:cTn id="84" presetID="10" presetClass="entr" presetSubtype="0" fill="hold" nodeType="with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5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55"/>
                                        </p:tgtEl>
                                        <p:attrNameLst>
                                          <p:attrName>style.visibility</p:attrName>
                                        </p:attrNameLst>
                                      </p:cBhvr>
                                      <p:to>
                                        <p:strVal val="visible"/>
                                      </p:to>
                                    </p:set>
                                    <p:animEffect transition="in" filter="fade">
                                      <p:cBhvr>
                                        <p:cTn id="91" dur="500"/>
                                        <p:tgtEl>
                                          <p:spTgt spid="15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par>
                                <p:cTn id="101" presetID="10" presetClass="entr" presetSubtype="0" fill="hold"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500"/>
                                        <p:tgtEl>
                                          <p:spTgt spid="43"/>
                                        </p:tgtEl>
                                      </p:cBhvr>
                                    </p:animEffect>
                                  </p:childTnLst>
                                </p:cTn>
                              </p:par>
                              <p:par>
                                <p:cTn id="104" presetID="10" presetClass="entr" presetSubtype="0" fill="hold" nodeType="with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500"/>
                                        <p:tgtEl>
                                          <p:spTgt spid="5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10" presetClass="entr" presetSubtype="0" fill="hold" nodeType="withEffect">
                                  <p:stCondLst>
                                    <p:cond delay="0"/>
                                  </p:stCondLst>
                                  <p:childTnLst>
                                    <p:set>
                                      <p:cBhvr>
                                        <p:cTn id="111" dur="1" fill="hold">
                                          <p:stCondLst>
                                            <p:cond delay="0"/>
                                          </p:stCondLst>
                                        </p:cTn>
                                        <p:tgtEl>
                                          <p:spTgt spid="96"/>
                                        </p:tgtEl>
                                        <p:attrNameLst>
                                          <p:attrName>style.visibility</p:attrName>
                                        </p:attrNameLst>
                                      </p:cBhvr>
                                      <p:to>
                                        <p:strVal val="visible"/>
                                      </p:to>
                                    </p:set>
                                    <p:animEffect transition="in" filter="fade">
                                      <p:cBhvr>
                                        <p:cTn id="112" dur="500"/>
                                        <p:tgtEl>
                                          <p:spTgt spid="9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fade">
                                      <p:cBhvr>
                                        <p:cTn id="115" dur="500"/>
                                        <p:tgtEl>
                                          <p:spTgt spid="5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fade">
                                      <p:cBhvr>
                                        <p:cTn id="118" dur="500"/>
                                        <p:tgtEl>
                                          <p:spTgt spid="52"/>
                                        </p:tgtEl>
                                      </p:cBhvr>
                                    </p:animEffect>
                                  </p:childTnLst>
                                </p:cTn>
                              </p:par>
                              <p:par>
                                <p:cTn id="119" presetID="10" presetClass="entr" presetSubtype="0" fill="hold" nodeType="withEffect">
                                  <p:stCondLst>
                                    <p:cond delay="0"/>
                                  </p:stCondLst>
                                  <p:childTnLst>
                                    <p:set>
                                      <p:cBhvr>
                                        <p:cTn id="120" dur="1" fill="hold">
                                          <p:stCondLst>
                                            <p:cond delay="0"/>
                                          </p:stCondLst>
                                        </p:cTn>
                                        <p:tgtEl>
                                          <p:spTgt spid="8">
                                            <p:txEl>
                                              <p:pRg st="5" end="5"/>
                                            </p:txEl>
                                          </p:spTgt>
                                        </p:tgtEl>
                                        <p:attrNameLst>
                                          <p:attrName>style.visibility</p:attrName>
                                        </p:attrNameLst>
                                      </p:cBhvr>
                                      <p:to>
                                        <p:strVal val="visible"/>
                                      </p:to>
                                    </p:set>
                                    <p:animEffect transition="in" filter="fade">
                                      <p:cBhvr>
                                        <p:cTn id="12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animBg="1"/>
      <p:bldP spid="39" grpId="0"/>
      <p:bldP spid="40" grpId="0"/>
      <p:bldP spid="47" grpId="0" animBg="1"/>
      <p:bldP spid="50" grpId="0"/>
      <p:bldP spid="52" grpId="0"/>
      <p:bldP spid="56" grpId="0" animBg="1"/>
      <p:bldP spid="59" grpId="0"/>
      <p:bldP spid="62" grpId="0" animBg="1"/>
      <p:bldP spid="73" grpId="0" animBg="1"/>
      <p:bldP spid="80" grpId="0" animBg="1"/>
      <p:bldP spid="161" grpId="0"/>
      <p:bldP spid="162" grpId="0"/>
      <p:bldP spid="163" grpId="0"/>
      <p:bldP spid="42" grpId="0" animBg="1"/>
      <p:bldP spid="34" grpId="0" animBg="1"/>
      <p:bldP spid="35" grpId="0" animBg="1"/>
    </p:bldLst>
  </p:timing>
</p:sld>
</file>

<file path=ppt/theme/theme1.xml><?xml version="1.0" encoding="utf-8"?>
<a:theme xmlns:a="http://schemas.openxmlformats.org/drawingml/2006/main" name="1_ABKGRO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srcPresentation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17092</TotalTime>
  <Words>4232</Words>
  <Application>Microsoft Office PowerPoint</Application>
  <PresentationFormat>On-screen Show (4:3)</PresentationFormat>
  <Paragraphs>604</Paragraphs>
  <Slides>23</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맑은 고딕</vt:lpstr>
      <vt:lpstr>宋体</vt:lpstr>
      <vt:lpstr>Arial</vt:lpstr>
      <vt:lpstr>Arial Narrow</vt:lpstr>
      <vt:lpstr>Calibri</vt:lpstr>
      <vt:lpstr>Cambria Math</vt:lpstr>
      <vt:lpstr>Monotype Sorts</vt:lpstr>
      <vt:lpstr>Tahoma</vt:lpstr>
      <vt:lpstr>Times New Roman</vt:lpstr>
      <vt:lpstr>Wingdings</vt:lpstr>
      <vt:lpstr>1_ABKGROUP</vt:lpstr>
      <vt:lpstr>Diffusion Break-Aware Leakage Power Optimization and Detailed Placement in Sub-10nm VLSI</vt:lpstr>
      <vt:lpstr>Outline</vt:lpstr>
      <vt:lpstr>Motivation</vt:lpstr>
      <vt:lpstr>Motivation (cont’d)</vt:lpstr>
      <vt:lpstr>Our Work</vt:lpstr>
      <vt:lpstr>Outline</vt:lpstr>
      <vt:lpstr>Problem Statement</vt:lpstr>
      <vt:lpstr>Overall Flow</vt:lpstr>
      <vt:lpstr>2nd DB-Aware Relocation          Algorithm 1 in paper</vt:lpstr>
      <vt:lpstr>2nd DB-Aware Sizing                    Algorithm 2 in paper</vt:lpstr>
      <vt:lpstr>Outline</vt:lpstr>
      <vt:lpstr>Experimental Environment</vt:lpstr>
      <vt:lpstr>Exploring the Heuristic Design Space</vt:lpstr>
      <vt:lpstr>Runtime</vt:lpstr>
      <vt:lpstr>Experimental Results</vt:lpstr>
      <vt:lpstr>Sensitivity to Clock Period and Utilization</vt:lpstr>
      <vt:lpstr>Outline</vt:lpstr>
      <vt:lpstr>Conclusion and Future Goals</vt:lpstr>
      <vt:lpstr>Thank you!</vt:lpstr>
      <vt:lpstr>BACKUP</vt:lpstr>
      <vt:lpstr>Derating Values</vt:lpstr>
      <vt:lpstr>FAQ</vt:lpstr>
      <vt:lpstr>FAQ</vt:lpstr>
    </vt:vector>
  </TitlesOfParts>
  <Company>UCSD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MinRazor</dc:title>
  <dc:creator>Jiajia</dc:creator>
  <cp:lastModifiedBy>Andrew Kahng</cp:lastModifiedBy>
  <cp:revision>510</cp:revision>
  <cp:lastPrinted>2014-03-22T18:48:34Z</cp:lastPrinted>
  <dcterms:created xsi:type="dcterms:W3CDTF">2013-05-15T05:21:47Z</dcterms:created>
  <dcterms:modified xsi:type="dcterms:W3CDTF">2019-01-23T21:12:03Z</dcterms:modified>
</cp:coreProperties>
</file>