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505" r:id="rId2"/>
    <p:sldId id="1506" r:id="rId3"/>
    <p:sldId id="1507" r:id="rId4"/>
    <p:sldId id="1523" r:id="rId5"/>
    <p:sldId id="1530" r:id="rId6"/>
    <p:sldId id="1531" r:id="rId7"/>
    <p:sldId id="1524" r:id="rId8"/>
    <p:sldId id="1509" r:id="rId9"/>
    <p:sldId id="1522" r:id="rId10"/>
    <p:sldId id="1510" r:id="rId11"/>
    <p:sldId id="1529" r:id="rId12"/>
    <p:sldId id="1511" r:id="rId13"/>
    <p:sldId id="1512" r:id="rId14"/>
    <p:sldId id="1520" r:id="rId15"/>
    <p:sldId id="1525" r:id="rId16"/>
    <p:sldId id="1513" r:id="rId17"/>
    <p:sldId id="1519" r:id="rId18"/>
    <p:sldId id="1514" r:id="rId19"/>
    <p:sldId id="1521" r:id="rId20"/>
    <p:sldId id="1515" r:id="rId21"/>
    <p:sldId id="1516" r:id="rId22"/>
    <p:sldId id="1517" r:id="rId23"/>
    <p:sldId id="1526" r:id="rId24"/>
    <p:sldId id="151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759">
          <p15:clr>
            <a:srgbClr val="A4A3A4"/>
          </p15:clr>
        </p15:guide>
        <p15:guide id="4" pos="5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33CC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9" autoAdjust="0"/>
    <p:restoredTop sz="73668" autoAdjust="0"/>
  </p:normalViewPr>
  <p:slideViewPr>
    <p:cSldViewPr snapToGrid="0">
      <p:cViewPr varScale="1">
        <p:scale>
          <a:sx n="100" d="100"/>
          <a:sy n="100" d="100"/>
        </p:scale>
        <p:origin x="1632" y="72"/>
      </p:cViewPr>
      <p:guideLst>
        <p:guide orient="horz" pos="2160"/>
        <p:guide pos="2880"/>
        <p:guide orient="horz" pos="2759"/>
        <p:guide pos="5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25" d="100"/>
        <a:sy n="125" d="100"/>
      </p:scale>
      <p:origin x="0" y="3896"/>
    </p:cViewPr>
  </p:sorterViewPr>
  <p:notesViewPr>
    <p:cSldViewPr snapToGrid="0">
      <p:cViewPr>
        <p:scale>
          <a:sx n="75" d="100"/>
          <a:sy n="75" d="100"/>
        </p:scale>
        <p:origin x="-2827" y="278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chan\Dropbox\MyStudy\infDim\SLIDES\benefi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chan\Dropbox\MyStudy\infDim\SLIDES\benefi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iajia\Desktop\infDim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iajia\Desktop\infDim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iajia\Desktop\infDim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iajia\Desktop\infDim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chan\Dropbox\MyStudy\infDim\gnl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771204386015871"/>
          <c:y val="0.15802413315624381"/>
          <c:w val="0.7242112068204215"/>
          <c:h val="0.64568909486534598"/>
        </c:manualLayout>
      </c:layout>
      <c:scatterChart>
        <c:scatterStyle val="lineMarker"/>
        <c:varyColors val="0"/>
        <c:ser>
          <c:idx val="0"/>
          <c:order val="0"/>
          <c:tx>
            <c:v>2-tier</c:v>
          </c:tx>
          <c:spPr>
            <a:ln w="47625">
              <a:noFill/>
            </a:ln>
          </c:spPr>
          <c:marker>
            <c:symbol val="circle"/>
            <c:size val="12"/>
            <c:spPr>
              <a:noFill/>
              <a:ln w="38100">
                <a:solidFill>
                  <a:schemeClr val="accent1"/>
                </a:solidFill>
              </a:ln>
            </c:spPr>
          </c:marker>
          <c:xVal>
            <c:numRef>
              <c:f>Sheet1!$O$3:$O$32</c:f>
              <c:numCache>
                <c:formatCode>General</c:formatCode>
                <c:ptCount val="30"/>
                <c:pt idx="0">
                  <c:v>2013</c:v>
                </c:pt>
                <c:pt idx="2">
                  <c:v>2011</c:v>
                </c:pt>
                <c:pt idx="3">
                  <c:v>2015</c:v>
                </c:pt>
                <c:pt idx="4">
                  <c:v>2015</c:v>
                </c:pt>
                <c:pt idx="9">
                  <c:v>2013</c:v>
                </c:pt>
                <c:pt idx="10">
                  <c:v>2014</c:v>
                </c:pt>
                <c:pt idx="17">
                  <c:v>2014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  <c:pt idx="21">
                  <c:v>2015</c:v>
                </c:pt>
                <c:pt idx="22">
                  <c:v>2013</c:v>
                </c:pt>
                <c:pt idx="23">
                  <c:v>2013</c:v>
                </c:pt>
                <c:pt idx="26">
                  <c:v>2014</c:v>
                </c:pt>
                <c:pt idx="27">
                  <c:v>2015</c:v>
                </c:pt>
                <c:pt idx="29">
                  <c:v>2010</c:v>
                </c:pt>
              </c:numCache>
            </c:numRef>
          </c:xVal>
          <c:yVal>
            <c:numRef>
              <c:f>Sheet1!$R$3:$R$32</c:f>
              <c:numCache>
                <c:formatCode>General</c:formatCode>
                <c:ptCount val="30"/>
                <c:pt idx="0">
                  <c:v>9</c:v>
                </c:pt>
                <c:pt idx="2">
                  <c:v>15</c:v>
                </c:pt>
                <c:pt idx="3">
                  <c:v>39</c:v>
                </c:pt>
                <c:pt idx="4">
                  <c:v>17</c:v>
                </c:pt>
                <c:pt idx="5">
                  <c:v>0</c:v>
                </c:pt>
                <c:pt idx="9">
                  <c:v>21</c:v>
                </c:pt>
                <c:pt idx="10">
                  <c:v>20</c:v>
                </c:pt>
                <c:pt idx="14">
                  <c:v>0</c:v>
                </c:pt>
                <c:pt idx="15">
                  <c:v>0</c:v>
                </c:pt>
                <c:pt idx="17">
                  <c:v>22</c:v>
                </c:pt>
                <c:pt idx="18">
                  <c:v>3</c:v>
                </c:pt>
                <c:pt idx="19">
                  <c:v>7</c:v>
                </c:pt>
                <c:pt idx="20">
                  <c:v>37</c:v>
                </c:pt>
                <c:pt idx="21">
                  <c:v>37</c:v>
                </c:pt>
                <c:pt idx="22">
                  <c:v>13</c:v>
                </c:pt>
                <c:pt idx="23">
                  <c:v>35</c:v>
                </c:pt>
                <c:pt idx="26">
                  <c:v>20</c:v>
                </c:pt>
                <c:pt idx="27">
                  <c:v>19</c:v>
                </c:pt>
                <c:pt idx="28">
                  <c:v>0</c:v>
                </c:pt>
                <c:pt idx="29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7F7-426E-B949-8D73EB3F0827}"/>
            </c:ext>
          </c:extLst>
        </c:ser>
        <c:ser>
          <c:idx val="1"/>
          <c:order val="1"/>
          <c:tx>
            <c:v>3-tier</c:v>
          </c:tx>
          <c:spPr>
            <a:ln w="28575">
              <a:noFill/>
            </a:ln>
          </c:spPr>
          <c:marker>
            <c:symbol val="circle"/>
            <c:size val="12"/>
            <c:spPr>
              <a:noFill/>
              <a:ln w="38100"/>
            </c:spPr>
          </c:marker>
          <c:dPt>
            <c:idx val="28"/>
            <c:marker>
              <c:spPr>
                <a:noFill/>
                <a:ln w="38100">
                  <a:solidFill>
                    <a:schemeClr val="accent2"/>
                  </a:solidFill>
                </a:ln>
              </c:spPr>
            </c:marker>
            <c:bubble3D val="0"/>
            <c:spPr>
              <a:ln w="28575">
                <a:solidFill>
                  <a:schemeClr val="accent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07F7-426E-B949-8D73EB3F0827}"/>
              </c:ext>
            </c:extLst>
          </c:dPt>
          <c:xVal>
            <c:numRef>
              <c:f>Sheet1!$P$3:$P$32</c:f>
              <c:numCache>
                <c:formatCode>General</c:formatCode>
                <c:ptCount val="30"/>
                <c:pt idx="28">
                  <c:v>2015</c:v>
                </c:pt>
              </c:numCache>
            </c:numRef>
          </c:xVal>
          <c:yVal>
            <c:numRef>
              <c:f>Sheet1!$S$3:$S$32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36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7F7-426E-B949-8D73EB3F0827}"/>
            </c:ext>
          </c:extLst>
        </c:ser>
        <c:ser>
          <c:idx val="2"/>
          <c:order val="2"/>
          <c:tx>
            <c:strRef>
              <c:f>Sheet1!$T$2</c:f>
              <c:strCache>
                <c:ptCount val="1"/>
                <c:pt idx="0">
                  <c:v>4-tier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noFill/>
              <a:ln w="38100">
                <a:solidFill>
                  <a:schemeClr val="accent3"/>
                </a:solidFill>
              </a:ln>
            </c:spPr>
          </c:marker>
          <c:xVal>
            <c:numRef>
              <c:f>Sheet1!$Q$3:$Q$32</c:f>
              <c:numCache>
                <c:formatCode>General</c:formatCode>
                <c:ptCount val="30"/>
                <c:pt idx="14">
                  <c:v>2010</c:v>
                </c:pt>
                <c:pt idx="15">
                  <c:v>2014</c:v>
                </c:pt>
              </c:numCache>
            </c:numRef>
          </c:xVal>
          <c:yVal>
            <c:numRef>
              <c:f>Sheet1!$T$3:$T$32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28</c:v>
                </c:pt>
                <c:pt idx="15">
                  <c:v>23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7F7-426E-B949-8D73EB3F08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29216"/>
        <c:axId val="105797120"/>
      </c:scatterChart>
      <c:valAx>
        <c:axId val="101129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5797120"/>
        <c:crosses val="autoZero"/>
        <c:crossBetween val="midCat"/>
      </c:valAx>
      <c:valAx>
        <c:axId val="105797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Power reduction over 2D (%)</a:t>
                </a:r>
              </a:p>
            </c:rich>
          </c:tx>
          <c:layout>
            <c:manualLayout>
              <c:xMode val="edge"/>
              <c:yMode val="edge"/>
              <c:x val="6.7563268478979518E-2"/>
              <c:y val="0.124968580492687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1129216"/>
        <c:crosses val="autoZero"/>
        <c:crossBetween val="midCat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771204386015871"/>
          <c:y val="0.15802413315624381"/>
          <c:w val="0.7242112068204215"/>
          <c:h val="0.64568909486534598"/>
        </c:manualLayout>
      </c:layout>
      <c:scatterChart>
        <c:scatterStyle val="lineMarker"/>
        <c:varyColors val="0"/>
        <c:ser>
          <c:idx val="0"/>
          <c:order val="0"/>
          <c:tx>
            <c:v>2-tier</c:v>
          </c:tx>
          <c:spPr>
            <a:ln w="47625">
              <a:noFill/>
            </a:ln>
          </c:spPr>
          <c:marker>
            <c:symbol val="circle"/>
            <c:size val="12"/>
            <c:spPr>
              <a:noFill/>
              <a:ln w="38100">
                <a:solidFill>
                  <a:schemeClr val="accent1"/>
                </a:solidFill>
              </a:ln>
            </c:spPr>
          </c:marker>
          <c:xVal>
            <c:numRef>
              <c:f>Sheet1!$V$3:$V$32</c:f>
              <c:numCache>
                <c:formatCode>General</c:formatCode>
                <c:ptCount val="30"/>
                <c:pt idx="1">
                  <c:v>2007</c:v>
                </c:pt>
                <c:pt idx="2">
                  <c:v>2011</c:v>
                </c:pt>
                <c:pt idx="4">
                  <c:v>2015</c:v>
                </c:pt>
                <c:pt idx="6">
                  <c:v>2007</c:v>
                </c:pt>
                <c:pt idx="7">
                  <c:v>2003</c:v>
                </c:pt>
                <c:pt idx="8">
                  <c:v>2006</c:v>
                </c:pt>
                <c:pt idx="9">
                  <c:v>2013</c:v>
                </c:pt>
                <c:pt idx="10">
                  <c:v>2014</c:v>
                </c:pt>
                <c:pt idx="11">
                  <c:v>2009</c:v>
                </c:pt>
                <c:pt idx="12">
                  <c:v>2010</c:v>
                </c:pt>
                <c:pt idx="13">
                  <c:v>2009</c:v>
                </c:pt>
                <c:pt idx="16">
                  <c:v>2012</c:v>
                </c:pt>
                <c:pt idx="18">
                  <c:v>2012</c:v>
                </c:pt>
                <c:pt idx="19">
                  <c:v>2012</c:v>
                </c:pt>
                <c:pt idx="20">
                  <c:v>2013</c:v>
                </c:pt>
                <c:pt idx="22">
                  <c:v>2013</c:v>
                </c:pt>
                <c:pt idx="23">
                  <c:v>2013</c:v>
                </c:pt>
                <c:pt idx="24">
                  <c:v>2014</c:v>
                </c:pt>
                <c:pt idx="25">
                  <c:v>2010</c:v>
                </c:pt>
                <c:pt idx="29">
                  <c:v>2010</c:v>
                </c:pt>
              </c:numCache>
            </c:numRef>
          </c:xVal>
          <c:yVal>
            <c:numRef>
              <c:f>Sheet1!$Y$3:$Y$32</c:f>
              <c:numCache>
                <c:formatCode>General</c:formatCode>
                <c:ptCount val="30"/>
                <c:pt idx="1">
                  <c:v>50</c:v>
                </c:pt>
                <c:pt idx="2">
                  <c:v>13</c:v>
                </c:pt>
                <c:pt idx="4">
                  <c:v>46</c:v>
                </c:pt>
                <c:pt idx="5">
                  <c:v>0</c:v>
                </c:pt>
                <c:pt idx="6">
                  <c:v>50</c:v>
                </c:pt>
                <c:pt idx="7">
                  <c:v>30</c:v>
                </c:pt>
                <c:pt idx="8">
                  <c:v>26</c:v>
                </c:pt>
                <c:pt idx="9">
                  <c:v>26</c:v>
                </c:pt>
                <c:pt idx="10">
                  <c:v>9</c:v>
                </c:pt>
                <c:pt idx="11">
                  <c:v>20</c:v>
                </c:pt>
                <c:pt idx="12">
                  <c:v>4</c:v>
                </c:pt>
                <c:pt idx="13">
                  <c:v>37</c:v>
                </c:pt>
                <c:pt idx="14">
                  <c:v>0</c:v>
                </c:pt>
                <c:pt idx="15">
                  <c:v>0</c:v>
                </c:pt>
                <c:pt idx="16">
                  <c:v>32</c:v>
                </c:pt>
                <c:pt idx="18">
                  <c:v>25</c:v>
                </c:pt>
                <c:pt idx="19">
                  <c:v>16</c:v>
                </c:pt>
                <c:pt idx="20">
                  <c:v>48</c:v>
                </c:pt>
                <c:pt idx="22">
                  <c:v>14</c:v>
                </c:pt>
                <c:pt idx="23">
                  <c:v>33</c:v>
                </c:pt>
                <c:pt idx="24">
                  <c:v>19</c:v>
                </c:pt>
                <c:pt idx="25">
                  <c:v>40</c:v>
                </c:pt>
                <c:pt idx="28">
                  <c:v>0</c:v>
                </c:pt>
                <c:pt idx="29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EA2-410E-91D1-CCB5227C73AC}"/>
            </c:ext>
          </c:extLst>
        </c:ser>
        <c:ser>
          <c:idx val="1"/>
          <c:order val="1"/>
          <c:tx>
            <c:v>3-tier</c:v>
          </c:tx>
          <c:spPr>
            <a:ln w="28575">
              <a:noFill/>
            </a:ln>
          </c:spPr>
          <c:marker>
            <c:symbol val="circle"/>
            <c:size val="12"/>
            <c:spPr>
              <a:noFill/>
              <a:ln w="38100">
                <a:solidFill>
                  <a:schemeClr val="accent2"/>
                </a:solidFill>
              </a:ln>
            </c:spPr>
          </c:marker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01-1EA2-410E-91D1-CCB5227C73AC}"/>
              </c:ext>
            </c:extLst>
          </c:dPt>
          <c:xVal>
            <c:numRef>
              <c:f>Sheet1!$W$3:$W$32</c:f>
              <c:numCache>
                <c:formatCode>General</c:formatCode>
                <c:ptCount val="30"/>
                <c:pt idx="28">
                  <c:v>2015</c:v>
                </c:pt>
              </c:numCache>
            </c:numRef>
          </c:xVal>
          <c:yVal>
            <c:numRef>
              <c:f>Sheet1!$Z$3:$Z$32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42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EA2-410E-91D1-CCB5227C73AC}"/>
            </c:ext>
          </c:extLst>
        </c:ser>
        <c:ser>
          <c:idx val="2"/>
          <c:order val="2"/>
          <c:tx>
            <c:strRef>
              <c:f>Sheet1!$T$2</c:f>
              <c:strCache>
                <c:ptCount val="1"/>
                <c:pt idx="0">
                  <c:v>4-tier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noFill/>
              <a:ln w="38100">
                <a:solidFill>
                  <a:schemeClr val="accent3"/>
                </a:solidFill>
              </a:ln>
            </c:spPr>
          </c:marker>
          <c:xVal>
            <c:numRef>
              <c:f>Sheet1!$X$3:$X$32</c:f>
              <c:numCache>
                <c:formatCode>General</c:formatCode>
                <c:ptCount val="30"/>
                <c:pt idx="5">
                  <c:v>2008</c:v>
                </c:pt>
                <c:pt idx="14">
                  <c:v>2010</c:v>
                </c:pt>
                <c:pt idx="15">
                  <c:v>2014</c:v>
                </c:pt>
              </c:numCache>
            </c:numRef>
          </c:xVal>
          <c:yVal>
            <c:numRef>
              <c:f>Sheet1!$AA$3:$AA$32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41</c:v>
                </c:pt>
                <c:pt idx="15">
                  <c:v>28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EA2-410E-91D1-CCB5227C7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22080"/>
        <c:axId val="105836928"/>
      </c:scatterChart>
      <c:valAx>
        <c:axId val="10582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5836928"/>
        <c:crosses val="autoZero"/>
        <c:crossBetween val="midCat"/>
      </c:valAx>
      <c:valAx>
        <c:axId val="1058369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Wire reduction over 2D (%)</a:t>
                </a:r>
              </a:p>
            </c:rich>
          </c:tx>
          <c:layout>
            <c:manualLayout>
              <c:xMode val="edge"/>
              <c:yMode val="edge"/>
              <c:x val="6.7563268478979518E-2"/>
              <c:y val="0.124968580492687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5822080"/>
        <c:crosses val="autoZero"/>
        <c:crossBetween val="midCat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1132983377077"/>
          <c:y val="0.10249999999999999"/>
          <c:w val="0.78333311461067368"/>
          <c:h val="0.63451782539881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sensitivity!$G$18</c:f>
              <c:strCache>
                <c:ptCount val="1"/>
                <c:pt idx="0">
                  <c:v>0.8 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810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sensitivity!$H$17:$J$17</c:f>
              <c:numCache>
                <c:formatCode>General</c:formatCode>
                <c:ptCount val="3"/>
                <c:pt idx="0">
                  <c:v>0.72</c:v>
                </c:pt>
                <c:pt idx="1">
                  <c:v>0.8</c:v>
                </c:pt>
                <c:pt idx="2">
                  <c:v>0.88</c:v>
                </c:pt>
              </c:numCache>
            </c:numRef>
          </c:cat>
          <c:val>
            <c:numRef>
              <c:f>sensitivity!$H$18:$J$18</c:f>
              <c:numCache>
                <c:formatCode>General</c:formatCode>
                <c:ptCount val="3"/>
                <c:pt idx="0">
                  <c:v>119.14499235</c:v>
                </c:pt>
                <c:pt idx="1">
                  <c:v>123.15882215000001</c:v>
                </c:pt>
                <c:pt idx="2">
                  <c:v>128.17676005000001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72-49F8-A4DB-7D94A1680E31}"/>
            </c:ext>
          </c:extLst>
        </c:ser>
        <c:ser>
          <c:idx val="1"/>
          <c:order val="1"/>
          <c:tx>
            <c:strRef>
              <c:f>sensitivity!$G$19</c:f>
              <c:strCache>
                <c:ptCount val="1"/>
                <c:pt idx="0">
                  <c:v>1.0 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3810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sensitivity!$H$17:$J$17</c:f>
              <c:numCache>
                <c:formatCode>General</c:formatCode>
                <c:ptCount val="3"/>
                <c:pt idx="0">
                  <c:v>0.72</c:v>
                </c:pt>
                <c:pt idx="1">
                  <c:v>0.8</c:v>
                </c:pt>
                <c:pt idx="2">
                  <c:v>0.88</c:v>
                </c:pt>
              </c:numCache>
            </c:numRef>
          </c:cat>
          <c:val>
            <c:numRef>
              <c:f>sensitivity!$H$19:$J$19</c:f>
              <c:numCache>
                <c:formatCode>General</c:formatCode>
                <c:ptCount val="3"/>
                <c:pt idx="0">
                  <c:v>96.842097330000001</c:v>
                </c:pt>
                <c:pt idx="1">
                  <c:v>92.836724189999998</c:v>
                </c:pt>
                <c:pt idx="2">
                  <c:v>90.217840989999999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2-49F8-A4DB-7D94A1680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75008"/>
        <c:axId val="105693568"/>
      </c:barChart>
      <c:catAx>
        <c:axId val="105675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 dirty="0"/>
                  <a:t>Clock period (synthesis) (ns)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693568"/>
        <c:crosses val="autoZero"/>
        <c:auto val="1"/>
        <c:lblAlgn val="ctr"/>
        <c:lblOffset val="100"/>
        <c:noMultiLvlLbl val="0"/>
      </c:catAx>
      <c:valAx>
        <c:axId val="105693568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 dirty="0"/>
                  <a:t>Power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6750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0446916010498686"/>
          <c:y val="0.10243000874890641"/>
          <c:w val="0.39251881014873141"/>
          <c:h val="9.94612131816856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448622047244094"/>
          <c:y val="5.935185185185185E-2"/>
          <c:w val="0.80495822397200345"/>
          <c:h val="0.692228346197137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sensitivity!$H$21:$K$21</c:f>
              <c:numCache>
                <c:formatCode>0%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cat>
          <c:val>
            <c:numRef>
              <c:f>sensitivity!$H$22:$K$22</c:f>
              <c:numCache>
                <c:formatCode>General</c:formatCode>
                <c:ptCount val="4"/>
                <c:pt idx="0">
                  <c:v>95.742113669999995</c:v>
                </c:pt>
                <c:pt idx="1">
                  <c:v>92.836724189999998</c:v>
                </c:pt>
                <c:pt idx="2">
                  <c:v>90.77144174</c:v>
                </c:pt>
                <c:pt idx="3">
                  <c:v>91.258457969999995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C-4C9E-9151-168EC019B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05646336"/>
        <c:axId val="105648512"/>
      </c:barChart>
      <c:catAx>
        <c:axId val="105646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/>
                  <a:t>Placement utilization</a:t>
                </a:r>
              </a:p>
            </c:rich>
          </c:tx>
          <c:layout>
            <c:manualLayout>
              <c:xMode val="edge"/>
              <c:yMode val="edge"/>
              <c:x val="0.31276399825021872"/>
              <c:y val="0.8820173122807595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648512"/>
        <c:crosses val="autoZero"/>
        <c:auto val="1"/>
        <c:lblAlgn val="ctr"/>
        <c:lblOffset val="100"/>
        <c:noMultiLvlLbl val="0"/>
      </c:catAx>
      <c:valAx>
        <c:axId val="105648512"/>
        <c:scaling>
          <c:orientation val="minMax"/>
          <c:max val="100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/>
                  <a:t>Power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6463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159528807414742"/>
          <c:y val="5.0925925925925923E-2"/>
          <c:w val="0.71741848633446659"/>
          <c:h val="0.7903776611256926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new!$B$7</c:f>
              <c:strCache>
                <c:ptCount val="1"/>
                <c:pt idx="0">
                  <c:v>Pseudo1D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new!$C$6:$F$6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new!$C$7:$F$7</c:f>
              <c:numCache>
                <c:formatCode>General</c:formatCode>
                <c:ptCount val="4"/>
                <c:pt idx="0">
                  <c:v>20.692721469999999</c:v>
                </c:pt>
                <c:pt idx="1">
                  <c:v>16.198859200000001</c:v>
                </c:pt>
                <c:pt idx="2">
                  <c:v>14.172025680000001</c:v>
                </c:pt>
                <c:pt idx="3">
                  <c:v>11.950292620000001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84C-49DE-AE81-5FB2EC5D5581}"/>
            </c:ext>
          </c:extLst>
        </c:ser>
        <c:ser>
          <c:idx val="1"/>
          <c:order val="1"/>
          <c:tx>
            <c:strRef>
              <c:f>new!$B$8</c:f>
              <c:strCache>
                <c:ptCount val="1"/>
                <c:pt idx="0">
                  <c:v>2D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new!$C$6:$F$6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new!$C$8:$F$8</c:f>
              <c:numCache>
                <c:formatCode>General</c:formatCode>
                <c:ptCount val="4"/>
                <c:pt idx="0">
                  <c:v>17.56407231</c:v>
                </c:pt>
                <c:pt idx="1">
                  <c:v>14.13920862</c:v>
                </c:pt>
                <c:pt idx="2">
                  <c:v>12.37551109</c:v>
                </c:pt>
                <c:pt idx="3">
                  <c:v>10.62734897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84C-49DE-AE81-5FB2EC5D5581}"/>
            </c:ext>
          </c:extLst>
        </c:ser>
        <c:ser>
          <c:idx val="2"/>
          <c:order val="2"/>
          <c:tx>
            <c:strRef>
              <c:f>new!$B$9</c:f>
              <c:strCache>
                <c:ptCount val="1"/>
                <c:pt idx="0">
                  <c:v>3D (2 tier)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new!$C$6:$F$6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new!$C$9:$F$9</c:f>
              <c:numCache>
                <c:formatCode>General</c:formatCode>
                <c:ptCount val="4"/>
                <c:pt idx="0">
                  <c:v>16.794681690000001</c:v>
                </c:pt>
                <c:pt idx="1">
                  <c:v>13.617547009999999</c:v>
                </c:pt>
                <c:pt idx="2">
                  <c:v>11.257873679999999</c:v>
                </c:pt>
                <c:pt idx="3">
                  <c:v>9.8954764999999991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84C-49DE-AE81-5FB2EC5D5581}"/>
            </c:ext>
          </c:extLst>
        </c:ser>
        <c:ser>
          <c:idx val="3"/>
          <c:order val="3"/>
          <c:tx>
            <c:strRef>
              <c:f>new!$B$10</c:f>
              <c:strCache>
                <c:ptCount val="1"/>
                <c:pt idx="0">
                  <c:v>3D (3 tier)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new!$C$6:$F$6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new!$C$10:$F$10</c:f>
              <c:numCache>
                <c:formatCode>General</c:formatCode>
                <c:ptCount val="4"/>
                <c:pt idx="0">
                  <c:v>15.94349892</c:v>
                </c:pt>
                <c:pt idx="1">
                  <c:v>12.679390919999999</c:v>
                </c:pt>
                <c:pt idx="2">
                  <c:v>10.93153614</c:v>
                </c:pt>
                <c:pt idx="3">
                  <c:v>9.7642559099999993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84C-49DE-AE81-5FB2EC5D5581}"/>
            </c:ext>
          </c:extLst>
        </c:ser>
        <c:ser>
          <c:idx val="4"/>
          <c:order val="4"/>
          <c:tx>
            <c:strRef>
              <c:f>new!$B$11</c:f>
              <c:strCache>
                <c:ptCount val="1"/>
                <c:pt idx="0">
                  <c:v>3D (4 tier)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new!$C$6:$F$6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new!$C$11:$F$11</c:f>
              <c:numCache>
                <c:formatCode>General</c:formatCode>
                <c:ptCount val="4"/>
                <c:pt idx="0">
                  <c:v>14.726594240000001</c:v>
                </c:pt>
                <c:pt idx="1">
                  <c:v>11.88986798</c:v>
                </c:pt>
                <c:pt idx="2">
                  <c:v>10.76</c:v>
                </c:pt>
                <c:pt idx="3">
                  <c:v>9.1210446800000007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584C-49DE-AE81-5FB2EC5D5581}"/>
            </c:ext>
          </c:extLst>
        </c:ser>
        <c:ser>
          <c:idx val="5"/>
          <c:order val="5"/>
          <c:tx>
            <c:strRef>
              <c:f>new!$B$12</c:f>
              <c:strCache>
                <c:ptCount val="1"/>
                <c:pt idx="0">
                  <c:v>infiD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new!$C$6:$F$6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new!$C$12:$F$12</c:f>
              <c:numCache>
                <c:formatCode>General</c:formatCode>
                <c:ptCount val="4"/>
                <c:pt idx="0">
                  <c:v>11.241469390000001</c:v>
                </c:pt>
                <c:pt idx="1">
                  <c:v>9.7387422699999995</c:v>
                </c:pt>
                <c:pt idx="2">
                  <c:v>8.0244038</c:v>
                </c:pt>
                <c:pt idx="3">
                  <c:v>7.4151890900000001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584C-49DE-AE81-5FB2EC5D5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06304"/>
        <c:axId val="107108224"/>
      </c:scatterChart>
      <c:valAx>
        <c:axId val="107106304"/>
        <c:scaling>
          <c:orientation val="minMax"/>
          <c:max val="1.1500000000000001"/>
          <c:min val="0.7500000000000001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7108224"/>
        <c:crosses val="autoZero"/>
        <c:crossBetween val="midCat"/>
      </c:valAx>
      <c:valAx>
        <c:axId val="107108224"/>
        <c:scaling>
          <c:orientation val="minMax"/>
          <c:max val="3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Power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7106304"/>
        <c:crossesAt val="0.75000000000000011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8684703185466423"/>
          <c:y val="7.0201153045322068E-2"/>
          <c:w val="0.7459035372622983"/>
          <c:h val="0.252890044544974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880285346849383"/>
          <c:y val="5.0925925925925923E-2"/>
          <c:w val="0.72021078395287108"/>
          <c:h val="0.7857480314960629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new!$B$41</c:f>
              <c:strCache>
                <c:ptCount val="1"/>
                <c:pt idx="0">
                  <c:v>1D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new!$C$40:$F$40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new!$C$41:$F$41</c:f>
              <c:numCache>
                <c:formatCode>General</c:formatCode>
                <c:ptCount val="4"/>
                <c:pt idx="0">
                  <c:v>51.408130040000003</c:v>
                </c:pt>
                <c:pt idx="1">
                  <c:v>39.970285490000002</c:v>
                </c:pt>
                <c:pt idx="2">
                  <c:v>32.244702689999997</c:v>
                </c:pt>
                <c:pt idx="3">
                  <c:v>27.258782499999999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075-4EAD-9CCA-4460557AB56A}"/>
            </c:ext>
          </c:extLst>
        </c:ser>
        <c:ser>
          <c:idx val="1"/>
          <c:order val="1"/>
          <c:tx>
            <c:strRef>
              <c:f>new!$B$42</c:f>
              <c:strCache>
                <c:ptCount val="1"/>
                <c:pt idx="0">
                  <c:v>2D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new!$C$40:$F$40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new!$C$42:$F$42</c:f>
              <c:numCache>
                <c:formatCode>General</c:formatCode>
                <c:ptCount val="4"/>
                <c:pt idx="0">
                  <c:v>46.591402819999999</c:v>
                </c:pt>
                <c:pt idx="1">
                  <c:v>36.083017159999997</c:v>
                </c:pt>
                <c:pt idx="2">
                  <c:v>30.58696806</c:v>
                </c:pt>
                <c:pt idx="3">
                  <c:v>26.055920239999999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075-4EAD-9CCA-4460557AB56A}"/>
            </c:ext>
          </c:extLst>
        </c:ser>
        <c:ser>
          <c:idx val="2"/>
          <c:order val="2"/>
          <c:tx>
            <c:strRef>
              <c:f>new!$B$43</c:f>
              <c:strCache>
                <c:ptCount val="1"/>
                <c:pt idx="0">
                  <c:v>3D_2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new!$C$40:$F$40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new!$C$43:$F$43</c:f>
              <c:numCache>
                <c:formatCode>General</c:formatCode>
                <c:ptCount val="4"/>
                <c:pt idx="0">
                  <c:v>42.159963689999998</c:v>
                </c:pt>
                <c:pt idx="1">
                  <c:v>33.694767800000001</c:v>
                </c:pt>
                <c:pt idx="2">
                  <c:v>27.928946549999999</c:v>
                </c:pt>
                <c:pt idx="3">
                  <c:v>24.16145315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075-4EAD-9CCA-4460557AB56A}"/>
            </c:ext>
          </c:extLst>
        </c:ser>
        <c:ser>
          <c:idx val="3"/>
          <c:order val="3"/>
          <c:tx>
            <c:strRef>
              <c:f>new!$B$44</c:f>
              <c:strCache>
                <c:ptCount val="1"/>
                <c:pt idx="0">
                  <c:v>3D_3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new!$C$40:$F$40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new!$C$44:$F$44</c:f>
              <c:numCache>
                <c:formatCode>General</c:formatCode>
                <c:ptCount val="4"/>
                <c:pt idx="0">
                  <c:v>40.542887999999998</c:v>
                </c:pt>
                <c:pt idx="1">
                  <c:v>31.85585515</c:v>
                </c:pt>
                <c:pt idx="2">
                  <c:v>25.92446958</c:v>
                </c:pt>
                <c:pt idx="3">
                  <c:v>22.528568440000001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075-4EAD-9CCA-4460557AB56A}"/>
            </c:ext>
          </c:extLst>
        </c:ser>
        <c:ser>
          <c:idx val="4"/>
          <c:order val="4"/>
          <c:tx>
            <c:strRef>
              <c:f>new!$B$45</c:f>
              <c:strCache>
                <c:ptCount val="1"/>
                <c:pt idx="0">
                  <c:v>3D_4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new!$C$40:$F$40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new!$C$45:$F$45</c:f>
              <c:numCache>
                <c:formatCode>General</c:formatCode>
                <c:ptCount val="4"/>
                <c:pt idx="0">
                  <c:v>38.654367630000003</c:v>
                </c:pt>
                <c:pt idx="1">
                  <c:v>29.724188300000002</c:v>
                </c:pt>
                <c:pt idx="2">
                  <c:v>24.733552580000001</c:v>
                </c:pt>
                <c:pt idx="3">
                  <c:v>21.40452097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6075-4EAD-9CCA-4460557AB56A}"/>
            </c:ext>
          </c:extLst>
        </c:ser>
        <c:ser>
          <c:idx val="5"/>
          <c:order val="5"/>
          <c:tx>
            <c:strRef>
              <c:f>new!$B$46</c:f>
              <c:strCache>
                <c:ptCount val="1"/>
                <c:pt idx="0">
                  <c:v>infiD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new!$C$40:$F$40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new!$C$46:$F$46</c:f>
              <c:numCache>
                <c:formatCode>General</c:formatCode>
                <c:ptCount val="4"/>
                <c:pt idx="0">
                  <c:v>28.079775720000001</c:v>
                </c:pt>
                <c:pt idx="1">
                  <c:v>22.506741959999999</c:v>
                </c:pt>
                <c:pt idx="2">
                  <c:v>19.116157919999999</c:v>
                </c:pt>
                <c:pt idx="3">
                  <c:v>16.920300940000001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6075-4EAD-9CCA-4460557AB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603520"/>
        <c:axId val="114605440"/>
      </c:scatterChart>
      <c:valAx>
        <c:axId val="114603520"/>
        <c:scaling>
          <c:orientation val="minMax"/>
          <c:min val="0.55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605440"/>
        <c:crosses val="autoZero"/>
        <c:crossBetween val="midCat"/>
      </c:valAx>
      <c:valAx>
        <c:axId val="114605440"/>
        <c:scaling>
          <c:orientation val="minMax"/>
          <c:max val="6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 i="0" baseline="0" dirty="0">
                    <a:effectLst/>
                  </a:rPr>
                  <a:t>Power (mW)</a:t>
                </a:r>
                <a:endParaRPr lang="en-US" b="1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603520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365268891500345"/>
          <c:y val="5.0925925925925923E-2"/>
          <c:w val="0.64689383856253824"/>
          <c:h val="0.7903776611256926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new!$B$15</c:f>
              <c:strCache>
                <c:ptCount val="1"/>
                <c:pt idx="0">
                  <c:v>Pseudo1D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new!$C$14:$F$14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new!$C$15:$F$15</c:f>
              <c:numCache>
                <c:formatCode>General</c:formatCode>
                <c:ptCount val="4"/>
                <c:pt idx="0">
                  <c:v>10506.043</c:v>
                </c:pt>
                <c:pt idx="1">
                  <c:v>9527.56</c:v>
                </c:pt>
                <c:pt idx="2">
                  <c:v>9209.6540000000005</c:v>
                </c:pt>
                <c:pt idx="3">
                  <c:v>8651.4639999999999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79A-4C9A-A4A9-A9C368DA6A15}"/>
            </c:ext>
          </c:extLst>
        </c:ser>
        <c:ser>
          <c:idx val="1"/>
          <c:order val="1"/>
          <c:tx>
            <c:strRef>
              <c:f>new!$B$16</c:f>
              <c:strCache>
                <c:ptCount val="1"/>
                <c:pt idx="0">
                  <c:v>2D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new!$C$14:$F$14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new!$C$16:$F$16</c:f>
              <c:numCache>
                <c:formatCode>General</c:formatCode>
                <c:ptCount val="4"/>
                <c:pt idx="0">
                  <c:v>9793.7520000000004</c:v>
                </c:pt>
                <c:pt idx="1">
                  <c:v>8951.5920000000006</c:v>
                </c:pt>
                <c:pt idx="2">
                  <c:v>8944.7209999999995</c:v>
                </c:pt>
                <c:pt idx="3">
                  <c:v>8608.43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79A-4C9A-A4A9-A9C368DA6A15}"/>
            </c:ext>
          </c:extLst>
        </c:ser>
        <c:ser>
          <c:idx val="2"/>
          <c:order val="2"/>
          <c:tx>
            <c:strRef>
              <c:f>new!$B$17</c:f>
              <c:strCache>
                <c:ptCount val="1"/>
                <c:pt idx="0">
                  <c:v>3D_2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new!$C$14:$F$14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new!$C$17:$F$17</c:f>
              <c:numCache>
                <c:formatCode>General</c:formatCode>
                <c:ptCount val="4"/>
                <c:pt idx="0">
                  <c:v>9559.6200000000008</c:v>
                </c:pt>
                <c:pt idx="1">
                  <c:v>8873.0840000000007</c:v>
                </c:pt>
                <c:pt idx="2">
                  <c:v>8622.0589999999993</c:v>
                </c:pt>
                <c:pt idx="3">
                  <c:v>8565.0049999999992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79A-4C9A-A4A9-A9C368DA6A15}"/>
            </c:ext>
          </c:extLst>
        </c:ser>
        <c:ser>
          <c:idx val="3"/>
          <c:order val="3"/>
          <c:tx>
            <c:strRef>
              <c:f>new!$B$18</c:f>
              <c:strCache>
                <c:ptCount val="1"/>
                <c:pt idx="0">
                  <c:v>3D_3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new!$C$14:$F$14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new!$C$18:$F$18</c:f>
              <c:numCache>
                <c:formatCode>General</c:formatCode>
                <c:ptCount val="4"/>
                <c:pt idx="0">
                  <c:v>9500.9989999999998</c:v>
                </c:pt>
                <c:pt idx="1">
                  <c:v>8760.8369999999995</c:v>
                </c:pt>
                <c:pt idx="2">
                  <c:v>8695.0750000000007</c:v>
                </c:pt>
                <c:pt idx="3">
                  <c:v>8482.2990000000009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79A-4C9A-A4A9-A9C368DA6A15}"/>
            </c:ext>
          </c:extLst>
        </c:ser>
        <c:ser>
          <c:idx val="4"/>
          <c:order val="4"/>
          <c:tx>
            <c:strRef>
              <c:f>new!$B$19</c:f>
              <c:strCache>
                <c:ptCount val="1"/>
                <c:pt idx="0">
                  <c:v>3D_4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new!$C$14:$F$14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new!$C$19:$F$19</c:f>
              <c:numCache>
                <c:formatCode>General</c:formatCode>
                <c:ptCount val="4"/>
                <c:pt idx="0">
                  <c:v>9441.1059999999998</c:v>
                </c:pt>
                <c:pt idx="1">
                  <c:v>8715.8060000000005</c:v>
                </c:pt>
                <c:pt idx="2">
                  <c:v>8672.8960000000006</c:v>
                </c:pt>
                <c:pt idx="3">
                  <c:v>8478.0619999999999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979A-4C9A-A4A9-A9C368DA6A15}"/>
            </c:ext>
          </c:extLst>
        </c:ser>
        <c:ser>
          <c:idx val="5"/>
          <c:order val="5"/>
          <c:tx>
            <c:strRef>
              <c:f>new!$B$20</c:f>
              <c:strCache>
                <c:ptCount val="1"/>
                <c:pt idx="0">
                  <c:v>infiD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new!$C$14:$F$14</c:f>
              <c:numCache>
                <c:formatCode>General</c:formatCode>
                <c:ptCount val="4"/>
                <c:pt idx="0">
                  <c:v>0.8</c:v>
                </c:pt>
                <c:pt idx="1">
                  <c:v>0.9</c:v>
                </c:pt>
                <c:pt idx="2">
                  <c:v>1</c:v>
                </c:pt>
                <c:pt idx="3">
                  <c:v>1.1000000000000001</c:v>
                </c:pt>
              </c:numCache>
            </c:numRef>
          </c:xVal>
          <c:yVal>
            <c:numRef>
              <c:f>new!$C$20:$F$20</c:f>
              <c:numCache>
                <c:formatCode>General</c:formatCode>
                <c:ptCount val="4"/>
                <c:pt idx="0">
                  <c:v>8842.7569999999996</c:v>
                </c:pt>
                <c:pt idx="1">
                  <c:v>8378.0339999999997</c:v>
                </c:pt>
                <c:pt idx="2">
                  <c:v>8267.9609999999993</c:v>
                </c:pt>
                <c:pt idx="3">
                  <c:v>8125.1989999999996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979A-4C9A-A4A9-A9C368DA6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255296"/>
        <c:axId val="105257216"/>
      </c:scatterChart>
      <c:valAx>
        <c:axId val="105255296"/>
        <c:scaling>
          <c:orientation val="minMax"/>
          <c:max val="1.1500000000000001"/>
          <c:min val="0.7500000000000001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257216"/>
        <c:crosses val="autoZero"/>
        <c:crossBetween val="midCat"/>
      </c:valAx>
      <c:valAx>
        <c:axId val="105257216"/>
        <c:scaling>
          <c:orientation val="minMax"/>
          <c:max val="12000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Area (um</a:t>
                </a:r>
                <a:r>
                  <a:rPr lang="en-US" baseline="30000" dirty="0"/>
                  <a:t>2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255296"/>
        <c:crossesAt val="0.75000000000000011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982686028527237"/>
          <c:y val="4.1860465116279069E-2"/>
          <c:w val="0.71935977753128477"/>
          <c:h val="0.317333455411096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87288948089448"/>
          <c:y val="5.0925925925925923E-2"/>
          <c:w val="0.64817440602200882"/>
          <c:h val="0.7903776611256926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new!$B$50</c:f>
              <c:strCache>
                <c:ptCount val="1"/>
                <c:pt idx="0">
                  <c:v>1D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new!$C$49:$F$49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new!$C$50:$F$50</c:f>
              <c:numCache>
                <c:formatCode>General</c:formatCode>
                <c:ptCount val="4"/>
                <c:pt idx="0">
                  <c:v>10705.084999999999</c:v>
                </c:pt>
                <c:pt idx="1">
                  <c:v>9864.8240000000005</c:v>
                </c:pt>
                <c:pt idx="2">
                  <c:v>9279.1039999999994</c:v>
                </c:pt>
                <c:pt idx="3">
                  <c:v>8914.9060000000009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624-4BEA-9C2E-18C6A5F845E9}"/>
            </c:ext>
          </c:extLst>
        </c:ser>
        <c:ser>
          <c:idx val="1"/>
          <c:order val="1"/>
          <c:tx>
            <c:strRef>
              <c:f>new!$B$51</c:f>
              <c:strCache>
                <c:ptCount val="1"/>
                <c:pt idx="0">
                  <c:v>2D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new!$C$49:$F$49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new!$C$51:$F$51</c:f>
              <c:numCache>
                <c:formatCode>General</c:formatCode>
                <c:ptCount val="4"/>
                <c:pt idx="0">
                  <c:v>10197.790000000001</c:v>
                </c:pt>
                <c:pt idx="1">
                  <c:v>9302.7180000000008</c:v>
                </c:pt>
                <c:pt idx="2">
                  <c:v>9053.4580000000005</c:v>
                </c:pt>
                <c:pt idx="3">
                  <c:v>8931.1980000000003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624-4BEA-9C2E-18C6A5F845E9}"/>
            </c:ext>
          </c:extLst>
        </c:ser>
        <c:ser>
          <c:idx val="2"/>
          <c:order val="2"/>
          <c:tx>
            <c:strRef>
              <c:f>new!$B$52</c:f>
              <c:strCache>
                <c:ptCount val="1"/>
                <c:pt idx="0">
                  <c:v>3D_2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new!$C$49:$F$49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new!$C$52:$F$52</c:f>
              <c:numCache>
                <c:formatCode>General</c:formatCode>
                <c:ptCount val="4"/>
                <c:pt idx="0">
                  <c:v>9814.6280000000006</c:v>
                </c:pt>
                <c:pt idx="1">
                  <c:v>9369.5840000000007</c:v>
                </c:pt>
                <c:pt idx="2">
                  <c:v>8976.7350000000006</c:v>
                </c:pt>
                <c:pt idx="3">
                  <c:v>8820.7520000000004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624-4BEA-9C2E-18C6A5F845E9}"/>
            </c:ext>
          </c:extLst>
        </c:ser>
        <c:ser>
          <c:idx val="3"/>
          <c:order val="3"/>
          <c:tx>
            <c:strRef>
              <c:f>new!$B$53</c:f>
              <c:strCache>
                <c:ptCount val="1"/>
                <c:pt idx="0">
                  <c:v>3D_3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new!$C$49:$F$49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new!$C$53:$F$53</c:f>
              <c:numCache>
                <c:formatCode>General</c:formatCode>
                <c:ptCount val="4"/>
                <c:pt idx="0">
                  <c:v>9756.2369999999992</c:v>
                </c:pt>
                <c:pt idx="1">
                  <c:v>9302.5689999999995</c:v>
                </c:pt>
                <c:pt idx="2">
                  <c:v>8944.7510000000002</c:v>
                </c:pt>
                <c:pt idx="3">
                  <c:v>8786.4860000000008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624-4BEA-9C2E-18C6A5F845E9}"/>
            </c:ext>
          </c:extLst>
        </c:ser>
        <c:ser>
          <c:idx val="4"/>
          <c:order val="4"/>
          <c:tx>
            <c:strRef>
              <c:f>new!$B$54</c:f>
              <c:strCache>
                <c:ptCount val="1"/>
                <c:pt idx="0">
                  <c:v>3D_4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new!$C$49:$F$49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new!$C$54:$F$54</c:f>
              <c:numCache>
                <c:formatCode>General</c:formatCode>
                <c:ptCount val="4"/>
                <c:pt idx="0">
                  <c:v>9736.5859999999993</c:v>
                </c:pt>
                <c:pt idx="1">
                  <c:v>9173.5959999999995</c:v>
                </c:pt>
                <c:pt idx="2">
                  <c:v>8850.7860000000001</c:v>
                </c:pt>
                <c:pt idx="3">
                  <c:v>8705.5560000000005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624-4BEA-9C2E-18C6A5F845E9}"/>
            </c:ext>
          </c:extLst>
        </c:ser>
        <c:ser>
          <c:idx val="5"/>
          <c:order val="5"/>
          <c:tx>
            <c:strRef>
              <c:f>new!$B$55</c:f>
              <c:strCache>
                <c:ptCount val="1"/>
                <c:pt idx="0">
                  <c:v>infiD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new!$C$49:$F$49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0.8</c:v>
                </c:pt>
                <c:pt idx="3">
                  <c:v>0.9</c:v>
                </c:pt>
              </c:numCache>
            </c:numRef>
          </c:xVal>
          <c:yVal>
            <c:numRef>
              <c:f>new!$C$55:$F$55</c:f>
              <c:numCache>
                <c:formatCode>General</c:formatCode>
                <c:ptCount val="4"/>
                <c:pt idx="0">
                  <c:v>9124.5689999999995</c:v>
                </c:pt>
                <c:pt idx="1">
                  <c:v>8764.1589999999997</c:v>
                </c:pt>
                <c:pt idx="2">
                  <c:v>8561.4159999999993</c:v>
                </c:pt>
                <c:pt idx="3">
                  <c:v>8517.0419999999995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624-4BEA-9C2E-18C6A5F84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314176"/>
        <c:axId val="105328640"/>
      </c:scatterChart>
      <c:valAx>
        <c:axId val="105314176"/>
        <c:scaling>
          <c:orientation val="minMax"/>
          <c:min val="0.55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328640"/>
        <c:crosses val="autoZero"/>
        <c:crossBetween val="midCat"/>
      </c:valAx>
      <c:valAx>
        <c:axId val="105328640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0" i="0" baseline="0" dirty="0">
                    <a:effectLst/>
                  </a:rPr>
                  <a:t>Area (um</a:t>
                </a:r>
                <a:r>
                  <a:rPr lang="en-US" sz="1800" b="0" i="0" baseline="30000" dirty="0">
                    <a:effectLst/>
                  </a:rPr>
                  <a:t>2</a:t>
                </a:r>
                <a:r>
                  <a:rPr lang="en-US" sz="1800" b="0" i="0" baseline="0" dirty="0">
                    <a:effectLst/>
                  </a:rPr>
                  <a:t>)</a:t>
                </a:r>
                <a:endParaRPr lang="en-US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5314176"/>
        <c:crosses val="autoZero"/>
        <c:crossBetween val="midCat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7528088665271E-2"/>
          <c:y val="0.11591637268048083"/>
          <c:w val="0.87499744606283725"/>
          <c:h val="0.63485399545269017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'160522'!$O$3</c:f>
              <c:strCache>
                <c:ptCount val="1"/>
                <c:pt idx="0">
                  <c:v>3D (2 tier)</c:v>
                </c:pt>
              </c:strCache>
            </c:strRef>
          </c:tx>
          <c:xVal>
            <c:numRef>
              <c:f>'160522'!$C$4:$C$8</c:f>
              <c:numCache>
                <c:formatCode>0.00</c:formatCode>
                <c:ptCount val="5"/>
                <c:pt idx="0">
                  <c:v>0.63</c:v>
                </c:pt>
                <c:pt idx="1">
                  <c:v>0.66</c:v>
                </c:pt>
                <c:pt idx="2">
                  <c:v>0.69</c:v>
                </c:pt>
                <c:pt idx="3">
                  <c:v>0.71</c:v>
                </c:pt>
                <c:pt idx="4">
                  <c:v>0.74</c:v>
                </c:pt>
              </c:numCache>
            </c:numRef>
          </c:xVal>
          <c:yVal>
            <c:numRef>
              <c:f>'160522'!$O$4:$O$11</c:f>
              <c:numCache>
                <c:formatCode>0%</c:formatCode>
                <c:ptCount val="8"/>
                <c:pt idx="0">
                  <c:v>4.3002397796283447E-2</c:v>
                </c:pt>
                <c:pt idx="1">
                  <c:v>5.7651746213001724E-2</c:v>
                </c:pt>
                <c:pt idx="2">
                  <c:v>5.9351159222931792E-2</c:v>
                </c:pt>
                <c:pt idx="3">
                  <c:v>7.8565089589139298E-2</c:v>
                </c:pt>
                <c:pt idx="4">
                  <c:v>0.11650529239701268</c:v>
                </c:pt>
                <c:pt idx="5">
                  <c:v>8.2241777986856612E-2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2C5-4243-88CA-178D03AE0EBC}"/>
            </c:ext>
          </c:extLst>
        </c:ser>
        <c:ser>
          <c:idx val="2"/>
          <c:order val="1"/>
          <c:tx>
            <c:strRef>
              <c:f>'160522'!$P$3</c:f>
              <c:strCache>
                <c:ptCount val="1"/>
                <c:pt idx="0">
                  <c:v>3D (3 tier)</c:v>
                </c:pt>
              </c:strCache>
            </c:strRef>
          </c:tx>
          <c:xVal>
            <c:numRef>
              <c:f>'160522'!$C$4:$C$8</c:f>
              <c:numCache>
                <c:formatCode>0.00</c:formatCode>
                <c:ptCount val="5"/>
                <c:pt idx="0">
                  <c:v>0.63</c:v>
                </c:pt>
                <c:pt idx="1">
                  <c:v>0.66</c:v>
                </c:pt>
                <c:pt idx="2">
                  <c:v>0.69</c:v>
                </c:pt>
                <c:pt idx="3">
                  <c:v>0.71</c:v>
                </c:pt>
                <c:pt idx="4">
                  <c:v>0.74</c:v>
                </c:pt>
              </c:numCache>
            </c:numRef>
          </c:xVal>
          <c:yVal>
            <c:numRef>
              <c:f>'160522'!$P$4:$P$11</c:f>
              <c:numCache>
                <c:formatCode>0%</c:formatCode>
                <c:ptCount val="8"/>
                <c:pt idx="0">
                  <c:v>7.0920982988689846E-2</c:v>
                </c:pt>
                <c:pt idx="1">
                  <c:v>9.8836355185491623E-2</c:v>
                </c:pt>
                <c:pt idx="2">
                  <c:v>0.10258209064037901</c:v>
                </c:pt>
                <c:pt idx="3">
                  <c:v>0.13459725132478559</c:v>
                </c:pt>
                <c:pt idx="4">
                  <c:v>0.18924983886660254</c:v>
                </c:pt>
                <c:pt idx="5">
                  <c:v>0.20327920763973065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2C5-4243-88CA-178D03AE0EBC}"/>
            </c:ext>
          </c:extLst>
        </c:ser>
        <c:ser>
          <c:idx val="3"/>
          <c:order val="2"/>
          <c:tx>
            <c:strRef>
              <c:f>'160522'!$Q$3</c:f>
              <c:strCache>
                <c:ptCount val="1"/>
                <c:pt idx="0">
                  <c:v>3D (4 tier)</c:v>
                </c:pt>
              </c:strCache>
            </c:strRef>
          </c:tx>
          <c:xVal>
            <c:numRef>
              <c:f>'160522'!$C$4:$C$8</c:f>
              <c:numCache>
                <c:formatCode>0.00</c:formatCode>
                <c:ptCount val="5"/>
                <c:pt idx="0">
                  <c:v>0.63</c:v>
                </c:pt>
                <c:pt idx="1">
                  <c:v>0.66</c:v>
                </c:pt>
                <c:pt idx="2">
                  <c:v>0.69</c:v>
                </c:pt>
                <c:pt idx="3">
                  <c:v>0.71</c:v>
                </c:pt>
                <c:pt idx="4">
                  <c:v>0.74</c:v>
                </c:pt>
              </c:numCache>
            </c:numRef>
          </c:xVal>
          <c:yVal>
            <c:numRef>
              <c:f>'160522'!$Q$4:$Q$11</c:f>
              <c:numCache>
                <c:formatCode>0%</c:formatCode>
                <c:ptCount val="8"/>
                <c:pt idx="0">
                  <c:v>9.9875529613963079E-2</c:v>
                </c:pt>
                <c:pt idx="1">
                  <c:v>0.12517980554435493</c:v>
                </c:pt>
                <c:pt idx="2">
                  <c:v>0.13625082355324625</c:v>
                </c:pt>
                <c:pt idx="3">
                  <c:v>0.16718725147568081</c:v>
                </c:pt>
                <c:pt idx="4">
                  <c:v>0.2401244145462858</c:v>
                </c:pt>
                <c:pt idx="5">
                  <c:v>0.24969902616235459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2C5-4243-88CA-178D03AE0EBC}"/>
            </c:ext>
          </c:extLst>
        </c:ser>
        <c:ser>
          <c:idx val="0"/>
          <c:order val="3"/>
          <c:tx>
            <c:strRef>
              <c:f>'160522'!$N$3</c:f>
              <c:strCache>
                <c:ptCount val="1"/>
                <c:pt idx="0">
                  <c:v>InfiDi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star"/>
            <c:size val="7"/>
            <c:spPr>
              <a:noFill/>
              <a:ln>
                <a:solidFill>
                  <a:schemeClr val="accent6"/>
                </a:solidFill>
              </a:ln>
            </c:spPr>
          </c:marker>
          <c:xVal>
            <c:numRef>
              <c:f>'160522'!$C$4:$C$8</c:f>
              <c:numCache>
                <c:formatCode>0.00</c:formatCode>
                <c:ptCount val="5"/>
                <c:pt idx="0">
                  <c:v>0.63</c:v>
                </c:pt>
                <c:pt idx="1">
                  <c:v>0.66</c:v>
                </c:pt>
                <c:pt idx="2">
                  <c:v>0.69</c:v>
                </c:pt>
                <c:pt idx="3">
                  <c:v>0.71</c:v>
                </c:pt>
                <c:pt idx="4">
                  <c:v>0.74</c:v>
                </c:pt>
              </c:numCache>
            </c:numRef>
          </c:xVal>
          <c:yVal>
            <c:numRef>
              <c:f>'160522'!$N$4:$N$9</c:f>
              <c:numCache>
                <c:formatCode>0%</c:formatCode>
                <c:ptCount val="6"/>
                <c:pt idx="0">
                  <c:v>0.21841096758348694</c:v>
                </c:pt>
                <c:pt idx="1">
                  <c:v>0.26248020968206787</c:v>
                </c:pt>
                <c:pt idx="2">
                  <c:v>0.29808844409486451</c:v>
                </c:pt>
                <c:pt idx="3">
                  <c:v>0.33866737777695399</c:v>
                </c:pt>
                <c:pt idx="4">
                  <c:v>0.42274936578254568</c:v>
                </c:pt>
                <c:pt idx="5">
                  <c:v>0.45426213616919764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2C5-4243-88CA-178D03AE0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371520"/>
        <c:axId val="105378176"/>
      </c:scatterChart>
      <c:valAx>
        <c:axId val="105371520"/>
        <c:scaling>
          <c:orientation val="minMax"/>
          <c:min val="0.6200000000000001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Placement-based Rent parameter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5378176"/>
        <c:crosses val="autoZero"/>
        <c:crossBetween val="midCat"/>
      </c:valAx>
      <c:valAx>
        <c:axId val="1053781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537152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6247325662942386"/>
          <c:y val="5.3915156102267769E-2"/>
          <c:w val="0.66157387273193791"/>
          <c:h val="9.756581257539176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513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100"/>
            </a:lvl1pPr>
          </a:lstStyle>
          <a:p>
            <a:fld id="{757960DB-97FA-4397-9387-B30801152D24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100"/>
            </a:lvl1pPr>
          </a:lstStyle>
          <a:p>
            <a:fld id="{955057B6-67AF-4A4B-9100-FF2AFC4340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00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100"/>
            </a:lvl1pPr>
          </a:lstStyle>
          <a:p>
            <a:fld id="{CDA77664-55AE-45FE-8429-AEEC509F456D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6" tIns="45353" rIns="90706" bIns="453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0706" tIns="45353" rIns="90706" bIns="453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100"/>
            </a:lvl1pPr>
          </a:lstStyle>
          <a:p>
            <a:fld id="{A5451585-E2AC-4897-B719-C200C8CF2F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6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189">
              <a:defRPr sz="1900" b="1">
                <a:solidFill>
                  <a:schemeClr val="tx1"/>
                </a:solidFill>
                <a:latin typeface="Arial" charset="0"/>
              </a:defRPr>
            </a:lvl1pPr>
            <a:lvl2pPr marL="710380" indent="-273223" defTabSz="906189">
              <a:defRPr sz="1900" b="1">
                <a:solidFill>
                  <a:schemeClr val="tx1"/>
                </a:solidFill>
                <a:latin typeface="Arial" charset="0"/>
              </a:defRPr>
            </a:lvl2pPr>
            <a:lvl3pPr marL="1092891" indent="-218579" defTabSz="906189">
              <a:defRPr sz="1900" b="1">
                <a:solidFill>
                  <a:schemeClr val="tx1"/>
                </a:solidFill>
                <a:latin typeface="Arial" charset="0"/>
              </a:defRPr>
            </a:lvl3pPr>
            <a:lvl4pPr marL="1530047" indent="-218579" defTabSz="906189">
              <a:defRPr sz="1900" b="1">
                <a:solidFill>
                  <a:schemeClr val="tx1"/>
                </a:solidFill>
                <a:latin typeface="Arial" charset="0"/>
              </a:defRPr>
            </a:lvl4pPr>
            <a:lvl5pPr marL="1967204" indent="-218579" defTabSz="906189">
              <a:defRPr sz="1900" b="1">
                <a:solidFill>
                  <a:schemeClr val="tx1"/>
                </a:solidFill>
                <a:latin typeface="Arial" charset="0"/>
              </a:defRPr>
            </a:lvl5pPr>
            <a:lvl6pPr marL="2404360" indent="-218579" defTabSz="90618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</a:defRPr>
            </a:lvl6pPr>
            <a:lvl7pPr marL="2841516" indent="-218579" defTabSz="90618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</a:defRPr>
            </a:lvl7pPr>
            <a:lvl8pPr marL="3278672" indent="-218579" defTabSz="90618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</a:defRPr>
            </a:lvl8pPr>
            <a:lvl9pPr marL="3715828" indent="-218579" defTabSz="90618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49282A-C31E-4191-A0ED-B99E4FE60B16}" type="slidenum">
              <a:rPr lang="en-US" sz="1200" b="0">
                <a:latin typeface="Times New Roman" pitchFamily="18" charset="0"/>
              </a:rPr>
              <a:pPr/>
              <a:t>1</a:t>
            </a:fld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Thanks you for the introduction. 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4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1585-E2AC-4897-B719-C200C8CF2F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2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1585-E2AC-4897-B719-C200C8CF2F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29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1585-E2AC-4897-B719-C200C8CF2F3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29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1585-E2AC-4897-B719-C200C8CF2F3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29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1585-E2AC-4897-B719-C200C8CF2F3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70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1585-E2AC-4897-B719-C200C8CF2F3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2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563562"/>
          </a:xfrm>
        </p:spPr>
        <p:txBody>
          <a:bodyPr/>
          <a:lstStyle>
            <a:lvl1pPr algn="l"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9625"/>
            <a:ext cx="8839200" cy="5715000"/>
          </a:xfrm>
        </p:spPr>
        <p:txBody>
          <a:bodyPr>
            <a:normAutofit/>
          </a:bodyPr>
          <a:lstStyle>
            <a:lvl1pPr marL="231775" indent="-231775">
              <a:defRPr sz="2800"/>
            </a:lvl1pPr>
            <a:lvl2pPr marL="457200" indent="-225425">
              <a:defRPr sz="2400"/>
            </a:lvl2pPr>
            <a:lvl3pPr marL="688975" indent="-231775">
              <a:defRPr sz="2000"/>
            </a:lvl3pPr>
            <a:lvl4pPr marL="914400" indent="-225425">
              <a:defRPr sz="1800"/>
            </a:lvl4pPr>
            <a:lvl5pPr marL="1082675" indent="-168275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18"/>
          <p:cNvSpPr>
            <a:spLocks noChangeShapeType="1"/>
          </p:cNvSpPr>
          <p:nvPr userDrawn="1"/>
        </p:nvSpPr>
        <p:spPr bwMode="auto">
          <a:xfrm flipV="1">
            <a:off x="152400" y="685800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Line 18"/>
          <p:cNvSpPr>
            <a:spLocks noChangeShapeType="1"/>
          </p:cNvSpPr>
          <p:nvPr userDrawn="1"/>
        </p:nvSpPr>
        <p:spPr bwMode="auto">
          <a:xfrm flipV="1">
            <a:off x="152400" y="685800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77014"/>
            <a:ext cx="2688266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sz="1100" baseline="0" dirty="0">
                <a:latin typeface="Arial" pitchFamily="34" charset="0"/>
                <a:cs typeface="Arial" pitchFamily="34" charset="0"/>
              </a:rPr>
              <a:t>UCSD VLSI CAD Laboratory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765087" y="6586538"/>
            <a:ext cx="356188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/>
            <a:fld id="{16E0590D-16E1-486A-A147-2F126A5F0FEE}" type="slidenum">
              <a:rPr lang="ko-KR" altLang="en-US" sz="1100" smtClean="0">
                <a:latin typeface="Arial" pitchFamily="34" charset="0"/>
                <a:cs typeface="Arial" pitchFamily="34" charset="0"/>
              </a:rPr>
              <a:pPr algn="ctr" eaLnBrk="0" latinLnBrk="0" hangingPunct="0"/>
              <a:t>‹#›</a:t>
            </a:fld>
            <a:endParaRPr lang="ko-KR" altLang="en-U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42750" y="1907288"/>
            <a:ext cx="8763000" cy="1143000"/>
          </a:xfrm>
        </p:spPr>
        <p:txBody>
          <a:bodyPr/>
          <a:lstStyle/>
          <a:p>
            <a:pPr algn="ctr">
              <a:spcBef>
                <a:spcPct val="35000"/>
              </a:spcBef>
            </a:pPr>
            <a:r>
              <a:rPr lang="en-US" altLang="ja-JP" sz="4000" dirty="0">
                <a:solidFill>
                  <a:schemeClr val="tx2"/>
                </a:solidFill>
                <a:ea typeface="MS PGothic" pitchFamily="34" charset="-128"/>
              </a:rPr>
              <a:t>Revisiting and Bounding the Benefit From 3D Integration</a:t>
            </a:r>
            <a:endParaRPr lang="en-US" altLang="ja-JP" sz="2800" b="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09219" y="3999123"/>
            <a:ext cx="7539486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31775" indent="-231775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5425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8975" indent="-231775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5425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82675" indent="-168275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65000"/>
              </a:lnSpc>
              <a:spcBef>
                <a:spcPts val="650"/>
              </a:spcBef>
              <a:spcAft>
                <a:spcPts val="600"/>
              </a:spcAft>
              <a:buNone/>
            </a:pPr>
            <a:r>
              <a:rPr lang="en-US" sz="2400" dirty="0"/>
              <a:t>Wei-Ting J. Chan</a:t>
            </a:r>
            <a:r>
              <a:rPr lang="en-US" sz="2400" baseline="30000" dirty="0"/>
              <a:t>†</a:t>
            </a:r>
            <a:r>
              <a:rPr lang="en-US" sz="2400" dirty="0"/>
              <a:t>, </a:t>
            </a:r>
            <a:r>
              <a:rPr lang="en-US" sz="2400" u="sng" dirty="0"/>
              <a:t>Andrew B. Kahng</a:t>
            </a:r>
            <a:r>
              <a:rPr lang="en-US" sz="2400" baseline="30000" dirty="0"/>
              <a:t>†‡ </a:t>
            </a:r>
            <a:r>
              <a:rPr lang="en-US" sz="2400" dirty="0"/>
              <a:t>and Jiajia Li</a:t>
            </a:r>
            <a:r>
              <a:rPr lang="en-US" sz="2400" baseline="30000" dirty="0"/>
              <a:t>†</a:t>
            </a:r>
            <a:endParaRPr lang="en-US" sz="2400" dirty="0"/>
          </a:p>
          <a:p>
            <a:pPr marL="0" indent="0" algn="ctr">
              <a:lnSpc>
                <a:spcPct val="65000"/>
              </a:lnSpc>
              <a:spcBef>
                <a:spcPts val="650"/>
              </a:spcBef>
              <a:spcAft>
                <a:spcPts val="600"/>
              </a:spcAft>
              <a:buNone/>
            </a:pPr>
            <a:r>
              <a:rPr lang="en-US" sz="2400" baseline="30000" dirty="0"/>
              <a:t>†</a:t>
            </a:r>
            <a:r>
              <a:rPr lang="en-US" sz="2400" dirty="0"/>
              <a:t>ECE and </a:t>
            </a:r>
            <a:r>
              <a:rPr lang="en-US" sz="2400" baseline="30000" dirty="0"/>
              <a:t>‡</a:t>
            </a:r>
            <a:r>
              <a:rPr lang="en-US" sz="2400" dirty="0"/>
              <a:t>CSE Departments, UC San Diego</a:t>
            </a:r>
          </a:p>
          <a:p>
            <a:pPr marL="0" indent="0" algn="ctr">
              <a:lnSpc>
                <a:spcPct val="65000"/>
              </a:lnSpc>
              <a:spcBef>
                <a:spcPts val="650"/>
              </a:spcBef>
              <a:spcAft>
                <a:spcPts val="600"/>
              </a:spcAft>
              <a:buNone/>
            </a:pPr>
            <a:r>
              <a:rPr lang="en-US" sz="2400" dirty="0"/>
              <a:t>{wechan, abk, jil150}@ucsd.edu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23382" r="8837" b="9934"/>
          <a:stretch/>
        </p:blipFill>
        <p:spPr>
          <a:xfrm>
            <a:off x="0" y="6185318"/>
            <a:ext cx="2207700" cy="67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1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45"/>
    </mc:Choice>
    <mc:Fallback xmlns="">
      <p:transition spd="slow" advTm="210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Evaluation Flow: Conventional 2D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43075" y="1453973"/>
            <a:ext cx="8516080" cy="2585412"/>
            <a:chOff x="243075" y="1713053"/>
            <a:chExt cx="8516080" cy="2585412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97690395"/>
                </p:ext>
              </p:extLst>
            </p:nvPr>
          </p:nvGraphicFramePr>
          <p:xfrm>
            <a:off x="4187155" y="1713053"/>
            <a:ext cx="4572000" cy="25854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939073" y="1923843"/>
              <a:ext cx="2153936" cy="333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Clock period (PnR) 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43075" y="1809892"/>
              <a:ext cx="4064780" cy="2360052"/>
              <a:chOff x="243075" y="1809892"/>
              <a:chExt cx="4064780" cy="236005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43075" y="1809892"/>
                <a:ext cx="3951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Synthesis frequency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20617" y="2230952"/>
                <a:ext cx="388723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spcBef>
                    <a:spcPts val="200"/>
                  </a:spcBef>
                  <a:buClr>
                    <a:srgbClr val="C00000"/>
                  </a:buClr>
                </a:pPr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Tight (loose) timing: Slightly smaller (larger) synthesis clock period </a:t>
                </a:r>
                <a:b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Smaller power after P&amp;R</a:t>
                </a:r>
                <a:endParaRPr lang="en-US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41265" y="4065271"/>
            <a:ext cx="8403068" cy="2699953"/>
            <a:chOff x="356505" y="4034791"/>
            <a:chExt cx="8403068" cy="2699953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61015229"/>
                </p:ext>
              </p:extLst>
            </p:nvPr>
          </p:nvGraphicFramePr>
          <p:xfrm>
            <a:off x="4187573" y="4034791"/>
            <a:ext cx="4572000" cy="26999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3" name="Group 12"/>
            <p:cNvGrpSpPr/>
            <p:nvPr/>
          </p:nvGrpSpPr>
          <p:grpSpPr>
            <a:xfrm>
              <a:off x="356505" y="4034791"/>
              <a:ext cx="3951350" cy="2493903"/>
              <a:chOff x="356505" y="4034791"/>
              <a:chExt cx="3951350" cy="2493903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6505" y="4034791"/>
                <a:ext cx="3951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Placement utilization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5079" y="4538406"/>
                <a:ext cx="3652494" cy="1990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spcBef>
                    <a:spcPts val="200"/>
                  </a:spcBef>
                  <a:buClr>
                    <a:srgbClr val="C00000"/>
                  </a:buClr>
                </a:pPr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Unimodal model:</a:t>
                </a:r>
              </a:p>
              <a:p>
                <a:pPr algn="l">
                  <a:spcBef>
                    <a:spcPts val="200"/>
                  </a:spcBef>
                  <a:buClr>
                    <a:srgbClr val="C00000"/>
                  </a:buClr>
                </a:pPr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Too compact </a:t>
                </a:r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 routing congestion</a:t>
                </a:r>
              </a:p>
              <a:p>
                <a:pPr algn="l">
                  <a:spcBef>
                    <a:spcPts val="200"/>
                  </a:spcBef>
                  <a:buClr>
                    <a:srgbClr val="C00000"/>
                  </a:buClr>
                </a:pPr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Too sparse  longer wirelength </a:t>
                </a:r>
                <a:r>
                  <a:rPr lang="en-US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p:grpSp>
      </p:grp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52399" y="682300"/>
            <a:ext cx="9107347" cy="822409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/>
              </a:rPr>
              <a:t>Search within multiple design parameters to find optimum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144685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Evaluation Flow: Pseudo-1D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40825" y="1064260"/>
            <a:ext cx="9107347" cy="225767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/>
              </a:rPr>
              <a:t>Pseudo-1D implementations use floorplans with very large aspect ratios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</a:rPr>
              <a:t>Routing along the long side is difficult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 err="1">
                <a:latin typeface="Arial"/>
              </a:rPr>
              <a:t>PnR</a:t>
            </a:r>
            <a:r>
              <a:rPr lang="en-US" dirty="0">
                <a:latin typeface="Arial"/>
              </a:rPr>
              <a:t> Aspect ratio = 10:1 to emulate 1D placement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66" y="4181723"/>
            <a:ext cx="8750461" cy="1029773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11480" y="3444240"/>
            <a:ext cx="8397240" cy="523220"/>
            <a:chOff x="411480" y="3444240"/>
            <a:chExt cx="8397240" cy="52322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11480" y="3886200"/>
              <a:ext cx="839724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955040" y="3444240"/>
              <a:ext cx="7477760" cy="52322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Limited routing channels along the long side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54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</a:rPr>
              <a:t>Infinite-Dimension Bound on 3D Power Benefits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889404"/>
              </p:ext>
            </p:extLst>
          </p:nvPr>
        </p:nvGraphicFramePr>
        <p:xfrm>
          <a:off x="453076" y="3577885"/>
          <a:ext cx="4154682" cy="282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251594"/>
              </p:ext>
            </p:extLst>
          </p:nvPr>
        </p:nvGraphicFramePr>
        <p:xfrm>
          <a:off x="4645860" y="3577885"/>
          <a:ext cx="4099979" cy="282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41759" y="3269831"/>
            <a:ext cx="157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CORTEX M0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02039" y="3269831"/>
            <a:ext cx="69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421" y="990045"/>
            <a:ext cx="8394223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Iso-performance power comparison among implementations in different dimensions</a:t>
            </a: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Gaps between infinite dimension vs. 2D </a:t>
            </a:r>
            <a:b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3D benefits </a:t>
            </a:r>
            <a:b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36% and 20% for M0 and JPEG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16220" y="4784601"/>
            <a:ext cx="744737" cy="629913"/>
            <a:chOff x="816220" y="4434081"/>
            <a:chExt cx="744737" cy="629913"/>
          </a:xfrm>
        </p:grpSpPr>
        <p:sp>
          <p:nvSpPr>
            <p:cNvPr id="9" name="Left Brace 8"/>
            <p:cNvSpPr/>
            <p:nvPr/>
          </p:nvSpPr>
          <p:spPr>
            <a:xfrm>
              <a:off x="1426465" y="4434081"/>
              <a:ext cx="134492" cy="629913"/>
            </a:xfrm>
            <a:prstGeom prst="lef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" name="TextBox 20"/>
            <p:cNvSpPr txBox="1"/>
            <p:nvPr/>
          </p:nvSpPr>
          <p:spPr>
            <a:xfrm>
              <a:off x="816220" y="4593711"/>
              <a:ext cx="567848" cy="27410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36%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85173" y="4296173"/>
            <a:ext cx="755515" cy="833601"/>
            <a:chOff x="4985173" y="3945653"/>
            <a:chExt cx="755515" cy="833601"/>
          </a:xfrm>
        </p:grpSpPr>
        <p:sp>
          <p:nvSpPr>
            <p:cNvPr id="11" name="Left Brace 10"/>
            <p:cNvSpPr/>
            <p:nvPr/>
          </p:nvSpPr>
          <p:spPr>
            <a:xfrm>
              <a:off x="5606196" y="3945653"/>
              <a:ext cx="134492" cy="833601"/>
            </a:xfrm>
            <a:prstGeom prst="lef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" name="TextBox 20"/>
            <p:cNvSpPr txBox="1"/>
            <p:nvPr/>
          </p:nvSpPr>
          <p:spPr>
            <a:xfrm>
              <a:off x="4985173" y="4139927"/>
              <a:ext cx="567848" cy="37147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  <a:r>
                <a:rPr lang="en-US" sz="21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%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41758" y="6302591"/>
            <a:ext cx="210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 period (ns)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97478" y="6302591"/>
            <a:ext cx="210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 period (ns)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842260" y="4253069"/>
            <a:ext cx="786383" cy="189525"/>
            <a:chOff x="2842260" y="4253069"/>
            <a:chExt cx="786383" cy="189525"/>
          </a:xfrm>
        </p:grpSpPr>
        <p:sp>
          <p:nvSpPr>
            <p:cNvPr id="16" name="TextBox 15"/>
            <p:cNvSpPr txBox="1"/>
            <p:nvPr/>
          </p:nvSpPr>
          <p:spPr>
            <a:xfrm>
              <a:off x="2842260" y="4253069"/>
              <a:ext cx="786383" cy="18952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ctr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infD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16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8615"/>
            <a:stretch/>
          </p:blipFill>
          <p:spPr>
            <a:xfrm>
              <a:off x="2859966" y="4284703"/>
              <a:ext cx="323290" cy="1485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06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</a:rPr>
              <a:t>Infinite-Dimension Bound on 3D Area Benefits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7200" y="776353"/>
            <a:ext cx="8394223" cy="235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Iso-performance area comparison among implementations in different dimensions</a:t>
            </a: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 integration offers very small (&lt; 10%) area benefits over 2D  </a:t>
            </a: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 integration may have converted area benefit into power benefit (e.g., buffer sizing or duplication)</a:t>
            </a:r>
            <a:endParaRPr lang="en-US" sz="24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214508"/>
              </p:ext>
            </p:extLst>
          </p:nvPr>
        </p:nvGraphicFramePr>
        <p:xfrm>
          <a:off x="419749" y="3574614"/>
          <a:ext cx="4096576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148" y="3976139"/>
            <a:ext cx="1174789" cy="27748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rtlCol="0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3D (2 tier)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70947" y="3992367"/>
            <a:ext cx="1151641" cy="254781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rtlCol="0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3D (3 tier)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0509" y="4297016"/>
            <a:ext cx="303263" cy="369332"/>
          </a:xfrm>
          <a:custGeom>
            <a:avLst/>
            <a:gdLst>
              <a:gd name="connsiteX0" fmla="*/ 0 w 1151641"/>
              <a:gd name="connsiteY0" fmla="*/ 0 h 293780"/>
              <a:gd name="connsiteX1" fmla="*/ 1151641 w 1151641"/>
              <a:gd name="connsiteY1" fmla="*/ 0 h 293780"/>
              <a:gd name="connsiteX2" fmla="*/ 1151641 w 1151641"/>
              <a:gd name="connsiteY2" fmla="*/ 293780 h 293780"/>
              <a:gd name="connsiteX3" fmla="*/ 0 w 1151641"/>
              <a:gd name="connsiteY3" fmla="*/ 293780 h 293780"/>
              <a:gd name="connsiteX4" fmla="*/ 0 w 1151641"/>
              <a:gd name="connsiteY4" fmla="*/ 0 h 293780"/>
              <a:gd name="connsiteX0" fmla="*/ 0 w 1151641"/>
              <a:gd name="connsiteY0" fmla="*/ 0 h 293780"/>
              <a:gd name="connsiteX1" fmla="*/ 1151641 w 1151641"/>
              <a:gd name="connsiteY1" fmla="*/ 0 h 293780"/>
              <a:gd name="connsiteX2" fmla="*/ 1151641 w 1151641"/>
              <a:gd name="connsiteY2" fmla="*/ 293780 h 293780"/>
              <a:gd name="connsiteX3" fmla="*/ 0 w 1151641"/>
              <a:gd name="connsiteY3" fmla="*/ 260224 h 293780"/>
              <a:gd name="connsiteX4" fmla="*/ 0 w 1151641"/>
              <a:gd name="connsiteY4" fmla="*/ 0 h 29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641" h="293780">
                <a:moveTo>
                  <a:pt x="0" y="0"/>
                </a:moveTo>
                <a:lnTo>
                  <a:pt x="1151641" y="0"/>
                </a:lnTo>
                <a:lnTo>
                  <a:pt x="1151641" y="293780"/>
                </a:lnTo>
                <a:lnTo>
                  <a:pt x="0" y="260224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/>
          </a:solidFill>
        </p:spPr>
        <p:txBody>
          <a:bodyPr wrap="square" lIns="0" rtlCol="0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7876" y="4288661"/>
            <a:ext cx="1151641" cy="225157"/>
          </a:xfrm>
          <a:custGeom>
            <a:avLst/>
            <a:gdLst>
              <a:gd name="connsiteX0" fmla="*/ 0 w 1151641"/>
              <a:gd name="connsiteY0" fmla="*/ 0 h 293780"/>
              <a:gd name="connsiteX1" fmla="*/ 1151641 w 1151641"/>
              <a:gd name="connsiteY1" fmla="*/ 0 h 293780"/>
              <a:gd name="connsiteX2" fmla="*/ 1151641 w 1151641"/>
              <a:gd name="connsiteY2" fmla="*/ 293780 h 293780"/>
              <a:gd name="connsiteX3" fmla="*/ 0 w 1151641"/>
              <a:gd name="connsiteY3" fmla="*/ 293780 h 293780"/>
              <a:gd name="connsiteX4" fmla="*/ 0 w 1151641"/>
              <a:gd name="connsiteY4" fmla="*/ 0 h 293780"/>
              <a:gd name="connsiteX0" fmla="*/ 0 w 1151641"/>
              <a:gd name="connsiteY0" fmla="*/ 0 h 293780"/>
              <a:gd name="connsiteX1" fmla="*/ 1151641 w 1151641"/>
              <a:gd name="connsiteY1" fmla="*/ 0 h 293780"/>
              <a:gd name="connsiteX2" fmla="*/ 1151641 w 1151641"/>
              <a:gd name="connsiteY2" fmla="*/ 293780 h 293780"/>
              <a:gd name="connsiteX3" fmla="*/ 0 w 1151641"/>
              <a:gd name="connsiteY3" fmla="*/ 260224 h 293780"/>
              <a:gd name="connsiteX4" fmla="*/ 0 w 1151641"/>
              <a:gd name="connsiteY4" fmla="*/ 0 h 29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641" h="293780">
                <a:moveTo>
                  <a:pt x="0" y="0"/>
                </a:moveTo>
                <a:lnTo>
                  <a:pt x="1151641" y="0"/>
                </a:lnTo>
                <a:lnTo>
                  <a:pt x="1151641" y="293780"/>
                </a:lnTo>
                <a:lnTo>
                  <a:pt x="0" y="260224"/>
                </a:lnTo>
                <a:lnTo>
                  <a:pt x="0" y="0"/>
                </a:lnTo>
                <a:close/>
              </a:path>
            </a:pathLst>
          </a:custGeom>
          <a:solidFill>
            <a:sysClr val="window" lastClr="FFFFFF"/>
          </a:solidFill>
        </p:spPr>
        <p:txBody>
          <a:bodyPr wrap="square" lIns="0" rtlCol="0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3D (4 tier)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708642"/>
              </p:ext>
            </p:extLst>
          </p:nvPr>
        </p:nvGraphicFramePr>
        <p:xfrm>
          <a:off x="4524473" y="3573518"/>
          <a:ext cx="4085547" cy="273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80509" y="3293731"/>
            <a:ext cx="157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CORTEX M0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5198" y="3293731"/>
            <a:ext cx="69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1758" y="6211151"/>
            <a:ext cx="210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 period (ns)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7478" y="6211151"/>
            <a:ext cx="210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 period (ns)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54096" y="4297016"/>
            <a:ext cx="4843381" cy="1236278"/>
            <a:chOff x="1054096" y="4297016"/>
            <a:chExt cx="4843381" cy="1236278"/>
          </a:xfrm>
        </p:grpSpPr>
        <p:grpSp>
          <p:nvGrpSpPr>
            <p:cNvPr id="15" name="Group 14"/>
            <p:cNvGrpSpPr/>
            <p:nvPr/>
          </p:nvGrpSpPr>
          <p:grpSpPr>
            <a:xfrm>
              <a:off x="1054096" y="4903381"/>
              <a:ext cx="744737" cy="629913"/>
              <a:chOff x="816220" y="4434081"/>
              <a:chExt cx="744737" cy="629913"/>
            </a:xfrm>
          </p:grpSpPr>
          <p:sp>
            <p:nvSpPr>
              <p:cNvPr id="16" name="Left Brace 15"/>
              <p:cNvSpPr/>
              <p:nvPr/>
            </p:nvSpPr>
            <p:spPr>
              <a:xfrm>
                <a:off x="1426465" y="4434081"/>
                <a:ext cx="134492" cy="629913"/>
              </a:xfrm>
              <a:prstGeom prst="leftBrac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17" name="TextBox 20"/>
              <p:cNvSpPr txBox="1"/>
              <p:nvPr/>
            </p:nvSpPr>
            <p:spPr>
              <a:xfrm>
                <a:off x="816220" y="4569182"/>
                <a:ext cx="567848" cy="32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0" tIns="0" rIns="0" bIns="0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1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10%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183764" y="4297016"/>
              <a:ext cx="713713" cy="823624"/>
              <a:chOff x="858616" y="4434081"/>
              <a:chExt cx="702341" cy="629913"/>
            </a:xfrm>
          </p:grpSpPr>
          <p:sp>
            <p:nvSpPr>
              <p:cNvPr id="19" name="Left Brace 18"/>
              <p:cNvSpPr/>
              <p:nvPr/>
            </p:nvSpPr>
            <p:spPr>
              <a:xfrm>
                <a:off x="1426465" y="4434081"/>
                <a:ext cx="134492" cy="629913"/>
              </a:xfrm>
              <a:prstGeom prst="leftBrac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858616" y="4442063"/>
                <a:ext cx="567848" cy="32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0" tIns="0" rIns="0" bIns="0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1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10%</a:t>
                </a: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3055418" y="4284703"/>
            <a:ext cx="891349" cy="189525"/>
            <a:chOff x="2842260" y="4253069"/>
            <a:chExt cx="891349" cy="189525"/>
          </a:xfrm>
        </p:grpSpPr>
        <p:sp>
          <p:nvSpPr>
            <p:cNvPr id="22" name="TextBox 21"/>
            <p:cNvSpPr txBox="1"/>
            <p:nvPr/>
          </p:nvSpPr>
          <p:spPr>
            <a:xfrm>
              <a:off x="2842260" y="4253069"/>
              <a:ext cx="891349" cy="18952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ctr">
              <a:no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infD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" name="Picture 22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8615"/>
            <a:stretch/>
          </p:blipFill>
          <p:spPr>
            <a:xfrm>
              <a:off x="2859966" y="4284703"/>
              <a:ext cx="323290" cy="1485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57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Clock Skews on 3D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Implementations with higher dimensions are more susceptible to clock skews</a:t>
            </a:r>
          </a:p>
          <a:p>
            <a:pPr lvl="1"/>
            <a:r>
              <a:rPr lang="en-US" dirty="0"/>
              <a:t>Lower wire delays lead to less hold time margin</a:t>
            </a:r>
          </a:p>
          <a:p>
            <a:pPr lvl="1"/>
            <a:r>
              <a:rPr lang="en-US" dirty="0"/>
              <a:t>P&amp;R added more buffers to reduce the skew</a:t>
            </a:r>
          </a:p>
        </p:txBody>
      </p:sp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629" y="2682241"/>
            <a:ext cx="4738510" cy="3724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6"/>
          <p:cNvSpPr txBox="1"/>
          <p:nvPr/>
        </p:nvSpPr>
        <p:spPr>
          <a:xfrm>
            <a:off x="2197618" y="2926050"/>
            <a:ext cx="864092" cy="29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200" b="1" dirty="0"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2"/>
          <p:cNvSpPr txBox="1"/>
          <p:nvPr/>
        </p:nvSpPr>
        <p:spPr>
          <a:xfrm>
            <a:off x="2295693" y="4752271"/>
            <a:ext cx="1265118" cy="29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200" b="1" dirty="0">
                <a:latin typeface="Arial" panose="020B0604020202020204" pitchFamily="34" charset="0"/>
                <a:cs typeface="Arial" panose="020B0604020202020204" pitchFamily="34" charset="0"/>
              </a:rPr>
              <a:t>CORTEXM0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379928" y="5150622"/>
            <a:ext cx="4383211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379928" y="3191908"/>
            <a:ext cx="4383211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59"/>
          <p:cNvSpPr txBox="1"/>
          <p:nvPr/>
        </p:nvSpPr>
        <p:spPr>
          <a:xfrm>
            <a:off x="2379926" y="4320388"/>
            <a:ext cx="858557" cy="2984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2D (0%)</a:t>
            </a:r>
          </a:p>
        </p:txBody>
      </p:sp>
      <p:sp>
        <p:nvSpPr>
          <p:cNvPr id="40" name="TextBox 70"/>
          <p:cNvSpPr txBox="1"/>
          <p:nvPr/>
        </p:nvSpPr>
        <p:spPr>
          <a:xfrm>
            <a:off x="2379926" y="6141941"/>
            <a:ext cx="799632" cy="2984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2D (0%)</a:t>
            </a:r>
          </a:p>
        </p:txBody>
      </p:sp>
      <p:sp>
        <p:nvSpPr>
          <p:cNvPr id="41" name="TextBox 61"/>
          <p:cNvSpPr txBox="1"/>
          <p:nvPr/>
        </p:nvSpPr>
        <p:spPr>
          <a:xfrm>
            <a:off x="2930888" y="6350719"/>
            <a:ext cx="3261477" cy="29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Clock uncertainty (% of clock period)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07584" y="2962922"/>
            <a:ext cx="2905320" cy="447880"/>
            <a:chOff x="3807584" y="2962922"/>
            <a:chExt cx="2905320" cy="447880"/>
          </a:xfrm>
        </p:grpSpPr>
        <p:sp>
          <p:nvSpPr>
            <p:cNvPr id="33" name="TextBox 41"/>
            <p:cNvSpPr txBox="1"/>
            <p:nvPr/>
          </p:nvSpPr>
          <p:spPr>
            <a:xfrm>
              <a:off x="4107493" y="2962922"/>
              <a:ext cx="572781" cy="29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11%</a:t>
              </a:r>
            </a:p>
          </p:txBody>
        </p:sp>
        <p:sp>
          <p:nvSpPr>
            <p:cNvPr id="34" name="TextBox 52"/>
            <p:cNvSpPr txBox="1"/>
            <p:nvPr/>
          </p:nvSpPr>
          <p:spPr>
            <a:xfrm>
              <a:off x="5101538" y="2962922"/>
              <a:ext cx="572781" cy="29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6%</a:t>
              </a:r>
            </a:p>
          </p:txBody>
        </p:sp>
        <p:sp>
          <p:nvSpPr>
            <p:cNvPr id="35" name="TextBox 53"/>
            <p:cNvSpPr txBox="1"/>
            <p:nvPr/>
          </p:nvSpPr>
          <p:spPr>
            <a:xfrm>
              <a:off x="6140123" y="2962922"/>
              <a:ext cx="572781" cy="29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1%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807584" y="3161739"/>
              <a:ext cx="377117" cy="249063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908559" y="3175113"/>
              <a:ext cx="279612" cy="161351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988632" y="3131257"/>
              <a:ext cx="220487" cy="124532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16187" y="4674772"/>
            <a:ext cx="3110981" cy="648430"/>
            <a:chOff x="3816187" y="4674772"/>
            <a:chExt cx="3110981" cy="648430"/>
          </a:xfrm>
        </p:grpSpPr>
        <p:sp>
          <p:nvSpPr>
            <p:cNvPr id="36" name="TextBox 56"/>
            <p:cNvSpPr txBox="1"/>
            <p:nvPr/>
          </p:nvSpPr>
          <p:spPr>
            <a:xfrm>
              <a:off x="4116368" y="4923833"/>
              <a:ext cx="572781" cy="29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5%</a:t>
              </a:r>
            </a:p>
          </p:txBody>
        </p:sp>
        <p:sp>
          <p:nvSpPr>
            <p:cNvPr id="37" name="TextBox 57"/>
            <p:cNvSpPr txBox="1"/>
            <p:nvPr/>
          </p:nvSpPr>
          <p:spPr>
            <a:xfrm>
              <a:off x="5188171" y="4923836"/>
              <a:ext cx="572781" cy="29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-3%</a:t>
              </a:r>
            </a:p>
          </p:txBody>
        </p:sp>
        <p:sp>
          <p:nvSpPr>
            <p:cNvPr id="38" name="TextBox 58"/>
            <p:cNvSpPr txBox="1"/>
            <p:nvPr/>
          </p:nvSpPr>
          <p:spPr>
            <a:xfrm>
              <a:off x="6354387" y="4674772"/>
              <a:ext cx="572781" cy="29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-21%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3816187" y="5100545"/>
              <a:ext cx="377117" cy="222657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884183" y="5027140"/>
              <a:ext cx="328364" cy="146808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843363" y="4716871"/>
              <a:ext cx="511025" cy="456027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 rot="16200000">
            <a:off x="1161701" y="3413738"/>
            <a:ext cx="1506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Power (mW)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1211656" y="5148599"/>
            <a:ext cx="1367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Power (mW)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30888" y="2736525"/>
            <a:ext cx="891349" cy="189525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ctr">
            <a:no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infD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7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Previous Work</a:t>
            </a:r>
          </a:p>
          <a:p>
            <a:r>
              <a:rPr lang="en-US" dirty="0"/>
              <a:t>Implementation in Various Dimensions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Netlist Structure vs. 3D Benefit</a:t>
            </a:r>
          </a:p>
          <a:p>
            <a:r>
              <a:rPr lang="en-US" dirty="0"/>
              <a:t>Conclusions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451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Netlist Structure vs. 3D Benefits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86318"/>
            <a:ext cx="92506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Observation: 3D benefits vary across designs</a:t>
            </a: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Goal: Find parameter(s) to indicate 3D benefits</a:t>
            </a: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Studied parameters</a:t>
            </a: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Timing slack distribution (Low correlation)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Fanout / fanin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distribution (Low correlation)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Rent parameter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i.e.,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Rent exponent) (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correlation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305" y="3384673"/>
            <a:ext cx="8108748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tIns="0" bIns="0" rtlCol="0" anchor="b">
            <a:spAutoFit/>
          </a:bodyPr>
          <a:lstStyle/>
          <a:p>
            <a:pPr algn="l"/>
            <a:r>
              <a:rPr lang="en-US" sz="2500" b="0" u="sng" dirty="0">
                <a:solidFill>
                  <a:schemeClr val="accent2"/>
                </a:solidFill>
                <a:latin typeface="+mn-lt"/>
              </a:rPr>
              <a:t>Rent Parameter</a:t>
            </a:r>
          </a:p>
          <a:p>
            <a:pPr marL="457200" indent="-45720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500" b="0" dirty="0">
                <a:latin typeface="+mn-lt"/>
              </a:rPr>
              <a:t>Empirical observation T = t∙g</a:t>
            </a:r>
            <a:r>
              <a:rPr lang="en-US" sz="2500" b="0" baseline="30000" dirty="0">
                <a:latin typeface="+mn-lt"/>
              </a:rPr>
              <a:t>p</a:t>
            </a:r>
            <a:r>
              <a:rPr lang="en-US" sz="2500" b="0" dirty="0">
                <a:latin typeface="+mn-lt"/>
              </a:rPr>
              <a:t> </a:t>
            </a:r>
          </a:p>
          <a:p>
            <a:pPr marL="914400" lvl="1" indent="-45720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500" b="0" dirty="0">
                <a:latin typeface="+mn-lt"/>
              </a:rPr>
              <a:t>T = #terminals</a:t>
            </a:r>
          </a:p>
          <a:p>
            <a:pPr marL="914400" lvl="1" indent="-45720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500" b="0" dirty="0">
                <a:latin typeface="+mn-lt"/>
              </a:rPr>
              <a:t>t  = constant</a:t>
            </a:r>
          </a:p>
          <a:p>
            <a:pPr marL="914400" lvl="1" indent="-45720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500" b="0" dirty="0">
                <a:latin typeface="+mn-lt"/>
              </a:rPr>
              <a:t>g = #gates</a:t>
            </a:r>
          </a:p>
          <a:p>
            <a:pPr marL="914400" lvl="1" indent="-45720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500" b="0" dirty="0">
                <a:latin typeface="+mn-lt"/>
              </a:rPr>
              <a:t>p = Rent exponent (indicator of netlist complexity)  </a:t>
            </a:r>
            <a:endParaRPr lang="en-US" sz="2500" b="0" baseline="30000" dirty="0"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2544" y="5694361"/>
            <a:ext cx="5068575" cy="898705"/>
            <a:chOff x="82544" y="5694361"/>
            <a:chExt cx="5068575" cy="89870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7045" y="6048304"/>
              <a:ext cx="540405" cy="544762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2544" y="5694361"/>
              <a:ext cx="506857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ts val="200"/>
                </a:spcBef>
                <a:buClr>
                  <a:srgbClr val="C00000"/>
                </a:buClr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“Surface area to volume” power law: </a:t>
              </a:r>
              <a:b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e.g.,            has p = 0.5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742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Connection between Rent and 3D Benefit!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9625"/>
            <a:ext cx="3982720" cy="2333972"/>
          </a:xfr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More complex netlists demonstrate higher max 3D power benefit   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Benefits increase for higher-dimension implementations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413018"/>
              </p:ext>
            </p:extLst>
          </p:nvPr>
        </p:nvGraphicFramePr>
        <p:xfrm>
          <a:off x="1237713" y="3533103"/>
          <a:ext cx="6424733" cy="329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97741"/>
              </p:ext>
            </p:extLst>
          </p:nvPr>
        </p:nvGraphicFramePr>
        <p:xfrm>
          <a:off x="4358639" y="1282639"/>
          <a:ext cx="4458570" cy="19812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729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2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Rent (input</a:t>
                      </a:r>
                      <a:r>
                        <a:rPr lang="en-US" sz="1400" baseline="0" dirty="0"/>
                        <a:t> / actual)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Power (mW)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Area (um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207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0.50 / 0.63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46.4 (100%)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39552 (100%)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07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0.55 / 0.66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46.8 (101%)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40262 (102%)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207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0.60 / 0.69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46.7 (101%)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40404 (102%)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207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0.65 / 0.71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47.4 (102%)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40532 (102%)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207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0.70 / 0.74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46.9 (101%)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strike="noStrike" kern="1200" baseline="0" dirty="0"/>
                        <a:t>40607 (103%)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710680" y="4207022"/>
            <a:ext cx="2225040" cy="1746737"/>
            <a:chOff x="6802120" y="4308622"/>
            <a:chExt cx="2225040" cy="1746737"/>
          </a:xfrm>
        </p:grpSpPr>
        <p:sp>
          <p:nvSpPr>
            <p:cNvPr id="7" name="Left Brace 6"/>
            <p:cNvSpPr/>
            <p:nvPr/>
          </p:nvSpPr>
          <p:spPr>
            <a:xfrm flipH="1">
              <a:off x="6802120" y="4308622"/>
              <a:ext cx="172720" cy="1746737"/>
            </a:xfrm>
            <a:prstGeom prst="leftBrac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" name="TextBox 20"/>
            <p:cNvSpPr txBox="1"/>
            <p:nvPr/>
          </p:nvSpPr>
          <p:spPr>
            <a:xfrm>
              <a:off x="6974840" y="4308623"/>
              <a:ext cx="2052320" cy="5539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TW" b="1" dirty="0">
                  <a:solidFill>
                    <a:srgbClr val="0000FF"/>
                  </a:solidFill>
                  <a:latin typeface="Arial"/>
                  <a:cs typeface="Arial"/>
                </a:rPr>
                <a:t>Higher complexity: </a:t>
              </a:r>
              <a:endParaRPr lang="en-US" b="1" dirty="0">
                <a:solidFill>
                  <a:srgbClr val="0000FF"/>
                </a:solidFill>
                <a:latin typeface="Arial"/>
                <a:cs typeface="Arial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Arial"/>
                  <a:cs typeface="Arial"/>
                </a:rPr>
                <a:t>Max benefit = </a:t>
              </a:r>
              <a:r>
                <a:rPr lang="en-US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42%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38960" y="4167766"/>
            <a:ext cx="2884193" cy="1775834"/>
            <a:chOff x="1838960" y="4167766"/>
            <a:chExt cx="2884193" cy="1775834"/>
          </a:xfrm>
        </p:grpSpPr>
        <p:sp>
          <p:nvSpPr>
            <p:cNvPr id="9" name="Left Brace 8"/>
            <p:cNvSpPr/>
            <p:nvPr/>
          </p:nvSpPr>
          <p:spPr>
            <a:xfrm>
              <a:off x="1838960" y="5100851"/>
              <a:ext cx="325119" cy="842749"/>
            </a:xfrm>
            <a:prstGeom prst="leftBrac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" name="TextBox 20"/>
            <p:cNvSpPr txBox="1"/>
            <p:nvPr/>
          </p:nvSpPr>
          <p:spPr>
            <a:xfrm>
              <a:off x="2142513" y="4167766"/>
              <a:ext cx="2580640" cy="5539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TW" b="1" dirty="0">
                  <a:solidFill>
                    <a:srgbClr val="0000FF"/>
                  </a:solidFill>
                  <a:latin typeface="Arial"/>
                  <a:cs typeface="Arial"/>
                </a:rPr>
                <a:t>Lower complexity:</a:t>
              </a:r>
              <a:endParaRPr lang="en-US" b="1" dirty="0">
                <a:solidFill>
                  <a:srgbClr val="0000FF"/>
                </a:solidFill>
                <a:latin typeface="Arial"/>
                <a:cs typeface="Arial"/>
              </a:endParaRPr>
            </a:p>
            <a:p>
              <a:r>
                <a:rPr lang="en-US" b="1" dirty="0">
                  <a:solidFill>
                    <a:srgbClr val="0000FF"/>
                  </a:solidFill>
                  <a:latin typeface="Arial"/>
                  <a:cs typeface="Arial"/>
                </a:rPr>
                <a:t>Max benefit = </a:t>
              </a:r>
              <a:r>
                <a:rPr lang="en-US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22%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 rot="16200000">
            <a:off x="-263923" y="4981935"/>
            <a:ext cx="2722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Power benefit to 2D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723153" y="773556"/>
            <a:ext cx="4622800" cy="2544382"/>
            <a:chOff x="4723153" y="773556"/>
            <a:chExt cx="4622800" cy="2544382"/>
          </a:xfrm>
        </p:grpSpPr>
        <p:sp>
          <p:nvSpPr>
            <p:cNvPr id="11" name="Rectangle 10"/>
            <p:cNvSpPr/>
            <p:nvPr/>
          </p:nvSpPr>
          <p:spPr>
            <a:xfrm>
              <a:off x="6071847" y="1142888"/>
              <a:ext cx="1308146" cy="2175050"/>
            </a:xfrm>
            <a:prstGeom prst="rect">
              <a:avLst/>
            </a:prstGeom>
            <a:ln w="38100">
              <a:solidFill>
                <a:srgbClr val="0000FF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3153" y="773556"/>
              <a:ext cx="4622800" cy="36933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Iso-power post-synthesis netlists 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534433" y="1635760"/>
            <a:ext cx="4622800" cy="2038364"/>
            <a:chOff x="3534433" y="1635760"/>
            <a:chExt cx="4622800" cy="2038364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582160" y="1635760"/>
              <a:ext cx="0" cy="156464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34433" y="3304792"/>
              <a:ext cx="4622800" cy="36933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More complex netlists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88066" y="3771627"/>
            <a:ext cx="432431" cy="197251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ctr">
            <a:noAutofit/>
          </a:bodyPr>
          <a:lstStyle/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infD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3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Rent and 3D Benefit: Real Designs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33800" y="2023429"/>
            <a:ext cx="5410200" cy="4363893"/>
            <a:chOff x="5029200" y="-76200"/>
            <a:chExt cx="5410200" cy="45624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0" y="-76200"/>
              <a:ext cx="5410200" cy="456247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128108" y="2455606"/>
              <a:ext cx="9107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VGA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66175" y="1998406"/>
              <a:ext cx="11156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JPEG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27371" y="1578274"/>
              <a:ext cx="17008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LEON3MP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54361" y="1278603"/>
              <a:ext cx="20969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CORTEX M0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59476" y="663874"/>
              <a:ext cx="9242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AES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1780" y="885403"/>
            <a:ext cx="8394223" cy="313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Placement-based Rent exponent is </a:t>
            </a:r>
            <a:r>
              <a:rPr lang="en-US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well correlated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with 3D benefits </a:t>
            </a:r>
            <a:b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Rent parameter is </a:t>
            </a:r>
            <a:b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2800" b="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possibly</a:t>
            </a:r>
            <a: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 simple </a:t>
            </a:r>
            <a:b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indicator of 3D </a:t>
            </a:r>
            <a:b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28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power benefits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085343" y="3670283"/>
            <a:ext cx="3886200" cy="369332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Neue LT 65 Medium" panose="02000603020000020004" pitchFamily="2" charset="0"/>
                <a:cs typeface="Arial" pitchFamily="34" charset="0"/>
              </a:rPr>
              <a:t>Placement-based Rent parameter</a:t>
            </a:r>
          </a:p>
        </p:txBody>
      </p:sp>
    </p:spTree>
    <p:extLst>
      <p:ext uri="{BB962C8B-B14F-4D97-AF65-F5344CB8AC3E}">
        <p14:creationId xmlns:p14="http://schemas.microsoft.com/office/powerpoint/2010/main" val="15879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Rent Parameter Modulation for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9625"/>
            <a:ext cx="9144000" cy="2173928"/>
          </a:xfr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Attempt to synthesize same design into </a:t>
            </a:r>
            <a:r>
              <a:rPr lang="en-US" u="sng" dirty="0"/>
              <a:t>netlists of different Rent parameters</a:t>
            </a:r>
          </a:p>
          <a:p>
            <a:pPr lvl="1"/>
            <a:r>
              <a:rPr lang="en-US" sz="1800" dirty="0"/>
              <a:t>Binning cells in 28FDSOI into four types {2-input, 3-input, 4-input, &gt;4-input}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Rent parameter modulation: scale area of cells by different ratios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22477"/>
              </p:ext>
            </p:extLst>
          </p:nvPr>
        </p:nvGraphicFramePr>
        <p:xfrm>
          <a:off x="2257073" y="4082306"/>
          <a:ext cx="4213185" cy="2284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5896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solidFill>
                            <a:schemeClr val="bg1"/>
                          </a:solidFill>
                        </a:rPr>
                        <a:t>Rent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solidFill>
                            <a:schemeClr val="bg1"/>
                          </a:solidFill>
                        </a:rPr>
                        <a:t>2-input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solidFill>
                            <a:schemeClr val="bg1"/>
                          </a:solidFill>
                        </a:rPr>
                        <a:t>3-input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solidFill>
                            <a:schemeClr val="bg1"/>
                          </a:solidFill>
                        </a:rPr>
                        <a:t>4-input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solidFill>
                            <a:schemeClr val="bg1"/>
                          </a:solidFill>
                        </a:rPr>
                        <a:t>&gt;4-input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r>
                        <a:rPr lang="en-US" sz="1400" dirty="0"/>
                        <a:t>0.600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r>
                        <a:rPr lang="en-US" sz="1400" dirty="0"/>
                        <a:t>0.605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r>
                        <a:rPr lang="en-US" sz="1400" dirty="0"/>
                        <a:t>0.611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r>
                        <a:rPr lang="en-US" sz="1400" dirty="0"/>
                        <a:t>0.653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r>
                        <a:rPr lang="en-US" sz="1400" dirty="0"/>
                        <a:t>0.656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r>
                        <a:rPr lang="en-US" sz="1400" dirty="0"/>
                        <a:t>0.663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1722" y="3700996"/>
            <a:ext cx="6921661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Example of Rent parameter modulation in commercial synthesis tool</a:t>
            </a:r>
          </a:p>
        </p:txBody>
      </p:sp>
    </p:spTree>
    <p:extLst>
      <p:ext uri="{BB962C8B-B14F-4D97-AF65-F5344CB8AC3E}">
        <p14:creationId xmlns:p14="http://schemas.microsoft.com/office/powerpoint/2010/main" val="2588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Motivation</a:t>
            </a:r>
          </a:p>
          <a:p>
            <a:r>
              <a:rPr lang="en-US" dirty="0"/>
              <a:t>Previous Work</a:t>
            </a:r>
          </a:p>
          <a:p>
            <a:r>
              <a:rPr lang="en-US" dirty="0"/>
              <a:t>Implementation in Various Dimensions</a:t>
            </a:r>
          </a:p>
          <a:p>
            <a:r>
              <a:rPr lang="en-US" dirty="0"/>
              <a:t>Netlist Structure vs. 3D Benefit</a:t>
            </a:r>
          </a:p>
          <a:p>
            <a:r>
              <a:rPr lang="en-US" dirty="0"/>
              <a:t>Conclusions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1781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Ongoing: Dimension-Aware 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77336"/>
            <a:ext cx="9144000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Observations: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Rent parameter increases when more cells with high pin counts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Observe correlated Rent parameter vs. % of &gt;3-input cells</a:t>
            </a:r>
          </a:p>
          <a:p>
            <a:pPr marL="342900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Future work: 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control in academic logic synthesizer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61310" y="3189112"/>
            <a:ext cx="4576449" cy="3532903"/>
            <a:chOff x="557983" y="3330117"/>
            <a:chExt cx="4184430" cy="319829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983" y="3330117"/>
              <a:ext cx="4184430" cy="3198290"/>
            </a:xfrm>
            <a:prstGeom prst="rect">
              <a:avLst/>
            </a:prstGeom>
          </p:spPr>
        </p:pic>
        <p:sp>
          <p:nvSpPr>
            <p:cNvPr id="7" name="TextBox 3"/>
            <p:cNvSpPr txBox="1"/>
            <p:nvPr/>
          </p:nvSpPr>
          <p:spPr>
            <a:xfrm>
              <a:off x="2756906" y="5672329"/>
              <a:ext cx="1670758" cy="3385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Design: JPEG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14980" y="6433086"/>
            <a:ext cx="3886200" cy="338554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HelveticaNeue LT 65 Medium" panose="02000603020000020004" pitchFamily="2" charset="0"/>
                <a:cs typeface="Arial" pitchFamily="34" charset="0"/>
              </a:rPr>
              <a:t>Placement-based Rent parameter</a:t>
            </a:r>
          </a:p>
        </p:txBody>
      </p:sp>
    </p:spTree>
    <p:extLst>
      <p:ext uri="{BB962C8B-B14F-4D97-AF65-F5344CB8AC3E}">
        <p14:creationId xmlns:p14="http://schemas.microsoft.com/office/powerpoint/2010/main" val="335924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Ongoing: Dimension-Aware Implementation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8397" y="2582860"/>
            <a:ext cx="5106003" cy="4050898"/>
            <a:chOff x="4504264" y="3373624"/>
            <a:chExt cx="4226443" cy="335309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04264" y="3373624"/>
              <a:ext cx="4072481" cy="335309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7211837" y="4895119"/>
              <a:ext cx="1518870" cy="3549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Design: JPEG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59391" y="3101350"/>
            <a:ext cx="2360964" cy="2328251"/>
            <a:chOff x="5365936" y="3802799"/>
            <a:chExt cx="1954264" cy="1927187"/>
          </a:xfrm>
        </p:grpSpPr>
        <p:grpSp>
          <p:nvGrpSpPr>
            <p:cNvPr id="7" name="Group 6"/>
            <p:cNvGrpSpPr/>
            <p:nvPr/>
          </p:nvGrpSpPr>
          <p:grpSpPr>
            <a:xfrm>
              <a:off x="5653670" y="3892036"/>
              <a:ext cx="1356730" cy="1729967"/>
              <a:chOff x="6319735" y="4388011"/>
              <a:chExt cx="1356730" cy="1729967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6443133" y="5842000"/>
                <a:ext cx="1233332" cy="27597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326801" y="4746271"/>
                <a:ext cx="1349664" cy="13413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6319735" y="4388011"/>
                <a:ext cx="1349664" cy="24037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00FF"/>
                </a:solidFill>
                <a:prstDash val="solid"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8" name="Oval 7"/>
            <p:cNvSpPr/>
            <p:nvPr/>
          </p:nvSpPr>
          <p:spPr>
            <a:xfrm>
              <a:off x="5374408" y="4302339"/>
              <a:ext cx="269394" cy="216915"/>
            </a:xfrm>
            <a:prstGeom prst="ellipse">
              <a:avLst/>
            </a:prstGeom>
            <a:ln w="38100">
              <a:solidFill>
                <a:srgbClr val="0000FF"/>
              </a:solidFill>
              <a:prstDash val="sysDot"/>
            </a:ln>
          </p:spPr>
          <p:txBody>
            <a:bodyPr wrap="non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365938" y="5208272"/>
              <a:ext cx="269394" cy="216915"/>
            </a:xfrm>
            <a:prstGeom prst="ellipse">
              <a:avLst/>
            </a:prstGeom>
            <a:ln w="38100">
              <a:solidFill>
                <a:srgbClr val="0000FF"/>
              </a:solidFill>
              <a:prstDash val="sysDot"/>
            </a:ln>
          </p:spPr>
          <p:txBody>
            <a:bodyPr wrap="non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365936" y="4048336"/>
              <a:ext cx="269394" cy="216915"/>
            </a:xfrm>
            <a:prstGeom prst="ellipse">
              <a:avLst/>
            </a:prstGeom>
            <a:ln w="38100">
              <a:solidFill>
                <a:srgbClr val="0000FF"/>
              </a:solidFill>
              <a:prstDash val="sysDot"/>
            </a:ln>
          </p:spPr>
          <p:txBody>
            <a:bodyPr wrap="non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050806" y="3802799"/>
              <a:ext cx="269394" cy="216915"/>
            </a:xfrm>
            <a:prstGeom prst="ellipse">
              <a:avLst/>
            </a:prstGeom>
            <a:ln w="38100">
              <a:solidFill>
                <a:srgbClr val="0000FF"/>
              </a:solidFill>
              <a:prstDash val="sysDot"/>
            </a:ln>
          </p:spPr>
          <p:txBody>
            <a:bodyPr wrap="non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050806" y="4116067"/>
              <a:ext cx="269394" cy="216915"/>
            </a:xfrm>
            <a:prstGeom prst="ellipse">
              <a:avLst/>
            </a:prstGeom>
            <a:ln w="38100">
              <a:solidFill>
                <a:srgbClr val="0000FF"/>
              </a:solidFill>
              <a:prstDash val="sysDot"/>
            </a:ln>
          </p:spPr>
          <p:txBody>
            <a:bodyPr wrap="non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050804" y="5513071"/>
              <a:ext cx="269394" cy="216915"/>
            </a:xfrm>
            <a:prstGeom prst="ellipse">
              <a:avLst/>
            </a:prstGeom>
            <a:ln w="38100">
              <a:solidFill>
                <a:srgbClr val="0000FF"/>
              </a:solidFill>
              <a:prstDash val="sysDot"/>
            </a:ln>
          </p:spPr>
          <p:txBody>
            <a:bodyPr wrap="none" rtlCol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60978" y="818074"/>
            <a:ext cx="8394223" cy="1718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b="0" dirty="0">
                <a:latin typeface="Arial" panose="020B0604020202020204" pitchFamily="34" charset="0"/>
                <a:cs typeface="Arial" panose="020B0604020202020204" pitchFamily="34" charset="0"/>
              </a:rPr>
              <a:t>Shapes = set of implementations w/ different Rent; Colors = dimensions</a:t>
            </a: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b="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infD</a:t>
            </a:r>
            <a:r>
              <a:rPr lang="en-US" sz="2600" b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(≈ post-synthesis) power: x &gt; +, 3D power: x ≈ +, 2D power: x &lt; +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83587"/>
              </p:ext>
            </p:extLst>
          </p:nvPr>
        </p:nvGraphicFramePr>
        <p:xfrm>
          <a:off x="606523" y="3354298"/>
          <a:ext cx="2152891" cy="2284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7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896"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solidFill>
                            <a:schemeClr val="bg1"/>
                          </a:solidFill>
                        </a:rPr>
                        <a:t>Implementation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none" strike="noStrike" kern="1200" baseline="0" dirty="0">
                          <a:solidFill>
                            <a:schemeClr val="bg1"/>
                          </a:solidFill>
                        </a:rPr>
                        <a:t>Rent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/>
                        <a:t>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baseline="0" dirty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13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41" y="4481491"/>
            <a:ext cx="135625" cy="141356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894" y="4735242"/>
            <a:ext cx="183117" cy="241612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587" y="5058326"/>
            <a:ext cx="189729" cy="203783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186" y="5382305"/>
            <a:ext cx="274534" cy="21962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676143" y="6187609"/>
            <a:ext cx="3886200" cy="369332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Neue LT 65 Medium" panose="02000603020000020004" pitchFamily="2" charset="0"/>
                <a:cs typeface="Arial" pitchFamily="34" charset="0"/>
              </a:rPr>
              <a:t>Placement-based Rent parameter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04126" y="5532222"/>
            <a:ext cx="656935" cy="262541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ctr">
            <a:noAutofit/>
          </a:bodyPr>
          <a:lstStyle/>
          <a:p>
            <a:r>
              <a:rPr lang="en-US" b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infD</a:t>
            </a:r>
            <a:endParaRPr lang="en-US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9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572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Synthesis optimization changes Rent parameter of netlists</a:t>
            </a:r>
          </a:p>
          <a:p>
            <a:pPr lvl="1" indent="-4572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Arial"/>
              </a:rPr>
              <a:t>Design implementation (synthesis, P&amp;R) should be aware of dimension</a:t>
            </a:r>
          </a:p>
          <a:p>
            <a:pPr lvl="2" indent="-4572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Netlists with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simple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connections can be implemented in any dimension </a:t>
            </a:r>
          </a:p>
          <a:p>
            <a:pPr lvl="2" indent="-4572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Netlists with </a:t>
            </a:r>
            <a:r>
              <a:rPr lang="en-US" sz="2800" dirty="0">
                <a:solidFill>
                  <a:schemeClr val="accent2"/>
                </a:solidFill>
                <a:latin typeface="Arial"/>
              </a:rPr>
              <a:t>complex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connections are more suitable for 3D implementation</a:t>
            </a:r>
          </a:p>
          <a:p>
            <a:pPr lvl="2" indent="-4572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(This is not surprising)</a:t>
            </a:r>
          </a:p>
        </p:txBody>
      </p:sp>
    </p:spTree>
    <p:extLst>
      <p:ext uri="{BB962C8B-B14F-4D97-AF65-F5344CB8AC3E}">
        <p14:creationId xmlns:p14="http://schemas.microsoft.com/office/powerpoint/2010/main" val="3816988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Previous Work</a:t>
            </a:r>
          </a:p>
          <a:p>
            <a:r>
              <a:rPr lang="en-US" dirty="0"/>
              <a:t>Implementation in Various Dimensions</a:t>
            </a:r>
          </a:p>
          <a:p>
            <a:r>
              <a:rPr lang="en-US" dirty="0"/>
              <a:t>Netlist Structure vs. 3D Benefit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Conclusions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960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Conclusion and Future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Revisit 3D power and area benefit</a:t>
            </a:r>
            <a:endParaRPr lang="en-US" dirty="0">
              <a:solidFill>
                <a:srgbClr val="C00000"/>
              </a:solidFill>
            </a:endParaRP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Implementation with infinite dimension </a:t>
            </a:r>
            <a:br>
              <a:rPr lang="en-US" dirty="0"/>
            </a:br>
            <a:r>
              <a:rPr lang="en-US" dirty="0"/>
              <a:t>upper-bounds 3D power and area benefits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Correlation between placement-based Rent parameter and 3D benefits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Ongoing/future work: Dimension-aware design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3DIC is a promising technology in “More-than-Moore” era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3DIC with &gt; 2 tiers is expected to achieve more benefits </a:t>
            </a:r>
          </a:p>
          <a:p>
            <a:pPr marL="800100" lvl="1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[Song15]: Three-tier 3DIC achieve 15% more power reduction compared to two-tier 3DIC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/>
              <a:t>But: No </a:t>
            </a:r>
            <a:r>
              <a:rPr lang="en-US" u="sng" dirty="0"/>
              <a:t>upper bounds</a:t>
            </a:r>
            <a:r>
              <a:rPr lang="en-US" dirty="0"/>
              <a:t> on power and area benefits from 3DIC have ever been established !</a:t>
            </a:r>
          </a:p>
          <a:p>
            <a:pPr marL="342900" indent="-342900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/>
                </a:solidFill>
              </a:rPr>
              <a:t>Goal:</a:t>
            </a:r>
            <a:r>
              <a:rPr lang="en-US" dirty="0"/>
              <a:t> study </a:t>
            </a:r>
            <a:r>
              <a:rPr lang="en-US" dirty="0">
                <a:solidFill>
                  <a:srgbClr val="C00000"/>
                </a:solidFill>
              </a:rPr>
              <a:t>upper bound</a:t>
            </a:r>
            <a:r>
              <a:rPr lang="en-US" dirty="0"/>
              <a:t> of power and area reduction for 3DICs</a:t>
            </a:r>
          </a:p>
        </p:txBody>
      </p:sp>
    </p:spTree>
    <p:extLst>
      <p:ext uri="{BB962C8B-B14F-4D97-AF65-F5344CB8AC3E}">
        <p14:creationId xmlns:p14="http://schemas.microsoft.com/office/powerpoint/2010/main" val="133663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Previous Work</a:t>
            </a:r>
          </a:p>
          <a:p>
            <a:r>
              <a:rPr lang="en-US" dirty="0"/>
              <a:t>Implementation in Various Dimensions</a:t>
            </a:r>
          </a:p>
          <a:p>
            <a:r>
              <a:rPr lang="en-US" dirty="0"/>
              <a:t>Netlist Structure vs. 3D Benefit</a:t>
            </a:r>
          </a:p>
          <a:p>
            <a:r>
              <a:rPr lang="en-US" dirty="0"/>
              <a:t>Conclusions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613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Previous Work (Power Benefit)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920" y="789563"/>
            <a:ext cx="8924080" cy="495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Many previous works on 3DIC optimization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More details are given in Table I of the paper</a:t>
            </a:r>
          </a:p>
          <a:p>
            <a:pPr marL="342900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Evaluations include both power and wirelength benefits 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98892"/>
              </p:ext>
            </p:extLst>
          </p:nvPr>
        </p:nvGraphicFramePr>
        <p:xfrm>
          <a:off x="1014548" y="2376350"/>
          <a:ext cx="7458892" cy="4146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37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46550"/>
              </p:ext>
            </p:extLst>
          </p:nvPr>
        </p:nvGraphicFramePr>
        <p:xfrm>
          <a:off x="709748" y="2305965"/>
          <a:ext cx="7763692" cy="401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Previous Work (Wirelength Benefit)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920" y="789563"/>
            <a:ext cx="8924080" cy="495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Many previous works on 3DIC optimization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More details are given in Table I of the paper</a:t>
            </a:r>
          </a:p>
          <a:p>
            <a:pPr marL="342900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Evaluations include both power and wirelength benefits </a:t>
            </a:r>
          </a:p>
          <a:p>
            <a:pPr marL="800100" lvl="1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7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" y="3264599"/>
            <a:ext cx="8275320" cy="18172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anchor="ctr">
            <a:noAutofit/>
          </a:bodyPr>
          <a:lstStyle/>
          <a:p>
            <a:pPr algn="ctr">
              <a:spcBef>
                <a:spcPts val="200"/>
              </a:spcBef>
              <a:buClr>
                <a:srgbClr val="C00000"/>
              </a:buClr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previous work proposes upper bounds on 3DIC power and area reductions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920" y="6244693"/>
            <a:ext cx="8924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 et. al derive an upper bound of 67% on WL reduction</a:t>
            </a:r>
          </a:p>
        </p:txBody>
      </p:sp>
    </p:spTree>
    <p:extLst>
      <p:ext uri="{BB962C8B-B14F-4D97-AF65-F5344CB8AC3E}">
        <p14:creationId xmlns:p14="http://schemas.microsoft.com/office/powerpoint/2010/main" val="26076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Previous Work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Implementation in Various Dimensions</a:t>
            </a:r>
          </a:p>
          <a:p>
            <a:r>
              <a:rPr lang="en-US" dirty="0"/>
              <a:t>Netlist Structure vs. 3D Benefit</a:t>
            </a:r>
          </a:p>
          <a:p>
            <a:r>
              <a:rPr lang="en-US" dirty="0"/>
              <a:t>Conclusions</a:t>
            </a:r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6023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</a:rPr>
              <a:t>Implementation in Various Dimensions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C00000"/>
                    </a:solidFill>
                    <a:latin typeface="Arial"/>
                    <a:sym typeface="Wingdings" panose="05000000000000000000" pitchFamily="2" charset="2"/>
                  </a:rPr>
                  <a:t>Key idea: Infinite dimension gives us a bound on what 3 dimensions can deliver</a:t>
                </a:r>
                <a:endParaRPr lang="en-US" dirty="0">
                  <a:solidFill>
                    <a:srgbClr val="C00000"/>
                  </a:solidFill>
                  <a:latin typeface="Arial"/>
                </a:endParaRPr>
              </a:p>
              <a:p>
                <a:pPr marL="342900" lvl="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3333CC"/>
                    </a:solidFill>
                    <a:latin typeface="Arial"/>
                    <a:sym typeface="Wingdings" panose="05000000000000000000" pitchFamily="2" charset="2"/>
                  </a:rPr>
                  <a:t>Infinite dimension: </a:t>
                </a:r>
                <a:r>
                  <a:rPr lang="en-US" dirty="0">
                    <a:solidFill>
                      <a:srgbClr val="000000"/>
                    </a:solidFill>
                    <a:latin typeface="Arial"/>
                    <a:sym typeface="Wingdings" panose="05000000000000000000" pitchFamily="2" charset="2"/>
                  </a:rPr>
                  <a:t>netlist optimization with zero wireload model</a:t>
                </a:r>
                <a:endParaRPr lang="en-US" dirty="0">
                  <a:solidFill>
                    <a:srgbClr val="C00000"/>
                  </a:solidFill>
                  <a:latin typeface="Arial"/>
                </a:endParaRPr>
              </a:p>
              <a:p>
                <a:pPr marL="342900" lvl="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3333CC"/>
                    </a:solidFill>
                    <a:latin typeface="Arial"/>
                    <a:sym typeface="Wingdings" panose="05000000000000000000" pitchFamily="2" charset="2"/>
                  </a:rPr>
                  <a:t>3D (w/ N tiers): </a:t>
                </a:r>
                <a:r>
                  <a:rPr lang="en-US" dirty="0">
                    <a:solidFill>
                      <a:srgbClr val="000000"/>
                    </a:solidFill>
                    <a:latin typeface="Arial"/>
                    <a:sym typeface="Wingdings" panose="05000000000000000000" pitchFamily="2" charset="2"/>
                  </a:rPr>
                  <a:t>placement and routing with shrunk LEF (by 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𝑁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/>
                    <a:sym typeface="Wingdings" panose="05000000000000000000" pitchFamily="2" charset="2"/>
                  </a:rPr>
                  <a:t>) and annotated TSV RC</a:t>
                </a:r>
              </a:p>
              <a:p>
                <a:pPr marL="342900" lvl="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3333CC"/>
                    </a:solidFill>
                    <a:latin typeface="Arial"/>
                  </a:rPr>
                  <a:t>Best 2D </a:t>
                </a:r>
                <a:r>
                  <a:rPr lang="en-US" dirty="0">
                    <a:solidFill>
                      <a:srgbClr val="000000"/>
                    </a:solidFill>
                    <a:latin typeface="Arial"/>
                  </a:rPr>
                  <a:t>conventional implementation: vary key parameters </a:t>
                </a:r>
                <a:r>
                  <a:rPr lang="en-US" dirty="0">
                    <a:solidFill>
                      <a:srgbClr val="000000"/>
                    </a:solidFill>
                    <a:latin typeface="Arial"/>
                    <a:sym typeface="Wingdings" panose="05000000000000000000" pitchFamily="2" charset="2"/>
                  </a:rPr>
                  <a:t> select best solution</a:t>
                </a:r>
              </a:p>
              <a:p>
                <a:pPr marL="800100" lvl="1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sz="2800" dirty="0">
                    <a:solidFill>
                      <a:srgbClr val="000000"/>
                    </a:solidFill>
                    <a:latin typeface="Arial"/>
                    <a:sym typeface="Wingdings" panose="05000000000000000000" pitchFamily="2" charset="2"/>
                  </a:rPr>
                  <a:t>Parameters = synthesis frequency/utilization, placement utilization, BEOL options</a:t>
                </a:r>
                <a:endParaRPr lang="en-US" sz="2800" dirty="0">
                  <a:solidFill>
                    <a:schemeClr val="accent2"/>
                  </a:solidFill>
                </a:endParaRPr>
              </a:p>
              <a:p>
                <a:pPr marL="34290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chemeClr val="accent2"/>
                    </a:solidFill>
                  </a:rPr>
                  <a:t>Pseudo-1D: </a:t>
                </a:r>
                <a:r>
                  <a:rPr lang="en-US" dirty="0"/>
                  <a:t>placement and routing with large layout aspect ratio (e.g., 10:1)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72" t="-1067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07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Evaluation Flow: 3DIC (w/N Tiers)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682300"/>
                <a:ext cx="8839200" cy="1794680"/>
              </a:xfr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  <a:latin typeface="Arial"/>
                  </a:rPr>
                  <a:t>Cells and BEOL are scaled according to tier number T (X/Y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/>
                  </a:rPr>
                  <a:t>)</a:t>
                </a:r>
              </a:p>
              <a:p>
                <a:pPr marL="34290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  <a:latin typeface="Arial"/>
                  </a:rPr>
                  <a:t>2D P&amp;R are spilt into M x M to apply FM-based partitioning</a:t>
                </a:r>
              </a:p>
              <a:p>
                <a:pPr marL="342900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  <a:latin typeface="Arial"/>
                  </a:rPr>
                  <a:t>RC of TSV are annotated according to tier number </a:t>
                </a:r>
              </a:p>
              <a:p>
                <a:pPr marL="800100" lvl="1" indent="-342900">
                  <a:spcBef>
                    <a:spcPts val="200"/>
                  </a:spcBef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  <a:latin typeface="Arial"/>
                  </a:rPr>
                  <a:t>RC of cut nets =  RC of 6 metals</a:t>
                </a:r>
                <a:r>
                  <a:rPr lang="zh-TW" altLang="en-US" sz="2000" dirty="0">
                    <a:solidFill>
                      <a:schemeClr val="tx1"/>
                    </a:solidFill>
                    <a:latin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zh-TW" altLang="en-US" sz="2000" dirty="0">
                    <a:solidFill>
                      <a:schemeClr val="tx1"/>
                    </a:solidFill>
                    <a:latin typeface="Arial"/>
                  </a:rPr>
                  <a:t> </a:t>
                </a:r>
                <a:r>
                  <a:rPr lang="en-US" altLang="zh-TW" sz="2000" dirty="0">
                    <a:solidFill>
                      <a:schemeClr val="tx1"/>
                    </a:solidFill>
                    <a:latin typeface="Arial"/>
                  </a:rPr>
                  <a:t>N</a:t>
                </a:r>
                <a:r>
                  <a:rPr lang="en-US" sz="2000" dirty="0">
                    <a:solidFill>
                      <a:schemeClr val="tx1"/>
                    </a:solidFill>
                    <a:latin typeface="Arial"/>
                  </a:rPr>
                  <a:t> + TSV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/>
                  </a:rPr>
                  <a:t> (N-1)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682300"/>
                <a:ext cx="8839200" cy="1794680"/>
              </a:xfrm>
              <a:blipFill rotWithShape="1">
                <a:blip r:embed="rId2"/>
                <a:stretch>
                  <a:fillRect l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n 3"/>
          <p:cNvSpPr/>
          <p:nvPr/>
        </p:nvSpPr>
        <p:spPr>
          <a:xfrm>
            <a:off x="856531" y="2183372"/>
            <a:ext cx="2500131" cy="587216"/>
          </a:xfrm>
          <a:prstGeom prst="can">
            <a:avLst/>
          </a:prstGeom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Cell and BEOL LEFs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35661" y="2770588"/>
            <a:ext cx="2621676" cy="1697252"/>
            <a:chOff x="335661" y="2770588"/>
            <a:chExt cx="2621676" cy="1697252"/>
          </a:xfrm>
        </p:grpSpPr>
        <p:cxnSp>
          <p:nvCxnSpPr>
            <p:cNvPr id="11" name="Straight Arrow Connector 10"/>
            <p:cNvCxnSpPr>
              <a:stCxn id="4" idx="3"/>
              <a:endCxn id="5" idx="0"/>
            </p:cNvCxnSpPr>
            <p:nvPr/>
          </p:nvCxnSpPr>
          <p:spPr>
            <a:xfrm>
              <a:off x="2106597" y="2770588"/>
              <a:ext cx="1" cy="8407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35661" y="2977648"/>
                  <a:ext cx="1770935" cy="361766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Arial" pitchFamily="34" charset="0"/>
                      <a:cs typeface="Arial" pitchFamily="34" charset="0"/>
                    </a:rPr>
                    <a:t>Scaled X/Y to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  <a:cs typeface="Arial" pitchFamily="34" charset="0"/>
                            </a:rPr>
                            <m:t>𝑁</m:t>
                          </m:r>
                        </m:e>
                      </m:rad>
                    </m:oMath>
                  </a14:m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661" y="2977648"/>
                  <a:ext cx="1770935" cy="36176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718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ectangle 4"/>
            <p:cNvSpPr/>
            <p:nvPr/>
          </p:nvSpPr>
          <p:spPr>
            <a:xfrm>
              <a:off x="1255858" y="3611313"/>
              <a:ext cx="1701479" cy="85652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2D P&amp;R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51166" y="4467840"/>
            <a:ext cx="2873041" cy="2060281"/>
            <a:chOff x="251166" y="4467840"/>
            <a:chExt cx="2873041" cy="2060281"/>
          </a:xfrm>
        </p:grpSpPr>
        <p:cxnSp>
          <p:nvCxnSpPr>
            <p:cNvPr id="12" name="Straight Arrow Connector 11"/>
            <p:cNvCxnSpPr>
              <a:stCxn id="5" idx="2"/>
              <a:endCxn id="6" idx="0"/>
            </p:cNvCxnSpPr>
            <p:nvPr/>
          </p:nvCxnSpPr>
          <p:spPr>
            <a:xfrm flipH="1">
              <a:off x="2106596" y="4467840"/>
              <a:ext cx="2" cy="8295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1166" y="4573805"/>
              <a:ext cx="2042940" cy="5847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Split floorplan into </a:t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en-US" sz="1600" dirty="0">
                  <a:latin typeface="Arial" pitchFamily="34" charset="0"/>
                  <a:cs typeface="Arial" pitchFamily="34" charset="0"/>
                </a:rPr>
                <a:t>M x M grids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88985" y="5297348"/>
              <a:ext cx="2035222" cy="123077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FM-based </a:t>
              </a:r>
              <a:b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min-cut </a:t>
              </a:r>
              <a:b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partition for N tiers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124207" y="3391388"/>
            <a:ext cx="2709446" cy="2521347"/>
            <a:chOff x="3124207" y="3391388"/>
            <a:chExt cx="2709446" cy="2521347"/>
          </a:xfrm>
        </p:grpSpPr>
        <p:cxnSp>
          <p:nvCxnSpPr>
            <p:cNvPr id="20" name="Elbow Connector 19"/>
            <p:cNvCxnSpPr>
              <a:stCxn id="6" idx="3"/>
              <a:endCxn id="7" idx="1"/>
            </p:cNvCxnSpPr>
            <p:nvPr/>
          </p:nvCxnSpPr>
          <p:spPr>
            <a:xfrm flipV="1">
              <a:off x="3124207" y="3819652"/>
              <a:ext cx="1007967" cy="2093083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4132174" y="3391388"/>
              <a:ext cx="1701479" cy="85652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RC-annotation </a:t>
              </a:r>
            </a:p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for TSVs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32175" y="4247914"/>
            <a:ext cx="1701479" cy="2093083"/>
            <a:chOff x="4132175" y="4247914"/>
            <a:chExt cx="1701479" cy="2093083"/>
          </a:xfrm>
        </p:grpSpPr>
        <p:cxnSp>
          <p:nvCxnSpPr>
            <p:cNvPr id="21" name="Elbow Connector 20"/>
            <p:cNvCxnSpPr>
              <a:stCxn id="7" idx="2"/>
              <a:endCxn id="8" idx="0"/>
            </p:cNvCxnSpPr>
            <p:nvPr/>
          </p:nvCxnSpPr>
          <p:spPr>
            <a:xfrm rot="16200000" flipH="1">
              <a:off x="4364637" y="4866191"/>
              <a:ext cx="1236555" cy="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132175" y="5484470"/>
              <a:ext cx="1701479" cy="85652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Incremental </a:t>
              </a:r>
            </a:p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optimization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833654" y="3391386"/>
            <a:ext cx="2824218" cy="2521348"/>
            <a:chOff x="5833654" y="3391386"/>
            <a:chExt cx="2824218" cy="2521348"/>
          </a:xfrm>
        </p:grpSpPr>
        <p:sp>
          <p:nvSpPr>
            <p:cNvPr id="9" name="Rectangle 8"/>
            <p:cNvSpPr/>
            <p:nvPr/>
          </p:nvSpPr>
          <p:spPr>
            <a:xfrm>
              <a:off x="6803992" y="3391386"/>
              <a:ext cx="1853880" cy="85652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Power Evaluation</a:t>
              </a:r>
            </a:p>
          </p:txBody>
        </p:sp>
        <p:cxnSp>
          <p:nvCxnSpPr>
            <p:cNvPr id="24" name="Elbow Connector 23"/>
            <p:cNvCxnSpPr>
              <a:stCxn id="8" idx="3"/>
              <a:endCxn id="9" idx="1"/>
            </p:cNvCxnSpPr>
            <p:nvPr/>
          </p:nvCxnSpPr>
          <p:spPr>
            <a:xfrm flipV="1">
              <a:off x="5833654" y="3819650"/>
              <a:ext cx="970338" cy="209308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23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>
        <a:spAutoFit/>
      </a:bodyPr>
      <a:lstStyle>
        <a:defPPr>
          <a:defRPr sz="1600" dirty="0">
            <a:latin typeface="Arial" pitchFamily="34" charset="0"/>
            <a:cs typeface="Arial" pitchFamily="34" charset="0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37979</TotalTime>
  <Words>1285</Words>
  <Application>Microsoft Office PowerPoint</Application>
  <PresentationFormat>On-screen Show (4:3)</PresentationFormat>
  <Paragraphs>294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맑은 고딕</vt:lpstr>
      <vt:lpstr>MS PGothic</vt:lpstr>
      <vt:lpstr>新細明體</vt:lpstr>
      <vt:lpstr>Arial</vt:lpstr>
      <vt:lpstr>Calibri</vt:lpstr>
      <vt:lpstr>Cambria Math</vt:lpstr>
      <vt:lpstr>HelveticaNeue LT 65 Medium</vt:lpstr>
      <vt:lpstr>Times New Roman</vt:lpstr>
      <vt:lpstr>Wingdings</vt:lpstr>
      <vt:lpstr>Office Theme</vt:lpstr>
      <vt:lpstr>Revisiting and Bounding the Benefit From 3D Integration</vt:lpstr>
      <vt:lpstr>Outline</vt:lpstr>
      <vt:lpstr>Motivation</vt:lpstr>
      <vt:lpstr>Outline</vt:lpstr>
      <vt:lpstr>Previous Work (Power Benefit)</vt:lpstr>
      <vt:lpstr>Previous Work (Wirelength Benefit)</vt:lpstr>
      <vt:lpstr>Outline</vt:lpstr>
      <vt:lpstr>Implementation in Various Dimensions</vt:lpstr>
      <vt:lpstr>Benefit Evaluation Flow: 3DIC (w/N Tiers)</vt:lpstr>
      <vt:lpstr>Benefit Evaluation Flow: Conventional 2D</vt:lpstr>
      <vt:lpstr>Benefit Evaluation Flow: Pseudo-1D</vt:lpstr>
      <vt:lpstr>Infinite-Dimension Bound on 3D Power Benefits</vt:lpstr>
      <vt:lpstr>Infinite-Dimension Bound on 3D Area Benefits</vt:lpstr>
      <vt:lpstr>Impact of Clock Skews on 3D Benefits</vt:lpstr>
      <vt:lpstr>Outline</vt:lpstr>
      <vt:lpstr>Netlist Structure vs. 3D Benefits</vt:lpstr>
      <vt:lpstr>New Connection between Rent and 3D Benefit!</vt:lpstr>
      <vt:lpstr>Rent and 3D Benefit: Real Designs</vt:lpstr>
      <vt:lpstr>Rent Parameter Modulation for 3D</vt:lpstr>
      <vt:lpstr>Ongoing: Dimension-Aware Implementation</vt:lpstr>
      <vt:lpstr>Ongoing: Dimension-Aware Implementation</vt:lpstr>
      <vt:lpstr>Takeaways</vt:lpstr>
      <vt:lpstr>Outline</vt:lpstr>
      <vt:lpstr>Conclusion and Future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ABKGROUP UCSD</dc:creator>
  <cp:lastModifiedBy>wechan</cp:lastModifiedBy>
  <cp:revision>1726</cp:revision>
  <cp:lastPrinted>2015-06-03T23:52:14Z</cp:lastPrinted>
  <dcterms:created xsi:type="dcterms:W3CDTF">2012-08-14T20:44:31Z</dcterms:created>
  <dcterms:modified xsi:type="dcterms:W3CDTF">2017-03-18T01:17:37Z</dcterms:modified>
</cp:coreProperties>
</file>