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505" r:id="rId2"/>
    <p:sldId id="1508" r:id="rId3"/>
    <p:sldId id="1509" r:id="rId4"/>
    <p:sldId id="1511" r:id="rId5"/>
    <p:sldId id="1522" r:id="rId6"/>
    <p:sldId id="1538" r:id="rId7"/>
    <p:sldId id="1518" r:id="rId8"/>
    <p:sldId id="1525" r:id="rId9"/>
    <p:sldId id="1526" r:id="rId10"/>
    <p:sldId id="1536" r:id="rId11"/>
    <p:sldId id="1527" r:id="rId12"/>
    <p:sldId id="153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56B032-67D3-405D-9935-B8A70408EE95}">
          <p14:sldIdLst>
            <p14:sldId id="1505"/>
          </p14:sldIdLst>
        </p14:section>
        <p14:section name="Untitled Section" id="{82B1F122-3547-42D0-9FFA-F4F808ADD65E}">
          <p14:sldIdLst>
            <p14:sldId id="1508"/>
            <p14:sldId id="1509"/>
            <p14:sldId id="1511"/>
            <p14:sldId id="1522"/>
            <p14:sldId id="1538"/>
            <p14:sldId id="1518"/>
            <p14:sldId id="1525"/>
            <p14:sldId id="1526"/>
            <p14:sldId id="1536"/>
            <p14:sldId id="1527"/>
            <p14:sldId id="15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59">
          <p15:clr>
            <a:srgbClr val="A4A3A4"/>
          </p15:clr>
        </p15:guide>
        <p15:guide id="4" pos="54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00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9" autoAdjust="0"/>
    <p:restoredTop sz="95037" autoAdjust="0"/>
  </p:normalViewPr>
  <p:slideViewPr>
    <p:cSldViewPr snapToGrid="0">
      <p:cViewPr varScale="1">
        <p:scale>
          <a:sx n="122" d="100"/>
          <a:sy n="122" d="100"/>
        </p:scale>
        <p:origin x="918" y="102"/>
      </p:cViewPr>
      <p:guideLst>
        <p:guide orient="horz" pos="2160"/>
        <p:guide pos="2880"/>
        <p:guide orient="horz" pos="2759"/>
        <p:guide pos="54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3666"/>
    </p:cViewPr>
  </p:sorterViewPr>
  <p:notesViewPr>
    <p:cSldViewPr snapToGrid="0">
      <p:cViewPr>
        <p:scale>
          <a:sx n="75" d="100"/>
          <a:sy n="75" d="100"/>
        </p:scale>
        <p:origin x="-2827" y="278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5138"/>
          </a:xfrm>
          <a:prstGeom prst="rect">
            <a:avLst/>
          </a:prstGeom>
        </p:spPr>
        <p:txBody>
          <a:bodyPr vert="horz" lIns="90706" tIns="45353" rIns="90706" bIns="45353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0706" tIns="45353" rIns="90706" bIns="45353" rtlCol="0"/>
          <a:lstStyle>
            <a:lvl1pPr algn="r">
              <a:defRPr sz="1100"/>
            </a:lvl1pPr>
          </a:lstStyle>
          <a:p>
            <a:fld id="{757960DB-97FA-4397-9387-B30801152D24}" type="datetimeFigureOut">
              <a:rPr lang="en-US" smtClean="0"/>
              <a:pPr/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7840" cy="465138"/>
          </a:xfrm>
          <a:prstGeom prst="rect">
            <a:avLst/>
          </a:prstGeom>
        </p:spPr>
        <p:txBody>
          <a:bodyPr vert="horz" lIns="90706" tIns="45353" rIns="90706" bIns="45353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0706" tIns="45353" rIns="90706" bIns="45353" rtlCol="0" anchor="b"/>
          <a:lstStyle>
            <a:lvl1pPr algn="r">
              <a:defRPr sz="1100"/>
            </a:lvl1pPr>
          </a:lstStyle>
          <a:p>
            <a:fld id="{955057B6-67AF-4A4B-9100-FF2AFC4340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00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0706" tIns="45353" rIns="90706" bIns="45353" rtlCol="0"/>
          <a:lstStyle>
            <a:lvl1pPr algn="r">
              <a:defRPr sz="1100"/>
            </a:lvl1pPr>
          </a:lstStyle>
          <a:p>
            <a:fld id="{CDA77664-55AE-45FE-8429-AEEC509F456D}" type="datetimeFigureOut">
              <a:rPr lang="en-US" smtClean="0"/>
              <a:pPr/>
              <a:t>11/23/2015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6" tIns="45353" rIns="90706" bIns="453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0706" tIns="45353" rIns="90706" bIns="453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0706" tIns="45353" rIns="90706" bIns="45353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0706" tIns="45353" rIns="90706" bIns="45353" rtlCol="0" anchor="b"/>
          <a:lstStyle>
            <a:lvl1pPr algn="r">
              <a:defRPr sz="1100"/>
            </a:lvl1pPr>
          </a:lstStyle>
          <a:p>
            <a:fld id="{A5451585-E2AC-4897-B719-C200C8CF2F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6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189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0380" indent="-273223" defTabSz="906189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092891" indent="-218579" defTabSz="906189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30047" indent="-218579" defTabSz="906189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67204" indent="-218579" defTabSz="906189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04360" indent="-218579" defTabSz="906189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41516" indent="-218579" defTabSz="906189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278672" indent="-218579" defTabSz="906189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15828" indent="-218579" defTabSz="906189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549282A-C31E-4191-A0ED-B99E4FE60B16}" type="slidenum">
              <a:rPr lang="en-US" sz="1200" b="0">
                <a:latin typeface="Times New Roman" pitchFamily="18" charset="0"/>
              </a:rPr>
              <a:pPr/>
              <a:t>1</a:t>
            </a:fld>
            <a:endParaRPr lang="en-US" sz="1200" b="0" dirty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you for the introduction.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654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563562"/>
          </a:xfrm>
        </p:spPr>
        <p:txBody>
          <a:bodyPr/>
          <a:lstStyle>
            <a:lvl1pPr algn="l"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9625"/>
            <a:ext cx="8839200" cy="5715000"/>
          </a:xfrm>
        </p:spPr>
        <p:txBody>
          <a:bodyPr>
            <a:normAutofit/>
          </a:bodyPr>
          <a:lstStyle>
            <a:lvl1pPr marL="231775" indent="-231775">
              <a:defRPr sz="2800"/>
            </a:lvl1pPr>
            <a:lvl2pPr marL="457200" indent="-225425">
              <a:defRPr sz="2400"/>
            </a:lvl2pPr>
            <a:lvl3pPr marL="688975" indent="-231775">
              <a:defRPr sz="2000"/>
            </a:lvl3pPr>
            <a:lvl4pPr marL="914400" indent="-225425">
              <a:defRPr sz="1800"/>
            </a:lvl4pPr>
            <a:lvl5pPr marL="1082675" indent="-168275"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Line 18"/>
          <p:cNvSpPr>
            <a:spLocks noChangeShapeType="1"/>
          </p:cNvSpPr>
          <p:nvPr userDrawn="1"/>
        </p:nvSpPr>
        <p:spPr bwMode="auto">
          <a:xfrm flipV="1">
            <a:off x="152400" y="685800"/>
            <a:ext cx="884555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Line 18"/>
          <p:cNvSpPr>
            <a:spLocks noChangeShapeType="1"/>
          </p:cNvSpPr>
          <p:nvPr userDrawn="1"/>
        </p:nvSpPr>
        <p:spPr bwMode="auto">
          <a:xfrm flipV="1">
            <a:off x="152400" y="685800"/>
            <a:ext cx="884555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765087" y="6586538"/>
            <a:ext cx="35618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latinLnBrk="0" hangingPunct="0"/>
            <a:fld id="{16E0590D-16E1-486A-A147-2F126A5F0FEE}" type="slidenum">
              <a:rPr lang="ko-KR" altLang="en-US" sz="1100" smtClean="0">
                <a:latin typeface="Arial" pitchFamily="34" charset="0"/>
                <a:cs typeface="Arial" pitchFamily="34" charset="0"/>
              </a:rPr>
              <a:pPr algn="ctr" eaLnBrk="0" latinLnBrk="0" hangingPunct="0"/>
              <a:t>‹#›</a:t>
            </a:fld>
            <a:endParaRPr lang="ko-KR" alt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vlsicad.ucsd.edu/DA-METRIC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1907288"/>
            <a:ext cx="8763000" cy="1143000"/>
          </a:xfrm>
        </p:spPr>
        <p:txBody>
          <a:bodyPr/>
          <a:lstStyle/>
          <a:p>
            <a:pPr algn="ctr">
              <a:spcBef>
                <a:spcPct val="35000"/>
              </a:spcBef>
            </a:pPr>
            <a:r>
              <a:rPr lang="en-US" altLang="ja-JP" sz="4000" dirty="0" smtClean="0">
                <a:solidFill>
                  <a:schemeClr val="tx2"/>
                </a:solidFill>
                <a:ea typeface="MS PGothic" pitchFamily="34" charset="-128"/>
              </a:rPr>
              <a:t>Toward Metrics of Design Automation Research Impact</a:t>
            </a:r>
            <a:endParaRPr lang="en-US" altLang="ja-JP" sz="2800" b="0" dirty="0" smtClean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71269" y="3762375"/>
            <a:ext cx="7539486" cy="2446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31775" indent="-231775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5425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2675" indent="-168275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b="1" u="sng" dirty="0" smtClean="0"/>
              <a:t>Andrew </a:t>
            </a:r>
            <a:r>
              <a:rPr lang="en-US" sz="1800" b="1" u="sng" dirty="0"/>
              <a:t>B. </a:t>
            </a:r>
            <a:r>
              <a:rPr lang="en-US" sz="1800" b="1" u="sng" dirty="0" smtClean="0"/>
              <a:t>Kahng</a:t>
            </a:r>
            <a:r>
              <a:rPr lang="en-US" sz="1800" b="1" baseline="30000" dirty="0" smtClean="0"/>
              <a:t>‡†</a:t>
            </a:r>
            <a:r>
              <a:rPr lang="en-US" sz="1800" b="1" dirty="0" smtClean="0"/>
              <a:t>, </a:t>
            </a:r>
            <a:r>
              <a:rPr lang="en-US" sz="1800" dirty="0" smtClean="0"/>
              <a:t>Mulong Luo</a:t>
            </a:r>
            <a:r>
              <a:rPr lang="en-US" sz="1800" baseline="30000" dirty="0" smtClean="0"/>
              <a:t>†</a:t>
            </a:r>
            <a:r>
              <a:rPr lang="en-US" sz="1800" dirty="0" smtClean="0"/>
              <a:t>, </a:t>
            </a:r>
            <a:r>
              <a:rPr lang="en-US" sz="1800" dirty="0" err="1" smtClean="0"/>
              <a:t>Gi-Joon</a:t>
            </a:r>
            <a:r>
              <a:rPr lang="en-US" sz="1800" dirty="0" smtClean="0"/>
              <a:t> Nam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, Siddhartha </a:t>
            </a:r>
            <a:r>
              <a:rPr lang="en-US" sz="1800" dirty="0" err="1" smtClean="0"/>
              <a:t>Nath</a:t>
            </a:r>
            <a:r>
              <a:rPr lang="en-US" sz="1800" baseline="30000" dirty="0" smtClean="0"/>
              <a:t>†</a:t>
            </a:r>
            <a:r>
              <a:rPr lang="en-US" sz="1800" dirty="0" smtClean="0"/>
              <a:t>,</a:t>
            </a:r>
          </a:p>
          <a:p>
            <a:pPr marL="0" indent="0" algn="ctr">
              <a:lnSpc>
                <a:spcPct val="6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dirty="0" smtClean="0"/>
              <a:t>David Z. Pan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and Gabriel Robins</a:t>
            </a:r>
            <a:r>
              <a:rPr lang="en-US" sz="1800" baseline="30000" dirty="0" smtClean="0"/>
              <a:t>3</a:t>
            </a:r>
            <a:endParaRPr lang="en-US" sz="1800" dirty="0"/>
          </a:p>
          <a:p>
            <a:pPr marL="0" indent="0" algn="ctr">
              <a:lnSpc>
                <a:spcPct val="65000"/>
              </a:lnSpc>
              <a:spcBef>
                <a:spcPts val="650"/>
              </a:spcBef>
              <a:spcAft>
                <a:spcPts val="600"/>
              </a:spcAft>
              <a:buNone/>
            </a:pPr>
            <a:r>
              <a:rPr lang="en-US" sz="1800" dirty="0" smtClean="0"/>
              <a:t>UC San Diego, </a:t>
            </a:r>
            <a:r>
              <a:rPr lang="en-US" sz="1800" baseline="30000" dirty="0"/>
              <a:t>‡† </a:t>
            </a:r>
            <a:r>
              <a:rPr lang="en-US" sz="1800" dirty="0"/>
              <a:t>ECE and </a:t>
            </a:r>
            <a:r>
              <a:rPr lang="en-US" sz="1800" baseline="30000" dirty="0"/>
              <a:t>†</a:t>
            </a:r>
            <a:r>
              <a:rPr lang="en-US" sz="1800" dirty="0"/>
              <a:t>CSE </a:t>
            </a:r>
            <a:r>
              <a:rPr lang="en-US" sz="1800" dirty="0" smtClean="0"/>
              <a:t>Depts., </a:t>
            </a:r>
            <a:r>
              <a:rPr lang="en-US" sz="1800" dirty="0"/>
              <a:t>{</a:t>
            </a:r>
            <a:r>
              <a:rPr lang="en-US" sz="1800" dirty="0" err="1"/>
              <a:t>abk</a:t>
            </a:r>
            <a:r>
              <a:rPr lang="en-US" sz="1800" dirty="0"/>
              <a:t>, </a:t>
            </a:r>
            <a:r>
              <a:rPr lang="en-US" sz="1800" dirty="0" err="1"/>
              <a:t>muluo</a:t>
            </a:r>
            <a:r>
              <a:rPr lang="en-US" sz="1800" dirty="0"/>
              <a:t>, </a:t>
            </a:r>
            <a:r>
              <a:rPr lang="en-US" sz="1800" dirty="0" err="1"/>
              <a:t>sinath</a:t>
            </a:r>
            <a:r>
              <a:rPr lang="en-US" sz="1800" dirty="0"/>
              <a:t>}@</a:t>
            </a:r>
            <a:r>
              <a:rPr lang="en-US" sz="1800" dirty="0" smtClean="0"/>
              <a:t>ucsd.edu</a:t>
            </a:r>
          </a:p>
          <a:p>
            <a:pPr marL="0" indent="0" algn="ctr">
              <a:lnSpc>
                <a:spcPct val="65000"/>
              </a:lnSpc>
              <a:spcBef>
                <a:spcPts val="650"/>
              </a:spcBef>
              <a:spcAft>
                <a:spcPts val="600"/>
              </a:spcAft>
              <a:buNone/>
            </a:pPr>
            <a:r>
              <a:rPr lang="en-US" altLang="zh-CN" sz="1800" baseline="30000" dirty="0" smtClean="0"/>
              <a:t>1</a:t>
            </a:r>
            <a:r>
              <a:rPr lang="en-US" altLang="zh-CN" sz="1800" dirty="0" smtClean="0"/>
              <a:t>IBM Research, {gnam@us.ibm.edu}</a:t>
            </a:r>
          </a:p>
          <a:p>
            <a:pPr marL="0" indent="0" algn="ctr">
              <a:lnSpc>
                <a:spcPct val="65000"/>
              </a:lnSpc>
              <a:spcBef>
                <a:spcPts val="650"/>
              </a:spcBef>
              <a:spcAft>
                <a:spcPts val="600"/>
              </a:spcAft>
              <a:buNone/>
            </a:pPr>
            <a:r>
              <a:rPr lang="en-US" sz="1800" baseline="30000" dirty="0" smtClean="0"/>
              <a:t>2</a:t>
            </a:r>
            <a:r>
              <a:rPr lang="en-US" sz="1800" dirty="0" smtClean="0"/>
              <a:t>UT Austin, ECE Dept., {dpan@ece.utexas.edu}</a:t>
            </a:r>
          </a:p>
          <a:p>
            <a:pPr marL="0" indent="0" algn="ctr">
              <a:lnSpc>
                <a:spcPct val="65000"/>
              </a:lnSpc>
              <a:spcBef>
                <a:spcPts val="650"/>
              </a:spcBef>
              <a:spcAft>
                <a:spcPts val="600"/>
              </a:spcAft>
              <a:buNone/>
            </a:pPr>
            <a:r>
              <a:rPr lang="en-US" sz="1800" baseline="30000" dirty="0" smtClean="0"/>
              <a:t>3</a:t>
            </a:r>
            <a:r>
              <a:rPr lang="en-US" sz="1800" dirty="0" smtClean="0"/>
              <a:t>Univ. </a:t>
            </a:r>
            <a:r>
              <a:rPr lang="en-US" altLang="zh-CN" sz="1800" dirty="0" smtClean="0"/>
              <a:t>of Virginia, CS Dept., {robins@cs.Virginia.edu}</a:t>
            </a: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76" y="6208923"/>
            <a:ext cx="2083560" cy="56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99" y="6156177"/>
            <a:ext cx="1687250" cy="649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24419" r="9409" b="24414"/>
          <a:stretch/>
        </p:blipFill>
        <p:spPr>
          <a:xfrm>
            <a:off x="0" y="6208923"/>
            <a:ext cx="2188782" cy="554902"/>
          </a:xfrm>
          <a:prstGeom prst="rect">
            <a:avLst/>
          </a:prstGeom>
        </p:spPr>
      </p:pic>
      <p:pic>
        <p:nvPicPr>
          <p:cNvPr id="1026" name="Picture 2" descr="http://www.ieee-security.org/TC/SP2015/images/logo-ibm_researc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63" y="6348531"/>
            <a:ext cx="2194451" cy="27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1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45"/>
    </mc:Choice>
    <mc:Fallback xmlns="">
      <p:transition spd="slow" advTm="210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Gaps 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(we have made only initial steps!)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1" y="997425"/>
            <a:ext cx="8925337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Little progress toward “metrics” of research </a:t>
            </a:r>
            <a:r>
              <a:rPr lang="en-US" b="1" u="sng" dirty="0" smtClean="0"/>
              <a:t>impact</a:t>
            </a:r>
          </a:p>
          <a:p>
            <a:r>
              <a:rPr lang="en-US" dirty="0" smtClean="0"/>
              <a:t>How to measure:</a:t>
            </a:r>
          </a:p>
          <a:p>
            <a:pPr lvl="1"/>
            <a:r>
              <a:rPr lang="en-US" dirty="0" smtClean="0"/>
              <a:t>Professor X trains student who founds an EDA company… ?</a:t>
            </a:r>
          </a:p>
          <a:p>
            <a:pPr lvl="1"/>
            <a:r>
              <a:rPr lang="en-US" dirty="0" smtClean="0"/>
              <a:t>Paper Y proposes a technique that is incorporated in many EDA tools and product ICs… ?</a:t>
            </a:r>
          </a:p>
          <a:p>
            <a:r>
              <a:rPr lang="en-US" dirty="0" smtClean="0"/>
              <a:t>Need analyses of citation graphs, papers as in [2]</a:t>
            </a:r>
            <a:endParaRPr lang="en-US" dirty="0"/>
          </a:p>
          <a:p>
            <a:pPr lvl="1"/>
            <a:r>
              <a:rPr lang="en-US" dirty="0"/>
              <a:t>Dynamic growth, core-periphery analysis, etc. </a:t>
            </a:r>
          </a:p>
          <a:p>
            <a:r>
              <a:rPr lang="en-US" dirty="0" smtClean="0"/>
              <a:t>Temporal analyses of topic evolution are simple so far</a:t>
            </a:r>
          </a:p>
          <a:p>
            <a:pPr lvl="1"/>
            <a:r>
              <a:rPr lang="en-US" dirty="0" smtClean="0"/>
              <a:t>Not yet applied: </a:t>
            </a:r>
            <a:r>
              <a:rPr lang="en-US" dirty="0" err="1" smtClean="0"/>
              <a:t>autoregression</a:t>
            </a:r>
            <a:r>
              <a:rPr lang="en-US" dirty="0" smtClean="0"/>
              <a:t>, temporal latent factors and time-series modeling to track topic evolution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682" y="6233307"/>
            <a:ext cx="898804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C00000"/>
                </a:solidFill>
              </a:rPr>
              <a:t>[2] T. Chakraborty et al., “On the Categorization of Scientific Citation Profiles in Computer Sciences”, </a:t>
            </a:r>
            <a:r>
              <a:rPr lang="en-US" sz="1600" b="1" i="1" dirty="0" smtClean="0">
                <a:solidFill>
                  <a:srgbClr val="C00000"/>
                </a:solidFill>
              </a:rPr>
              <a:t>Communications of the ACM </a:t>
            </a:r>
            <a:r>
              <a:rPr lang="en-US" sz="1600" b="1" dirty="0">
                <a:solidFill>
                  <a:srgbClr val="C00000"/>
                </a:solidFill>
              </a:rPr>
              <a:t>58(9) (</a:t>
            </a:r>
            <a:r>
              <a:rPr lang="en-US" sz="1600" b="1" dirty="0" smtClean="0">
                <a:solidFill>
                  <a:srgbClr val="C00000"/>
                </a:solidFill>
              </a:rPr>
              <a:t>2015), </a:t>
            </a:r>
            <a:r>
              <a:rPr lang="en-US" sz="1600" b="1" dirty="0">
                <a:solidFill>
                  <a:srgbClr val="C00000"/>
                </a:solidFill>
              </a:rPr>
              <a:t>pp. </a:t>
            </a:r>
            <a:r>
              <a:rPr lang="en-US" sz="1600" b="1" dirty="0" smtClean="0">
                <a:solidFill>
                  <a:srgbClr val="C00000"/>
                </a:solidFill>
              </a:rPr>
              <a:t>82-90.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 DA Research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0" y="809625"/>
            <a:ext cx="8958470" cy="5715000"/>
          </a:xfrm>
        </p:spPr>
        <p:txBody>
          <a:bodyPr/>
          <a:lstStyle/>
          <a:p>
            <a:r>
              <a:rPr lang="en-US" dirty="0" smtClean="0"/>
              <a:t>Inputs, participation welcome                                   (form at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://vlsicad.ucsd.edu/DA-METRICS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r>
              <a:rPr lang="en-US" dirty="0" smtClean="0"/>
              <a:t>Apply more known analysis methods (e.g., as in [2])</a:t>
            </a:r>
            <a:endParaRPr lang="en-US" dirty="0"/>
          </a:p>
          <a:p>
            <a:r>
              <a:rPr lang="en-US" dirty="0" smtClean="0"/>
              <a:t>Develop paper citation graphs </a:t>
            </a:r>
          </a:p>
          <a:p>
            <a:r>
              <a:rPr lang="en-US" dirty="0" smtClean="0"/>
              <a:t>Retrospective assessment of indicators of impact (“best paper” vs. “test of time”)</a:t>
            </a:r>
          </a:p>
          <a:p>
            <a:r>
              <a:rPr lang="en-US" dirty="0" smtClean="0"/>
              <a:t>Statistical, machine-learning temporal models for real-world impacts of both individuals and research results</a:t>
            </a:r>
          </a:p>
          <a:p>
            <a:r>
              <a:rPr lang="en-US" dirty="0" smtClean="0"/>
              <a:t>Develop predictors of future high-impact DA research!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91385"/>
            <a:ext cx="7772400" cy="1470025"/>
          </a:xfrm>
        </p:spPr>
        <p:txBody>
          <a:bodyPr/>
          <a:lstStyle/>
          <a:p>
            <a:r>
              <a:rPr lang="en-US" b="1" dirty="0" smtClean="0"/>
              <a:t>THANK YOU 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81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8" y="712979"/>
            <a:ext cx="8839200" cy="37849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Design automation (DA) research </a:t>
            </a:r>
            <a:r>
              <a:rPr lang="en-US" u="sng" dirty="0" smtClean="0"/>
              <a:t>outcomes</a:t>
            </a:r>
            <a:r>
              <a:rPr lang="en-US" dirty="0" smtClean="0"/>
              <a:t> have many forms 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ublications, patents, degrees awarded, …</a:t>
            </a:r>
          </a:p>
          <a:p>
            <a:r>
              <a:rPr lang="en-US" dirty="0" smtClean="0"/>
              <a:t>Research</a:t>
            </a:r>
            <a:r>
              <a:rPr lang="en-US" i="1" dirty="0" smtClean="0"/>
              <a:t> </a:t>
            </a:r>
            <a:r>
              <a:rPr lang="en-US" i="1" u="sng" dirty="0" smtClean="0"/>
              <a:t>impacts</a:t>
            </a:r>
            <a:r>
              <a:rPr lang="en-US" i="1" dirty="0" smtClean="0"/>
              <a:t> </a:t>
            </a:r>
            <a:r>
              <a:rPr lang="en-US" dirty="0" smtClean="0"/>
              <a:t>are hard to quantify</a:t>
            </a:r>
          </a:p>
          <a:p>
            <a:r>
              <a:rPr lang="en-US" dirty="0" smtClean="0"/>
              <a:t>There is an entire “life cycle” </a:t>
            </a:r>
            <a:r>
              <a:rPr lang="en-US" dirty="0"/>
              <a:t>of DA research</a:t>
            </a:r>
          </a:p>
          <a:p>
            <a:r>
              <a:rPr lang="en-US" dirty="0" smtClean="0"/>
              <a:t>Could understanding research </a:t>
            </a:r>
            <a:r>
              <a:rPr lang="en-US" dirty="0"/>
              <a:t>i</a:t>
            </a:r>
            <a:r>
              <a:rPr lang="en-US" dirty="0" smtClean="0"/>
              <a:t>mpacts help with</a:t>
            </a:r>
          </a:p>
          <a:p>
            <a:pPr lvl="1"/>
            <a:r>
              <a:rPr lang="en-US" dirty="0" smtClean="0"/>
              <a:t>Early identification of high-value research directions ?</a:t>
            </a:r>
          </a:p>
          <a:p>
            <a:pPr lvl="1"/>
            <a:r>
              <a:rPr lang="en-US" dirty="0" smtClean="0"/>
              <a:t>Increased overall investment in DA research 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0810" y="4148455"/>
            <a:ext cx="7290498" cy="2683041"/>
            <a:chOff x="297713" y="393700"/>
            <a:chExt cx="11422768" cy="4611512"/>
          </a:xfrm>
        </p:grpSpPr>
        <p:sp>
          <p:nvSpPr>
            <p:cNvPr id="5" name="Oval 4"/>
            <p:cNvSpPr/>
            <p:nvPr/>
          </p:nvSpPr>
          <p:spPr>
            <a:xfrm>
              <a:off x="297713" y="752318"/>
              <a:ext cx="3758049" cy="351488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2599" y="393700"/>
              <a:ext cx="2400762" cy="540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 Conferences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51000" y="884160"/>
              <a:ext cx="1419425" cy="540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orkshops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1922" y="1408633"/>
              <a:ext cx="1173078" cy="540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eynotes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3322" y="1933109"/>
              <a:ext cx="1173078" cy="540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utorials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699" y="2457585"/>
              <a:ext cx="1149964" cy="86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pecial</a:t>
              </a:r>
              <a:b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sessions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7839" y="3259057"/>
              <a:ext cx="1264960" cy="86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ands-on</a:t>
              </a:r>
              <a:b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tutorials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608723" y="2102666"/>
              <a:ext cx="1302877" cy="83958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echnical</a:t>
              </a:r>
            </a:p>
            <a:p>
              <a:pPr algn="ctr"/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papers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19301" y="3536058"/>
              <a:ext cx="1045422" cy="540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exhibits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15273" y="3009900"/>
              <a:ext cx="714038" cy="504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(late)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0599" y="1350546"/>
              <a:ext cx="950385" cy="504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(early)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226984" y="1062059"/>
              <a:ext cx="1447497" cy="8312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Journal</a:t>
              </a:r>
              <a:b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papers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050971" y="2889595"/>
              <a:ext cx="1196278" cy="68700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Patents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657406" y="3922841"/>
              <a:ext cx="1926619" cy="68700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EDA industry</a:t>
              </a:r>
              <a:endParaRPr lang="en-US" altLang="zh-CN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043771" y="463856"/>
              <a:ext cx="1751472" cy="68700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Government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620716" y="2209800"/>
              <a:ext cx="1447497" cy="68700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Academia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8610600" y="1066800"/>
              <a:ext cx="1447497" cy="68700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Consortia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9601200" y="2050381"/>
              <a:ext cx="2119281" cy="10058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Semiconductor</a:t>
              </a:r>
              <a:b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industry</a:t>
              </a:r>
              <a:endParaRPr lang="en-US" altLang="zh-CN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2" idx="2"/>
              <a:endCxn id="20" idx="6"/>
            </p:cNvCxnSpPr>
            <p:nvPr/>
          </p:nvCxnSpPr>
          <p:spPr>
            <a:xfrm flipH="1">
              <a:off x="9068213" y="2553301"/>
              <a:ext cx="532987" cy="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9944100" y="1585118"/>
              <a:ext cx="602744" cy="45597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8" idx="6"/>
            </p:cNvCxnSpPr>
            <p:nvPr/>
          </p:nvCxnSpPr>
          <p:spPr>
            <a:xfrm flipH="1">
              <a:off x="8584025" y="3065507"/>
              <a:ext cx="1779175" cy="120083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" idx="4"/>
              <a:endCxn id="20" idx="1"/>
            </p:cNvCxnSpPr>
            <p:nvPr/>
          </p:nvCxnSpPr>
          <p:spPr>
            <a:xfrm>
              <a:off x="6919507" y="1150859"/>
              <a:ext cx="913190" cy="115955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656828" y="1551916"/>
              <a:ext cx="2034806" cy="84414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2" idx="6"/>
              <a:endCxn id="20" idx="2"/>
            </p:cNvCxnSpPr>
            <p:nvPr/>
          </p:nvCxnSpPr>
          <p:spPr>
            <a:xfrm>
              <a:off x="3911600" y="2522459"/>
              <a:ext cx="3709116" cy="3084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6255570" y="2753283"/>
              <a:ext cx="1465947" cy="49067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130589" y="3459160"/>
              <a:ext cx="668061" cy="60744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7838533" y="2912302"/>
              <a:ext cx="385230" cy="99578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8708433" y="1719346"/>
              <a:ext cx="245881" cy="52113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3735686" y="2819400"/>
              <a:ext cx="2917228" cy="1473200"/>
            </a:xfrm>
            <a:custGeom>
              <a:avLst/>
              <a:gdLst>
                <a:gd name="connsiteX0" fmla="*/ 2946400 w 2946400"/>
                <a:gd name="connsiteY0" fmla="*/ 1473200 h 1473200"/>
                <a:gd name="connsiteX1" fmla="*/ 1308100 w 2946400"/>
                <a:gd name="connsiteY1" fmla="*/ 965200 h 1473200"/>
                <a:gd name="connsiteX2" fmla="*/ 0 w 2946400"/>
                <a:gd name="connsiteY2" fmla="*/ 0 h 147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6400" h="1473200">
                  <a:moveTo>
                    <a:pt x="2946400" y="1473200"/>
                  </a:moveTo>
                  <a:cubicBezTo>
                    <a:pt x="2372783" y="1341966"/>
                    <a:pt x="1799167" y="1210733"/>
                    <a:pt x="1308100" y="965200"/>
                  </a:cubicBezTo>
                  <a:cubicBezTo>
                    <a:pt x="817033" y="719667"/>
                    <a:pt x="408516" y="359833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207225" y="2882900"/>
              <a:ext cx="3663751" cy="495300"/>
            </a:xfrm>
            <a:custGeom>
              <a:avLst/>
              <a:gdLst>
                <a:gd name="connsiteX0" fmla="*/ 3556000 w 3556000"/>
                <a:gd name="connsiteY0" fmla="*/ 0 h 495300"/>
                <a:gd name="connsiteX1" fmla="*/ 2349500 w 3556000"/>
                <a:gd name="connsiteY1" fmla="*/ 355600 h 495300"/>
                <a:gd name="connsiteX2" fmla="*/ 0 w 3556000"/>
                <a:gd name="connsiteY2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6000" h="495300">
                  <a:moveTo>
                    <a:pt x="3556000" y="0"/>
                  </a:moveTo>
                  <a:cubicBezTo>
                    <a:pt x="3249083" y="136525"/>
                    <a:pt x="2942167" y="273050"/>
                    <a:pt x="2349500" y="355600"/>
                  </a:cubicBezTo>
                  <a:cubicBezTo>
                    <a:pt x="1756833" y="438150"/>
                    <a:pt x="878416" y="466725"/>
                    <a:pt x="0" y="49530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5" name="Arc 34"/>
            <p:cNvSpPr/>
            <p:nvPr/>
          </p:nvSpPr>
          <p:spPr>
            <a:xfrm flipH="1">
              <a:off x="1744967" y="1372262"/>
              <a:ext cx="1491302" cy="2017722"/>
            </a:xfrm>
            <a:prstGeom prst="arc">
              <a:avLst>
                <a:gd name="adj1" fmla="val 16200000"/>
                <a:gd name="adj2" fmla="val 5358005"/>
              </a:avLst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663116" y="1345523"/>
              <a:ext cx="3977268" cy="978577"/>
            </a:xfrm>
            <a:custGeom>
              <a:avLst/>
              <a:gdLst>
                <a:gd name="connsiteX0" fmla="*/ 3898900 w 3898900"/>
                <a:gd name="connsiteY0" fmla="*/ 978577 h 978577"/>
                <a:gd name="connsiteX1" fmla="*/ 3263900 w 3898900"/>
                <a:gd name="connsiteY1" fmla="*/ 686477 h 978577"/>
                <a:gd name="connsiteX2" fmla="*/ 1841500 w 3898900"/>
                <a:gd name="connsiteY2" fmla="*/ 89577 h 978577"/>
                <a:gd name="connsiteX3" fmla="*/ 0 w 3898900"/>
                <a:gd name="connsiteY3" fmla="*/ 13377 h 97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8900" h="978577">
                  <a:moveTo>
                    <a:pt x="3898900" y="978577"/>
                  </a:moveTo>
                  <a:cubicBezTo>
                    <a:pt x="3750733" y="910843"/>
                    <a:pt x="3606800" y="834644"/>
                    <a:pt x="3263900" y="686477"/>
                  </a:cubicBezTo>
                  <a:cubicBezTo>
                    <a:pt x="2921000" y="538310"/>
                    <a:pt x="2385483" y="201760"/>
                    <a:pt x="1841500" y="89577"/>
                  </a:cubicBezTo>
                  <a:cubicBezTo>
                    <a:pt x="1297517" y="-22606"/>
                    <a:pt x="648758" y="-4615"/>
                    <a:pt x="0" y="1337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30600" y="2933700"/>
              <a:ext cx="7112000" cy="2071512"/>
            </a:xfrm>
            <a:custGeom>
              <a:avLst/>
              <a:gdLst>
                <a:gd name="connsiteX0" fmla="*/ 7112000 w 7112000"/>
                <a:gd name="connsiteY0" fmla="*/ 114300 h 2071512"/>
                <a:gd name="connsiteX1" fmla="*/ 5092700 w 7112000"/>
                <a:gd name="connsiteY1" fmla="*/ 1968500 h 2071512"/>
                <a:gd name="connsiteX2" fmla="*/ 1854200 w 7112000"/>
                <a:gd name="connsiteY2" fmla="*/ 1638300 h 2071512"/>
                <a:gd name="connsiteX3" fmla="*/ 0 w 7112000"/>
                <a:gd name="connsiteY3" fmla="*/ 0 h 207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0" h="2071512">
                  <a:moveTo>
                    <a:pt x="7112000" y="114300"/>
                  </a:moveTo>
                  <a:cubicBezTo>
                    <a:pt x="6540500" y="914400"/>
                    <a:pt x="5969000" y="1714500"/>
                    <a:pt x="5092700" y="1968500"/>
                  </a:cubicBezTo>
                  <a:cubicBezTo>
                    <a:pt x="4216400" y="2222500"/>
                    <a:pt x="2702983" y="1966383"/>
                    <a:pt x="1854200" y="1638300"/>
                  </a:cubicBezTo>
                  <a:cubicBezTo>
                    <a:pt x="1005417" y="1310217"/>
                    <a:pt x="502708" y="65510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7767739" y="869455"/>
              <a:ext cx="906998" cy="38610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 38"/>
            <p:cNvSpPr/>
            <p:nvPr/>
          </p:nvSpPr>
          <p:spPr>
            <a:xfrm>
              <a:off x="4862087" y="1917700"/>
              <a:ext cx="1806578" cy="2235200"/>
            </a:xfrm>
            <a:custGeom>
              <a:avLst/>
              <a:gdLst>
                <a:gd name="connsiteX0" fmla="*/ 1753447 w 1753447"/>
                <a:gd name="connsiteY0" fmla="*/ 2235200 h 2235200"/>
                <a:gd name="connsiteX1" fmla="*/ 254847 w 1753447"/>
                <a:gd name="connsiteY1" fmla="*/ 1714500 h 2235200"/>
                <a:gd name="connsiteX2" fmla="*/ 13547 w 1753447"/>
                <a:gd name="connsiteY2" fmla="*/ 0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3447" h="2235200">
                  <a:moveTo>
                    <a:pt x="1753447" y="2235200"/>
                  </a:moveTo>
                  <a:cubicBezTo>
                    <a:pt x="1149138" y="2161116"/>
                    <a:pt x="544830" y="2087033"/>
                    <a:pt x="254847" y="1714500"/>
                  </a:cubicBezTo>
                  <a:cubicBezTo>
                    <a:pt x="-35136" y="1341967"/>
                    <a:pt x="-10795" y="670983"/>
                    <a:pt x="13547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7967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9625"/>
            <a:ext cx="8839200" cy="57082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Compiled DA </a:t>
            </a:r>
            <a:r>
              <a:rPr lang="en-US" altLang="zh-CN" dirty="0" smtClean="0"/>
              <a:t>research corpora</a:t>
            </a:r>
          </a:p>
          <a:p>
            <a:pPr lvl="1"/>
            <a:r>
              <a:rPr lang="en-US" altLang="zh-CN" dirty="0" smtClean="0"/>
              <a:t>750K+ patents, 47K papers, government-funded project abstracts, industry needs statements</a:t>
            </a:r>
          </a:p>
          <a:p>
            <a:r>
              <a:rPr lang="en-US" dirty="0" smtClean="0"/>
              <a:t>Applied bibliometric analyses</a:t>
            </a:r>
          </a:p>
          <a:p>
            <a:pPr lvl="1"/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 (LDA) for topic modeling</a:t>
            </a:r>
          </a:p>
          <a:p>
            <a:pPr lvl="1"/>
            <a:r>
              <a:rPr lang="en-US" altLang="zh-CN" dirty="0" smtClean="0"/>
              <a:t>Structure in patent citation graph</a:t>
            </a:r>
          </a:p>
          <a:p>
            <a:r>
              <a:rPr lang="en-US" dirty="0"/>
              <a:t>N</a:t>
            </a:r>
            <a:r>
              <a:rPr lang="en-US" dirty="0" smtClean="0"/>
              <a:t>otional analyses of papers, patents, funding, industry structure (startups, tools)</a:t>
            </a:r>
          </a:p>
          <a:p>
            <a:pPr lvl="1"/>
            <a:r>
              <a:rPr lang="en-US" dirty="0" smtClean="0"/>
              <a:t>Stasis vs. change</a:t>
            </a:r>
          </a:p>
          <a:p>
            <a:pPr lvl="1"/>
            <a:r>
              <a:rPr lang="en-US" dirty="0" smtClean="0"/>
              <a:t>Latencies</a:t>
            </a:r>
          </a:p>
          <a:p>
            <a:pPr lvl="2"/>
            <a:r>
              <a:rPr lang="en-US" dirty="0" smtClean="0"/>
              <a:t>SRC program -&gt; research papers</a:t>
            </a:r>
          </a:p>
          <a:p>
            <a:pPr lvl="2"/>
            <a:r>
              <a:rPr lang="en-US" dirty="0" smtClean="0"/>
              <a:t>Papers -&gt; commercial tools</a:t>
            </a:r>
          </a:p>
          <a:p>
            <a:r>
              <a:rPr lang="en-US" b="1" dirty="0" smtClean="0"/>
              <a:t>Still unsolved: “metrics of DA research impact”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35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Data Collection and Analysis Flows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75300" y="1321542"/>
            <a:ext cx="1905386" cy="693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Conference PDFs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69508" y="1322334"/>
            <a:ext cx="1801861" cy="7448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Journal PDFs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4621" y="2741621"/>
            <a:ext cx="2853824" cy="610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Convert to Text and Preprocess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57480" y="1313396"/>
            <a:ext cx="2080913" cy="7448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DA-Related USPTO Patent HTMLs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4621" y="3566188"/>
            <a:ext cx="2853824" cy="610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Run LDA and Extract Topics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3848" y="4803846"/>
            <a:ext cx="3020161" cy="6964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Statistics of Word Counts, Bhatta, Entropy Distance Metrics, Visualizations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7138" y="2782136"/>
            <a:ext cx="2853824" cy="610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Create Citation Graph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7138" y="3561169"/>
            <a:ext cx="2853824" cy="610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Perform Network Analyses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16669" y="4848695"/>
            <a:ext cx="2853824" cy="610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Report Centrality</a:t>
            </a:r>
            <a:r>
              <a:rPr lang="en-US" dirty="0">
                <a:solidFill>
                  <a:schemeClr val="tx1"/>
                </a:solidFill>
              </a:rPr>
              <a:t>, Transitive </a:t>
            </a:r>
            <a:r>
              <a:rPr lang="en-US" dirty="0" err="1" smtClean="0">
                <a:solidFill>
                  <a:schemeClr val="tx1"/>
                </a:solidFill>
              </a:rPr>
              <a:t>Fanouts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F</a:t>
            </a:r>
            <a:r>
              <a:rPr lang="en-US" dirty="0" err="1" smtClean="0">
                <a:solidFill>
                  <a:schemeClr val="tx1"/>
                </a:solidFill>
              </a:rPr>
              <a:t>anins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7" idx="2"/>
            <a:endCxn id="9" idx="0"/>
          </p:cNvCxnSpPr>
          <p:nvPr/>
        </p:nvCxnSpPr>
        <p:spPr>
          <a:xfrm>
            <a:off x="2901533" y="3351728"/>
            <a:ext cx="0" cy="2144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 flipH="1">
            <a:off x="2893929" y="4176295"/>
            <a:ext cx="7604" cy="6275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12" idx="0"/>
          </p:cNvCxnSpPr>
          <p:nvPr/>
        </p:nvCxnSpPr>
        <p:spPr>
          <a:xfrm>
            <a:off x="6254050" y="3392243"/>
            <a:ext cx="0" cy="1689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0"/>
          </p:cNvCxnSpPr>
          <p:nvPr/>
        </p:nvCxnSpPr>
        <p:spPr>
          <a:xfrm>
            <a:off x="6343581" y="4171276"/>
            <a:ext cx="0" cy="6774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254050" y="2061291"/>
            <a:ext cx="360279" cy="7208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0"/>
          </p:cNvCxnSpPr>
          <p:nvPr/>
        </p:nvCxnSpPr>
        <p:spPr>
          <a:xfrm flipH="1">
            <a:off x="2901533" y="2067187"/>
            <a:ext cx="3404577" cy="6744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0"/>
          </p:cNvCxnSpPr>
          <p:nvPr/>
        </p:nvCxnSpPr>
        <p:spPr>
          <a:xfrm flipH="1">
            <a:off x="2901533" y="2074161"/>
            <a:ext cx="1582474" cy="6674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  <a:endCxn id="7" idx="0"/>
          </p:cNvCxnSpPr>
          <p:nvPr/>
        </p:nvCxnSpPr>
        <p:spPr>
          <a:xfrm>
            <a:off x="2327993" y="2014913"/>
            <a:ext cx="573540" cy="7267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824325" y="5805642"/>
            <a:ext cx="1560685" cy="8134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 Metrics (Future)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10" idx="2"/>
            <a:endCxn id="22" idx="1"/>
          </p:cNvCxnSpPr>
          <p:nvPr/>
        </p:nvCxnSpPr>
        <p:spPr>
          <a:xfrm>
            <a:off x="2893929" y="5500260"/>
            <a:ext cx="1158953" cy="424513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22" idx="7"/>
          </p:cNvCxnSpPr>
          <p:nvPr/>
        </p:nvCxnSpPr>
        <p:spPr>
          <a:xfrm flipH="1">
            <a:off x="5156453" y="5458802"/>
            <a:ext cx="1187128" cy="465971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180523" y="892655"/>
            <a:ext cx="6677772" cy="1286603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99697" y="2471246"/>
            <a:ext cx="6744610" cy="1766616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99697" y="4458942"/>
            <a:ext cx="6744610" cy="1132142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01492" y="1002555"/>
            <a:ext cx="1616658" cy="34281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Data collection </a:t>
            </a: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30964" y="2403067"/>
            <a:ext cx="2199173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Types of Studies</a:t>
            </a: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86073" y="4400389"/>
            <a:ext cx="2199173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Example Results</a:t>
            </a: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31" grpId="0" animBg="1"/>
      <p:bldP spid="33" grpId="0" animBg="1"/>
      <p:bldP spid="35" grpId="0" animBg="1"/>
      <p:bldP spid="37" grpId="0"/>
      <p:bldP spid="3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Stasis vs. Change in </a:t>
            </a:r>
            <a:r>
              <a:rPr lang="en-US" dirty="0" smtClean="0"/>
              <a:t>DA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9625"/>
            <a:ext cx="8839200" cy="2127996"/>
          </a:xfrm>
        </p:spPr>
        <p:txBody>
          <a:bodyPr>
            <a:normAutofit/>
          </a:bodyPr>
          <a:lstStyle/>
          <a:p>
            <a:r>
              <a:rPr lang="en-US" dirty="0" smtClean="0"/>
              <a:t>Papers </a:t>
            </a:r>
            <a:r>
              <a:rPr lang="en-US" dirty="0" smtClean="0">
                <a:solidFill>
                  <a:srgbClr val="C00000"/>
                </a:solidFill>
              </a:rPr>
              <a:t>evolving rapidly </a:t>
            </a:r>
            <a:r>
              <a:rPr lang="en-US" dirty="0" smtClean="0"/>
              <a:t>over 2011-2014, 2006-2009, 1998-2001 (= “new fields” ?)</a:t>
            </a:r>
          </a:p>
          <a:p>
            <a:r>
              <a:rPr lang="en-US" dirty="0" smtClean="0"/>
              <a:t>Papers </a:t>
            </a:r>
            <a:r>
              <a:rPr lang="en-US" dirty="0" smtClean="0">
                <a:solidFill>
                  <a:srgbClr val="0000FF"/>
                </a:solidFill>
              </a:rPr>
              <a:t>exhibited stasis </a:t>
            </a:r>
            <a:r>
              <a:rPr lang="en-US" dirty="0" smtClean="0"/>
              <a:t>over 1994-1997, 1991-1993, 2004-2007, 2005-2008   (= “consolidation” ?)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59" y="2937621"/>
            <a:ext cx="7249787" cy="3344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1059" y="6209611"/>
            <a:ext cx="7602627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Bhatta distance (see backup) between ICCAD papers of a given year and ICCAD papers of two or three years earlier.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053943" y="3515097"/>
            <a:ext cx="748145" cy="1047449"/>
          </a:xfrm>
          <a:prstGeom prst="ellips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35433" y="3691346"/>
            <a:ext cx="1175343" cy="1210855"/>
          </a:xfrm>
          <a:prstGeom prst="ellips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90356" y="4052357"/>
            <a:ext cx="772885" cy="1539857"/>
          </a:xfrm>
          <a:prstGeom prst="ellipse">
            <a:avLst/>
          </a:prstGeom>
          <a:ln w="31750">
            <a:solidFill>
              <a:srgbClr val="0000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87190" y="4204758"/>
            <a:ext cx="914531" cy="1149296"/>
          </a:xfrm>
          <a:prstGeom prst="ellipse">
            <a:avLst/>
          </a:prstGeom>
          <a:ln w="31750">
            <a:solidFill>
              <a:srgbClr val="0000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0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9624"/>
            <a:ext cx="8839200" cy="2884551"/>
          </a:xfrm>
        </p:spPr>
        <p:txBody>
          <a:bodyPr>
            <a:normAutofit/>
          </a:bodyPr>
          <a:lstStyle/>
          <a:p>
            <a:r>
              <a:rPr lang="en-US" dirty="0" smtClean="0"/>
              <a:t>Conference literature reflects NSF, SRC project topic mix of three years earlier  </a:t>
            </a:r>
            <a:r>
              <a:rPr lang="en-US" dirty="0" smtClean="0">
                <a:solidFill>
                  <a:srgbClr val="0000FF"/>
                </a:solidFill>
              </a:rPr>
              <a:t>[distance decreases]</a:t>
            </a:r>
          </a:p>
          <a:p>
            <a:r>
              <a:rPr lang="en-US" dirty="0"/>
              <a:t>P</a:t>
            </a:r>
            <a:r>
              <a:rPr lang="en-US" dirty="0" smtClean="0"/>
              <a:t>roject topic mix could be a trailing indicator that is then reinforced by “mass market” </a:t>
            </a:r>
            <a:r>
              <a:rPr lang="en-US" dirty="0" smtClean="0">
                <a:solidFill>
                  <a:srgbClr val="FF0000"/>
                </a:solidFill>
              </a:rPr>
              <a:t>[early uptick?]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36789" r="15526" b="29895"/>
          <a:stretch/>
        </p:blipFill>
        <p:spPr bwMode="auto">
          <a:xfrm>
            <a:off x="-16711" y="2887581"/>
            <a:ext cx="9124615" cy="33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562726" y="3284619"/>
            <a:ext cx="1540042" cy="926434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966284" y="3676645"/>
            <a:ext cx="1588169" cy="57049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852861" y="3284619"/>
            <a:ext cx="541421" cy="8662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312569" y="3705724"/>
            <a:ext cx="541421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rot="2613386">
            <a:off x="2057337" y="5041223"/>
            <a:ext cx="385010" cy="9023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 rot="2613386">
            <a:off x="6553289" y="5049239"/>
            <a:ext cx="385010" cy="9023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2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Evolution via 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9625"/>
            <a:ext cx="8991600" cy="183197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textfile</a:t>
            </a:r>
            <a:r>
              <a:rPr lang="en-US" dirty="0" smtClean="0"/>
              <a:t> represented as a vector based on word frequency </a:t>
            </a:r>
          </a:p>
          <a:p>
            <a:r>
              <a:rPr lang="en-US" dirty="0" smtClean="0"/>
              <a:t>Corpus of papers (e.g., ICCAD99) = set of vectors which are inputs to the LDA analysis</a:t>
            </a:r>
          </a:p>
          <a:p>
            <a:r>
              <a:rPr lang="en-US" dirty="0" smtClean="0"/>
              <a:t>LDA analysis finds top-K topics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641601"/>
            <a:ext cx="8891821" cy="3713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9345" y="6355348"/>
            <a:ext cx="6108191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12-topic LDA models for years 1964-1970, 1980-1985, 1995-2000, 2010-2015 of DAC, ICCAD, DATE and ASPDAC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53002" y="2641601"/>
            <a:ext cx="1656519" cy="20099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87083" y="4498475"/>
            <a:ext cx="1656519" cy="20099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and Latency via </a:t>
            </a:r>
            <a:r>
              <a:rPr lang="en-US" dirty="0"/>
              <a:t>Incidence </a:t>
            </a:r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9625"/>
            <a:ext cx="8839200" cy="761267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47261"/>
            <a:ext cx="8915400" cy="3701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497" y="5078292"/>
            <a:ext cx="4008120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Incidence curves of selected terms, in all 47000+ papers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5880" y="4986093"/>
            <a:ext cx="4008120" cy="8309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Incidence curves of several of these terms, in conference (solid) and journal (dotted) papers</a:t>
            </a:r>
          </a:p>
        </p:txBody>
      </p:sp>
    </p:spTree>
    <p:extLst>
      <p:ext uri="{BB962C8B-B14F-4D97-AF65-F5344CB8AC3E}">
        <p14:creationId xmlns:p14="http://schemas.microsoft.com/office/powerpoint/2010/main" val="25621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USPTO Patent Citation Graph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9625"/>
            <a:ext cx="8839200" cy="21918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759507 USPTO patents corpus</a:t>
            </a:r>
          </a:p>
          <a:p>
            <a:pPr lvl="1"/>
            <a:r>
              <a:rPr lang="en-US" dirty="0" smtClean="0"/>
              <a:t>4717209 edges,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490079 sinks</a:t>
            </a:r>
          </a:p>
          <a:p>
            <a:r>
              <a:rPr lang="en-US" altLang="zh-CN" dirty="0" smtClean="0"/>
              <a:t>Calculate transitive </a:t>
            </a:r>
            <a:r>
              <a:rPr lang="en-US" altLang="zh-CN" dirty="0" err="1" smtClean="0"/>
              <a:t>fanouts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betweenness</a:t>
            </a:r>
            <a:r>
              <a:rPr lang="en-US" altLang="zh-CN" dirty="0" smtClean="0"/>
              <a:t> centrality measures</a:t>
            </a:r>
          </a:p>
          <a:p>
            <a:pPr lvl="1"/>
            <a:r>
              <a:rPr lang="en-US" dirty="0" err="1"/>
              <a:t>Betweenness</a:t>
            </a:r>
            <a:r>
              <a:rPr lang="en-US" dirty="0"/>
              <a:t> </a:t>
            </a:r>
            <a:r>
              <a:rPr lang="en-US" dirty="0" smtClean="0"/>
              <a:t>centrality [1] measures </a:t>
            </a:r>
            <a:r>
              <a:rPr lang="en-US" dirty="0"/>
              <a:t>the extent to which a vertex impacts and connects related fields</a:t>
            </a:r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2766806"/>
            <a:ext cx="3923497" cy="3129140"/>
            <a:chOff x="76201" y="2839721"/>
            <a:chExt cx="3992880" cy="34993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1" y="2839721"/>
              <a:ext cx="3992880" cy="348174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247900" y="6042660"/>
              <a:ext cx="419100" cy="296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87377" y="2766806"/>
            <a:ext cx="4092743" cy="3129140"/>
            <a:chOff x="4266397" y="2646998"/>
            <a:chExt cx="4527887" cy="36242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-369"/>
            <a:stretch/>
          </p:blipFill>
          <p:spPr>
            <a:xfrm>
              <a:off x="4266397" y="2646998"/>
              <a:ext cx="4527887" cy="362426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31280" y="5998130"/>
              <a:ext cx="411480" cy="2731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4119" y="5681909"/>
            <a:ext cx="2879661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Fanout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cone size distribution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of vertices (patents)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0968" y="5681909"/>
            <a:ext cx="2879661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Fanout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cone size distribution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of vertices (patents)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6266684"/>
            <a:ext cx="8643257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[1] L</a:t>
            </a:r>
            <a:r>
              <a:rPr lang="en-US" sz="1400" dirty="0"/>
              <a:t>. </a:t>
            </a:r>
            <a:r>
              <a:rPr lang="en-US" sz="1400" dirty="0" err="1"/>
              <a:t>Leydesdorff</a:t>
            </a:r>
            <a:r>
              <a:rPr lang="en-US" sz="1400" dirty="0"/>
              <a:t>, ““</a:t>
            </a:r>
            <a:r>
              <a:rPr lang="en-US" sz="1400" dirty="0" err="1"/>
              <a:t>Betweenness</a:t>
            </a:r>
            <a:r>
              <a:rPr lang="en-US" sz="1400" dirty="0"/>
              <a:t> Centrality” as an Indicator of the “</a:t>
            </a:r>
            <a:r>
              <a:rPr lang="en-US" sz="1400" dirty="0" err="1"/>
              <a:t>Interdisciplinarity</a:t>
            </a:r>
            <a:r>
              <a:rPr lang="en-US" sz="1400" dirty="0"/>
              <a:t>” of Scientific Journals”, </a:t>
            </a:r>
            <a:r>
              <a:rPr lang="en-US" sz="1400" i="1" dirty="0"/>
              <a:t>J. of ASIST </a:t>
            </a:r>
            <a:r>
              <a:rPr lang="en-US" sz="1400" dirty="0"/>
              <a:t>58(9) (2007), pp. 1303-1319.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spDef>
    <a:txDef>
      <a:spPr>
        <a:noFill/>
      </a:spPr>
      <a:bodyPr wrap="square">
        <a:spAutoFit/>
      </a:bodyPr>
      <a:lstStyle>
        <a:defPPr>
          <a:defRPr sz="1600" dirty="0">
            <a:latin typeface="Arial" pitchFamily="34" charset="0"/>
            <a:cs typeface="Arial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39459</TotalTime>
  <Words>789</Words>
  <Application>Microsoft Office PowerPoint</Application>
  <PresentationFormat>On-screen Show (4:3)</PresentationFormat>
  <Paragraphs>106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맑은 고딕</vt:lpstr>
      <vt:lpstr>宋体</vt:lpstr>
      <vt:lpstr>Arial</vt:lpstr>
      <vt:lpstr>Calibri</vt:lpstr>
      <vt:lpstr>MS PGothic</vt:lpstr>
      <vt:lpstr>Times New Roman</vt:lpstr>
      <vt:lpstr>Wingdings</vt:lpstr>
      <vt:lpstr>Office Theme</vt:lpstr>
      <vt:lpstr>Toward Metrics of Design Automation Research Impact</vt:lpstr>
      <vt:lpstr>Motivation</vt:lpstr>
      <vt:lpstr>Our Study</vt:lpstr>
      <vt:lpstr>Overall Data Collection and Analysis Flows</vt:lpstr>
      <vt:lpstr>Stasis vs. Change in DA Research </vt:lpstr>
      <vt:lpstr>Latency Analysis</vt:lpstr>
      <vt:lpstr>Topic Evolution via LDA</vt:lpstr>
      <vt:lpstr>Evolution and Latency via Incidence Curves</vt:lpstr>
      <vt:lpstr>USPTO Patent Citation Graph Analyses</vt:lpstr>
      <vt:lpstr>Many Gaps  (we have made only initial steps!)</vt:lpstr>
      <vt:lpstr>Toward DA Research Metrics</vt:lpstr>
      <vt:lpstr>THANK YOU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ABKGROUP UCSD</dc:creator>
  <cp:lastModifiedBy>Siddhartha Nath</cp:lastModifiedBy>
  <cp:revision>1794</cp:revision>
  <cp:lastPrinted>2015-06-03T23:52:14Z</cp:lastPrinted>
  <dcterms:created xsi:type="dcterms:W3CDTF">2012-08-14T20:44:31Z</dcterms:created>
  <dcterms:modified xsi:type="dcterms:W3CDTF">2015-11-23T22:39:27Z</dcterms:modified>
</cp:coreProperties>
</file>